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63" r:id="rId3"/>
    <p:sldId id="290" r:id="rId4"/>
    <p:sldId id="291" r:id="rId5"/>
    <p:sldId id="292" r:id="rId6"/>
    <p:sldId id="302" r:id="rId7"/>
    <p:sldId id="297" r:id="rId8"/>
    <p:sldId id="296" r:id="rId9"/>
    <p:sldId id="293" r:id="rId10"/>
    <p:sldId id="303" r:id="rId11"/>
    <p:sldId id="294" r:id="rId12"/>
    <p:sldId id="338" r:id="rId13"/>
    <p:sldId id="340" r:id="rId14"/>
    <p:sldId id="332" r:id="rId15"/>
    <p:sldId id="323" r:id="rId16"/>
    <p:sldId id="334" r:id="rId17"/>
    <p:sldId id="336" r:id="rId18"/>
    <p:sldId id="344" r:id="rId19"/>
    <p:sldId id="346" r:id="rId20"/>
    <p:sldId id="348" r:id="rId21"/>
    <p:sldId id="342" r:id="rId22"/>
    <p:sldId id="349" r:id="rId23"/>
    <p:sldId id="350" r:id="rId24"/>
    <p:sldId id="351" r:id="rId25"/>
    <p:sldId id="352" r:id="rId26"/>
    <p:sldId id="353" r:id="rId27"/>
    <p:sldId id="354" r:id="rId28"/>
    <p:sldId id="355" r:id="rId29"/>
    <p:sldId id="356" r:id="rId30"/>
    <p:sldId id="357" r:id="rId31"/>
    <p:sldId id="358" r:id="rId32"/>
    <p:sldId id="360" r:id="rId33"/>
    <p:sldId id="361" r:id="rId34"/>
    <p:sldId id="362" r:id="rId35"/>
    <p:sldId id="363" r:id="rId36"/>
    <p:sldId id="365" r:id="rId37"/>
    <p:sldId id="366" r:id="rId38"/>
    <p:sldId id="364" r:id="rId39"/>
    <p:sldId id="367" r:id="rId40"/>
    <p:sldId id="368" r:id="rId41"/>
    <p:sldId id="369" r:id="rId42"/>
    <p:sldId id="370" r:id="rId43"/>
    <p:sldId id="374" r:id="rId44"/>
    <p:sldId id="373" r:id="rId45"/>
    <p:sldId id="372" r:id="rId46"/>
    <p:sldId id="371" r:id="rId47"/>
    <p:sldId id="375" r:id="rId48"/>
    <p:sldId id="376" r:id="rId49"/>
    <p:sldId id="377" r:id="rId50"/>
    <p:sldId id="378" r:id="rId51"/>
    <p:sldId id="379" r:id="rId52"/>
    <p:sldId id="380" r:id="rId53"/>
    <p:sldId id="381" r:id="rId54"/>
    <p:sldId id="325" r:id="rId55"/>
    <p:sldId id="383" r:id="rId56"/>
    <p:sldId id="279" r:id="rId57"/>
    <p:sldId id="300" r:id="rId58"/>
    <p:sldId id="267" r:id="rId59"/>
    <p:sldId id="385" r:id="rId60"/>
    <p:sldId id="382" r:id="rId61"/>
    <p:sldId id="384" r:id="rId6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28" autoAdjust="0"/>
    <p:restoredTop sz="94660"/>
  </p:normalViewPr>
  <p:slideViewPr>
    <p:cSldViewPr snapToGrid="0">
      <p:cViewPr varScale="1">
        <p:scale>
          <a:sx n="78" d="100"/>
          <a:sy n="78" d="100"/>
        </p:scale>
        <p:origin x="134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577388-D3E6-4530-A873-4C16D1472715}" type="datetimeFigureOut">
              <a:rPr lang="cs-CZ" smtClean="0"/>
              <a:t>04.04.2023</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800D2-2659-426B-80BD-01773EE01429}" type="slidenum">
              <a:rPr lang="cs-CZ" smtClean="0"/>
              <a:t>‹#›</a:t>
            </a:fld>
            <a:endParaRPr lang="cs-CZ"/>
          </a:p>
        </p:txBody>
      </p:sp>
    </p:spTree>
    <p:extLst>
      <p:ext uri="{BB962C8B-B14F-4D97-AF65-F5344CB8AC3E}">
        <p14:creationId xmlns:p14="http://schemas.microsoft.com/office/powerpoint/2010/main" val="2520023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8A60AC3-7CCC-447F-A412-7D61891529EF}" type="slidenum">
              <a:rPr lang="cs-CZ" smtClean="0"/>
              <a:pPr/>
              <a:t>58</a:t>
            </a:fld>
            <a:endParaRPr lang="cs-CZ"/>
          </a:p>
        </p:txBody>
      </p:sp>
    </p:spTree>
    <p:extLst>
      <p:ext uri="{BB962C8B-B14F-4D97-AF65-F5344CB8AC3E}">
        <p14:creationId xmlns:p14="http://schemas.microsoft.com/office/powerpoint/2010/main" val="2461838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85B0BBE-2C1D-4E8B-8C9F-9D91EA3762A1}" type="slidenum">
              <a:rPr lang="cs-CZ" smtClean="0"/>
              <a:t>61</a:t>
            </a:fld>
            <a:endParaRPr lang="cs-CZ"/>
          </a:p>
        </p:txBody>
      </p:sp>
    </p:spTree>
    <p:extLst>
      <p:ext uri="{BB962C8B-B14F-4D97-AF65-F5344CB8AC3E}">
        <p14:creationId xmlns:p14="http://schemas.microsoft.com/office/powerpoint/2010/main" val="349532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CE13D251-9C16-4BDB-9914-65DB442FA0D5}" type="datetimeFigureOut">
              <a:rPr lang="cs-CZ" smtClean="0"/>
              <a:pPr/>
              <a:t>04.04.2023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59EB7EC-9980-4809-BA6C-9C7C7241FC85}" type="slidenum">
              <a:rPr lang="cs-CZ" smtClean="0"/>
              <a:pPr/>
              <a:t>‹#›</a:t>
            </a:fld>
            <a:endParaRPr lang="cs-CZ"/>
          </a:p>
        </p:txBody>
      </p:sp>
    </p:spTree>
    <p:extLst>
      <p:ext uri="{BB962C8B-B14F-4D97-AF65-F5344CB8AC3E}">
        <p14:creationId xmlns:p14="http://schemas.microsoft.com/office/powerpoint/2010/main" val="4281500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E13D251-9C16-4BDB-9914-65DB442FA0D5}" type="datetimeFigureOut">
              <a:rPr lang="cs-CZ" smtClean="0"/>
              <a:pPr/>
              <a:t>04.04.2023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59EB7EC-9980-4809-BA6C-9C7C7241FC85}" type="slidenum">
              <a:rPr lang="cs-CZ" smtClean="0"/>
              <a:pPr/>
              <a:t>‹#›</a:t>
            </a:fld>
            <a:endParaRPr lang="cs-CZ"/>
          </a:p>
        </p:txBody>
      </p:sp>
    </p:spTree>
    <p:extLst>
      <p:ext uri="{BB962C8B-B14F-4D97-AF65-F5344CB8AC3E}">
        <p14:creationId xmlns:p14="http://schemas.microsoft.com/office/powerpoint/2010/main" val="196352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E13D251-9C16-4BDB-9914-65DB442FA0D5}" type="datetimeFigureOut">
              <a:rPr lang="cs-CZ" smtClean="0"/>
              <a:pPr/>
              <a:t>04.04.2023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59EB7EC-9980-4809-BA6C-9C7C7241FC85}" type="slidenum">
              <a:rPr lang="cs-CZ" smtClean="0"/>
              <a:pPr/>
              <a:t>‹#›</a:t>
            </a:fld>
            <a:endParaRPr lang="cs-CZ"/>
          </a:p>
        </p:txBody>
      </p:sp>
    </p:spTree>
    <p:extLst>
      <p:ext uri="{BB962C8B-B14F-4D97-AF65-F5344CB8AC3E}">
        <p14:creationId xmlns:p14="http://schemas.microsoft.com/office/powerpoint/2010/main" val="896508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E13D251-9C16-4BDB-9914-65DB442FA0D5}" type="datetimeFigureOut">
              <a:rPr lang="cs-CZ" smtClean="0"/>
              <a:pPr/>
              <a:t>04.04.2023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59EB7EC-9980-4809-BA6C-9C7C7241FC85}" type="slidenum">
              <a:rPr lang="cs-CZ" smtClean="0"/>
              <a:pPr/>
              <a:t>‹#›</a:t>
            </a:fld>
            <a:endParaRPr lang="cs-CZ"/>
          </a:p>
        </p:txBody>
      </p:sp>
    </p:spTree>
    <p:extLst>
      <p:ext uri="{BB962C8B-B14F-4D97-AF65-F5344CB8AC3E}">
        <p14:creationId xmlns:p14="http://schemas.microsoft.com/office/powerpoint/2010/main" val="3538575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CE13D251-9C16-4BDB-9914-65DB442FA0D5}" type="datetimeFigureOut">
              <a:rPr lang="cs-CZ" smtClean="0"/>
              <a:pPr/>
              <a:t>04.04.2023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59EB7EC-9980-4809-BA6C-9C7C7241FC85}" type="slidenum">
              <a:rPr lang="cs-CZ" smtClean="0"/>
              <a:pPr/>
              <a:t>‹#›</a:t>
            </a:fld>
            <a:endParaRPr lang="cs-CZ"/>
          </a:p>
        </p:txBody>
      </p:sp>
    </p:spTree>
    <p:extLst>
      <p:ext uri="{BB962C8B-B14F-4D97-AF65-F5344CB8AC3E}">
        <p14:creationId xmlns:p14="http://schemas.microsoft.com/office/powerpoint/2010/main" val="213135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E13D251-9C16-4BDB-9914-65DB442FA0D5}" type="datetimeFigureOut">
              <a:rPr lang="cs-CZ" smtClean="0"/>
              <a:pPr/>
              <a:t>04.04.2023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59EB7EC-9980-4809-BA6C-9C7C7241FC85}" type="slidenum">
              <a:rPr lang="cs-CZ" smtClean="0"/>
              <a:pPr/>
              <a:t>‹#›</a:t>
            </a:fld>
            <a:endParaRPr lang="cs-CZ"/>
          </a:p>
        </p:txBody>
      </p:sp>
    </p:spTree>
    <p:extLst>
      <p:ext uri="{BB962C8B-B14F-4D97-AF65-F5344CB8AC3E}">
        <p14:creationId xmlns:p14="http://schemas.microsoft.com/office/powerpoint/2010/main" val="528942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CE13D251-9C16-4BDB-9914-65DB442FA0D5}" type="datetimeFigureOut">
              <a:rPr lang="cs-CZ" smtClean="0"/>
              <a:pPr/>
              <a:t>04.04.2023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59EB7EC-9980-4809-BA6C-9C7C7241FC85}" type="slidenum">
              <a:rPr lang="cs-CZ" smtClean="0"/>
              <a:pPr/>
              <a:t>‹#›</a:t>
            </a:fld>
            <a:endParaRPr lang="cs-CZ"/>
          </a:p>
        </p:txBody>
      </p:sp>
    </p:spTree>
    <p:extLst>
      <p:ext uri="{BB962C8B-B14F-4D97-AF65-F5344CB8AC3E}">
        <p14:creationId xmlns:p14="http://schemas.microsoft.com/office/powerpoint/2010/main" val="3016416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CE13D251-9C16-4BDB-9914-65DB442FA0D5}" type="datetimeFigureOut">
              <a:rPr lang="cs-CZ" smtClean="0"/>
              <a:pPr/>
              <a:t>04.04.2023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59EB7EC-9980-4809-BA6C-9C7C7241FC85}" type="slidenum">
              <a:rPr lang="cs-CZ" smtClean="0"/>
              <a:pPr/>
              <a:t>‹#›</a:t>
            </a:fld>
            <a:endParaRPr lang="cs-CZ"/>
          </a:p>
        </p:txBody>
      </p:sp>
    </p:spTree>
    <p:extLst>
      <p:ext uri="{BB962C8B-B14F-4D97-AF65-F5344CB8AC3E}">
        <p14:creationId xmlns:p14="http://schemas.microsoft.com/office/powerpoint/2010/main" val="1748830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E13D251-9C16-4BDB-9914-65DB442FA0D5}" type="datetimeFigureOut">
              <a:rPr lang="cs-CZ" smtClean="0"/>
              <a:pPr/>
              <a:t>04.04.2023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59EB7EC-9980-4809-BA6C-9C7C7241FC85}" type="slidenum">
              <a:rPr lang="cs-CZ" smtClean="0"/>
              <a:pPr/>
              <a:t>‹#›</a:t>
            </a:fld>
            <a:endParaRPr lang="cs-CZ"/>
          </a:p>
        </p:txBody>
      </p:sp>
    </p:spTree>
    <p:extLst>
      <p:ext uri="{BB962C8B-B14F-4D97-AF65-F5344CB8AC3E}">
        <p14:creationId xmlns:p14="http://schemas.microsoft.com/office/powerpoint/2010/main" val="2668741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E13D251-9C16-4BDB-9914-65DB442FA0D5}" type="datetimeFigureOut">
              <a:rPr lang="cs-CZ" smtClean="0"/>
              <a:pPr/>
              <a:t>04.04.2023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59EB7EC-9980-4809-BA6C-9C7C7241FC85}" type="slidenum">
              <a:rPr lang="cs-CZ" smtClean="0"/>
              <a:pPr/>
              <a:t>‹#›</a:t>
            </a:fld>
            <a:endParaRPr lang="cs-CZ"/>
          </a:p>
        </p:txBody>
      </p:sp>
    </p:spTree>
    <p:extLst>
      <p:ext uri="{BB962C8B-B14F-4D97-AF65-F5344CB8AC3E}">
        <p14:creationId xmlns:p14="http://schemas.microsoft.com/office/powerpoint/2010/main" val="2130027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E13D251-9C16-4BDB-9914-65DB442FA0D5}" type="datetimeFigureOut">
              <a:rPr lang="cs-CZ" smtClean="0"/>
              <a:pPr/>
              <a:t>04.04.2023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59EB7EC-9980-4809-BA6C-9C7C7241FC85}" type="slidenum">
              <a:rPr lang="cs-CZ" smtClean="0"/>
              <a:pPr/>
              <a:t>‹#›</a:t>
            </a:fld>
            <a:endParaRPr lang="cs-CZ"/>
          </a:p>
        </p:txBody>
      </p:sp>
    </p:spTree>
    <p:extLst>
      <p:ext uri="{BB962C8B-B14F-4D97-AF65-F5344CB8AC3E}">
        <p14:creationId xmlns:p14="http://schemas.microsoft.com/office/powerpoint/2010/main" val="1234119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3D251-9C16-4BDB-9914-65DB442FA0D5}" type="datetimeFigureOut">
              <a:rPr lang="cs-CZ" smtClean="0"/>
              <a:pPr/>
              <a:t>04.04.2023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EB7EC-9980-4809-BA6C-9C7C7241FC85}" type="slidenum">
              <a:rPr lang="cs-CZ" smtClean="0"/>
              <a:pPr/>
              <a:t>‹#›</a:t>
            </a:fld>
            <a:endParaRPr lang="cs-CZ"/>
          </a:p>
        </p:txBody>
      </p:sp>
    </p:spTree>
    <p:extLst>
      <p:ext uri="{BB962C8B-B14F-4D97-AF65-F5344CB8AC3E}">
        <p14:creationId xmlns:p14="http://schemas.microsoft.com/office/powerpoint/2010/main" val="2353115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slide" Target="slide13.xml"/><Relationship Id="rId18" Type="http://schemas.openxmlformats.org/officeDocument/2006/relationships/slide" Target="slide18.xml"/><Relationship Id="rId26" Type="http://schemas.openxmlformats.org/officeDocument/2006/relationships/slide" Target="slide26.xml"/><Relationship Id="rId39" Type="http://schemas.openxmlformats.org/officeDocument/2006/relationships/slide" Target="slide40.xml"/><Relationship Id="rId21" Type="http://schemas.openxmlformats.org/officeDocument/2006/relationships/slide" Target="slide21.xml"/><Relationship Id="rId34" Type="http://schemas.openxmlformats.org/officeDocument/2006/relationships/slide" Target="slide34.xml"/><Relationship Id="rId42" Type="http://schemas.openxmlformats.org/officeDocument/2006/relationships/slide" Target="slide43.xml"/><Relationship Id="rId47" Type="http://schemas.openxmlformats.org/officeDocument/2006/relationships/slide" Target="slide48.xml"/><Relationship Id="rId50" Type="http://schemas.openxmlformats.org/officeDocument/2006/relationships/slide" Target="slide51.xml"/><Relationship Id="rId63" Type="http://schemas.openxmlformats.org/officeDocument/2006/relationships/slide" Target="slide61.xml"/><Relationship Id="rId7" Type="http://schemas.openxmlformats.org/officeDocument/2006/relationships/slide" Target="slide7.xml"/><Relationship Id="rId2" Type="http://schemas.openxmlformats.org/officeDocument/2006/relationships/slide" Target="slide2.xml"/><Relationship Id="rId16" Type="http://schemas.openxmlformats.org/officeDocument/2006/relationships/slide" Target="slide16.xml"/><Relationship Id="rId20" Type="http://schemas.openxmlformats.org/officeDocument/2006/relationships/slide" Target="slide20.xml"/><Relationship Id="rId29" Type="http://schemas.openxmlformats.org/officeDocument/2006/relationships/slide" Target="slide29.xml"/><Relationship Id="rId41" Type="http://schemas.openxmlformats.org/officeDocument/2006/relationships/slide" Target="slide42.xml"/><Relationship Id="rId54" Type="http://schemas.openxmlformats.org/officeDocument/2006/relationships/slide" Target="slide54.xml"/><Relationship Id="rId62" Type="http://schemas.openxmlformats.org/officeDocument/2006/relationships/slide" Target="slide60.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11.xml"/><Relationship Id="rId24" Type="http://schemas.openxmlformats.org/officeDocument/2006/relationships/slide" Target="slide24.xml"/><Relationship Id="rId32" Type="http://schemas.openxmlformats.org/officeDocument/2006/relationships/slide" Target="slide32.xml"/><Relationship Id="rId37" Type="http://schemas.openxmlformats.org/officeDocument/2006/relationships/slide" Target="slide38.xml"/><Relationship Id="rId40" Type="http://schemas.openxmlformats.org/officeDocument/2006/relationships/slide" Target="slide41.xml"/><Relationship Id="rId45" Type="http://schemas.openxmlformats.org/officeDocument/2006/relationships/slide" Target="slide46.xml"/><Relationship Id="rId53" Type="http://schemas.openxmlformats.org/officeDocument/2006/relationships/slide" Target="slide53.xml"/><Relationship Id="rId58" Type="http://schemas.openxmlformats.org/officeDocument/2006/relationships/slide" Target="slide56.xml"/><Relationship Id="rId5" Type="http://schemas.openxmlformats.org/officeDocument/2006/relationships/slide" Target="slide5.xml"/><Relationship Id="rId15" Type="http://schemas.openxmlformats.org/officeDocument/2006/relationships/slide" Target="slide15.xml"/><Relationship Id="rId23" Type="http://schemas.openxmlformats.org/officeDocument/2006/relationships/slide" Target="slide23.xml"/><Relationship Id="rId28" Type="http://schemas.openxmlformats.org/officeDocument/2006/relationships/slide" Target="slide28.xml"/><Relationship Id="rId36" Type="http://schemas.openxmlformats.org/officeDocument/2006/relationships/slide" Target="slide37.xml"/><Relationship Id="rId49" Type="http://schemas.openxmlformats.org/officeDocument/2006/relationships/slide" Target="slide50.xml"/><Relationship Id="rId57" Type="http://schemas.openxmlformats.org/officeDocument/2006/relationships/image" Target="../media/image3.png"/><Relationship Id="rId61" Type="http://schemas.openxmlformats.org/officeDocument/2006/relationships/slide" Target="slide59.xml"/><Relationship Id="rId10" Type="http://schemas.openxmlformats.org/officeDocument/2006/relationships/slide" Target="slide10.xml"/><Relationship Id="rId19" Type="http://schemas.openxmlformats.org/officeDocument/2006/relationships/slide" Target="slide19.xml"/><Relationship Id="rId31" Type="http://schemas.openxmlformats.org/officeDocument/2006/relationships/slide" Target="slide31.xml"/><Relationship Id="rId44" Type="http://schemas.openxmlformats.org/officeDocument/2006/relationships/slide" Target="slide45.xml"/><Relationship Id="rId52" Type="http://schemas.openxmlformats.org/officeDocument/2006/relationships/slide" Target="slide52.xml"/><Relationship Id="rId60" Type="http://schemas.openxmlformats.org/officeDocument/2006/relationships/slide" Target="slide58.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 Id="rId22" Type="http://schemas.openxmlformats.org/officeDocument/2006/relationships/slide" Target="slide22.xml"/><Relationship Id="rId27" Type="http://schemas.openxmlformats.org/officeDocument/2006/relationships/slide" Target="slide27.xml"/><Relationship Id="rId30" Type="http://schemas.openxmlformats.org/officeDocument/2006/relationships/slide" Target="slide30.xml"/><Relationship Id="rId35" Type="http://schemas.openxmlformats.org/officeDocument/2006/relationships/slide" Target="slide35.xml"/><Relationship Id="rId43" Type="http://schemas.openxmlformats.org/officeDocument/2006/relationships/slide" Target="slide44.xml"/><Relationship Id="rId48" Type="http://schemas.openxmlformats.org/officeDocument/2006/relationships/slide" Target="slide49.xml"/><Relationship Id="rId56" Type="http://schemas.openxmlformats.org/officeDocument/2006/relationships/slide" Target="slide54.xml"/><Relationship Id="rId64" Type="http://schemas.openxmlformats.org/officeDocument/2006/relationships/slide" Target="slide36.xml"/><Relationship Id="rId8" Type="http://schemas.openxmlformats.org/officeDocument/2006/relationships/slide" Target="slide8.xml"/><Relationship Id="rId51" Type="http://schemas.openxmlformats.org/officeDocument/2006/relationships/image" Target="../media/image1.png"/><Relationship Id="rId3" Type="http://schemas.openxmlformats.org/officeDocument/2006/relationships/slide" Target="slide3.xml"/><Relationship Id="rId12" Type="http://schemas.openxmlformats.org/officeDocument/2006/relationships/slide" Target="slide12.xml"/><Relationship Id="rId17" Type="http://schemas.openxmlformats.org/officeDocument/2006/relationships/slide" Target="slide17.xml"/><Relationship Id="rId25" Type="http://schemas.openxmlformats.org/officeDocument/2006/relationships/slide" Target="slide25.xml"/><Relationship Id="rId33" Type="http://schemas.openxmlformats.org/officeDocument/2006/relationships/slide" Target="slide33.xml"/><Relationship Id="rId38" Type="http://schemas.openxmlformats.org/officeDocument/2006/relationships/slide" Target="slide39.xml"/><Relationship Id="rId46" Type="http://schemas.openxmlformats.org/officeDocument/2006/relationships/slide" Target="slide47.xml"/><Relationship Id="rId59" Type="http://schemas.openxmlformats.org/officeDocument/2006/relationships/slide" Target="slide5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hyperlink" Target="https://pixabay.com/cs/d%C3%A1rek-%C4%8Derven%C3%BD-d%C3%A1rek-b%C3%ADlo-%C4%8Derven%C3%A9-2918985/"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36.jp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1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61.png"/><Relationship Id="rId7" Type="http://schemas.openxmlformats.org/officeDocument/2006/relationships/image" Target="../media/image61.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550.png"/><Relationship Id="rId7" Type="http://schemas.openxmlformats.org/officeDocument/2006/relationships/image" Target="../media/image69.png"/><Relationship Id="rId2" Type="http://schemas.openxmlformats.org/officeDocument/2006/relationships/image" Target="../media/image530.png"/><Relationship Id="rId1" Type="http://schemas.openxmlformats.org/officeDocument/2006/relationships/slideLayout" Target="../slideLayouts/slideLayout2.xml"/><Relationship Id="rId6" Type="http://schemas.openxmlformats.org/officeDocument/2006/relationships/image" Target="../media/image580.png"/><Relationship Id="rId11" Type="http://schemas.openxmlformats.org/officeDocument/2006/relationships/image" Target="../media/image58.jpg"/><Relationship Id="rId5" Type="http://schemas.openxmlformats.org/officeDocument/2006/relationships/image" Target="../media/image570.png"/><Relationship Id="rId10" Type="http://schemas.openxmlformats.org/officeDocument/2006/relationships/image" Target="../media/image63.png"/><Relationship Id="rId4" Type="http://schemas.openxmlformats.org/officeDocument/2006/relationships/image" Target="../media/image560.png"/><Relationship Id="rId9" Type="http://schemas.openxmlformats.org/officeDocument/2006/relationships/image" Target="../media/image71.png"/></Relationships>
</file>

<file path=ppt/slides/_rels/slide2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hyperlink" Target="https://www.flickr.com/photos/slovensko/27545542265" TargetMode="External"/><Relationship Id="rId4" Type="http://schemas.openxmlformats.org/officeDocument/2006/relationships/image" Target="../media/image67.jpg"/></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68.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26.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8.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12.png"/><Relationship Id="rId4" Type="http://schemas.openxmlformats.org/officeDocument/2006/relationships/image" Target="../media/image86.png"/></Relationships>
</file>

<file path=ppt/slides/_rels/slide29.xml.rels><?xml version="1.0" encoding="UTF-8" standalone="yes"?>
<Relationships xmlns="http://schemas.openxmlformats.org/package/2006/relationships"><Relationship Id="rId8" Type="http://schemas.openxmlformats.org/officeDocument/2006/relationships/image" Target="../media/image800.png"/><Relationship Id="rId3" Type="http://schemas.openxmlformats.org/officeDocument/2006/relationships/image" Target="../media/image78.jpg"/><Relationship Id="rId7" Type="http://schemas.openxmlformats.org/officeDocument/2006/relationships/image" Target="../media/image79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8.png"/><Relationship Id="rId9" Type="http://schemas.openxmlformats.org/officeDocument/2006/relationships/image" Target="../media/image820.png"/></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50.png"/><Relationship Id="rId7" Type="http://schemas.openxmlformats.org/officeDocument/2006/relationships/image" Target="../media/image92.png"/><Relationship Id="rId2" Type="http://schemas.openxmlformats.org/officeDocument/2006/relationships/image" Target="../media/image840.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79.jp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80.png"/><Relationship Id="rId9" Type="http://schemas.openxmlformats.org/officeDocument/2006/relationships/image" Target="../media/image94.png"/></Relationships>
</file>

<file path=ppt/slides/_rels/slide3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104.png"/><Relationship Id="rId4" Type="http://schemas.openxmlformats.org/officeDocument/2006/relationships/image" Target="../media/image103.png"/></Relationships>
</file>

<file path=ppt/slides/_rels/slide32.xml.rels><?xml version="1.0" encoding="UTF-8" standalone="yes"?>
<Relationships xmlns="http://schemas.openxmlformats.org/package/2006/relationships"><Relationship Id="rId3" Type="http://schemas.openxmlformats.org/officeDocument/2006/relationships/hyperlink" Target="https://www.pexels.com/cs-cz/foto/374916/" TargetMode="External"/><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60.png"/></Relationships>
</file>

<file path=ppt/slides/_rels/slide34.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hyperlink" Target="https://www.pexels.com/cs-cz/foto/zdravy-priroda-slunecny-muz-4491801/" TargetMode="External"/><Relationship Id="rId2"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111.png"/><Relationship Id="rId4" Type="http://schemas.openxmlformats.org/officeDocument/2006/relationships/image" Target="../media/image110.png"/></Relationships>
</file>

<file path=ppt/slides/_rels/slide35.xml.rels><?xml version="1.0" encoding="UTF-8" standalone="yes"?>
<Relationships xmlns="http://schemas.openxmlformats.org/package/2006/relationships"><Relationship Id="rId2" Type="http://schemas.openxmlformats.org/officeDocument/2006/relationships/image" Target="../media/image7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96.png"/><Relationship Id="rId7" Type="http://schemas.openxmlformats.org/officeDocument/2006/relationships/image" Target="../media/image106.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37.xml.rels><?xml version="1.0" encoding="UTF-8" standalone="yes"?>
<Relationships xmlns="http://schemas.openxmlformats.org/package/2006/relationships"><Relationship Id="rId3" Type="http://schemas.openxmlformats.org/officeDocument/2006/relationships/hyperlink" Target="https://www.army.cz/informacni-servis/zpravodajstvi/vystava-o-vztahu-masaryka-k-armade-na-univerzite-obrany-90212/" TargetMode="External"/><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86.jpg"/><Relationship Id="rId7" Type="http://schemas.openxmlformats.org/officeDocument/2006/relationships/image" Target="../media/image119.png"/><Relationship Id="rId12" Type="http://schemas.openxmlformats.org/officeDocument/2006/relationships/image" Target="../media/image124.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11" Type="http://schemas.openxmlformats.org/officeDocument/2006/relationships/image" Target="../media/image123.png"/><Relationship Id="rId5" Type="http://schemas.openxmlformats.org/officeDocument/2006/relationships/oleObject" Target="../embeddings/oleObject3.bin"/><Relationship Id="rId10" Type="http://schemas.openxmlformats.org/officeDocument/2006/relationships/image" Target="../media/image122.png"/><Relationship Id="rId4" Type="http://schemas.openxmlformats.org/officeDocument/2006/relationships/image" Target="../media/image118.png"/><Relationship Id="rId9" Type="http://schemas.openxmlformats.org/officeDocument/2006/relationships/image" Target="../media/image121.png"/></Relationships>
</file>

<file path=ppt/slides/_rels/slide39.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00.png"/><Relationship Id="rId7" Type="http://schemas.openxmlformats.org/officeDocument/2006/relationships/image" Target="../media/image113.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10.png"/><Relationship Id="rId5" Type="http://schemas.openxmlformats.org/officeDocument/2006/relationships/image" Target="../media/image8.wmf"/><Relationship Id="rId10" Type="http://schemas.openxmlformats.org/officeDocument/2006/relationships/image" Target="../media/image87.jpg"/><Relationship Id="rId4" Type="http://schemas.openxmlformats.org/officeDocument/2006/relationships/oleObject" Target="../embeddings/oleObject4.bin"/><Relationship Id="rId9" Type="http://schemas.openxmlformats.org/officeDocument/2006/relationships/image" Target="../media/image1040.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230.png"/><Relationship Id="rId2" Type="http://schemas.openxmlformats.org/officeDocument/2006/relationships/image" Target="../media/image126.png"/><Relationship Id="rId1" Type="http://schemas.openxmlformats.org/officeDocument/2006/relationships/slideLayout" Target="../slideLayouts/slideLayout2.xml"/><Relationship Id="rId5" Type="http://schemas.openxmlformats.org/officeDocument/2006/relationships/image" Target="../media/image88.jpg"/><Relationship Id="rId4" Type="http://schemas.openxmlformats.org/officeDocument/2006/relationships/image" Target="../media/image127.png"/></Relationships>
</file>

<file path=ppt/slides/_rels/slide4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89.jpg"/><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4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29.png"/><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image" Target="../media/image110.jpg"/><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135.png"/><Relationship Id="rId10" Type="http://schemas.openxmlformats.org/officeDocument/2006/relationships/image" Target="../media/image140.png"/><Relationship Id="rId4" Type="http://schemas.openxmlformats.org/officeDocument/2006/relationships/image" Target="../media/image134.png"/><Relationship Id="rId9" Type="http://schemas.openxmlformats.org/officeDocument/2006/relationships/image" Target="../media/image139.png"/></Relationships>
</file>

<file path=ppt/slides/_rels/slide46.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132.png"/><Relationship Id="rId7" Type="http://schemas.openxmlformats.org/officeDocument/2006/relationships/image" Target="../media/image141.png"/><Relationship Id="rId2" Type="http://schemas.openxmlformats.org/officeDocument/2006/relationships/image" Target="../media/image1311.png"/><Relationship Id="rId1" Type="http://schemas.openxmlformats.org/officeDocument/2006/relationships/slideLayout" Target="../slideLayouts/slideLayout2.xml"/><Relationship Id="rId6" Type="http://schemas.openxmlformats.org/officeDocument/2006/relationships/image" Target="../media/image1300.png"/><Relationship Id="rId11" Type="http://schemas.openxmlformats.org/officeDocument/2006/relationships/image" Target="../media/image111.jpg"/><Relationship Id="rId5" Type="http://schemas.openxmlformats.org/officeDocument/2006/relationships/image" Target="../media/image1290.png"/><Relationship Id="rId10" Type="http://schemas.openxmlformats.org/officeDocument/2006/relationships/image" Target="../media/image146.png"/><Relationship Id="rId4" Type="http://schemas.openxmlformats.org/officeDocument/2006/relationships/image" Target="../media/image1281.png"/><Relationship Id="rId9" Type="http://schemas.openxmlformats.org/officeDocument/2006/relationships/image" Target="../media/image145.png"/></Relationships>
</file>

<file path=ppt/slides/_rels/slide47.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151.png"/><Relationship Id="rId7" Type="http://schemas.openxmlformats.org/officeDocument/2006/relationships/image" Target="../media/image152.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144.png"/><Relationship Id="rId9" Type="http://schemas.openxmlformats.org/officeDocument/2006/relationships/image" Target="../media/image154.png"/></Relationships>
</file>

<file path=ppt/slides/_rels/slide48.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47.png"/><Relationship Id="rId7" Type="http://schemas.openxmlformats.org/officeDocument/2006/relationships/image" Target="../media/image112.jpeg"/><Relationship Id="rId2" Type="http://schemas.openxmlformats.org/officeDocument/2006/relationships/image" Target="../media/image143.pn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158.png"/><Relationship Id="rId5" Type="http://schemas.openxmlformats.org/officeDocument/2006/relationships/image" Target="../media/image149.png"/><Relationship Id="rId10" Type="http://schemas.openxmlformats.org/officeDocument/2006/relationships/image" Target="../media/image157.png"/><Relationship Id="rId4" Type="http://schemas.openxmlformats.org/officeDocument/2006/relationships/image" Target="../media/image148.png"/><Relationship Id="rId9" Type="http://schemas.openxmlformats.org/officeDocument/2006/relationships/image" Target="../media/image156.png"/></Relationships>
</file>

<file path=ppt/slides/_rels/slide49.xml.rels><?xml version="1.0" encoding="UTF-8" standalone="yes"?>
<Relationships xmlns="http://schemas.openxmlformats.org/package/2006/relationships"><Relationship Id="rId2" Type="http://schemas.openxmlformats.org/officeDocument/2006/relationships/image" Target="../media/image1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610.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0.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51.xml.rels><?xml version="1.0" encoding="UTF-8" standalone="yes"?>
<Relationships xmlns="http://schemas.openxmlformats.org/package/2006/relationships"><Relationship Id="rId3" Type="http://schemas.openxmlformats.org/officeDocument/2006/relationships/image" Target="../media/image1471.png"/><Relationship Id="rId7" Type="http://schemas.openxmlformats.org/officeDocument/2006/relationships/image" Target="../media/image1550.png"/><Relationship Id="rId2" Type="http://schemas.openxmlformats.org/officeDocument/2006/relationships/image" Target="../media/image6.wmf"/><Relationship Id="rId1" Type="http://schemas.openxmlformats.org/officeDocument/2006/relationships/slideLayout" Target="../slideLayouts/slideLayout2.xml"/><Relationship Id="rId6" Type="http://schemas.openxmlformats.org/officeDocument/2006/relationships/image" Target="../media/image1500.png"/><Relationship Id="rId5" Type="http://schemas.openxmlformats.org/officeDocument/2006/relationships/image" Target="../media/image1491.png"/><Relationship Id="rId4" Type="http://schemas.openxmlformats.org/officeDocument/2006/relationships/image" Target="../media/image148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11.png"/><Relationship Id="rId2" Type="http://schemas.openxmlformats.org/officeDocument/2006/relationships/image" Target="../media/image114.jpg"/><Relationship Id="rId1" Type="http://schemas.openxmlformats.org/officeDocument/2006/relationships/slideLayout" Target="../slideLayouts/slideLayout2.xml"/><Relationship Id="rId4" Type="http://schemas.openxmlformats.org/officeDocument/2006/relationships/image" Target="../media/image1470.png"/></Relationships>
</file>

<file path=ppt/slides/_rels/slide54.xml.rels><?xml version="1.0" encoding="UTF-8" standalone="yes"?>
<Relationships xmlns="http://schemas.openxmlformats.org/package/2006/relationships"><Relationship Id="rId3" Type="http://schemas.openxmlformats.org/officeDocument/2006/relationships/image" Target="../media/image1490.png"/><Relationship Id="rId2" Type="http://schemas.openxmlformats.org/officeDocument/2006/relationships/image" Target="../media/image1480.png"/><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161.png"/><Relationship Id="rId4" Type="http://schemas.openxmlformats.org/officeDocument/2006/relationships/image" Target="../media/image1570.png"/></Relationships>
</file>

<file path=ppt/slides/_rels/slide55.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4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ixabay.com/cs/kohout-dr%C5%AFbe%C5%BEe-kohoutek-ku%C5%99e-zv%C3%AD%C5%99e-576483/"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11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167.png"/><Relationship Id="rId13" Type="http://schemas.openxmlformats.org/officeDocument/2006/relationships/image" Target="../media/image119.jpg"/><Relationship Id="rId3" Type="http://schemas.openxmlformats.org/officeDocument/2006/relationships/image" Target="../media/image162.png"/><Relationship Id="rId7" Type="http://schemas.openxmlformats.org/officeDocument/2006/relationships/image" Target="../media/image166.png"/><Relationship Id="rId12" Type="http://schemas.openxmlformats.org/officeDocument/2006/relationships/image" Target="../media/image17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5.png"/><Relationship Id="rId11" Type="http://schemas.openxmlformats.org/officeDocument/2006/relationships/image" Target="../media/image173.png"/><Relationship Id="rId5" Type="http://schemas.openxmlformats.org/officeDocument/2006/relationships/image" Target="../media/image1640.png"/><Relationship Id="rId10" Type="http://schemas.openxmlformats.org/officeDocument/2006/relationships/image" Target="../media/image172.png"/><Relationship Id="rId4" Type="http://schemas.openxmlformats.org/officeDocument/2006/relationships/image" Target="../media/image1630.png"/><Relationship Id="rId9" Type="http://schemas.openxmlformats.org/officeDocument/2006/relationships/image" Target="../media/image171.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image" Target="../media/image8.wmf"/><Relationship Id="rId4" Type="http://schemas.openxmlformats.org/officeDocument/2006/relationships/oleObject" Target="../embeddings/oleObject1.bin"/><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2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9.jpg"/><Relationship Id="rId5" Type="http://schemas.openxmlformats.org/officeDocument/2006/relationships/image" Target="../media/image23.png"/><Relationship Id="rId10" Type="http://schemas.openxmlformats.org/officeDocument/2006/relationships/image" Target="../media/image250.png"/><Relationship Id="rId4" Type="http://schemas.openxmlformats.org/officeDocument/2006/relationships/image" Target="../media/image22.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10.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20000"/>
                <a:lumOff val="80000"/>
              </a:schemeClr>
            </a:gs>
            <a:gs pos="42000">
              <a:schemeClr val="accent1">
                <a:lumMod val="40000"/>
                <a:lumOff val="60000"/>
              </a:schemeClr>
            </a:gs>
            <a:gs pos="100000">
              <a:schemeClr val="tx2">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4" name="TextovéPole 3">
            <a:hlinkClick r:id="" action="ppaction://hlinkshowjump?jump=nextslide"/>
          </p:cNvPr>
          <p:cNvSpPr txBox="1"/>
          <p:nvPr/>
        </p:nvSpPr>
        <p:spPr>
          <a:xfrm>
            <a:off x="3037079" y="155103"/>
            <a:ext cx="3070757"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cs-CZ" sz="3600" dirty="0"/>
              <a:t>Slovní úlohy </a:t>
            </a:r>
          </a:p>
        </p:txBody>
      </p:sp>
      <p:sp>
        <p:nvSpPr>
          <p:cNvPr id="20" name="TextovéPole 19">
            <a:hlinkClick r:id="rId2" action="ppaction://hlinksldjump"/>
          </p:cNvPr>
          <p:cNvSpPr txBox="1"/>
          <p:nvPr/>
        </p:nvSpPr>
        <p:spPr>
          <a:xfrm>
            <a:off x="126732" y="1008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1</a:t>
            </a:r>
            <a:r>
              <a:rPr lang="cs-CZ" sz="2200" dirty="0"/>
              <a:t>  8 a 10</a:t>
            </a:r>
          </a:p>
        </p:txBody>
      </p:sp>
      <p:sp>
        <p:nvSpPr>
          <p:cNvPr id="21" name="TextovéPole 20">
            <a:hlinkClick r:id="rId3" action="ppaction://hlinksldjump"/>
          </p:cNvPr>
          <p:cNvSpPr txBox="1"/>
          <p:nvPr/>
        </p:nvSpPr>
        <p:spPr>
          <a:xfrm>
            <a:off x="126732" y="1512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2</a:t>
            </a:r>
            <a:r>
              <a:rPr lang="cs-CZ" sz="2200" dirty="0"/>
              <a:t>  32 a 8 </a:t>
            </a:r>
          </a:p>
        </p:txBody>
      </p:sp>
      <p:sp>
        <p:nvSpPr>
          <p:cNvPr id="22" name="TextovéPole 21">
            <a:hlinkClick r:id="rId4" action="ppaction://hlinksldjump"/>
          </p:cNvPr>
          <p:cNvSpPr txBox="1"/>
          <p:nvPr/>
        </p:nvSpPr>
        <p:spPr>
          <a:xfrm>
            <a:off x="126732" y="2016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3</a:t>
            </a:r>
            <a:r>
              <a:rPr lang="cs-CZ" sz="2200" dirty="0"/>
              <a:t>  10  </a:t>
            </a:r>
          </a:p>
        </p:txBody>
      </p:sp>
      <p:sp>
        <p:nvSpPr>
          <p:cNvPr id="23" name="TextovéPole 22">
            <a:hlinkClick r:id="rId5" action="ppaction://hlinksldjump"/>
          </p:cNvPr>
          <p:cNvSpPr txBox="1"/>
          <p:nvPr/>
        </p:nvSpPr>
        <p:spPr>
          <a:xfrm>
            <a:off x="126732" y="2520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lIns="72000" rIns="36000" rtlCol="0">
            <a:spAutoFit/>
          </a:bodyPr>
          <a:lstStyle/>
          <a:p>
            <a:r>
              <a:rPr lang="cs-CZ" sz="2200" b="1" dirty="0"/>
              <a:t>4</a:t>
            </a:r>
            <a:r>
              <a:rPr lang="cs-CZ" sz="2200" dirty="0"/>
              <a:t> </a:t>
            </a:r>
            <a:r>
              <a:rPr lang="cs-CZ" sz="2100" dirty="0"/>
              <a:t>12, 18, 15</a:t>
            </a:r>
          </a:p>
        </p:txBody>
      </p:sp>
      <p:sp>
        <p:nvSpPr>
          <p:cNvPr id="24" name="TextovéPole 23">
            <a:hlinkClick r:id="rId6" action="ppaction://hlinksldjump"/>
          </p:cNvPr>
          <p:cNvSpPr txBox="1"/>
          <p:nvPr/>
        </p:nvSpPr>
        <p:spPr>
          <a:xfrm>
            <a:off x="126732" y="3024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5</a:t>
            </a:r>
            <a:r>
              <a:rPr lang="cs-CZ" sz="2200" dirty="0"/>
              <a:t>  0,5</a:t>
            </a:r>
          </a:p>
        </p:txBody>
      </p:sp>
      <p:sp>
        <p:nvSpPr>
          <p:cNvPr id="25" name="TextovéPole 24">
            <a:hlinkClick r:id="rId7" action="ppaction://hlinksldjump"/>
          </p:cNvPr>
          <p:cNvSpPr txBox="1"/>
          <p:nvPr/>
        </p:nvSpPr>
        <p:spPr>
          <a:xfrm>
            <a:off x="126732" y="3528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6</a:t>
            </a:r>
            <a:r>
              <a:rPr lang="cs-CZ" sz="2200" dirty="0"/>
              <a:t>  18 a 12</a:t>
            </a:r>
          </a:p>
        </p:txBody>
      </p:sp>
      <p:sp>
        <p:nvSpPr>
          <p:cNvPr id="26" name="TextovéPole 25">
            <a:hlinkClick r:id="rId8" action="ppaction://hlinksldjump"/>
          </p:cNvPr>
          <p:cNvSpPr txBox="1"/>
          <p:nvPr/>
        </p:nvSpPr>
        <p:spPr>
          <a:xfrm>
            <a:off x="126732" y="4032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7</a:t>
            </a:r>
            <a:r>
              <a:rPr lang="cs-CZ" sz="2200" dirty="0"/>
              <a:t>  6  </a:t>
            </a:r>
          </a:p>
        </p:txBody>
      </p:sp>
      <p:sp>
        <p:nvSpPr>
          <p:cNvPr id="27" name="TextovéPole 26">
            <a:hlinkClick r:id="rId9" action="ppaction://hlinksldjump"/>
          </p:cNvPr>
          <p:cNvSpPr txBox="1"/>
          <p:nvPr/>
        </p:nvSpPr>
        <p:spPr>
          <a:xfrm>
            <a:off x="126732" y="4536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8</a:t>
            </a:r>
            <a:r>
              <a:rPr lang="cs-CZ" sz="2200" dirty="0"/>
              <a:t>  2</a:t>
            </a:r>
          </a:p>
        </p:txBody>
      </p:sp>
      <p:sp>
        <p:nvSpPr>
          <p:cNvPr id="28" name="TextovéPole 27">
            <a:hlinkClick r:id="rId10" action="ppaction://hlinksldjump"/>
          </p:cNvPr>
          <p:cNvSpPr txBox="1"/>
          <p:nvPr/>
        </p:nvSpPr>
        <p:spPr>
          <a:xfrm>
            <a:off x="126732" y="5040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9</a:t>
            </a:r>
            <a:r>
              <a:rPr lang="cs-CZ" sz="2200" dirty="0"/>
              <a:t>  5 </a:t>
            </a:r>
          </a:p>
        </p:txBody>
      </p:sp>
      <p:sp>
        <p:nvSpPr>
          <p:cNvPr id="29" name="TextovéPole 28">
            <a:hlinkClick r:id="rId11" action="ppaction://hlinksldjump"/>
          </p:cNvPr>
          <p:cNvSpPr txBox="1"/>
          <p:nvPr/>
        </p:nvSpPr>
        <p:spPr>
          <a:xfrm>
            <a:off x="126732" y="5544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lIns="72000" rIns="36000" rtlCol="0">
            <a:spAutoFit/>
          </a:bodyPr>
          <a:lstStyle/>
          <a:p>
            <a:r>
              <a:rPr lang="cs-CZ" sz="2200" b="1" dirty="0"/>
              <a:t>10</a:t>
            </a:r>
            <a:r>
              <a:rPr lang="cs-CZ" sz="2200" dirty="0"/>
              <a:t> </a:t>
            </a:r>
            <a:r>
              <a:rPr lang="cs-CZ" sz="2000" dirty="0"/>
              <a:t>104</a:t>
            </a:r>
            <a:r>
              <a:rPr lang="cs-CZ" sz="2200" dirty="0"/>
              <a:t> </a:t>
            </a:r>
            <a:r>
              <a:rPr lang="cs-CZ" sz="1600" dirty="0"/>
              <a:t>30x30</a:t>
            </a:r>
            <a:endParaRPr lang="cs-CZ" sz="2200" dirty="0"/>
          </a:p>
        </p:txBody>
      </p:sp>
      <p:sp>
        <p:nvSpPr>
          <p:cNvPr id="49" name="TextovéPole 48">
            <a:hlinkClick r:id="rId12" action="ppaction://hlinksldjump"/>
          </p:cNvPr>
          <p:cNvSpPr txBox="1"/>
          <p:nvPr/>
        </p:nvSpPr>
        <p:spPr>
          <a:xfrm>
            <a:off x="1620000" y="1008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11</a:t>
            </a:r>
            <a:r>
              <a:rPr lang="cs-CZ" sz="2200" dirty="0"/>
              <a:t>  40  </a:t>
            </a:r>
          </a:p>
        </p:txBody>
      </p:sp>
      <p:sp>
        <p:nvSpPr>
          <p:cNvPr id="50" name="TextovéPole 49">
            <a:hlinkClick r:id="rId13" action="ppaction://hlinksldjump"/>
          </p:cNvPr>
          <p:cNvSpPr txBox="1"/>
          <p:nvPr/>
        </p:nvSpPr>
        <p:spPr>
          <a:xfrm>
            <a:off x="1620000" y="1512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12</a:t>
            </a:r>
            <a:r>
              <a:rPr lang="cs-CZ" sz="2200" dirty="0"/>
              <a:t>  200</a:t>
            </a:r>
          </a:p>
        </p:txBody>
      </p:sp>
      <p:sp>
        <p:nvSpPr>
          <p:cNvPr id="16" name="TextovéPole 15">
            <a:hlinkClick r:id="rId14" action="ppaction://hlinksldjump"/>
          </p:cNvPr>
          <p:cNvSpPr txBox="1"/>
          <p:nvPr/>
        </p:nvSpPr>
        <p:spPr>
          <a:xfrm>
            <a:off x="1620000" y="2016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13</a:t>
            </a:r>
            <a:r>
              <a:rPr lang="cs-CZ" sz="2200" dirty="0"/>
              <a:t>  3  </a:t>
            </a:r>
          </a:p>
        </p:txBody>
      </p:sp>
      <p:sp>
        <p:nvSpPr>
          <p:cNvPr id="17" name="TextovéPole 16">
            <a:hlinkClick r:id="rId15" action="ppaction://hlinksldjump"/>
          </p:cNvPr>
          <p:cNvSpPr txBox="1"/>
          <p:nvPr/>
        </p:nvSpPr>
        <p:spPr>
          <a:xfrm>
            <a:off x="1620000" y="2520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14</a:t>
            </a:r>
            <a:r>
              <a:rPr lang="cs-CZ" sz="2200" dirty="0"/>
              <a:t>  3 a 7</a:t>
            </a:r>
          </a:p>
        </p:txBody>
      </p:sp>
      <p:sp>
        <p:nvSpPr>
          <p:cNvPr id="18" name="TextovéPole 17">
            <a:hlinkClick r:id="rId16" action="ppaction://hlinksldjump"/>
          </p:cNvPr>
          <p:cNvSpPr txBox="1"/>
          <p:nvPr/>
        </p:nvSpPr>
        <p:spPr>
          <a:xfrm>
            <a:off x="1620000" y="3024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15</a:t>
            </a:r>
            <a:r>
              <a:rPr lang="cs-CZ" sz="2200" dirty="0"/>
              <a:t>  14  </a:t>
            </a:r>
          </a:p>
        </p:txBody>
      </p:sp>
      <p:sp>
        <p:nvSpPr>
          <p:cNvPr id="30" name="TextovéPole 29">
            <a:hlinkClick r:id="rId17" action="ppaction://hlinksldjump"/>
          </p:cNvPr>
          <p:cNvSpPr txBox="1"/>
          <p:nvPr/>
        </p:nvSpPr>
        <p:spPr>
          <a:xfrm>
            <a:off x="1620000" y="3528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16</a:t>
            </a:r>
            <a:r>
              <a:rPr lang="cs-CZ" sz="2200" dirty="0"/>
              <a:t>  40</a:t>
            </a:r>
          </a:p>
        </p:txBody>
      </p:sp>
      <p:sp>
        <p:nvSpPr>
          <p:cNvPr id="31" name="TextovéPole 30">
            <a:hlinkClick r:id="rId18" action="ppaction://hlinksldjump"/>
          </p:cNvPr>
          <p:cNvSpPr txBox="1"/>
          <p:nvPr/>
        </p:nvSpPr>
        <p:spPr>
          <a:xfrm>
            <a:off x="1620000" y="4032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17</a:t>
            </a:r>
            <a:r>
              <a:rPr lang="cs-CZ" sz="2200" dirty="0"/>
              <a:t>  12</a:t>
            </a:r>
          </a:p>
        </p:txBody>
      </p:sp>
      <p:sp>
        <p:nvSpPr>
          <p:cNvPr id="32" name="TextovéPole 31">
            <a:hlinkClick r:id="rId19" action="ppaction://hlinksldjump"/>
          </p:cNvPr>
          <p:cNvSpPr txBox="1"/>
          <p:nvPr/>
        </p:nvSpPr>
        <p:spPr>
          <a:xfrm>
            <a:off x="1620000" y="4536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18</a:t>
            </a:r>
            <a:r>
              <a:rPr lang="cs-CZ" sz="2200" dirty="0"/>
              <a:t>  40</a:t>
            </a:r>
          </a:p>
        </p:txBody>
      </p:sp>
      <p:sp>
        <p:nvSpPr>
          <p:cNvPr id="33" name="TextovéPole 32">
            <a:hlinkClick r:id="rId20" action="ppaction://hlinksldjump"/>
          </p:cNvPr>
          <p:cNvSpPr txBox="1"/>
          <p:nvPr/>
        </p:nvSpPr>
        <p:spPr>
          <a:xfrm>
            <a:off x="1620000" y="5040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19</a:t>
            </a:r>
            <a:r>
              <a:rPr lang="cs-CZ" sz="2200" dirty="0"/>
              <a:t> </a:t>
            </a:r>
            <a:r>
              <a:rPr lang="cs-CZ" sz="2000" dirty="0"/>
              <a:t>40 a 110</a:t>
            </a:r>
          </a:p>
        </p:txBody>
      </p:sp>
      <p:sp>
        <p:nvSpPr>
          <p:cNvPr id="34" name="TextovéPole 33">
            <a:hlinkClick r:id="rId21" action="ppaction://hlinksldjump"/>
          </p:cNvPr>
          <p:cNvSpPr txBox="1"/>
          <p:nvPr/>
        </p:nvSpPr>
        <p:spPr>
          <a:xfrm>
            <a:off x="1620000" y="5544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20</a:t>
            </a:r>
            <a:r>
              <a:rPr lang="cs-CZ" sz="2200" dirty="0"/>
              <a:t>  1 800</a:t>
            </a:r>
          </a:p>
        </p:txBody>
      </p:sp>
      <p:sp>
        <p:nvSpPr>
          <p:cNvPr id="35" name="TextovéPole 34"/>
          <p:cNvSpPr txBox="1"/>
          <p:nvPr/>
        </p:nvSpPr>
        <p:spPr>
          <a:xfrm>
            <a:off x="107503" y="6095037"/>
            <a:ext cx="9281715" cy="646331"/>
          </a:xfrm>
          <a:prstGeom prst="rect">
            <a:avLst/>
          </a:prstGeom>
          <a:noFill/>
        </p:spPr>
        <p:txBody>
          <a:bodyPr wrap="square" rtlCol="0">
            <a:spAutoFit/>
          </a:bodyPr>
          <a:lstStyle/>
          <a:p>
            <a:r>
              <a:rPr lang="cs-CZ" b="1" dirty="0"/>
              <a:t>Autor materiálu: </a:t>
            </a:r>
            <a:r>
              <a:rPr lang="cs-CZ" dirty="0"/>
              <a:t>Mgr. Martin Holý     </a:t>
            </a:r>
          </a:p>
          <a:p>
            <a:r>
              <a:rPr lang="cs-CZ" dirty="0"/>
              <a:t>Další šíření materiálu je možné pouze se souhlasem autora     </a:t>
            </a:r>
          </a:p>
        </p:txBody>
      </p:sp>
      <p:sp>
        <p:nvSpPr>
          <p:cNvPr id="37" name="TextovéPole 36">
            <a:hlinkClick r:id="rId22" action="ppaction://hlinksldjump"/>
          </p:cNvPr>
          <p:cNvSpPr txBox="1"/>
          <p:nvPr/>
        </p:nvSpPr>
        <p:spPr>
          <a:xfrm>
            <a:off x="3113268" y="1008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21</a:t>
            </a:r>
            <a:r>
              <a:rPr lang="cs-CZ" sz="2200" dirty="0"/>
              <a:t>  18 a 24</a:t>
            </a:r>
          </a:p>
        </p:txBody>
      </p:sp>
      <p:sp>
        <p:nvSpPr>
          <p:cNvPr id="38" name="TextovéPole 37">
            <a:hlinkClick r:id="rId23" action="ppaction://hlinksldjump"/>
          </p:cNvPr>
          <p:cNvSpPr txBox="1"/>
          <p:nvPr/>
        </p:nvSpPr>
        <p:spPr>
          <a:xfrm>
            <a:off x="3113268" y="1512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22</a:t>
            </a:r>
            <a:r>
              <a:rPr lang="cs-CZ" sz="2200" dirty="0"/>
              <a:t>  360</a:t>
            </a:r>
          </a:p>
        </p:txBody>
      </p:sp>
      <p:sp>
        <p:nvSpPr>
          <p:cNvPr id="39" name="TextovéPole 38">
            <a:hlinkClick r:id="rId24" action="ppaction://hlinksldjump"/>
          </p:cNvPr>
          <p:cNvSpPr txBox="1"/>
          <p:nvPr/>
        </p:nvSpPr>
        <p:spPr>
          <a:xfrm>
            <a:off x="3113268" y="2016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lIns="72000" rIns="36000" rtlCol="0">
            <a:spAutoFit/>
          </a:bodyPr>
          <a:lstStyle/>
          <a:p>
            <a:r>
              <a:rPr lang="cs-CZ" sz="2200" b="1" dirty="0"/>
              <a:t>23</a:t>
            </a:r>
            <a:r>
              <a:rPr lang="cs-CZ" sz="2200" dirty="0"/>
              <a:t> </a:t>
            </a:r>
            <a:r>
              <a:rPr lang="cs-CZ" sz="2100" dirty="0"/>
              <a:t>o10 kam</a:t>
            </a:r>
          </a:p>
        </p:txBody>
      </p:sp>
      <p:sp>
        <p:nvSpPr>
          <p:cNvPr id="40" name="TextovéPole 39">
            <a:hlinkClick r:id="rId25" action="ppaction://hlinksldjump"/>
          </p:cNvPr>
          <p:cNvSpPr txBox="1"/>
          <p:nvPr/>
        </p:nvSpPr>
        <p:spPr>
          <a:xfrm>
            <a:off x="3113268" y="2520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24</a:t>
            </a:r>
            <a:r>
              <a:rPr lang="cs-CZ" sz="2200" dirty="0"/>
              <a:t>  480</a:t>
            </a:r>
          </a:p>
        </p:txBody>
      </p:sp>
      <p:sp>
        <p:nvSpPr>
          <p:cNvPr id="41" name="TextovéPole 40">
            <a:hlinkClick r:id="rId26" action="ppaction://hlinksldjump"/>
          </p:cNvPr>
          <p:cNvSpPr txBox="1"/>
          <p:nvPr/>
        </p:nvSpPr>
        <p:spPr>
          <a:xfrm>
            <a:off x="3113268" y="3024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25</a:t>
            </a:r>
            <a:r>
              <a:rPr lang="cs-CZ" sz="2200" dirty="0"/>
              <a:t>  42</a:t>
            </a:r>
          </a:p>
        </p:txBody>
      </p:sp>
      <p:sp>
        <p:nvSpPr>
          <p:cNvPr id="42" name="TextovéPole 41">
            <a:hlinkClick r:id="rId27" action="ppaction://hlinksldjump"/>
          </p:cNvPr>
          <p:cNvSpPr txBox="1"/>
          <p:nvPr/>
        </p:nvSpPr>
        <p:spPr>
          <a:xfrm>
            <a:off x="3113268" y="3528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26</a:t>
            </a:r>
            <a:r>
              <a:rPr lang="cs-CZ" sz="2200" dirty="0"/>
              <a:t>  30</a:t>
            </a:r>
          </a:p>
        </p:txBody>
      </p:sp>
      <p:sp>
        <p:nvSpPr>
          <p:cNvPr id="43" name="TextovéPole 42">
            <a:hlinkClick r:id="rId28" action="ppaction://hlinksldjump"/>
          </p:cNvPr>
          <p:cNvSpPr txBox="1"/>
          <p:nvPr/>
        </p:nvSpPr>
        <p:spPr>
          <a:xfrm>
            <a:off x="3113268" y="4032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27</a:t>
            </a:r>
            <a:r>
              <a:rPr lang="cs-CZ" sz="2200" dirty="0"/>
              <a:t>  112</a:t>
            </a:r>
          </a:p>
        </p:txBody>
      </p:sp>
      <p:sp>
        <p:nvSpPr>
          <p:cNvPr id="44" name="TextovéPole 43">
            <a:hlinkClick r:id="rId29" action="ppaction://hlinksldjump"/>
          </p:cNvPr>
          <p:cNvSpPr txBox="1"/>
          <p:nvPr/>
        </p:nvSpPr>
        <p:spPr>
          <a:xfrm>
            <a:off x="3113268" y="4536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lIns="72000" rIns="36000" rtlCol="0">
            <a:spAutoFit/>
          </a:bodyPr>
          <a:lstStyle/>
          <a:p>
            <a:r>
              <a:rPr lang="cs-CZ" sz="2200" b="1" dirty="0"/>
              <a:t>28 </a:t>
            </a:r>
            <a:r>
              <a:rPr lang="cs-CZ" dirty="0"/>
              <a:t>1000,1200</a:t>
            </a:r>
          </a:p>
        </p:txBody>
      </p:sp>
      <p:sp>
        <p:nvSpPr>
          <p:cNvPr id="45" name="TextovéPole 44">
            <a:hlinkClick r:id="rId30" action="ppaction://hlinksldjump"/>
          </p:cNvPr>
          <p:cNvSpPr txBox="1"/>
          <p:nvPr/>
        </p:nvSpPr>
        <p:spPr>
          <a:xfrm>
            <a:off x="3113268" y="5040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29</a:t>
            </a:r>
            <a:r>
              <a:rPr lang="cs-CZ" sz="2200" dirty="0"/>
              <a:t>  10</a:t>
            </a:r>
          </a:p>
        </p:txBody>
      </p:sp>
      <p:sp>
        <p:nvSpPr>
          <p:cNvPr id="46" name="TextovéPole 45">
            <a:hlinkClick r:id="rId31" action="ppaction://hlinksldjump"/>
          </p:cNvPr>
          <p:cNvSpPr txBox="1"/>
          <p:nvPr/>
        </p:nvSpPr>
        <p:spPr>
          <a:xfrm>
            <a:off x="3113268" y="5544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30</a:t>
            </a:r>
            <a:r>
              <a:rPr lang="cs-CZ" sz="2200" dirty="0"/>
              <a:t>  6</a:t>
            </a:r>
          </a:p>
        </p:txBody>
      </p:sp>
      <p:sp>
        <p:nvSpPr>
          <p:cNvPr id="47" name="TextovéPole 46">
            <a:hlinkClick r:id="rId32" action="ppaction://hlinksldjump"/>
          </p:cNvPr>
          <p:cNvSpPr txBox="1"/>
          <p:nvPr/>
        </p:nvSpPr>
        <p:spPr>
          <a:xfrm>
            <a:off x="4606536" y="1008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31</a:t>
            </a:r>
            <a:r>
              <a:rPr lang="cs-CZ" sz="2200" dirty="0"/>
              <a:t>  100</a:t>
            </a:r>
          </a:p>
        </p:txBody>
      </p:sp>
      <p:sp>
        <p:nvSpPr>
          <p:cNvPr id="48" name="TextovéPole 47">
            <a:hlinkClick r:id="rId33" action="ppaction://hlinksldjump"/>
          </p:cNvPr>
          <p:cNvSpPr txBox="1"/>
          <p:nvPr/>
        </p:nvSpPr>
        <p:spPr>
          <a:xfrm>
            <a:off x="4606536" y="1512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32</a:t>
            </a:r>
            <a:r>
              <a:rPr lang="cs-CZ" sz="2200" dirty="0"/>
              <a:t>  12 a 8</a:t>
            </a:r>
          </a:p>
        </p:txBody>
      </p:sp>
      <p:sp>
        <p:nvSpPr>
          <p:cNvPr id="51" name="TextovéPole 50">
            <a:hlinkClick r:id="rId34" action="ppaction://hlinksldjump"/>
          </p:cNvPr>
          <p:cNvSpPr txBox="1"/>
          <p:nvPr/>
        </p:nvSpPr>
        <p:spPr>
          <a:xfrm>
            <a:off x="4606536" y="2016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33</a:t>
            </a:r>
            <a:r>
              <a:rPr lang="cs-CZ" sz="2200" dirty="0"/>
              <a:t>  400</a:t>
            </a:r>
          </a:p>
        </p:txBody>
      </p:sp>
      <p:sp>
        <p:nvSpPr>
          <p:cNvPr id="52" name="TextovéPole 51">
            <a:hlinkClick r:id="rId35" action="ppaction://hlinksldjump"/>
          </p:cNvPr>
          <p:cNvSpPr txBox="1"/>
          <p:nvPr/>
        </p:nvSpPr>
        <p:spPr>
          <a:xfrm>
            <a:off x="4606536" y="2520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34</a:t>
            </a:r>
            <a:r>
              <a:rPr lang="cs-CZ" sz="2200" dirty="0"/>
              <a:t>  4</a:t>
            </a:r>
          </a:p>
        </p:txBody>
      </p:sp>
      <p:sp>
        <p:nvSpPr>
          <p:cNvPr id="54" name="TextovéPole 53">
            <a:hlinkClick r:id="rId36" action="ppaction://hlinksldjump"/>
          </p:cNvPr>
          <p:cNvSpPr txBox="1"/>
          <p:nvPr/>
        </p:nvSpPr>
        <p:spPr>
          <a:xfrm>
            <a:off x="4606536" y="3528000"/>
            <a:ext cx="1440000" cy="433068"/>
          </a:xfrm>
          <a:prstGeom prst="rect">
            <a:avLst/>
          </a:prstGeom>
        </p:spPr>
        <p:style>
          <a:lnRef idx="1">
            <a:schemeClr val="accent6"/>
          </a:lnRef>
          <a:fillRef idx="2">
            <a:schemeClr val="accent6"/>
          </a:fillRef>
          <a:effectRef idx="1">
            <a:schemeClr val="accent6"/>
          </a:effectRef>
          <a:fontRef idx="minor">
            <a:schemeClr val="dk1"/>
          </a:fontRef>
        </p:style>
        <p:txBody>
          <a:bodyPr wrap="square" tIns="46800" bIns="46800" rtlCol="0">
            <a:spAutoFit/>
          </a:bodyPr>
          <a:lstStyle/>
          <a:p>
            <a:r>
              <a:rPr lang="cs-CZ" sz="2200" b="1" dirty="0"/>
              <a:t>36  </a:t>
            </a:r>
            <a:r>
              <a:rPr lang="cs-CZ" sz="2200" dirty="0"/>
              <a:t>60</a:t>
            </a:r>
          </a:p>
        </p:txBody>
      </p:sp>
      <p:sp>
        <p:nvSpPr>
          <p:cNvPr id="55" name="TextovéPole 54">
            <a:hlinkClick r:id="rId37" action="ppaction://hlinksldjump"/>
          </p:cNvPr>
          <p:cNvSpPr txBox="1"/>
          <p:nvPr/>
        </p:nvSpPr>
        <p:spPr>
          <a:xfrm>
            <a:off x="4606536" y="4032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37</a:t>
            </a:r>
            <a:r>
              <a:rPr lang="cs-CZ" sz="2200" dirty="0"/>
              <a:t>  30 a 25</a:t>
            </a:r>
          </a:p>
        </p:txBody>
      </p:sp>
      <p:sp>
        <p:nvSpPr>
          <p:cNvPr id="56" name="TextovéPole 55">
            <a:hlinkClick r:id="rId38" action="ppaction://hlinksldjump"/>
          </p:cNvPr>
          <p:cNvSpPr txBox="1"/>
          <p:nvPr/>
        </p:nvSpPr>
        <p:spPr>
          <a:xfrm>
            <a:off x="4606536" y="4536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38</a:t>
            </a:r>
            <a:r>
              <a:rPr lang="cs-CZ" sz="2200" dirty="0"/>
              <a:t>  10</a:t>
            </a:r>
          </a:p>
        </p:txBody>
      </p:sp>
      <p:sp>
        <p:nvSpPr>
          <p:cNvPr id="57" name="TextovéPole 56">
            <a:hlinkClick r:id="rId39" action="ppaction://hlinksldjump"/>
          </p:cNvPr>
          <p:cNvSpPr txBox="1"/>
          <p:nvPr/>
        </p:nvSpPr>
        <p:spPr>
          <a:xfrm>
            <a:off x="4606536" y="5040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39</a:t>
            </a:r>
            <a:r>
              <a:rPr lang="cs-CZ" sz="2200" dirty="0"/>
              <a:t>  40</a:t>
            </a:r>
          </a:p>
        </p:txBody>
      </p:sp>
      <p:sp>
        <p:nvSpPr>
          <p:cNvPr id="58" name="TextovéPole 57">
            <a:hlinkClick r:id="rId40" action="ppaction://hlinksldjump"/>
          </p:cNvPr>
          <p:cNvSpPr txBox="1"/>
          <p:nvPr/>
        </p:nvSpPr>
        <p:spPr>
          <a:xfrm>
            <a:off x="4606536" y="5544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40</a:t>
            </a:r>
            <a:r>
              <a:rPr lang="cs-CZ" sz="2200" dirty="0"/>
              <a:t>  250</a:t>
            </a:r>
          </a:p>
        </p:txBody>
      </p:sp>
      <p:sp>
        <p:nvSpPr>
          <p:cNvPr id="59" name="TextovéPole 58">
            <a:hlinkClick r:id="rId41" action="ppaction://hlinksldjump"/>
          </p:cNvPr>
          <p:cNvSpPr txBox="1"/>
          <p:nvPr/>
        </p:nvSpPr>
        <p:spPr>
          <a:xfrm>
            <a:off x="6099804" y="1008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41</a:t>
            </a:r>
            <a:r>
              <a:rPr lang="cs-CZ" sz="2200" dirty="0"/>
              <a:t>  56 a 64</a:t>
            </a:r>
          </a:p>
        </p:txBody>
      </p:sp>
      <p:sp>
        <p:nvSpPr>
          <p:cNvPr id="60" name="TextovéPole 59">
            <a:hlinkClick r:id="rId42" action="ppaction://hlinksldjump"/>
          </p:cNvPr>
          <p:cNvSpPr txBox="1"/>
          <p:nvPr/>
        </p:nvSpPr>
        <p:spPr>
          <a:xfrm>
            <a:off x="6099804" y="1512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42</a:t>
            </a:r>
            <a:r>
              <a:rPr lang="cs-CZ" sz="2200" dirty="0"/>
              <a:t>  12 a 20</a:t>
            </a:r>
          </a:p>
        </p:txBody>
      </p:sp>
      <p:sp>
        <p:nvSpPr>
          <p:cNvPr id="61" name="TextovéPole 60">
            <a:hlinkClick r:id="rId43" action="ppaction://hlinksldjump"/>
          </p:cNvPr>
          <p:cNvSpPr txBox="1"/>
          <p:nvPr/>
        </p:nvSpPr>
        <p:spPr>
          <a:xfrm>
            <a:off x="6099804" y="2016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43</a:t>
            </a:r>
            <a:r>
              <a:rPr lang="cs-CZ" sz="2200" dirty="0"/>
              <a:t>  28.8.</a:t>
            </a:r>
          </a:p>
        </p:txBody>
      </p:sp>
      <p:sp>
        <p:nvSpPr>
          <p:cNvPr id="62" name="TextovéPole 61">
            <a:hlinkClick r:id="rId44" action="ppaction://hlinksldjump"/>
          </p:cNvPr>
          <p:cNvSpPr txBox="1"/>
          <p:nvPr/>
        </p:nvSpPr>
        <p:spPr>
          <a:xfrm>
            <a:off x="6099804" y="2520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44</a:t>
            </a:r>
            <a:r>
              <a:rPr lang="cs-CZ" sz="2200" dirty="0"/>
              <a:t>  66 a 9</a:t>
            </a:r>
          </a:p>
        </p:txBody>
      </p:sp>
      <p:sp>
        <p:nvSpPr>
          <p:cNvPr id="63" name="TextovéPole 62">
            <a:hlinkClick r:id="rId45" action="ppaction://hlinksldjump"/>
          </p:cNvPr>
          <p:cNvSpPr txBox="1"/>
          <p:nvPr/>
        </p:nvSpPr>
        <p:spPr>
          <a:xfrm>
            <a:off x="6099804" y="3024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45</a:t>
            </a:r>
            <a:r>
              <a:rPr lang="cs-CZ" sz="2200" dirty="0"/>
              <a:t>  85 a 65</a:t>
            </a:r>
          </a:p>
        </p:txBody>
      </p:sp>
      <p:sp>
        <p:nvSpPr>
          <p:cNvPr id="64" name="TextovéPole 63">
            <a:hlinkClick r:id="rId46" action="ppaction://hlinksldjump"/>
          </p:cNvPr>
          <p:cNvSpPr txBox="1"/>
          <p:nvPr/>
        </p:nvSpPr>
        <p:spPr>
          <a:xfrm>
            <a:off x="6099804" y="3528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46</a:t>
            </a:r>
            <a:r>
              <a:rPr lang="cs-CZ" sz="2200" dirty="0"/>
              <a:t>  12 a 4</a:t>
            </a:r>
          </a:p>
        </p:txBody>
      </p:sp>
      <p:sp>
        <p:nvSpPr>
          <p:cNvPr id="65" name="TextovéPole 64">
            <a:hlinkClick r:id="rId47" action="ppaction://hlinksldjump"/>
          </p:cNvPr>
          <p:cNvSpPr txBox="1"/>
          <p:nvPr/>
        </p:nvSpPr>
        <p:spPr>
          <a:xfrm>
            <a:off x="6099804" y="4032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47</a:t>
            </a:r>
            <a:r>
              <a:rPr lang="cs-CZ" sz="2200" dirty="0"/>
              <a:t>  12</a:t>
            </a:r>
          </a:p>
        </p:txBody>
      </p:sp>
      <p:sp>
        <p:nvSpPr>
          <p:cNvPr id="66" name="TextovéPole 65">
            <a:hlinkClick r:id="rId48" action="ppaction://hlinksldjump"/>
          </p:cNvPr>
          <p:cNvSpPr txBox="1"/>
          <p:nvPr/>
        </p:nvSpPr>
        <p:spPr>
          <a:xfrm>
            <a:off x="6099804" y="4536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48</a:t>
            </a:r>
            <a:r>
              <a:rPr lang="cs-CZ" sz="2200" dirty="0"/>
              <a:t>  1,5</a:t>
            </a:r>
          </a:p>
        </p:txBody>
      </p:sp>
      <p:sp>
        <p:nvSpPr>
          <p:cNvPr id="67" name="TextovéPole 66">
            <a:hlinkClick r:id="rId49" action="ppaction://hlinksldjump"/>
          </p:cNvPr>
          <p:cNvSpPr txBox="1"/>
          <p:nvPr/>
        </p:nvSpPr>
        <p:spPr>
          <a:xfrm>
            <a:off x="6099804" y="5040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49 </a:t>
            </a:r>
            <a:r>
              <a:rPr lang="cs-CZ" sz="2200" dirty="0"/>
              <a:t> 9</a:t>
            </a:r>
          </a:p>
        </p:txBody>
      </p:sp>
      <p:sp>
        <p:nvSpPr>
          <p:cNvPr id="68" name="TextovéPole 67">
            <a:hlinkClick r:id="rId50" action="ppaction://hlinksldjump"/>
          </p:cNvPr>
          <p:cNvSpPr txBox="1"/>
          <p:nvPr/>
        </p:nvSpPr>
        <p:spPr>
          <a:xfrm>
            <a:off x="6099804" y="5544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50</a:t>
            </a:r>
            <a:r>
              <a:rPr lang="cs-CZ" sz="2200" dirty="0"/>
              <a:t> o 5 Petr</a:t>
            </a:r>
          </a:p>
        </p:txBody>
      </p:sp>
      <p:pic>
        <p:nvPicPr>
          <p:cNvPr id="69" name="Obrázek 68"/>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8028339" y="67377"/>
            <a:ext cx="954512" cy="873656"/>
          </a:xfrm>
          <a:prstGeom prst="rect">
            <a:avLst/>
          </a:prstGeom>
          <a:ln>
            <a:solidFill>
              <a:schemeClr val="tx1"/>
            </a:solidFill>
          </a:ln>
        </p:spPr>
      </p:pic>
      <p:sp>
        <p:nvSpPr>
          <p:cNvPr id="70" name="TextovéPole 69">
            <a:hlinkClick r:id="rId52" action="ppaction://hlinksldjump"/>
            <a:extLst>
              <a:ext uri="{FF2B5EF4-FFF2-40B4-BE49-F238E27FC236}">
                <a16:creationId xmlns:a16="http://schemas.microsoft.com/office/drawing/2014/main" id="{090F1873-D9E3-42F3-8A50-1545D4133196}"/>
              </a:ext>
            </a:extLst>
          </p:cNvPr>
          <p:cNvSpPr txBox="1"/>
          <p:nvPr/>
        </p:nvSpPr>
        <p:spPr>
          <a:xfrm>
            <a:off x="7593072" y="1008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lIns="72000" rIns="36000" rtlCol="0">
            <a:spAutoFit/>
          </a:bodyPr>
          <a:lstStyle/>
          <a:p>
            <a:r>
              <a:rPr lang="cs-CZ" sz="2200" b="1" dirty="0"/>
              <a:t>51</a:t>
            </a:r>
            <a:r>
              <a:rPr lang="cs-CZ" sz="2200" dirty="0"/>
              <a:t> </a:t>
            </a:r>
            <a:r>
              <a:rPr lang="cs-CZ" dirty="0"/>
              <a:t>20,40,120</a:t>
            </a:r>
            <a:endParaRPr lang="cs-CZ" sz="2200" dirty="0"/>
          </a:p>
        </p:txBody>
      </p:sp>
      <p:sp>
        <p:nvSpPr>
          <p:cNvPr id="71" name="TextovéPole 70">
            <a:hlinkClick r:id="rId53" action="ppaction://hlinksldjump"/>
            <a:extLst>
              <a:ext uri="{FF2B5EF4-FFF2-40B4-BE49-F238E27FC236}">
                <a16:creationId xmlns:a16="http://schemas.microsoft.com/office/drawing/2014/main" id="{C437B97C-5A98-4110-8DD7-B81460EE539A}"/>
              </a:ext>
            </a:extLst>
          </p:cNvPr>
          <p:cNvSpPr txBox="1"/>
          <p:nvPr/>
        </p:nvSpPr>
        <p:spPr>
          <a:xfrm>
            <a:off x="7593072" y="1512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a:t>52</a:t>
            </a:r>
            <a:r>
              <a:rPr lang="cs-CZ" sz="2200"/>
              <a:t> 80% </a:t>
            </a:r>
            <a:r>
              <a:rPr lang="cs-CZ" sz="2200" dirty="0"/>
              <a:t>a 2</a:t>
            </a:r>
          </a:p>
        </p:txBody>
      </p:sp>
      <mc:AlternateContent xmlns:mc="http://schemas.openxmlformats.org/markup-compatibility/2006" xmlns:a14="http://schemas.microsoft.com/office/drawing/2010/main">
        <mc:Choice Requires="a14">
          <p:sp>
            <p:nvSpPr>
              <p:cNvPr id="72" name="TextovéPole 71">
                <a:hlinkClick r:id="rId54" action="ppaction://hlinksldjump"/>
                <a:extLst>
                  <a:ext uri="{FF2B5EF4-FFF2-40B4-BE49-F238E27FC236}">
                    <a16:creationId xmlns:a16="http://schemas.microsoft.com/office/drawing/2014/main" id="{E771E3F5-E2E2-4091-A5D3-72B289CD0EB0}"/>
                  </a:ext>
                </a:extLst>
              </p:cNvPr>
              <p:cNvSpPr txBox="1"/>
              <p:nvPr/>
            </p:nvSpPr>
            <p:spPr>
              <a:xfrm>
                <a:off x="7593072" y="2016000"/>
                <a:ext cx="1440000" cy="428638"/>
              </a:xfrm>
              <a:prstGeom prst="rect">
                <a:avLst/>
              </a:prstGeom>
            </p:spPr>
            <p:style>
              <a:lnRef idx="1">
                <a:schemeClr val="accent6"/>
              </a:lnRef>
              <a:fillRef idx="2">
                <a:schemeClr val="accent6"/>
              </a:fillRef>
              <a:effectRef idx="1">
                <a:schemeClr val="accent6"/>
              </a:effectRef>
              <a:fontRef idx="minor">
                <a:schemeClr val="dk1"/>
              </a:fontRef>
            </p:style>
            <p:txBody>
              <a:bodyPr wrap="square" tIns="18000" bIns="18000" rtlCol="0">
                <a:spAutoFit/>
              </a:bodyPr>
              <a:lstStyle/>
              <a:p>
                <a:r>
                  <a:rPr lang="cs-CZ" sz="2200" b="1" dirty="0"/>
                  <a:t>53</a:t>
                </a:r>
                <a:r>
                  <a:rPr lang="cs-CZ" sz="2200" dirty="0"/>
                  <a:t>  </a:t>
                </a:r>
                <a14:m>
                  <m:oMath xmlns:m="http://schemas.openxmlformats.org/officeDocument/2006/math">
                    <m:f>
                      <m:fPr>
                        <m:ctrlPr>
                          <a:rPr lang="cs-CZ" i="1" smtClean="0">
                            <a:latin typeface="Cambria Math" panose="02040503050406030204" pitchFamily="18" charset="0"/>
                          </a:rPr>
                        </m:ctrlPr>
                      </m:fPr>
                      <m:num>
                        <m:r>
                          <a:rPr lang="cs-CZ" b="0" i="1" smtClean="0">
                            <a:latin typeface="Cambria Math" panose="02040503050406030204" pitchFamily="18" charset="0"/>
                          </a:rPr>
                          <m:t>4</m:t>
                        </m:r>
                      </m:num>
                      <m:den>
                        <m:r>
                          <a:rPr lang="cs-CZ" b="0" i="1" smtClean="0">
                            <a:latin typeface="Cambria Math" panose="02040503050406030204" pitchFamily="18" charset="0"/>
                          </a:rPr>
                          <m:t>15</m:t>
                        </m:r>
                      </m:den>
                    </m:f>
                  </m:oMath>
                </a14:m>
                <a:endParaRPr lang="cs-CZ" sz="2200" dirty="0"/>
              </a:p>
            </p:txBody>
          </p:sp>
        </mc:Choice>
        <mc:Fallback xmlns="">
          <p:sp>
            <p:nvSpPr>
              <p:cNvPr id="72" name="TextovéPole 71">
                <a:hlinkClick r:id="rId56" action="ppaction://hlinksldjump"/>
                <a:extLst>
                  <a:ext uri="{FF2B5EF4-FFF2-40B4-BE49-F238E27FC236}">
                    <a16:creationId xmlns:a16="http://schemas.microsoft.com/office/drawing/2014/main" id="{E771E3F5-E2E2-4091-A5D3-72B289CD0EB0}"/>
                  </a:ext>
                </a:extLst>
              </p:cNvPr>
              <p:cNvSpPr txBox="1">
                <a:spLocks noRot="1" noChangeAspect="1" noMove="1" noResize="1" noEditPoints="1" noAdjustHandles="1" noChangeArrowheads="1" noChangeShapeType="1" noTextEdit="1"/>
              </p:cNvSpPr>
              <p:nvPr/>
            </p:nvSpPr>
            <p:spPr>
              <a:xfrm>
                <a:off x="7593072" y="2016000"/>
                <a:ext cx="1440000" cy="428638"/>
              </a:xfrm>
              <a:prstGeom prst="rect">
                <a:avLst/>
              </a:prstGeom>
              <a:blipFill>
                <a:blip r:embed="rId57"/>
                <a:stretch>
                  <a:fillRect/>
                </a:stretch>
              </a:blipFill>
            </p:spPr>
            <p:txBody>
              <a:bodyPr/>
              <a:lstStyle/>
              <a:p>
                <a:r>
                  <a:rPr lang="cs-CZ">
                    <a:noFill/>
                  </a:rPr>
                  <a:t> </a:t>
                </a:r>
              </a:p>
            </p:txBody>
          </p:sp>
        </mc:Fallback>
      </mc:AlternateContent>
      <p:sp>
        <p:nvSpPr>
          <p:cNvPr id="73" name="TextovéPole 72">
            <a:hlinkClick r:id="rId54" action="ppaction://hlinksldjump"/>
            <a:extLst>
              <a:ext uri="{FF2B5EF4-FFF2-40B4-BE49-F238E27FC236}">
                <a16:creationId xmlns:a16="http://schemas.microsoft.com/office/drawing/2014/main" id="{9308BF55-36BE-4657-A33F-73481774DCC9}"/>
              </a:ext>
            </a:extLst>
          </p:cNvPr>
          <p:cNvSpPr txBox="1"/>
          <p:nvPr/>
        </p:nvSpPr>
        <p:spPr>
          <a:xfrm>
            <a:off x="7593072" y="2520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54  </a:t>
            </a:r>
            <a:r>
              <a:rPr lang="cs-CZ" sz="2200" dirty="0"/>
              <a:t>10</a:t>
            </a:r>
          </a:p>
        </p:txBody>
      </p:sp>
      <p:sp>
        <p:nvSpPr>
          <p:cNvPr id="74" name="TextovéPole 73">
            <a:hlinkClick r:id="rId58" action="ppaction://hlinksldjump"/>
            <a:extLst>
              <a:ext uri="{FF2B5EF4-FFF2-40B4-BE49-F238E27FC236}">
                <a16:creationId xmlns:a16="http://schemas.microsoft.com/office/drawing/2014/main" id="{D7977154-D842-448A-B234-CFCF7A1EDB95}"/>
              </a:ext>
            </a:extLst>
          </p:cNvPr>
          <p:cNvSpPr txBox="1"/>
          <p:nvPr/>
        </p:nvSpPr>
        <p:spPr>
          <a:xfrm>
            <a:off x="7593072" y="3024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55</a:t>
            </a:r>
            <a:r>
              <a:rPr lang="cs-CZ" sz="2200" dirty="0"/>
              <a:t>  270</a:t>
            </a:r>
          </a:p>
        </p:txBody>
      </p:sp>
      <p:sp>
        <p:nvSpPr>
          <p:cNvPr id="75" name="TextovéPole 74">
            <a:hlinkClick r:id="rId59" action="ppaction://hlinksldjump"/>
            <a:extLst>
              <a:ext uri="{FF2B5EF4-FFF2-40B4-BE49-F238E27FC236}">
                <a16:creationId xmlns:a16="http://schemas.microsoft.com/office/drawing/2014/main" id="{3A213D73-299E-4443-91CA-B4EF249AA49C}"/>
              </a:ext>
            </a:extLst>
          </p:cNvPr>
          <p:cNvSpPr txBox="1"/>
          <p:nvPr/>
        </p:nvSpPr>
        <p:spPr>
          <a:xfrm>
            <a:off x="7593072" y="3528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56</a:t>
            </a:r>
            <a:r>
              <a:rPr lang="cs-CZ" sz="2200" dirty="0"/>
              <a:t>  2 200</a:t>
            </a:r>
          </a:p>
        </p:txBody>
      </p:sp>
      <p:sp>
        <p:nvSpPr>
          <p:cNvPr id="76" name="TextovéPole 75">
            <a:hlinkClick r:id="rId60" action="ppaction://hlinksldjump"/>
            <a:extLst>
              <a:ext uri="{FF2B5EF4-FFF2-40B4-BE49-F238E27FC236}">
                <a16:creationId xmlns:a16="http://schemas.microsoft.com/office/drawing/2014/main" id="{48BF0F14-97EF-4C0C-BAB4-95B8CA06D896}"/>
              </a:ext>
            </a:extLst>
          </p:cNvPr>
          <p:cNvSpPr txBox="1"/>
          <p:nvPr/>
        </p:nvSpPr>
        <p:spPr>
          <a:xfrm>
            <a:off x="7593072" y="4032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lIns="72000" rIns="36000" rtlCol="0">
            <a:spAutoFit/>
          </a:bodyPr>
          <a:lstStyle/>
          <a:p>
            <a:r>
              <a:rPr lang="cs-CZ" sz="2200" b="1" dirty="0"/>
              <a:t>57</a:t>
            </a:r>
            <a:r>
              <a:rPr lang="cs-CZ" sz="2200" dirty="0"/>
              <a:t> 108</a:t>
            </a:r>
          </a:p>
        </p:txBody>
      </p:sp>
      <p:sp>
        <p:nvSpPr>
          <p:cNvPr id="77" name="TextovéPole 76">
            <a:hlinkClick r:id="rId61" action="ppaction://hlinksldjump"/>
            <a:extLst>
              <a:ext uri="{FF2B5EF4-FFF2-40B4-BE49-F238E27FC236}">
                <a16:creationId xmlns:a16="http://schemas.microsoft.com/office/drawing/2014/main" id="{F742ED1B-ABA2-42FE-B1CA-5E051462B75B}"/>
              </a:ext>
            </a:extLst>
          </p:cNvPr>
          <p:cNvSpPr txBox="1"/>
          <p:nvPr/>
        </p:nvSpPr>
        <p:spPr>
          <a:xfrm>
            <a:off x="7593072" y="4536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58</a:t>
            </a:r>
            <a:r>
              <a:rPr lang="cs-CZ" sz="2200" dirty="0"/>
              <a:t>  25 a 94</a:t>
            </a:r>
          </a:p>
        </p:txBody>
      </p:sp>
      <p:sp>
        <p:nvSpPr>
          <p:cNvPr id="78" name="TextovéPole 77">
            <a:hlinkClick r:id="rId62" action="ppaction://hlinksldjump"/>
            <a:extLst>
              <a:ext uri="{FF2B5EF4-FFF2-40B4-BE49-F238E27FC236}">
                <a16:creationId xmlns:a16="http://schemas.microsoft.com/office/drawing/2014/main" id="{B31279B3-E112-4782-A0C6-3B18A6DE74DF}"/>
              </a:ext>
            </a:extLst>
          </p:cNvPr>
          <p:cNvSpPr txBox="1"/>
          <p:nvPr/>
        </p:nvSpPr>
        <p:spPr>
          <a:xfrm>
            <a:off x="7593072" y="5040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59</a:t>
            </a:r>
            <a:r>
              <a:rPr lang="cs-CZ" sz="2200" dirty="0"/>
              <a:t>  26</a:t>
            </a:r>
          </a:p>
        </p:txBody>
      </p:sp>
      <p:sp>
        <p:nvSpPr>
          <p:cNvPr id="79" name="TextovéPole 78">
            <a:hlinkClick r:id="rId63" action="ppaction://hlinksldjump"/>
            <a:extLst>
              <a:ext uri="{FF2B5EF4-FFF2-40B4-BE49-F238E27FC236}">
                <a16:creationId xmlns:a16="http://schemas.microsoft.com/office/drawing/2014/main" id="{51746C1F-BB23-4E40-B555-5FF0EB67AF85}"/>
              </a:ext>
            </a:extLst>
          </p:cNvPr>
          <p:cNvSpPr txBox="1"/>
          <p:nvPr/>
        </p:nvSpPr>
        <p:spPr>
          <a:xfrm>
            <a:off x="7593072" y="5544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cs-CZ" sz="2200" b="1" dirty="0"/>
              <a:t>60</a:t>
            </a:r>
            <a:r>
              <a:rPr lang="cs-CZ" sz="2200" dirty="0"/>
              <a:t>  54</a:t>
            </a:r>
          </a:p>
        </p:txBody>
      </p:sp>
      <p:sp>
        <p:nvSpPr>
          <p:cNvPr id="53" name="TextovéPole 52">
            <a:hlinkClick r:id="rId64" action="ppaction://hlinksldjump"/>
          </p:cNvPr>
          <p:cNvSpPr txBox="1"/>
          <p:nvPr/>
        </p:nvSpPr>
        <p:spPr>
          <a:xfrm>
            <a:off x="4606536" y="3024000"/>
            <a:ext cx="14400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lIns="72000" rIns="36000" rtlCol="0">
            <a:spAutoFit/>
          </a:bodyPr>
          <a:lstStyle/>
          <a:p>
            <a:r>
              <a:rPr lang="cs-CZ" sz="2200" b="1" dirty="0"/>
              <a:t>35</a:t>
            </a:r>
            <a:r>
              <a:rPr lang="cs-CZ" sz="2200" dirty="0"/>
              <a:t>  </a:t>
            </a:r>
            <a:r>
              <a:rPr lang="cs-CZ" sz="2100" dirty="0"/>
              <a:t>2 000</a:t>
            </a:r>
          </a:p>
        </p:txBody>
      </p:sp>
    </p:spTree>
    <p:extLst>
      <p:ext uri="{BB962C8B-B14F-4D97-AF65-F5344CB8AC3E}">
        <p14:creationId xmlns:p14="http://schemas.microsoft.com/office/powerpoint/2010/main" val="1042205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7504" y="620688"/>
            <a:ext cx="7362575" cy="79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400" dirty="0">
                <a:latin typeface="+mn-lt"/>
                <a:cs typeface="Times New Roman" pitchFamily="18" charset="0"/>
              </a:rPr>
              <a:t>Určete číslo, jehož dvojnásobek zvětšený o 8 se rovná jeho pětinásobku zmenšenému o 7.</a:t>
            </a:r>
          </a:p>
        </p:txBody>
      </p:sp>
      <p:sp>
        <p:nvSpPr>
          <p:cNvPr id="5" name="Rectangle 2"/>
          <p:cNvSpPr>
            <a:spLocks noChangeArrowheads="1"/>
          </p:cNvSpPr>
          <p:nvPr/>
        </p:nvSpPr>
        <p:spPr bwMode="auto">
          <a:xfrm>
            <a:off x="467544" y="2131640"/>
            <a:ext cx="330294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u="sng" dirty="0">
                <a:latin typeface="+mn-lt"/>
                <a:cs typeface="Times New Roman" pitchFamily="18" charset="0"/>
              </a:rPr>
              <a:t>hledané číslo …… x</a:t>
            </a:r>
          </a:p>
        </p:txBody>
      </p:sp>
      <p:sp>
        <p:nvSpPr>
          <p:cNvPr id="6" name="Rectangle 2"/>
          <p:cNvSpPr>
            <a:spLocks noChangeArrowheads="1"/>
          </p:cNvSpPr>
          <p:nvPr/>
        </p:nvSpPr>
        <p:spPr bwMode="auto">
          <a:xfrm>
            <a:off x="3203848" y="2923729"/>
            <a:ext cx="1296144"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cs typeface="Times New Roman" pitchFamily="18" charset="0"/>
              </a:rPr>
              <a:t>/ -5x -8</a:t>
            </a:r>
          </a:p>
        </p:txBody>
      </p:sp>
      <p:sp>
        <p:nvSpPr>
          <p:cNvPr id="7" name="Rectangle 2"/>
          <p:cNvSpPr>
            <a:spLocks noChangeArrowheads="1"/>
          </p:cNvSpPr>
          <p:nvPr/>
        </p:nvSpPr>
        <p:spPr bwMode="auto">
          <a:xfrm>
            <a:off x="584708" y="2923728"/>
            <a:ext cx="259228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cs typeface="Times New Roman" pitchFamily="18" charset="0"/>
              </a:rPr>
              <a:t>2x + 8 = 5x - 7</a:t>
            </a:r>
          </a:p>
        </p:txBody>
      </p:sp>
      <p:sp>
        <p:nvSpPr>
          <p:cNvPr id="8" name="Rectangle 2"/>
          <p:cNvSpPr>
            <a:spLocks noChangeArrowheads="1"/>
          </p:cNvSpPr>
          <p:nvPr/>
        </p:nvSpPr>
        <p:spPr bwMode="auto">
          <a:xfrm>
            <a:off x="971600" y="3499793"/>
            <a:ext cx="151216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cs typeface="Times New Roman" pitchFamily="18" charset="0"/>
              </a:rPr>
              <a:t>-3x = -15</a:t>
            </a:r>
          </a:p>
        </p:txBody>
      </p:sp>
      <p:sp>
        <p:nvSpPr>
          <p:cNvPr id="9" name="Rectangle 2"/>
          <p:cNvSpPr>
            <a:spLocks noChangeArrowheads="1"/>
          </p:cNvSpPr>
          <p:nvPr/>
        </p:nvSpPr>
        <p:spPr bwMode="auto">
          <a:xfrm>
            <a:off x="3203848" y="3501008"/>
            <a:ext cx="151216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cs typeface="Times New Roman" pitchFamily="18" charset="0"/>
              </a:rPr>
              <a:t>/ :(-3)</a:t>
            </a:r>
          </a:p>
        </p:txBody>
      </p:sp>
      <p:sp>
        <p:nvSpPr>
          <p:cNvPr id="10" name="Rectangle 2"/>
          <p:cNvSpPr>
            <a:spLocks noChangeArrowheads="1"/>
          </p:cNvSpPr>
          <p:nvPr/>
        </p:nvSpPr>
        <p:spPr bwMode="auto">
          <a:xfrm>
            <a:off x="1259632" y="4075857"/>
            <a:ext cx="151216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b="1" u="sng" dirty="0">
                <a:latin typeface="+mn-lt"/>
                <a:cs typeface="Times New Roman" pitchFamily="18" charset="0"/>
              </a:rPr>
              <a:t>x = 5</a:t>
            </a:r>
          </a:p>
        </p:txBody>
      </p:sp>
      <p:sp>
        <p:nvSpPr>
          <p:cNvPr id="11" name="Rectangle 2"/>
          <p:cNvSpPr>
            <a:spLocks noChangeArrowheads="1"/>
          </p:cNvSpPr>
          <p:nvPr/>
        </p:nvSpPr>
        <p:spPr bwMode="auto">
          <a:xfrm>
            <a:off x="5092827" y="2924944"/>
            <a:ext cx="151216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err="1">
                <a:latin typeface="+mn-lt"/>
                <a:cs typeface="Times New Roman" pitchFamily="18" charset="0"/>
              </a:rPr>
              <a:t>zk</a:t>
            </a:r>
            <a:r>
              <a:rPr lang="cs-CZ" altLang="cs-CZ" sz="2600" dirty="0">
                <a:latin typeface="+mn-lt"/>
                <a:cs typeface="Times New Roman" pitchFamily="18" charset="0"/>
              </a:rPr>
              <a:t>.</a:t>
            </a:r>
          </a:p>
        </p:txBody>
      </p:sp>
      <p:sp>
        <p:nvSpPr>
          <p:cNvPr id="12" name="Rectangle 2"/>
          <p:cNvSpPr>
            <a:spLocks noChangeArrowheads="1"/>
          </p:cNvSpPr>
          <p:nvPr/>
        </p:nvSpPr>
        <p:spPr bwMode="auto">
          <a:xfrm>
            <a:off x="5092827" y="3499793"/>
            <a:ext cx="288032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cs typeface="Times New Roman" pitchFamily="18" charset="0"/>
              </a:rPr>
              <a:t>L = 2.5 + 8 = 18</a:t>
            </a:r>
          </a:p>
        </p:txBody>
      </p:sp>
      <p:sp>
        <p:nvSpPr>
          <p:cNvPr id="13" name="Rectangle 2"/>
          <p:cNvSpPr>
            <a:spLocks noChangeArrowheads="1"/>
          </p:cNvSpPr>
          <p:nvPr/>
        </p:nvSpPr>
        <p:spPr bwMode="auto">
          <a:xfrm>
            <a:off x="5092827" y="4075857"/>
            <a:ext cx="288032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cs typeface="Times New Roman" pitchFamily="18" charset="0"/>
              </a:rPr>
              <a:t>P = 5.5 – 7 = 18</a:t>
            </a:r>
          </a:p>
        </p:txBody>
      </p:sp>
      <p:sp>
        <p:nvSpPr>
          <p:cNvPr id="14" name="Rectangle 2"/>
          <p:cNvSpPr>
            <a:spLocks noChangeArrowheads="1"/>
          </p:cNvSpPr>
          <p:nvPr/>
        </p:nvSpPr>
        <p:spPr bwMode="auto">
          <a:xfrm>
            <a:off x="5092827" y="4651921"/>
            <a:ext cx="288032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cs typeface="Times New Roman" pitchFamily="18" charset="0"/>
              </a:rPr>
              <a:t>L = P</a:t>
            </a:r>
          </a:p>
        </p:txBody>
      </p:sp>
      <p:sp>
        <p:nvSpPr>
          <p:cNvPr id="15" name="Rectangle 2"/>
          <p:cNvSpPr>
            <a:spLocks noChangeArrowheads="1"/>
          </p:cNvSpPr>
          <p:nvPr/>
        </p:nvSpPr>
        <p:spPr bwMode="auto">
          <a:xfrm>
            <a:off x="1331640" y="5372001"/>
            <a:ext cx="288032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cs typeface="Times New Roman" pitchFamily="18" charset="0"/>
              </a:rPr>
              <a:t>Hledané číslo je 5.</a:t>
            </a:r>
          </a:p>
        </p:txBody>
      </p:sp>
      <p:grpSp>
        <p:nvGrpSpPr>
          <p:cNvPr id="16" name="Group 5"/>
          <p:cNvGrpSpPr>
            <a:grpSpLocks noChangeAspect="1"/>
          </p:cNvGrpSpPr>
          <p:nvPr/>
        </p:nvGrpSpPr>
        <p:grpSpPr bwMode="auto">
          <a:xfrm>
            <a:off x="6837923" y="668945"/>
            <a:ext cx="2224982" cy="1475944"/>
            <a:chOff x="3923" y="878"/>
            <a:chExt cx="1910" cy="1267"/>
          </a:xfrm>
        </p:grpSpPr>
        <p:sp>
          <p:nvSpPr>
            <p:cNvPr id="17" name="AutoShape 4"/>
            <p:cNvSpPr>
              <a:spLocks noChangeAspect="1" noChangeArrowheads="1" noTextEdit="1"/>
            </p:cNvSpPr>
            <p:nvPr/>
          </p:nvSpPr>
          <p:spPr bwMode="auto">
            <a:xfrm>
              <a:off x="3923" y="878"/>
              <a:ext cx="1910" cy="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 name="Freeform 6"/>
            <p:cNvSpPr>
              <a:spLocks/>
            </p:cNvSpPr>
            <p:nvPr/>
          </p:nvSpPr>
          <p:spPr bwMode="auto">
            <a:xfrm>
              <a:off x="4662" y="1366"/>
              <a:ext cx="32" cy="29"/>
            </a:xfrm>
            <a:custGeom>
              <a:avLst/>
              <a:gdLst>
                <a:gd name="T0" fmla="*/ 19 w 65"/>
                <a:gd name="T1" fmla="*/ 0 h 60"/>
                <a:gd name="T2" fmla="*/ 0 w 65"/>
                <a:gd name="T3" fmla="*/ 13 h 60"/>
                <a:gd name="T4" fmla="*/ 0 w 65"/>
                <a:gd name="T5" fmla="*/ 48 h 60"/>
                <a:gd name="T6" fmla="*/ 46 w 65"/>
                <a:gd name="T7" fmla="*/ 60 h 60"/>
                <a:gd name="T8" fmla="*/ 65 w 65"/>
                <a:gd name="T9" fmla="*/ 13 h 60"/>
                <a:gd name="T10" fmla="*/ 56 w 65"/>
                <a:gd name="T11" fmla="*/ 0 h 60"/>
                <a:gd name="T12" fmla="*/ 19 w 65"/>
                <a:gd name="T13" fmla="*/ 0 h 60"/>
                <a:gd name="T14" fmla="*/ 19 w 65"/>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0">
                  <a:moveTo>
                    <a:pt x="19" y="0"/>
                  </a:moveTo>
                  <a:lnTo>
                    <a:pt x="0" y="13"/>
                  </a:lnTo>
                  <a:lnTo>
                    <a:pt x="0" y="48"/>
                  </a:lnTo>
                  <a:lnTo>
                    <a:pt x="46" y="60"/>
                  </a:lnTo>
                  <a:lnTo>
                    <a:pt x="65" y="13"/>
                  </a:lnTo>
                  <a:lnTo>
                    <a:pt x="56" y="0"/>
                  </a:lnTo>
                  <a:lnTo>
                    <a:pt x="19" y="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 name="Freeform 7"/>
            <p:cNvSpPr>
              <a:spLocks/>
            </p:cNvSpPr>
            <p:nvPr/>
          </p:nvSpPr>
          <p:spPr bwMode="auto">
            <a:xfrm>
              <a:off x="4648" y="1277"/>
              <a:ext cx="60" cy="42"/>
            </a:xfrm>
            <a:custGeom>
              <a:avLst/>
              <a:gdLst>
                <a:gd name="T0" fmla="*/ 73 w 120"/>
                <a:gd name="T1" fmla="*/ 0 h 85"/>
                <a:gd name="T2" fmla="*/ 0 w 120"/>
                <a:gd name="T3" fmla="*/ 37 h 85"/>
                <a:gd name="T4" fmla="*/ 27 w 120"/>
                <a:gd name="T5" fmla="*/ 85 h 85"/>
                <a:gd name="T6" fmla="*/ 83 w 120"/>
                <a:gd name="T7" fmla="*/ 85 h 85"/>
                <a:gd name="T8" fmla="*/ 120 w 120"/>
                <a:gd name="T9" fmla="*/ 49 h 85"/>
                <a:gd name="T10" fmla="*/ 120 w 120"/>
                <a:gd name="T11" fmla="*/ 13 h 85"/>
                <a:gd name="T12" fmla="*/ 73 w 120"/>
                <a:gd name="T13" fmla="*/ 0 h 85"/>
                <a:gd name="T14" fmla="*/ 73 w 120"/>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85">
                  <a:moveTo>
                    <a:pt x="73" y="0"/>
                  </a:moveTo>
                  <a:lnTo>
                    <a:pt x="0" y="37"/>
                  </a:lnTo>
                  <a:lnTo>
                    <a:pt x="27" y="85"/>
                  </a:lnTo>
                  <a:lnTo>
                    <a:pt x="83" y="85"/>
                  </a:lnTo>
                  <a:lnTo>
                    <a:pt x="120" y="49"/>
                  </a:lnTo>
                  <a:lnTo>
                    <a:pt x="120" y="13"/>
                  </a:lnTo>
                  <a:lnTo>
                    <a:pt x="73" y="0"/>
                  </a:lnTo>
                  <a:lnTo>
                    <a:pt x="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 name="Freeform 8"/>
            <p:cNvSpPr>
              <a:spLocks/>
            </p:cNvSpPr>
            <p:nvPr/>
          </p:nvSpPr>
          <p:spPr bwMode="auto">
            <a:xfrm>
              <a:off x="4468" y="897"/>
              <a:ext cx="457" cy="362"/>
            </a:xfrm>
            <a:custGeom>
              <a:avLst/>
              <a:gdLst>
                <a:gd name="T0" fmla="*/ 268 w 915"/>
                <a:gd name="T1" fmla="*/ 24 h 725"/>
                <a:gd name="T2" fmla="*/ 204 w 915"/>
                <a:gd name="T3" fmla="*/ 83 h 725"/>
                <a:gd name="T4" fmla="*/ 130 w 915"/>
                <a:gd name="T5" fmla="*/ 83 h 725"/>
                <a:gd name="T6" fmla="*/ 65 w 915"/>
                <a:gd name="T7" fmla="*/ 130 h 725"/>
                <a:gd name="T8" fmla="*/ 46 w 915"/>
                <a:gd name="T9" fmla="*/ 214 h 725"/>
                <a:gd name="T10" fmla="*/ 0 w 915"/>
                <a:gd name="T11" fmla="*/ 309 h 725"/>
                <a:gd name="T12" fmla="*/ 19 w 915"/>
                <a:gd name="T13" fmla="*/ 545 h 725"/>
                <a:gd name="T14" fmla="*/ 10 w 915"/>
                <a:gd name="T15" fmla="*/ 665 h 725"/>
                <a:gd name="T16" fmla="*/ 148 w 915"/>
                <a:gd name="T17" fmla="*/ 725 h 725"/>
                <a:gd name="T18" fmla="*/ 315 w 915"/>
                <a:gd name="T19" fmla="*/ 712 h 725"/>
                <a:gd name="T20" fmla="*/ 500 w 915"/>
                <a:gd name="T21" fmla="*/ 725 h 725"/>
                <a:gd name="T22" fmla="*/ 648 w 915"/>
                <a:gd name="T23" fmla="*/ 677 h 725"/>
                <a:gd name="T24" fmla="*/ 813 w 915"/>
                <a:gd name="T25" fmla="*/ 701 h 725"/>
                <a:gd name="T26" fmla="*/ 878 w 915"/>
                <a:gd name="T27" fmla="*/ 677 h 725"/>
                <a:gd name="T28" fmla="*/ 878 w 915"/>
                <a:gd name="T29" fmla="*/ 582 h 725"/>
                <a:gd name="T30" fmla="*/ 915 w 915"/>
                <a:gd name="T31" fmla="*/ 510 h 725"/>
                <a:gd name="T32" fmla="*/ 869 w 915"/>
                <a:gd name="T33" fmla="*/ 452 h 725"/>
                <a:gd name="T34" fmla="*/ 850 w 915"/>
                <a:gd name="T35" fmla="*/ 130 h 725"/>
                <a:gd name="T36" fmla="*/ 878 w 915"/>
                <a:gd name="T37" fmla="*/ 71 h 725"/>
                <a:gd name="T38" fmla="*/ 813 w 915"/>
                <a:gd name="T39" fmla="*/ 24 h 725"/>
                <a:gd name="T40" fmla="*/ 740 w 915"/>
                <a:gd name="T41" fmla="*/ 35 h 725"/>
                <a:gd name="T42" fmla="*/ 676 w 915"/>
                <a:gd name="T43" fmla="*/ 0 h 725"/>
                <a:gd name="T44" fmla="*/ 528 w 915"/>
                <a:gd name="T45" fmla="*/ 35 h 725"/>
                <a:gd name="T46" fmla="*/ 350 w 915"/>
                <a:gd name="T47" fmla="*/ 35 h 725"/>
                <a:gd name="T48" fmla="*/ 268 w 915"/>
                <a:gd name="T49" fmla="*/ 24 h 725"/>
                <a:gd name="T50" fmla="*/ 268 w 915"/>
                <a:gd name="T51" fmla="*/ 24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5" h="725">
                  <a:moveTo>
                    <a:pt x="268" y="24"/>
                  </a:moveTo>
                  <a:lnTo>
                    <a:pt x="204" y="83"/>
                  </a:lnTo>
                  <a:lnTo>
                    <a:pt x="130" y="83"/>
                  </a:lnTo>
                  <a:lnTo>
                    <a:pt x="65" y="130"/>
                  </a:lnTo>
                  <a:lnTo>
                    <a:pt x="46" y="214"/>
                  </a:lnTo>
                  <a:lnTo>
                    <a:pt x="0" y="309"/>
                  </a:lnTo>
                  <a:lnTo>
                    <a:pt x="19" y="545"/>
                  </a:lnTo>
                  <a:lnTo>
                    <a:pt x="10" y="665"/>
                  </a:lnTo>
                  <a:lnTo>
                    <a:pt x="148" y="725"/>
                  </a:lnTo>
                  <a:lnTo>
                    <a:pt x="315" y="712"/>
                  </a:lnTo>
                  <a:lnTo>
                    <a:pt x="500" y="725"/>
                  </a:lnTo>
                  <a:lnTo>
                    <a:pt x="648" y="677"/>
                  </a:lnTo>
                  <a:lnTo>
                    <a:pt x="813" y="701"/>
                  </a:lnTo>
                  <a:lnTo>
                    <a:pt x="878" y="677"/>
                  </a:lnTo>
                  <a:lnTo>
                    <a:pt x="878" y="582"/>
                  </a:lnTo>
                  <a:lnTo>
                    <a:pt x="915" y="510"/>
                  </a:lnTo>
                  <a:lnTo>
                    <a:pt x="869" y="452"/>
                  </a:lnTo>
                  <a:lnTo>
                    <a:pt x="850" y="130"/>
                  </a:lnTo>
                  <a:lnTo>
                    <a:pt x="878" y="71"/>
                  </a:lnTo>
                  <a:lnTo>
                    <a:pt x="813" y="24"/>
                  </a:lnTo>
                  <a:lnTo>
                    <a:pt x="740" y="35"/>
                  </a:lnTo>
                  <a:lnTo>
                    <a:pt x="676" y="0"/>
                  </a:lnTo>
                  <a:lnTo>
                    <a:pt x="528" y="35"/>
                  </a:lnTo>
                  <a:lnTo>
                    <a:pt x="350" y="35"/>
                  </a:lnTo>
                  <a:lnTo>
                    <a:pt x="268" y="24"/>
                  </a:lnTo>
                  <a:lnTo>
                    <a:pt x="26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 name="Freeform 10"/>
            <p:cNvSpPr>
              <a:spLocks/>
            </p:cNvSpPr>
            <p:nvPr/>
          </p:nvSpPr>
          <p:spPr bwMode="auto">
            <a:xfrm>
              <a:off x="4967" y="939"/>
              <a:ext cx="651" cy="991"/>
            </a:xfrm>
            <a:custGeom>
              <a:avLst/>
              <a:gdLst>
                <a:gd name="T0" fmla="*/ 0 w 1303"/>
                <a:gd name="T1" fmla="*/ 1200 h 1983"/>
                <a:gd name="T2" fmla="*/ 147 w 1303"/>
                <a:gd name="T3" fmla="*/ 73 h 1983"/>
                <a:gd name="T4" fmla="*/ 249 w 1303"/>
                <a:gd name="T5" fmla="*/ 0 h 1983"/>
                <a:gd name="T6" fmla="*/ 1173 w 1303"/>
                <a:gd name="T7" fmla="*/ 11 h 1983"/>
                <a:gd name="T8" fmla="*/ 1303 w 1303"/>
                <a:gd name="T9" fmla="*/ 142 h 1983"/>
                <a:gd name="T10" fmla="*/ 1145 w 1303"/>
                <a:gd name="T11" fmla="*/ 1722 h 1983"/>
                <a:gd name="T12" fmla="*/ 1274 w 1303"/>
                <a:gd name="T13" fmla="*/ 1804 h 1983"/>
                <a:gd name="T14" fmla="*/ 1219 w 1303"/>
                <a:gd name="T15" fmla="*/ 1983 h 1983"/>
                <a:gd name="T16" fmla="*/ 601 w 1303"/>
                <a:gd name="T17" fmla="*/ 1899 h 1983"/>
                <a:gd name="T18" fmla="*/ 0 w 1303"/>
                <a:gd name="T19" fmla="*/ 1200 h 1983"/>
                <a:gd name="T20" fmla="*/ 0 w 1303"/>
                <a:gd name="T21" fmla="*/ 120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3" h="1983">
                  <a:moveTo>
                    <a:pt x="0" y="1200"/>
                  </a:moveTo>
                  <a:lnTo>
                    <a:pt x="147" y="73"/>
                  </a:lnTo>
                  <a:lnTo>
                    <a:pt x="249" y="0"/>
                  </a:lnTo>
                  <a:lnTo>
                    <a:pt x="1173" y="11"/>
                  </a:lnTo>
                  <a:lnTo>
                    <a:pt x="1303" y="142"/>
                  </a:lnTo>
                  <a:lnTo>
                    <a:pt x="1145" y="1722"/>
                  </a:lnTo>
                  <a:lnTo>
                    <a:pt x="1274" y="1804"/>
                  </a:lnTo>
                  <a:lnTo>
                    <a:pt x="1219" y="1983"/>
                  </a:lnTo>
                  <a:lnTo>
                    <a:pt x="601" y="1899"/>
                  </a:lnTo>
                  <a:lnTo>
                    <a:pt x="0" y="1200"/>
                  </a:lnTo>
                  <a:lnTo>
                    <a:pt x="0" y="120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2" name="Freeform 11"/>
            <p:cNvSpPr>
              <a:spLocks/>
            </p:cNvSpPr>
            <p:nvPr/>
          </p:nvSpPr>
          <p:spPr bwMode="auto">
            <a:xfrm>
              <a:off x="3923" y="1502"/>
              <a:ext cx="632" cy="529"/>
            </a:xfrm>
            <a:custGeom>
              <a:avLst/>
              <a:gdLst>
                <a:gd name="T0" fmla="*/ 369 w 1265"/>
                <a:gd name="T1" fmla="*/ 130 h 1057"/>
                <a:gd name="T2" fmla="*/ 276 w 1265"/>
                <a:gd name="T3" fmla="*/ 215 h 1057"/>
                <a:gd name="T4" fmla="*/ 359 w 1265"/>
                <a:gd name="T5" fmla="*/ 274 h 1057"/>
                <a:gd name="T6" fmla="*/ 296 w 1265"/>
                <a:gd name="T7" fmla="*/ 321 h 1057"/>
                <a:gd name="T8" fmla="*/ 223 w 1265"/>
                <a:gd name="T9" fmla="*/ 368 h 1057"/>
                <a:gd name="T10" fmla="*/ 230 w 1265"/>
                <a:gd name="T11" fmla="*/ 416 h 1057"/>
                <a:gd name="T12" fmla="*/ 305 w 1265"/>
                <a:gd name="T13" fmla="*/ 475 h 1057"/>
                <a:gd name="T14" fmla="*/ 258 w 1265"/>
                <a:gd name="T15" fmla="*/ 522 h 1057"/>
                <a:gd name="T16" fmla="*/ 314 w 1265"/>
                <a:gd name="T17" fmla="*/ 583 h 1057"/>
                <a:gd name="T18" fmla="*/ 258 w 1265"/>
                <a:gd name="T19" fmla="*/ 617 h 1057"/>
                <a:gd name="T20" fmla="*/ 56 w 1265"/>
                <a:gd name="T21" fmla="*/ 689 h 1057"/>
                <a:gd name="T22" fmla="*/ 16 w 1265"/>
                <a:gd name="T23" fmla="*/ 725 h 1057"/>
                <a:gd name="T24" fmla="*/ 73 w 1265"/>
                <a:gd name="T25" fmla="*/ 760 h 1057"/>
                <a:gd name="T26" fmla="*/ 0 w 1265"/>
                <a:gd name="T27" fmla="*/ 771 h 1057"/>
                <a:gd name="T28" fmla="*/ 73 w 1265"/>
                <a:gd name="T29" fmla="*/ 843 h 1057"/>
                <a:gd name="T30" fmla="*/ 359 w 1265"/>
                <a:gd name="T31" fmla="*/ 1057 h 1057"/>
                <a:gd name="T32" fmla="*/ 942 w 1265"/>
                <a:gd name="T33" fmla="*/ 868 h 1057"/>
                <a:gd name="T34" fmla="*/ 1227 w 1265"/>
                <a:gd name="T35" fmla="*/ 522 h 1057"/>
                <a:gd name="T36" fmla="*/ 1099 w 1265"/>
                <a:gd name="T37" fmla="*/ 475 h 1057"/>
                <a:gd name="T38" fmla="*/ 1209 w 1265"/>
                <a:gd name="T39" fmla="*/ 403 h 1057"/>
                <a:gd name="T40" fmla="*/ 1145 w 1265"/>
                <a:gd name="T41" fmla="*/ 379 h 1057"/>
                <a:gd name="T42" fmla="*/ 1219 w 1265"/>
                <a:gd name="T43" fmla="*/ 356 h 1057"/>
                <a:gd name="T44" fmla="*/ 1145 w 1265"/>
                <a:gd name="T45" fmla="*/ 321 h 1057"/>
                <a:gd name="T46" fmla="*/ 1227 w 1265"/>
                <a:gd name="T47" fmla="*/ 297 h 1057"/>
                <a:gd name="T48" fmla="*/ 1154 w 1265"/>
                <a:gd name="T49" fmla="*/ 262 h 1057"/>
                <a:gd name="T50" fmla="*/ 1227 w 1265"/>
                <a:gd name="T51" fmla="*/ 237 h 1057"/>
                <a:gd name="T52" fmla="*/ 1183 w 1265"/>
                <a:gd name="T53" fmla="*/ 202 h 1057"/>
                <a:gd name="T54" fmla="*/ 1265 w 1265"/>
                <a:gd name="T55" fmla="*/ 155 h 1057"/>
                <a:gd name="T56" fmla="*/ 1127 w 1265"/>
                <a:gd name="T57" fmla="*/ 106 h 1057"/>
                <a:gd name="T58" fmla="*/ 1183 w 1265"/>
                <a:gd name="T59" fmla="*/ 83 h 1057"/>
                <a:gd name="T60" fmla="*/ 859 w 1265"/>
                <a:gd name="T61" fmla="*/ 0 h 1057"/>
                <a:gd name="T62" fmla="*/ 369 w 1265"/>
                <a:gd name="T63" fmla="*/ 130 h 1057"/>
                <a:gd name="T64" fmla="*/ 369 w 1265"/>
                <a:gd name="T65" fmla="*/ 130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5" h="1057">
                  <a:moveTo>
                    <a:pt x="369" y="130"/>
                  </a:moveTo>
                  <a:lnTo>
                    <a:pt x="276" y="215"/>
                  </a:lnTo>
                  <a:lnTo>
                    <a:pt x="359" y="274"/>
                  </a:lnTo>
                  <a:lnTo>
                    <a:pt x="296" y="321"/>
                  </a:lnTo>
                  <a:lnTo>
                    <a:pt x="223" y="368"/>
                  </a:lnTo>
                  <a:lnTo>
                    <a:pt x="230" y="416"/>
                  </a:lnTo>
                  <a:lnTo>
                    <a:pt x="305" y="475"/>
                  </a:lnTo>
                  <a:lnTo>
                    <a:pt x="258" y="522"/>
                  </a:lnTo>
                  <a:lnTo>
                    <a:pt x="314" y="583"/>
                  </a:lnTo>
                  <a:lnTo>
                    <a:pt x="258" y="617"/>
                  </a:lnTo>
                  <a:lnTo>
                    <a:pt x="56" y="689"/>
                  </a:lnTo>
                  <a:lnTo>
                    <a:pt x="16" y="725"/>
                  </a:lnTo>
                  <a:lnTo>
                    <a:pt x="73" y="760"/>
                  </a:lnTo>
                  <a:lnTo>
                    <a:pt x="0" y="771"/>
                  </a:lnTo>
                  <a:lnTo>
                    <a:pt x="73" y="843"/>
                  </a:lnTo>
                  <a:lnTo>
                    <a:pt x="359" y="1057"/>
                  </a:lnTo>
                  <a:lnTo>
                    <a:pt x="942" y="868"/>
                  </a:lnTo>
                  <a:lnTo>
                    <a:pt x="1227" y="522"/>
                  </a:lnTo>
                  <a:lnTo>
                    <a:pt x="1099" y="475"/>
                  </a:lnTo>
                  <a:lnTo>
                    <a:pt x="1209" y="403"/>
                  </a:lnTo>
                  <a:lnTo>
                    <a:pt x="1145" y="379"/>
                  </a:lnTo>
                  <a:lnTo>
                    <a:pt x="1219" y="356"/>
                  </a:lnTo>
                  <a:lnTo>
                    <a:pt x="1145" y="321"/>
                  </a:lnTo>
                  <a:lnTo>
                    <a:pt x="1227" y="297"/>
                  </a:lnTo>
                  <a:lnTo>
                    <a:pt x="1154" y="262"/>
                  </a:lnTo>
                  <a:lnTo>
                    <a:pt x="1227" y="237"/>
                  </a:lnTo>
                  <a:lnTo>
                    <a:pt x="1183" y="202"/>
                  </a:lnTo>
                  <a:lnTo>
                    <a:pt x="1265" y="155"/>
                  </a:lnTo>
                  <a:lnTo>
                    <a:pt x="1127" y="106"/>
                  </a:lnTo>
                  <a:lnTo>
                    <a:pt x="1183" y="83"/>
                  </a:lnTo>
                  <a:lnTo>
                    <a:pt x="859" y="0"/>
                  </a:lnTo>
                  <a:lnTo>
                    <a:pt x="369" y="130"/>
                  </a:lnTo>
                  <a:lnTo>
                    <a:pt x="369" y="13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3" name="Freeform 12"/>
            <p:cNvSpPr>
              <a:spLocks/>
            </p:cNvSpPr>
            <p:nvPr/>
          </p:nvSpPr>
          <p:spPr bwMode="auto">
            <a:xfrm>
              <a:off x="3960" y="1764"/>
              <a:ext cx="489" cy="179"/>
            </a:xfrm>
            <a:custGeom>
              <a:avLst/>
              <a:gdLst>
                <a:gd name="T0" fmla="*/ 0 w 979"/>
                <a:gd name="T1" fmla="*/ 48 h 358"/>
                <a:gd name="T2" fmla="*/ 232 w 979"/>
                <a:gd name="T3" fmla="*/ 85 h 358"/>
                <a:gd name="T4" fmla="*/ 398 w 979"/>
                <a:gd name="T5" fmla="*/ 72 h 358"/>
                <a:gd name="T6" fmla="*/ 656 w 979"/>
                <a:gd name="T7" fmla="*/ 0 h 358"/>
                <a:gd name="T8" fmla="*/ 979 w 979"/>
                <a:gd name="T9" fmla="*/ 273 h 358"/>
                <a:gd name="T10" fmla="*/ 499 w 979"/>
                <a:gd name="T11" fmla="*/ 358 h 358"/>
                <a:gd name="T12" fmla="*/ 342 w 979"/>
                <a:gd name="T13" fmla="*/ 346 h 358"/>
                <a:gd name="T14" fmla="*/ 0 w 979"/>
                <a:gd name="T15" fmla="*/ 48 h 358"/>
                <a:gd name="T16" fmla="*/ 0 w 979"/>
                <a:gd name="T17" fmla="*/ 4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9" h="358">
                  <a:moveTo>
                    <a:pt x="0" y="48"/>
                  </a:moveTo>
                  <a:lnTo>
                    <a:pt x="232" y="85"/>
                  </a:lnTo>
                  <a:lnTo>
                    <a:pt x="398" y="72"/>
                  </a:lnTo>
                  <a:lnTo>
                    <a:pt x="656" y="0"/>
                  </a:lnTo>
                  <a:lnTo>
                    <a:pt x="979" y="273"/>
                  </a:lnTo>
                  <a:lnTo>
                    <a:pt x="499" y="358"/>
                  </a:lnTo>
                  <a:lnTo>
                    <a:pt x="342" y="346"/>
                  </a:lnTo>
                  <a:lnTo>
                    <a:pt x="0" y="48"/>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4" name="Freeform 13"/>
            <p:cNvSpPr>
              <a:spLocks/>
            </p:cNvSpPr>
            <p:nvPr/>
          </p:nvSpPr>
          <p:spPr bwMode="auto">
            <a:xfrm>
              <a:off x="4311" y="1604"/>
              <a:ext cx="203" cy="124"/>
            </a:xfrm>
            <a:custGeom>
              <a:avLst/>
              <a:gdLst>
                <a:gd name="T0" fmla="*/ 0 w 408"/>
                <a:gd name="T1" fmla="*/ 130 h 249"/>
                <a:gd name="T2" fmla="*/ 408 w 408"/>
                <a:gd name="T3" fmla="*/ 0 h 249"/>
                <a:gd name="T4" fmla="*/ 360 w 408"/>
                <a:gd name="T5" fmla="*/ 249 h 249"/>
                <a:gd name="T6" fmla="*/ 250 w 408"/>
                <a:gd name="T7" fmla="*/ 166 h 249"/>
                <a:gd name="T8" fmla="*/ 93 w 408"/>
                <a:gd name="T9" fmla="*/ 154 h 249"/>
                <a:gd name="T10" fmla="*/ 0 w 408"/>
                <a:gd name="T11" fmla="*/ 130 h 249"/>
                <a:gd name="T12" fmla="*/ 0 w 408"/>
                <a:gd name="T13" fmla="*/ 130 h 249"/>
              </a:gdLst>
              <a:ahLst/>
              <a:cxnLst>
                <a:cxn ang="0">
                  <a:pos x="T0" y="T1"/>
                </a:cxn>
                <a:cxn ang="0">
                  <a:pos x="T2" y="T3"/>
                </a:cxn>
                <a:cxn ang="0">
                  <a:pos x="T4" y="T5"/>
                </a:cxn>
                <a:cxn ang="0">
                  <a:pos x="T6" y="T7"/>
                </a:cxn>
                <a:cxn ang="0">
                  <a:pos x="T8" y="T9"/>
                </a:cxn>
                <a:cxn ang="0">
                  <a:pos x="T10" y="T11"/>
                </a:cxn>
                <a:cxn ang="0">
                  <a:pos x="T12" y="T13"/>
                </a:cxn>
              </a:cxnLst>
              <a:rect l="0" t="0" r="r" b="b"/>
              <a:pathLst>
                <a:path w="408" h="249">
                  <a:moveTo>
                    <a:pt x="0" y="130"/>
                  </a:moveTo>
                  <a:lnTo>
                    <a:pt x="408" y="0"/>
                  </a:lnTo>
                  <a:lnTo>
                    <a:pt x="360" y="249"/>
                  </a:lnTo>
                  <a:lnTo>
                    <a:pt x="250" y="166"/>
                  </a:lnTo>
                  <a:lnTo>
                    <a:pt x="93" y="154"/>
                  </a:lnTo>
                  <a:lnTo>
                    <a:pt x="0" y="130"/>
                  </a:lnTo>
                  <a:lnTo>
                    <a:pt x="0" y="130"/>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5" name="Freeform 14"/>
            <p:cNvSpPr>
              <a:spLocks/>
            </p:cNvSpPr>
            <p:nvPr/>
          </p:nvSpPr>
          <p:spPr bwMode="auto">
            <a:xfrm>
              <a:off x="4094" y="1615"/>
              <a:ext cx="193" cy="125"/>
            </a:xfrm>
            <a:custGeom>
              <a:avLst/>
              <a:gdLst>
                <a:gd name="T0" fmla="*/ 0 w 387"/>
                <a:gd name="T1" fmla="*/ 0 h 250"/>
                <a:gd name="T2" fmla="*/ 156 w 387"/>
                <a:gd name="T3" fmla="*/ 96 h 250"/>
                <a:gd name="T4" fmla="*/ 387 w 387"/>
                <a:gd name="T5" fmla="*/ 131 h 250"/>
                <a:gd name="T6" fmla="*/ 17 w 387"/>
                <a:gd name="T7" fmla="*/ 250 h 250"/>
                <a:gd name="T8" fmla="*/ 0 w 387"/>
                <a:gd name="T9" fmla="*/ 0 h 250"/>
                <a:gd name="T10" fmla="*/ 0 w 387"/>
                <a:gd name="T11" fmla="*/ 0 h 250"/>
              </a:gdLst>
              <a:ahLst/>
              <a:cxnLst>
                <a:cxn ang="0">
                  <a:pos x="T0" y="T1"/>
                </a:cxn>
                <a:cxn ang="0">
                  <a:pos x="T2" y="T3"/>
                </a:cxn>
                <a:cxn ang="0">
                  <a:pos x="T4" y="T5"/>
                </a:cxn>
                <a:cxn ang="0">
                  <a:pos x="T6" y="T7"/>
                </a:cxn>
                <a:cxn ang="0">
                  <a:pos x="T8" y="T9"/>
                </a:cxn>
                <a:cxn ang="0">
                  <a:pos x="T10" y="T11"/>
                </a:cxn>
              </a:cxnLst>
              <a:rect l="0" t="0" r="r" b="b"/>
              <a:pathLst>
                <a:path w="387" h="250">
                  <a:moveTo>
                    <a:pt x="0" y="0"/>
                  </a:moveTo>
                  <a:lnTo>
                    <a:pt x="156" y="96"/>
                  </a:lnTo>
                  <a:lnTo>
                    <a:pt x="387" y="131"/>
                  </a:lnTo>
                  <a:lnTo>
                    <a:pt x="17" y="250"/>
                  </a:lnTo>
                  <a:lnTo>
                    <a:pt x="0" y="0"/>
                  </a:lnTo>
                  <a:lnTo>
                    <a:pt x="0" y="0"/>
                  </a:lnTo>
                  <a:close/>
                </a:path>
              </a:pathLst>
            </a:custGeom>
            <a:solidFill>
              <a:srgbClr val="FFC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6" name="Freeform 15"/>
            <p:cNvSpPr>
              <a:spLocks/>
            </p:cNvSpPr>
            <p:nvPr/>
          </p:nvSpPr>
          <p:spPr bwMode="auto">
            <a:xfrm>
              <a:off x="4080" y="1538"/>
              <a:ext cx="328" cy="83"/>
            </a:xfrm>
            <a:custGeom>
              <a:avLst/>
              <a:gdLst>
                <a:gd name="T0" fmla="*/ 184 w 656"/>
                <a:gd name="T1" fmla="*/ 0 h 165"/>
                <a:gd name="T2" fmla="*/ 0 w 656"/>
                <a:gd name="T3" fmla="*/ 58 h 165"/>
                <a:gd name="T4" fmla="*/ 388 w 656"/>
                <a:gd name="T5" fmla="*/ 165 h 165"/>
                <a:gd name="T6" fmla="*/ 656 w 656"/>
                <a:gd name="T7" fmla="*/ 71 h 165"/>
                <a:gd name="T8" fmla="*/ 184 w 656"/>
                <a:gd name="T9" fmla="*/ 0 h 165"/>
                <a:gd name="T10" fmla="*/ 184 w 656"/>
                <a:gd name="T11" fmla="*/ 0 h 165"/>
              </a:gdLst>
              <a:ahLst/>
              <a:cxnLst>
                <a:cxn ang="0">
                  <a:pos x="T0" y="T1"/>
                </a:cxn>
                <a:cxn ang="0">
                  <a:pos x="T2" y="T3"/>
                </a:cxn>
                <a:cxn ang="0">
                  <a:pos x="T4" y="T5"/>
                </a:cxn>
                <a:cxn ang="0">
                  <a:pos x="T6" y="T7"/>
                </a:cxn>
                <a:cxn ang="0">
                  <a:pos x="T8" y="T9"/>
                </a:cxn>
                <a:cxn ang="0">
                  <a:pos x="T10" y="T11"/>
                </a:cxn>
              </a:cxnLst>
              <a:rect l="0" t="0" r="r" b="b"/>
              <a:pathLst>
                <a:path w="656" h="165">
                  <a:moveTo>
                    <a:pt x="184" y="0"/>
                  </a:moveTo>
                  <a:lnTo>
                    <a:pt x="0" y="58"/>
                  </a:lnTo>
                  <a:lnTo>
                    <a:pt x="388" y="165"/>
                  </a:lnTo>
                  <a:lnTo>
                    <a:pt x="656" y="71"/>
                  </a:lnTo>
                  <a:lnTo>
                    <a:pt x="184" y="0"/>
                  </a:lnTo>
                  <a:lnTo>
                    <a:pt x="18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 name="Freeform 16"/>
            <p:cNvSpPr>
              <a:spLocks/>
            </p:cNvSpPr>
            <p:nvPr/>
          </p:nvSpPr>
          <p:spPr bwMode="auto">
            <a:xfrm>
              <a:off x="4084" y="1444"/>
              <a:ext cx="425" cy="148"/>
            </a:xfrm>
            <a:custGeom>
              <a:avLst/>
              <a:gdLst>
                <a:gd name="T0" fmla="*/ 442 w 850"/>
                <a:gd name="T1" fmla="*/ 0 h 296"/>
                <a:gd name="T2" fmla="*/ 323 w 850"/>
                <a:gd name="T3" fmla="*/ 82 h 296"/>
                <a:gd name="T4" fmla="*/ 0 w 850"/>
                <a:gd name="T5" fmla="*/ 164 h 296"/>
                <a:gd name="T6" fmla="*/ 397 w 850"/>
                <a:gd name="T7" fmla="*/ 214 h 296"/>
                <a:gd name="T8" fmla="*/ 609 w 850"/>
                <a:gd name="T9" fmla="*/ 296 h 296"/>
                <a:gd name="T10" fmla="*/ 850 w 850"/>
                <a:gd name="T11" fmla="*/ 118 h 296"/>
                <a:gd name="T12" fmla="*/ 442 w 850"/>
                <a:gd name="T13" fmla="*/ 0 h 296"/>
                <a:gd name="T14" fmla="*/ 442 w 850"/>
                <a:gd name="T15" fmla="*/ 0 h 2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0" h="296">
                  <a:moveTo>
                    <a:pt x="442" y="0"/>
                  </a:moveTo>
                  <a:lnTo>
                    <a:pt x="323" y="82"/>
                  </a:lnTo>
                  <a:lnTo>
                    <a:pt x="0" y="164"/>
                  </a:lnTo>
                  <a:lnTo>
                    <a:pt x="397" y="214"/>
                  </a:lnTo>
                  <a:lnTo>
                    <a:pt x="609" y="296"/>
                  </a:lnTo>
                  <a:lnTo>
                    <a:pt x="850" y="118"/>
                  </a:lnTo>
                  <a:lnTo>
                    <a:pt x="442" y="0"/>
                  </a:lnTo>
                  <a:lnTo>
                    <a:pt x="4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 name="Freeform 17"/>
            <p:cNvSpPr>
              <a:spLocks/>
            </p:cNvSpPr>
            <p:nvPr/>
          </p:nvSpPr>
          <p:spPr bwMode="auto">
            <a:xfrm>
              <a:off x="4824" y="1550"/>
              <a:ext cx="572" cy="357"/>
            </a:xfrm>
            <a:custGeom>
              <a:avLst/>
              <a:gdLst>
                <a:gd name="T0" fmla="*/ 0 w 1145"/>
                <a:gd name="T1" fmla="*/ 59 h 712"/>
                <a:gd name="T2" fmla="*/ 222 w 1145"/>
                <a:gd name="T3" fmla="*/ 0 h 712"/>
                <a:gd name="T4" fmla="*/ 490 w 1145"/>
                <a:gd name="T5" fmla="*/ 10 h 712"/>
                <a:gd name="T6" fmla="*/ 774 w 1145"/>
                <a:gd name="T7" fmla="*/ 106 h 712"/>
                <a:gd name="T8" fmla="*/ 979 w 1145"/>
                <a:gd name="T9" fmla="*/ 236 h 712"/>
                <a:gd name="T10" fmla="*/ 1145 w 1145"/>
                <a:gd name="T11" fmla="*/ 511 h 712"/>
                <a:gd name="T12" fmla="*/ 969 w 1145"/>
                <a:gd name="T13" fmla="*/ 558 h 712"/>
                <a:gd name="T14" fmla="*/ 1025 w 1145"/>
                <a:gd name="T15" fmla="*/ 712 h 712"/>
                <a:gd name="T16" fmla="*/ 46 w 1145"/>
                <a:gd name="T17" fmla="*/ 580 h 712"/>
                <a:gd name="T18" fmla="*/ 0 w 1145"/>
                <a:gd name="T19" fmla="*/ 59 h 712"/>
                <a:gd name="T20" fmla="*/ 0 w 1145"/>
                <a:gd name="T21" fmla="*/ 59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5" h="712">
                  <a:moveTo>
                    <a:pt x="0" y="59"/>
                  </a:moveTo>
                  <a:lnTo>
                    <a:pt x="222" y="0"/>
                  </a:lnTo>
                  <a:lnTo>
                    <a:pt x="490" y="10"/>
                  </a:lnTo>
                  <a:lnTo>
                    <a:pt x="774" y="106"/>
                  </a:lnTo>
                  <a:lnTo>
                    <a:pt x="979" y="236"/>
                  </a:lnTo>
                  <a:lnTo>
                    <a:pt x="1145" y="511"/>
                  </a:lnTo>
                  <a:lnTo>
                    <a:pt x="969" y="558"/>
                  </a:lnTo>
                  <a:lnTo>
                    <a:pt x="1025" y="712"/>
                  </a:lnTo>
                  <a:lnTo>
                    <a:pt x="46" y="580"/>
                  </a:lnTo>
                  <a:lnTo>
                    <a:pt x="0" y="59"/>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 name="Freeform 18"/>
            <p:cNvSpPr>
              <a:spLocks/>
            </p:cNvSpPr>
            <p:nvPr/>
          </p:nvSpPr>
          <p:spPr bwMode="auto">
            <a:xfrm>
              <a:off x="4339" y="1776"/>
              <a:ext cx="1024" cy="350"/>
            </a:xfrm>
            <a:custGeom>
              <a:avLst/>
              <a:gdLst>
                <a:gd name="T0" fmla="*/ 0 w 2049"/>
                <a:gd name="T1" fmla="*/ 343 h 700"/>
                <a:gd name="T2" fmla="*/ 1145 w 2049"/>
                <a:gd name="T3" fmla="*/ 700 h 700"/>
                <a:gd name="T4" fmla="*/ 2049 w 2049"/>
                <a:gd name="T5" fmla="*/ 296 h 700"/>
                <a:gd name="T6" fmla="*/ 2023 w 2049"/>
                <a:gd name="T7" fmla="*/ 248 h 700"/>
                <a:gd name="T8" fmla="*/ 498 w 2049"/>
                <a:gd name="T9" fmla="*/ 0 h 700"/>
                <a:gd name="T10" fmla="*/ 0 w 2049"/>
                <a:gd name="T11" fmla="*/ 343 h 700"/>
                <a:gd name="T12" fmla="*/ 0 w 2049"/>
                <a:gd name="T13" fmla="*/ 343 h 700"/>
              </a:gdLst>
              <a:ahLst/>
              <a:cxnLst>
                <a:cxn ang="0">
                  <a:pos x="T0" y="T1"/>
                </a:cxn>
                <a:cxn ang="0">
                  <a:pos x="T2" y="T3"/>
                </a:cxn>
                <a:cxn ang="0">
                  <a:pos x="T4" y="T5"/>
                </a:cxn>
                <a:cxn ang="0">
                  <a:pos x="T6" y="T7"/>
                </a:cxn>
                <a:cxn ang="0">
                  <a:pos x="T8" y="T9"/>
                </a:cxn>
                <a:cxn ang="0">
                  <a:pos x="T10" y="T11"/>
                </a:cxn>
                <a:cxn ang="0">
                  <a:pos x="T12" y="T13"/>
                </a:cxn>
              </a:cxnLst>
              <a:rect l="0" t="0" r="r" b="b"/>
              <a:pathLst>
                <a:path w="2049" h="700">
                  <a:moveTo>
                    <a:pt x="0" y="343"/>
                  </a:moveTo>
                  <a:lnTo>
                    <a:pt x="1145" y="700"/>
                  </a:lnTo>
                  <a:lnTo>
                    <a:pt x="2049" y="296"/>
                  </a:lnTo>
                  <a:lnTo>
                    <a:pt x="2023" y="248"/>
                  </a:lnTo>
                  <a:lnTo>
                    <a:pt x="498" y="0"/>
                  </a:lnTo>
                  <a:lnTo>
                    <a:pt x="0" y="343"/>
                  </a:lnTo>
                  <a:lnTo>
                    <a:pt x="0" y="343"/>
                  </a:lnTo>
                  <a:close/>
                </a:path>
              </a:pathLst>
            </a:custGeom>
            <a:solidFill>
              <a:srgbClr val="9E5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2" name="Freeform 19"/>
            <p:cNvSpPr>
              <a:spLocks/>
            </p:cNvSpPr>
            <p:nvPr/>
          </p:nvSpPr>
          <p:spPr bwMode="auto">
            <a:xfrm>
              <a:off x="4389" y="1841"/>
              <a:ext cx="933" cy="220"/>
            </a:xfrm>
            <a:custGeom>
              <a:avLst/>
              <a:gdLst>
                <a:gd name="T0" fmla="*/ 0 w 1866"/>
                <a:gd name="T1" fmla="*/ 179 h 441"/>
                <a:gd name="T2" fmla="*/ 777 w 1866"/>
                <a:gd name="T3" fmla="*/ 441 h 441"/>
                <a:gd name="T4" fmla="*/ 951 w 1866"/>
                <a:gd name="T5" fmla="*/ 428 h 441"/>
                <a:gd name="T6" fmla="*/ 1211 w 1866"/>
                <a:gd name="T7" fmla="*/ 441 h 441"/>
                <a:gd name="T8" fmla="*/ 1866 w 1866"/>
                <a:gd name="T9" fmla="*/ 155 h 441"/>
                <a:gd name="T10" fmla="*/ 1155 w 1866"/>
                <a:gd name="T11" fmla="*/ 0 h 441"/>
                <a:gd name="T12" fmla="*/ 138 w 1866"/>
                <a:gd name="T13" fmla="*/ 49 h 441"/>
                <a:gd name="T14" fmla="*/ 0 w 1866"/>
                <a:gd name="T15" fmla="*/ 179 h 441"/>
                <a:gd name="T16" fmla="*/ 0 w 1866"/>
                <a:gd name="T17" fmla="*/ 17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6" h="441">
                  <a:moveTo>
                    <a:pt x="0" y="179"/>
                  </a:moveTo>
                  <a:lnTo>
                    <a:pt x="777" y="441"/>
                  </a:lnTo>
                  <a:lnTo>
                    <a:pt x="951" y="428"/>
                  </a:lnTo>
                  <a:lnTo>
                    <a:pt x="1211" y="441"/>
                  </a:lnTo>
                  <a:lnTo>
                    <a:pt x="1866" y="155"/>
                  </a:lnTo>
                  <a:lnTo>
                    <a:pt x="1155" y="0"/>
                  </a:lnTo>
                  <a:lnTo>
                    <a:pt x="138" y="49"/>
                  </a:lnTo>
                  <a:lnTo>
                    <a:pt x="0" y="179"/>
                  </a:lnTo>
                  <a:lnTo>
                    <a:pt x="0" y="179"/>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3" name="Freeform 20"/>
            <p:cNvSpPr>
              <a:spLocks/>
            </p:cNvSpPr>
            <p:nvPr/>
          </p:nvSpPr>
          <p:spPr bwMode="auto">
            <a:xfrm>
              <a:off x="4325" y="1764"/>
              <a:ext cx="896" cy="273"/>
            </a:xfrm>
            <a:custGeom>
              <a:avLst/>
              <a:gdLst>
                <a:gd name="T0" fmla="*/ 0 w 1793"/>
                <a:gd name="T1" fmla="*/ 119 h 547"/>
                <a:gd name="T2" fmla="*/ 157 w 1793"/>
                <a:gd name="T3" fmla="*/ 132 h 547"/>
                <a:gd name="T4" fmla="*/ 296 w 1793"/>
                <a:gd name="T5" fmla="*/ 85 h 547"/>
                <a:gd name="T6" fmla="*/ 472 w 1793"/>
                <a:gd name="T7" fmla="*/ 0 h 547"/>
                <a:gd name="T8" fmla="*/ 1793 w 1793"/>
                <a:gd name="T9" fmla="*/ 227 h 547"/>
                <a:gd name="T10" fmla="*/ 1662 w 1793"/>
                <a:gd name="T11" fmla="*/ 321 h 547"/>
                <a:gd name="T12" fmla="*/ 1312 w 1793"/>
                <a:gd name="T13" fmla="*/ 418 h 547"/>
                <a:gd name="T14" fmla="*/ 1126 w 1793"/>
                <a:gd name="T15" fmla="*/ 547 h 547"/>
                <a:gd name="T16" fmla="*/ 1034 w 1793"/>
                <a:gd name="T17" fmla="*/ 499 h 547"/>
                <a:gd name="T18" fmla="*/ 786 w 1793"/>
                <a:gd name="T19" fmla="*/ 475 h 547"/>
                <a:gd name="T20" fmla="*/ 462 w 1793"/>
                <a:gd name="T21" fmla="*/ 358 h 547"/>
                <a:gd name="T22" fmla="*/ 167 w 1793"/>
                <a:gd name="T23" fmla="*/ 203 h 547"/>
                <a:gd name="T24" fmla="*/ 0 w 1793"/>
                <a:gd name="T25" fmla="*/ 119 h 547"/>
                <a:gd name="T26" fmla="*/ 0 w 1793"/>
                <a:gd name="T27" fmla="*/ 119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3" h="547">
                  <a:moveTo>
                    <a:pt x="0" y="119"/>
                  </a:moveTo>
                  <a:lnTo>
                    <a:pt x="157" y="132"/>
                  </a:lnTo>
                  <a:lnTo>
                    <a:pt x="296" y="85"/>
                  </a:lnTo>
                  <a:lnTo>
                    <a:pt x="472" y="0"/>
                  </a:lnTo>
                  <a:lnTo>
                    <a:pt x="1793" y="227"/>
                  </a:lnTo>
                  <a:lnTo>
                    <a:pt x="1662" y="321"/>
                  </a:lnTo>
                  <a:lnTo>
                    <a:pt x="1312" y="418"/>
                  </a:lnTo>
                  <a:lnTo>
                    <a:pt x="1126" y="547"/>
                  </a:lnTo>
                  <a:lnTo>
                    <a:pt x="1034" y="499"/>
                  </a:lnTo>
                  <a:lnTo>
                    <a:pt x="786" y="475"/>
                  </a:lnTo>
                  <a:lnTo>
                    <a:pt x="462" y="358"/>
                  </a:lnTo>
                  <a:lnTo>
                    <a:pt x="167" y="203"/>
                  </a:lnTo>
                  <a:lnTo>
                    <a:pt x="0" y="119"/>
                  </a:lnTo>
                  <a:lnTo>
                    <a:pt x="0"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4" name="Freeform 21"/>
            <p:cNvSpPr>
              <a:spLocks/>
            </p:cNvSpPr>
            <p:nvPr/>
          </p:nvSpPr>
          <p:spPr bwMode="auto">
            <a:xfrm>
              <a:off x="4602" y="1532"/>
              <a:ext cx="359" cy="160"/>
            </a:xfrm>
            <a:custGeom>
              <a:avLst/>
              <a:gdLst>
                <a:gd name="T0" fmla="*/ 148 w 720"/>
                <a:gd name="T1" fmla="*/ 286 h 320"/>
                <a:gd name="T2" fmla="*/ 65 w 720"/>
                <a:gd name="T3" fmla="*/ 297 h 320"/>
                <a:gd name="T4" fmla="*/ 75 w 720"/>
                <a:gd name="T5" fmla="*/ 273 h 320"/>
                <a:gd name="T6" fmla="*/ 18 w 720"/>
                <a:gd name="T7" fmla="*/ 251 h 320"/>
                <a:gd name="T8" fmla="*/ 37 w 720"/>
                <a:gd name="T9" fmla="*/ 215 h 320"/>
                <a:gd name="T10" fmla="*/ 0 w 720"/>
                <a:gd name="T11" fmla="*/ 166 h 320"/>
                <a:gd name="T12" fmla="*/ 75 w 720"/>
                <a:gd name="T13" fmla="*/ 166 h 320"/>
                <a:gd name="T14" fmla="*/ 0 w 720"/>
                <a:gd name="T15" fmla="*/ 119 h 320"/>
                <a:gd name="T16" fmla="*/ 37 w 720"/>
                <a:gd name="T17" fmla="*/ 84 h 320"/>
                <a:gd name="T18" fmla="*/ 82 w 720"/>
                <a:gd name="T19" fmla="*/ 106 h 320"/>
                <a:gd name="T20" fmla="*/ 222 w 720"/>
                <a:gd name="T21" fmla="*/ 24 h 320"/>
                <a:gd name="T22" fmla="*/ 333 w 720"/>
                <a:gd name="T23" fmla="*/ 24 h 320"/>
                <a:gd name="T24" fmla="*/ 370 w 720"/>
                <a:gd name="T25" fmla="*/ 0 h 320"/>
                <a:gd name="T26" fmla="*/ 462 w 720"/>
                <a:gd name="T27" fmla="*/ 71 h 320"/>
                <a:gd name="T28" fmla="*/ 657 w 720"/>
                <a:gd name="T29" fmla="*/ 143 h 320"/>
                <a:gd name="T30" fmla="*/ 720 w 720"/>
                <a:gd name="T31" fmla="*/ 273 h 320"/>
                <a:gd name="T32" fmla="*/ 499 w 720"/>
                <a:gd name="T33" fmla="*/ 320 h 320"/>
                <a:gd name="T34" fmla="*/ 195 w 720"/>
                <a:gd name="T35" fmla="*/ 238 h 320"/>
                <a:gd name="T36" fmla="*/ 148 w 720"/>
                <a:gd name="T37" fmla="*/ 286 h 320"/>
                <a:gd name="T38" fmla="*/ 148 w 720"/>
                <a:gd name="T39" fmla="*/ 28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0" h="320">
                  <a:moveTo>
                    <a:pt x="148" y="286"/>
                  </a:moveTo>
                  <a:lnTo>
                    <a:pt x="65" y="297"/>
                  </a:lnTo>
                  <a:lnTo>
                    <a:pt x="75" y="273"/>
                  </a:lnTo>
                  <a:lnTo>
                    <a:pt x="18" y="251"/>
                  </a:lnTo>
                  <a:lnTo>
                    <a:pt x="37" y="215"/>
                  </a:lnTo>
                  <a:lnTo>
                    <a:pt x="0" y="166"/>
                  </a:lnTo>
                  <a:lnTo>
                    <a:pt x="75" y="166"/>
                  </a:lnTo>
                  <a:lnTo>
                    <a:pt x="0" y="119"/>
                  </a:lnTo>
                  <a:lnTo>
                    <a:pt x="37" y="84"/>
                  </a:lnTo>
                  <a:lnTo>
                    <a:pt x="82" y="106"/>
                  </a:lnTo>
                  <a:lnTo>
                    <a:pt x="222" y="24"/>
                  </a:lnTo>
                  <a:lnTo>
                    <a:pt x="333" y="24"/>
                  </a:lnTo>
                  <a:lnTo>
                    <a:pt x="370" y="0"/>
                  </a:lnTo>
                  <a:lnTo>
                    <a:pt x="462" y="71"/>
                  </a:lnTo>
                  <a:lnTo>
                    <a:pt x="657" y="143"/>
                  </a:lnTo>
                  <a:lnTo>
                    <a:pt x="720" y="273"/>
                  </a:lnTo>
                  <a:lnTo>
                    <a:pt x="499" y="320"/>
                  </a:lnTo>
                  <a:lnTo>
                    <a:pt x="195" y="238"/>
                  </a:lnTo>
                  <a:lnTo>
                    <a:pt x="148" y="286"/>
                  </a:lnTo>
                  <a:lnTo>
                    <a:pt x="148" y="286"/>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5" name="Freeform 22"/>
            <p:cNvSpPr>
              <a:spLocks/>
            </p:cNvSpPr>
            <p:nvPr/>
          </p:nvSpPr>
          <p:spPr bwMode="auto">
            <a:xfrm>
              <a:off x="4542" y="1621"/>
              <a:ext cx="475" cy="256"/>
            </a:xfrm>
            <a:custGeom>
              <a:avLst/>
              <a:gdLst>
                <a:gd name="T0" fmla="*/ 380 w 951"/>
                <a:gd name="T1" fmla="*/ 0 h 512"/>
                <a:gd name="T2" fmla="*/ 268 w 951"/>
                <a:gd name="T3" fmla="*/ 95 h 512"/>
                <a:gd name="T4" fmla="*/ 230 w 951"/>
                <a:gd name="T5" fmla="*/ 202 h 512"/>
                <a:gd name="T6" fmla="*/ 103 w 951"/>
                <a:gd name="T7" fmla="*/ 357 h 512"/>
                <a:gd name="T8" fmla="*/ 10 w 951"/>
                <a:gd name="T9" fmla="*/ 452 h 512"/>
                <a:gd name="T10" fmla="*/ 0 w 951"/>
                <a:gd name="T11" fmla="*/ 488 h 512"/>
                <a:gd name="T12" fmla="*/ 28 w 951"/>
                <a:gd name="T13" fmla="*/ 512 h 512"/>
                <a:gd name="T14" fmla="*/ 120 w 951"/>
                <a:gd name="T15" fmla="*/ 499 h 512"/>
                <a:gd name="T16" fmla="*/ 249 w 951"/>
                <a:gd name="T17" fmla="*/ 476 h 512"/>
                <a:gd name="T18" fmla="*/ 369 w 951"/>
                <a:gd name="T19" fmla="*/ 499 h 512"/>
                <a:gd name="T20" fmla="*/ 592 w 951"/>
                <a:gd name="T21" fmla="*/ 499 h 512"/>
                <a:gd name="T22" fmla="*/ 878 w 951"/>
                <a:gd name="T23" fmla="*/ 465 h 512"/>
                <a:gd name="T24" fmla="*/ 951 w 951"/>
                <a:gd name="T25" fmla="*/ 417 h 512"/>
                <a:gd name="T26" fmla="*/ 878 w 951"/>
                <a:gd name="T27" fmla="*/ 155 h 512"/>
                <a:gd name="T28" fmla="*/ 657 w 951"/>
                <a:gd name="T29" fmla="*/ 166 h 512"/>
                <a:gd name="T30" fmla="*/ 573 w 951"/>
                <a:gd name="T31" fmla="*/ 84 h 512"/>
                <a:gd name="T32" fmla="*/ 425 w 951"/>
                <a:gd name="T33" fmla="*/ 0 h 512"/>
                <a:gd name="T34" fmla="*/ 380 w 951"/>
                <a:gd name="T35" fmla="*/ 0 h 512"/>
                <a:gd name="T36" fmla="*/ 380 w 951"/>
                <a:gd name="T37"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1" h="512">
                  <a:moveTo>
                    <a:pt x="380" y="0"/>
                  </a:moveTo>
                  <a:lnTo>
                    <a:pt x="268" y="95"/>
                  </a:lnTo>
                  <a:lnTo>
                    <a:pt x="230" y="202"/>
                  </a:lnTo>
                  <a:lnTo>
                    <a:pt x="103" y="357"/>
                  </a:lnTo>
                  <a:lnTo>
                    <a:pt x="10" y="452"/>
                  </a:lnTo>
                  <a:lnTo>
                    <a:pt x="0" y="488"/>
                  </a:lnTo>
                  <a:lnTo>
                    <a:pt x="28" y="512"/>
                  </a:lnTo>
                  <a:lnTo>
                    <a:pt x="120" y="499"/>
                  </a:lnTo>
                  <a:lnTo>
                    <a:pt x="249" y="476"/>
                  </a:lnTo>
                  <a:lnTo>
                    <a:pt x="369" y="499"/>
                  </a:lnTo>
                  <a:lnTo>
                    <a:pt x="592" y="499"/>
                  </a:lnTo>
                  <a:lnTo>
                    <a:pt x="878" y="465"/>
                  </a:lnTo>
                  <a:lnTo>
                    <a:pt x="951" y="417"/>
                  </a:lnTo>
                  <a:lnTo>
                    <a:pt x="878" y="155"/>
                  </a:lnTo>
                  <a:lnTo>
                    <a:pt x="657" y="166"/>
                  </a:lnTo>
                  <a:lnTo>
                    <a:pt x="573" y="84"/>
                  </a:lnTo>
                  <a:lnTo>
                    <a:pt x="425" y="0"/>
                  </a:lnTo>
                  <a:lnTo>
                    <a:pt x="380" y="0"/>
                  </a:lnTo>
                  <a:lnTo>
                    <a:pt x="380" y="0"/>
                  </a:lnTo>
                  <a:close/>
                </a:path>
              </a:pathLst>
            </a:custGeom>
            <a:solidFill>
              <a:srgbClr val="FFC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6" name="Freeform 23"/>
            <p:cNvSpPr>
              <a:spLocks/>
            </p:cNvSpPr>
            <p:nvPr/>
          </p:nvSpPr>
          <p:spPr bwMode="auto">
            <a:xfrm>
              <a:off x="4657" y="1859"/>
              <a:ext cx="360" cy="130"/>
            </a:xfrm>
            <a:custGeom>
              <a:avLst/>
              <a:gdLst>
                <a:gd name="T0" fmla="*/ 29 w 721"/>
                <a:gd name="T1" fmla="*/ 261 h 261"/>
                <a:gd name="T2" fmla="*/ 157 w 721"/>
                <a:gd name="T3" fmla="*/ 248 h 261"/>
                <a:gd name="T4" fmla="*/ 270 w 721"/>
                <a:gd name="T5" fmla="*/ 237 h 261"/>
                <a:gd name="T6" fmla="*/ 482 w 721"/>
                <a:gd name="T7" fmla="*/ 118 h 261"/>
                <a:gd name="T8" fmla="*/ 721 w 721"/>
                <a:gd name="T9" fmla="*/ 0 h 261"/>
                <a:gd name="T10" fmla="*/ 657 w 721"/>
                <a:gd name="T11" fmla="*/ 0 h 261"/>
                <a:gd name="T12" fmla="*/ 380 w 721"/>
                <a:gd name="T13" fmla="*/ 36 h 261"/>
                <a:gd name="T14" fmla="*/ 139 w 721"/>
                <a:gd name="T15" fmla="*/ 118 h 261"/>
                <a:gd name="T16" fmla="*/ 0 w 721"/>
                <a:gd name="T17" fmla="*/ 201 h 261"/>
                <a:gd name="T18" fmla="*/ 29 w 721"/>
                <a:gd name="T19" fmla="*/ 261 h 261"/>
                <a:gd name="T20" fmla="*/ 29 w 721"/>
                <a:gd name="T21"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1" h="261">
                  <a:moveTo>
                    <a:pt x="29" y="261"/>
                  </a:moveTo>
                  <a:lnTo>
                    <a:pt x="157" y="248"/>
                  </a:lnTo>
                  <a:lnTo>
                    <a:pt x="270" y="237"/>
                  </a:lnTo>
                  <a:lnTo>
                    <a:pt x="482" y="118"/>
                  </a:lnTo>
                  <a:lnTo>
                    <a:pt x="721" y="0"/>
                  </a:lnTo>
                  <a:lnTo>
                    <a:pt x="657" y="0"/>
                  </a:lnTo>
                  <a:lnTo>
                    <a:pt x="380" y="36"/>
                  </a:lnTo>
                  <a:lnTo>
                    <a:pt x="139" y="118"/>
                  </a:lnTo>
                  <a:lnTo>
                    <a:pt x="0" y="201"/>
                  </a:lnTo>
                  <a:lnTo>
                    <a:pt x="29" y="261"/>
                  </a:lnTo>
                  <a:lnTo>
                    <a:pt x="29" y="26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7" name="Freeform 24"/>
            <p:cNvSpPr>
              <a:spLocks/>
            </p:cNvSpPr>
            <p:nvPr/>
          </p:nvSpPr>
          <p:spPr bwMode="auto">
            <a:xfrm>
              <a:off x="5045" y="1972"/>
              <a:ext cx="300" cy="53"/>
            </a:xfrm>
            <a:custGeom>
              <a:avLst/>
              <a:gdLst>
                <a:gd name="T0" fmla="*/ 0 w 601"/>
                <a:gd name="T1" fmla="*/ 46 h 106"/>
                <a:gd name="T2" fmla="*/ 239 w 601"/>
                <a:gd name="T3" fmla="*/ 57 h 106"/>
                <a:gd name="T4" fmla="*/ 554 w 601"/>
                <a:gd name="T5" fmla="*/ 106 h 106"/>
                <a:gd name="T6" fmla="*/ 601 w 601"/>
                <a:gd name="T7" fmla="*/ 34 h 106"/>
                <a:gd name="T8" fmla="*/ 379 w 601"/>
                <a:gd name="T9" fmla="*/ 10 h 106"/>
                <a:gd name="T10" fmla="*/ 73 w 601"/>
                <a:gd name="T11" fmla="*/ 0 h 106"/>
                <a:gd name="T12" fmla="*/ 0 w 601"/>
                <a:gd name="T13" fmla="*/ 46 h 106"/>
                <a:gd name="T14" fmla="*/ 0 w 601"/>
                <a:gd name="T15" fmla="*/ 4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106">
                  <a:moveTo>
                    <a:pt x="0" y="46"/>
                  </a:moveTo>
                  <a:lnTo>
                    <a:pt x="239" y="57"/>
                  </a:lnTo>
                  <a:lnTo>
                    <a:pt x="554" y="106"/>
                  </a:lnTo>
                  <a:lnTo>
                    <a:pt x="601" y="34"/>
                  </a:lnTo>
                  <a:lnTo>
                    <a:pt x="379" y="10"/>
                  </a:lnTo>
                  <a:lnTo>
                    <a:pt x="73" y="0"/>
                  </a:lnTo>
                  <a:lnTo>
                    <a:pt x="0" y="46"/>
                  </a:lnTo>
                  <a:lnTo>
                    <a:pt x="0" y="46"/>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8" name="Freeform 25"/>
            <p:cNvSpPr>
              <a:spLocks/>
            </p:cNvSpPr>
            <p:nvPr/>
          </p:nvSpPr>
          <p:spPr bwMode="auto">
            <a:xfrm>
              <a:off x="4616" y="1532"/>
              <a:ext cx="286" cy="96"/>
            </a:xfrm>
            <a:custGeom>
              <a:avLst/>
              <a:gdLst>
                <a:gd name="T0" fmla="*/ 0 w 573"/>
                <a:gd name="T1" fmla="*/ 96 h 191"/>
                <a:gd name="T2" fmla="*/ 65 w 573"/>
                <a:gd name="T3" fmla="*/ 96 h 191"/>
                <a:gd name="T4" fmla="*/ 138 w 573"/>
                <a:gd name="T5" fmla="*/ 37 h 191"/>
                <a:gd name="T6" fmla="*/ 194 w 573"/>
                <a:gd name="T7" fmla="*/ 13 h 191"/>
                <a:gd name="T8" fmla="*/ 232 w 573"/>
                <a:gd name="T9" fmla="*/ 0 h 191"/>
                <a:gd name="T10" fmla="*/ 305 w 573"/>
                <a:gd name="T11" fmla="*/ 13 h 191"/>
                <a:gd name="T12" fmla="*/ 361 w 573"/>
                <a:gd name="T13" fmla="*/ 47 h 191"/>
                <a:gd name="T14" fmla="*/ 397 w 573"/>
                <a:gd name="T15" fmla="*/ 84 h 191"/>
                <a:gd name="T16" fmla="*/ 342 w 573"/>
                <a:gd name="T17" fmla="*/ 0 h 191"/>
                <a:gd name="T18" fmla="*/ 380 w 573"/>
                <a:gd name="T19" fmla="*/ 13 h 191"/>
                <a:gd name="T20" fmla="*/ 444 w 573"/>
                <a:gd name="T21" fmla="*/ 84 h 191"/>
                <a:gd name="T22" fmla="*/ 471 w 573"/>
                <a:gd name="T23" fmla="*/ 60 h 191"/>
                <a:gd name="T24" fmla="*/ 471 w 573"/>
                <a:gd name="T25" fmla="*/ 84 h 191"/>
                <a:gd name="T26" fmla="*/ 573 w 573"/>
                <a:gd name="T27" fmla="*/ 119 h 191"/>
                <a:gd name="T28" fmla="*/ 509 w 573"/>
                <a:gd name="T29" fmla="*/ 106 h 191"/>
                <a:gd name="T30" fmla="*/ 471 w 573"/>
                <a:gd name="T31" fmla="*/ 96 h 191"/>
                <a:gd name="T32" fmla="*/ 425 w 573"/>
                <a:gd name="T33" fmla="*/ 96 h 191"/>
                <a:gd name="T34" fmla="*/ 388 w 573"/>
                <a:gd name="T35" fmla="*/ 132 h 191"/>
                <a:gd name="T36" fmla="*/ 352 w 573"/>
                <a:gd name="T37" fmla="*/ 166 h 191"/>
                <a:gd name="T38" fmla="*/ 305 w 573"/>
                <a:gd name="T39" fmla="*/ 178 h 191"/>
                <a:gd name="T40" fmla="*/ 268 w 573"/>
                <a:gd name="T41" fmla="*/ 191 h 191"/>
                <a:gd name="T42" fmla="*/ 239 w 573"/>
                <a:gd name="T43" fmla="*/ 166 h 191"/>
                <a:gd name="T44" fmla="*/ 221 w 573"/>
                <a:gd name="T45" fmla="*/ 156 h 191"/>
                <a:gd name="T46" fmla="*/ 185 w 573"/>
                <a:gd name="T47" fmla="*/ 132 h 191"/>
                <a:gd name="T48" fmla="*/ 120 w 573"/>
                <a:gd name="T49" fmla="*/ 143 h 191"/>
                <a:gd name="T50" fmla="*/ 101 w 573"/>
                <a:gd name="T51" fmla="*/ 156 h 191"/>
                <a:gd name="T52" fmla="*/ 176 w 573"/>
                <a:gd name="T53" fmla="*/ 106 h 191"/>
                <a:gd name="T54" fmla="*/ 314 w 573"/>
                <a:gd name="T55" fmla="*/ 143 h 191"/>
                <a:gd name="T56" fmla="*/ 204 w 573"/>
                <a:gd name="T57" fmla="*/ 84 h 191"/>
                <a:gd name="T58" fmla="*/ 331 w 573"/>
                <a:gd name="T59" fmla="*/ 132 h 191"/>
                <a:gd name="T60" fmla="*/ 221 w 573"/>
                <a:gd name="T61" fmla="*/ 60 h 191"/>
                <a:gd name="T62" fmla="*/ 352 w 573"/>
                <a:gd name="T63" fmla="*/ 96 h 191"/>
                <a:gd name="T64" fmla="*/ 249 w 573"/>
                <a:gd name="T65" fmla="*/ 37 h 191"/>
                <a:gd name="T66" fmla="*/ 213 w 573"/>
                <a:gd name="T67" fmla="*/ 37 h 191"/>
                <a:gd name="T68" fmla="*/ 167 w 573"/>
                <a:gd name="T69" fmla="*/ 47 h 191"/>
                <a:gd name="T70" fmla="*/ 111 w 573"/>
                <a:gd name="T71" fmla="*/ 71 h 191"/>
                <a:gd name="T72" fmla="*/ 75 w 573"/>
                <a:gd name="T73" fmla="*/ 119 h 191"/>
                <a:gd name="T74" fmla="*/ 0 w 573"/>
                <a:gd name="T75" fmla="*/ 96 h 191"/>
                <a:gd name="T76" fmla="*/ 0 w 573"/>
                <a:gd name="T7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3" h="191">
                  <a:moveTo>
                    <a:pt x="0" y="96"/>
                  </a:moveTo>
                  <a:lnTo>
                    <a:pt x="65" y="96"/>
                  </a:lnTo>
                  <a:lnTo>
                    <a:pt x="138" y="37"/>
                  </a:lnTo>
                  <a:lnTo>
                    <a:pt x="194" y="13"/>
                  </a:lnTo>
                  <a:lnTo>
                    <a:pt x="232" y="0"/>
                  </a:lnTo>
                  <a:lnTo>
                    <a:pt x="305" y="13"/>
                  </a:lnTo>
                  <a:lnTo>
                    <a:pt x="361" y="47"/>
                  </a:lnTo>
                  <a:lnTo>
                    <a:pt x="397" y="84"/>
                  </a:lnTo>
                  <a:lnTo>
                    <a:pt x="342" y="0"/>
                  </a:lnTo>
                  <a:lnTo>
                    <a:pt x="380" y="13"/>
                  </a:lnTo>
                  <a:lnTo>
                    <a:pt x="444" y="84"/>
                  </a:lnTo>
                  <a:lnTo>
                    <a:pt x="471" y="60"/>
                  </a:lnTo>
                  <a:lnTo>
                    <a:pt x="471" y="84"/>
                  </a:lnTo>
                  <a:lnTo>
                    <a:pt x="573" y="119"/>
                  </a:lnTo>
                  <a:lnTo>
                    <a:pt x="509" y="106"/>
                  </a:lnTo>
                  <a:lnTo>
                    <a:pt x="471" y="96"/>
                  </a:lnTo>
                  <a:lnTo>
                    <a:pt x="425" y="96"/>
                  </a:lnTo>
                  <a:lnTo>
                    <a:pt x="388" y="132"/>
                  </a:lnTo>
                  <a:lnTo>
                    <a:pt x="352" y="166"/>
                  </a:lnTo>
                  <a:lnTo>
                    <a:pt x="305" y="178"/>
                  </a:lnTo>
                  <a:lnTo>
                    <a:pt x="268" y="191"/>
                  </a:lnTo>
                  <a:lnTo>
                    <a:pt x="239" y="166"/>
                  </a:lnTo>
                  <a:lnTo>
                    <a:pt x="221" y="156"/>
                  </a:lnTo>
                  <a:lnTo>
                    <a:pt x="185" y="132"/>
                  </a:lnTo>
                  <a:lnTo>
                    <a:pt x="120" y="143"/>
                  </a:lnTo>
                  <a:lnTo>
                    <a:pt x="101" y="156"/>
                  </a:lnTo>
                  <a:lnTo>
                    <a:pt x="176" y="106"/>
                  </a:lnTo>
                  <a:lnTo>
                    <a:pt x="314" y="143"/>
                  </a:lnTo>
                  <a:lnTo>
                    <a:pt x="204" y="84"/>
                  </a:lnTo>
                  <a:lnTo>
                    <a:pt x="331" y="132"/>
                  </a:lnTo>
                  <a:lnTo>
                    <a:pt x="221" y="60"/>
                  </a:lnTo>
                  <a:lnTo>
                    <a:pt x="352" y="96"/>
                  </a:lnTo>
                  <a:lnTo>
                    <a:pt x="249" y="37"/>
                  </a:lnTo>
                  <a:lnTo>
                    <a:pt x="213" y="37"/>
                  </a:lnTo>
                  <a:lnTo>
                    <a:pt x="167" y="47"/>
                  </a:lnTo>
                  <a:lnTo>
                    <a:pt x="111" y="71"/>
                  </a:lnTo>
                  <a:lnTo>
                    <a:pt x="75" y="119"/>
                  </a:lnTo>
                  <a:lnTo>
                    <a:pt x="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9" name="Freeform 26"/>
            <p:cNvSpPr>
              <a:spLocks/>
            </p:cNvSpPr>
            <p:nvPr/>
          </p:nvSpPr>
          <p:spPr bwMode="auto">
            <a:xfrm>
              <a:off x="4616" y="1610"/>
              <a:ext cx="110" cy="112"/>
            </a:xfrm>
            <a:custGeom>
              <a:avLst/>
              <a:gdLst>
                <a:gd name="T0" fmla="*/ 92 w 221"/>
                <a:gd name="T1" fmla="*/ 10 h 224"/>
                <a:gd name="T2" fmla="*/ 65 w 221"/>
                <a:gd name="T3" fmla="*/ 47 h 224"/>
                <a:gd name="T4" fmla="*/ 28 w 221"/>
                <a:gd name="T5" fmla="*/ 59 h 224"/>
                <a:gd name="T6" fmla="*/ 0 w 221"/>
                <a:gd name="T7" fmla="*/ 59 h 224"/>
                <a:gd name="T8" fmla="*/ 75 w 221"/>
                <a:gd name="T9" fmla="*/ 59 h 224"/>
                <a:gd name="T10" fmla="*/ 28 w 221"/>
                <a:gd name="T11" fmla="*/ 106 h 224"/>
                <a:gd name="T12" fmla="*/ 82 w 221"/>
                <a:gd name="T13" fmla="*/ 95 h 224"/>
                <a:gd name="T14" fmla="*/ 75 w 221"/>
                <a:gd name="T15" fmla="*/ 130 h 224"/>
                <a:gd name="T16" fmla="*/ 101 w 221"/>
                <a:gd name="T17" fmla="*/ 141 h 224"/>
                <a:gd name="T18" fmla="*/ 82 w 221"/>
                <a:gd name="T19" fmla="*/ 224 h 224"/>
                <a:gd name="T20" fmla="*/ 148 w 221"/>
                <a:gd name="T21" fmla="*/ 95 h 224"/>
                <a:gd name="T22" fmla="*/ 194 w 221"/>
                <a:gd name="T23" fmla="*/ 47 h 224"/>
                <a:gd name="T24" fmla="*/ 221 w 221"/>
                <a:gd name="T25" fmla="*/ 35 h 224"/>
                <a:gd name="T26" fmla="*/ 185 w 221"/>
                <a:gd name="T27" fmla="*/ 0 h 224"/>
                <a:gd name="T28" fmla="*/ 138 w 221"/>
                <a:gd name="T29" fmla="*/ 10 h 224"/>
                <a:gd name="T30" fmla="*/ 92 w 221"/>
                <a:gd name="T31" fmla="*/ 10 h 224"/>
                <a:gd name="T32" fmla="*/ 92 w 221"/>
                <a:gd name="T33" fmla="*/ 1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1" h="224">
                  <a:moveTo>
                    <a:pt x="92" y="10"/>
                  </a:moveTo>
                  <a:lnTo>
                    <a:pt x="65" y="47"/>
                  </a:lnTo>
                  <a:lnTo>
                    <a:pt x="28" y="59"/>
                  </a:lnTo>
                  <a:lnTo>
                    <a:pt x="0" y="59"/>
                  </a:lnTo>
                  <a:lnTo>
                    <a:pt x="75" y="59"/>
                  </a:lnTo>
                  <a:lnTo>
                    <a:pt x="28" y="106"/>
                  </a:lnTo>
                  <a:lnTo>
                    <a:pt x="82" y="95"/>
                  </a:lnTo>
                  <a:lnTo>
                    <a:pt x="75" y="130"/>
                  </a:lnTo>
                  <a:lnTo>
                    <a:pt x="101" y="141"/>
                  </a:lnTo>
                  <a:lnTo>
                    <a:pt x="82" y="224"/>
                  </a:lnTo>
                  <a:lnTo>
                    <a:pt x="148" y="95"/>
                  </a:lnTo>
                  <a:lnTo>
                    <a:pt x="194" y="47"/>
                  </a:lnTo>
                  <a:lnTo>
                    <a:pt x="221" y="35"/>
                  </a:lnTo>
                  <a:lnTo>
                    <a:pt x="185" y="0"/>
                  </a:lnTo>
                  <a:lnTo>
                    <a:pt x="138" y="10"/>
                  </a:lnTo>
                  <a:lnTo>
                    <a:pt x="92" y="10"/>
                  </a:lnTo>
                  <a:lnTo>
                    <a:pt x="9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0" name="Freeform 27"/>
            <p:cNvSpPr>
              <a:spLocks/>
            </p:cNvSpPr>
            <p:nvPr/>
          </p:nvSpPr>
          <p:spPr bwMode="auto">
            <a:xfrm>
              <a:off x="4542" y="1698"/>
              <a:ext cx="374" cy="184"/>
            </a:xfrm>
            <a:custGeom>
              <a:avLst/>
              <a:gdLst>
                <a:gd name="T0" fmla="*/ 10 w 749"/>
                <a:gd name="T1" fmla="*/ 166 h 368"/>
                <a:gd name="T2" fmla="*/ 28 w 749"/>
                <a:gd name="T3" fmla="*/ 59 h 368"/>
                <a:gd name="T4" fmla="*/ 103 w 749"/>
                <a:gd name="T5" fmla="*/ 0 h 368"/>
                <a:gd name="T6" fmla="*/ 167 w 749"/>
                <a:gd name="T7" fmla="*/ 24 h 368"/>
                <a:gd name="T8" fmla="*/ 195 w 749"/>
                <a:gd name="T9" fmla="*/ 106 h 368"/>
                <a:gd name="T10" fmla="*/ 230 w 749"/>
                <a:gd name="T11" fmla="*/ 59 h 368"/>
                <a:gd name="T12" fmla="*/ 277 w 749"/>
                <a:gd name="T13" fmla="*/ 0 h 368"/>
                <a:gd name="T14" fmla="*/ 352 w 749"/>
                <a:gd name="T15" fmla="*/ 0 h 368"/>
                <a:gd name="T16" fmla="*/ 249 w 749"/>
                <a:gd name="T17" fmla="*/ 47 h 368"/>
                <a:gd name="T18" fmla="*/ 240 w 749"/>
                <a:gd name="T19" fmla="*/ 130 h 368"/>
                <a:gd name="T20" fmla="*/ 268 w 749"/>
                <a:gd name="T21" fmla="*/ 225 h 368"/>
                <a:gd name="T22" fmla="*/ 361 w 749"/>
                <a:gd name="T23" fmla="*/ 273 h 368"/>
                <a:gd name="T24" fmla="*/ 444 w 749"/>
                <a:gd name="T25" fmla="*/ 238 h 368"/>
                <a:gd name="T26" fmla="*/ 434 w 749"/>
                <a:gd name="T27" fmla="*/ 143 h 368"/>
                <a:gd name="T28" fmla="*/ 369 w 749"/>
                <a:gd name="T29" fmla="*/ 59 h 368"/>
                <a:gd name="T30" fmla="*/ 380 w 749"/>
                <a:gd name="T31" fmla="*/ 24 h 368"/>
                <a:gd name="T32" fmla="*/ 444 w 749"/>
                <a:gd name="T33" fmla="*/ 106 h 368"/>
                <a:gd name="T34" fmla="*/ 692 w 749"/>
                <a:gd name="T35" fmla="*/ 83 h 368"/>
                <a:gd name="T36" fmla="*/ 749 w 749"/>
                <a:gd name="T37" fmla="*/ 96 h 368"/>
                <a:gd name="T38" fmla="*/ 462 w 749"/>
                <a:gd name="T39" fmla="*/ 249 h 368"/>
                <a:gd name="T40" fmla="*/ 407 w 749"/>
                <a:gd name="T41" fmla="*/ 297 h 368"/>
                <a:gd name="T42" fmla="*/ 342 w 749"/>
                <a:gd name="T43" fmla="*/ 297 h 368"/>
                <a:gd name="T44" fmla="*/ 333 w 749"/>
                <a:gd name="T45" fmla="*/ 321 h 368"/>
                <a:gd name="T46" fmla="*/ 249 w 749"/>
                <a:gd name="T47" fmla="*/ 333 h 368"/>
                <a:gd name="T48" fmla="*/ 148 w 749"/>
                <a:gd name="T49" fmla="*/ 357 h 368"/>
                <a:gd name="T50" fmla="*/ 65 w 749"/>
                <a:gd name="T51" fmla="*/ 368 h 368"/>
                <a:gd name="T52" fmla="*/ 10 w 749"/>
                <a:gd name="T53" fmla="*/ 357 h 368"/>
                <a:gd name="T54" fmla="*/ 46 w 749"/>
                <a:gd name="T55" fmla="*/ 357 h 368"/>
                <a:gd name="T56" fmla="*/ 138 w 749"/>
                <a:gd name="T57" fmla="*/ 344 h 368"/>
                <a:gd name="T58" fmla="*/ 230 w 749"/>
                <a:gd name="T59" fmla="*/ 310 h 368"/>
                <a:gd name="T60" fmla="*/ 296 w 749"/>
                <a:gd name="T61" fmla="*/ 297 h 368"/>
                <a:gd name="T62" fmla="*/ 296 w 749"/>
                <a:gd name="T63" fmla="*/ 273 h 368"/>
                <a:gd name="T64" fmla="*/ 249 w 749"/>
                <a:gd name="T65" fmla="*/ 238 h 368"/>
                <a:gd name="T66" fmla="*/ 240 w 749"/>
                <a:gd name="T67" fmla="*/ 191 h 368"/>
                <a:gd name="T68" fmla="*/ 157 w 749"/>
                <a:gd name="T69" fmla="*/ 178 h 368"/>
                <a:gd name="T70" fmla="*/ 65 w 749"/>
                <a:gd name="T71" fmla="*/ 238 h 368"/>
                <a:gd name="T72" fmla="*/ 75 w 749"/>
                <a:gd name="T73" fmla="*/ 215 h 368"/>
                <a:gd name="T74" fmla="*/ 157 w 749"/>
                <a:gd name="T75" fmla="*/ 96 h 368"/>
                <a:gd name="T76" fmla="*/ 138 w 749"/>
                <a:gd name="T77" fmla="*/ 37 h 368"/>
                <a:gd name="T78" fmla="*/ 28 w 749"/>
                <a:gd name="T79" fmla="*/ 72 h 368"/>
                <a:gd name="T80" fmla="*/ 46 w 749"/>
                <a:gd name="T81" fmla="*/ 215 h 368"/>
                <a:gd name="T82" fmla="*/ 38 w 749"/>
                <a:gd name="T83" fmla="*/ 22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9" h="368">
                  <a:moveTo>
                    <a:pt x="38" y="225"/>
                  </a:moveTo>
                  <a:lnTo>
                    <a:pt x="10" y="166"/>
                  </a:lnTo>
                  <a:lnTo>
                    <a:pt x="10" y="106"/>
                  </a:lnTo>
                  <a:lnTo>
                    <a:pt x="28" y="59"/>
                  </a:lnTo>
                  <a:lnTo>
                    <a:pt x="65" y="24"/>
                  </a:lnTo>
                  <a:lnTo>
                    <a:pt x="103" y="0"/>
                  </a:lnTo>
                  <a:lnTo>
                    <a:pt x="138" y="11"/>
                  </a:lnTo>
                  <a:lnTo>
                    <a:pt x="167" y="24"/>
                  </a:lnTo>
                  <a:lnTo>
                    <a:pt x="185" y="59"/>
                  </a:lnTo>
                  <a:lnTo>
                    <a:pt x="195" y="106"/>
                  </a:lnTo>
                  <a:lnTo>
                    <a:pt x="213" y="130"/>
                  </a:lnTo>
                  <a:lnTo>
                    <a:pt x="230" y="59"/>
                  </a:lnTo>
                  <a:lnTo>
                    <a:pt x="259" y="24"/>
                  </a:lnTo>
                  <a:lnTo>
                    <a:pt x="277" y="0"/>
                  </a:lnTo>
                  <a:lnTo>
                    <a:pt x="315" y="0"/>
                  </a:lnTo>
                  <a:lnTo>
                    <a:pt x="352" y="0"/>
                  </a:lnTo>
                  <a:lnTo>
                    <a:pt x="277" y="24"/>
                  </a:lnTo>
                  <a:lnTo>
                    <a:pt x="249" y="47"/>
                  </a:lnTo>
                  <a:lnTo>
                    <a:pt x="240" y="83"/>
                  </a:lnTo>
                  <a:lnTo>
                    <a:pt x="240" y="130"/>
                  </a:lnTo>
                  <a:lnTo>
                    <a:pt x="249" y="178"/>
                  </a:lnTo>
                  <a:lnTo>
                    <a:pt x="268" y="225"/>
                  </a:lnTo>
                  <a:lnTo>
                    <a:pt x="315" y="262"/>
                  </a:lnTo>
                  <a:lnTo>
                    <a:pt x="361" y="273"/>
                  </a:lnTo>
                  <a:lnTo>
                    <a:pt x="407" y="262"/>
                  </a:lnTo>
                  <a:lnTo>
                    <a:pt x="444" y="238"/>
                  </a:lnTo>
                  <a:lnTo>
                    <a:pt x="453" y="202"/>
                  </a:lnTo>
                  <a:lnTo>
                    <a:pt x="434" y="143"/>
                  </a:lnTo>
                  <a:lnTo>
                    <a:pt x="397" y="96"/>
                  </a:lnTo>
                  <a:lnTo>
                    <a:pt x="369" y="59"/>
                  </a:lnTo>
                  <a:lnTo>
                    <a:pt x="352" y="37"/>
                  </a:lnTo>
                  <a:lnTo>
                    <a:pt x="380" y="24"/>
                  </a:lnTo>
                  <a:lnTo>
                    <a:pt x="425" y="72"/>
                  </a:lnTo>
                  <a:lnTo>
                    <a:pt x="444" y="106"/>
                  </a:lnTo>
                  <a:lnTo>
                    <a:pt x="453" y="155"/>
                  </a:lnTo>
                  <a:lnTo>
                    <a:pt x="692" y="83"/>
                  </a:lnTo>
                  <a:lnTo>
                    <a:pt x="462" y="191"/>
                  </a:lnTo>
                  <a:lnTo>
                    <a:pt x="749" y="96"/>
                  </a:lnTo>
                  <a:lnTo>
                    <a:pt x="462" y="215"/>
                  </a:lnTo>
                  <a:lnTo>
                    <a:pt x="462" y="249"/>
                  </a:lnTo>
                  <a:lnTo>
                    <a:pt x="444" y="273"/>
                  </a:lnTo>
                  <a:lnTo>
                    <a:pt x="407" y="297"/>
                  </a:lnTo>
                  <a:lnTo>
                    <a:pt x="369" y="297"/>
                  </a:lnTo>
                  <a:lnTo>
                    <a:pt x="342" y="297"/>
                  </a:lnTo>
                  <a:lnTo>
                    <a:pt x="352" y="321"/>
                  </a:lnTo>
                  <a:lnTo>
                    <a:pt x="333" y="321"/>
                  </a:lnTo>
                  <a:lnTo>
                    <a:pt x="296" y="333"/>
                  </a:lnTo>
                  <a:lnTo>
                    <a:pt x="249" y="333"/>
                  </a:lnTo>
                  <a:lnTo>
                    <a:pt x="213" y="333"/>
                  </a:lnTo>
                  <a:lnTo>
                    <a:pt x="148" y="357"/>
                  </a:lnTo>
                  <a:lnTo>
                    <a:pt x="103" y="368"/>
                  </a:lnTo>
                  <a:lnTo>
                    <a:pt x="65" y="368"/>
                  </a:lnTo>
                  <a:lnTo>
                    <a:pt x="38" y="368"/>
                  </a:lnTo>
                  <a:lnTo>
                    <a:pt x="10" y="357"/>
                  </a:lnTo>
                  <a:lnTo>
                    <a:pt x="0" y="333"/>
                  </a:lnTo>
                  <a:lnTo>
                    <a:pt x="46" y="357"/>
                  </a:lnTo>
                  <a:lnTo>
                    <a:pt x="92" y="357"/>
                  </a:lnTo>
                  <a:lnTo>
                    <a:pt x="138" y="344"/>
                  </a:lnTo>
                  <a:lnTo>
                    <a:pt x="185" y="321"/>
                  </a:lnTo>
                  <a:lnTo>
                    <a:pt x="230" y="310"/>
                  </a:lnTo>
                  <a:lnTo>
                    <a:pt x="259" y="310"/>
                  </a:lnTo>
                  <a:lnTo>
                    <a:pt x="296" y="297"/>
                  </a:lnTo>
                  <a:lnTo>
                    <a:pt x="296" y="284"/>
                  </a:lnTo>
                  <a:lnTo>
                    <a:pt x="296" y="273"/>
                  </a:lnTo>
                  <a:lnTo>
                    <a:pt x="277" y="249"/>
                  </a:lnTo>
                  <a:lnTo>
                    <a:pt x="249" y="238"/>
                  </a:lnTo>
                  <a:lnTo>
                    <a:pt x="249" y="215"/>
                  </a:lnTo>
                  <a:lnTo>
                    <a:pt x="240" y="191"/>
                  </a:lnTo>
                  <a:lnTo>
                    <a:pt x="195" y="166"/>
                  </a:lnTo>
                  <a:lnTo>
                    <a:pt x="157" y="178"/>
                  </a:lnTo>
                  <a:lnTo>
                    <a:pt x="110" y="215"/>
                  </a:lnTo>
                  <a:lnTo>
                    <a:pt x="65" y="238"/>
                  </a:lnTo>
                  <a:lnTo>
                    <a:pt x="28" y="273"/>
                  </a:lnTo>
                  <a:lnTo>
                    <a:pt x="75" y="215"/>
                  </a:lnTo>
                  <a:lnTo>
                    <a:pt x="185" y="155"/>
                  </a:lnTo>
                  <a:lnTo>
                    <a:pt x="157" y="96"/>
                  </a:lnTo>
                  <a:lnTo>
                    <a:pt x="110" y="59"/>
                  </a:lnTo>
                  <a:lnTo>
                    <a:pt x="138" y="37"/>
                  </a:lnTo>
                  <a:lnTo>
                    <a:pt x="120" y="11"/>
                  </a:lnTo>
                  <a:lnTo>
                    <a:pt x="28" y="72"/>
                  </a:lnTo>
                  <a:lnTo>
                    <a:pt x="18" y="155"/>
                  </a:lnTo>
                  <a:lnTo>
                    <a:pt x="46" y="215"/>
                  </a:lnTo>
                  <a:lnTo>
                    <a:pt x="38" y="225"/>
                  </a:lnTo>
                  <a:lnTo>
                    <a:pt x="38" y="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1" name="Freeform 28"/>
            <p:cNvSpPr>
              <a:spLocks/>
            </p:cNvSpPr>
            <p:nvPr/>
          </p:nvSpPr>
          <p:spPr bwMode="auto">
            <a:xfrm>
              <a:off x="4653" y="1598"/>
              <a:ext cx="508" cy="403"/>
            </a:xfrm>
            <a:custGeom>
              <a:avLst/>
              <a:gdLst>
                <a:gd name="T0" fmla="*/ 267 w 1015"/>
                <a:gd name="T1" fmla="*/ 545 h 806"/>
                <a:gd name="T2" fmla="*/ 461 w 1015"/>
                <a:gd name="T3" fmla="*/ 534 h 806"/>
                <a:gd name="T4" fmla="*/ 636 w 1015"/>
                <a:gd name="T5" fmla="*/ 511 h 806"/>
                <a:gd name="T6" fmla="*/ 683 w 1015"/>
                <a:gd name="T7" fmla="*/ 450 h 806"/>
                <a:gd name="T8" fmla="*/ 683 w 1015"/>
                <a:gd name="T9" fmla="*/ 392 h 806"/>
                <a:gd name="T10" fmla="*/ 655 w 1015"/>
                <a:gd name="T11" fmla="*/ 331 h 806"/>
                <a:gd name="T12" fmla="*/ 627 w 1015"/>
                <a:gd name="T13" fmla="*/ 248 h 806"/>
                <a:gd name="T14" fmla="*/ 544 w 1015"/>
                <a:gd name="T15" fmla="*/ 225 h 806"/>
                <a:gd name="T16" fmla="*/ 498 w 1015"/>
                <a:gd name="T17" fmla="*/ 284 h 806"/>
                <a:gd name="T18" fmla="*/ 416 w 1015"/>
                <a:gd name="T19" fmla="*/ 260 h 806"/>
                <a:gd name="T20" fmla="*/ 359 w 1015"/>
                <a:gd name="T21" fmla="*/ 165 h 806"/>
                <a:gd name="T22" fmla="*/ 305 w 1015"/>
                <a:gd name="T23" fmla="*/ 95 h 806"/>
                <a:gd name="T24" fmla="*/ 359 w 1015"/>
                <a:gd name="T25" fmla="*/ 95 h 806"/>
                <a:gd name="T26" fmla="*/ 423 w 1015"/>
                <a:gd name="T27" fmla="*/ 154 h 806"/>
                <a:gd name="T28" fmla="*/ 461 w 1015"/>
                <a:gd name="T29" fmla="*/ 141 h 806"/>
                <a:gd name="T30" fmla="*/ 498 w 1015"/>
                <a:gd name="T31" fmla="*/ 130 h 806"/>
                <a:gd name="T32" fmla="*/ 516 w 1015"/>
                <a:gd name="T33" fmla="*/ 95 h 806"/>
                <a:gd name="T34" fmla="*/ 563 w 1015"/>
                <a:gd name="T35" fmla="*/ 83 h 806"/>
                <a:gd name="T36" fmla="*/ 571 w 1015"/>
                <a:gd name="T37" fmla="*/ 46 h 806"/>
                <a:gd name="T38" fmla="*/ 627 w 1015"/>
                <a:gd name="T39" fmla="*/ 34 h 806"/>
                <a:gd name="T40" fmla="*/ 683 w 1015"/>
                <a:gd name="T41" fmla="*/ 141 h 806"/>
                <a:gd name="T42" fmla="*/ 728 w 1015"/>
                <a:gd name="T43" fmla="*/ 284 h 806"/>
                <a:gd name="T44" fmla="*/ 803 w 1015"/>
                <a:gd name="T45" fmla="*/ 416 h 806"/>
                <a:gd name="T46" fmla="*/ 904 w 1015"/>
                <a:gd name="T47" fmla="*/ 498 h 806"/>
                <a:gd name="T48" fmla="*/ 756 w 1015"/>
                <a:gd name="T49" fmla="*/ 522 h 806"/>
                <a:gd name="T50" fmla="*/ 544 w 1015"/>
                <a:gd name="T51" fmla="*/ 604 h 806"/>
                <a:gd name="T52" fmla="*/ 387 w 1015"/>
                <a:gd name="T53" fmla="*/ 712 h 806"/>
                <a:gd name="T54" fmla="*/ 267 w 1015"/>
                <a:gd name="T55" fmla="*/ 770 h 806"/>
                <a:gd name="T56" fmla="*/ 129 w 1015"/>
                <a:gd name="T57" fmla="*/ 795 h 806"/>
                <a:gd name="T58" fmla="*/ 7 w 1015"/>
                <a:gd name="T59" fmla="*/ 795 h 806"/>
                <a:gd name="T60" fmla="*/ 7 w 1015"/>
                <a:gd name="T61" fmla="*/ 759 h 806"/>
                <a:gd name="T62" fmla="*/ 92 w 1015"/>
                <a:gd name="T63" fmla="*/ 770 h 806"/>
                <a:gd name="T64" fmla="*/ 286 w 1015"/>
                <a:gd name="T65" fmla="*/ 749 h 806"/>
                <a:gd name="T66" fmla="*/ 507 w 1015"/>
                <a:gd name="T67" fmla="*/ 617 h 806"/>
                <a:gd name="T68" fmla="*/ 674 w 1015"/>
                <a:gd name="T69" fmla="*/ 534 h 806"/>
                <a:gd name="T70" fmla="*/ 469 w 1015"/>
                <a:gd name="T71" fmla="*/ 558 h 806"/>
                <a:gd name="T72" fmla="*/ 294 w 1015"/>
                <a:gd name="T73" fmla="*/ 604 h 806"/>
                <a:gd name="T74" fmla="*/ 129 w 1015"/>
                <a:gd name="T75" fmla="*/ 652 h 806"/>
                <a:gd name="T76" fmla="*/ 157 w 1015"/>
                <a:gd name="T77" fmla="*/ 628 h 806"/>
                <a:gd name="T78" fmla="*/ 359 w 1015"/>
                <a:gd name="T79" fmla="*/ 569 h 806"/>
                <a:gd name="T80" fmla="*/ 146 w 1015"/>
                <a:gd name="T81" fmla="*/ 545 h 806"/>
                <a:gd name="T82" fmla="*/ 146 w 1015"/>
                <a:gd name="T83" fmla="*/ 534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5" h="806">
                  <a:moveTo>
                    <a:pt x="146" y="534"/>
                  </a:moveTo>
                  <a:lnTo>
                    <a:pt x="267" y="545"/>
                  </a:lnTo>
                  <a:lnTo>
                    <a:pt x="369" y="545"/>
                  </a:lnTo>
                  <a:lnTo>
                    <a:pt x="461" y="534"/>
                  </a:lnTo>
                  <a:lnTo>
                    <a:pt x="544" y="522"/>
                  </a:lnTo>
                  <a:lnTo>
                    <a:pt x="636" y="511"/>
                  </a:lnTo>
                  <a:lnTo>
                    <a:pt x="674" y="485"/>
                  </a:lnTo>
                  <a:lnTo>
                    <a:pt x="683" y="450"/>
                  </a:lnTo>
                  <a:lnTo>
                    <a:pt x="674" y="426"/>
                  </a:lnTo>
                  <a:lnTo>
                    <a:pt x="683" y="392"/>
                  </a:lnTo>
                  <a:lnTo>
                    <a:pt x="664" y="356"/>
                  </a:lnTo>
                  <a:lnTo>
                    <a:pt x="655" y="331"/>
                  </a:lnTo>
                  <a:lnTo>
                    <a:pt x="646" y="297"/>
                  </a:lnTo>
                  <a:lnTo>
                    <a:pt x="627" y="248"/>
                  </a:lnTo>
                  <a:lnTo>
                    <a:pt x="589" y="212"/>
                  </a:lnTo>
                  <a:lnTo>
                    <a:pt x="544" y="225"/>
                  </a:lnTo>
                  <a:lnTo>
                    <a:pt x="516" y="260"/>
                  </a:lnTo>
                  <a:lnTo>
                    <a:pt x="498" y="284"/>
                  </a:lnTo>
                  <a:lnTo>
                    <a:pt x="469" y="297"/>
                  </a:lnTo>
                  <a:lnTo>
                    <a:pt x="416" y="260"/>
                  </a:lnTo>
                  <a:lnTo>
                    <a:pt x="377" y="212"/>
                  </a:lnTo>
                  <a:lnTo>
                    <a:pt x="359" y="165"/>
                  </a:lnTo>
                  <a:lnTo>
                    <a:pt x="341" y="119"/>
                  </a:lnTo>
                  <a:lnTo>
                    <a:pt x="305" y="95"/>
                  </a:lnTo>
                  <a:lnTo>
                    <a:pt x="249" y="83"/>
                  </a:lnTo>
                  <a:lnTo>
                    <a:pt x="359" y="95"/>
                  </a:lnTo>
                  <a:lnTo>
                    <a:pt x="396" y="130"/>
                  </a:lnTo>
                  <a:lnTo>
                    <a:pt x="423" y="154"/>
                  </a:lnTo>
                  <a:lnTo>
                    <a:pt x="396" y="71"/>
                  </a:lnTo>
                  <a:lnTo>
                    <a:pt x="461" y="141"/>
                  </a:lnTo>
                  <a:lnTo>
                    <a:pt x="434" y="71"/>
                  </a:lnTo>
                  <a:lnTo>
                    <a:pt x="498" y="130"/>
                  </a:lnTo>
                  <a:lnTo>
                    <a:pt x="423" y="46"/>
                  </a:lnTo>
                  <a:lnTo>
                    <a:pt x="516" y="95"/>
                  </a:lnTo>
                  <a:lnTo>
                    <a:pt x="461" y="34"/>
                  </a:lnTo>
                  <a:lnTo>
                    <a:pt x="563" y="83"/>
                  </a:lnTo>
                  <a:lnTo>
                    <a:pt x="498" y="24"/>
                  </a:lnTo>
                  <a:lnTo>
                    <a:pt x="571" y="46"/>
                  </a:lnTo>
                  <a:lnTo>
                    <a:pt x="516" y="0"/>
                  </a:lnTo>
                  <a:lnTo>
                    <a:pt x="627" y="34"/>
                  </a:lnTo>
                  <a:lnTo>
                    <a:pt x="655" y="95"/>
                  </a:lnTo>
                  <a:lnTo>
                    <a:pt x="683" y="141"/>
                  </a:lnTo>
                  <a:lnTo>
                    <a:pt x="700" y="225"/>
                  </a:lnTo>
                  <a:lnTo>
                    <a:pt x="728" y="284"/>
                  </a:lnTo>
                  <a:lnTo>
                    <a:pt x="756" y="356"/>
                  </a:lnTo>
                  <a:lnTo>
                    <a:pt x="803" y="416"/>
                  </a:lnTo>
                  <a:lnTo>
                    <a:pt x="848" y="450"/>
                  </a:lnTo>
                  <a:lnTo>
                    <a:pt x="904" y="498"/>
                  </a:lnTo>
                  <a:lnTo>
                    <a:pt x="1015" y="545"/>
                  </a:lnTo>
                  <a:lnTo>
                    <a:pt x="756" y="522"/>
                  </a:lnTo>
                  <a:lnTo>
                    <a:pt x="627" y="569"/>
                  </a:lnTo>
                  <a:lnTo>
                    <a:pt x="544" y="604"/>
                  </a:lnTo>
                  <a:lnTo>
                    <a:pt x="469" y="652"/>
                  </a:lnTo>
                  <a:lnTo>
                    <a:pt x="387" y="712"/>
                  </a:lnTo>
                  <a:lnTo>
                    <a:pt x="341" y="736"/>
                  </a:lnTo>
                  <a:lnTo>
                    <a:pt x="267" y="770"/>
                  </a:lnTo>
                  <a:lnTo>
                    <a:pt x="193" y="770"/>
                  </a:lnTo>
                  <a:lnTo>
                    <a:pt x="129" y="795"/>
                  </a:lnTo>
                  <a:lnTo>
                    <a:pt x="54" y="806"/>
                  </a:lnTo>
                  <a:lnTo>
                    <a:pt x="7" y="795"/>
                  </a:lnTo>
                  <a:lnTo>
                    <a:pt x="0" y="783"/>
                  </a:lnTo>
                  <a:lnTo>
                    <a:pt x="7" y="759"/>
                  </a:lnTo>
                  <a:lnTo>
                    <a:pt x="7" y="783"/>
                  </a:lnTo>
                  <a:lnTo>
                    <a:pt x="92" y="770"/>
                  </a:lnTo>
                  <a:lnTo>
                    <a:pt x="211" y="749"/>
                  </a:lnTo>
                  <a:lnTo>
                    <a:pt x="286" y="749"/>
                  </a:lnTo>
                  <a:lnTo>
                    <a:pt x="404" y="677"/>
                  </a:lnTo>
                  <a:lnTo>
                    <a:pt x="507" y="617"/>
                  </a:lnTo>
                  <a:lnTo>
                    <a:pt x="617" y="569"/>
                  </a:lnTo>
                  <a:lnTo>
                    <a:pt x="674" y="534"/>
                  </a:lnTo>
                  <a:lnTo>
                    <a:pt x="655" y="522"/>
                  </a:lnTo>
                  <a:lnTo>
                    <a:pt x="469" y="558"/>
                  </a:lnTo>
                  <a:lnTo>
                    <a:pt x="377" y="580"/>
                  </a:lnTo>
                  <a:lnTo>
                    <a:pt x="294" y="604"/>
                  </a:lnTo>
                  <a:lnTo>
                    <a:pt x="221" y="617"/>
                  </a:lnTo>
                  <a:lnTo>
                    <a:pt x="129" y="652"/>
                  </a:lnTo>
                  <a:lnTo>
                    <a:pt x="17" y="712"/>
                  </a:lnTo>
                  <a:lnTo>
                    <a:pt x="157" y="628"/>
                  </a:lnTo>
                  <a:lnTo>
                    <a:pt x="331" y="580"/>
                  </a:lnTo>
                  <a:lnTo>
                    <a:pt x="359" y="569"/>
                  </a:lnTo>
                  <a:lnTo>
                    <a:pt x="305" y="558"/>
                  </a:lnTo>
                  <a:lnTo>
                    <a:pt x="146" y="545"/>
                  </a:lnTo>
                  <a:lnTo>
                    <a:pt x="146" y="534"/>
                  </a:lnTo>
                  <a:lnTo>
                    <a:pt x="146" y="5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2" name="Freeform 29"/>
            <p:cNvSpPr>
              <a:spLocks/>
            </p:cNvSpPr>
            <p:nvPr/>
          </p:nvSpPr>
          <p:spPr bwMode="auto">
            <a:xfrm>
              <a:off x="4920" y="1734"/>
              <a:ext cx="41" cy="72"/>
            </a:xfrm>
            <a:custGeom>
              <a:avLst/>
              <a:gdLst>
                <a:gd name="T0" fmla="*/ 0 w 82"/>
                <a:gd name="T1" fmla="*/ 94 h 143"/>
                <a:gd name="T2" fmla="*/ 19 w 82"/>
                <a:gd name="T3" fmla="*/ 34 h 143"/>
                <a:gd name="T4" fmla="*/ 64 w 82"/>
                <a:gd name="T5" fmla="*/ 0 h 143"/>
                <a:gd name="T6" fmla="*/ 54 w 82"/>
                <a:gd name="T7" fmla="*/ 34 h 143"/>
                <a:gd name="T8" fmla="*/ 82 w 82"/>
                <a:gd name="T9" fmla="*/ 47 h 143"/>
                <a:gd name="T10" fmla="*/ 54 w 82"/>
                <a:gd name="T11" fmla="*/ 83 h 143"/>
                <a:gd name="T12" fmla="*/ 64 w 82"/>
                <a:gd name="T13" fmla="*/ 143 h 143"/>
                <a:gd name="T14" fmla="*/ 19 w 82"/>
                <a:gd name="T15" fmla="*/ 106 h 143"/>
                <a:gd name="T16" fmla="*/ 0 w 82"/>
                <a:gd name="T17" fmla="*/ 94 h 143"/>
                <a:gd name="T18" fmla="*/ 0 w 82"/>
                <a:gd name="T19" fmla="*/ 9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43">
                  <a:moveTo>
                    <a:pt x="0" y="94"/>
                  </a:moveTo>
                  <a:lnTo>
                    <a:pt x="19" y="34"/>
                  </a:lnTo>
                  <a:lnTo>
                    <a:pt x="64" y="0"/>
                  </a:lnTo>
                  <a:lnTo>
                    <a:pt x="54" y="34"/>
                  </a:lnTo>
                  <a:lnTo>
                    <a:pt x="82" y="47"/>
                  </a:lnTo>
                  <a:lnTo>
                    <a:pt x="54" y="83"/>
                  </a:lnTo>
                  <a:lnTo>
                    <a:pt x="64" y="143"/>
                  </a:lnTo>
                  <a:lnTo>
                    <a:pt x="19" y="106"/>
                  </a:lnTo>
                  <a:lnTo>
                    <a:pt x="0" y="94"/>
                  </a:lnTo>
                  <a:lnTo>
                    <a:pt x="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3" name="Freeform 30"/>
            <p:cNvSpPr>
              <a:spLocks/>
            </p:cNvSpPr>
            <p:nvPr/>
          </p:nvSpPr>
          <p:spPr bwMode="auto">
            <a:xfrm>
              <a:off x="4574" y="1770"/>
              <a:ext cx="55" cy="18"/>
            </a:xfrm>
            <a:custGeom>
              <a:avLst/>
              <a:gdLst>
                <a:gd name="T0" fmla="*/ 0 w 111"/>
                <a:gd name="T1" fmla="*/ 23 h 35"/>
                <a:gd name="T2" fmla="*/ 92 w 111"/>
                <a:gd name="T3" fmla="*/ 35 h 35"/>
                <a:gd name="T4" fmla="*/ 111 w 111"/>
                <a:gd name="T5" fmla="*/ 12 h 35"/>
                <a:gd name="T6" fmla="*/ 45 w 111"/>
                <a:gd name="T7" fmla="*/ 0 h 35"/>
                <a:gd name="T8" fmla="*/ 0 w 111"/>
                <a:gd name="T9" fmla="*/ 23 h 35"/>
                <a:gd name="T10" fmla="*/ 0 w 111"/>
                <a:gd name="T11" fmla="*/ 23 h 35"/>
              </a:gdLst>
              <a:ahLst/>
              <a:cxnLst>
                <a:cxn ang="0">
                  <a:pos x="T0" y="T1"/>
                </a:cxn>
                <a:cxn ang="0">
                  <a:pos x="T2" y="T3"/>
                </a:cxn>
                <a:cxn ang="0">
                  <a:pos x="T4" y="T5"/>
                </a:cxn>
                <a:cxn ang="0">
                  <a:pos x="T6" y="T7"/>
                </a:cxn>
                <a:cxn ang="0">
                  <a:pos x="T8" y="T9"/>
                </a:cxn>
                <a:cxn ang="0">
                  <a:pos x="T10" y="T11"/>
                </a:cxn>
              </a:cxnLst>
              <a:rect l="0" t="0" r="r" b="b"/>
              <a:pathLst>
                <a:path w="111" h="35">
                  <a:moveTo>
                    <a:pt x="0" y="23"/>
                  </a:moveTo>
                  <a:lnTo>
                    <a:pt x="92" y="35"/>
                  </a:lnTo>
                  <a:lnTo>
                    <a:pt x="111" y="12"/>
                  </a:lnTo>
                  <a:lnTo>
                    <a:pt x="45" y="0"/>
                  </a:lnTo>
                  <a:lnTo>
                    <a:pt x="0" y="23"/>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4" name="Freeform 31"/>
            <p:cNvSpPr>
              <a:spLocks/>
            </p:cNvSpPr>
            <p:nvPr/>
          </p:nvSpPr>
          <p:spPr bwMode="auto">
            <a:xfrm>
              <a:off x="4694" y="1794"/>
              <a:ext cx="60" cy="23"/>
            </a:xfrm>
            <a:custGeom>
              <a:avLst/>
              <a:gdLst>
                <a:gd name="T0" fmla="*/ 0 w 120"/>
                <a:gd name="T1" fmla="*/ 0 h 47"/>
                <a:gd name="T2" fmla="*/ 120 w 120"/>
                <a:gd name="T3" fmla="*/ 47 h 47"/>
                <a:gd name="T4" fmla="*/ 28 w 120"/>
                <a:gd name="T5" fmla="*/ 24 h 47"/>
                <a:gd name="T6" fmla="*/ 0 w 120"/>
                <a:gd name="T7" fmla="*/ 0 h 47"/>
                <a:gd name="T8" fmla="*/ 0 w 120"/>
                <a:gd name="T9" fmla="*/ 0 h 47"/>
              </a:gdLst>
              <a:ahLst/>
              <a:cxnLst>
                <a:cxn ang="0">
                  <a:pos x="T0" y="T1"/>
                </a:cxn>
                <a:cxn ang="0">
                  <a:pos x="T2" y="T3"/>
                </a:cxn>
                <a:cxn ang="0">
                  <a:pos x="T4" y="T5"/>
                </a:cxn>
                <a:cxn ang="0">
                  <a:pos x="T6" y="T7"/>
                </a:cxn>
                <a:cxn ang="0">
                  <a:pos x="T8" y="T9"/>
                </a:cxn>
              </a:cxnLst>
              <a:rect l="0" t="0" r="r" b="b"/>
              <a:pathLst>
                <a:path w="120" h="47">
                  <a:moveTo>
                    <a:pt x="0" y="0"/>
                  </a:moveTo>
                  <a:lnTo>
                    <a:pt x="120" y="47"/>
                  </a:lnTo>
                  <a:lnTo>
                    <a:pt x="28" y="24"/>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5" name="Freeform 32"/>
            <p:cNvSpPr>
              <a:spLocks/>
            </p:cNvSpPr>
            <p:nvPr/>
          </p:nvSpPr>
          <p:spPr bwMode="auto">
            <a:xfrm>
              <a:off x="4717" y="1675"/>
              <a:ext cx="51" cy="42"/>
            </a:xfrm>
            <a:custGeom>
              <a:avLst/>
              <a:gdLst>
                <a:gd name="T0" fmla="*/ 0 w 101"/>
                <a:gd name="T1" fmla="*/ 11 h 84"/>
                <a:gd name="T2" fmla="*/ 101 w 101"/>
                <a:gd name="T3" fmla="*/ 84 h 84"/>
                <a:gd name="T4" fmla="*/ 17 w 101"/>
                <a:gd name="T5" fmla="*/ 0 h 84"/>
                <a:gd name="T6" fmla="*/ 0 w 101"/>
                <a:gd name="T7" fmla="*/ 11 h 84"/>
                <a:gd name="T8" fmla="*/ 0 w 101"/>
                <a:gd name="T9" fmla="*/ 11 h 84"/>
              </a:gdLst>
              <a:ahLst/>
              <a:cxnLst>
                <a:cxn ang="0">
                  <a:pos x="T0" y="T1"/>
                </a:cxn>
                <a:cxn ang="0">
                  <a:pos x="T2" y="T3"/>
                </a:cxn>
                <a:cxn ang="0">
                  <a:pos x="T4" y="T5"/>
                </a:cxn>
                <a:cxn ang="0">
                  <a:pos x="T6" y="T7"/>
                </a:cxn>
                <a:cxn ang="0">
                  <a:pos x="T8" y="T9"/>
                </a:cxn>
              </a:cxnLst>
              <a:rect l="0" t="0" r="r" b="b"/>
              <a:pathLst>
                <a:path w="101" h="84">
                  <a:moveTo>
                    <a:pt x="0" y="11"/>
                  </a:moveTo>
                  <a:lnTo>
                    <a:pt x="101" y="84"/>
                  </a:lnTo>
                  <a:lnTo>
                    <a:pt x="17" y="0"/>
                  </a:lnTo>
                  <a:lnTo>
                    <a:pt x="0" y="11"/>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6" name="Freeform 33"/>
            <p:cNvSpPr>
              <a:spLocks/>
            </p:cNvSpPr>
            <p:nvPr/>
          </p:nvSpPr>
          <p:spPr bwMode="auto">
            <a:xfrm>
              <a:off x="4851" y="1538"/>
              <a:ext cx="604" cy="357"/>
            </a:xfrm>
            <a:custGeom>
              <a:avLst/>
              <a:gdLst>
                <a:gd name="T0" fmla="*/ 0 w 1209"/>
                <a:gd name="T1" fmla="*/ 58 h 712"/>
                <a:gd name="T2" fmla="*/ 139 w 1209"/>
                <a:gd name="T3" fmla="*/ 11 h 712"/>
                <a:gd name="T4" fmla="*/ 296 w 1209"/>
                <a:gd name="T5" fmla="*/ 0 h 712"/>
                <a:gd name="T6" fmla="*/ 425 w 1209"/>
                <a:gd name="T7" fmla="*/ 11 h 712"/>
                <a:gd name="T8" fmla="*/ 592 w 1209"/>
                <a:gd name="T9" fmla="*/ 34 h 712"/>
                <a:gd name="T10" fmla="*/ 740 w 1209"/>
                <a:gd name="T11" fmla="*/ 106 h 712"/>
                <a:gd name="T12" fmla="*/ 886 w 1209"/>
                <a:gd name="T13" fmla="*/ 225 h 712"/>
                <a:gd name="T14" fmla="*/ 989 w 1209"/>
                <a:gd name="T15" fmla="*/ 331 h 712"/>
                <a:gd name="T16" fmla="*/ 1044 w 1209"/>
                <a:gd name="T17" fmla="*/ 439 h 712"/>
                <a:gd name="T18" fmla="*/ 1081 w 1209"/>
                <a:gd name="T19" fmla="*/ 463 h 712"/>
                <a:gd name="T20" fmla="*/ 1090 w 1209"/>
                <a:gd name="T21" fmla="*/ 486 h 712"/>
                <a:gd name="T22" fmla="*/ 1109 w 1209"/>
                <a:gd name="T23" fmla="*/ 511 h 712"/>
                <a:gd name="T24" fmla="*/ 1109 w 1209"/>
                <a:gd name="T25" fmla="*/ 535 h 712"/>
                <a:gd name="T26" fmla="*/ 1209 w 1209"/>
                <a:gd name="T27" fmla="*/ 535 h 712"/>
                <a:gd name="T28" fmla="*/ 998 w 1209"/>
                <a:gd name="T29" fmla="*/ 582 h 712"/>
                <a:gd name="T30" fmla="*/ 932 w 1209"/>
                <a:gd name="T31" fmla="*/ 617 h 712"/>
                <a:gd name="T32" fmla="*/ 970 w 1209"/>
                <a:gd name="T33" fmla="*/ 712 h 712"/>
                <a:gd name="T34" fmla="*/ 942 w 1209"/>
                <a:gd name="T35" fmla="*/ 712 h 712"/>
                <a:gd name="T36" fmla="*/ 924 w 1209"/>
                <a:gd name="T37" fmla="*/ 641 h 712"/>
                <a:gd name="T38" fmla="*/ 886 w 1209"/>
                <a:gd name="T39" fmla="*/ 569 h 712"/>
                <a:gd name="T40" fmla="*/ 832 w 1209"/>
                <a:gd name="T41" fmla="*/ 498 h 712"/>
                <a:gd name="T42" fmla="*/ 757 w 1209"/>
                <a:gd name="T43" fmla="*/ 416 h 712"/>
                <a:gd name="T44" fmla="*/ 729 w 1209"/>
                <a:gd name="T45" fmla="*/ 392 h 712"/>
                <a:gd name="T46" fmla="*/ 832 w 1209"/>
                <a:gd name="T47" fmla="*/ 426 h 712"/>
                <a:gd name="T48" fmla="*/ 886 w 1209"/>
                <a:gd name="T49" fmla="*/ 475 h 712"/>
                <a:gd name="T50" fmla="*/ 850 w 1209"/>
                <a:gd name="T51" fmla="*/ 284 h 712"/>
                <a:gd name="T52" fmla="*/ 942 w 1209"/>
                <a:gd name="T53" fmla="*/ 511 h 712"/>
                <a:gd name="T54" fmla="*/ 979 w 1209"/>
                <a:gd name="T55" fmla="*/ 522 h 712"/>
                <a:gd name="T56" fmla="*/ 932 w 1209"/>
                <a:gd name="T57" fmla="*/ 357 h 712"/>
                <a:gd name="T58" fmla="*/ 989 w 1209"/>
                <a:gd name="T59" fmla="*/ 511 h 712"/>
                <a:gd name="T60" fmla="*/ 1006 w 1209"/>
                <a:gd name="T61" fmla="*/ 463 h 712"/>
                <a:gd name="T62" fmla="*/ 979 w 1209"/>
                <a:gd name="T63" fmla="*/ 344 h 712"/>
                <a:gd name="T64" fmla="*/ 869 w 1209"/>
                <a:gd name="T65" fmla="*/ 249 h 712"/>
                <a:gd name="T66" fmla="*/ 729 w 1209"/>
                <a:gd name="T67" fmla="*/ 153 h 712"/>
                <a:gd name="T68" fmla="*/ 562 w 1209"/>
                <a:gd name="T69" fmla="*/ 71 h 712"/>
                <a:gd name="T70" fmla="*/ 407 w 1209"/>
                <a:gd name="T71" fmla="*/ 34 h 712"/>
                <a:gd name="T72" fmla="*/ 221 w 1209"/>
                <a:gd name="T73" fmla="*/ 34 h 712"/>
                <a:gd name="T74" fmla="*/ 102 w 1209"/>
                <a:gd name="T75" fmla="*/ 58 h 712"/>
                <a:gd name="T76" fmla="*/ 0 w 1209"/>
                <a:gd name="T77" fmla="*/ 58 h 712"/>
                <a:gd name="T78" fmla="*/ 0 w 1209"/>
                <a:gd name="T79" fmla="*/ 5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09" h="712">
                  <a:moveTo>
                    <a:pt x="0" y="58"/>
                  </a:moveTo>
                  <a:lnTo>
                    <a:pt x="139" y="11"/>
                  </a:lnTo>
                  <a:lnTo>
                    <a:pt x="296" y="0"/>
                  </a:lnTo>
                  <a:lnTo>
                    <a:pt x="425" y="11"/>
                  </a:lnTo>
                  <a:lnTo>
                    <a:pt x="592" y="34"/>
                  </a:lnTo>
                  <a:lnTo>
                    <a:pt x="740" y="106"/>
                  </a:lnTo>
                  <a:lnTo>
                    <a:pt x="886" y="225"/>
                  </a:lnTo>
                  <a:lnTo>
                    <a:pt x="989" y="331"/>
                  </a:lnTo>
                  <a:lnTo>
                    <a:pt x="1044" y="439"/>
                  </a:lnTo>
                  <a:lnTo>
                    <a:pt x="1081" y="463"/>
                  </a:lnTo>
                  <a:lnTo>
                    <a:pt x="1090" y="486"/>
                  </a:lnTo>
                  <a:lnTo>
                    <a:pt x="1109" y="511"/>
                  </a:lnTo>
                  <a:lnTo>
                    <a:pt x="1109" y="535"/>
                  </a:lnTo>
                  <a:lnTo>
                    <a:pt x="1209" y="535"/>
                  </a:lnTo>
                  <a:lnTo>
                    <a:pt x="998" y="582"/>
                  </a:lnTo>
                  <a:lnTo>
                    <a:pt x="932" y="617"/>
                  </a:lnTo>
                  <a:lnTo>
                    <a:pt x="970" y="712"/>
                  </a:lnTo>
                  <a:lnTo>
                    <a:pt x="942" y="712"/>
                  </a:lnTo>
                  <a:lnTo>
                    <a:pt x="924" y="641"/>
                  </a:lnTo>
                  <a:lnTo>
                    <a:pt x="886" y="569"/>
                  </a:lnTo>
                  <a:lnTo>
                    <a:pt x="832" y="498"/>
                  </a:lnTo>
                  <a:lnTo>
                    <a:pt x="757" y="416"/>
                  </a:lnTo>
                  <a:lnTo>
                    <a:pt x="729" y="392"/>
                  </a:lnTo>
                  <a:lnTo>
                    <a:pt x="832" y="426"/>
                  </a:lnTo>
                  <a:lnTo>
                    <a:pt x="886" y="475"/>
                  </a:lnTo>
                  <a:lnTo>
                    <a:pt x="850" y="284"/>
                  </a:lnTo>
                  <a:lnTo>
                    <a:pt x="942" y="511"/>
                  </a:lnTo>
                  <a:lnTo>
                    <a:pt x="979" y="522"/>
                  </a:lnTo>
                  <a:lnTo>
                    <a:pt x="932" y="357"/>
                  </a:lnTo>
                  <a:lnTo>
                    <a:pt x="989" y="511"/>
                  </a:lnTo>
                  <a:lnTo>
                    <a:pt x="1006" y="463"/>
                  </a:lnTo>
                  <a:lnTo>
                    <a:pt x="979" y="344"/>
                  </a:lnTo>
                  <a:lnTo>
                    <a:pt x="869" y="249"/>
                  </a:lnTo>
                  <a:lnTo>
                    <a:pt x="729" y="153"/>
                  </a:lnTo>
                  <a:lnTo>
                    <a:pt x="562" y="71"/>
                  </a:lnTo>
                  <a:lnTo>
                    <a:pt x="407" y="34"/>
                  </a:lnTo>
                  <a:lnTo>
                    <a:pt x="221" y="34"/>
                  </a:lnTo>
                  <a:lnTo>
                    <a:pt x="102" y="58"/>
                  </a:lnTo>
                  <a:lnTo>
                    <a:pt x="0" y="58"/>
                  </a:lnTo>
                  <a:lnTo>
                    <a:pt x="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7" name="Freeform 34"/>
            <p:cNvSpPr>
              <a:spLocks/>
            </p:cNvSpPr>
            <p:nvPr/>
          </p:nvSpPr>
          <p:spPr bwMode="auto">
            <a:xfrm>
              <a:off x="5087" y="1734"/>
              <a:ext cx="28" cy="101"/>
            </a:xfrm>
            <a:custGeom>
              <a:avLst/>
              <a:gdLst>
                <a:gd name="T0" fmla="*/ 9 w 56"/>
                <a:gd name="T1" fmla="*/ 201 h 201"/>
                <a:gd name="T2" fmla="*/ 0 w 56"/>
                <a:gd name="T3" fmla="*/ 130 h 201"/>
                <a:gd name="T4" fmla="*/ 9 w 56"/>
                <a:gd name="T5" fmla="*/ 71 h 201"/>
                <a:gd name="T6" fmla="*/ 28 w 56"/>
                <a:gd name="T7" fmla="*/ 0 h 201"/>
                <a:gd name="T8" fmla="*/ 56 w 56"/>
                <a:gd name="T9" fmla="*/ 0 h 201"/>
                <a:gd name="T10" fmla="*/ 18 w 56"/>
                <a:gd name="T11" fmla="*/ 83 h 201"/>
                <a:gd name="T12" fmla="*/ 9 w 56"/>
                <a:gd name="T13" fmla="*/ 201 h 201"/>
                <a:gd name="T14" fmla="*/ 9 w 56"/>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01">
                  <a:moveTo>
                    <a:pt x="9" y="201"/>
                  </a:moveTo>
                  <a:lnTo>
                    <a:pt x="0" y="130"/>
                  </a:lnTo>
                  <a:lnTo>
                    <a:pt x="9" y="71"/>
                  </a:lnTo>
                  <a:lnTo>
                    <a:pt x="28" y="0"/>
                  </a:lnTo>
                  <a:lnTo>
                    <a:pt x="56" y="0"/>
                  </a:lnTo>
                  <a:lnTo>
                    <a:pt x="18" y="83"/>
                  </a:lnTo>
                  <a:lnTo>
                    <a:pt x="9" y="201"/>
                  </a:lnTo>
                  <a:lnTo>
                    <a:pt x="9"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8" name="Freeform 35"/>
            <p:cNvSpPr>
              <a:spLocks/>
            </p:cNvSpPr>
            <p:nvPr/>
          </p:nvSpPr>
          <p:spPr bwMode="auto">
            <a:xfrm>
              <a:off x="5123" y="1740"/>
              <a:ext cx="28" cy="95"/>
            </a:xfrm>
            <a:custGeom>
              <a:avLst/>
              <a:gdLst>
                <a:gd name="T0" fmla="*/ 0 w 55"/>
                <a:gd name="T1" fmla="*/ 190 h 190"/>
                <a:gd name="T2" fmla="*/ 0 w 55"/>
                <a:gd name="T3" fmla="*/ 119 h 190"/>
                <a:gd name="T4" fmla="*/ 17 w 55"/>
                <a:gd name="T5" fmla="*/ 47 h 190"/>
                <a:gd name="T6" fmla="*/ 36 w 55"/>
                <a:gd name="T7" fmla="*/ 0 h 190"/>
                <a:gd name="T8" fmla="*/ 55 w 55"/>
                <a:gd name="T9" fmla="*/ 23 h 190"/>
                <a:gd name="T10" fmla="*/ 28 w 55"/>
                <a:gd name="T11" fmla="*/ 83 h 190"/>
                <a:gd name="T12" fmla="*/ 0 w 55"/>
                <a:gd name="T13" fmla="*/ 190 h 190"/>
                <a:gd name="T14" fmla="*/ 0 w 55"/>
                <a:gd name="T15" fmla="*/ 190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90">
                  <a:moveTo>
                    <a:pt x="0" y="190"/>
                  </a:moveTo>
                  <a:lnTo>
                    <a:pt x="0" y="119"/>
                  </a:lnTo>
                  <a:lnTo>
                    <a:pt x="17" y="47"/>
                  </a:lnTo>
                  <a:lnTo>
                    <a:pt x="36" y="0"/>
                  </a:lnTo>
                  <a:lnTo>
                    <a:pt x="55" y="23"/>
                  </a:lnTo>
                  <a:lnTo>
                    <a:pt x="28" y="83"/>
                  </a:lnTo>
                  <a:lnTo>
                    <a:pt x="0" y="190"/>
                  </a:lnTo>
                  <a:lnTo>
                    <a:pt x="0" y="1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9" name="Freeform 36"/>
            <p:cNvSpPr>
              <a:spLocks/>
            </p:cNvSpPr>
            <p:nvPr/>
          </p:nvSpPr>
          <p:spPr bwMode="auto">
            <a:xfrm>
              <a:off x="5170" y="1746"/>
              <a:ext cx="88" cy="136"/>
            </a:xfrm>
            <a:custGeom>
              <a:avLst/>
              <a:gdLst>
                <a:gd name="T0" fmla="*/ 0 w 177"/>
                <a:gd name="T1" fmla="*/ 47 h 272"/>
                <a:gd name="T2" fmla="*/ 120 w 177"/>
                <a:gd name="T3" fmla="*/ 188 h 272"/>
                <a:gd name="T4" fmla="*/ 177 w 177"/>
                <a:gd name="T5" fmla="*/ 272 h 272"/>
                <a:gd name="T6" fmla="*/ 65 w 177"/>
                <a:gd name="T7" fmla="*/ 95 h 272"/>
                <a:gd name="T8" fmla="*/ 18 w 177"/>
                <a:gd name="T9" fmla="*/ 47 h 272"/>
                <a:gd name="T10" fmla="*/ 75 w 177"/>
                <a:gd name="T11" fmla="*/ 34 h 272"/>
                <a:gd name="T12" fmla="*/ 65 w 177"/>
                <a:gd name="T13" fmla="*/ 0 h 272"/>
                <a:gd name="T14" fmla="*/ 0 w 177"/>
                <a:gd name="T15" fmla="*/ 47 h 272"/>
                <a:gd name="T16" fmla="*/ 0 w 177"/>
                <a:gd name="T17" fmla="*/ 4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72">
                  <a:moveTo>
                    <a:pt x="0" y="47"/>
                  </a:moveTo>
                  <a:lnTo>
                    <a:pt x="120" y="188"/>
                  </a:lnTo>
                  <a:lnTo>
                    <a:pt x="177" y="272"/>
                  </a:lnTo>
                  <a:lnTo>
                    <a:pt x="65" y="95"/>
                  </a:lnTo>
                  <a:lnTo>
                    <a:pt x="18" y="47"/>
                  </a:lnTo>
                  <a:lnTo>
                    <a:pt x="75" y="34"/>
                  </a:lnTo>
                  <a:lnTo>
                    <a:pt x="65" y="0"/>
                  </a:lnTo>
                  <a:lnTo>
                    <a:pt x="0" y="47"/>
                  </a:lnTo>
                  <a:lnTo>
                    <a:pt x="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0" name="Freeform 37"/>
            <p:cNvSpPr>
              <a:spLocks/>
            </p:cNvSpPr>
            <p:nvPr/>
          </p:nvSpPr>
          <p:spPr bwMode="auto">
            <a:xfrm>
              <a:off x="4961" y="939"/>
              <a:ext cx="694" cy="896"/>
            </a:xfrm>
            <a:custGeom>
              <a:avLst/>
              <a:gdLst>
                <a:gd name="T0" fmla="*/ 0 w 1386"/>
                <a:gd name="T1" fmla="*/ 1187 h 1793"/>
                <a:gd name="T2" fmla="*/ 157 w 1386"/>
                <a:gd name="T3" fmla="*/ 83 h 1793"/>
                <a:gd name="T4" fmla="*/ 250 w 1386"/>
                <a:gd name="T5" fmla="*/ 0 h 1793"/>
                <a:gd name="T6" fmla="*/ 1155 w 1386"/>
                <a:gd name="T7" fmla="*/ 0 h 1793"/>
                <a:gd name="T8" fmla="*/ 1229 w 1386"/>
                <a:gd name="T9" fmla="*/ 11 h 1793"/>
                <a:gd name="T10" fmla="*/ 1376 w 1386"/>
                <a:gd name="T11" fmla="*/ 108 h 1793"/>
                <a:gd name="T12" fmla="*/ 1386 w 1386"/>
                <a:gd name="T13" fmla="*/ 155 h 1793"/>
                <a:gd name="T14" fmla="*/ 1339 w 1386"/>
                <a:gd name="T15" fmla="*/ 393 h 1793"/>
                <a:gd name="T16" fmla="*/ 1293 w 1386"/>
                <a:gd name="T17" fmla="*/ 735 h 1793"/>
                <a:gd name="T18" fmla="*/ 1257 w 1386"/>
                <a:gd name="T19" fmla="*/ 1045 h 1793"/>
                <a:gd name="T20" fmla="*/ 1247 w 1386"/>
                <a:gd name="T21" fmla="*/ 1365 h 1793"/>
                <a:gd name="T22" fmla="*/ 1174 w 1386"/>
                <a:gd name="T23" fmla="*/ 1722 h 1793"/>
                <a:gd name="T24" fmla="*/ 1247 w 1386"/>
                <a:gd name="T25" fmla="*/ 1745 h 1793"/>
                <a:gd name="T26" fmla="*/ 1313 w 1386"/>
                <a:gd name="T27" fmla="*/ 1793 h 1793"/>
                <a:gd name="T28" fmla="*/ 1193 w 1386"/>
                <a:gd name="T29" fmla="*/ 1745 h 1793"/>
                <a:gd name="T30" fmla="*/ 1202 w 1386"/>
                <a:gd name="T31" fmla="*/ 1769 h 1793"/>
                <a:gd name="T32" fmla="*/ 1100 w 1386"/>
                <a:gd name="T33" fmla="*/ 1735 h 1793"/>
                <a:gd name="T34" fmla="*/ 1036 w 1386"/>
                <a:gd name="T35" fmla="*/ 1735 h 1793"/>
                <a:gd name="T36" fmla="*/ 1008 w 1386"/>
                <a:gd name="T37" fmla="*/ 1735 h 1793"/>
                <a:gd name="T38" fmla="*/ 1090 w 1386"/>
                <a:gd name="T39" fmla="*/ 1639 h 1793"/>
                <a:gd name="T40" fmla="*/ 1026 w 1386"/>
                <a:gd name="T41" fmla="*/ 1663 h 1793"/>
                <a:gd name="T42" fmla="*/ 1017 w 1386"/>
                <a:gd name="T43" fmla="*/ 1603 h 1793"/>
                <a:gd name="T44" fmla="*/ 1165 w 1386"/>
                <a:gd name="T45" fmla="*/ 1390 h 1793"/>
                <a:gd name="T46" fmla="*/ 1026 w 1386"/>
                <a:gd name="T47" fmla="*/ 1531 h 1793"/>
                <a:gd name="T48" fmla="*/ 1054 w 1386"/>
                <a:gd name="T49" fmla="*/ 1390 h 1793"/>
                <a:gd name="T50" fmla="*/ 1202 w 1386"/>
                <a:gd name="T51" fmla="*/ 1152 h 1793"/>
                <a:gd name="T52" fmla="*/ 1054 w 1386"/>
                <a:gd name="T53" fmla="*/ 1306 h 1793"/>
                <a:gd name="T54" fmla="*/ 1062 w 1386"/>
                <a:gd name="T55" fmla="*/ 1258 h 1793"/>
                <a:gd name="T56" fmla="*/ 1210 w 1386"/>
                <a:gd name="T57" fmla="*/ 1069 h 1793"/>
                <a:gd name="T58" fmla="*/ 1193 w 1386"/>
                <a:gd name="T59" fmla="*/ 1045 h 1793"/>
                <a:gd name="T60" fmla="*/ 1073 w 1386"/>
                <a:gd name="T61" fmla="*/ 1164 h 1793"/>
                <a:gd name="T62" fmla="*/ 1146 w 1386"/>
                <a:gd name="T63" fmla="*/ 558 h 1793"/>
                <a:gd name="T64" fmla="*/ 1174 w 1386"/>
                <a:gd name="T65" fmla="*/ 369 h 1793"/>
                <a:gd name="T66" fmla="*/ 1202 w 1386"/>
                <a:gd name="T67" fmla="*/ 95 h 1793"/>
                <a:gd name="T68" fmla="*/ 1174 w 1386"/>
                <a:gd name="T69" fmla="*/ 60 h 1793"/>
                <a:gd name="T70" fmla="*/ 1062 w 1386"/>
                <a:gd name="T71" fmla="*/ 23 h 1793"/>
                <a:gd name="T72" fmla="*/ 296 w 1386"/>
                <a:gd name="T73" fmla="*/ 23 h 1793"/>
                <a:gd name="T74" fmla="*/ 221 w 1386"/>
                <a:gd name="T75" fmla="*/ 47 h 1793"/>
                <a:gd name="T76" fmla="*/ 176 w 1386"/>
                <a:gd name="T77" fmla="*/ 83 h 1793"/>
                <a:gd name="T78" fmla="*/ 176 w 1386"/>
                <a:gd name="T79" fmla="*/ 119 h 1793"/>
                <a:gd name="T80" fmla="*/ 149 w 1386"/>
                <a:gd name="T81" fmla="*/ 403 h 1793"/>
                <a:gd name="T82" fmla="*/ 47 w 1386"/>
                <a:gd name="T83" fmla="*/ 1033 h 1793"/>
                <a:gd name="T84" fmla="*/ 38 w 1386"/>
                <a:gd name="T85" fmla="*/ 1174 h 1793"/>
                <a:gd name="T86" fmla="*/ 0 w 1386"/>
                <a:gd name="T87" fmla="*/ 1187 h 1793"/>
                <a:gd name="T88" fmla="*/ 0 w 1386"/>
                <a:gd name="T89" fmla="*/ 1187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86" h="1793">
                  <a:moveTo>
                    <a:pt x="0" y="1187"/>
                  </a:moveTo>
                  <a:lnTo>
                    <a:pt x="157" y="83"/>
                  </a:lnTo>
                  <a:lnTo>
                    <a:pt x="250" y="0"/>
                  </a:lnTo>
                  <a:lnTo>
                    <a:pt x="1155" y="0"/>
                  </a:lnTo>
                  <a:lnTo>
                    <a:pt x="1229" y="11"/>
                  </a:lnTo>
                  <a:lnTo>
                    <a:pt x="1376" y="108"/>
                  </a:lnTo>
                  <a:lnTo>
                    <a:pt x="1386" y="155"/>
                  </a:lnTo>
                  <a:lnTo>
                    <a:pt x="1339" y="393"/>
                  </a:lnTo>
                  <a:lnTo>
                    <a:pt x="1293" y="735"/>
                  </a:lnTo>
                  <a:lnTo>
                    <a:pt x="1257" y="1045"/>
                  </a:lnTo>
                  <a:lnTo>
                    <a:pt x="1247" y="1365"/>
                  </a:lnTo>
                  <a:lnTo>
                    <a:pt x="1174" y="1722"/>
                  </a:lnTo>
                  <a:lnTo>
                    <a:pt x="1247" y="1745"/>
                  </a:lnTo>
                  <a:lnTo>
                    <a:pt x="1313" y="1793"/>
                  </a:lnTo>
                  <a:lnTo>
                    <a:pt x="1193" y="1745"/>
                  </a:lnTo>
                  <a:lnTo>
                    <a:pt x="1202" y="1769"/>
                  </a:lnTo>
                  <a:lnTo>
                    <a:pt x="1100" y="1735"/>
                  </a:lnTo>
                  <a:lnTo>
                    <a:pt x="1036" y="1735"/>
                  </a:lnTo>
                  <a:lnTo>
                    <a:pt x="1008" y="1735"/>
                  </a:lnTo>
                  <a:lnTo>
                    <a:pt x="1090" y="1639"/>
                  </a:lnTo>
                  <a:lnTo>
                    <a:pt x="1026" y="1663"/>
                  </a:lnTo>
                  <a:lnTo>
                    <a:pt x="1017" y="1603"/>
                  </a:lnTo>
                  <a:lnTo>
                    <a:pt x="1165" y="1390"/>
                  </a:lnTo>
                  <a:lnTo>
                    <a:pt x="1026" y="1531"/>
                  </a:lnTo>
                  <a:lnTo>
                    <a:pt x="1054" y="1390"/>
                  </a:lnTo>
                  <a:lnTo>
                    <a:pt x="1202" y="1152"/>
                  </a:lnTo>
                  <a:lnTo>
                    <a:pt x="1054" y="1306"/>
                  </a:lnTo>
                  <a:lnTo>
                    <a:pt x="1062" y="1258"/>
                  </a:lnTo>
                  <a:lnTo>
                    <a:pt x="1210" y="1069"/>
                  </a:lnTo>
                  <a:lnTo>
                    <a:pt x="1193" y="1045"/>
                  </a:lnTo>
                  <a:lnTo>
                    <a:pt x="1073" y="1164"/>
                  </a:lnTo>
                  <a:lnTo>
                    <a:pt x="1146" y="558"/>
                  </a:lnTo>
                  <a:lnTo>
                    <a:pt x="1174" y="369"/>
                  </a:lnTo>
                  <a:lnTo>
                    <a:pt x="1202" y="95"/>
                  </a:lnTo>
                  <a:lnTo>
                    <a:pt x="1174" y="60"/>
                  </a:lnTo>
                  <a:lnTo>
                    <a:pt x="1062" y="23"/>
                  </a:lnTo>
                  <a:lnTo>
                    <a:pt x="296" y="23"/>
                  </a:lnTo>
                  <a:lnTo>
                    <a:pt x="221" y="47"/>
                  </a:lnTo>
                  <a:lnTo>
                    <a:pt x="176" y="83"/>
                  </a:lnTo>
                  <a:lnTo>
                    <a:pt x="176" y="119"/>
                  </a:lnTo>
                  <a:lnTo>
                    <a:pt x="149" y="403"/>
                  </a:lnTo>
                  <a:lnTo>
                    <a:pt x="47" y="1033"/>
                  </a:lnTo>
                  <a:lnTo>
                    <a:pt x="38" y="1174"/>
                  </a:lnTo>
                  <a:lnTo>
                    <a:pt x="0" y="1187"/>
                  </a:lnTo>
                  <a:lnTo>
                    <a:pt x="0" y="1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1" name="Freeform 38"/>
            <p:cNvSpPr>
              <a:spLocks/>
            </p:cNvSpPr>
            <p:nvPr/>
          </p:nvSpPr>
          <p:spPr bwMode="auto">
            <a:xfrm>
              <a:off x="5156" y="1847"/>
              <a:ext cx="664" cy="149"/>
            </a:xfrm>
            <a:custGeom>
              <a:avLst/>
              <a:gdLst>
                <a:gd name="T0" fmla="*/ 528 w 1330"/>
                <a:gd name="T1" fmla="*/ 71 h 297"/>
                <a:gd name="T2" fmla="*/ 575 w 1330"/>
                <a:gd name="T3" fmla="*/ 60 h 297"/>
                <a:gd name="T4" fmla="*/ 600 w 1330"/>
                <a:gd name="T5" fmla="*/ 82 h 297"/>
                <a:gd name="T6" fmla="*/ 638 w 1330"/>
                <a:gd name="T7" fmla="*/ 47 h 297"/>
                <a:gd name="T8" fmla="*/ 657 w 1330"/>
                <a:gd name="T9" fmla="*/ 60 h 297"/>
                <a:gd name="T10" fmla="*/ 702 w 1330"/>
                <a:gd name="T11" fmla="*/ 36 h 297"/>
                <a:gd name="T12" fmla="*/ 740 w 1330"/>
                <a:gd name="T13" fmla="*/ 47 h 297"/>
                <a:gd name="T14" fmla="*/ 767 w 1330"/>
                <a:gd name="T15" fmla="*/ 24 h 297"/>
                <a:gd name="T16" fmla="*/ 795 w 1330"/>
                <a:gd name="T17" fmla="*/ 36 h 297"/>
                <a:gd name="T18" fmla="*/ 869 w 1330"/>
                <a:gd name="T19" fmla="*/ 13 h 297"/>
                <a:gd name="T20" fmla="*/ 905 w 1330"/>
                <a:gd name="T21" fmla="*/ 0 h 297"/>
                <a:gd name="T22" fmla="*/ 878 w 1330"/>
                <a:gd name="T23" fmla="*/ 166 h 297"/>
                <a:gd name="T24" fmla="*/ 1330 w 1330"/>
                <a:gd name="T25" fmla="*/ 261 h 297"/>
                <a:gd name="T26" fmla="*/ 748 w 1330"/>
                <a:gd name="T27" fmla="*/ 166 h 297"/>
                <a:gd name="T28" fmla="*/ 1312 w 1330"/>
                <a:gd name="T29" fmla="*/ 272 h 297"/>
                <a:gd name="T30" fmla="*/ 1266 w 1330"/>
                <a:gd name="T31" fmla="*/ 297 h 297"/>
                <a:gd name="T32" fmla="*/ 0 w 1330"/>
                <a:gd name="T33" fmla="*/ 47 h 297"/>
                <a:gd name="T34" fmla="*/ 435 w 1330"/>
                <a:gd name="T35" fmla="*/ 106 h 297"/>
                <a:gd name="T36" fmla="*/ 528 w 1330"/>
                <a:gd name="T37" fmla="*/ 71 h 297"/>
                <a:gd name="T38" fmla="*/ 528 w 1330"/>
                <a:gd name="T39" fmla="*/ 7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30" h="297">
                  <a:moveTo>
                    <a:pt x="528" y="71"/>
                  </a:moveTo>
                  <a:lnTo>
                    <a:pt x="575" y="60"/>
                  </a:lnTo>
                  <a:lnTo>
                    <a:pt x="600" y="82"/>
                  </a:lnTo>
                  <a:lnTo>
                    <a:pt x="638" y="47"/>
                  </a:lnTo>
                  <a:lnTo>
                    <a:pt x="657" y="60"/>
                  </a:lnTo>
                  <a:lnTo>
                    <a:pt x="702" y="36"/>
                  </a:lnTo>
                  <a:lnTo>
                    <a:pt x="740" y="47"/>
                  </a:lnTo>
                  <a:lnTo>
                    <a:pt x="767" y="24"/>
                  </a:lnTo>
                  <a:lnTo>
                    <a:pt x="795" y="36"/>
                  </a:lnTo>
                  <a:lnTo>
                    <a:pt x="869" y="13"/>
                  </a:lnTo>
                  <a:lnTo>
                    <a:pt x="905" y="0"/>
                  </a:lnTo>
                  <a:lnTo>
                    <a:pt x="878" y="166"/>
                  </a:lnTo>
                  <a:lnTo>
                    <a:pt x="1330" y="261"/>
                  </a:lnTo>
                  <a:lnTo>
                    <a:pt x="748" y="166"/>
                  </a:lnTo>
                  <a:lnTo>
                    <a:pt x="1312" y="272"/>
                  </a:lnTo>
                  <a:lnTo>
                    <a:pt x="1266" y="297"/>
                  </a:lnTo>
                  <a:lnTo>
                    <a:pt x="0" y="47"/>
                  </a:lnTo>
                  <a:lnTo>
                    <a:pt x="435" y="106"/>
                  </a:lnTo>
                  <a:lnTo>
                    <a:pt x="528" y="71"/>
                  </a:lnTo>
                  <a:lnTo>
                    <a:pt x="528"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2" name="Freeform 39"/>
            <p:cNvSpPr>
              <a:spLocks/>
            </p:cNvSpPr>
            <p:nvPr/>
          </p:nvSpPr>
          <p:spPr bwMode="auto">
            <a:xfrm>
              <a:off x="5013" y="1966"/>
              <a:ext cx="337" cy="65"/>
            </a:xfrm>
            <a:custGeom>
              <a:avLst/>
              <a:gdLst>
                <a:gd name="T0" fmla="*/ 0 w 675"/>
                <a:gd name="T1" fmla="*/ 34 h 130"/>
                <a:gd name="T2" fmla="*/ 148 w 675"/>
                <a:gd name="T3" fmla="*/ 0 h 130"/>
                <a:gd name="T4" fmla="*/ 417 w 675"/>
                <a:gd name="T5" fmla="*/ 0 h 130"/>
                <a:gd name="T6" fmla="*/ 675 w 675"/>
                <a:gd name="T7" fmla="*/ 34 h 130"/>
                <a:gd name="T8" fmla="*/ 666 w 675"/>
                <a:gd name="T9" fmla="*/ 82 h 130"/>
                <a:gd name="T10" fmla="*/ 656 w 675"/>
                <a:gd name="T11" fmla="*/ 106 h 130"/>
                <a:gd name="T12" fmla="*/ 619 w 675"/>
                <a:gd name="T13" fmla="*/ 106 h 130"/>
                <a:gd name="T14" fmla="*/ 647 w 675"/>
                <a:gd name="T15" fmla="*/ 47 h 130"/>
                <a:gd name="T16" fmla="*/ 619 w 675"/>
                <a:gd name="T17" fmla="*/ 47 h 130"/>
                <a:gd name="T18" fmla="*/ 591 w 675"/>
                <a:gd name="T19" fmla="*/ 82 h 130"/>
                <a:gd name="T20" fmla="*/ 582 w 675"/>
                <a:gd name="T21" fmla="*/ 47 h 130"/>
                <a:gd name="T22" fmla="*/ 277 w 675"/>
                <a:gd name="T23" fmla="*/ 13 h 130"/>
                <a:gd name="T24" fmla="*/ 119 w 675"/>
                <a:gd name="T25" fmla="*/ 13 h 130"/>
                <a:gd name="T26" fmla="*/ 65 w 675"/>
                <a:gd name="T27" fmla="*/ 34 h 130"/>
                <a:gd name="T28" fmla="*/ 93 w 675"/>
                <a:gd name="T29" fmla="*/ 59 h 130"/>
                <a:gd name="T30" fmla="*/ 258 w 675"/>
                <a:gd name="T31" fmla="*/ 59 h 130"/>
                <a:gd name="T32" fmla="*/ 509 w 675"/>
                <a:gd name="T33" fmla="*/ 82 h 130"/>
                <a:gd name="T34" fmla="*/ 591 w 675"/>
                <a:gd name="T35" fmla="*/ 94 h 130"/>
                <a:gd name="T36" fmla="*/ 573 w 675"/>
                <a:gd name="T37" fmla="*/ 130 h 130"/>
                <a:gd name="T38" fmla="*/ 361 w 675"/>
                <a:gd name="T39" fmla="*/ 94 h 130"/>
                <a:gd name="T40" fmla="*/ 176 w 675"/>
                <a:gd name="T41" fmla="*/ 94 h 130"/>
                <a:gd name="T42" fmla="*/ 157 w 675"/>
                <a:gd name="T43" fmla="*/ 70 h 130"/>
                <a:gd name="T44" fmla="*/ 93 w 675"/>
                <a:gd name="T45" fmla="*/ 70 h 130"/>
                <a:gd name="T46" fmla="*/ 19 w 675"/>
                <a:gd name="T47" fmla="*/ 47 h 130"/>
                <a:gd name="T48" fmla="*/ 0 w 675"/>
                <a:gd name="T49" fmla="*/ 34 h 130"/>
                <a:gd name="T50" fmla="*/ 0 w 675"/>
                <a:gd name="T51"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5" h="130">
                  <a:moveTo>
                    <a:pt x="0" y="34"/>
                  </a:moveTo>
                  <a:lnTo>
                    <a:pt x="148" y="0"/>
                  </a:lnTo>
                  <a:lnTo>
                    <a:pt x="417" y="0"/>
                  </a:lnTo>
                  <a:lnTo>
                    <a:pt x="675" y="34"/>
                  </a:lnTo>
                  <a:lnTo>
                    <a:pt x="666" y="82"/>
                  </a:lnTo>
                  <a:lnTo>
                    <a:pt x="656" y="106"/>
                  </a:lnTo>
                  <a:lnTo>
                    <a:pt x="619" y="106"/>
                  </a:lnTo>
                  <a:lnTo>
                    <a:pt x="647" y="47"/>
                  </a:lnTo>
                  <a:lnTo>
                    <a:pt x="619" y="47"/>
                  </a:lnTo>
                  <a:lnTo>
                    <a:pt x="591" y="82"/>
                  </a:lnTo>
                  <a:lnTo>
                    <a:pt x="582" y="47"/>
                  </a:lnTo>
                  <a:lnTo>
                    <a:pt x="277" y="13"/>
                  </a:lnTo>
                  <a:lnTo>
                    <a:pt x="119" y="13"/>
                  </a:lnTo>
                  <a:lnTo>
                    <a:pt x="65" y="34"/>
                  </a:lnTo>
                  <a:lnTo>
                    <a:pt x="93" y="59"/>
                  </a:lnTo>
                  <a:lnTo>
                    <a:pt x="258" y="59"/>
                  </a:lnTo>
                  <a:lnTo>
                    <a:pt x="509" y="82"/>
                  </a:lnTo>
                  <a:lnTo>
                    <a:pt x="591" y="94"/>
                  </a:lnTo>
                  <a:lnTo>
                    <a:pt x="573" y="130"/>
                  </a:lnTo>
                  <a:lnTo>
                    <a:pt x="361" y="94"/>
                  </a:lnTo>
                  <a:lnTo>
                    <a:pt x="176" y="94"/>
                  </a:lnTo>
                  <a:lnTo>
                    <a:pt x="157" y="70"/>
                  </a:lnTo>
                  <a:lnTo>
                    <a:pt x="93" y="70"/>
                  </a:lnTo>
                  <a:lnTo>
                    <a:pt x="19" y="47"/>
                  </a:lnTo>
                  <a:lnTo>
                    <a:pt x="0" y="34"/>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3" name="Freeform 40"/>
            <p:cNvSpPr>
              <a:spLocks/>
            </p:cNvSpPr>
            <p:nvPr/>
          </p:nvSpPr>
          <p:spPr bwMode="auto">
            <a:xfrm>
              <a:off x="5238" y="1918"/>
              <a:ext cx="121" cy="54"/>
            </a:xfrm>
            <a:custGeom>
              <a:avLst/>
              <a:gdLst>
                <a:gd name="T0" fmla="*/ 223 w 240"/>
                <a:gd name="T1" fmla="*/ 0 h 109"/>
                <a:gd name="T2" fmla="*/ 0 w 240"/>
                <a:gd name="T3" fmla="*/ 96 h 109"/>
                <a:gd name="T4" fmla="*/ 39 w 240"/>
                <a:gd name="T5" fmla="*/ 109 h 109"/>
                <a:gd name="T6" fmla="*/ 240 w 240"/>
                <a:gd name="T7" fmla="*/ 24 h 109"/>
                <a:gd name="T8" fmla="*/ 223 w 240"/>
                <a:gd name="T9" fmla="*/ 0 h 109"/>
                <a:gd name="T10" fmla="*/ 223 w 240"/>
                <a:gd name="T11" fmla="*/ 0 h 109"/>
              </a:gdLst>
              <a:ahLst/>
              <a:cxnLst>
                <a:cxn ang="0">
                  <a:pos x="T0" y="T1"/>
                </a:cxn>
                <a:cxn ang="0">
                  <a:pos x="T2" y="T3"/>
                </a:cxn>
                <a:cxn ang="0">
                  <a:pos x="T4" y="T5"/>
                </a:cxn>
                <a:cxn ang="0">
                  <a:pos x="T6" y="T7"/>
                </a:cxn>
                <a:cxn ang="0">
                  <a:pos x="T8" y="T9"/>
                </a:cxn>
                <a:cxn ang="0">
                  <a:pos x="T10" y="T11"/>
                </a:cxn>
              </a:cxnLst>
              <a:rect l="0" t="0" r="r" b="b"/>
              <a:pathLst>
                <a:path w="240" h="109">
                  <a:moveTo>
                    <a:pt x="223" y="0"/>
                  </a:moveTo>
                  <a:lnTo>
                    <a:pt x="0" y="96"/>
                  </a:lnTo>
                  <a:lnTo>
                    <a:pt x="39" y="109"/>
                  </a:lnTo>
                  <a:lnTo>
                    <a:pt x="240" y="24"/>
                  </a:lnTo>
                  <a:lnTo>
                    <a:pt x="223" y="0"/>
                  </a:lnTo>
                  <a:lnTo>
                    <a:pt x="2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4" name="Freeform 41"/>
            <p:cNvSpPr>
              <a:spLocks/>
            </p:cNvSpPr>
            <p:nvPr/>
          </p:nvSpPr>
          <p:spPr bwMode="auto">
            <a:xfrm>
              <a:off x="4916" y="2013"/>
              <a:ext cx="249" cy="119"/>
            </a:xfrm>
            <a:custGeom>
              <a:avLst/>
              <a:gdLst>
                <a:gd name="T0" fmla="*/ 462 w 497"/>
                <a:gd name="T1" fmla="*/ 0 h 239"/>
                <a:gd name="T2" fmla="*/ 9 w 497"/>
                <a:gd name="T3" fmla="*/ 202 h 239"/>
                <a:gd name="T4" fmla="*/ 0 w 497"/>
                <a:gd name="T5" fmla="*/ 239 h 239"/>
                <a:gd name="T6" fmla="*/ 497 w 497"/>
                <a:gd name="T7" fmla="*/ 12 h 239"/>
                <a:gd name="T8" fmla="*/ 462 w 497"/>
                <a:gd name="T9" fmla="*/ 0 h 239"/>
                <a:gd name="T10" fmla="*/ 462 w 497"/>
                <a:gd name="T11" fmla="*/ 0 h 239"/>
              </a:gdLst>
              <a:ahLst/>
              <a:cxnLst>
                <a:cxn ang="0">
                  <a:pos x="T0" y="T1"/>
                </a:cxn>
                <a:cxn ang="0">
                  <a:pos x="T2" y="T3"/>
                </a:cxn>
                <a:cxn ang="0">
                  <a:pos x="T4" y="T5"/>
                </a:cxn>
                <a:cxn ang="0">
                  <a:pos x="T6" y="T7"/>
                </a:cxn>
                <a:cxn ang="0">
                  <a:pos x="T8" y="T9"/>
                </a:cxn>
                <a:cxn ang="0">
                  <a:pos x="T10" y="T11"/>
                </a:cxn>
              </a:cxnLst>
              <a:rect l="0" t="0" r="r" b="b"/>
              <a:pathLst>
                <a:path w="497" h="239">
                  <a:moveTo>
                    <a:pt x="462" y="0"/>
                  </a:moveTo>
                  <a:lnTo>
                    <a:pt x="9" y="202"/>
                  </a:lnTo>
                  <a:lnTo>
                    <a:pt x="0" y="239"/>
                  </a:lnTo>
                  <a:lnTo>
                    <a:pt x="497" y="12"/>
                  </a:lnTo>
                  <a:lnTo>
                    <a:pt x="462" y="0"/>
                  </a:lnTo>
                  <a:lnTo>
                    <a:pt x="4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5" name="Freeform 42"/>
            <p:cNvSpPr>
              <a:spLocks/>
            </p:cNvSpPr>
            <p:nvPr/>
          </p:nvSpPr>
          <p:spPr bwMode="auto">
            <a:xfrm>
              <a:off x="4366" y="1954"/>
              <a:ext cx="642" cy="178"/>
            </a:xfrm>
            <a:custGeom>
              <a:avLst/>
              <a:gdLst>
                <a:gd name="T0" fmla="*/ 1284 w 1284"/>
                <a:gd name="T1" fmla="*/ 201 h 357"/>
                <a:gd name="T2" fmla="*/ 1026 w 1284"/>
                <a:gd name="T3" fmla="*/ 190 h 357"/>
                <a:gd name="T4" fmla="*/ 768 w 1284"/>
                <a:gd name="T5" fmla="*/ 214 h 357"/>
                <a:gd name="T6" fmla="*/ 749 w 1284"/>
                <a:gd name="T7" fmla="*/ 238 h 357"/>
                <a:gd name="T8" fmla="*/ 28 w 1284"/>
                <a:gd name="T9" fmla="*/ 0 h 357"/>
                <a:gd name="T10" fmla="*/ 0 w 1284"/>
                <a:gd name="T11" fmla="*/ 11 h 357"/>
                <a:gd name="T12" fmla="*/ 1082 w 1284"/>
                <a:gd name="T13" fmla="*/ 357 h 357"/>
                <a:gd name="T14" fmla="*/ 1082 w 1284"/>
                <a:gd name="T15" fmla="*/ 331 h 357"/>
                <a:gd name="T16" fmla="*/ 777 w 1284"/>
                <a:gd name="T17" fmla="*/ 238 h 357"/>
                <a:gd name="T18" fmla="*/ 971 w 1284"/>
                <a:gd name="T19" fmla="*/ 201 h 357"/>
                <a:gd name="T20" fmla="*/ 1174 w 1284"/>
                <a:gd name="T21" fmla="*/ 201 h 357"/>
                <a:gd name="T22" fmla="*/ 1239 w 1284"/>
                <a:gd name="T23" fmla="*/ 225 h 357"/>
                <a:gd name="T24" fmla="*/ 1284 w 1284"/>
                <a:gd name="T25" fmla="*/ 201 h 357"/>
                <a:gd name="T26" fmla="*/ 1284 w 1284"/>
                <a:gd name="T27" fmla="*/ 20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4" h="357">
                  <a:moveTo>
                    <a:pt x="1284" y="201"/>
                  </a:moveTo>
                  <a:lnTo>
                    <a:pt x="1026" y="190"/>
                  </a:lnTo>
                  <a:lnTo>
                    <a:pt x="768" y="214"/>
                  </a:lnTo>
                  <a:lnTo>
                    <a:pt x="749" y="238"/>
                  </a:lnTo>
                  <a:lnTo>
                    <a:pt x="28" y="0"/>
                  </a:lnTo>
                  <a:lnTo>
                    <a:pt x="0" y="11"/>
                  </a:lnTo>
                  <a:lnTo>
                    <a:pt x="1082" y="357"/>
                  </a:lnTo>
                  <a:lnTo>
                    <a:pt x="1082" y="331"/>
                  </a:lnTo>
                  <a:lnTo>
                    <a:pt x="777" y="238"/>
                  </a:lnTo>
                  <a:lnTo>
                    <a:pt x="971" y="201"/>
                  </a:lnTo>
                  <a:lnTo>
                    <a:pt x="1174" y="201"/>
                  </a:lnTo>
                  <a:lnTo>
                    <a:pt x="1239" y="225"/>
                  </a:lnTo>
                  <a:lnTo>
                    <a:pt x="1284" y="201"/>
                  </a:lnTo>
                  <a:lnTo>
                    <a:pt x="1284"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6" name="Freeform 43"/>
            <p:cNvSpPr>
              <a:spLocks/>
            </p:cNvSpPr>
            <p:nvPr/>
          </p:nvSpPr>
          <p:spPr bwMode="auto">
            <a:xfrm>
              <a:off x="3923" y="1764"/>
              <a:ext cx="540" cy="261"/>
            </a:xfrm>
            <a:custGeom>
              <a:avLst/>
              <a:gdLst>
                <a:gd name="T0" fmla="*/ 28 w 1080"/>
                <a:gd name="T1" fmla="*/ 25 h 524"/>
                <a:gd name="T2" fmla="*/ 213 w 1080"/>
                <a:gd name="T3" fmla="*/ 85 h 524"/>
                <a:gd name="T4" fmla="*/ 406 w 1080"/>
                <a:gd name="T5" fmla="*/ 85 h 524"/>
                <a:gd name="T6" fmla="*/ 581 w 1080"/>
                <a:gd name="T7" fmla="*/ 48 h 524"/>
                <a:gd name="T8" fmla="*/ 720 w 1080"/>
                <a:gd name="T9" fmla="*/ 0 h 524"/>
                <a:gd name="T10" fmla="*/ 932 w 1080"/>
                <a:gd name="T11" fmla="*/ 132 h 524"/>
                <a:gd name="T12" fmla="*/ 793 w 1080"/>
                <a:gd name="T13" fmla="*/ 61 h 524"/>
                <a:gd name="T14" fmla="*/ 729 w 1080"/>
                <a:gd name="T15" fmla="*/ 0 h 524"/>
                <a:gd name="T16" fmla="*/ 471 w 1080"/>
                <a:gd name="T17" fmla="*/ 85 h 524"/>
                <a:gd name="T18" fmla="*/ 91 w 1080"/>
                <a:gd name="T19" fmla="*/ 72 h 524"/>
                <a:gd name="T20" fmla="*/ 434 w 1080"/>
                <a:gd name="T21" fmla="*/ 346 h 524"/>
                <a:gd name="T22" fmla="*/ 692 w 1080"/>
                <a:gd name="T23" fmla="*/ 333 h 524"/>
                <a:gd name="T24" fmla="*/ 960 w 1080"/>
                <a:gd name="T25" fmla="*/ 286 h 524"/>
                <a:gd name="T26" fmla="*/ 878 w 1080"/>
                <a:gd name="T27" fmla="*/ 227 h 524"/>
                <a:gd name="T28" fmla="*/ 979 w 1080"/>
                <a:gd name="T29" fmla="*/ 214 h 524"/>
                <a:gd name="T30" fmla="*/ 1080 w 1080"/>
                <a:gd name="T31" fmla="*/ 273 h 524"/>
                <a:gd name="T32" fmla="*/ 1035 w 1080"/>
                <a:gd name="T33" fmla="*/ 297 h 524"/>
                <a:gd name="T34" fmla="*/ 1063 w 1080"/>
                <a:gd name="T35" fmla="*/ 309 h 524"/>
                <a:gd name="T36" fmla="*/ 859 w 1080"/>
                <a:gd name="T37" fmla="*/ 368 h 524"/>
                <a:gd name="T38" fmla="*/ 850 w 1080"/>
                <a:gd name="T39" fmla="*/ 392 h 524"/>
                <a:gd name="T40" fmla="*/ 397 w 1080"/>
                <a:gd name="T41" fmla="*/ 524 h 524"/>
                <a:gd name="T42" fmla="*/ 831 w 1080"/>
                <a:gd name="T43" fmla="*/ 368 h 524"/>
                <a:gd name="T44" fmla="*/ 388 w 1080"/>
                <a:gd name="T45" fmla="*/ 475 h 524"/>
                <a:gd name="T46" fmla="*/ 600 w 1080"/>
                <a:gd name="T47" fmla="*/ 405 h 524"/>
                <a:gd name="T48" fmla="*/ 369 w 1080"/>
                <a:gd name="T49" fmla="*/ 428 h 524"/>
                <a:gd name="T50" fmla="*/ 443 w 1080"/>
                <a:gd name="T51" fmla="*/ 381 h 524"/>
                <a:gd name="T52" fmla="*/ 359 w 1080"/>
                <a:gd name="T53" fmla="*/ 368 h 524"/>
                <a:gd name="T54" fmla="*/ 73 w 1080"/>
                <a:gd name="T55" fmla="*/ 167 h 524"/>
                <a:gd name="T56" fmla="*/ 28 w 1080"/>
                <a:gd name="T57" fmla="*/ 191 h 524"/>
                <a:gd name="T58" fmla="*/ 378 w 1080"/>
                <a:gd name="T59" fmla="*/ 452 h 524"/>
                <a:gd name="T60" fmla="*/ 0 w 1080"/>
                <a:gd name="T61" fmla="*/ 191 h 524"/>
                <a:gd name="T62" fmla="*/ 46 w 1080"/>
                <a:gd name="T63" fmla="*/ 167 h 524"/>
                <a:gd name="T64" fmla="*/ 37 w 1080"/>
                <a:gd name="T65" fmla="*/ 132 h 524"/>
                <a:gd name="T66" fmla="*/ 119 w 1080"/>
                <a:gd name="T67" fmla="*/ 119 h 524"/>
                <a:gd name="T68" fmla="*/ 28 w 1080"/>
                <a:gd name="T69" fmla="*/ 25 h 524"/>
                <a:gd name="T70" fmla="*/ 28 w 1080"/>
                <a:gd name="T71" fmla="*/ 2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0" h="524">
                  <a:moveTo>
                    <a:pt x="28" y="25"/>
                  </a:moveTo>
                  <a:lnTo>
                    <a:pt x="213" y="85"/>
                  </a:lnTo>
                  <a:lnTo>
                    <a:pt x="406" y="85"/>
                  </a:lnTo>
                  <a:lnTo>
                    <a:pt x="581" y="48"/>
                  </a:lnTo>
                  <a:lnTo>
                    <a:pt x="720" y="0"/>
                  </a:lnTo>
                  <a:lnTo>
                    <a:pt x="932" y="132"/>
                  </a:lnTo>
                  <a:lnTo>
                    <a:pt x="793" y="61"/>
                  </a:lnTo>
                  <a:lnTo>
                    <a:pt x="729" y="0"/>
                  </a:lnTo>
                  <a:lnTo>
                    <a:pt x="471" y="85"/>
                  </a:lnTo>
                  <a:lnTo>
                    <a:pt x="91" y="72"/>
                  </a:lnTo>
                  <a:lnTo>
                    <a:pt x="434" y="346"/>
                  </a:lnTo>
                  <a:lnTo>
                    <a:pt x="692" y="333"/>
                  </a:lnTo>
                  <a:lnTo>
                    <a:pt x="960" y="286"/>
                  </a:lnTo>
                  <a:lnTo>
                    <a:pt x="878" y="227"/>
                  </a:lnTo>
                  <a:lnTo>
                    <a:pt x="979" y="214"/>
                  </a:lnTo>
                  <a:lnTo>
                    <a:pt x="1080" y="273"/>
                  </a:lnTo>
                  <a:lnTo>
                    <a:pt x="1035" y="297"/>
                  </a:lnTo>
                  <a:lnTo>
                    <a:pt x="1063" y="309"/>
                  </a:lnTo>
                  <a:lnTo>
                    <a:pt x="859" y="368"/>
                  </a:lnTo>
                  <a:lnTo>
                    <a:pt x="850" y="392"/>
                  </a:lnTo>
                  <a:lnTo>
                    <a:pt x="397" y="524"/>
                  </a:lnTo>
                  <a:lnTo>
                    <a:pt x="831" y="368"/>
                  </a:lnTo>
                  <a:lnTo>
                    <a:pt x="388" y="475"/>
                  </a:lnTo>
                  <a:lnTo>
                    <a:pt x="600" y="405"/>
                  </a:lnTo>
                  <a:lnTo>
                    <a:pt x="369" y="428"/>
                  </a:lnTo>
                  <a:lnTo>
                    <a:pt x="443" y="381"/>
                  </a:lnTo>
                  <a:lnTo>
                    <a:pt x="359" y="368"/>
                  </a:lnTo>
                  <a:lnTo>
                    <a:pt x="73" y="167"/>
                  </a:lnTo>
                  <a:lnTo>
                    <a:pt x="28" y="191"/>
                  </a:lnTo>
                  <a:lnTo>
                    <a:pt x="378" y="452"/>
                  </a:lnTo>
                  <a:lnTo>
                    <a:pt x="0" y="191"/>
                  </a:lnTo>
                  <a:lnTo>
                    <a:pt x="46" y="167"/>
                  </a:lnTo>
                  <a:lnTo>
                    <a:pt x="37" y="132"/>
                  </a:lnTo>
                  <a:lnTo>
                    <a:pt x="119" y="119"/>
                  </a:lnTo>
                  <a:lnTo>
                    <a:pt x="28" y="25"/>
                  </a:lnTo>
                  <a:lnTo>
                    <a:pt x="28"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7" name="Freeform 44"/>
            <p:cNvSpPr>
              <a:spLocks/>
            </p:cNvSpPr>
            <p:nvPr/>
          </p:nvSpPr>
          <p:spPr bwMode="auto">
            <a:xfrm>
              <a:off x="3923" y="1882"/>
              <a:ext cx="185" cy="149"/>
            </a:xfrm>
            <a:custGeom>
              <a:avLst/>
              <a:gdLst>
                <a:gd name="T0" fmla="*/ 0 w 369"/>
                <a:gd name="T1" fmla="*/ 0 h 297"/>
                <a:gd name="T2" fmla="*/ 369 w 369"/>
                <a:gd name="T3" fmla="*/ 286 h 297"/>
                <a:gd name="T4" fmla="*/ 323 w 369"/>
                <a:gd name="T5" fmla="*/ 297 h 297"/>
                <a:gd name="T6" fmla="*/ 0 w 369"/>
                <a:gd name="T7" fmla="*/ 83 h 297"/>
                <a:gd name="T8" fmla="*/ 37 w 369"/>
                <a:gd name="T9" fmla="*/ 48 h 297"/>
                <a:gd name="T10" fmla="*/ 0 w 369"/>
                <a:gd name="T11" fmla="*/ 0 h 297"/>
                <a:gd name="T12" fmla="*/ 0 w 369"/>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369" h="297">
                  <a:moveTo>
                    <a:pt x="0" y="0"/>
                  </a:moveTo>
                  <a:lnTo>
                    <a:pt x="369" y="286"/>
                  </a:lnTo>
                  <a:lnTo>
                    <a:pt x="323" y="297"/>
                  </a:lnTo>
                  <a:lnTo>
                    <a:pt x="0" y="83"/>
                  </a:lnTo>
                  <a:lnTo>
                    <a:pt x="37" y="48"/>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8" name="Freeform 45"/>
            <p:cNvSpPr>
              <a:spLocks/>
            </p:cNvSpPr>
            <p:nvPr/>
          </p:nvSpPr>
          <p:spPr bwMode="auto">
            <a:xfrm>
              <a:off x="4320" y="1781"/>
              <a:ext cx="319" cy="196"/>
            </a:xfrm>
            <a:custGeom>
              <a:avLst/>
              <a:gdLst>
                <a:gd name="T0" fmla="*/ 0 w 639"/>
                <a:gd name="T1" fmla="*/ 72 h 392"/>
                <a:gd name="T2" fmla="*/ 149 w 639"/>
                <a:gd name="T3" fmla="*/ 96 h 392"/>
                <a:gd name="T4" fmla="*/ 242 w 639"/>
                <a:gd name="T5" fmla="*/ 72 h 392"/>
                <a:gd name="T6" fmla="*/ 334 w 639"/>
                <a:gd name="T7" fmla="*/ 36 h 392"/>
                <a:gd name="T8" fmla="*/ 426 w 639"/>
                <a:gd name="T9" fmla="*/ 0 h 392"/>
                <a:gd name="T10" fmla="*/ 277 w 639"/>
                <a:gd name="T11" fmla="*/ 59 h 392"/>
                <a:gd name="T12" fmla="*/ 167 w 639"/>
                <a:gd name="T13" fmla="*/ 96 h 392"/>
                <a:gd name="T14" fmla="*/ 38 w 639"/>
                <a:gd name="T15" fmla="*/ 96 h 392"/>
                <a:gd name="T16" fmla="*/ 490 w 639"/>
                <a:gd name="T17" fmla="*/ 332 h 392"/>
                <a:gd name="T18" fmla="*/ 639 w 639"/>
                <a:gd name="T19" fmla="*/ 392 h 392"/>
                <a:gd name="T20" fmla="*/ 399 w 639"/>
                <a:gd name="T21" fmla="*/ 297 h 392"/>
                <a:gd name="T22" fmla="*/ 0 w 639"/>
                <a:gd name="T23" fmla="*/ 96 h 392"/>
                <a:gd name="T24" fmla="*/ 0 w 639"/>
                <a:gd name="T25" fmla="*/ 72 h 392"/>
                <a:gd name="T26" fmla="*/ 0 w 639"/>
                <a:gd name="T27" fmla="*/ 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9" h="392">
                  <a:moveTo>
                    <a:pt x="0" y="72"/>
                  </a:moveTo>
                  <a:lnTo>
                    <a:pt x="149" y="96"/>
                  </a:lnTo>
                  <a:lnTo>
                    <a:pt x="242" y="72"/>
                  </a:lnTo>
                  <a:lnTo>
                    <a:pt x="334" y="36"/>
                  </a:lnTo>
                  <a:lnTo>
                    <a:pt x="426" y="0"/>
                  </a:lnTo>
                  <a:lnTo>
                    <a:pt x="277" y="59"/>
                  </a:lnTo>
                  <a:lnTo>
                    <a:pt x="167" y="96"/>
                  </a:lnTo>
                  <a:lnTo>
                    <a:pt x="38" y="96"/>
                  </a:lnTo>
                  <a:lnTo>
                    <a:pt x="490" y="332"/>
                  </a:lnTo>
                  <a:lnTo>
                    <a:pt x="639" y="392"/>
                  </a:lnTo>
                  <a:lnTo>
                    <a:pt x="399" y="297"/>
                  </a:lnTo>
                  <a:lnTo>
                    <a:pt x="0" y="96"/>
                  </a:lnTo>
                  <a:lnTo>
                    <a:pt x="0" y="72"/>
                  </a:lnTo>
                  <a:lnTo>
                    <a:pt x="0"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9" name="Freeform 46"/>
            <p:cNvSpPr>
              <a:spLocks/>
            </p:cNvSpPr>
            <p:nvPr/>
          </p:nvSpPr>
          <p:spPr bwMode="auto">
            <a:xfrm>
              <a:off x="4750" y="1888"/>
              <a:ext cx="471" cy="161"/>
            </a:xfrm>
            <a:custGeom>
              <a:avLst/>
              <a:gdLst>
                <a:gd name="T0" fmla="*/ 0 w 943"/>
                <a:gd name="T1" fmla="*/ 226 h 322"/>
                <a:gd name="T2" fmla="*/ 194 w 943"/>
                <a:gd name="T3" fmla="*/ 250 h 322"/>
                <a:gd name="T4" fmla="*/ 268 w 943"/>
                <a:gd name="T5" fmla="*/ 298 h 322"/>
                <a:gd name="T6" fmla="*/ 507 w 943"/>
                <a:gd name="T7" fmla="*/ 156 h 322"/>
                <a:gd name="T8" fmla="*/ 674 w 943"/>
                <a:gd name="T9" fmla="*/ 97 h 322"/>
                <a:gd name="T10" fmla="*/ 840 w 943"/>
                <a:gd name="T11" fmla="*/ 48 h 322"/>
                <a:gd name="T12" fmla="*/ 922 w 943"/>
                <a:gd name="T13" fmla="*/ 0 h 322"/>
                <a:gd name="T14" fmla="*/ 896 w 943"/>
                <a:gd name="T15" fmla="*/ 37 h 322"/>
                <a:gd name="T16" fmla="*/ 943 w 943"/>
                <a:gd name="T17" fmla="*/ 37 h 322"/>
                <a:gd name="T18" fmla="*/ 258 w 943"/>
                <a:gd name="T19" fmla="*/ 322 h 322"/>
                <a:gd name="T20" fmla="*/ 176 w 943"/>
                <a:gd name="T21" fmla="*/ 275 h 322"/>
                <a:gd name="T22" fmla="*/ 93 w 943"/>
                <a:gd name="T23" fmla="*/ 250 h 322"/>
                <a:gd name="T24" fmla="*/ 0 w 943"/>
                <a:gd name="T25" fmla="*/ 226 h 322"/>
                <a:gd name="T26" fmla="*/ 0 w 943"/>
                <a:gd name="T27" fmla="*/ 22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322">
                  <a:moveTo>
                    <a:pt x="0" y="226"/>
                  </a:moveTo>
                  <a:lnTo>
                    <a:pt x="194" y="250"/>
                  </a:lnTo>
                  <a:lnTo>
                    <a:pt x="268" y="298"/>
                  </a:lnTo>
                  <a:lnTo>
                    <a:pt x="507" y="156"/>
                  </a:lnTo>
                  <a:lnTo>
                    <a:pt x="674" y="97"/>
                  </a:lnTo>
                  <a:lnTo>
                    <a:pt x="840" y="48"/>
                  </a:lnTo>
                  <a:lnTo>
                    <a:pt x="922" y="0"/>
                  </a:lnTo>
                  <a:lnTo>
                    <a:pt x="896" y="37"/>
                  </a:lnTo>
                  <a:lnTo>
                    <a:pt x="943" y="37"/>
                  </a:lnTo>
                  <a:lnTo>
                    <a:pt x="258" y="322"/>
                  </a:lnTo>
                  <a:lnTo>
                    <a:pt x="176" y="275"/>
                  </a:lnTo>
                  <a:lnTo>
                    <a:pt x="93" y="250"/>
                  </a:lnTo>
                  <a:lnTo>
                    <a:pt x="0" y="226"/>
                  </a:lnTo>
                  <a:lnTo>
                    <a:pt x="0" y="2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0" name="Freeform 47"/>
            <p:cNvSpPr>
              <a:spLocks/>
            </p:cNvSpPr>
            <p:nvPr/>
          </p:nvSpPr>
          <p:spPr bwMode="auto">
            <a:xfrm>
              <a:off x="4043" y="1438"/>
              <a:ext cx="466" cy="213"/>
            </a:xfrm>
            <a:custGeom>
              <a:avLst/>
              <a:gdLst>
                <a:gd name="T0" fmla="*/ 380 w 934"/>
                <a:gd name="T1" fmla="*/ 106 h 426"/>
                <a:gd name="T2" fmla="*/ 214 w 934"/>
                <a:gd name="T3" fmla="*/ 141 h 426"/>
                <a:gd name="T4" fmla="*/ 103 w 934"/>
                <a:gd name="T5" fmla="*/ 153 h 426"/>
                <a:gd name="T6" fmla="*/ 0 w 934"/>
                <a:gd name="T7" fmla="*/ 188 h 426"/>
                <a:gd name="T8" fmla="*/ 167 w 934"/>
                <a:gd name="T9" fmla="*/ 201 h 426"/>
                <a:gd name="T10" fmla="*/ 29 w 934"/>
                <a:gd name="T11" fmla="*/ 272 h 426"/>
                <a:gd name="T12" fmla="*/ 221 w 934"/>
                <a:gd name="T13" fmla="*/ 235 h 426"/>
                <a:gd name="T14" fmla="*/ 371 w 934"/>
                <a:gd name="T15" fmla="*/ 248 h 426"/>
                <a:gd name="T16" fmla="*/ 536 w 934"/>
                <a:gd name="T17" fmla="*/ 284 h 426"/>
                <a:gd name="T18" fmla="*/ 592 w 934"/>
                <a:gd name="T19" fmla="*/ 307 h 426"/>
                <a:gd name="T20" fmla="*/ 519 w 934"/>
                <a:gd name="T21" fmla="*/ 354 h 426"/>
                <a:gd name="T22" fmla="*/ 592 w 934"/>
                <a:gd name="T23" fmla="*/ 331 h 426"/>
                <a:gd name="T24" fmla="*/ 583 w 934"/>
                <a:gd name="T25" fmla="*/ 366 h 426"/>
                <a:gd name="T26" fmla="*/ 453 w 934"/>
                <a:gd name="T27" fmla="*/ 426 h 426"/>
                <a:gd name="T28" fmla="*/ 896 w 934"/>
                <a:gd name="T29" fmla="*/ 294 h 426"/>
                <a:gd name="T30" fmla="*/ 831 w 934"/>
                <a:gd name="T31" fmla="*/ 284 h 426"/>
                <a:gd name="T32" fmla="*/ 906 w 934"/>
                <a:gd name="T33" fmla="*/ 235 h 426"/>
                <a:gd name="T34" fmla="*/ 850 w 934"/>
                <a:gd name="T35" fmla="*/ 212 h 426"/>
                <a:gd name="T36" fmla="*/ 934 w 934"/>
                <a:gd name="T37" fmla="*/ 141 h 426"/>
                <a:gd name="T38" fmla="*/ 925 w 934"/>
                <a:gd name="T39" fmla="*/ 129 h 426"/>
                <a:gd name="T40" fmla="*/ 693 w 934"/>
                <a:gd name="T41" fmla="*/ 294 h 426"/>
                <a:gd name="T42" fmla="*/ 519 w 934"/>
                <a:gd name="T43" fmla="*/ 225 h 426"/>
                <a:gd name="T44" fmla="*/ 361 w 934"/>
                <a:gd name="T45" fmla="*/ 188 h 426"/>
                <a:gd name="T46" fmla="*/ 92 w 934"/>
                <a:gd name="T47" fmla="*/ 175 h 426"/>
                <a:gd name="T48" fmla="*/ 426 w 934"/>
                <a:gd name="T49" fmla="*/ 93 h 426"/>
                <a:gd name="T50" fmla="*/ 536 w 934"/>
                <a:gd name="T51" fmla="*/ 22 h 426"/>
                <a:gd name="T52" fmla="*/ 896 w 934"/>
                <a:gd name="T53" fmla="*/ 117 h 426"/>
                <a:gd name="T54" fmla="*/ 526 w 934"/>
                <a:gd name="T55" fmla="*/ 0 h 426"/>
                <a:gd name="T56" fmla="*/ 380 w 934"/>
                <a:gd name="T57" fmla="*/ 106 h 426"/>
                <a:gd name="T58" fmla="*/ 380 w 934"/>
                <a:gd name="T59" fmla="*/ 10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34" h="426">
                  <a:moveTo>
                    <a:pt x="380" y="106"/>
                  </a:moveTo>
                  <a:lnTo>
                    <a:pt x="214" y="141"/>
                  </a:lnTo>
                  <a:lnTo>
                    <a:pt x="103" y="153"/>
                  </a:lnTo>
                  <a:lnTo>
                    <a:pt x="0" y="188"/>
                  </a:lnTo>
                  <a:lnTo>
                    <a:pt x="167" y="201"/>
                  </a:lnTo>
                  <a:lnTo>
                    <a:pt x="29" y="272"/>
                  </a:lnTo>
                  <a:lnTo>
                    <a:pt x="221" y="235"/>
                  </a:lnTo>
                  <a:lnTo>
                    <a:pt x="371" y="248"/>
                  </a:lnTo>
                  <a:lnTo>
                    <a:pt x="536" y="284"/>
                  </a:lnTo>
                  <a:lnTo>
                    <a:pt x="592" y="307"/>
                  </a:lnTo>
                  <a:lnTo>
                    <a:pt x="519" y="354"/>
                  </a:lnTo>
                  <a:lnTo>
                    <a:pt x="592" y="331"/>
                  </a:lnTo>
                  <a:lnTo>
                    <a:pt x="583" y="366"/>
                  </a:lnTo>
                  <a:lnTo>
                    <a:pt x="453" y="426"/>
                  </a:lnTo>
                  <a:lnTo>
                    <a:pt x="896" y="294"/>
                  </a:lnTo>
                  <a:lnTo>
                    <a:pt x="831" y="284"/>
                  </a:lnTo>
                  <a:lnTo>
                    <a:pt x="906" y="235"/>
                  </a:lnTo>
                  <a:lnTo>
                    <a:pt x="850" y="212"/>
                  </a:lnTo>
                  <a:lnTo>
                    <a:pt x="934" y="141"/>
                  </a:lnTo>
                  <a:lnTo>
                    <a:pt x="925" y="129"/>
                  </a:lnTo>
                  <a:lnTo>
                    <a:pt x="693" y="294"/>
                  </a:lnTo>
                  <a:lnTo>
                    <a:pt x="519" y="225"/>
                  </a:lnTo>
                  <a:lnTo>
                    <a:pt x="361" y="188"/>
                  </a:lnTo>
                  <a:lnTo>
                    <a:pt x="92" y="175"/>
                  </a:lnTo>
                  <a:lnTo>
                    <a:pt x="426" y="93"/>
                  </a:lnTo>
                  <a:lnTo>
                    <a:pt x="536" y="22"/>
                  </a:lnTo>
                  <a:lnTo>
                    <a:pt x="896" y="117"/>
                  </a:lnTo>
                  <a:lnTo>
                    <a:pt x="526" y="0"/>
                  </a:lnTo>
                  <a:lnTo>
                    <a:pt x="380" y="106"/>
                  </a:lnTo>
                  <a:lnTo>
                    <a:pt x="380"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1" name="Freeform 48"/>
            <p:cNvSpPr>
              <a:spLocks/>
            </p:cNvSpPr>
            <p:nvPr/>
          </p:nvSpPr>
          <p:spPr bwMode="auto">
            <a:xfrm>
              <a:off x="4080" y="1580"/>
              <a:ext cx="207" cy="48"/>
            </a:xfrm>
            <a:custGeom>
              <a:avLst/>
              <a:gdLst>
                <a:gd name="T0" fmla="*/ 0 w 415"/>
                <a:gd name="T1" fmla="*/ 0 h 95"/>
                <a:gd name="T2" fmla="*/ 146 w 415"/>
                <a:gd name="T3" fmla="*/ 0 h 95"/>
                <a:gd name="T4" fmla="*/ 239 w 415"/>
                <a:gd name="T5" fmla="*/ 23 h 95"/>
                <a:gd name="T6" fmla="*/ 324 w 415"/>
                <a:gd name="T7" fmla="*/ 60 h 95"/>
                <a:gd name="T8" fmla="*/ 415 w 415"/>
                <a:gd name="T9" fmla="*/ 82 h 95"/>
                <a:gd name="T10" fmla="*/ 341 w 415"/>
                <a:gd name="T11" fmla="*/ 82 h 95"/>
                <a:gd name="T12" fmla="*/ 296 w 415"/>
                <a:gd name="T13" fmla="*/ 95 h 95"/>
                <a:gd name="T14" fmla="*/ 45 w 415"/>
                <a:gd name="T15" fmla="*/ 47 h 95"/>
                <a:gd name="T16" fmla="*/ 83 w 415"/>
                <a:gd name="T17" fmla="*/ 10 h 95"/>
                <a:gd name="T18" fmla="*/ 0 w 415"/>
                <a:gd name="T19" fmla="*/ 0 h 95"/>
                <a:gd name="T20" fmla="*/ 0 w 415"/>
                <a:gd name="T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95">
                  <a:moveTo>
                    <a:pt x="0" y="0"/>
                  </a:moveTo>
                  <a:lnTo>
                    <a:pt x="146" y="0"/>
                  </a:lnTo>
                  <a:lnTo>
                    <a:pt x="239" y="23"/>
                  </a:lnTo>
                  <a:lnTo>
                    <a:pt x="324" y="60"/>
                  </a:lnTo>
                  <a:lnTo>
                    <a:pt x="415" y="82"/>
                  </a:lnTo>
                  <a:lnTo>
                    <a:pt x="341" y="82"/>
                  </a:lnTo>
                  <a:lnTo>
                    <a:pt x="296" y="95"/>
                  </a:lnTo>
                  <a:lnTo>
                    <a:pt x="45" y="47"/>
                  </a:lnTo>
                  <a:lnTo>
                    <a:pt x="83" y="1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2" name="Freeform 49"/>
            <p:cNvSpPr>
              <a:spLocks/>
            </p:cNvSpPr>
            <p:nvPr/>
          </p:nvSpPr>
          <p:spPr bwMode="auto">
            <a:xfrm>
              <a:off x="4066" y="1604"/>
              <a:ext cx="236" cy="77"/>
            </a:xfrm>
            <a:custGeom>
              <a:avLst/>
              <a:gdLst>
                <a:gd name="T0" fmla="*/ 0 w 472"/>
                <a:gd name="T1" fmla="*/ 0 h 154"/>
                <a:gd name="T2" fmla="*/ 185 w 472"/>
                <a:gd name="T3" fmla="*/ 84 h 154"/>
                <a:gd name="T4" fmla="*/ 472 w 472"/>
                <a:gd name="T5" fmla="*/ 143 h 154"/>
                <a:gd name="T6" fmla="*/ 425 w 472"/>
                <a:gd name="T7" fmla="*/ 154 h 154"/>
                <a:gd name="T8" fmla="*/ 148 w 472"/>
                <a:gd name="T9" fmla="*/ 95 h 154"/>
                <a:gd name="T10" fmla="*/ 0 w 472"/>
                <a:gd name="T11" fmla="*/ 0 h 154"/>
                <a:gd name="T12" fmla="*/ 0 w 472"/>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472" h="154">
                  <a:moveTo>
                    <a:pt x="0" y="0"/>
                  </a:moveTo>
                  <a:lnTo>
                    <a:pt x="185" y="84"/>
                  </a:lnTo>
                  <a:lnTo>
                    <a:pt x="472" y="143"/>
                  </a:lnTo>
                  <a:lnTo>
                    <a:pt x="425" y="154"/>
                  </a:lnTo>
                  <a:lnTo>
                    <a:pt x="148" y="95"/>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3" name="Freeform 50"/>
            <p:cNvSpPr>
              <a:spLocks/>
            </p:cNvSpPr>
            <p:nvPr/>
          </p:nvSpPr>
          <p:spPr bwMode="auto">
            <a:xfrm>
              <a:off x="4089" y="1640"/>
              <a:ext cx="180" cy="106"/>
            </a:xfrm>
            <a:custGeom>
              <a:avLst/>
              <a:gdLst>
                <a:gd name="T0" fmla="*/ 0 w 361"/>
                <a:gd name="T1" fmla="*/ 0 h 214"/>
                <a:gd name="T2" fmla="*/ 19 w 361"/>
                <a:gd name="T3" fmla="*/ 105 h 214"/>
                <a:gd name="T4" fmla="*/ 28 w 361"/>
                <a:gd name="T5" fmla="*/ 165 h 214"/>
                <a:gd name="T6" fmla="*/ 176 w 361"/>
                <a:gd name="T7" fmla="*/ 118 h 214"/>
                <a:gd name="T8" fmla="*/ 361 w 361"/>
                <a:gd name="T9" fmla="*/ 94 h 214"/>
                <a:gd name="T10" fmla="*/ 260 w 361"/>
                <a:gd name="T11" fmla="*/ 142 h 214"/>
                <a:gd name="T12" fmla="*/ 232 w 361"/>
                <a:gd name="T13" fmla="*/ 214 h 214"/>
                <a:gd name="T14" fmla="*/ 84 w 361"/>
                <a:gd name="T15" fmla="*/ 165 h 214"/>
                <a:gd name="T16" fmla="*/ 0 w 361"/>
                <a:gd name="T17" fmla="*/ 201 h 214"/>
                <a:gd name="T18" fmla="*/ 0 w 361"/>
                <a:gd name="T19" fmla="*/ 0 h 214"/>
                <a:gd name="T20" fmla="*/ 0 w 361"/>
                <a:gd name="T21"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214">
                  <a:moveTo>
                    <a:pt x="0" y="0"/>
                  </a:moveTo>
                  <a:lnTo>
                    <a:pt x="19" y="105"/>
                  </a:lnTo>
                  <a:lnTo>
                    <a:pt x="28" y="165"/>
                  </a:lnTo>
                  <a:lnTo>
                    <a:pt x="176" y="118"/>
                  </a:lnTo>
                  <a:lnTo>
                    <a:pt x="361" y="94"/>
                  </a:lnTo>
                  <a:lnTo>
                    <a:pt x="260" y="142"/>
                  </a:lnTo>
                  <a:lnTo>
                    <a:pt x="232" y="214"/>
                  </a:lnTo>
                  <a:lnTo>
                    <a:pt x="84" y="165"/>
                  </a:lnTo>
                  <a:lnTo>
                    <a:pt x="0" y="20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4" name="Freeform 51"/>
            <p:cNvSpPr>
              <a:spLocks/>
            </p:cNvSpPr>
            <p:nvPr/>
          </p:nvSpPr>
          <p:spPr bwMode="auto">
            <a:xfrm>
              <a:off x="4334" y="1592"/>
              <a:ext cx="185" cy="160"/>
            </a:xfrm>
            <a:custGeom>
              <a:avLst/>
              <a:gdLst>
                <a:gd name="T0" fmla="*/ 18 w 370"/>
                <a:gd name="T1" fmla="*/ 154 h 320"/>
                <a:gd name="T2" fmla="*/ 157 w 370"/>
                <a:gd name="T3" fmla="*/ 167 h 320"/>
                <a:gd name="T4" fmla="*/ 277 w 370"/>
                <a:gd name="T5" fmla="*/ 214 h 320"/>
                <a:gd name="T6" fmla="*/ 313 w 370"/>
                <a:gd name="T7" fmla="*/ 261 h 320"/>
                <a:gd name="T8" fmla="*/ 370 w 370"/>
                <a:gd name="T9" fmla="*/ 0 h 320"/>
                <a:gd name="T10" fmla="*/ 323 w 370"/>
                <a:gd name="T11" fmla="*/ 286 h 320"/>
                <a:gd name="T12" fmla="*/ 277 w 370"/>
                <a:gd name="T13" fmla="*/ 225 h 320"/>
                <a:gd name="T14" fmla="*/ 138 w 370"/>
                <a:gd name="T15" fmla="*/ 286 h 320"/>
                <a:gd name="T16" fmla="*/ 277 w 370"/>
                <a:gd name="T17" fmla="*/ 273 h 320"/>
                <a:gd name="T18" fmla="*/ 128 w 370"/>
                <a:gd name="T19" fmla="*/ 320 h 320"/>
                <a:gd name="T20" fmla="*/ 82 w 370"/>
                <a:gd name="T21" fmla="*/ 286 h 320"/>
                <a:gd name="T22" fmla="*/ 220 w 370"/>
                <a:gd name="T23" fmla="*/ 214 h 320"/>
                <a:gd name="T24" fmla="*/ 56 w 370"/>
                <a:gd name="T25" fmla="*/ 238 h 320"/>
                <a:gd name="T26" fmla="*/ 0 w 370"/>
                <a:gd name="T27" fmla="*/ 167 h 320"/>
                <a:gd name="T28" fmla="*/ 18 w 370"/>
                <a:gd name="T29" fmla="*/ 154 h 320"/>
                <a:gd name="T30" fmla="*/ 18 w 370"/>
                <a:gd name="T31" fmla="*/ 15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0" h="320">
                  <a:moveTo>
                    <a:pt x="18" y="154"/>
                  </a:moveTo>
                  <a:lnTo>
                    <a:pt x="157" y="167"/>
                  </a:lnTo>
                  <a:lnTo>
                    <a:pt x="277" y="214"/>
                  </a:lnTo>
                  <a:lnTo>
                    <a:pt x="313" y="261"/>
                  </a:lnTo>
                  <a:lnTo>
                    <a:pt x="370" y="0"/>
                  </a:lnTo>
                  <a:lnTo>
                    <a:pt x="323" y="286"/>
                  </a:lnTo>
                  <a:lnTo>
                    <a:pt x="277" y="225"/>
                  </a:lnTo>
                  <a:lnTo>
                    <a:pt x="138" y="286"/>
                  </a:lnTo>
                  <a:lnTo>
                    <a:pt x="277" y="273"/>
                  </a:lnTo>
                  <a:lnTo>
                    <a:pt x="128" y="320"/>
                  </a:lnTo>
                  <a:lnTo>
                    <a:pt x="82" y="286"/>
                  </a:lnTo>
                  <a:lnTo>
                    <a:pt x="220" y="214"/>
                  </a:lnTo>
                  <a:lnTo>
                    <a:pt x="56" y="238"/>
                  </a:lnTo>
                  <a:lnTo>
                    <a:pt x="0" y="167"/>
                  </a:lnTo>
                  <a:lnTo>
                    <a:pt x="18" y="154"/>
                  </a:lnTo>
                  <a:lnTo>
                    <a:pt x="18"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5" name="Freeform 52"/>
            <p:cNvSpPr>
              <a:spLocks/>
            </p:cNvSpPr>
            <p:nvPr/>
          </p:nvSpPr>
          <p:spPr bwMode="auto">
            <a:xfrm>
              <a:off x="4302" y="1710"/>
              <a:ext cx="60" cy="36"/>
            </a:xfrm>
            <a:custGeom>
              <a:avLst/>
              <a:gdLst>
                <a:gd name="T0" fmla="*/ 7 w 120"/>
                <a:gd name="T1" fmla="*/ 35 h 72"/>
                <a:gd name="T2" fmla="*/ 120 w 120"/>
                <a:gd name="T3" fmla="*/ 0 h 72"/>
                <a:gd name="T4" fmla="*/ 0 w 120"/>
                <a:gd name="T5" fmla="*/ 72 h 72"/>
                <a:gd name="T6" fmla="*/ 7 w 120"/>
                <a:gd name="T7" fmla="*/ 35 h 72"/>
                <a:gd name="T8" fmla="*/ 7 w 120"/>
                <a:gd name="T9" fmla="*/ 35 h 72"/>
              </a:gdLst>
              <a:ahLst/>
              <a:cxnLst>
                <a:cxn ang="0">
                  <a:pos x="T0" y="T1"/>
                </a:cxn>
                <a:cxn ang="0">
                  <a:pos x="T2" y="T3"/>
                </a:cxn>
                <a:cxn ang="0">
                  <a:pos x="T4" y="T5"/>
                </a:cxn>
                <a:cxn ang="0">
                  <a:pos x="T6" y="T7"/>
                </a:cxn>
                <a:cxn ang="0">
                  <a:pos x="T8" y="T9"/>
                </a:cxn>
              </a:cxnLst>
              <a:rect l="0" t="0" r="r" b="b"/>
              <a:pathLst>
                <a:path w="120" h="72">
                  <a:moveTo>
                    <a:pt x="7" y="35"/>
                  </a:moveTo>
                  <a:lnTo>
                    <a:pt x="120" y="0"/>
                  </a:lnTo>
                  <a:lnTo>
                    <a:pt x="0" y="72"/>
                  </a:lnTo>
                  <a:lnTo>
                    <a:pt x="7" y="35"/>
                  </a:lnTo>
                  <a:lnTo>
                    <a:pt x="7"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6" name="Freeform 53"/>
            <p:cNvSpPr>
              <a:spLocks/>
            </p:cNvSpPr>
            <p:nvPr/>
          </p:nvSpPr>
          <p:spPr bwMode="auto">
            <a:xfrm>
              <a:off x="4329" y="1746"/>
              <a:ext cx="37" cy="12"/>
            </a:xfrm>
            <a:custGeom>
              <a:avLst/>
              <a:gdLst>
                <a:gd name="T0" fmla="*/ 0 w 73"/>
                <a:gd name="T1" fmla="*/ 23 h 23"/>
                <a:gd name="T2" fmla="*/ 66 w 73"/>
                <a:gd name="T3" fmla="*/ 0 h 23"/>
                <a:gd name="T4" fmla="*/ 73 w 73"/>
                <a:gd name="T5" fmla="*/ 23 h 23"/>
                <a:gd name="T6" fmla="*/ 0 w 73"/>
                <a:gd name="T7" fmla="*/ 23 h 23"/>
                <a:gd name="T8" fmla="*/ 0 w 73"/>
                <a:gd name="T9" fmla="*/ 23 h 23"/>
              </a:gdLst>
              <a:ahLst/>
              <a:cxnLst>
                <a:cxn ang="0">
                  <a:pos x="T0" y="T1"/>
                </a:cxn>
                <a:cxn ang="0">
                  <a:pos x="T2" y="T3"/>
                </a:cxn>
                <a:cxn ang="0">
                  <a:pos x="T4" y="T5"/>
                </a:cxn>
                <a:cxn ang="0">
                  <a:pos x="T6" y="T7"/>
                </a:cxn>
                <a:cxn ang="0">
                  <a:pos x="T8" y="T9"/>
                </a:cxn>
              </a:cxnLst>
              <a:rect l="0" t="0" r="r" b="b"/>
              <a:pathLst>
                <a:path w="73" h="23">
                  <a:moveTo>
                    <a:pt x="0" y="23"/>
                  </a:moveTo>
                  <a:lnTo>
                    <a:pt x="66" y="0"/>
                  </a:lnTo>
                  <a:lnTo>
                    <a:pt x="73" y="23"/>
                  </a:lnTo>
                  <a:lnTo>
                    <a:pt x="0" y="23"/>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7" name="Freeform 54"/>
            <p:cNvSpPr>
              <a:spLocks/>
            </p:cNvSpPr>
            <p:nvPr/>
          </p:nvSpPr>
          <p:spPr bwMode="auto">
            <a:xfrm>
              <a:off x="4237" y="1686"/>
              <a:ext cx="65" cy="42"/>
            </a:xfrm>
            <a:custGeom>
              <a:avLst/>
              <a:gdLst>
                <a:gd name="T0" fmla="*/ 0 w 131"/>
                <a:gd name="T1" fmla="*/ 35 h 83"/>
                <a:gd name="T2" fmla="*/ 113 w 131"/>
                <a:gd name="T3" fmla="*/ 83 h 83"/>
                <a:gd name="T4" fmla="*/ 28 w 131"/>
                <a:gd name="T5" fmla="*/ 24 h 83"/>
                <a:gd name="T6" fmla="*/ 131 w 131"/>
                <a:gd name="T7" fmla="*/ 48 h 83"/>
                <a:gd name="T8" fmla="*/ 65 w 131"/>
                <a:gd name="T9" fmla="*/ 0 h 83"/>
                <a:gd name="T10" fmla="*/ 0 w 131"/>
                <a:gd name="T11" fmla="*/ 35 h 83"/>
                <a:gd name="T12" fmla="*/ 0 w 131"/>
                <a:gd name="T13" fmla="*/ 35 h 83"/>
              </a:gdLst>
              <a:ahLst/>
              <a:cxnLst>
                <a:cxn ang="0">
                  <a:pos x="T0" y="T1"/>
                </a:cxn>
                <a:cxn ang="0">
                  <a:pos x="T2" y="T3"/>
                </a:cxn>
                <a:cxn ang="0">
                  <a:pos x="T4" y="T5"/>
                </a:cxn>
                <a:cxn ang="0">
                  <a:pos x="T6" y="T7"/>
                </a:cxn>
                <a:cxn ang="0">
                  <a:pos x="T8" y="T9"/>
                </a:cxn>
                <a:cxn ang="0">
                  <a:pos x="T10" y="T11"/>
                </a:cxn>
                <a:cxn ang="0">
                  <a:pos x="T12" y="T13"/>
                </a:cxn>
              </a:cxnLst>
              <a:rect l="0" t="0" r="r" b="b"/>
              <a:pathLst>
                <a:path w="131" h="83">
                  <a:moveTo>
                    <a:pt x="0" y="35"/>
                  </a:moveTo>
                  <a:lnTo>
                    <a:pt x="113" y="83"/>
                  </a:lnTo>
                  <a:lnTo>
                    <a:pt x="28" y="24"/>
                  </a:lnTo>
                  <a:lnTo>
                    <a:pt x="131" y="48"/>
                  </a:lnTo>
                  <a:lnTo>
                    <a:pt x="65" y="0"/>
                  </a:lnTo>
                  <a:lnTo>
                    <a:pt x="0" y="35"/>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8" name="Freeform 55"/>
            <p:cNvSpPr>
              <a:spLocks/>
            </p:cNvSpPr>
            <p:nvPr/>
          </p:nvSpPr>
          <p:spPr bwMode="auto">
            <a:xfrm>
              <a:off x="4348" y="1567"/>
              <a:ext cx="216" cy="84"/>
            </a:xfrm>
            <a:custGeom>
              <a:avLst/>
              <a:gdLst>
                <a:gd name="T0" fmla="*/ 0 w 433"/>
                <a:gd name="T1" fmla="*/ 167 h 167"/>
                <a:gd name="T2" fmla="*/ 405 w 433"/>
                <a:gd name="T3" fmla="*/ 25 h 167"/>
                <a:gd name="T4" fmla="*/ 314 w 433"/>
                <a:gd name="T5" fmla="*/ 0 h 167"/>
                <a:gd name="T6" fmla="*/ 433 w 433"/>
                <a:gd name="T7" fmla="*/ 25 h 167"/>
                <a:gd name="T8" fmla="*/ 397 w 433"/>
                <a:gd name="T9" fmla="*/ 48 h 167"/>
                <a:gd name="T10" fmla="*/ 0 w 433"/>
                <a:gd name="T11" fmla="*/ 167 h 167"/>
                <a:gd name="T12" fmla="*/ 0 w 433"/>
                <a:gd name="T13" fmla="*/ 167 h 167"/>
              </a:gdLst>
              <a:ahLst/>
              <a:cxnLst>
                <a:cxn ang="0">
                  <a:pos x="T0" y="T1"/>
                </a:cxn>
                <a:cxn ang="0">
                  <a:pos x="T2" y="T3"/>
                </a:cxn>
                <a:cxn ang="0">
                  <a:pos x="T4" y="T5"/>
                </a:cxn>
                <a:cxn ang="0">
                  <a:pos x="T6" y="T7"/>
                </a:cxn>
                <a:cxn ang="0">
                  <a:pos x="T8" y="T9"/>
                </a:cxn>
                <a:cxn ang="0">
                  <a:pos x="T10" y="T11"/>
                </a:cxn>
                <a:cxn ang="0">
                  <a:pos x="T12" y="T13"/>
                </a:cxn>
              </a:cxnLst>
              <a:rect l="0" t="0" r="r" b="b"/>
              <a:pathLst>
                <a:path w="433" h="167">
                  <a:moveTo>
                    <a:pt x="0" y="167"/>
                  </a:moveTo>
                  <a:lnTo>
                    <a:pt x="405" y="25"/>
                  </a:lnTo>
                  <a:lnTo>
                    <a:pt x="314" y="0"/>
                  </a:lnTo>
                  <a:lnTo>
                    <a:pt x="433" y="25"/>
                  </a:lnTo>
                  <a:lnTo>
                    <a:pt x="397" y="48"/>
                  </a:lnTo>
                  <a:lnTo>
                    <a:pt x="0" y="167"/>
                  </a:lnTo>
                  <a:lnTo>
                    <a:pt x="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9" name="Freeform 56"/>
            <p:cNvSpPr>
              <a:spLocks/>
            </p:cNvSpPr>
            <p:nvPr/>
          </p:nvSpPr>
          <p:spPr bwMode="auto">
            <a:xfrm>
              <a:off x="4029" y="1669"/>
              <a:ext cx="60" cy="65"/>
            </a:xfrm>
            <a:custGeom>
              <a:avLst/>
              <a:gdLst>
                <a:gd name="T0" fmla="*/ 45 w 118"/>
                <a:gd name="T1" fmla="*/ 0 h 132"/>
                <a:gd name="T2" fmla="*/ 110 w 118"/>
                <a:gd name="T3" fmla="*/ 36 h 132"/>
                <a:gd name="T4" fmla="*/ 110 w 118"/>
                <a:gd name="T5" fmla="*/ 132 h 132"/>
                <a:gd name="T6" fmla="*/ 10 w 118"/>
                <a:gd name="T7" fmla="*/ 84 h 132"/>
                <a:gd name="T8" fmla="*/ 92 w 118"/>
                <a:gd name="T9" fmla="*/ 107 h 132"/>
                <a:gd name="T10" fmla="*/ 0 w 118"/>
                <a:gd name="T11" fmla="*/ 36 h 132"/>
                <a:gd name="T12" fmla="*/ 118 w 118"/>
                <a:gd name="T13" fmla="*/ 71 h 132"/>
                <a:gd name="T14" fmla="*/ 45 w 118"/>
                <a:gd name="T15" fmla="*/ 0 h 132"/>
                <a:gd name="T16" fmla="*/ 45 w 118"/>
                <a:gd name="T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32">
                  <a:moveTo>
                    <a:pt x="45" y="0"/>
                  </a:moveTo>
                  <a:lnTo>
                    <a:pt x="110" y="36"/>
                  </a:lnTo>
                  <a:lnTo>
                    <a:pt x="110" y="132"/>
                  </a:lnTo>
                  <a:lnTo>
                    <a:pt x="10" y="84"/>
                  </a:lnTo>
                  <a:lnTo>
                    <a:pt x="92" y="107"/>
                  </a:lnTo>
                  <a:lnTo>
                    <a:pt x="0" y="36"/>
                  </a:lnTo>
                  <a:lnTo>
                    <a:pt x="118" y="71"/>
                  </a:lnTo>
                  <a:lnTo>
                    <a:pt x="45" y="0"/>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0" name="Freeform 57"/>
            <p:cNvSpPr>
              <a:spLocks/>
            </p:cNvSpPr>
            <p:nvPr/>
          </p:nvSpPr>
          <p:spPr bwMode="auto">
            <a:xfrm>
              <a:off x="4075" y="1746"/>
              <a:ext cx="143" cy="54"/>
            </a:xfrm>
            <a:custGeom>
              <a:avLst/>
              <a:gdLst>
                <a:gd name="T0" fmla="*/ 73 w 286"/>
                <a:gd name="T1" fmla="*/ 0 h 106"/>
                <a:gd name="T2" fmla="*/ 286 w 286"/>
                <a:gd name="T3" fmla="*/ 59 h 106"/>
                <a:gd name="T4" fmla="*/ 9 w 286"/>
                <a:gd name="T5" fmla="*/ 10 h 106"/>
                <a:gd name="T6" fmla="*/ 166 w 286"/>
                <a:gd name="T7" fmla="*/ 82 h 106"/>
                <a:gd name="T8" fmla="*/ 73 w 286"/>
                <a:gd name="T9" fmla="*/ 106 h 106"/>
                <a:gd name="T10" fmla="*/ 18 w 286"/>
                <a:gd name="T11" fmla="*/ 82 h 106"/>
                <a:gd name="T12" fmla="*/ 0 w 286"/>
                <a:gd name="T13" fmla="*/ 0 h 106"/>
                <a:gd name="T14" fmla="*/ 73 w 286"/>
                <a:gd name="T15" fmla="*/ 0 h 106"/>
                <a:gd name="T16" fmla="*/ 73 w 286"/>
                <a:gd name="T1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06">
                  <a:moveTo>
                    <a:pt x="73" y="0"/>
                  </a:moveTo>
                  <a:lnTo>
                    <a:pt x="286" y="59"/>
                  </a:lnTo>
                  <a:lnTo>
                    <a:pt x="9" y="10"/>
                  </a:lnTo>
                  <a:lnTo>
                    <a:pt x="166" y="82"/>
                  </a:lnTo>
                  <a:lnTo>
                    <a:pt x="73" y="106"/>
                  </a:lnTo>
                  <a:lnTo>
                    <a:pt x="18" y="82"/>
                  </a:lnTo>
                  <a:lnTo>
                    <a:pt x="0" y="0"/>
                  </a:lnTo>
                  <a:lnTo>
                    <a:pt x="73" y="0"/>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1" name="Freeform 58"/>
            <p:cNvSpPr>
              <a:spLocks/>
            </p:cNvSpPr>
            <p:nvPr/>
          </p:nvSpPr>
          <p:spPr bwMode="auto">
            <a:xfrm>
              <a:off x="4259" y="1336"/>
              <a:ext cx="19" cy="166"/>
            </a:xfrm>
            <a:custGeom>
              <a:avLst/>
              <a:gdLst>
                <a:gd name="T0" fmla="*/ 0 w 38"/>
                <a:gd name="T1" fmla="*/ 333 h 333"/>
                <a:gd name="T2" fmla="*/ 10 w 38"/>
                <a:gd name="T3" fmla="*/ 0 h 333"/>
                <a:gd name="T4" fmla="*/ 38 w 38"/>
                <a:gd name="T5" fmla="*/ 333 h 333"/>
                <a:gd name="T6" fmla="*/ 0 w 38"/>
                <a:gd name="T7" fmla="*/ 333 h 333"/>
                <a:gd name="T8" fmla="*/ 0 w 38"/>
                <a:gd name="T9" fmla="*/ 333 h 333"/>
              </a:gdLst>
              <a:ahLst/>
              <a:cxnLst>
                <a:cxn ang="0">
                  <a:pos x="T0" y="T1"/>
                </a:cxn>
                <a:cxn ang="0">
                  <a:pos x="T2" y="T3"/>
                </a:cxn>
                <a:cxn ang="0">
                  <a:pos x="T4" y="T5"/>
                </a:cxn>
                <a:cxn ang="0">
                  <a:pos x="T6" y="T7"/>
                </a:cxn>
                <a:cxn ang="0">
                  <a:pos x="T8" y="T9"/>
                </a:cxn>
              </a:cxnLst>
              <a:rect l="0" t="0" r="r" b="b"/>
              <a:pathLst>
                <a:path w="38" h="333">
                  <a:moveTo>
                    <a:pt x="0" y="333"/>
                  </a:moveTo>
                  <a:lnTo>
                    <a:pt x="10" y="0"/>
                  </a:lnTo>
                  <a:lnTo>
                    <a:pt x="38" y="333"/>
                  </a:lnTo>
                  <a:lnTo>
                    <a:pt x="0" y="333"/>
                  </a:lnTo>
                  <a:lnTo>
                    <a:pt x="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2" name="Freeform 59"/>
            <p:cNvSpPr>
              <a:spLocks/>
            </p:cNvSpPr>
            <p:nvPr/>
          </p:nvSpPr>
          <p:spPr bwMode="auto">
            <a:xfrm>
              <a:off x="4676" y="1431"/>
              <a:ext cx="23" cy="24"/>
            </a:xfrm>
            <a:custGeom>
              <a:avLst/>
              <a:gdLst>
                <a:gd name="T0" fmla="*/ 0 w 47"/>
                <a:gd name="T1" fmla="*/ 35 h 47"/>
                <a:gd name="T2" fmla="*/ 37 w 47"/>
                <a:gd name="T3" fmla="*/ 47 h 47"/>
                <a:gd name="T4" fmla="*/ 47 w 47"/>
                <a:gd name="T5" fmla="*/ 0 h 47"/>
                <a:gd name="T6" fmla="*/ 18 w 47"/>
                <a:gd name="T7" fmla="*/ 0 h 47"/>
                <a:gd name="T8" fmla="*/ 0 w 47"/>
                <a:gd name="T9" fmla="*/ 13 h 47"/>
                <a:gd name="T10" fmla="*/ 28 w 47"/>
                <a:gd name="T11" fmla="*/ 13 h 47"/>
                <a:gd name="T12" fmla="*/ 9 w 47"/>
                <a:gd name="T13" fmla="*/ 24 h 47"/>
                <a:gd name="T14" fmla="*/ 0 w 47"/>
                <a:gd name="T15" fmla="*/ 35 h 47"/>
                <a:gd name="T16" fmla="*/ 0 w 47"/>
                <a:gd name="T17"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0" y="35"/>
                  </a:moveTo>
                  <a:lnTo>
                    <a:pt x="37" y="47"/>
                  </a:lnTo>
                  <a:lnTo>
                    <a:pt x="47" y="0"/>
                  </a:lnTo>
                  <a:lnTo>
                    <a:pt x="18" y="0"/>
                  </a:lnTo>
                  <a:lnTo>
                    <a:pt x="0" y="13"/>
                  </a:lnTo>
                  <a:lnTo>
                    <a:pt x="28" y="13"/>
                  </a:lnTo>
                  <a:lnTo>
                    <a:pt x="9" y="24"/>
                  </a:lnTo>
                  <a:lnTo>
                    <a:pt x="0" y="35"/>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3" name="Freeform 60"/>
            <p:cNvSpPr>
              <a:spLocks/>
            </p:cNvSpPr>
            <p:nvPr/>
          </p:nvSpPr>
          <p:spPr bwMode="auto">
            <a:xfrm>
              <a:off x="4662" y="1361"/>
              <a:ext cx="46" cy="47"/>
            </a:xfrm>
            <a:custGeom>
              <a:avLst/>
              <a:gdLst>
                <a:gd name="T0" fmla="*/ 0 w 93"/>
                <a:gd name="T1" fmla="*/ 10 h 95"/>
                <a:gd name="T2" fmla="*/ 46 w 93"/>
                <a:gd name="T3" fmla="*/ 0 h 95"/>
                <a:gd name="T4" fmla="*/ 84 w 93"/>
                <a:gd name="T5" fmla="*/ 10 h 95"/>
                <a:gd name="T6" fmla="*/ 93 w 93"/>
                <a:gd name="T7" fmla="*/ 34 h 95"/>
                <a:gd name="T8" fmla="*/ 65 w 93"/>
                <a:gd name="T9" fmla="*/ 83 h 95"/>
                <a:gd name="T10" fmla="*/ 28 w 93"/>
                <a:gd name="T11" fmla="*/ 95 h 95"/>
                <a:gd name="T12" fmla="*/ 9 w 93"/>
                <a:gd name="T13" fmla="*/ 70 h 95"/>
                <a:gd name="T14" fmla="*/ 0 w 93"/>
                <a:gd name="T15" fmla="*/ 47 h 95"/>
                <a:gd name="T16" fmla="*/ 19 w 93"/>
                <a:gd name="T17" fmla="*/ 58 h 95"/>
                <a:gd name="T18" fmla="*/ 46 w 93"/>
                <a:gd name="T19" fmla="*/ 58 h 95"/>
                <a:gd name="T20" fmla="*/ 65 w 93"/>
                <a:gd name="T21" fmla="*/ 34 h 95"/>
                <a:gd name="T22" fmla="*/ 56 w 93"/>
                <a:gd name="T23" fmla="*/ 10 h 95"/>
                <a:gd name="T24" fmla="*/ 28 w 93"/>
                <a:gd name="T25" fmla="*/ 10 h 95"/>
                <a:gd name="T26" fmla="*/ 0 w 93"/>
                <a:gd name="T27" fmla="*/ 10 h 95"/>
                <a:gd name="T28" fmla="*/ 0 w 93"/>
                <a:gd name="T29" fmla="*/ 1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95">
                  <a:moveTo>
                    <a:pt x="0" y="10"/>
                  </a:moveTo>
                  <a:lnTo>
                    <a:pt x="46" y="0"/>
                  </a:lnTo>
                  <a:lnTo>
                    <a:pt x="84" y="10"/>
                  </a:lnTo>
                  <a:lnTo>
                    <a:pt x="93" y="34"/>
                  </a:lnTo>
                  <a:lnTo>
                    <a:pt x="65" y="83"/>
                  </a:lnTo>
                  <a:lnTo>
                    <a:pt x="28" y="95"/>
                  </a:lnTo>
                  <a:lnTo>
                    <a:pt x="9" y="70"/>
                  </a:lnTo>
                  <a:lnTo>
                    <a:pt x="0" y="47"/>
                  </a:lnTo>
                  <a:lnTo>
                    <a:pt x="19" y="58"/>
                  </a:lnTo>
                  <a:lnTo>
                    <a:pt x="46" y="58"/>
                  </a:lnTo>
                  <a:lnTo>
                    <a:pt x="65" y="34"/>
                  </a:lnTo>
                  <a:lnTo>
                    <a:pt x="56" y="10"/>
                  </a:lnTo>
                  <a:lnTo>
                    <a:pt x="28" y="10"/>
                  </a:lnTo>
                  <a:lnTo>
                    <a:pt x="0" y="1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4" name="Freeform 61"/>
            <p:cNvSpPr>
              <a:spLocks/>
            </p:cNvSpPr>
            <p:nvPr/>
          </p:nvSpPr>
          <p:spPr bwMode="auto">
            <a:xfrm>
              <a:off x="4657" y="1271"/>
              <a:ext cx="60" cy="60"/>
            </a:xfrm>
            <a:custGeom>
              <a:avLst/>
              <a:gdLst>
                <a:gd name="T0" fmla="*/ 10 w 122"/>
                <a:gd name="T1" fmla="*/ 35 h 120"/>
                <a:gd name="T2" fmla="*/ 56 w 122"/>
                <a:gd name="T3" fmla="*/ 0 h 120"/>
                <a:gd name="T4" fmla="*/ 103 w 122"/>
                <a:gd name="T5" fmla="*/ 11 h 120"/>
                <a:gd name="T6" fmla="*/ 122 w 122"/>
                <a:gd name="T7" fmla="*/ 35 h 120"/>
                <a:gd name="T8" fmla="*/ 103 w 122"/>
                <a:gd name="T9" fmla="*/ 70 h 120"/>
                <a:gd name="T10" fmla="*/ 103 w 122"/>
                <a:gd name="T11" fmla="*/ 96 h 120"/>
                <a:gd name="T12" fmla="*/ 56 w 122"/>
                <a:gd name="T13" fmla="*/ 120 h 120"/>
                <a:gd name="T14" fmla="*/ 10 w 122"/>
                <a:gd name="T15" fmla="*/ 107 h 120"/>
                <a:gd name="T16" fmla="*/ 0 w 122"/>
                <a:gd name="T17" fmla="*/ 70 h 120"/>
                <a:gd name="T18" fmla="*/ 29 w 122"/>
                <a:gd name="T19" fmla="*/ 70 h 120"/>
                <a:gd name="T20" fmla="*/ 66 w 122"/>
                <a:gd name="T21" fmla="*/ 83 h 120"/>
                <a:gd name="T22" fmla="*/ 94 w 122"/>
                <a:gd name="T23" fmla="*/ 60 h 120"/>
                <a:gd name="T24" fmla="*/ 94 w 122"/>
                <a:gd name="T25" fmla="*/ 24 h 120"/>
                <a:gd name="T26" fmla="*/ 38 w 122"/>
                <a:gd name="T27" fmla="*/ 24 h 120"/>
                <a:gd name="T28" fmla="*/ 19 w 122"/>
                <a:gd name="T29" fmla="*/ 35 h 120"/>
                <a:gd name="T30" fmla="*/ 10 w 122"/>
                <a:gd name="T31" fmla="*/ 35 h 120"/>
                <a:gd name="T32" fmla="*/ 10 w 122"/>
                <a:gd name="T33"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120">
                  <a:moveTo>
                    <a:pt x="10" y="35"/>
                  </a:moveTo>
                  <a:lnTo>
                    <a:pt x="56" y="0"/>
                  </a:lnTo>
                  <a:lnTo>
                    <a:pt x="103" y="11"/>
                  </a:lnTo>
                  <a:lnTo>
                    <a:pt x="122" y="35"/>
                  </a:lnTo>
                  <a:lnTo>
                    <a:pt x="103" y="70"/>
                  </a:lnTo>
                  <a:lnTo>
                    <a:pt x="103" y="96"/>
                  </a:lnTo>
                  <a:lnTo>
                    <a:pt x="56" y="120"/>
                  </a:lnTo>
                  <a:lnTo>
                    <a:pt x="10" y="107"/>
                  </a:lnTo>
                  <a:lnTo>
                    <a:pt x="0" y="70"/>
                  </a:lnTo>
                  <a:lnTo>
                    <a:pt x="29" y="70"/>
                  </a:lnTo>
                  <a:lnTo>
                    <a:pt x="66" y="83"/>
                  </a:lnTo>
                  <a:lnTo>
                    <a:pt x="94" y="60"/>
                  </a:lnTo>
                  <a:lnTo>
                    <a:pt x="94" y="24"/>
                  </a:lnTo>
                  <a:lnTo>
                    <a:pt x="38" y="24"/>
                  </a:lnTo>
                  <a:lnTo>
                    <a:pt x="19" y="35"/>
                  </a:lnTo>
                  <a:lnTo>
                    <a:pt x="10" y="35"/>
                  </a:lnTo>
                  <a:lnTo>
                    <a:pt x="1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5" name="Freeform 62"/>
            <p:cNvSpPr>
              <a:spLocks/>
            </p:cNvSpPr>
            <p:nvPr/>
          </p:nvSpPr>
          <p:spPr bwMode="auto">
            <a:xfrm>
              <a:off x="4458" y="891"/>
              <a:ext cx="481" cy="380"/>
            </a:xfrm>
            <a:custGeom>
              <a:avLst/>
              <a:gdLst>
                <a:gd name="T0" fmla="*/ 195 w 961"/>
                <a:gd name="T1" fmla="*/ 738 h 761"/>
                <a:gd name="T2" fmla="*/ 426 w 961"/>
                <a:gd name="T3" fmla="*/ 714 h 761"/>
                <a:gd name="T4" fmla="*/ 657 w 961"/>
                <a:gd name="T5" fmla="*/ 678 h 761"/>
                <a:gd name="T6" fmla="*/ 851 w 961"/>
                <a:gd name="T7" fmla="*/ 690 h 761"/>
                <a:gd name="T8" fmla="*/ 879 w 961"/>
                <a:gd name="T9" fmla="*/ 571 h 761"/>
                <a:gd name="T10" fmla="*/ 879 w 961"/>
                <a:gd name="T11" fmla="*/ 439 h 761"/>
                <a:gd name="T12" fmla="*/ 879 w 961"/>
                <a:gd name="T13" fmla="*/ 286 h 761"/>
                <a:gd name="T14" fmla="*/ 879 w 961"/>
                <a:gd name="T15" fmla="*/ 84 h 761"/>
                <a:gd name="T16" fmla="*/ 740 w 961"/>
                <a:gd name="T17" fmla="*/ 60 h 761"/>
                <a:gd name="T18" fmla="*/ 574 w 961"/>
                <a:gd name="T19" fmla="*/ 60 h 761"/>
                <a:gd name="T20" fmla="*/ 380 w 961"/>
                <a:gd name="T21" fmla="*/ 60 h 761"/>
                <a:gd name="T22" fmla="*/ 232 w 961"/>
                <a:gd name="T23" fmla="*/ 107 h 761"/>
                <a:gd name="T24" fmla="*/ 103 w 961"/>
                <a:gd name="T25" fmla="*/ 143 h 761"/>
                <a:gd name="T26" fmla="*/ 19 w 961"/>
                <a:gd name="T27" fmla="*/ 322 h 761"/>
                <a:gd name="T28" fmla="*/ 65 w 961"/>
                <a:gd name="T29" fmla="*/ 548 h 761"/>
                <a:gd name="T30" fmla="*/ 47 w 961"/>
                <a:gd name="T31" fmla="*/ 666 h 761"/>
                <a:gd name="T32" fmla="*/ 38 w 961"/>
                <a:gd name="T33" fmla="*/ 584 h 761"/>
                <a:gd name="T34" fmla="*/ 19 w 961"/>
                <a:gd name="T35" fmla="*/ 429 h 761"/>
                <a:gd name="T36" fmla="*/ 47 w 961"/>
                <a:gd name="T37" fmla="*/ 251 h 761"/>
                <a:gd name="T38" fmla="*/ 139 w 961"/>
                <a:gd name="T39" fmla="*/ 96 h 761"/>
                <a:gd name="T40" fmla="*/ 223 w 961"/>
                <a:gd name="T41" fmla="*/ 96 h 761"/>
                <a:gd name="T42" fmla="*/ 352 w 961"/>
                <a:gd name="T43" fmla="*/ 37 h 761"/>
                <a:gd name="T44" fmla="*/ 583 w 961"/>
                <a:gd name="T45" fmla="*/ 37 h 761"/>
                <a:gd name="T46" fmla="*/ 767 w 961"/>
                <a:gd name="T47" fmla="*/ 37 h 761"/>
                <a:gd name="T48" fmla="*/ 906 w 961"/>
                <a:gd name="T49" fmla="*/ 72 h 761"/>
                <a:gd name="T50" fmla="*/ 897 w 961"/>
                <a:gd name="T51" fmla="*/ 119 h 761"/>
                <a:gd name="T52" fmla="*/ 906 w 961"/>
                <a:gd name="T53" fmla="*/ 452 h 761"/>
                <a:gd name="T54" fmla="*/ 944 w 961"/>
                <a:gd name="T55" fmla="*/ 535 h 761"/>
                <a:gd name="T56" fmla="*/ 934 w 961"/>
                <a:gd name="T57" fmla="*/ 608 h 761"/>
                <a:gd name="T58" fmla="*/ 851 w 961"/>
                <a:gd name="T59" fmla="*/ 725 h 761"/>
                <a:gd name="T60" fmla="*/ 684 w 961"/>
                <a:gd name="T61" fmla="*/ 714 h 761"/>
                <a:gd name="T62" fmla="*/ 601 w 961"/>
                <a:gd name="T63" fmla="*/ 714 h 761"/>
                <a:gd name="T64" fmla="*/ 528 w 961"/>
                <a:gd name="T65" fmla="*/ 749 h 761"/>
                <a:gd name="T66" fmla="*/ 343 w 961"/>
                <a:gd name="T67" fmla="*/ 725 h 761"/>
                <a:gd name="T68" fmla="*/ 242 w 961"/>
                <a:gd name="T69" fmla="*/ 749 h 761"/>
                <a:gd name="T70" fmla="*/ 130 w 961"/>
                <a:gd name="T71" fmla="*/ 738 h 761"/>
                <a:gd name="T72" fmla="*/ 57 w 961"/>
                <a:gd name="T73" fmla="*/ 69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1" h="761">
                  <a:moveTo>
                    <a:pt x="57" y="690"/>
                  </a:moveTo>
                  <a:lnTo>
                    <a:pt x="195" y="738"/>
                  </a:lnTo>
                  <a:lnTo>
                    <a:pt x="305" y="702"/>
                  </a:lnTo>
                  <a:lnTo>
                    <a:pt x="426" y="714"/>
                  </a:lnTo>
                  <a:lnTo>
                    <a:pt x="547" y="725"/>
                  </a:lnTo>
                  <a:lnTo>
                    <a:pt x="657" y="678"/>
                  </a:lnTo>
                  <a:lnTo>
                    <a:pt x="786" y="690"/>
                  </a:lnTo>
                  <a:lnTo>
                    <a:pt x="851" y="690"/>
                  </a:lnTo>
                  <a:lnTo>
                    <a:pt x="869" y="619"/>
                  </a:lnTo>
                  <a:lnTo>
                    <a:pt x="879" y="571"/>
                  </a:lnTo>
                  <a:lnTo>
                    <a:pt x="925" y="499"/>
                  </a:lnTo>
                  <a:lnTo>
                    <a:pt x="879" y="439"/>
                  </a:lnTo>
                  <a:lnTo>
                    <a:pt x="888" y="346"/>
                  </a:lnTo>
                  <a:lnTo>
                    <a:pt x="879" y="286"/>
                  </a:lnTo>
                  <a:lnTo>
                    <a:pt x="859" y="179"/>
                  </a:lnTo>
                  <a:lnTo>
                    <a:pt x="879" y="84"/>
                  </a:lnTo>
                  <a:lnTo>
                    <a:pt x="824" y="48"/>
                  </a:lnTo>
                  <a:lnTo>
                    <a:pt x="740" y="60"/>
                  </a:lnTo>
                  <a:lnTo>
                    <a:pt x="676" y="37"/>
                  </a:lnTo>
                  <a:lnTo>
                    <a:pt x="574" y="60"/>
                  </a:lnTo>
                  <a:lnTo>
                    <a:pt x="453" y="60"/>
                  </a:lnTo>
                  <a:lnTo>
                    <a:pt x="380" y="60"/>
                  </a:lnTo>
                  <a:lnTo>
                    <a:pt x="297" y="48"/>
                  </a:lnTo>
                  <a:lnTo>
                    <a:pt x="232" y="107"/>
                  </a:lnTo>
                  <a:lnTo>
                    <a:pt x="167" y="107"/>
                  </a:lnTo>
                  <a:lnTo>
                    <a:pt x="103" y="143"/>
                  </a:lnTo>
                  <a:lnTo>
                    <a:pt x="57" y="275"/>
                  </a:lnTo>
                  <a:lnTo>
                    <a:pt x="19" y="322"/>
                  </a:lnTo>
                  <a:lnTo>
                    <a:pt x="29" y="429"/>
                  </a:lnTo>
                  <a:lnTo>
                    <a:pt x="65" y="548"/>
                  </a:lnTo>
                  <a:lnTo>
                    <a:pt x="57" y="619"/>
                  </a:lnTo>
                  <a:lnTo>
                    <a:pt x="47" y="666"/>
                  </a:lnTo>
                  <a:lnTo>
                    <a:pt x="29" y="654"/>
                  </a:lnTo>
                  <a:lnTo>
                    <a:pt x="38" y="584"/>
                  </a:lnTo>
                  <a:lnTo>
                    <a:pt x="19" y="465"/>
                  </a:lnTo>
                  <a:lnTo>
                    <a:pt x="19" y="429"/>
                  </a:lnTo>
                  <a:lnTo>
                    <a:pt x="0" y="322"/>
                  </a:lnTo>
                  <a:lnTo>
                    <a:pt x="47" y="251"/>
                  </a:lnTo>
                  <a:lnTo>
                    <a:pt x="57" y="156"/>
                  </a:lnTo>
                  <a:lnTo>
                    <a:pt x="139" y="96"/>
                  </a:lnTo>
                  <a:lnTo>
                    <a:pt x="205" y="84"/>
                  </a:lnTo>
                  <a:lnTo>
                    <a:pt x="223" y="96"/>
                  </a:lnTo>
                  <a:lnTo>
                    <a:pt x="287" y="37"/>
                  </a:lnTo>
                  <a:lnTo>
                    <a:pt x="352" y="37"/>
                  </a:lnTo>
                  <a:lnTo>
                    <a:pt x="390" y="48"/>
                  </a:lnTo>
                  <a:lnTo>
                    <a:pt x="583" y="37"/>
                  </a:lnTo>
                  <a:lnTo>
                    <a:pt x="684" y="0"/>
                  </a:lnTo>
                  <a:lnTo>
                    <a:pt x="767" y="37"/>
                  </a:lnTo>
                  <a:lnTo>
                    <a:pt x="851" y="26"/>
                  </a:lnTo>
                  <a:lnTo>
                    <a:pt x="906" y="72"/>
                  </a:lnTo>
                  <a:lnTo>
                    <a:pt x="906" y="96"/>
                  </a:lnTo>
                  <a:lnTo>
                    <a:pt x="897" y="119"/>
                  </a:lnTo>
                  <a:lnTo>
                    <a:pt x="906" y="227"/>
                  </a:lnTo>
                  <a:lnTo>
                    <a:pt x="906" y="452"/>
                  </a:lnTo>
                  <a:lnTo>
                    <a:pt x="953" y="511"/>
                  </a:lnTo>
                  <a:lnTo>
                    <a:pt x="944" y="535"/>
                  </a:lnTo>
                  <a:lnTo>
                    <a:pt x="961" y="571"/>
                  </a:lnTo>
                  <a:lnTo>
                    <a:pt x="934" y="608"/>
                  </a:lnTo>
                  <a:lnTo>
                    <a:pt x="897" y="690"/>
                  </a:lnTo>
                  <a:lnTo>
                    <a:pt x="851" y="725"/>
                  </a:lnTo>
                  <a:lnTo>
                    <a:pt x="806" y="725"/>
                  </a:lnTo>
                  <a:lnTo>
                    <a:pt x="684" y="714"/>
                  </a:lnTo>
                  <a:lnTo>
                    <a:pt x="676" y="702"/>
                  </a:lnTo>
                  <a:lnTo>
                    <a:pt x="601" y="714"/>
                  </a:lnTo>
                  <a:lnTo>
                    <a:pt x="611" y="725"/>
                  </a:lnTo>
                  <a:lnTo>
                    <a:pt x="528" y="749"/>
                  </a:lnTo>
                  <a:lnTo>
                    <a:pt x="426" y="738"/>
                  </a:lnTo>
                  <a:lnTo>
                    <a:pt x="343" y="725"/>
                  </a:lnTo>
                  <a:lnTo>
                    <a:pt x="324" y="725"/>
                  </a:lnTo>
                  <a:lnTo>
                    <a:pt x="242" y="749"/>
                  </a:lnTo>
                  <a:lnTo>
                    <a:pt x="167" y="761"/>
                  </a:lnTo>
                  <a:lnTo>
                    <a:pt x="130" y="738"/>
                  </a:lnTo>
                  <a:lnTo>
                    <a:pt x="57" y="690"/>
                  </a:lnTo>
                  <a:lnTo>
                    <a:pt x="57" y="6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6" name="Freeform 65"/>
            <p:cNvSpPr>
              <a:spLocks/>
            </p:cNvSpPr>
            <p:nvPr/>
          </p:nvSpPr>
          <p:spPr bwMode="auto">
            <a:xfrm>
              <a:off x="4463" y="1740"/>
              <a:ext cx="79" cy="36"/>
            </a:xfrm>
            <a:custGeom>
              <a:avLst/>
              <a:gdLst>
                <a:gd name="T0" fmla="*/ 0 w 157"/>
                <a:gd name="T1" fmla="*/ 47 h 72"/>
                <a:gd name="T2" fmla="*/ 157 w 157"/>
                <a:gd name="T3" fmla="*/ 72 h 72"/>
                <a:gd name="T4" fmla="*/ 147 w 157"/>
                <a:gd name="T5" fmla="*/ 23 h 72"/>
                <a:gd name="T6" fmla="*/ 0 w 157"/>
                <a:gd name="T7" fmla="*/ 0 h 72"/>
                <a:gd name="T8" fmla="*/ 0 w 157"/>
                <a:gd name="T9" fmla="*/ 47 h 72"/>
                <a:gd name="T10" fmla="*/ 0 w 157"/>
                <a:gd name="T11" fmla="*/ 47 h 72"/>
              </a:gdLst>
              <a:ahLst/>
              <a:cxnLst>
                <a:cxn ang="0">
                  <a:pos x="T0" y="T1"/>
                </a:cxn>
                <a:cxn ang="0">
                  <a:pos x="T2" y="T3"/>
                </a:cxn>
                <a:cxn ang="0">
                  <a:pos x="T4" y="T5"/>
                </a:cxn>
                <a:cxn ang="0">
                  <a:pos x="T6" y="T7"/>
                </a:cxn>
                <a:cxn ang="0">
                  <a:pos x="T8" y="T9"/>
                </a:cxn>
                <a:cxn ang="0">
                  <a:pos x="T10" y="T11"/>
                </a:cxn>
              </a:cxnLst>
              <a:rect l="0" t="0" r="r" b="b"/>
              <a:pathLst>
                <a:path w="157" h="72">
                  <a:moveTo>
                    <a:pt x="0" y="47"/>
                  </a:moveTo>
                  <a:lnTo>
                    <a:pt x="157" y="72"/>
                  </a:lnTo>
                  <a:lnTo>
                    <a:pt x="147" y="23"/>
                  </a:lnTo>
                  <a:lnTo>
                    <a:pt x="0" y="0"/>
                  </a:lnTo>
                  <a:lnTo>
                    <a:pt x="0" y="47"/>
                  </a:lnTo>
                  <a:lnTo>
                    <a:pt x="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7" name="Freeform 66"/>
            <p:cNvSpPr>
              <a:spLocks/>
            </p:cNvSpPr>
            <p:nvPr/>
          </p:nvSpPr>
          <p:spPr bwMode="auto">
            <a:xfrm>
              <a:off x="4398" y="1930"/>
              <a:ext cx="379" cy="131"/>
            </a:xfrm>
            <a:custGeom>
              <a:avLst/>
              <a:gdLst>
                <a:gd name="T0" fmla="*/ 10 w 759"/>
                <a:gd name="T1" fmla="*/ 25 h 262"/>
                <a:gd name="T2" fmla="*/ 759 w 759"/>
                <a:gd name="T3" fmla="*/ 262 h 262"/>
                <a:gd name="T4" fmla="*/ 0 w 759"/>
                <a:gd name="T5" fmla="*/ 0 h 262"/>
                <a:gd name="T6" fmla="*/ 10 w 759"/>
                <a:gd name="T7" fmla="*/ 25 h 262"/>
                <a:gd name="T8" fmla="*/ 10 w 759"/>
                <a:gd name="T9" fmla="*/ 25 h 262"/>
              </a:gdLst>
              <a:ahLst/>
              <a:cxnLst>
                <a:cxn ang="0">
                  <a:pos x="T0" y="T1"/>
                </a:cxn>
                <a:cxn ang="0">
                  <a:pos x="T2" y="T3"/>
                </a:cxn>
                <a:cxn ang="0">
                  <a:pos x="T4" y="T5"/>
                </a:cxn>
                <a:cxn ang="0">
                  <a:pos x="T6" y="T7"/>
                </a:cxn>
                <a:cxn ang="0">
                  <a:pos x="T8" y="T9"/>
                </a:cxn>
              </a:cxnLst>
              <a:rect l="0" t="0" r="r" b="b"/>
              <a:pathLst>
                <a:path w="759" h="262">
                  <a:moveTo>
                    <a:pt x="10" y="25"/>
                  </a:moveTo>
                  <a:lnTo>
                    <a:pt x="759" y="262"/>
                  </a:lnTo>
                  <a:lnTo>
                    <a:pt x="0" y="0"/>
                  </a:lnTo>
                  <a:lnTo>
                    <a:pt x="10" y="25"/>
                  </a:lnTo>
                  <a:lnTo>
                    <a:pt x="1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sp>
        <p:nvSpPr>
          <p:cNvPr id="78" name="TextovéPole 77"/>
          <p:cNvSpPr txBox="1"/>
          <p:nvPr/>
        </p:nvSpPr>
        <p:spPr>
          <a:xfrm>
            <a:off x="7571019" y="669257"/>
            <a:ext cx="377799" cy="523220"/>
          </a:xfrm>
          <a:prstGeom prst="rect">
            <a:avLst/>
          </a:prstGeom>
          <a:noFill/>
        </p:spPr>
        <p:txBody>
          <a:bodyPr wrap="square" rtlCol="0">
            <a:spAutoFit/>
          </a:bodyPr>
          <a:lstStyle/>
          <a:p>
            <a:r>
              <a:rPr lang="cs-CZ" sz="2800" dirty="0"/>
              <a:t>?</a:t>
            </a:r>
          </a:p>
        </p:txBody>
      </p:sp>
      <p:sp>
        <p:nvSpPr>
          <p:cNvPr id="79" name="Obdélník 78">
            <a:extLst>
              <a:ext uri="{FF2B5EF4-FFF2-40B4-BE49-F238E27FC236}">
                <a16:creationId xmlns:a16="http://schemas.microsoft.com/office/drawing/2014/main" id="{9680D18F-0C9E-486F-9BEF-AE78E3F90D97}"/>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80" name="Šipka doprava 21">
            <a:hlinkClick r:id="" action="ppaction://hlinkshowjump?jump=nextslide"/>
            <a:extLst>
              <a:ext uri="{FF2B5EF4-FFF2-40B4-BE49-F238E27FC236}">
                <a16:creationId xmlns:a16="http://schemas.microsoft.com/office/drawing/2014/main" id="{CF99280E-6FD1-438C-BA10-9EEF09EB9350}"/>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81" name="Šipka doprava 22">
            <a:hlinkClick r:id="" action="ppaction://hlinkshowjump?jump=previousslide"/>
            <a:extLst>
              <a:ext uri="{FF2B5EF4-FFF2-40B4-BE49-F238E27FC236}">
                <a16:creationId xmlns:a16="http://schemas.microsoft.com/office/drawing/2014/main" id="{EE1B6EF2-1025-48ED-8154-656F2ABD8B98}"/>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82" name="Rectangle 10">
            <a:extLst>
              <a:ext uri="{FF2B5EF4-FFF2-40B4-BE49-F238E27FC236}">
                <a16:creationId xmlns:a16="http://schemas.microsoft.com/office/drawing/2014/main" id="{5D72A7D2-BC0E-4D43-BCAD-1020F3275FC7}"/>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- 9</a:t>
            </a:r>
          </a:p>
        </p:txBody>
      </p:sp>
      <p:sp>
        <p:nvSpPr>
          <p:cNvPr id="83" name="Zaoblený obdélník 24">
            <a:hlinkClick r:id="" action="ppaction://hlinkshowjump?jump=firstslide"/>
            <a:extLst>
              <a:ext uri="{FF2B5EF4-FFF2-40B4-BE49-F238E27FC236}">
                <a16:creationId xmlns:a16="http://schemas.microsoft.com/office/drawing/2014/main" id="{427EDC5A-FCA4-4ED6-906E-871A0F467C81}"/>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Tree>
    <p:extLst>
      <p:ext uri="{BB962C8B-B14F-4D97-AF65-F5344CB8AC3E}">
        <p14:creationId xmlns:p14="http://schemas.microsoft.com/office/powerpoint/2010/main" val="2514786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07503" y="620688"/>
            <a:ext cx="8923607" cy="136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400" dirty="0">
                <a:latin typeface="+mn-lt"/>
                <a:cs typeface="Times New Roman" pitchFamily="18" charset="0"/>
              </a:rPr>
              <a:t>V pokoji o rozměrech 390 x 240 cm chceme položit čtvercovou dlažbu. Dlaždice by měly být co možná největší a zároveň takové, abychom je nemuseli řezat. Jak velké dlaždice potřebujeme nakoupit a kolik jich potřebujeme? (spára je počítána ve velikosti dlaždice)</a:t>
            </a:r>
          </a:p>
          <a:p>
            <a:pPr eaLnBrk="1" hangingPunct="1">
              <a:spcBef>
                <a:spcPct val="0"/>
              </a:spcBef>
              <a:buFontTx/>
              <a:buNone/>
            </a:pPr>
            <a:endParaRPr lang="cs-CZ" altLang="cs-CZ" sz="2400" dirty="0">
              <a:latin typeface="+mn-lt"/>
              <a:cs typeface="Times New Roman" pitchFamily="18" charset="0"/>
            </a:endParaRPr>
          </a:p>
        </p:txBody>
      </p:sp>
      <p:sp>
        <p:nvSpPr>
          <p:cNvPr id="3" name="Obdélník 2"/>
          <p:cNvSpPr/>
          <p:nvPr/>
        </p:nvSpPr>
        <p:spPr>
          <a:xfrm>
            <a:off x="1068927" y="2708920"/>
            <a:ext cx="3240360" cy="2016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2221055" y="2300738"/>
            <a:ext cx="1120456" cy="400110"/>
          </a:xfrm>
          <a:prstGeom prst="rect">
            <a:avLst/>
          </a:prstGeom>
          <a:noFill/>
        </p:spPr>
        <p:txBody>
          <a:bodyPr wrap="square" rtlCol="0">
            <a:spAutoFit/>
          </a:bodyPr>
          <a:lstStyle/>
          <a:p>
            <a:r>
              <a:rPr lang="cs-CZ" sz="2000" dirty="0"/>
              <a:t>390 cm</a:t>
            </a:r>
          </a:p>
        </p:txBody>
      </p:sp>
      <p:sp>
        <p:nvSpPr>
          <p:cNvPr id="9" name="TextovéPole 8"/>
          <p:cNvSpPr txBox="1"/>
          <p:nvPr/>
        </p:nvSpPr>
        <p:spPr>
          <a:xfrm>
            <a:off x="114519" y="3633966"/>
            <a:ext cx="1014369" cy="400110"/>
          </a:xfrm>
          <a:prstGeom prst="rect">
            <a:avLst/>
          </a:prstGeom>
          <a:noFill/>
        </p:spPr>
        <p:txBody>
          <a:bodyPr wrap="square" rtlCol="0">
            <a:spAutoFit/>
          </a:bodyPr>
          <a:lstStyle/>
          <a:p>
            <a:r>
              <a:rPr lang="cs-CZ" sz="2000" dirty="0"/>
              <a:t>240 cm</a:t>
            </a:r>
          </a:p>
        </p:txBody>
      </p:sp>
      <p:sp>
        <p:nvSpPr>
          <p:cNvPr id="7" name="Obdélník 6"/>
          <p:cNvSpPr/>
          <p:nvPr/>
        </p:nvSpPr>
        <p:spPr>
          <a:xfrm>
            <a:off x="3949287" y="2708920"/>
            <a:ext cx="360000" cy="36004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3949287" y="3068960"/>
            <a:ext cx="360000" cy="36004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589287" y="2708920"/>
            <a:ext cx="360000" cy="36004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p:cNvSpPr txBox="1"/>
          <p:nvPr/>
        </p:nvSpPr>
        <p:spPr>
          <a:xfrm>
            <a:off x="611560" y="5013176"/>
            <a:ext cx="2063908" cy="492443"/>
          </a:xfrm>
          <a:prstGeom prst="rect">
            <a:avLst/>
          </a:prstGeom>
          <a:noFill/>
        </p:spPr>
        <p:txBody>
          <a:bodyPr wrap="square" rtlCol="0">
            <a:spAutoFit/>
          </a:bodyPr>
          <a:lstStyle/>
          <a:p>
            <a:r>
              <a:rPr lang="cs-CZ" sz="2600" dirty="0"/>
              <a:t>D(240,390) =</a:t>
            </a:r>
            <a:endParaRPr lang="cs-CZ" sz="2600" b="1" u="sng" dirty="0"/>
          </a:p>
        </p:txBody>
      </p:sp>
      <p:sp>
        <p:nvSpPr>
          <p:cNvPr id="14" name="TextovéPole 13"/>
          <p:cNvSpPr txBox="1"/>
          <p:nvPr/>
        </p:nvSpPr>
        <p:spPr>
          <a:xfrm>
            <a:off x="611560" y="5589240"/>
            <a:ext cx="980174" cy="492443"/>
          </a:xfrm>
          <a:prstGeom prst="rect">
            <a:avLst/>
          </a:prstGeom>
          <a:noFill/>
        </p:spPr>
        <p:txBody>
          <a:bodyPr wrap="square" rtlCol="0">
            <a:spAutoFit/>
          </a:bodyPr>
          <a:lstStyle/>
          <a:p>
            <a:r>
              <a:rPr lang="cs-CZ" sz="2600" dirty="0"/>
              <a:t>240 =</a:t>
            </a:r>
          </a:p>
        </p:txBody>
      </p:sp>
      <p:sp>
        <p:nvSpPr>
          <p:cNvPr id="15" name="TextovéPole 14"/>
          <p:cNvSpPr txBox="1"/>
          <p:nvPr/>
        </p:nvSpPr>
        <p:spPr>
          <a:xfrm>
            <a:off x="611559" y="6106161"/>
            <a:ext cx="1014041" cy="492443"/>
          </a:xfrm>
          <a:prstGeom prst="rect">
            <a:avLst/>
          </a:prstGeom>
          <a:noFill/>
        </p:spPr>
        <p:txBody>
          <a:bodyPr wrap="square" rtlCol="0">
            <a:spAutoFit/>
          </a:bodyPr>
          <a:lstStyle/>
          <a:p>
            <a:r>
              <a:rPr lang="cs-CZ" sz="2600" dirty="0"/>
              <a:t>390 =</a:t>
            </a:r>
          </a:p>
        </p:txBody>
      </p:sp>
      <p:sp>
        <p:nvSpPr>
          <p:cNvPr id="16" name="TextovéPole 15"/>
          <p:cNvSpPr txBox="1"/>
          <p:nvPr/>
        </p:nvSpPr>
        <p:spPr>
          <a:xfrm>
            <a:off x="4853539" y="3901698"/>
            <a:ext cx="2172782" cy="461665"/>
          </a:xfrm>
          <a:prstGeom prst="rect">
            <a:avLst/>
          </a:prstGeom>
          <a:noFill/>
        </p:spPr>
        <p:txBody>
          <a:bodyPr wrap="square" rtlCol="0">
            <a:spAutoFit/>
          </a:bodyPr>
          <a:lstStyle/>
          <a:p>
            <a:r>
              <a:rPr lang="cs-CZ" sz="2400" dirty="0"/>
              <a:t>240 : 30 = 8 </a:t>
            </a:r>
          </a:p>
        </p:txBody>
      </p:sp>
      <p:sp>
        <p:nvSpPr>
          <p:cNvPr id="17" name="TextovéPole 16"/>
          <p:cNvSpPr txBox="1"/>
          <p:nvPr/>
        </p:nvSpPr>
        <p:spPr>
          <a:xfrm>
            <a:off x="4860031" y="4355812"/>
            <a:ext cx="2282747" cy="461665"/>
          </a:xfrm>
          <a:prstGeom prst="rect">
            <a:avLst/>
          </a:prstGeom>
          <a:noFill/>
        </p:spPr>
        <p:txBody>
          <a:bodyPr wrap="square" rtlCol="0">
            <a:spAutoFit/>
          </a:bodyPr>
          <a:lstStyle/>
          <a:p>
            <a:r>
              <a:rPr lang="cs-CZ" sz="2400" dirty="0"/>
              <a:t>390 : 30 = 13 </a:t>
            </a:r>
          </a:p>
        </p:txBody>
      </p:sp>
      <p:sp>
        <p:nvSpPr>
          <p:cNvPr id="18" name="TextovéPole 17"/>
          <p:cNvSpPr txBox="1"/>
          <p:nvPr/>
        </p:nvSpPr>
        <p:spPr>
          <a:xfrm>
            <a:off x="4853538" y="5015491"/>
            <a:ext cx="2122995" cy="461665"/>
          </a:xfrm>
          <a:prstGeom prst="rect">
            <a:avLst/>
          </a:prstGeom>
          <a:noFill/>
        </p:spPr>
        <p:txBody>
          <a:bodyPr wrap="square" rtlCol="0">
            <a:spAutoFit/>
          </a:bodyPr>
          <a:lstStyle/>
          <a:p>
            <a:r>
              <a:rPr lang="cs-CZ" sz="2400" dirty="0"/>
              <a:t>počet dlaždic …</a:t>
            </a:r>
            <a:endParaRPr lang="cs-CZ" sz="2400" b="1" u="sng" dirty="0"/>
          </a:p>
        </p:txBody>
      </p:sp>
      <p:sp>
        <p:nvSpPr>
          <p:cNvPr id="19" name="TextovéPole 18"/>
          <p:cNvSpPr txBox="1"/>
          <p:nvPr/>
        </p:nvSpPr>
        <p:spPr>
          <a:xfrm>
            <a:off x="4427984" y="5703639"/>
            <a:ext cx="4752528" cy="461665"/>
          </a:xfrm>
          <a:prstGeom prst="rect">
            <a:avLst/>
          </a:prstGeom>
          <a:noFill/>
        </p:spPr>
        <p:txBody>
          <a:bodyPr wrap="square" rtlCol="0">
            <a:spAutoFit/>
          </a:bodyPr>
          <a:lstStyle/>
          <a:p>
            <a:r>
              <a:rPr lang="cs-CZ" sz="2400" dirty="0"/>
              <a:t>Bude potřeba 104 dlaždic 30x30 cm.</a:t>
            </a:r>
          </a:p>
        </p:txBody>
      </p:sp>
      <p:pic>
        <p:nvPicPr>
          <p:cNvPr id="21" name="Obrázek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8044" y="2410405"/>
            <a:ext cx="1190008" cy="1190008"/>
          </a:xfrm>
          <a:prstGeom prst="rect">
            <a:avLst/>
          </a:prstGeom>
        </p:spPr>
      </p:pic>
      <p:sp>
        <p:nvSpPr>
          <p:cNvPr id="20" name="Obdélník 19">
            <a:extLst>
              <a:ext uri="{FF2B5EF4-FFF2-40B4-BE49-F238E27FC236}">
                <a16:creationId xmlns:a16="http://schemas.microsoft.com/office/drawing/2014/main" id="{771A25DB-E6B7-4EC4-B905-548317E63EF5}"/>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2" name="Šipka doprava 21">
            <a:hlinkClick r:id="" action="ppaction://hlinkshowjump?jump=nextslide"/>
            <a:extLst>
              <a:ext uri="{FF2B5EF4-FFF2-40B4-BE49-F238E27FC236}">
                <a16:creationId xmlns:a16="http://schemas.microsoft.com/office/drawing/2014/main" id="{D26007DE-9EB5-4BE7-A726-6AF491BC2407}"/>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3" name="Šipka doprava 22">
            <a:hlinkClick r:id="" action="ppaction://hlinkshowjump?jump=previousslide"/>
            <a:extLst>
              <a:ext uri="{FF2B5EF4-FFF2-40B4-BE49-F238E27FC236}">
                <a16:creationId xmlns:a16="http://schemas.microsoft.com/office/drawing/2014/main" id="{FA0C7C2F-3275-48AA-8A23-A30B8211FBA2}"/>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4" name="Rectangle 10">
            <a:extLst>
              <a:ext uri="{FF2B5EF4-FFF2-40B4-BE49-F238E27FC236}">
                <a16:creationId xmlns:a16="http://schemas.microsoft.com/office/drawing/2014/main" id="{A5AE9976-5EDD-40F0-86DF-DEF88BA61C24}"/>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- 10</a:t>
            </a:r>
          </a:p>
        </p:txBody>
      </p:sp>
      <p:sp>
        <p:nvSpPr>
          <p:cNvPr id="25" name="Zaoblený obdélník 24">
            <a:hlinkClick r:id="" action="ppaction://hlinkshowjump?jump=firstslide"/>
            <a:extLst>
              <a:ext uri="{FF2B5EF4-FFF2-40B4-BE49-F238E27FC236}">
                <a16:creationId xmlns:a16="http://schemas.microsoft.com/office/drawing/2014/main" id="{CCC66E5A-8081-4198-9F7D-D97B64512A49}"/>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pic>
        <p:nvPicPr>
          <p:cNvPr id="26" name="Obrázek 25">
            <a:extLst>
              <a:ext uri="{FF2B5EF4-FFF2-40B4-BE49-F238E27FC236}">
                <a16:creationId xmlns:a16="http://schemas.microsoft.com/office/drawing/2014/main" id="{EB26C9ED-2335-4C4A-85AA-AC85D33EFA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711" y="2410405"/>
            <a:ext cx="1190008" cy="1190008"/>
          </a:xfrm>
          <a:prstGeom prst="rect">
            <a:avLst/>
          </a:prstGeom>
        </p:spPr>
      </p:pic>
      <p:sp>
        <p:nvSpPr>
          <p:cNvPr id="27" name="TextovéPole 26">
            <a:extLst>
              <a:ext uri="{FF2B5EF4-FFF2-40B4-BE49-F238E27FC236}">
                <a16:creationId xmlns:a16="http://schemas.microsoft.com/office/drawing/2014/main" id="{5C175B37-BF6E-4FA0-B3BB-C5EF4ADF8BBB}"/>
              </a:ext>
            </a:extLst>
          </p:cNvPr>
          <p:cNvSpPr txBox="1"/>
          <p:nvPr/>
        </p:nvSpPr>
        <p:spPr>
          <a:xfrm>
            <a:off x="1435649" y="5586624"/>
            <a:ext cx="1104352" cy="492443"/>
          </a:xfrm>
          <a:prstGeom prst="rect">
            <a:avLst/>
          </a:prstGeom>
          <a:noFill/>
        </p:spPr>
        <p:txBody>
          <a:bodyPr wrap="square" rtlCol="0">
            <a:spAutoFit/>
          </a:bodyPr>
          <a:lstStyle/>
          <a:p>
            <a:r>
              <a:rPr lang="cs-CZ" sz="2600" dirty="0"/>
              <a:t>8.30 =</a:t>
            </a:r>
          </a:p>
        </p:txBody>
      </p:sp>
      <p:sp>
        <p:nvSpPr>
          <p:cNvPr id="28" name="TextovéPole 27">
            <a:extLst>
              <a:ext uri="{FF2B5EF4-FFF2-40B4-BE49-F238E27FC236}">
                <a16:creationId xmlns:a16="http://schemas.microsoft.com/office/drawing/2014/main" id="{50A322B7-0C03-46C4-B61A-7B3E3CBE78BB}"/>
              </a:ext>
            </a:extLst>
          </p:cNvPr>
          <p:cNvSpPr txBox="1"/>
          <p:nvPr/>
        </p:nvSpPr>
        <p:spPr>
          <a:xfrm>
            <a:off x="2338759" y="5586623"/>
            <a:ext cx="1860708" cy="492443"/>
          </a:xfrm>
          <a:prstGeom prst="rect">
            <a:avLst/>
          </a:prstGeom>
          <a:noFill/>
        </p:spPr>
        <p:txBody>
          <a:bodyPr wrap="square" rtlCol="0">
            <a:spAutoFit/>
          </a:bodyPr>
          <a:lstStyle/>
          <a:p>
            <a:r>
              <a:rPr lang="cs-CZ" sz="2600" b="1" dirty="0"/>
              <a:t>2.2.2.2.3.5</a:t>
            </a:r>
            <a:r>
              <a:rPr lang="cs-CZ" sz="2600" dirty="0"/>
              <a:t> </a:t>
            </a:r>
          </a:p>
        </p:txBody>
      </p:sp>
      <p:sp>
        <p:nvSpPr>
          <p:cNvPr id="29" name="TextovéPole 28">
            <a:extLst>
              <a:ext uri="{FF2B5EF4-FFF2-40B4-BE49-F238E27FC236}">
                <a16:creationId xmlns:a16="http://schemas.microsoft.com/office/drawing/2014/main" id="{BFE2782E-C256-4DB2-A4E9-CB50886BDA27}"/>
              </a:ext>
            </a:extLst>
          </p:cNvPr>
          <p:cNvSpPr txBox="1"/>
          <p:nvPr/>
        </p:nvSpPr>
        <p:spPr>
          <a:xfrm>
            <a:off x="1458226" y="6105913"/>
            <a:ext cx="1217241" cy="492443"/>
          </a:xfrm>
          <a:prstGeom prst="rect">
            <a:avLst/>
          </a:prstGeom>
          <a:noFill/>
        </p:spPr>
        <p:txBody>
          <a:bodyPr wrap="square" rtlCol="0">
            <a:spAutoFit/>
          </a:bodyPr>
          <a:lstStyle/>
          <a:p>
            <a:r>
              <a:rPr lang="cs-CZ" sz="2600" dirty="0"/>
              <a:t>30.13 =</a:t>
            </a:r>
          </a:p>
        </p:txBody>
      </p:sp>
      <p:sp>
        <p:nvSpPr>
          <p:cNvPr id="30" name="TextovéPole 29">
            <a:extLst>
              <a:ext uri="{FF2B5EF4-FFF2-40B4-BE49-F238E27FC236}">
                <a16:creationId xmlns:a16="http://schemas.microsoft.com/office/drawing/2014/main" id="{1664337A-F9F1-4113-BA76-6E632FB7DC5D}"/>
              </a:ext>
            </a:extLst>
          </p:cNvPr>
          <p:cNvSpPr txBox="1"/>
          <p:nvPr/>
        </p:nvSpPr>
        <p:spPr>
          <a:xfrm>
            <a:off x="2541960" y="6105913"/>
            <a:ext cx="1409151" cy="492443"/>
          </a:xfrm>
          <a:prstGeom prst="rect">
            <a:avLst/>
          </a:prstGeom>
          <a:noFill/>
        </p:spPr>
        <p:txBody>
          <a:bodyPr wrap="square" rtlCol="0">
            <a:spAutoFit/>
          </a:bodyPr>
          <a:lstStyle/>
          <a:p>
            <a:r>
              <a:rPr lang="cs-CZ" sz="2600" b="1" dirty="0"/>
              <a:t>2.3.5</a:t>
            </a:r>
            <a:r>
              <a:rPr lang="cs-CZ" sz="2600" dirty="0"/>
              <a:t>.</a:t>
            </a:r>
            <a:r>
              <a:rPr lang="cs-CZ" sz="2600" b="1" dirty="0"/>
              <a:t>13</a:t>
            </a:r>
            <a:r>
              <a:rPr lang="cs-CZ" sz="2600" dirty="0"/>
              <a:t> </a:t>
            </a:r>
          </a:p>
        </p:txBody>
      </p:sp>
      <p:sp>
        <p:nvSpPr>
          <p:cNvPr id="31" name="TextovéPole 30">
            <a:extLst>
              <a:ext uri="{FF2B5EF4-FFF2-40B4-BE49-F238E27FC236}">
                <a16:creationId xmlns:a16="http://schemas.microsoft.com/office/drawing/2014/main" id="{A387AA32-04FF-4FE8-A12F-BA8A1DDB894A}"/>
              </a:ext>
            </a:extLst>
          </p:cNvPr>
          <p:cNvSpPr txBox="1"/>
          <p:nvPr/>
        </p:nvSpPr>
        <p:spPr>
          <a:xfrm>
            <a:off x="2429071" y="5010891"/>
            <a:ext cx="1172085" cy="492443"/>
          </a:xfrm>
          <a:prstGeom prst="rect">
            <a:avLst/>
          </a:prstGeom>
          <a:noFill/>
        </p:spPr>
        <p:txBody>
          <a:bodyPr wrap="square" rtlCol="0">
            <a:spAutoFit/>
          </a:bodyPr>
          <a:lstStyle/>
          <a:p>
            <a:r>
              <a:rPr lang="cs-CZ" sz="2600" dirty="0"/>
              <a:t>2.3.5 =</a:t>
            </a:r>
            <a:endParaRPr lang="cs-CZ" sz="2600" b="1" u="sng" dirty="0"/>
          </a:p>
        </p:txBody>
      </p:sp>
      <p:sp>
        <p:nvSpPr>
          <p:cNvPr id="32" name="TextovéPole 31">
            <a:extLst>
              <a:ext uri="{FF2B5EF4-FFF2-40B4-BE49-F238E27FC236}">
                <a16:creationId xmlns:a16="http://schemas.microsoft.com/office/drawing/2014/main" id="{D3251708-2A29-450E-8318-BA4C5C3B2CA5}"/>
              </a:ext>
            </a:extLst>
          </p:cNvPr>
          <p:cNvSpPr txBox="1"/>
          <p:nvPr/>
        </p:nvSpPr>
        <p:spPr>
          <a:xfrm>
            <a:off x="3433782" y="4988313"/>
            <a:ext cx="1228529" cy="492443"/>
          </a:xfrm>
          <a:prstGeom prst="rect">
            <a:avLst/>
          </a:prstGeom>
          <a:noFill/>
        </p:spPr>
        <p:txBody>
          <a:bodyPr wrap="square" rtlCol="0">
            <a:spAutoFit/>
          </a:bodyPr>
          <a:lstStyle/>
          <a:p>
            <a:r>
              <a:rPr lang="cs-CZ" sz="2600" b="1" u="sng" dirty="0"/>
              <a:t>30 cm</a:t>
            </a:r>
          </a:p>
        </p:txBody>
      </p:sp>
      <p:sp>
        <p:nvSpPr>
          <p:cNvPr id="33" name="TextovéPole 32">
            <a:extLst>
              <a:ext uri="{FF2B5EF4-FFF2-40B4-BE49-F238E27FC236}">
                <a16:creationId xmlns:a16="http://schemas.microsoft.com/office/drawing/2014/main" id="{F9E9AF4F-FABB-41BD-A0CC-5293D714518A}"/>
              </a:ext>
            </a:extLst>
          </p:cNvPr>
          <p:cNvSpPr txBox="1"/>
          <p:nvPr/>
        </p:nvSpPr>
        <p:spPr>
          <a:xfrm>
            <a:off x="6795226" y="5019090"/>
            <a:ext cx="1163441" cy="461665"/>
          </a:xfrm>
          <a:prstGeom prst="rect">
            <a:avLst/>
          </a:prstGeom>
          <a:noFill/>
        </p:spPr>
        <p:txBody>
          <a:bodyPr wrap="square" rtlCol="0">
            <a:spAutoFit/>
          </a:bodyPr>
          <a:lstStyle/>
          <a:p>
            <a:r>
              <a:rPr lang="cs-CZ" sz="2400" dirty="0"/>
              <a:t>13 . 8 =</a:t>
            </a:r>
            <a:endParaRPr lang="cs-CZ" sz="2400" b="1" u="sng" dirty="0"/>
          </a:p>
        </p:txBody>
      </p:sp>
      <p:sp>
        <p:nvSpPr>
          <p:cNvPr id="34" name="TextovéPole 33">
            <a:extLst>
              <a:ext uri="{FF2B5EF4-FFF2-40B4-BE49-F238E27FC236}">
                <a16:creationId xmlns:a16="http://schemas.microsoft.com/office/drawing/2014/main" id="{84669F49-2B50-49D0-9FB1-598951F6FE60}"/>
              </a:ext>
            </a:extLst>
          </p:cNvPr>
          <p:cNvSpPr txBox="1"/>
          <p:nvPr/>
        </p:nvSpPr>
        <p:spPr>
          <a:xfrm>
            <a:off x="7766071" y="4996512"/>
            <a:ext cx="824773" cy="461665"/>
          </a:xfrm>
          <a:prstGeom prst="rect">
            <a:avLst/>
          </a:prstGeom>
          <a:noFill/>
        </p:spPr>
        <p:txBody>
          <a:bodyPr wrap="square" rtlCol="0">
            <a:spAutoFit/>
          </a:bodyPr>
          <a:lstStyle/>
          <a:p>
            <a:r>
              <a:rPr lang="cs-CZ" sz="2400" b="1" u="sng" dirty="0"/>
              <a:t>104 </a:t>
            </a:r>
          </a:p>
        </p:txBody>
      </p:sp>
    </p:spTree>
    <p:extLst>
      <p:ext uri="{BB962C8B-B14F-4D97-AF65-F5344CB8AC3E}">
        <p14:creationId xmlns:p14="http://schemas.microsoft.com/office/powerpoint/2010/main" val="4219267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a:spLocks noChangeArrowheads="1"/>
          </p:cNvSpPr>
          <p:nvPr/>
        </p:nvSpPr>
        <p:spPr bwMode="auto">
          <a:xfrm>
            <a:off x="107504" y="620688"/>
            <a:ext cx="8878452"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sz="2400" dirty="0">
                <a:latin typeface="+mn-lt"/>
                <a:cs typeface="Times New Roman" panose="02020603050405020304" pitchFamily="18" charset="0"/>
              </a:rPr>
              <a:t>V hotelu byla 1/8 pokojů jednolůžkových, 50 % pokojů dvoulůžkových, 20 % pokojů třílůžkových a zbylých 7 pokojů čtyřlůžkových. Kolik je v hotelu celkem pokojů? </a:t>
            </a:r>
            <a:endParaRPr lang="cs-CZ" altLang="cs-CZ" sz="2400" dirty="0">
              <a:latin typeface="+mn-lt"/>
              <a:cs typeface="Times New Roman" panose="02020603050405020304" pitchFamily="18" charset="0"/>
            </a:endParaRPr>
          </a:p>
        </p:txBody>
      </p:sp>
      <p:sp>
        <p:nvSpPr>
          <p:cNvPr id="32" name="Rectangle 4"/>
          <p:cNvSpPr>
            <a:spLocks noChangeArrowheads="1"/>
          </p:cNvSpPr>
          <p:nvPr/>
        </p:nvSpPr>
        <p:spPr bwMode="auto">
          <a:xfrm>
            <a:off x="599898" y="2491363"/>
            <a:ext cx="276840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cs typeface="Times New Roman" pitchFamily="18" charset="0"/>
              </a:rPr>
              <a:t>dvoulůžkové …</a:t>
            </a:r>
          </a:p>
        </p:txBody>
      </p:sp>
      <p:sp>
        <p:nvSpPr>
          <p:cNvPr id="37" name="Rectangle 5"/>
          <p:cNvSpPr>
            <a:spLocks noChangeArrowheads="1"/>
          </p:cNvSpPr>
          <p:nvPr/>
        </p:nvSpPr>
        <p:spPr bwMode="auto">
          <a:xfrm>
            <a:off x="611188" y="1885706"/>
            <a:ext cx="2391656"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cs typeface="Times New Roman" pitchFamily="18" charset="0"/>
              </a:rPr>
              <a:t>jednolůžkové … </a:t>
            </a:r>
          </a:p>
        </p:txBody>
      </p:sp>
      <p:sp>
        <p:nvSpPr>
          <p:cNvPr id="38" name="Rectangle 6"/>
          <p:cNvSpPr>
            <a:spLocks noChangeArrowheads="1"/>
          </p:cNvSpPr>
          <p:nvPr/>
        </p:nvSpPr>
        <p:spPr bwMode="auto">
          <a:xfrm>
            <a:off x="611187" y="3044527"/>
            <a:ext cx="2365089"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cs typeface="Times New Roman" pitchFamily="18" charset="0"/>
              </a:rPr>
              <a:t>třílůžkové … </a:t>
            </a:r>
          </a:p>
        </p:txBody>
      </p:sp>
      <p:sp>
        <p:nvSpPr>
          <p:cNvPr id="39" name="Line 11"/>
          <p:cNvSpPr>
            <a:spLocks noChangeShapeType="1"/>
          </p:cNvSpPr>
          <p:nvPr/>
        </p:nvSpPr>
        <p:spPr bwMode="auto">
          <a:xfrm>
            <a:off x="611561" y="4082554"/>
            <a:ext cx="56886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600">
              <a:cs typeface="Times New Roman" pitchFamily="18" charset="0"/>
            </a:endParaRPr>
          </a:p>
        </p:txBody>
      </p:sp>
      <p:sp>
        <p:nvSpPr>
          <p:cNvPr id="40" name="Rectangle 12"/>
          <p:cNvSpPr>
            <a:spLocks noChangeArrowheads="1"/>
          </p:cNvSpPr>
          <p:nvPr/>
        </p:nvSpPr>
        <p:spPr bwMode="auto">
          <a:xfrm>
            <a:off x="2697950" y="5913572"/>
            <a:ext cx="1603118" cy="40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ea typeface="Cambria Math" pitchFamily="18" charset="0"/>
                <a:cs typeface="Times New Roman" pitchFamily="18" charset="0"/>
              </a:rPr>
              <a:t>-7x = -280</a:t>
            </a:r>
          </a:p>
        </p:txBody>
      </p:sp>
      <p:sp>
        <p:nvSpPr>
          <p:cNvPr id="41" name="Rectangle 13"/>
          <p:cNvSpPr>
            <a:spLocks noChangeArrowheads="1"/>
          </p:cNvSpPr>
          <p:nvPr/>
        </p:nvSpPr>
        <p:spPr bwMode="auto">
          <a:xfrm>
            <a:off x="4283968" y="5890993"/>
            <a:ext cx="1265386" cy="44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ea typeface="Cambria Math" pitchFamily="18" charset="0"/>
                <a:cs typeface="Times New Roman" pitchFamily="18" charset="0"/>
              </a:rPr>
              <a:t>/ :(-7) </a:t>
            </a:r>
          </a:p>
        </p:txBody>
      </p:sp>
      <p:sp>
        <p:nvSpPr>
          <p:cNvPr id="42" name="Rectangle 17"/>
          <p:cNvSpPr>
            <a:spLocks noChangeArrowheads="1"/>
          </p:cNvSpPr>
          <p:nvPr/>
        </p:nvSpPr>
        <p:spPr bwMode="auto">
          <a:xfrm>
            <a:off x="3470475" y="1885706"/>
            <a:ext cx="1151284"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b="1" dirty="0">
                <a:latin typeface="+mn-lt"/>
                <a:cs typeface="Times New Roman" pitchFamily="18" charset="0"/>
              </a:rPr>
              <a:t>= </a:t>
            </a:r>
            <a:r>
              <a:rPr lang="cs-CZ" altLang="cs-CZ" sz="2600" b="1" dirty="0">
                <a:solidFill>
                  <a:srgbClr val="009900"/>
                </a:solidFill>
                <a:latin typeface="+mn-lt"/>
                <a:cs typeface="Times New Roman" pitchFamily="18" charset="0"/>
              </a:rPr>
              <a:t>5</a:t>
            </a:r>
            <a:endParaRPr lang="cs-CZ" altLang="cs-CZ" sz="2600" b="1" dirty="0">
              <a:latin typeface="+mn-lt"/>
              <a:cs typeface="Times New Roman" pitchFamily="18" charset="0"/>
            </a:endParaRPr>
          </a:p>
        </p:txBody>
      </p:sp>
      <p:sp>
        <p:nvSpPr>
          <p:cNvPr id="43" name="Rectangle 18"/>
          <p:cNvSpPr>
            <a:spLocks noChangeArrowheads="1"/>
          </p:cNvSpPr>
          <p:nvPr/>
        </p:nvSpPr>
        <p:spPr bwMode="auto">
          <a:xfrm>
            <a:off x="3470475" y="3072925"/>
            <a:ext cx="819304"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b="1" dirty="0">
                <a:latin typeface="+mn-lt"/>
                <a:cs typeface="Times New Roman" pitchFamily="18" charset="0"/>
              </a:rPr>
              <a:t>=  </a:t>
            </a:r>
            <a:r>
              <a:rPr lang="cs-CZ" altLang="cs-CZ" sz="2600" b="1" dirty="0">
                <a:solidFill>
                  <a:srgbClr val="009900"/>
                </a:solidFill>
                <a:latin typeface="+mn-lt"/>
                <a:cs typeface="Times New Roman" pitchFamily="18" charset="0"/>
              </a:rPr>
              <a:t>8</a:t>
            </a:r>
            <a:endParaRPr lang="cs-CZ" altLang="cs-CZ" sz="2600" b="1" dirty="0">
              <a:latin typeface="+mn-lt"/>
              <a:cs typeface="Times New Roman" pitchFamily="18" charset="0"/>
            </a:endParaRPr>
          </a:p>
        </p:txBody>
      </p:sp>
      <p:sp>
        <p:nvSpPr>
          <p:cNvPr id="44" name="Rectangle 19"/>
          <p:cNvSpPr>
            <a:spLocks noChangeArrowheads="1"/>
          </p:cNvSpPr>
          <p:nvPr/>
        </p:nvSpPr>
        <p:spPr bwMode="auto">
          <a:xfrm>
            <a:off x="5024972" y="6281936"/>
            <a:ext cx="432222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cs typeface="Times New Roman" pitchFamily="18" charset="0"/>
              </a:rPr>
              <a:t>V hotelu je celkem 40 pokojů.</a:t>
            </a:r>
          </a:p>
        </p:txBody>
      </p:sp>
      <mc:AlternateContent xmlns:mc="http://schemas.openxmlformats.org/markup-compatibility/2006" xmlns:a14="http://schemas.microsoft.com/office/drawing/2010/main">
        <mc:Choice Requires="a14">
          <p:sp>
            <p:nvSpPr>
              <p:cNvPr id="46" name="Rectangle 4"/>
              <p:cNvSpPr>
                <a:spLocks noChangeArrowheads="1"/>
              </p:cNvSpPr>
              <p:nvPr/>
            </p:nvSpPr>
            <p:spPr bwMode="auto">
              <a:xfrm>
                <a:off x="2803939" y="1802409"/>
                <a:ext cx="458548" cy="50437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14:m>
                  <m:oMathPara xmlns:m="http://schemas.openxmlformats.org/officeDocument/2006/math">
                    <m:oMathParaPr>
                      <m:jc m:val="left"/>
                    </m:oMathParaPr>
                    <m:oMath xmlns:m="http://schemas.openxmlformats.org/officeDocument/2006/math">
                      <m:f>
                        <m:fPr>
                          <m:ctrlPr>
                            <a:rPr lang="cs-CZ" altLang="cs-CZ" sz="2200" i="1" dirty="0" smtClean="0">
                              <a:latin typeface="Cambria Math" panose="02040503050406030204" pitchFamily="18" charset="0"/>
                              <a:ea typeface="Cambria Math" pitchFamily="18" charset="0"/>
                            </a:rPr>
                          </m:ctrlPr>
                        </m:fPr>
                        <m:num>
                          <m:r>
                            <m:rPr>
                              <m:sty m:val="p"/>
                            </m:rPr>
                            <a:rPr lang="cs-CZ" altLang="cs-CZ" sz="2200" b="0" i="0" dirty="0" smtClean="0">
                              <a:latin typeface="Cambria Math" panose="02040503050406030204" pitchFamily="18" charset="0"/>
                              <a:ea typeface="Cambria Math" pitchFamily="18" charset="0"/>
                            </a:rPr>
                            <m:t>x</m:t>
                          </m:r>
                        </m:num>
                        <m:den>
                          <m:r>
                            <a:rPr lang="cs-CZ" altLang="cs-CZ" sz="2200" b="0" i="0" dirty="0" smtClean="0">
                              <a:latin typeface="Cambria Math" panose="02040503050406030204" pitchFamily="18" charset="0"/>
                              <a:ea typeface="Cambria Math" pitchFamily="18" charset="0"/>
                            </a:rPr>
                            <m:t>8</m:t>
                          </m:r>
                        </m:den>
                      </m:f>
                    </m:oMath>
                  </m:oMathPara>
                </a14:m>
                <a:endParaRPr lang="cs-CZ" altLang="cs-CZ" sz="2200" dirty="0">
                  <a:latin typeface="+mn-lt"/>
                  <a:ea typeface="Cambria Math" pitchFamily="18" charset="0"/>
                  <a:cs typeface="Times New Roman" pitchFamily="18" charset="0"/>
                </a:endParaRPr>
              </a:p>
            </p:txBody>
          </p:sp>
        </mc:Choice>
        <mc:Fallback xmlns="">
          <p:sp>
            <p:nvSpPr>
              <p:cNvPr id="46" name="Rectangle 4"/>
              <p:cNvSpPr>
                <a:spLocks noRot="1" noChangeAspect="1" noMove="1" noResize="1" noEditPoints="1" noAdjustHandles="1" noChangeArrowheads="1" noChangeShapeType="1" noTextEdit="1"/>
              </p:cNvSpPr>
              <p:nvPr/>
            </p:nvSpPr>
            <p:spPr bwMode="auto">
              <a:xfrm>
                <a:off x="2803939" y="1802409"/>
                <a:ext cx="458548" cy="504379"/>
              </a:xfrm>
              <a:prstGeom prst="rect">
                <a:avLst/>
              </a:prstGeom>
              <a:blipFill>
                <a:blip r:embed="rId2"/>
                <a:stretch>
                  <a:fillRect b="-853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p:sp>
        <p:nvSpPr>
          <p:cNvPr id="63" name="Rectangle 14"/>
          <p:cNvSpPr>
            <a:spLocks noChangeArrowheads="1"/>
          </p:cNvSpPr>
          <p:nvPr/>
        </p:nvSpPr>
        <p:spPr bwMode="auto">
          <a:xfrm>
            <a:off x="3470475" y="2480074"/>
            <a:ext cx="87574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b="1" dirty="0">
                <a:latin typeface="+mn-lt"/>
                <a:cs typeface="Times New Roman" pitchFamily="18" charset="0"/>
              </a:rPr>
              <a:t>= </a:t>
            </a:r>
            <a:r>
              <a:rPr lang="cs-CZ" altLang="cs-CZ" sz="2600" b="1" dirty="0">
                <a:solidFill>
                  <a:srgbClr val="009900"/>
                </a:solidFill>
                <a:latin typeface="+mn-lt"/>
                <a:cs typeface="Times New Roman" pitchFamily="18" charset="0"/>
              </a:rPr>
              <a:t>20</a:t>
            </a:r>
            <a:endParaRPr lang="cs-CZ" altLang="cs-CZ" sz="2600" b="1" dirty="0">
              <a:latin typeface="+mn-lt"/>
              <a:cs typeface="Times New Roman" pitchFamily="18" charset="0"/>
            </a:endParaRPr>
          </a:p>
        </p:txBody>
      </p:sp>
      <p:sp>
        <p:nvSpPr>
          <p:cNvPr id="64" name="Rectangle 18"/>
          <p:cNvSpPr>
            <a:spLocks noChangeArrowheads="1"/>
          </p:cNvSpPr>
          <p:nvPr/>
        </p:nvSpPr>
        <p:spPr bwMode="auto">
          <a:xfrm>
            <a:off x="3608289" y="4110630"/>
            <a:ext cx="794377" cy="43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solidFill>
                  <a:srgbClr val="FF0000"/>
                </a:solidFill>
                <a:latin typeface="+mn-lt"/>
                <a:cs typeface="Times New Roman" pitchFamily="18" charset="0"/>
              </a:rPr>
              <a:t>40</a:t>
            </a:r>
            <a:endParaRPr lang="cs-CZ" altLang="cs-CZ" sz="2600" dirty="0">
              <a:latin typeface="+mn-lt"/>
              <a:cs typeface="Times New Roman" pitchFamily="18" charset="0"/>
            </a:endParaRPr>
          </a:p>
        </p:txBody>
      </p:sp>
      <p:sp>
        <p:nvSpPr>
          <p:cNvPr id="65" name="Rectangle 12"/>
          <p:cNvSpPr>
            <a:spLocks noChangeArrowheads="1"/>
          </p:cNvSpPr>
          <p:nvPr/>
        </p:nvSpPr>
        <p:spPr bwMode="auto">
          <a:xfrm>
            <a:off x="4314223" y="4760219"/>
            <a:ext cx="1117600" cy="43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ea typeface="Cambria Math" pitchFamily="18" charset="0"/>
                <a:cs typeface="Times New Roman" pitchFamily="18" charset="0"/>
              </a:rPr>
              <a:t>/ .40</a:t>
            </a:r>
          </a:p>
        </p:txBody>
      </p:sp>
      <mc:AlternateContent xmlns:mc="http://schemas.openxmlformats.org/markup-compatibility/2006" xmlns:a14="http://schemas.microsoft.com/office/drawing/2010/main">
        <mc:Choice Requires="a14">
          <p:sp>
            <p:nvSpPr>
              <p:cNvPr id="66" name="Rectangle 4"/>
              <p:cNvSpPr>
                <a:spLocks noChangeArrowheads="1"/>
              </p:cNvSpPr>
              <p:nvPr/>
            </p:nvSpPr>
            <p:spPr bwMode="auto">
              <a:xfrm>
                <a:off x="2627784" y="2412340"/>
                <a:ext cx="713727" cy="5757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f>
                        <m:fPr>
                          <m:ctrlPr>
                            <a:rPr lang="cs-CZ" altLang="cs-CZ" sz="2200" i="1" dirty="0" smtClean="0">
                              <a:latin typeface="Cambria Math" panose="02040503050406030204" pitchFamily="18" charset="0"/>
                              <a:ea typeface="Cambria Math" pitchFamily="18" charset="0"/>
                            </a:rPr>
                          </m:ctrlPr>
                        </m:fPr>
                        <m:num>
                          <m:r>
                            <m:rPr>
                              <m:sty m:val="p"/>
                            </m:rPr>
                            <a:rPr lang="cs-CZ" altLang="cs-CZ" sz="2200" b="0" i="0" dirty="0" smtClean="0">
                              <a:latin typeface="Cambria Math" panose="02040503050406030204" pitchFamily="18" charset="0"/>
                              <a:ea typeface="Cambria Math" pitchFamily="18" charset="0"/>
                            </a:rPr>
                            <m:t>x</m:t>
                          </m:r>
                        </m:num>
                        <m:den>
                          <m:r>
                            <a:rPr lang="cs-CZ" altLang="cs-CZ" sz="2200" b="0" i="0" dirty="0" smtClean="0">
                              <a:latin typeface="Cambria Math" panose="02040503050406030204" pitchFamily="18" charset="0"/>
                              <a:ea typeface="Cambria Math" pitchFamily="18" charset="0"/>
                            </a:rPr>
                            <m:t>2</m:t>
                          </m:r>
                        </m:den>
                      </m:f>
                    </m:oMath>
                  </m:oMathPara>
                </a14:m>
                <a:endParaRPr lang="cs-CZ" altLang="cs-CZ" sz="2200" dirty="0">
                  <a:latin typeface="+mn-lt"/>
                  <a:ea typeface="Cambria Math" pitchFamily="18" charset="0"/>
                  <a:cs typeface="Times New Roman" pitchFamily="18" charset="0"/>
                </a:endParaRPr>
              </a:p>
            </p:txBody>
          </p:sp>
        </mc:Choice>
        <mc:Fallback xmlns="">
          <p:sp>
            <p:nvSpPr>
              <p:cNvPr id="66" name="Rectangle 4"/>
              <p:cNvSpPr>
                <a:spLocks noRot="1" noChangeAspect="1" noMove="1" noResize="1" noEditPoints="1" noAdjustHandles="1" noChangeArrowheads="1" noChangeShapeType="1" noTextEdit="1"/>
              </p:cNvSpPr>
              <p:nvPr/>
            </p:nvSpPr>
            <p:spPr bwMode="auto">
              <a:xfrm>
                <a:off x="2627784" y="2412340"/>
                <a:ext cx="713727" cy="575742"/>
              </a:xfrm>
              <a:prstGeom prst="rect">
                <a:avLst/>
              </a:prstGeom>
              <a:blipFill>
                <a:blip r:embed="rId3"/>
                <a:stretch>
                  <a:fillRect b="-106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67" name="Rectangle 4"/>
              <p:cNvSpPr>
                <a:spLocks noChangeArrowheads="1"/>
              </p:cNvSpPr>
              <p:nvPr/>
            </p:nvSpPr>
            <p:spPr bwMode="auto">
              <a:xfrm>
                <a:off x="2499331" y="2923411"/>
                <a:ext cx="633388" cy="6842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14:m>
                  <m:oMathPara xmlns:m="http://schemas.openxmlformats.org/officeDocument/2006/math">
                    <m:oMathParaPr>
                      <m:jc m:val="left"/>
                    </m:oMathParaPr>
                    <m:oMath xmlns:m="http://schemas.openxmlformats.org/officeDocument/2006/math">
                      <m:f>
                        <m:fPr>
                          <m:ctrlPr>
                            <a:rPr lang="cs-CZ" altLang="cs-CZ" sz="2200" i="1" dirty="0" smtClean="0">
                              <a:latin typeface="Cambria Math" panose="02040503050406030204" pitchFamily="18" charset="0"/>
                              <a:ea typeface="Cambria Math" pitchFamily="18" charset="0"/>
                            </a:rPr>
                          </m:ctrlPr>
                        </m:fPr>
                        <m:num>
                          <m:r>
                            <m:rPr>
                              <m:sty m:val="p"/>
                            </m:rPr>
                            <a:rPr lang="cs-CZ" altLang="cs-CZ" sz="2200" b="0" i="0" dirty="0" smtClean="0">
                              <a:latin typeface="Cambria Math" panose="02040503050406030204" pitchFamily="18" charset="0"/>
                              <a:ea typeface="Cambria Math" pitchFamily="18" charset="0"/>
                            </a:rPr>
                            <m:t>x</m:t>
                          </m:r>
                        </m:num>
                        <m:den>
                          <m:r>
                            <a:rPr lang="cs-CZ" altLang="cs-CZ" sz="2200" b="0" i="0" dirty="0" smtClean="0">
                              <a:latin typeface="Cambria Math" panose="02040503050406030204" pitchFamily="18" charset="0"/>
                              <a:ea typeface="Cambria Math" pitchFamily="18" charset="0"/>
                            </a:rPr>
                            <m:t>5</m:t>
                          </m:r>
                        </m:den>
                      </m:f>
                    </m:oMath>
                  </m:oMathPara>
                </a14:m>
                <a:endParaRPr lang="cs-CZ" altLang="cs-CZ" sz="2200" dirty="0">
                  <a:latin typeface="+mn-lt"/>
                  <a:ea typeface="Cambria Math" pitchFamily="18" charset="0"/>
                  <a:cs typeface="Times New Roman" pitchFamily="18" charset="0"/>
                </a:endParaRPr>
              </a:p>
            </p:txBody>
          </p:sp>
        </mc:Choice>
        <mc:Fallback xmlns="">
          <p:sp>
            <p:nvSpPr>
              <p:cNvPr id="67" name="Rectangle 4"/>
              <p:cNvSpPr>
                <a:spLocks noRot="1" noChangeAspect="1" noMove="1" noResize="1" noEditPoints="1" noAdjustHandles="1" noChangeArrowheads="1" noChangeShapeType="1" noTextEdit="1"/>
              </p:cNvSpPr>
              <p:nvPr/>
            </p:nvSpPr>
            <p:spPr bwMode="auto">
              <a:xfrm>
                <a:off x="2499331" y="2923411"/>
                <a:ext cx="633388" cy="684238"/>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68" name="Rectangle 4"/>
              <p:cNvSpPr>
                <a:spLocks noChangeArrowheads="1"/>
              </p:cNvSpPr>
              <p:nvPr/>
            </p:nvSpPr>
            <p:spPr bwMode="auto">
              <a:xfrm>
                <a:off x="1166391" y="4633283"/>
                <a:ext cx="3261593" cy="6874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14:m>
                  <m:oMathPara xmlns:m="http://schemas.openxmlformats.org/officeDocument/2006/math">
                    <m:oMathParaPr>
                      <m:jc m:val="left"/>
                    </m:oMathParaPr>
                    <m:oMath xmlns:m="http://schemas.openxmlformats.org/officeDocument/2006/math">
                      <m:f>
                        <m:fPr>
                          <m:ctrlPr>
                            <a:rPr lang="cs-CZ" altLang="cs-CZ" sz="2600" i="1" dirty="0" smtClean="0">
                              <a:latin typeface="Cambria Math" panose="02040503050406030204" pitchFamily="18" charset="0"/>
                              <a:ea typeface="Cambria Math" pitchFamily="18" charset="0"/>
                            </a:rPr>
                          </m:ctrlPr>
                        </m:fPr>
                        <m:num>
                          <m:r>
                            <m:rPr>
                              <m:sty m:val="p"/>
                            </m:rPr>
                            <a:rPr lang="cs-CZ" altLang="cs-CZ" sz="2600" b="0" i="0" dirty="0" smtClean="0">
                              <a:latin typeface="Cambria Math" panose="02040503050406030204" pitchFamily="18" charset="0"/>
                              <a:ea typeface="Cambria Math" pitchFamily="18" charset="0"/>
                            </a:rPr>
                            <m:t>x</m:t>
                          </m:r>
                        </m:num>
                        <m:den>
                          <m:r>
                            <a:rPr lang="cs-CZ" altLang="cs-CZ" sz="2600" b="0" i="0" dirty="0" smtClean="0">
                              <a:latin typeface="Cambria Math" panose="02040503050406030204" pitchFamily="18" charset="0"/>
                              <a:ea typeface="Cambria Math" pitchFamily="18" charset="0"/>
                            </a:rPr>
                            <m:t>8</m:t>
                          </m:r>
                        </m:den>
                      </m:f>
                      <m:r>
                        <a:rPr lang="cs-CZ" altLang="cs-CZ" sz="2600" b="0" i="0" dirty="0" smtClean="0">
                          <a:latin typeface="Cambria Math" panose="02040503050406030204" pitchFamily="18" charset="0"/>
                          <a:ea typeface="Cambria Math" pitchFamily="18" charset="0"/>
                        </a:rPr>
                        <m:t>+</m:t>
                      </m:r>
                      <m:f>
                        <m:fPr>
                          <m:ctrlPr>
                            <a:rPr lang="cs-CZ" altLang="cs-CZ" sz="2600" i="1" dirty="0" smtClean="0">
                              <a:latin typeface="Cambria Math" panose="02040503050406030204" pitchFamily="18" charset="0"/>
                              <a:ea typeface="Cambria Math" pitchFamily="18" charset="0"/>
                            </a:rPr>
                          </m:ctrlPr>
                        </m:fPr>
                        <m:num>
                          <m:r>
                            <m:rPr>
                              <m:sty m:val="p"/>
                            </m:rPr>
                            <a:rPr lang="cs-CZ" altLang="cs-CZ" sz="2600" b="0" i="0" dirty="0" smtClean="0">
                              <a:latin typeface="Cambria Math" panose="02040503050406030204" pitchFamily="18" charset="0"/>
                              <a:ea typeface="Cambria Math" pitchFamily="18" charset="0"/>
                            </a:rPr>
                            <m:t>x</m:t>
                          </m:r>
                        </m:num>
                        <m:den>
                          <m:r>
                            <a:rPr lang="cs-CZ" altLang="cs-CZ" sz="2600" b="0" i="0" dirty="0" smtClean="0">
                              <a:latin typeface="Cambria Math" panose="02040503050406030204" pitchFamily="18" charset="0"/>
                              <a:ea typeface="Cambria Math" pitchFamily="18" charset="0"/>
                            </a:rPr>
                            <m:t>2</m:t>
                          </m:r>
                        </m:den>
                      </m:f>
                      <m:r>
                        <a:rPr lang="cs-CZ" altLang="cs-CZ" sz="2600" b="0" i="0" dirty="0" smtClean="0">
                          <a:latin typeface="Cambria Math" panose="02040503050406030204" pitchFamily="18" charset="0"/>
                          <a:ea typeface="Cambria Math" pitchFamily="18" charset="0"/>
                        </a:rPr>
                        <m:t>+</m:t>
                      </m:r>
                      <m:f>
                        <m:fPr>
                          <m:ctrlPr>
                            <a:rPr lang="cs-CZ" altLang="cs-CZ" sz="2600" i="1" dirty="0" smtClean="0">
                              <a:latin typeface="Cambria Math" panose="02040503050406030204" pitchFamily="18" charset="0"/>
                              <a:ea typeface="Cambria Math" pitchFamily="18" charset="0"/>
                            </a:rPr>
                          </m:ctrlPr>
                        </m:fPr>
                        <m:num>
                          <m:r>
                            <m:rPr>
                              <m:sty m:val="p"/>
                            </m:rPr>
                            <a:rPr lang="cs-CZ" altLang="cs-CZ" sz="2600" b="0" i="0" dirty="0" smtClean="0">
                              <a:latin typeface="Cambria Math" panose="02040503050406030204" pitchFamily="18" charset="0"/>
                              <a:ea typeface="Cambria Math" pitchFamily="18" charset="0"/>
                            </a:rPr>
                            <m:t>x</m:t>
                          </m:r>
                        </m:num>
                        <m:den>
                          <m:r>
                            <a:rPr lang="cs-CZ" altLang="cs-CZ" sz="2600" b="0" i="1" dirty="0" smtClean="0">
                              <a:latin typeface="Cambria Math" panose="02040503050406030204" pitchFamily="18" charset="0"/>
                              <a:ea typeface="Cambria Math" pitchFamily="18" charset="0"/>
                            </a:rPr>
                            <m:t>5</m:t>
                          </m:r>
                        </m:den>
                      </m:f>
                      <m:r>
                        <a:rPr lang="cs-CZ" altLang="cs-CZ" sz="2600" b="0" i="0" dirty="0" smtClean="0">
                          <a:latin typeface="Cambria Math" panose="02040503050406030204" pitchFamily="18" charset="0"/>
                          <a:ea typeface="Cambria Math" pitchFamily="18" charset="0"/>
                        </a:rPr>
                        <m:t>+7=</m:t>
                      </m:r>
                      <m:r>
                        <m:rPr>
                          <m:sty m:val="p"/>
                        </m:rPr>
                        <a:rPr lang="cs-CZ" altLang="cs-CZ" sz="2600" b="0" i="0" dirty="0" smtClean="0">
                          <a:latin typeface="Cambria Math" panose="02040503050406030204" pitchFamily="18" charset="0"/>
                          <a:ea typeface="Cambria Math" pitchFamily="18" charset="0"/>
                        </a:rPr>
                        <m:t>x</m:t>
                      </m:r>
                    </m:oMath>
                  </m:oMathPara>
                </a14:m>
                <a:endParaRPr lang="cs-CZ" altLang="cs-CZ" sz="2600" dirty="0">
                  <a:latin typeface="+mn-lt"/>
                  <a:ea typeface="Cambria Math" pitchFamily="18" charset="0"/>
                  <a:cs typeface="Times New Roman" pitchFamily="18" charset="0"/>
                </a:endParaRPr>
              </a:p>
            </p:txBody>
          </p:sp>
        </mc:Choice>
        <mc:Fallback xmlns="">
          <p:sp>
            <p:nvSpPr>
              <p:cNvPr id="68" name="Rectangle 4"/>
              <p:cNvSpPr>
                <a:spLocks noRot="1" noChangeAspect="1" noMove="1" noResize="1" noEditPoints="1" noAdjustHandles="1" noChangeArrowheads="1" noChangeShapeType="1" noTextEdit="1"/>
              </p:cNvSpPr>
              <p:nvPr/>
            </p:nvSpPr>
            <p:spPr bwMode="auto">
              <a:xfrm>
                <a:off x="1166391" y="4633283"/>
                <a:ext cx="3261593" cy="687437"/>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p:sp>
        <p:nvSpPr>
          <p:cNvPr id="69" name="Rectangle 12"/>
          <p:cNvSpPr>
            <a:spLocks noChangeArrowheads="1"/>
          </p:cNvSpPr>
          <p:nvPr/>
        </p:nvSpPr>
        <p:spPr bwMode="auto">
          <a:xfrm>
            <a:off x="501407" y="5375648"/>
            <a:ext cx="3909665" cy="47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ea typeface="Cambria Math" pitchFamily="18" charset="0"/>
                <a:cs typeface="Times New Roman" pitchFamily="18" charset="0"/>
              </a:rPr>
              <a:t>5x + 20x + 8x + 280  = 40x</a:t>
            </a:r>
          </a:p>
        </p:txBody>
      </p:sp>
      <p:sp>
        <p:nvSpPr>
          <p:cNvPr id="70" name="Rectangle 12"/>
          <p:cNvSpPr>
            <a:spLocks noChangeArrowheads="1"/>
          </p:cNvSpPr>
          <p:nvPr/>
        </p:nvSpPr>
        <p:spPr bwMode="auto">
          <a:xfrm>
            <a:off x="2883155" y="6417627"/>
            <a:ext cx="121650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u="sng" dirty="0">
                <a:latin typeface="+mn-lt"/>
                <a:ea typeface="Cambria Math" pitchFamily="18" charset="0"/>
                <a:cs typeface="Times New Roman" pitchFamily="18" charset="0"/>
              </a:rPr>
              <a:t>x  = 40</a:t>
            </a:r>
          </a:p>
        </p:txBody>
      </p:sp>
      <p:sp>
        <p:nvSpPr>
          <p:cNvPr id="71" name="Rectangle 13"/>
          <p:cNvSpPr>
            <a:spLocks noChangeArrowheads="1"/>
          </p:cNvSpPr>
          <p:nvPr/>
        </p:nvSpPr>
        <p:spPr bwMode="auto">
          <a:xfrm>
            <a:off x="4283967" y="5386937"/>
            <a:ext cx="2160241" cy="41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ea typeface="Cambria Math" pitchFamily="18" charset="0"/>
                <a:cs typeface="Times New Roman" pitchFamily="18" charset="0"/>
              </a:rPr>
              <a:t>/ -40x -280 </a:t>
            </a:r>
          </a:p>
        </p:txBody>
      </p:sp>
      <p:sp>
        <p:nvSpPr>
          <p:cNvPr id="72" name="Rectangle 6"/>
          <p:cNvSpPr>
            <a:spLocks noChangeArrowheads="1"/>
          </p:cNvSpPr>
          <p:nvPr/>
        </p:nvSpPr>
        <p:spPr bwMode="auto">
          <a:xfrm>
            <a:off x="611559" y="3605028"/>
            <a:ext cx="2293386"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cs typeface="Times New Roman" pitchFamily="18" charset="0"/>
              </a:rPr>
              <a:t>čtyřlůžkové … </a:t>
            </a:r>
          </a:p>
        </p:txBody>
      </p:sp>
      <p:sp>
        <p:nvSpPr>
          <p:cNvPr id="73" name="Rectangle 18"/>
          <p:cNvSpPr>
            <a:spLocks noChangeArrowheads="1"/>
          </p:cNvSpPr>
          <p:nvPr/>
        </p:nvSpPr>
        <p:spPr bwMode="auto">
          <a:xfrm>
            <a:off x="3470846" y="3633426"/>
            <a:ext cx="830221"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b="1" dirty="0">
                <a:latin typeface="+mn-lt"/>
                <a:cs typeface="Times New Roman" pitchFamily="18" charset="0"/>
              </a:rPr>
              <a:t>= </a:t>
            </a:r>
            <a:r>
              <a:rPr lang="cs-CZ" altLang="cs-CZ" sz="2600" b="1" dirty="0">
                <a:solidFill>
                  <a:srgbClr val="009900"/>
                </a:solidFill>
                <a:latin typeface="+mn-lt"/>
                <a:cs typeface="Times New Roman" pitchFamily="18" charset="0"/>
              </a:rPr>
              <a:t>7</a:t>
            </a:r>
            <a:endParaRPr lang="cs-CZ" altLang="cs-CZ" sz="2600" b="1" dirty="0">
              <a:latin typeface="+mn-lt"/>
              <a:cs typeface="Times New Roman" pitchFamily="18" charset="0"/>
            </a:endParaRPr>
          </a:p>
        </p:txBody>
      </p:sp>
      <p:sp>
        <p:nvSpPr>
          <p:cNvPr id="74" name="Rectangle 4"/>
          <p:cNvSpPr>
            <a:spLocks noChangeArrowheads="1"/>
          </p:cNvSpPr>
          <p:nvPr/>
        </p:nvSpPr>
        <p:spPr bwMode="auto">
          <a:xfrm>
            <a:off x="2798131" y="3616316"/>
            <a:ext cx="51444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ea typeface="Cambria Math" pitchFamily="18" charset="0"/>
                <a:cs typeface="Times New Roman" pitchFamily="18" charset="0"/>
              </a:rPr>
              <a:t>7</a:t>
            </a:r>
          </a:p>
        </p:txBody>
      </p:sp>
      <p:sp>
        <p:nvSpPr>
          <p:cNvPr id="75" name="Rectangle 4"/>
          <p:cNvSpPr>
            <a:spLocks noChangeArrowheads="1"/>
          </p:cNvSpPr>
          <p:nvPr/>
        </p:nvSpPr>
        <p:spPr bwMode="auto">
          <a:xfrm>
            <a:off x="632263" y="4149965"/>
            <a:ext cx="2370581"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ea typeface="Cambria Math" pitchFamily="18" charset="0"/>
                <a:cs typeface="Times New Roman" pitchFamily="18" charset="0"/>
              </a:rPr>
              <a:t>celkem ……...…</a:t>
            </a:r>
          </a:p>
        </p:txBody>
      </p:sp>
      <p:pic>
        <p:nvPicPr>
          <p:cNvPr id="76" name="Obrázek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1937" y="2028737"/>
            <a:ext cx="2019254" cy="1512491"/>
          </a:xfrm>
          <a:prstGeom prst="rect">
            <a:avLst/>
          </a:prstGeom>
        </p:spPr>
      </p:pic>
      <p:sp>
        <p:nvSpPr>
          <p:cNvPr id="30" name="Obdélník 29">
            <a:extLst>
              <a:ext uri="{FF2B5EF4-FFF2-40B4-BE49-F238E27FC236}">
                <a16:creationId xmlns:a16="http://schemas.microsoft.com/office/drawing/2014/main" id="{FD6274B9-EADD-462D-8992-44C9B5FA290B}"/>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1" name="Šipka doprava 21">
            <a:hlinkClick r:id="" action="ppaction://hlinkshowjump?jump=nextslide"/>
            <a:extLst>
              <a:ext uri="{FF2B5EF4-FFF2-40B4-BE49-F238E27FC236}">
                <a16:creationId xmlns:a16="http://schemas.microsoft.com/office/drawing/2014/main" id="{3B76B997-9F9F-4DAF-9783-D3C93A6C472E}"/>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3" name="Šipka doprava 22">
            <a:hlinkClick r:id="" action="ppaction://hlinkshowjump?jump=previousslide"/>
            <a:extLst>
              <a:ext uri="{FF2B5EF4-FFF2-40B4-BE49-F238E27FC236}">
                <a16:creationId xmlns:a16="http://schemas.microsoft.com/office/drawing/2014/main" id="{EF1490BE-C354-452C-809A-D14A3661B1B2}"/>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4" name="Rectangle 10">
            <a:extLst>
              <a:ext uri="{FF2B5EF4-FFF2-40B4-BE49-F238E27FC236}">
                <a16:creationId xmlns:a16="http://schemas.microsoft.com/office/drawing/2014/main" id="{CF4DD688-B267-49AF-8FCD-44ACD1F3A311}"/>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- 11</a:t>
            </a:r>
          </a:p>
        </p:txBody>
      </p:sp>
      <p:sp>
        <p:nvSpPr>
          <p:cNvPr id="35" name="Zaoblený obdélník 24">
            <a:hlinkClick r:id="" action="ppaction://hlinkshowjump?jump=firstslide"/>
            <a:extLst>
              <a:ext uri="{FF2B5EF4-FFF2-40B4-BE49-F238E27FC236}">
                <a16:creationId xmlns:a16="http://schemas.microsoft.com/office/drawing/2014/main" id="{04BFFEF8-F189-4BB5-8ACD-9485A9E54E67}"/>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36" name="Rectangle 4">
            <a:extLst>
              <a:ext uri="{FF2B5EF4-FFF2-40B4-BE49-F238E27FC236}">
                <a16:creationId xmlns:a16="http://schemas.microsoft.com/office/drawing/2014/main" id="{57EE5C8A-FE0E-4D76-B30A-C3A56375866F}"/>
              </a:ext>
            </a:extLst>
          </p:cNvPr>
          <p:cNvSpPr>
            <a:spLocks noChangeArrowheads="1"/>
          </p:cNvSpPr>
          <p:nvPr/>
        </p:nvSpPr>
        <p:spPr bwMode="auto">
          <a:xfrm>
            <a:off x="2843286" y="4158182"/>
            <a:ext cx="51444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ea typeface="Cambria Math" pitchFamily="18" charset="0"/>
                <a:cs typeface="Times New Roman" pitchFamily="18" charset="0"/>
              </a:rPr>
              <a:t>x</a:t>
            </a:r>
          </a:p>
        </p:txBody>
      </p:sp>
    </p:spTree>
    <p:extLst>
      <p:ext uri="{BB962C8B-B14F-4D97-AF65-F5344CB8AC3E}">
        <p14:creationId xmlns:p14="http://schemas.microsoft.com/office/powerpoint/2010/main" val="1601507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délník 31">
            <a:extLst>
              <a:ext uri="{FF2B5EF4-FFF2-40B4-BE49-F238E27FC236}">
                <a16:creationId xmlns:a16="http://schemas.microsoft.com/office/drawing/2014/main" id="{478973D9-D4E6-4B21-8210-3C4A96DA9196}"/>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3" name="Šipka doprava 21">
            <a:hlinkClick r:id="" action="ppaction://hlinkshowjump?jump=nextslide"/>
            <a:extLst>
              <a:ext uri="{FF2B5EF4-FFF2-40B4-BE49-F238E27FC236}">
                <a16:creationId xmlns:a16="http://schemas.microsoft.com/office/drawing/2014/main" id="{6FAAD4AE-4787-4F31-BE15-08719A7133FF}"/>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4" name="Šipka doprava 22">
            <a:hlinkClick r:id="" action="ppaction://hlinkshowjump?jump=previousslide"/>
            <a:extLst>
              <a:ext uri="{FF2B5EF4-FFF2-40B4-BE49-F238E27FC236}">
                <a16:creationId xmlns:a16="http://schemas.microsoft.com/office/drawing/2014/main" id="{B09B4529-98AF-4EC1-95C0-5748728564A0}"/>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5" name="Rectangle 10">
            <a:extLst>
              <a:ext uri="{FF2B5EF4-FFF2-40B4-BE49-F238E27FC236}">
                <a16:creationId xmlns:a16="http://schemas.microsoft.com/office/drawing/2014/main" id="{36FF64E6-BC0E-4935-BCAF-8D7CF516C861}"/>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- 12</a:t>
            </a:r>
          </a:p>
        </p:txBody>
      </p:sp>
      <p:sp>
        <p:nvSpPr>
          <p:cNvPr id="38" name="Zaoblený obdélník 24">
            <a:hlinkClick r:id="" action="ppaction://hlinkshowjump?jump=firstslide"/>
            <a:extLst>
              <a:ext uri="{FF2B5EF4-FFF2-40B4-BE49-F238E27FC236}">
                <a16:creationId xmlns:a16="http://schemas.microsoft.com/office/drawing/2014/main" id="{CC59560C-E11D-4CD1-BCFE-8BC15386AE80}"/>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48" name="Rectangle 5">
            <a:extLst>
              <a:ext uri="{FF2B5EF4-FFF2-40B4-BE49-F238E27FC236}">
                <a16:creationId xmlns:a16="http://schemas.microsoft.com/office/drawing/2014/main" id="{805A5BC2-7D64-4F23-835C-75200663F3FE}"/>
              </a:ext>
            </a:extLst>
          </p:cNvPr>
          <p:cNvSpPr>
            <a:spLocks noChangeArrowheads="1"/>
          </p:cNvSpPr>
          <p:nvPr/>
        </p:nvSpPr>
        <p:spPr bwMode="auto">
          <a:xfrm>
            <a:off x="107504" y="620688"/>
            <a:ext cx="8847960" cy="1616666"/>
          </a:xfrm>
          <a:prstGeom prst="rect">
            <a:avLst/>
          </a:prstGeom>
          <a:noFill/>
          <a:ln w="9525">
            <a:noFill/>
            <a:miter lim="800000"/>
            <a:headEnd/>
            <a:tailEnd/>
          </a:ln>
          <a:effectLst/>
        </p:spPr>
        <p:txBody>
          <a:bodyPr anchor="t"/>
          <a:lstStyle/>
          <a:p>
            <a:pPr>
              <a:defRPr/>
            </a:pPr>
            <a:r>
              <a:rPr lang="cs-CZ" sz="2400" dirty="0"/>
              <a:t>Sestry Nela, Pavla a Magda spořily na společný dárek mamince k narozeninám. Pavla uspořila o 75 % více než Nela. Magda uspořila o 50 Kč více než Nela. Magda s Pavlou uspořily dohromady třikrát více než samotná Nela. Vypočítejte, kolik Kč uspořila Nela?</a:t>
            </a:r>
          </a:p>
        </p:txBody>
      </p:sp>
      <p:sp>
        <p:nvSpPr>
          <p:cNvPr id="49" name="TextovéPole 48">
            <a:extLst>
              <a:ext uri="{FF2B5EF4-FFF2-40B4-BE49-F238E27FC236}">
                <a16:creationId xmlns:a16="http://schemas.microsoft.com/office/drawing/2014/main" id="{5E37D743-85D8-489D-8F18-2A7CFFFBBD51}"/>
              </a:ext>
            </a:extLst>
          </p:cNvPr>
          <p:cNvSpPr txBox="1"/>
          <p:nvPr/>
        </p:nvSpPr>
        <p:spPr>
          <a:xfrm>
            <a:off x="313386" y="3293842"/>
            <a:ext cx="1885796" cy="492443"/>
          </a:xfrm>
          <a:prstGeom prst="rect">
            <a:avLst/>
          </a:prstGeom>
          <a:noFill/>
        </p:spPr>
        <p:txBody>
          <a:bodyPr wrap="square" rtlCol="0">
            <a:spAutoFit/>
          </a:bodyPr>
          <a:lstStyle/>
          <a:p>
            <a:r>
              <a:rPr lang="cs-CZ" sz="2600" dirty="0">
                <a:ea typeface="Cambria Math" panose="02040503050406030204" pitchFamily="18" charset="0"/>
              </a:rPr>
              <a:t>Nela … x</a:t>
            </a:r>
          </a:p>
        </p:txBody>
      </p:sp>
      <mc:AlternateContent xmlns:mc="http://schemas.openxmlformats.org/markup-compatibility/2006" xmlns:a14="http://schemas.microsoft.com/office/drawing/2010/main">
        <mc:Choice Requires="a14">
          <p:sp>
            <p:nvSpPr>
              <p:cNvPr id="50" name="TextovéPole 49">
                <a:extLst>
                  <a:ext uri="{FF2B5EF4-FFF2-40B4-BE49-F238E27FC236}">
                    <a16:creationId xmlns:a16="http://schemas.microsoft.com/office/drawing/2014/main" id="{C36F5358-1CFF-4588-9073-E378E5D7C15F}"/>
                  </a:ext>
                </a:extLst>
              </p:cNvPr>
              <p:cNvSpPr txBox="1"/>
              <p:nvPr/>
            </p:nvSpPr>
            <p:spPr>
              <a:xfrm>
                <a:off x="313386" y="3851204"/>
                <a:ext cx="3062946" cy="658129"/>
              </a:xfrm>
              <a:prstGeom prst="rect">
                <a:avLst/>
              </a:prstGeom>
              <a:noFill/>
            </p:spPr>
            <p:txBody>
              <a:bodyPr wrap="square" rtlCol="0">
                <a:spAutoFit/>
              </a:bodyPr>
              <a:lstStyle/>
              <a:p>
                <a:r>
                  <a:rPr lang="cs-CZ" sz="2600" dirty="0">
                    <a:ea typeface="Cambria Math" panose="02040503050406030204" pitchFamily="18" charset="0"/>
                  </a:rPr>
                  <a:t>Pavla</a:t>
                </a:r>
                <a:r>
                  <a:rPr lang="cs-CZ" sz="2600" dirty="0">
                    <a:solidFill>
                      <a:schemeClr val="tx1"/>
                    </a:solidFill>
                    <a:ea typeface="Cambria Math" panose="02040503050406030204" pitchFamily="18" charset="0"/>
                  </a:rPr>
                  <a:t> … </a:t>
                </a:r>
                <a14:m>
                  <m:oMath xmlns:m="http://schemas.openxmlformats.org/officeDocument/2006/math">
                    <m:r>
                      <m:rPr>
                        <m:sty m:val="p"/>
                      </m:rPr>
                      <a:rPr lang="cs-CZ" sz="2600" b="0" i="0" smtClean="0">
                        <a:solidFill>
                          <a:schemeClr val="tx1"/>
                        </a:solidFill>
                        <a:latin typeface="Cambria Math" panose="02040503050406030204" pitchFamily="18" charset="0"/>
                        <a:ea typeface="Cambria Math" panose="02040503050406030204" pitchFamily="18" charset="0"/>
                      </a:rPr>
                      <m:t>x</m:t>
                    </m:r>
                    <m:r>
                      <a:rPr lang="cs-CZ" sz="2600" b="0" i="0" smtClean="0">
                        <a:solidFill>
                          <a:schemeClr val="tx1"/>
                        </a:solidFill>
                        <a:latin typeface="Cambria Math" panose="02040503050406030204" pitchFamily="18" charset="0"/>
                        <a:ea typeface="Cambria Math" panose="02040503050406030204" pitchFamily="18" charset="0"/>
                      </a:rPr>
                      <m:t>+</m:t>
                    </m:r>
                    <m:f>
                      <m:fPr>
                        <m:ctrlPr>
                          <a:rPr lang="cs-CZ" sz="2600" i="1">
                            <a:solidFill>
                              <a:schemeClr val="tx1"/>
                            </a:solidFill>
                            <a:latin typeface="Cambria Math" panose="02040503050406030204" pitchFamily="18" charset="0"/>
                            <a:ea typeface="Cambria Math" panose="02040503050406030204" pitchFamily="18" charset="0"/>
                          </a:rPr>
                        </m:ctrlPr>
                      </m:fPr>
                      <m:num>
                        <m:r>
                          <a:rPr lang="cs-CZ" sz="2600" b="0" i="1" smtClean="0">
                            <a:solidFill>
                              <a:schemeClr val="tx1"/>
                            </a:solidFill>
                            <a:latin typeface="Cambria Math" panose="02040503050406030204" pitchFamily="18" charset="0"/>
                            <a:ea typeface="Cambria Math" panose="02040503050406030204" pitchFamily="18" charset="0"/>
                          </a:rPr>
                          <m:t>3</m:t>
                        </m:r>
                      </m:num>
                      <m:den>
                        <m:r>
                          <a:rPr lang="cs-CZ" sz="2600" i="1">
                            <a:solidFill>
                              <a:schemeClr val="tx1"/>
                            </a:solidFill>
                            <a:latin typeface="Cambria Math" panose="02040503050406030204" pitchFamily="18" charset="0"/>
                            <a:ea typeface="Cambria Math" panose="02040503050406030204" pitchFamily="18" charset="0"/>
                          </a:rPr>
                          <m:t>4</m:t>
                        </m:r>
                      </m:den>
                    </m:f>
                    <m:r>
                      <m:rPr>
                        <m:sty m:val="p"/>
                      </m:rPr>
                      <a:rPr lang="cs-CZ" sz="2600" b="0" i="0" smtClean="0">
                        <a:solidFill>
                          <a:schemeClr val="tx1"/>
                        </a:solidFill>
                        <a:latin typeface="Cambria Math" panose="02040503050406030204" pitchFamily="18" charset="0"/>
                        <a:ea typeface="Cambria Math" panose="02040503050406030204" pitchFamily="18" charset="0"/>
                      </a:rPr>
                      <m:t>x</m:t>
                    </m:r>
                    <m:r>
                      <a:rPr lang="cs-CZ" sz="2600" b="0" i="1" smtClean="0">
                        <a:solidFill>
                          <a:schemeClr val="tx1"/>
                        </a:solidFill>
                        <a:latin typeface="Cambria Math" panose="02040503050406030204" pitchFamily="18" charset="0"/>
                        <a:ea typeface="Cambria Math" panose="02040503050406030204" pitchFamily="18" charset="0"/>
                      </a:rPr>
                      <m:t>=</m:t>
                    </m:r>
                  </m:oMath>
                </a14:m>
                <a:endParaRPr lang="cs-CZ" sz="2600" dirty="0">
                  <a:solidFill>
                    <a:schemeClr val="tx1"/>
                  </a:solidFill>
                  <a:ea typeface="Cambria Math" panose="02040503050406030204" pitchFamily="18" charset="0"/>
                </a:endParaRPr>
              </a:p>
            </p:txBody>
          </p:sp>
        </mc:Choice>
        <mc:Fallback xmlns="">
          <p:sp>
            <p:nvSpPr>
              <p:cNvPr id="50" name="TextovéPole 49">
                <a:extLst>
                  <a:ext uri="{FF2B5EF4-FFF2-40B4-BE49-F238E27FC236}">
                    <a16:creationId xmlns:a16="http://schemas.microsoft.com/office/drawing/2014/main" id="{C36F5358-1CFF-4588-9073-E378E5D7C15F}"/>
                  </a:ext>
                </a:extLst>
              </p:cNvPr>
              <p:cNvSpPr txBox="1">
                <a:spLocks noRot="1" noChangeAspect="1" noMove="1" noResize="1" noEditPoints="1" noAdjustHandles="1" noChangeArrowheads="1" noChangeShapeType="1" noTextEdit="1"/>
              </p:cNvSpPr>
              <p:nvPr/>
            </p:nvSpPr>
            <p:spPr>
              <a:xfrm>
                <a:off x="313386" y="3851204"/>
                <a:ext cx="3062946" cy="658129"/>
              </a:xfrm>
              <a:prstGeom prst="rect">
                <a:avLst/>
              </a:prstGeom>
              <a:blipFill>
                <a:blip r:embed="rId2"/>
                <a:stretch>
                  <a:fillRect l="-3579" b="-11111"/>
                </a:stretch>
              </a:blipFill>
            </p:spPr>
            <p:txBody>
              <a:bodyPr/>
              <a:lstStyle/>
              <a:p>
                <a:r>
                  <a:rPr lang="cs-CZ">
                    <a:noFill/>
                  </a:rPr>
                  <a:t> </a:t>
                </a:r>
              </a:p>
            </p:txBody>
          </p:sp>
        </mc:Fallback>
      </mc:AlternateContent>
      <p:sp>
        <p:nvSpPr>
          <p:cNvPr id="51" name="TextovéPole 50">
            <a:extLst>
              <a:ext uri="{FF2B5EF4-FFF2-40B4-BE49-F238E27FC236}">
                <a16:creationId xmlns:a16="http://schemas.microsoft.com/office/drawing/2014/main" id="{C1106A77-3502-4B55-9C3C-60BD696CC945}"/>
              </a:ext>
            </a:extLst>
          </p:cNvPr>
          <p:cNvSpPr txBox="1"/>
          <p:nvPr/>
        </p:nvSpPr>
        <p:spPr>
          <a:xfrm>
            <a:off x="313385" y="4542328"/>
            <a:ext cx="2321731" cy="492443"/>
          </a:xfrm>
          <a:prstGeom prst="rect">
            <a:avLst/>
          </a:prstGeom>
          <a:noFill/>
        </p:spPr>
        <p:txBody>
          <a:bodyPr wrap="square" rtlCol="0">
            <a:spAutoFit/>
          </a:bodyPr>
          <a:lstStyle/>
          <a:p>
            <a:r>
              <a:rPr lang="cs-CZ" sz="2600" dirty="0">
                <a:ea typeface="Cambria Math" panose="02040503050406030204" pitchFamily="18" charset="0"/>
              </a:rPr>
              <a:t>Magda … x + 50</a:t>
            </a:r>
          </a:p>
        </p:txBody>
      </p:sp>
      <mc:AlternateContent xmlns:mc="http://schemas.openxmlformats.org/markup-compatibility/2006" xmlns:a14="http://schemas.microsoft.com/office/drawing/2010/main">
        <mc:Choice Requires="a14">
          <p:sp>
            <p:nvSpPr>
              <p:cNvPr id="52" name="TextovéPole 51">
                <a:extLst>
                  <a:ext uri="{FF2B5EF4-FFF2-40B4-BE49-F238E27FC236}">
                    <a16:creationId xmlns:a16="http://schemas.microsoft.com/office/drawing/2014/main" id="{C88EE97A-460C-4259-B438-004F40B3288A}"/>
                  </a:ext>
                </a:extLst>
              </p:cNvPr>
              <p:cNvSpPr txBox="1"/>
              <p:nvPr/>
            </p:nvSpPr>
            <p:spPr>
              <a:xfrm>
                <a:off x="4531704" y="3375816"/>
                <a:ext cx="2695920" cy="655885"/>
              </a:xfrm>
              <a:prstGeom prst="rect">
                <a:avLst/>
              </a:prstGeom>
              <a:noFill/>
            </p:spPr>
            <p:txBody>
              <a:bodyPr wrap="square" rtlCol="0">
                <a:spAutoFit/>
              </a:bodyPr>
              <a:lstStyle/>
              <a:p>
                <a14:m>
                  <m:oMath xmlns:m="http://schemas.openxmlformats.org/officeDocument/2006/math">
                    <m:f>
                      <m:fPr>
                        <m:ctrlPr>
                          <a:rPr lang="cs-CZ" sz="2600" i="1" smtClean="0">
                            <a:solidFill>
                              <a:schemeClr val="tx1"/>
                            </a:solidFill>
                            <a:latin typeface="Cambria Math" panose="02040503050406030204" pitchFamily="18" charset="0"/>
                            <a:ea typeface="Cambria Math" panose="02040503050406030204" pitchFamily="18" charset="0"/>
                          </a:rPr>
                        </m:ctrlPr>
                      </m:fPr>
                      <m:num>
                        <m:r>
                          <a:rPr lang="cs-CZ" sz="2600" b="0" i="1" smtClean="0">
                            <a:solidFill>
                              <a:schemeClr val="tx1"/>
                            </a:solidFill>
                            <a:latin typeface="Cambria Math" panose="02040503050406030204" pitchFamily="18" charset="0"/>
                            <a:ea typeface="Cambria Math" panose="02040503050406030204" pitchFamily="18" charset="0"/>
                          </a:rPr>
                          <m:t>7</m:t>
                        </m:r>
                      </m:num>
                      <m:den>
                        <m:r>
                          <a:rPr lang="cs-CZ" sz="2600" b="0" i="1" smtClean="0">
                            <a:solidFill>
                              <a:schemeClr val="tx1"/>
                            </a:solidFill>
                            <a:latin typeface="Cambria Math" panose="02040503050406030204" pitchFamily="18" charset="0"/>
                            <a:ea typeface="Cambria Math" panose="02040503050406030204" pitchFamily="18" charset="0"/>
                          </a:rPr>
                          <m:t>4</m:t>
                        </m:r>
                      </m:den>
                    </m:f>
                    <m:r>
                      <m:rPr>
                        <m:sty m:val="p"/>
                      </m:rPr>
                      <a:rPr lang="cs-CZ" sz="2600" b="0" i="0" smtClean="0">
                        <a:solidFill>
                          <a:schemeClr val="tx1"/>
                        </a:solidFill>
                        <a:latin typeface="Cambria Math" panose="02040503050406030204" pitchFamily="18" charset="0"/>
                        <a:ea typeface="Cambria Math" panose="02040503050406030204" pitchFamily="18" charset="0"/>
                      </a:rPr>
                      <m:t>x</m:t>
                    </m:r>
                    <m:r>
                      <a:rPr lang="cs-CZ" sz="2600" b="0" i="1" smtClean="0">
                        <a:solidFill>
                          <a:schemeClr val="tx1"/>
                        </a:solidFill>
                        <a:latin typeface="Cambria Math" panose="02040503050406030204" pitchFamily="18" charset="0"/>
                        <a:ea typeface="Cambria Math" panose="02040503050406030204" pitchFamily="18" charset="0"/>
                      </a:rPr>
                      <m:t>+</m:t>
                    </m:r>
                    <m:r>
                      <m:rPr>
                        <m:sty m:val="p"/>
                      </m:rPr>
                      <a:rPr lang="cs-CZ" sz="2600" b="0" i="0" smtClean="0">
                        <a:solidFill>
                          <a:schemeClr val="tx1"/>
                        </a:solidFill>
                        <a:latin typeface="Cambria Math" panose="02040503050406030204" pitchFamily="18" charset="0"/>
                        <a:ea typeface="Cambria Math" panose="02040503050406030204" pitchFamily="18" charset="0"/>
                      </a:rPr>
                      <m:t>x</m:t>
                    </m:r>
                  </m:oMath>
                </a14:m>
                <a:r>
                  <a:rPr lang="cs-CZ" sz="2600" dirty="0">
                    <a:solidFill>
                      <a:schemeClr val="tx1"/>
                    </a:solidFill>
                    <a:latin typeface="Cambria Math" panose="02040503050406030204" pitchFamily="18" charset="0"/>
                    <a:ea typeface="Cambria Math" panose="02040503050406030204" pitchFamily="18" charset="0"/>
                  </a:rPr>
                  <a:t> + 50</a:t>
                </a:r>
                <a:r>
                  <a:rPr lang="cs-CZ" sz="2600" baseline="30000" dirty="0">
                    <a:solidFill>
                      <a:schemeClr val="tx1"/>
                    </a:solidFill>
                    <a:latin typeface="Cambria Math" panose="02040503050406030204" pitchFamily="18" charset="0"/>
                    <a:ea typeface="Cambria Math" panose="02040503050406030204" pitchFamily="18" charset="0"/>
                  </a:rPr>
                  <a:t>  </a:t>
                </a:r>
                <a:r>
                  <a:rPr lang="cs-CZ" sz="2600" dirty="0">
                    <a:solidFill>
                      <a:schemeClr val="tx1"/>
                    </a:solidFill>
                    <a:latin typeface="Cambria Math" panose="02040503050406030204" pitchFamily="18" charset="0"/>
                    <a:ea typeface="Cambria Math" panose="02040503050406030204" pitchFamily="18" charset="0"/>
                  </a:rPr>
                  <a:t>= 3x</a:t>
                </a:r>
              </a:p>
            </p:txBody>
          </p:sp>
        </mc:Choice>
        <mc:Fallback xmlns="">
          <p:sp>
            <p:nvSpPr>
              <p:cNvPr id="52" name="TextovéPole 51">
                <a:extLst>
                  <a:ext uri="{FF2B5EF4-FFF2-40B4-BE49-F238E27FC236}">
                    <a16:creationId xmlns:a16="http://schemas.microsoft.com/office/drawing/2014/main" id="{C88EE97A-460C-4259-B438-004F40B3288A}"/>
                  </a:ext>
                </a:extLst>
              </p:cNvPr>
              <p:cNvSpPr txBox="1">
                <a:spLocks noRot="1" noChangeAspect="1" noMove="1" noResize="1" noEditPoints="1" noAdjustHandles="1" noChangeArrowheads="1" noChangeShapeType="1" noTextEdit="1"/>
              </p:cNvSpPr>
              <p:nvPr/>
            </p:nvSpPr>
            <p:spPr>
              <a:xfrm>
                <a:off x="4531704" y="3375816"/>
                <a:ext cx="2695920" cy="655885"/>
              </a:xfrm>
              <a:prstGeom prst="rect">
                <a:avLst/>
              </a:prstGeom>
              <a:blipFill>
                <a:blip r:embed="rId3"/>
                <a:stretch>
                  <a:fillRect r="-677" b="-8411"/>
                </a:stretch>
              </a:blipFill>
            </p:spPr>
            <p:txBody>
              <a:bodyPr/>
              <a:lstStyle/>
              <a:p>
                <a:r>
                  <a:rPr lang="cs-CZ">
                    <a:noFill/>
                  </a:rPr>
                  <a:t> </a:t>
                </a:r>
              </a:p>
            </p:txBody>
          </p:sp>
        </mc:Fallback>
      </mc:AlternateContent>
      <p:sp>
        <p:nvSpPr>
          <p:cNvPr id="65" name="TextovéPole 64">
            <a:extLst>
              <a:ext uri="{FF2B5EF4-FFF2-40B4-BE49-F238E27FC236}">
                <a16:creationId xmlns:a16="http://schemas.microsoft.com/office/drawing/2014/main" id="{CCC9A3C5-BAEB-415D-A22A-6F8901823A6F}"/>
              </a:ext>
            </a:extLst>
          </p:cNvPr>
          <p:cNvSpPr txBox="1"/>
          <p:nvPr/>
        </p:nvSpPr>
        <p:spPr>
          <a:xfrm>
            <a:off x="4239010" y="4089525"/>
            <a:ext cx="3736066" cy="492443"/>
          </a:xfrm>
          <a:prstGeom prst="rect">
            <a:avLst/>
          </a:prstGeom>
          <a:noFill/>
        </p:spPr>
        <p:txBody>
          <a:bodyPr wrap="square" rtlCol="0">
            <a:spAutoFit/>
          </a:bodyPr>
          <a:lstStyle/>
          <a:p>
            <a:r>
              <a:rPr lang="cs-CZ" sz="2600" dirty="0">
                <a:latin typeface="Cambria Math" panose="02040503050406030204" pitchFamily="18" charset="0"/>
                <a:ea typeface="Cambria Math" panose="02040503050406030204" pitchFamily="18" charset="0"/>
              </a:rPr>
              <a:t>7x + 4x + 200 = 12x</a:t>
            </a:r>
          </a:p>
        </p:txBody>
      </p:sp>
      <p:sp>
        <p:nvSpPr>
          <p:cNvPr id="66" name="TextovéPole 65">
            <a:extLst>
              <a:ext uri="{FF2B5EF4-FFF2-40B4-BE49-F238E27FC236}">
                <a16:creationId xmlns:a16="http://schemas.microsoft.com/office/drawing/2014/main" id="{EF0E82E4-FE51-4105-AFF3-1E7C78F452B8}"/>
              </a:ext>
            </a:extLst>
          </p:cNvPr>
          <p:cNvSpPr txBox="1"/>
          <p:nvPr/>
        </p:nvSpPr>
        <p:spPr>
          <a:xfrm>
            <a:off x="5970357" y="5279337"/>
            <a:ext cx="1843934" cy="492443"/>
          </a:xfrm>
          <a:prstGeom prst="rect">
            <a:avLst/>
          </a:prstGeom>
          <a:noFill/>
        </p:spPr>
        <p:txBody>
          <a:bodyPr wrap="square" rtlCol="0">
            <a:spAutoFit/>
          </a:bodyPr>
          <a:lstStyle/>
          <a:p>
            <a:r>
              <a:rPr lang="cs-CZ" sz="2600" dirty="0">
                <a:latin typeface="Cambria Math" panose="02040503050406030204" pitchFamily="18" charset="0"/>
                <a:ea typeface="Cambria Math" panose="02040503050406030204" pitchFamily="18" charset="0"/>
              </a:rPr>
              <a:t>-x = -200</a:t>
            </a:r>
          </a:p>
        </p:txBody>
      </p:sp>
      <p:sp>
        <p:nvSpPr>
          <p:cNvPr id="67" name="TextovéPole 66">
            <a:extLst>
              <a:ext uri="{FF2B5EF4-FFF2-40B4-BE49-F238E27FC236}">
                <a16:creationId xmlns:a16="http://schemas.microsoft.com/office/drawing/2014/main" id="{99FA8C38-3E49-4954-BD7D-A1C27FD5C918}"/>
              </a:ext>
            </a:extLst>
          </p:cNvPr>
          <p:cNvSpPr txBox="1"/>
          <p:nvPr/>
        </p:nvSpPr>
        <p:spPr>
          <a:xfrm>
            <a:off x="6075076" y="5860948"/>
            <a:ext cx="1470194" cy="492443"/>
          </a:xfrm>
          <a:prstGeom prst="rect">
            <a:avLst/>
          </a:prstGeom>
          <a:noFill/>
        </p:spPr>
        <p:txBody>
          <a:bodyPr wrap="square" rtlCol="0">
            <a:spAutoFit/>
          </a:bodyPr>
          <a:lstStyle/>
          <a:p>
            <a:r>
              <a:rPr lang="cs-CZ" sz="2600" b="1" dirty="0">
                <a:latin typeface="Cambria Math" panose="02040503050406030204" pitchFamily="18" charset="0"/>
                <a:ea typeface="Cambria Math" panose="02040503050406030204" pitchFamily="18" charset="0"/>
              </a:rPr>
              <a:t>x = 200</a:t>
            </a:r>
          </a:p>
        </p:txBody>
      </p:sp>
      <p:sp>
        <p:nvSpPr>
          <p:cNvPr id="68" name="TextovéPole 67">
            <a:extLst>
              <a:ext uri="{FF2B5EF4-FFF2-40B4-BE49-F238E27FC236}">
                <a16:creationId xmlns:a16="http://schemas.microsoft.com/office/drawing/2014/main" id="{EE09898C-4B24-4147-9302-B9D96FC076A1}"/>
              </a:ext>
            </a:extLst>
          </p:cNvPr>
          <p:cNvSpPr txBox="1"/>
          <p:nvPr/>
        </p:nvSpPr>
        <p:spPr>
          <a:xfrm>
            <a:off x="7460427" y="3455694"/>
            <a:ext cx="827981" cy="492443"/>
          </a:xfrm>
          <a:prstGeom prst="rect">
            <a:avLst/>
          </a:prstGeom>
          <a:noFill/>
        </p:spPr>
        <p:txBody>
          <a:bodyPr wrap="square" rtlCol="0">
            <a:spAutoFit/>
          </a:bodyPr>
          <a:lstStyle/>
          <a:p>
            <a:r>
              <a:rPr lang="cs-CZ" sz="2600" dirty="0">
                <a:latin typeface="Cambria Math" panose="02040503050406030204" pitchFamily="18" charset="0"/>
                <a:ea typeface="Cambria Math" panose="02040503050406030204" pitchFamily="18" charset="0"/>
              </a:rPr>
              <a:t>/ .4</a:t>
            </a:r>
          </a:p>
        </p:txBody>
      </p:sp>
      <p:sp>
        <p:nvSpPr>
          <p:cNvPr id="69" name="TextovéPole 68">
            <a:extLst>
              <a:ext uri="{FF2B5EF4-FFF2-40B4-BE49-F238E27FC236}">
                <a16:creationId xmlns:a16="http://schemas.microsoft.com/office/drawing/2014/main" id="{40D9CDD2-AEB8-4C6D-AA6B-52211773CDF8}"/>
              </a:ext>
            </a:extLst>
          </p:cNvPr>
          <p:cNvSpPr txBox="1"/>
          <p:nvPr/>
        </p:nvSpPr>
        <p:spPr>
          <a:xfrm>
            <a:off x="7371793" y="4709197"/>
            <a:ext cx="2064436" cy="492443"/>
          </a:xfrm>
          <a:prstGeom prst="rect">
            <a:avLst/>
          </a:prstGeom>
          <a:noFill/>
        </p:spPr>
        <p:txBody>
          <a:bodyPr wrap="square" rtlCol="0">
            <a:spAutoFit/>
          </a:bodyPr>
          <a:lstStyle/>
          <a:p>
            <a:r>
              <a:rPr lang="cs-CZ" sz="2600" dirty="0">
                <a:latin typeface="Cambria Math" panose="02040503050406030204" pitchFamily="18" charset="0"/>
                <a:ea typeface="Cambria Math" panose="02040503050406030204" pitchFamily="18" charset="0"/>
              </a:rPr>
              <a:t>/ -12x -200</a:t>
            </a:r>
          </a:p>
        </p:txBody>
      </p:sp>
      <p:sp>
        <p:nvSpPr>
          <p:cNvPr id="70" name="TextovéPole 69">
            <a:extLst>
              <a:ext uri="{FF2B5EF4-FFF2-40B4-BE49-F238E27FC236}">
                <a16:creationId xmlns:a16="http://schemas.microsoft.com/office/drawing/2014/main" id="{487C62EE-14C3-4109-88C4-B197A2B15B1F}"/>
              </a:ext>
            </a:extLst>
          </p:cNvPr>
          <p:cNvSpPr txBox="1"/>
          <p:nvPr/>
        </p:nvSpPr>
        <p:spPr>
          <a:xfrm>
            <a:off x="7462424" y="5261602"/>
            <a:ext cx="1255636" cy="492443"/>
          </a:xfrm>
          <a:prstGeom prst="rect">
            <a:avLst/>
          </a:prstGeom>
          <a:noFill/>
        </p:spPr>
        <p:txBody>
          <a:bodyPr wrap="square" rtlCol="0">
            <a:spAutoFit/>
          </a:bodyPr>
          <a:lstStyle/>
          <a:p>
            <a:r>
              <a:rPr lang="cs-CZ" sz="2600" dirty="0">
                <a:latin typeface="Cambria Math" panose="02040503050406030204" pitchFamily="18" charset="0"/>
                <a:ea typeface="Cambria Math" panose="02040503050406030204" pitchFamily="18" charset="0"/>
              </a:rPr>
              <a:t>/ .(-1)</a:t>
            </a:r>
          </a:p>
        </p:txBody>
      </p:sp>
      <p:sp>
        <p:nvSpPr>
          <p:cNvPr id="71" name="TextovéPole 70">
            <a:extLst>
              <a:ext uri="{FF2B5EF4-FFF2-40B4-BE49-F238E27FC236}">
                <a16:creationId xmlns:a16="http://schemas.microsoft.com/office/drawing/2014/main" id="{70236D65-DD4E-46E7-8868-87BC42C68566}"/>
              </a:ext>
            </a:extLst>
          </p:cNvPr>
          <p:cNvSpPr txBox="1"/>
          <p:nvPr/>
        </p:nvSpPr>
        <p:spPr>
          <a:xfrm>
            <a:off x="4799014" y="4686619"/>
            <a:ext cx="2661413" cy="492443"/>
          </a:xfrm>
          <a:prstGeom prst="rect">
            <a:avLst/>
          </a:prstGeom>
          <a:noFill/>
        </p:spPr>
        <p:txBody>
          <a:bodyPr wrap="square" rtlCol="0">
            <a:spAutoFit/>
          </a:bodyPr>
          <a:lstStyle/>
          <a:p>
            <a:r>
              <a:rPr lang="cs-CZ" sz="2600" dirty="0">
                <a:latin typeface="Cambria Math" panose="02040503050406030204" pitchFamily="18" charset="0"/>
                <a:ea typeface="Cambria Math" panose="02040503050406030204" pitchFamily="18" charset="0"/>
              </a:rPr>
              <a:t>11x + 200 = 12x</a:t>
            </a:r>
          </a:p>
        </p:txBody>
      </p:sp>
      <mc:AlternateContent xmlns:mc="http://schemas.openxmlformats.org/markup-compatibility/2006" xmlns:a14="http://schemas.microsoft.com/office/drawing/2010/main">
        <mc:Choice Requires="a14">
          <p:sp>
            <p:nvSpPr>
              <p:cNvPr id="72" name="TextovéPole 71">
                <a:extLst>
                  <a:ext uri="{FF2B5EF4-FFF2-40B4-BE49-F238E27FC236}">
                    <a16:creationId xmlns:a16="http://schemas.microsoft.com/office/drawing/2014/main" id="{CA1C7A4E-CD10-4EA7-B59D-E8669F5F2123}"/>
                  </a:ext>
                </a:extLst>
              </p:cNvPr>
              <p:cNvSpPr txBox="1"/>
              <p:nvPr/>
            </p:nvSpPr>
            <p:spPr>
              <a:xfrm>
                <a:off x="2742764" y="3851203"/>
                <a:ext cx="694957" cy="655885"/>
              </a:xfrm>
              <a:prstGeom prst="rect">
                <a:avLst/>
              </a:prstGeom>
              <a:noFill/>
            </p:spPr>
            <p:txBody>
              <a:bodyPr wrap="square" rtlCol="0">
                <a:spAutoFit/>
              </a:bodyPr>
              <a:lstStyle/>
              <a:p>
                <a:r>
                  <a:rPr lang="cs-CZ" sz="2600" dirty="0">
                    <a:solidFill>
                      <a:schemeClr val="tx1"/>
                    </a:solidFill>
                    <a:ea typeface="Cambria Math" panose="02040503050406030204" pitchFamily="18" charset="0"/>
                  </a:rPr>
                  <a:t> </a:t>
                </a:r>
                <a14:m>
                  <m:oMath xmlns:m="http://schemas.openxmlformats.org/officeDocument/2006/math">
                    <m:f>
                      <m:fPr>
                        <m:ctrlPr>
                          <a:rPr lang="cs-CZ" sz="2600" i="1">
                            <a:solidFill>
                              <a:schemeClr val="tx1"/>
                            </a:solidFill>
                            <a:latin typeface="Cambria Math" panose="02040503050406030204" pitchFamily="18" charset="0"/>
                            <a:ea typeface="Cambria Math" panose="02040503050406030204" pitchFamily="18" charset="0"/>
                          </a:rPr>
                        </m:ctrlPr>
                      </m:fPr>
                      <m:num>
                        <m:r>
                          <a:rPr lang="cs-CZ" sz="2600" b="0" i="1" smtClean="0">
                            <a:solidFill>
                              <a:schemeClr val="tx1"/>
                            </a:solidFill>
                            <a:latin typeface="Cambria Math" panose="02040503050406030204" pitchFamily="18" charset="0"/>
                            <a:ea typeface="Cambria Math" panose="02040503050406030204" pitchFamily="18" charset="0"/>
                          </a:rPr>
                          <m:t>7</m:t>
                        </m:r>
                      </m:num>
                      <m:den>
                        <m:r>
                          <a:rPr lang="cs-CZ" sz="2600" i="1">
                            <a:solidFill>
                              <a:schemeClr val="tx1"/>
                            </a:solidFill>
                            <a:latin typeface="Cambria Math" panose="02040503050406030204" pitchFamily="18" charset="0"/>
                            <a:ea typeface="Cambria Math" panose="02040503050406030204" pitchFamily="18" charset="0"/>
                          </a:rPr>
                          <m:t>4</m:t>
                        </m:r>
                      </m:den>
                    </m:f>
                    <m:r>
                      <m:rPr>
                        <m:sty m:val="p"/>
                      </m:rPr>
                      <a:rPr lang="cs-CZ" sz="2600" b="0" i="0" smtClean="0">
                        <a:solidFill>
                          <a:schemeClr val="tx1"/>
                        </a:solidFill>
                        <a:latin typeface="Cambria Math" panose="02040503050406030204" pitchFamily="18" charset="0"/>
                        <a:ea typeface="Cambria Math" panose="02040503050406030204" pitchFamily="18" charset="0"/>
                      </a:rPr>
                      <m:t>x</m:t>
                    </m:r>
                  </m:oMath>
                </a14:m>
                <a:endParaRPr lang="cs-CZ" sz="2600" dirty="0">
                  <a:solidFill>
                    <a:schemeClr val="tx1"/>
                  </a:solidFill>
                  <a:ea typeface="Cambria Math" panose="02040503050406030204" pitchFamily="18" charset="0"/>
                </a:endParaRPr>
              </a:p>
            </p:txBody>
          </p:sp>
        </mc:Choice>
        <mc:Fallback xmlns="">
          <p:sp>
            <p:nvSpPr>
              <p:cNvPr id="72" name="TextovéPole 71">
                <a:extLst>
                  <a:ext uri="{FF2B5EF4-FFF2-40B4-BE49-F238E27FC236}">
                    <a16:creationId xmlns:a16="http://schemas.microsoft.com/office/drawing/2014/main" id="{CA1C7A4E-CD10-4EA7-B59D-E8669F5F2123}"/>
                  </a:ext>
                </a:extLst>
              </p:cNvPr>
              <p:cNvSpPr txBox="1">
                <a:spLocks noRot="1" noChangeAspect="1" noMove="1" noResize="1" noEditPoints="1" noAdjustHandles="1" noChangeArrowheads="1" noChangeShapeType="1" noTextEdit="1"/>
              </p:cNvSpPr>
              <p:nvPr/>
            </p:nvSpPr>
            <p:spPr>
              <a:xfrm>
                <a:off x="2742764" y="3851203"/>
                <a:ext cx="694957" cy="655885"/>
              </a:xfrm>
              <a:prstGeom prst="rect">
                <a:avLst/>
              </a:prstGeom>
              <a:blipFill>
                <a:blip r:embed="rId4"/>
                <a:stretch>
                  <a:fillRect/>
                </a:stretch>
              </a:blipFill>
            </p:spPr>
            <p:txBody>
              <a:bodyPr/>
              <a:lstStyle/>
              <a:p>
                <a:r>
                  <a:rPr lang="cs-CZ">
                    <a:noFill/>
                  </a:rPr>
                  <a:t> </a:t>
                </a:r>
              </a:p>
            </p:txBody>
          </p:sp>
        </mc:Fallback>
      </mc:AlternateContent>
      <p:sp>
        <p:nvSpPr>
          <p:cNvPr id="73" name="Rectangle 19">
            <a:extLst>
              <a:ext uri="{FF2B5EF4-FFF2-40B4-BE49-F238E27FC236}">
                <a16:creationId xmlns:a16="http://schemas.microsoft.com/office/drawing/2014/main" id="{22601899-0A2B-42D2-929A-EC30CCB146B5}"/>
              </a:ext>
            </a:extLst>
          </p:cNvPr>
          <p:cNvSpPr>
            <a:spLocks noChangeArrowheads="1"/>
          </p:cNvSpPr>
          <p:nvPr/>
        </p:nvSpPr>
        <p:spPr bwMode="auto">
          <a:xfrm>
            <a:off x="1975832" y="6132217"/>
            <a:ext cx="3133496"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sz="2600" dirty="0">
                <a:latin typeface="+mn-lt"/>
                <a:cs typeface="Times New Roman" panose="02020603050405020304" pitchFamily="18" charset="0"/>
              </a:rPr>
              <a:t>Nela uspořila 200 Kč</a:t>
            </a:r>
            <a:r>
              <a:rPr lang="cs-CZ" altLang="cs-CZ" sz="2600" dirty="0">
                <a:latin typeface="+mn-lt"/>
                <a:cs typeface="Times New Roman" pitchFamily="18" charset="0"/>
              </a:rPr>
              <a:t>.</a:t>
            </a:r>
          </a:p>
        </p:txBody>
      </p:sp>
      <p:cxnSp>
        <p:nvCxnSpPr>
          <p:cNvPr id="74" name="Přímá spojnice 73">
            <a:extLst>
              <a:ext uri="{FF2B5EF4-FFF2-40B4-BE49-F238E27FC236}">
                <a16:creationId xmlns:a16="http://schemas.microsoft.com/office/drawing/2014/main" id="{90B68589-F2DF-4674-9F24-BE13F0030911}"/>
              </a:ext>
            </a:extLst>
          </p:cNvPr>
          <p:cNvCxnSpPr/>
          <p:nvPr/>
        </p:nvCxnSpPr>
        <p:spPr>
          <a:xfrm>
            <a:off x="107504" y="5034771"/>
            <a:ext cx="34181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5" name="Obrázek 74">
            <a:extLst>
              <a:ext uri="{FF2B5EF4-FFF2-40B4-BE49-F238E27FC236}">
                <a16:creationId xmlns:a16="http://schemas.microsoft.com/office/drawing/2014/main" id="{2F512A6C-377E-4453-BC73-20E2E8D876C0}"/>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562115" y="1799730"/>
            <a:ext cx="1309469" cy="1648283"/>
          </a:xfrm>
          <a:prstGeom prst="rect">
            <a:avLst/>
          </a:prstGeom>
        </p:spPr>
      </p:pic>
    </p:spTree>
    <p:extLst>
      <p:ext uri="{BB962C8B-B14F-4D97-AF65-F5344CB8AC3E}">
        <p14:creationId xmlns:p14="http://schemas.microsoft.com/office/powerpoint/2010/main" val="3911175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8090" y="579171"/>
            <a:ext cx="1642422" cy="977621"/>
          </a:xfrm>
          <a:prstGeom prst="rect">
            <a:avLst/>
          </a:prstGeom>
        </p:spPr>
      </p:pic>
      <p:graphicFrame>
        <p:nvGraphicFramePr>
          <p:cNvPr id="56" name="Tabulka 55"/>
          <p:cNvGraphicFramePr>
            <a:graphicFrameLocks noGrp="1"/>
          </p:cNvGraphicFramePr>
          <p:nvPr>
            <p:extLst>
              <p:ext uri="{D42A27DB-BD31-4B8C-83A1-F6EECF244321}">
                <p14:modId xmlns:p14="http://schemas.microsoft.com/office/powerpoint/2010/main" val="3950162507"/>
              </p:ext>
            </p:extLst>
          </p:nvPr>
        </p:nvGraphicFramePr>
        <p:xfrm>
          <a:off x="212335" y="2210428"/>
          <a:ext cx="8717176" cy="1997184"/>
        </p:xfrm>
        <a:graphic>
          <a:graphicData uri="http://schemas.openxmlformats.org/drawingml/2006/table">
            <a:tbl>
              <a:tblPr firstRow="1" bandRow="1">
                <a:tableStyleId>{5C22544A-7EE6-4342-B048-85BDC9FD1C3A}</a:tableStyleId>
              </a:tblPr>
              <a:tblGrid>
                <a:gridCol w="1266597">
                  <a:extLst>
                    <a:ext uri="{9D8B030D-6E8A-4147-A177-3AD203B41FA5}">
                      <a16:colId xmlns:a16="http://schemas.microsoft.com/office/drawing/2014/main" val="20000"/>
                    </a:ext>
                  </a:extLst>
                </a:gridCol>
                <a:gridCol w="2235173">
                  <a:extLst>
                    <a:ext uri="{9D8B030D-6E8A-4147-A177-3AD203B41FA5}">
                      <a16:colId xmlns:a16="http://schemas.microsoft.com/office/drawing/2014/main" val="20001"/>
                    </a:ext>
                  </a:extLst>
                </a:gridCol>
                <a:gridCol w="2682208">
                  <a:extLst>
                    <a:ext uri="{9D8B030D-6E8A-4147-A177-3AD203B41FA5}">
                      <a16:colId xmlns:a16="http://schemas.microsoft.com/office/drawing/2014/main" val="20002"/>
                    </a:ext>
                  </a:extLst>
                </a:gridCol>
                <a:gridCol w="2533198">
                  <a:extLst>
                    <a:ext uri="{9D8B030D-6E8A-4147-A177-3AD203B41FA5}">
                      <a16:colId xmlns:a16="http://schemas.microsoft.com/office/drawing/2014/main" val="20003"/>
                    </a:ext>
                  </a:extLst>
                </a:gridCol>
              </a:tblGrid>
              <a:tr h="576064">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sz="2000" dirty="0">
                          <a:solidFill>
                            <a:schemeClr val="tx1"/>
                          </a:solidFill>
                        </a:rPr>
                        <a:t>část práce vykonaná za 1 den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sz="2000" dirty="0">
                          <a:solidFill>
                            <a:schemeClr val="tx1"/>
                          </a:solidFill>
                        </a:rPr>
                        <a:t>počet dní práce na společném úkolu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sz="2000" dirty="0">
                          <a:solidFill>
                            <a:schemeClr val="tx1"/>
                          </a:solidFill>
                        </a:rPr>
                        <a:t>celkem</a:t>
                      </a:r>
                      <a:r>
                        <a:rPr lang="cs-CZ" sz="2000" baseline="0" dirty="0">
                          <a:solidFill>
                            <a:schemeClr val="tx1"/>
                          </a:solidFill>
                        </a:rPr>
                        <a:t> odpracováno ze společné práce</a:t>
                      </a:r>
                      <a:endParaRPr lang="cs-CZ"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48072">
                <a:tc>
                  <a:txBody>
                    <a:bodyPr/>
                    <a:lstStyle/>
                    <a:p>
                      <a:pPr algn="ctr"/>
                      <a:r>
                        <a:rPr lang="cs-CZ" sz="2000" b="1" dirty="0"/>
                        <a:t>1.stroj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48072">
                <a:tc>
                  <a:txBody>
                    <a:bodyPr/>
                    <a:lstStyle/>
                    <a:p>
                      <a:pPr algn="ctr"/>
                      <a:r>
                        <a:rPr lang="cs-CZ" sz="2000" b="1" dirty="0"/>
                        <a:t>2.stroj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62" name="TextovéPole 61"/>
              <p:cNvSpPr txBox="1"/>
              <p:nvPr/>
            </p:nvSpPr>
            <p:spPr>
              <a:xfrm>
                <a:off x="1979712" y="2876722"/>
                <a:ext cx="972108" cy="670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cs-CZ" sz="2000" i="1" smtClean="0">
                              <a:latin typeface="Cambria Math" panose="02040503050406030204" pitchFamily="18" charset="0"/>
                            </a:rPr>
                          </m:ctrlPr>
                        </m:fPr>
                        <m:num>
                          <m:r>
                            <a:rPr lang="cs-CZ" sz="2000" b="0" i="1" smtClean="0">
                              <a:latin typeface="Cambria Math"/>
                            </a:rPr>
                            <m:t>1</m:t>
                          </m:r>
                        </m:num>
                        <m:den>
                          <m:r>
                            <a:rPr lang="cs-CZ" sz="2000" b="0" i="1" smtClean="0">
                              <a:latin typeface="Cambria Math"/>
                            </a:rPr>
                            <m:t>20</m:t>
                          </m:r>
                        </m:den>
                      </m:f>
                    </m:oMath>
                  </m:oMathPara>
                </a14:m>
                <a:endParaRPr lang="cs-CZ" sz="2000" dirty="0"/>
              </a:p>
            </p:txBody>
          </p:sp>
        </mc:Choice>
        <mc:Fallback xmlns="">
          <p:sp>
            <p:nvSpPr>
              <p:cNvPr id="62" name="TextovéPole 61"/>
              <p:cNvSpPr txBox="1">
                <a:spLocks noRot="1" noChangeAspect="1" noMove="1" noResize="1" noEditPoints="1" noAdjustHandles="1" noChangeArrowheads="1" noChangeShapeType="1" noTextEdit="1"/>
              </p:cNvSpPr>
              <p:nvPr/>
            </p:nvSpPr>
            <p:spPr>
              <a:xfrm>
                <a:off x="1979712" y="2876722"/>
                <a:ext cx="972108" cy="670568"/>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63" name="TextovéPole 62"/>
              <p:cNvSpPr txBox="1"/>
              <p:nvPr/>
            </p:nvSpPr>
            <p:spPr>
              <a:xfrm>
                <a:off x="1979712" y="3524794"/>
                <a:ext cx="972108" cy="670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cs-CZ" sz="2000" i="1" smtClean="0">
                              <a:latin typeface="Cambria Math" panose="02040503050406030204" pitchFamily="18" charset="0"/>
                            </a:rPr>
                          </m:ctrlPr>
                        </m:fPr>
                        <m:num>
                          <m:r>
                            <a:rPr lang="cs-CZ" sz="2000" b="0" i="1" smtClean="0">
                              <a:latin typeface="Cambria Math"/>
                            </a:rPr>
                            <m:t>1</m:t>
                          </m:r>
                        </m:num>
                        <m:den>
                          <m:r>
                            <a:rPr lang="cs-CZ" sz="2000" b="0" i="1" smtClean="0">
                              <a:latin typeface="Cambria Math"/>
                            </a:rPr>
                            <m:t>4</m:t>
                          </m:r>
                        </m:den>
                      </m:f>
                    </m:oMath>
                  </m:oMathPara>
                </a14:m>
                <a:endParaRPr lang="cs-CZ" sz="2000" dirty="0"/>
              </a:p>
            </p:txBody>
          </p:sp>
        </mc:Choice>
        <mc:Fallback xmlns="">
          <p:sp>
            <p:nvSpPr>
              <p:cNvPr id="63" name="TextovéPole 62"/>
              <p:cNvSpPr txBox="1">
                <a:spLocks noRot="1" noChangeAspect="1" noMove="1" noResize="1" noEditPoints="1" noAdjustHandles="1" noChangeArrowheads="1" noChangeShapeType="1" noTextEdit="1"/>
              </p:cNvSpPr>
              <p:nvPr/>
            </p:nvSpPr>
            <p:spPr>
              <a:xfrm>
                <a:off x="1979712" y="3524794"/>
                <a:ext cx="972108" cy="670568"/>
              </a:xfrm>
              <a:prstGeom prst="rect">
                <a:avLst/>
              </a:prstGeom>
              <a:blipFill>
                <a:blip r:embed="rId4"/>
                <a:stretch>
                  <a:fillRect/>
                </a:stretch>
              </a:blipFill>
            </p:spPr>
            <p:txBody>
              <a:bodyPr/>
              <a:lstStyle/>
              <a:p>
                <a:r>
                  <a:rPr lang="cs-CZ">
                    <a:noFill/>
                  </a:rPr>
                  <a:t> </a:t>
                </a:r>
              </a:p>
            </p:txBody>
          </p:sp>
        </mc:Fallback>
      </mc:AlternateContent>
      <p:sp>
        <p:nvSpPr>
          <p:cNvPr id="64" name="TextovéPole 63"/>
          <p:cNvSpPr txBox="1"/>
          <p:nvPr/>
        </p:nvSpPr>
        <p:spPr>
          <a:xfrm>
            <a:off x="4499992" y="2998242"/>
            <a:ext cx="936104" cy="461665"/>
          </a:xfrm>
          <a:prstGeom prst="rect">
            <a:avLst/>
          </a:prstGeom>
          <a:noFill/>
        </p:spPr>
        <p:txBody>
          <a:bodyPr wrap="square" rtlCol="0">
            <a:spAutoFit/>
          </a:bodyPr>
          <a:lstStyle/>
          <a:p>
            <a:r>
              <a:rPr lang="cs-CZ" sz="2400" dirty="0">
                <a:latin typeface="Cambria Math" pitchFamily="18" charset="0"/>
                <a:ea typeface="Cambria Math" pitchFamily="18" charset="0"/>
              </a:rPr>
              <a:t>x + 2</a:t>
            </a:r>
          </a:p>
        </p:txBody>
      </p:sp>
      <p:sp>
        <p:nvSpPr>
          <p:cNvPr id="65" name="TextovéPole 64"/>
          <p:cNvSpPr txBox="1"/>
          <p:nvPr/>
        </p:nvSpPr>
        <p:spPr>
          <a:xfrm>
            <a:off x="4716016" y="3678757"/>
            <a:ext cx="432048" cy="461665"/>
          </a:xfrm>
          <a:prstGeom prst="rect">
            <a:avLst/>
          </a:prstGeom>
          <a:noFill/>
        </p:spPr>
        <p:txBody>
          <a:bodyPr wrap="square" rtlCol="0">
            <a:spAutoFit/>
          </a:bodyPr>
          <a:lstStyle/>
          <a:p>
            <a:r>
              <a:rPr lang="cs-CZ" sz="2400" dirty="0">
                <a:latin typeface="Cambria Math" pitchFamily="18" charset="0"/>
                <a:ea typeface="Cambria Math" pitchFamily="18" charset="0"/>
              </a:rPr>
              <a:t>x</a:t>
            </a:r>
          </a:p>
        </p:txBody>
      </p:sp>
      <mc:AlternateContent xmlns:mc="http://schemas.openxmlformats.org/markup-compatibility/2006" xmlns:a14="http://schemas.microsoft.com/office/drawing/2010/main">
        <mc:Choice Requires="a14">
          <p:sp>
            <p:nvSpPr>
              <p:cNvPr id="66" name="TextovéPole 65"/>
              <p:cNvSpPr txBox="1"/>
              <p:nvPr/>
            </p:nvSpPr>
            <p:spPr>
              <a:xfrm>
                <a:off x="6948264" y="2876722"/>
                <a:ext cx="972108" cy="6694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cs-CZ" sz="2000" i="1" smtClean="0">
                              <a:latin typeface="Cambria Math" panose="02040503050406030204" pitchFamily="18" charset="0"/>
                              <a:ea typeface="Cambria Math" pitchFamily="18" charset="0"/>
                            </a:rPr>
                          </m:ctrlPr>
                        </m:fPr>
                        <m:num>
                          <m:r>
                            <m:rPr>
                              <m:sty m:val="p"/>
                            </m:rPr>
                            <a:rPr lang="cs-CZ" sz="2000" b="0" i="0" smtClean="0">
                              <a:latin typeface="Cambria Math" pitchFamily="18" charset="0"/>
                              <a:ea typeface="Cambria Math" pitchFamily="18" charset="0"/>
                            </a:rPr>
                            <m:t>x</m:t>
                          </m:r>
                          <m:r>
                            <a:rPr lang="cs-CZ" sz="2000" b="0" i="0" smtClean="0">
                              <a:latin typeface="Cambria Math" pitchFamily="18" charset="0"/>
                              <a:ea typeface="Cambria Math" pitchFamily="18" charset="0"/>
                            </a:rPr>
                            <m:t>+2</m:t>
                          </m:r>
                        </m:num>
                        <m:den>
                          <m:r>
                            <a:rPr lang="cs-CZ" sz="2000" b="0" i="0" smtClean="0">
                              <a:latin typeface="Cambria Math" pitchFamily="18" charset="0"/>
                              <a:ea typeface="Cambria Math" pitchFamily="18" charset="0"/>
                            </a:rPr>
                            <m:t>20</m:t>
                          </m:r>
                        </m:den>
                      </m:f>
                    </m:oMath>
                  </m:oMathPara>
                </a14:m>
                <a:endParaRPr lang="cs-CZ" sz="2000" dirty="0">
                  <a:latin typeface="Cambria Math" pitchFamily="18" charset="0"/>
                  <a:ea typeface="Cambria Math" pitchFamily="18" charset="0"/>
                </a:endParaRPr>
              </a:p>
            </p:txBody>
          </p:sp>
        </mc:Choice>
        <mc:Fallback xmlns="">
          <p:sp>
            <p:nvSpPr>
              <p:cNvPr id="66" name="TextovéPole 65"/>
              <p:cNvSpPr txBox="1">
                <a:spLocks noRot="1" noChangeAspect="1" noMove="1" noResize="1" noEditPoints="1" noAdjustHandles="1" noChangeArrowheads="1" noChangeShapeType="1" noTextEdit="1"/>
              </p:cNvSpPr>
              <p:nvPr/>
            </p:nvSpPr>
            <p:spPr>
              <a:xfrm>
                <a:off x="6948264" y="2876722"/>
                <a:ext cx="972108" cy="669414"/>
              </a:xfrm>
              <a:prstGeom prst="rect">
                <a:avLst/>
              </a:prstGeom>
              <a:blipFill>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67" name="TextovéPole 66"/>
              <p:cNvSpPr txBox="1"/>
              <p:nvPr/>
            </p:nvSpPr>
            <p:spPr>
              <a:xfrm>
                <a:off x="6943836" y="3574306"/>
                <a:ext cx="972108" cy="6194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cs-CZ" sz="2000" i="1" smtClean="0">
                              <a:latin typeface="Cambria Math" panose="02040503050406030204" pitchFamily="18" charset="0"/>
                            </a:rPr>
                          </m:ctrlPr>
                        </m:fPr>
                        <m:num>
                          <m:r>
                            <m:rPr>
                              <m:sty m:val="p"/>
                            </m:rPr>
                            <a:rPr lang="cs-CZ" sz="2000" b="0" i="0" smtClean="0">
                              <a:latin typeface="Cambria Math"/>
                            </a:rPr>
                            <m:t>x</m:t>
                          </m:r>
                        </m:num>
                        <m:den>
                          <m:r>
                            <a:rPr lang="cs-CZ" sz="2000" b="0" i="1" smtClean="0">
                              <a:latin typeface="Cambria Math"/>
                            </a:rPr>
                            <m:t>4</m:t>
                          </m:r>
                        </m:den>
                      </m:f>
                    </m:oMath>
                  </m:oMathPara>
                </a14:m>
                <a:endParaRPr lang="cs-CZ" sz="2000" dirty="0"/>
              </a:p>
            </p:txBody>
          </p:sp>
        </mc:Choice>
        <mc:Fallback xmlns="">
          <p:sp>
            <p:nvSpPr>
              <p:cNvPr id="67" name="TextovéPole 66"/>
              <p:cNvSpPr txBox="1">
                <a:spLocks noRot="1" noChangeAspect="1" noMove="1" noResize="1" noEditPoints="1" noAdjustHandles="1" noChangeArrowheads="1" noChangeShapeType="1" noTextEdit="1"/>
              </p:cNvSpPr>
              <p:nvPr/>
            </p:nvSpPr>
            <p:spPr>
              <a:xfrm>
                <a:off x="6943836" y="3574306"/>
                <a:ext cx="972108" cy="619465"/>
              </a:xfrm>
              <a:prstGeom prst="rect">
                <a:avLst/>
              </a:prstGeom>
              <a:blipFill>
                <a:blip r:embed="rId6"/>
                <a:stretch>
                  <a:fillRect/>
                </a:stretch>
              </a:blipFill>
            </p:spPr>
            <p:txBody>
              <a:bodyPr/>
              <a:lstStyle/>
              <a:p>
                <a:r>
                  <a:rPr lang="cs-CZ">
                    <a:noFill/>
                  </a:rPr>
                  <a:t> </a:t>
                </a:r>
              </a:p>
            </p:txBody>
          </p:sp>
        </mc:Fallback>
      </mc:AlternateContent>
      <p:sp>
        <p:nvSpPr>
          <p:cNvPr id="68" name="Rectangle 5"/>
          <p:cNvSpPr>
            <a:spLocks noChangeArrowheads="1"/>
          </p:cNvSpPr>
          <p:nvPr/>
        </p:nvSpPr>
        <p:spPr bwMode="auto">
          <a:xfrm>
            <a:off x="107504" y="620688"/>
            <a:ext cx="7625385" cy="1080120"/>
          </a:xfrm>
          <a:prstGeom prst="rect">
            <a:avLst/>
          </a:prstGeom>
          <a:noFill/>
          <a:ln w="9525">
            <a:noFill/>
            <a:miter lim="800000"/>
            <a:headEnd/>
            <a:tailEnd/>
          </a:ln>
          <a:effectLst/>
        </p:spPr>
        <p:txBody>
          <a:bodyPr anchor="t"/>
          <a:lstStyle/>
          <a:p>
            <a:r>
              <a:rPr lang="cs-CZ" sz="2400" dirty="0">
                <a:cs typeface="Times New Roman" pitchFamily="18" charset="0"/>
              </a:rPr>
              <a:t>Stroj měl provést výkop za 20 pracovních dní. Aby byl výkop dokončený dříve, byl třetí den na práci přidán druhý, který by celý výkop zvládl za 4 pracovní dny. Za kolik dní po nasazení druhého stroje bude výkop hotový?  </a:t>
            </a:r>
          </a:p>
        </p:txBody>
      </p:sp>
      <mc:AlternateContent xmlns:mc="http://schemas.openxmlformats.org/markup-compatibility/2006" xmlns:a14="http://schemas.microsoft.com/office/drawing/2010/main">
        <mc:Choice Requires="a14">
          <p:sp>
            <p:nvSpPr>
              <p:cNvPr id="69" name="TextovéPole 68"/>
              <p:cNvSpPr txBox="1"/>
              <p:nvPr/>
            </p:nvSpPr>
            <p:spPr>
              <a:xfrm>
                <a:off x="35496" y="5034197"/>
                <a:ext cx="2482552" cy="461665"/>
              </a:xfrm>
              <a:prstGeom prst="rect">
                <a:avLst/>
              </a:prstGeom>
              <a:noFill/>
            </p:spPr>
            <p:txBody>
              <a:bodyPr wrap="square" rtlCol="0">
                <a:spAutoFit/>
              </a:bodyPr>
              <a:lstStyle/>
              <a:p>
                <a14:m>
                  <m:oMath xmlns:m="http://schemas.openxmlformats.org/officeDocument/2006/math">
                    <m:r>
                      <m:rPr>
                        <m:sty m:val="p"/>
                      </m:rPr>
                      <a:rPr lang="cs-CZ" sz="2400" b="0" i="0" smtClean="0">
                        <a:latin typeface="Cambria Math" pitchFamily="18" charset="0"/>
                        <a:ea typeface="Cambria Math" pitchFamily="18" charset="0"/>
                      </a:rPr>
                      <m:t>x</m:t>
                    </m:r>
                    <m:r>
                      <a:rPr lang="cs-CZ" sz="2400" b="0" i="0" smtClean="0">
                        <a:latin typeface="Cambria Math"/>
                        <a:ea typeface="Cambria Math" pitchFamily="18" charset="0"/>
                      </a:rPr>
                      <m:t>+2</m:t>
                    </m:r>
                    <m:r>
                      <a:rPr lang="cs-CZ" sz="2400" b="0" i="0" smtClean="0">
                        <a:latin typeface="Cambria Math" pitchFamily="18" charset="0"/>
                        <a:ea typeface="Cambria Math" pitchFamily="18" charset="0"/>
                      </a:rPr>
                      <m:t>+</m:t>
                    </m:r>
                    <m:r>
                      <a:rPr lang="cs-CZ" sz="2400" b="0" i="0" smtClean="0">
                        <a:latin typeface="Cambria Math"/>
                        <a:ea typeface="Cambria Math" pitchFamily="18" charset="0"/>
                      </a:rPr>
                      <m:t>5</m:t>
                    </m:r>
                    <m:r>
                      <m:rPr>
                        <m:sty m:val="p"/>
                      </m:rPr>
                      <a:rPr lang="cs-CZ" sz="2400" b="0" i="0" smtClean="0">
                        <a:latin typeface="Cambria Math"/>
                        <a:ea typeface="Cambria Math" pitchFamily="18" charset="0"/>
                      </a:rPr>
                      <m:t>x</m:t>
                    </m:r>
                    <m:r>
                      <a:rPr lang="cs-CZ" sz="2400" b="0" i="0" smtClean="0">
                        <a:latin typeface="Cambria Math" pitchFamily="18" charset="0"/>
                        <a:ea typeface="Cambria Math" pitchFamily="18" charset="0"/>
                      </a:rPr>
                      <m:t>= </m:t>
                    </m:r>
                  </m:oMath>
                </a14:m>
                <a:r>
                  <a:rPr lang="cs-CZ" sz="2400" dirty="0">
                    <a:latin typeface="Cambria Math" pitchFamily="18" charset="0"/>
                    <a:ea typeface="Cambria Math" pitchFamily="18" charset="0"/>
                  </a:rPr>
                  <a:t>20</a:t>
                </a:r>
              </a:p>
            </p:txBody>
          </p:sp>
        </mc:Choice>
        <mc:Fallback xmlns="">
          <p:sp>
            <p:nvSpPr>
              <p:cNvPr id="69" name="TextovéPole 68"/>
              <p:cNvSpPr txBox="1">
                <a:spLocks noRot="1" noChangeAspect="1" noMove="1" noResize="1" noEditPoints="1" noAdjustHandles="1" noChangeArrowheads="1" noChangeShapeType="1" noTextEdit="1"/>
              </p:cNvSpPr>
              <p:nvPr/>
            </p:nvSpPr>
            <p:spPr>
              <a:xfrm>
                <a:off x="35496" y="5034197"/>
                <a:ext cx="2482552" cy="461665"/>
              </a:xfrm>
              <a:prstGeom prst="rect">
                <a:avLst/>
              </a:prstGeom>
              <a:blipFill>
                <a:blip r:embed="rId7"/>
                <a:stretch>
                  <a:fillRect t="-10526" b="-28947"/>
                </a:stretch>
              </a:blipFill>
            </p:spPr>
            <p:txBody>
              <a:bodyPr/>
              <a:lstStyle/>
              <a:p>
                <a:r>
                  <a:rPr lang="cs-CZ">
                    <a:noFill/>
                  </a:rPr>
                  <a:t> </a:t>
                </a:r>
              </a:p>
            </p:txBody>
          </p:sp>
        </mc:Fallback>
      </mc:AlternateContent>
      <p:sp>
        <p:nvSpPr>
          <p:cNvPr id="70" name="TextovéPole 69"/>
          <p:cNvSpPr txBox="1"/>
          <p:nvPr/>
        </p:nvSpPr>
        <p:spPr>
          <a:xfrm>
            <a:off x="2271192" y="4386125"/>
            <a:ext cx="932656" cy="461665"/>
          </a:xfrm>
          <a:prstGeom prst="rect">
            <a:avLst/>
          </a:prstGeom>
          <a:noFill/>
        </p:spPr>
        <p:txBody>
          <a:bodyPr wrap="square" rtlCol="0">
            <a:spAutoFit/>
          </a:bodyPr>
          <a:lstStyle/>
          <a:p>
            <a:r>
              <a:rPr lang="cs-CZ" sz="2400" b="0" dirty="0">
                <a:latin typeface="Cambria Math" pitchFamily="18" charset="0"/>
                <a:ea typeface="Cambria Math" pitchFamily="18" charset="0"/>
              </a:rPr>
              <a:t>/.20</a:t>
            </a:r>
            <a:endParaRPr lang="cs-CZ" sz="2400"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71" name="TextovéPole 70"/>
              <p:cNvSpPr txBox="1"/>
              <p:nvPr/>
            </p:nvSpPr>
            <p:spPr>
              <a:xfrm>
                <a:off x="1043608" y="5572120"/>
                <a:ext cx="1368152" cy="461665"/>
              </a:xfrm>
              <a:prstGeom prst="rect">
                <a:avLst/>
              </a:prstGeom>
              <a:noFill/>
            </p:spPr>
            <p:txBody>
              <a:bodyPr wrap="square" rtlCol="0">
                <a:spAutoFit/>
              </a:bodyPr>
              <a:lstStyle/>
              <a:p>
                <a14:m>
                  <m:oMath xmlns:m="http://schemas.openxmlformats.org/officeDocument/2006/math">
                    <m:r>
                      <a:rPr lang="cs-CZ" sz="2400" b="0" i="0" smtClean="0">
                        <a:latin typeface="Cambria Math"/>
                        <a:ea typeface="Cambria Math" pitchFamily="18" charset="0"/>
                      </a:rPr>
                      <m:t>6</m:t>
                    </m:r>
                    <m:r>
                      <m:rPr>
                        <m:sty m:val="p"/>
                      </m:rPr>
                      <a:rPr lang="cs-CZ" sz="2400" b="0" i="0" smtClean="0">
                        <a:latin typeface="Cambria Math"/>
                        <a:ea typeface="Cambria Math" pitchFamily="18" charset="0"/>
                      </a:rPr>
                      <m:t>x</m:t>
                    </m:r>
                    <m:r>
                      <a:rPr lang="cs-CZ" sz="2400" b="0" i="0" smtClean="0">
                        <a:latin typeface="Cambria Math" pitchFamily="18" charset="0"/>
                        <a:ea typeface="Cambria Math" pitchFamily="18" charset="0"/>
                      </a:rPr>
                      <m:t>=</m:t>
                    </m:r>
                  </m:oMath>
                </a14:m>
                <a:r>
                  <a:rPr lang="cs-CZ" sz="2400" dirty="0">
                    <a:latin typeface="Cambria Math" pitchFamily="18" charset="0"/>
                    <a:ea typeface="Cambria Math" pitchFamily="18" charset="0"/>
                  </a:rPr>
                  <a:t> 18</a:t>
                </a:r>
              </a:p>
            </p:txBody>
          </p:sp>
        </mc:Choice>
        <mc:Fallback xmlns="">
          <p:sp>
            <p:nvSpPr>
              <p:cNvPr id="71" name="TextovéPole 70"/>
              <p:cNvSpPr txBox="1">
                <a:spLocks noRot="1" noChangeAspect="1" noMove="1" noResize="1" noEditPoints="1" noAdjustHandles="1" noChangeArrowheads="1" noChangeShapeType="1" noTextEdit="1"/>
              </p:cNvSpPr>
              <p:nvPr/>
            </p:nvSpPr>
            <p:spPr>
              <a:xfrm>
                <a:off x="1043608" y="5572120"/>
                <a:ext cx="1368152" cy="461665"/>
              </a:xfrm>
              <a:prstGeom prst="rect">
                <a:avLst/>
              </a:prstGeom>
              <a:blipFill>
                <a:blip r:embed="rId8"/>
                <a:stretch>
                  <a:fillRect l="-889" t="-10526" b="-28947"/>
                </a:stretch>
              </a:blipFill>
            </p:spPr>
            <p:txBody>
              <a:bodyPr/>
              <a:lstStyle/>
              <a:p>
                <a:r>
                  <a:rPr lang="cs-CZ">
                    <a:noFill/>
                  </a:rPr>
                  <a:t> </a:t>
                </a:r>
              </a:p>
            </p:txBody>
          </p:sp>
        </mc:Fallback>
      </mc:AlternateContent>
      <p:sp>
        <p:nvSpPr>
          <p:cNvPr id="72" name="TextovéPole 71"/>
          <p:cNvSpPr txBox="1"/>
          <p:nvPr/>
        </p:nvSpPr>
        <p:spPr>
          <a:xfrm>
            <a:off x="2199184" y="5572120"/>
            <a:ext cx="932656" cy="461665"/>
          </a:xfrm>
          <a:prstGeom prst="rect">
            <a:avLst/>
          </a:prstGeom>
          <a:noFill/>
        </p:spPr>
        <p:txBody>
          <a:bodyPr wrap="square" rtlCol="0">
            <a:spAutoFit/>
          </a:bodyPr>
          <a:lstStyle/>
          <a:p>
            <a:r>
              <a:rPr lang="cs-CZ" sz="2400" b="0" dirty="0">
                <a:latin typeface="Cambria Math" pitchFamily="18" charset="0"/>
                <a:ea typeface="Cambria Math" pitchFamily="18" charset="0"/>
              </a:rPr>
              <a:t>/:6</a:t>
            </a:r>
            <a:endParaRPr lang="cs-CZ" sz="2400"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73" name="TextovéPole 72"/>
              <p:cNvSpPr txBox="1"/>
              <p:nvPr/>
            </p:nvSpPr>
            <p:spPr>
              <a:xfrm>
                <a:off x="584360" y="6079375"/>
                <a:ext cx="214929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800" b="1" i="0" smtClean="0">
                          <a:latin typeface="Cambria Math"/>
                          <a:ea typeface="Cambria Math" pitchFamily="18" charset="0"/>
                        </a:rPr>
                        <m:t>𝐱</m:t>
                      </m:r>
                      <m:r>
                        <a:rPr lang="cs-CZ" sz="2800" b="1" i="0" smtClean="0">
                          <a:latin typeface="Cambria Math" pitchFamily="18" charset="0"/>
                          <a:ea typeface="Cambria Math" pitchFamily="18" charset="0"/>
                        </a:rPr>
                        <m:t>=</m:t>
                      </m:r>
                      <m:r>
                        <a:rPr lang="cs-CZ" sz="2800" b="1" i="0" smtClean="0">
                          <a:latin typeface="Cambria Math"/>
                          <a:ea typeface="Cambria Math" pitchFamily="18" charset="0"/>
                        </a:rPr>
                        <m:t>𝟑</m:t>
                      </m:r>
                    </m:oMath>
                  </m:oMathPara>
                </a14:m>
                <a:endParaRPr lang="cs-CZ" sz="2800" b="1" dirty="0">
                  <a:latin typeface="Cambria Math" pitchFamily="18" charset="0"/>
                  <a:ea typeface="Cambria Math" pitchFamily="18" charset="0"/>
                </a:endParaRPr>
              </a:p>
            </p:txBody>
          </p:sp>
        </mc:Choice>
        <mc:Fallback xmlns="">
          <p:sp>
            <p:nvSpPr>
              <p:cNvPr id="73" name="TextovéPole 72"/>
              <p:cNvSpPr txBox="1">
                <a:spLocks noRot="1" noChangeAspect="1" noMove="1" noResize="1" noEditPoints="1" noAdjustHandles="1" noChangeArrowheads="1" noChangeShapeType="1" noTextEdit="1"/>
              </p:cNvSpPr>
              <p:nvPr/>
            </p:nvSpPr>
            <p:spPr>
              <a:xfrm>
                <a:off x="584360" y="6079375"/>
                <a:ext cx="2149299" cy="523220"/>
              </a:xfrm>
              <a:prstGeom prst="rect">
                <a:avLst/>
              </a:prstGeom>
              <a:blipFill>
                <a:blip r:embed="rId9"/>
                <a:stretch>
                  <a:fillRect/>
                </a:stretch>
              </a:blipFill>
            </p:spPr>
            <p:txBody>
              <a:bodyPr/>
              <a:lstStyle/>
              <a:p>
                <a:r>
                  <a:rPr lang="cs-CZ">
                    <a:noFill/>
                  </a:rPr>
                  <a:t> </a:t>
                </a:r>
              </a:p>
            </p:txBody>
          </p:sp>
        </mc:Fallback>
      </mc:AlternateContent>
      <p:sp>
        <p:nvSpPr>
          <p:cNvPr id="74" name="Rectangle 18"/>
          <p:cNvSpPr>
            <a:spLocks noChangeArrowheads="1"/>
          </p:cNvSpPr>
          <p:nvPr/>
        </p:nvSpPr>
        <p:spPr bwMode="auto">
          <a:xfrm>
            <a:off x="3378701" y="5940624"/>
            <a:ext cx="5225747" cy="856647"/>
          </a:xfrm>
          <a:prstGeom prst="rect">
            <a:avLst/>
          </a:prstGeom>
          <a:noFill/>
          <a:ln w="9525">
            <a:noFill/>
            <a:miter lim="800000"/>
            <a:headEnd/>
            <a:tailEnd/>
          </a:ln>
          <a:effectLst/>
        </p:spPr>
        <p:txBody>
          <a:bodyPr anchor="t"/>
          <a:lstStyle/>
          <a:p>
            <a:r>
              <a:rPr lang="cs-CZ" sz="2400" dirty="0">
                <a:cs typeface="Times New Roman" pitchFamily="18" charset="0"/>
              </a:rPr>
              <a:t>Po nasazení druhého stroje bude výkop hotový za 3 dny.</a:t>
            </a:r>
          </a:p>
        </p:txBody>
      </p:sp>
      <mc:AlternateContent xmlns:mc="http://schemas.openxmlformats.org/markup-compatibility/2006" xmlns:a14="http://schemas.microsoft.com/office/drawing/2010/main">
        <mc:Choice Requires="a14">
          <p:sp>
            <p:nvSpPr>
              <p:cNvPr id="75" name="TextovéPole 74"/>
              <p:cNvSpPr txBox="1"/>
              <p:nvPr/>
            </p:nvSpPr>
            <p:spPr>
              <a:xfrm>
                <a:off x="3872505" y="4386778"/>
                <a:ext cx="4608512" cy="1514774"/>
              </a:xfrm>
              <a:prstGeom prst="rect">
                <a:avLst/>
              </a:prstGeom>
              <a:noFill/>
            </p:spPr>
            <p:txBody>
              <a:bodyPr wrap="square" rtlCol="0">
                <a:spAutoFit/>
              </a:bodyPr>
              <a:lstStyle/>
              <a:p>
                <a:pPr>
                  <a:spcAft>
                    <a:spcPts val="600"/>
                  </a:spcAft>
                </a:pPr>
                <a:r>
                  <a:rPr lang="cs-CZ" sz="2400" dirty="0">
                    <a:latin typeface="Cambria Math" pitchFamily="18" charset="0"/>
                    <a:ea typeface="Cambria Math" pitchFamily="18" charset="0"/>
                  </a:rPr>
                  <a:t>L = </a:t>
                </a:r>
                <a14:m>
                  <m:oMath xmlns:m="http://schemas.openxmlformats.org/officeDocument/2006/math">
                    <m:f>
                      <m:fPr>
                        <m:ctrlPr>
                          <a:rPr lang="cs-CZ" sz="2400" i="1" smtClean="0">
                            <a:latin typeface="Cambria Math" panose="02040503050406030204" pitchFamily="18" charset="0"/>
                          </a:rPr>
                        </m:ctrlPr>
                      </m:fPr>
                      <m:num>
                        <m:r>
                          <a:rPr lang="cs-CZ" sz="2400" b="0" i="1" smtClean="0">
                            <a:latin typeface="Cambria Math"/>
                          </a:rPr>
                          <m:t>3+2</m:t>
                        </m:r>
                      </m:num>
                      <m:den>
                        <m:r>
                          <a:rPr lang="cs-CZ" sz="2400" b="0" i="1" smtClean="0">
                            <a:latin typeface="Cambria Math"/>
                          </a:rPr>
                          <m:t>20</m:t>
                        </m:r>
                      </m:den>
                    </m:f>
                    <m:r>
                      <a:rPr lang="cs-CZ" sz="2400" b="0" i="1" smtClean="0">
                        <a:latin typeface="Cambria Math"/>
                      </a:rPr>
                      <m:t>+</m:t>
                    </m:r>
                    <m:f>
                      <m:fPr>
                        <m:ctrlPr>
                          <a:rPr lang="cs-CZ" sz="2400" b="0" i="1" smtClean="0">
                            <a:latin typeface="Cambria Math" panose="02040503050406030204" pitchFamily="18" charset="0"/>
                          </a:rPr>
                        </m:ctrlPr>
                      </m:fPr>
                      <m:num>
                        <m:r>
                          <a:rPr lang="cs-CZ" sz="2400" b="0" i="1" smtClean="0">
                            <a:latin typeface="Cambria Math"/>
                          </a:rPr>
                          <m:t>3</m:t>
                        </m:r>
                      </m:num>
                      <m:den>
                        <m:r>
                          <a:rPr lang="cs-CZ" sz="2400" b="0" i="1" smtClean="0">
                            <a:latin typeface="Cambria Math"/>
                          </a:rPr>
                          <m:t>4</m:t>
                        </m:r>
                      </m:den>
                    </m:f>
                    <m:r>
                      <a:rPr lang="cs-CZ" sz="2400" b="0" i="1" smtClean="0">
                        <a:latin typeface="Cambria Math"/>
                      </a:rPr>
                      <m:t>=</m:t>
                    </m:r>
                    <m:f>
                      <m:fPr>
                        <m:ctrlPr>
                          <a:rPr lang="cs-CZ" sz="2400" i="1">
                            <a:latin typeface="Cambria Math" panose="02040503050406030204" pitchFamily="18" charset="0"/>
                          </a:rPr>
                        </m:ctrlPr>
                      </m:fPr>
                      <m:num>
                        <m:r>
                          <a:rPr lang="cs-CZ" sz="2400" b="0" i="1" smtClean="0">
                            <a:latin typeface="Cambria Math"/>
                          </a:rPr>
                          <m:t>5</m:t>
                        </m:r>
                      </m:num>
                      <m:den>
                        <m:r>
                          <a:rPr lang="cs-CZ" sz="2400" b="0" i="1" smtClean="0">
                            <a:latin typeface="Cambria Math"/>
                          </a:rPr>
                          <m:t>20</m:t>
                        </m:r>
                      </m:den>
                    </m:f>
                    <m:r>
                      <a:rPr lang="cs-CZ" sz="2400" i="1">
                        <a:latin typeface="Cambria Math"/>
                      </a:rPr>
                      <m:t>+</m:t>
                    </m:r>
                    <m:f>
                      <m:fPr>
                        <m:ctrlPr>
                          <a:rPr lang="cs-CZ" sz="2400" i="1">
                            <a:latin typeface="Cambria Math" panose="02040503050406030204" pitchFamily="18" charset="0"/>
                          </a:rPr>
                        </m:ctrlPr>
                      </m:fPr>
                      <m:num>
                        <m:r>
                          <a:rPr lang="cs-CZ" sz="2400" b="0" i="1" smtClean="0">
                            <a:latin typeface="Cambria Math"/>
                          </a:rPr>
                          <m:t>15</m:t>
                        </m:r>
                      </m:num>
                      <m:den>
                        <m:r>
                          <a:rPr lang="cs-CZ" sz="2400" b="0" i="1" smtClean="0">
                            <a:latin typeface="Cambria Math"/>
                          </a:rPr>
                          <m:t>20</m:t>
                        </m:r>
                      </m:den>
                    </m:f>
                    <m:r>
                      <a:rPr lang="cs-CZ" sz="2400" b="0" i="1" smtClean="0">
                        <a:latin typeface="Cambria Math"/>
                      </a:rPr>
                      <m:t>=</m:t>
                    </m:r>
                    <m:f>
                      <m:fPr>
                        <m:ctrlPr>
                          <a:rPr lang="cs-CZ" sz="2400" i="1" smtClean="0">
                            <a:latin typeface="Cambria Math" panose="02040503050406030204" pitchFamily="18" charset="0"/>
                          </a:rPr>
                        </m:ctrlPr>
                      </m:fPr>
                      <m:num>
                        <m:r>
                          <a:rPr lang="cs-CZ" sz="2400" b="0" i="1" smtClean="0">
                            <a:latin typeface="Cambria Math"/>
                          </a:rPr>
                          <m:t>20</m:t>
                        </m:r>
                      </m:num>
                      <m:den>
                        <m:r>
                          <a:rPr lang="cs-CZ" sz="2400" b="0" i="1" smtClean="0">
                            <a:latin typeface="Cambria Math"/>
                          </a:rPr>
                          <m:t>20</m:t>
                        </m:r>
                      </m:den>
                    </m:f>
                    <m:r>
                      <a:rPr lang="cs-CZ" sz="2400" i="1">
                        <a:latin typeface="Cambria Math"/>
                      </a:rPr>
                      <m:t>=</m:t>
                    </m:r>
                    <m:r>
                      <a:rPr lang="cs-CZ" sz="2400" b="0" i="1" smtClean="0">
                        <a:latin typeface="Cambria Math"/>
                      </a:rPr>
                      <m:t>1</m:t>
                    </m:r>
                    <m:r>
                      <a:rPr lang="cs-CZ" sz="2400" b="0" i="0" smtClean="0">
                        <a:latin typeface="Cambria Math"/>
                      </a:rPr>
                      <m:t> </m:t>
                    </m:r>
                  </m:oMath>
                </a14:m>
                <a:r>
                  <a:rPr lang="cs-CZ" sz="2400" dirty="0">
                    <a:latin typeface="Cambria Math" pitchFamily="18" charset="0"/>
                    <a:ea typeface="Cambria Math" pitchFamily="18" charset="0"/>
                  </a:rPr>
                  <a:t>            </a:t>
                </a:r>
              </a:p>
              <a:p>
                <a:pPr>
                  <a:spcAft>
                    <a:spcPts val="600"/>
                  </a:spcAft>
                </a:pPr>
                <a:r>
                  <a:rPr lang="cs-CZ" sz="2400" dirty="0">
                    <a:latin typeface="Cambria Math" pitchFamily="18" charset="0"/>
                    <a:ea typeface="Cambria Math" pitchFamily="18" charset="0"/>
                  </a:rPr>
                  <a:t>P = 1                  </a:t>
                </a:r>
              </a:p>
              <a:p>
                <a:r>
                  <a:rPr lang="cs-CZ" sz="2400" dirty="0">
                    <a:latin typeface="Cambria Math" pitchFamily="18" charset="0"/>
                    <a:ea typeface="Cambria Math" pitchFamily="18" charset="0"/>
                  </a:rPr>
                  <a:t>L = P </a:t>
                </a:r>
              </a:p>
            </p:txBody>
          </p:sp>
        </mc:Choice>
        <mc:Fallback xmlns="">
          <p:sp>
            <p:nvSpPr>
              <p:cNvPr id="75" name="TextovéPole 74"/>
              <p:cNvSpPr txBox="1">
                <a:spLocks noRot="1" noChangeAspect="1" noMove="1" noResize="1" noEditPoints="1" noAdjustHandles="1" noChangeArrowheads="1" noChangeShapeType="1" noTextEdit="1"/>
              </p:cNvSpPr>
              <p:nvPr/>
            </p:nvSpPr>
            <p:spPr>
              <a:xfrm>
                <a:off x="3872505" y="4386778"/>
                <a:ext cx="4608512" cy="1514774"/>
              </a:xfrm>
              <a:prstGeom prst="rect">
                <a:avLst/>
              </a:prstGeom>
              <a:blipFill>
                <a:blip r:embed="rId10"/>
                <a:stretch>
                  <a:fillRect l="-1984" b="-8468"/>
                </a:stretch>
              </a:blipFill>
            </p:spPr>
            <p:txBody>
              <a:bodyPr/>
              <a:lstStyle/>
              <a:p>
                <a:r>
                  <a:rPr lang="cs-CZ">
                    <a:noFill/>
                  </a:rPr>
                  <a:t> </a:t>
                </a:r>
              </a:p>
            </p:txBody>
          </p:sp>
        </mc:Fallback>
      </mc:AlternateContent>
      <p:sp>
        <p:nvSpPr>
          <p:cNvPr id="76" name="TextovéPole 75"/>
          <p:cNvSpPr txBox="1"/>
          <p:nvPr/>
        </p:nvSpPr>
        <p:spPr>
          <a:xfrm>
            <a:off x="2271192" y="5034197"/>
            <a:ext cx="680628" cy="461665"/>
          </a:xfrm>
          <a:prstGeom prst="rect">
            <a:avLst/>
          </a:prstGeom>
          <a:noFill/>
        </p:spPr>
        <p:txBody>
          <a:bodyPr wrap="square" rtlCol="0">
            <a:spAutoFit/>
          </a:bodyPr>
          <a:lstStyle/>
          <a:p>
            <a:r>
              <a:rPr lang="cs-CZ" sz="2400" b="0" dirty="0">
                <a:latin typeface="Cambria Math" pitchFamily="18" charset="0"/>
                <a:ea typeface="Cambria Math" pitchFamily="18" charset="0"/>
              </a:rPr>
              <a:t>/-2</a:t>
            </a:r>
            <a:endParaRPr lang="cs-CZ" sz="2400"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77" name="TextovéPole 76"/>
              <p:cNvSpPr txBox="1"/>
              <p:nvPr/>
            </p:nvSpPr>
            <p:spPr>
              <a:xfrm>
                <a:off x="-52075" y="4242109"/>
                <a:ext cx="2448272" cy="7861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cs-CZ" sz="2400" i="1" smtClean="0">
                              <a:latin typeface="Cambria Math" panose="02040503050406030204" pitchFamily="18" charset="0"/>
                            </a:rPr>
                          </m:ctrlPr>
                        </m:fPr>
                        <m:num>
                          <m:r>
                            <m:rPr>
                              <m:sty m:val="p"/>
                            </m:rPr>
                            <a:rPr lang="cs-CZ" sz="2400" b="0" i="0" smtClean="0">
                              <a:latin typeface="Cambria Math"/>
                            </a:rPr>
                            <m:t>x</m:t>
                          </m:r>
                          <m:r>
                            <a:rPr lang="cs-CZ" sz="2400" b="0" i="0" smtClean="0">
                              <a:latin typeface="Cambria Math"/>
                            </a:rPr>
                            <m:t>+2</m:t>
                          </m:r>
                        </m:num>
                        <m:den>
                          <m:r>
                            <a:rPr lang="cs-CZ" sz="2400" b="0" i="0" smtClean="0">
                              <a:latin typeface="Cambria Math"/>
                            </a:rPr>
                            <m:t>20</m:t>
                          </m:r>
                        </m:den>
                      </m:f>
                      <m:r>
                        <a:rPr lang="cs-CZ" sz="2400" b="0" i="0" smtClean="0">
                          <a:latin typeface="Cambria Math"/>
                        </a:rPr>
                        <m:t>+</m:t>
                      </m:r>
                      <m:f>
                        <m:fPr>
                          <m:ctrlPr>
                            <a:rPr lang="cs-CZ" sz="2400" b="0" i="1" smtClean="0">
                              <a:latin typeface="Cambria Math" panose="02040503050406030204" pitchFamily="18" charset="0"/>
                            </a:rPr>
                          </m:ctrlPr>
                        </m:fPr>
                        <m:num>
                          <m:r>
                            <m:rPr>
                              <m:sty m:val="p"/>
                            </m:rPr>
                            <a:rPr lang="cs-CZ" sz="2400" b="0" i="0" smtClean="0">
                              <a:latin typeface="Cambria Math"/>
                            </a:rPr>
                            <m:t>x</m:t>
                          </m:r>
                        </m:num>
                        <m:den>
                          <m:r>
                            <a:rPr lang="cs-CZ" sz="2400" b="0" i="0" smtClean="0">
                              <a:latin typeface="Cambria Math"/>
                            </a:rPr>
                            <m:t>4</m:t>
                          </m:r>
                        </m:den>
                      </m:f>
                      <m:r>
                        <a:rPr lang="cs-CZ" sz="2400" b="0" i="0" smtClean="0">
                          <a:latin typeface="Cambria Math"/>
                        </a:rPr>
                        <m:t>=1</m:t>
                      </m:r>
                    </m:oMath>
                  </m:oMathPara>
                </a14:m>
                <a:endParaRPr lang="cs-CZ" sz="2400" dirty="0"/>
              </a:p>
            </p:txBody>
          </p:sp>
        </mc:Choice>
        <mc:Fallback xmlns="">
          <p:sp>
            <p:nvSpPr>
              <p:cNvPr id="77" name="TextovéPole 76"/>
              <p:cNvSpPr txBox="1">
                <a:spLocks noRot="1" noChangeAspect="1" noMove="1" noResize="1" noEditPoints="1" noAdjustHandles="1" noChangeArrowheads="1" noChangeShapeType="1" noTextEdit="1"/>
              </p:cNvSpPr>
              <p:nvPr/>
            </p:nvSpPr>
            <p:spPr>
              <a:xfrm>
                <a:off x="-52075" y="4242109"/>
                <a:ext cx="2448272" cy="786177"/>
              </a:xfrm>
              <a:prstGeom prst="rect">
                <a:avLst/>
              </a:prstGeom>
              <a:blipFill>
                <a:blip r:embed="rId11"/>
                <a:stretch>
                  <a:fillRect/>
                </a:stretch>
              </a:blipFill>
            </p:spPr>
            <p:txBody>
              <a:bodyPr/>
              <a:lstStyle/>
              <a:p>
                <a:r>
                  <a:rPr lang="cs-CZ">
                    <a:noFill/>
                  </a:rPr>
                  <a:t> </a:t>
                </a:r>
              </a:p>
            </p:txBody>
          </p:sp>
        </mc:Fallback>
      </mc:AlternateContent>
      <p:sp>
        <p:nvSpPr>
          <p:cNvPr id="22" name="Obdélník 21">
            <a:extLst>
              <a:ext uri="{FF2B5EF4-FFF2-40B4-BE49-F238E27FC236}">
                <a16:creationId xmlns:a16="http://schemas.microsoft.com/office/drawing/2014/main" id="{97CB2ECB-C36C-4EE4-8A1F-1D056B03C100}"/>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3" name="Šipka doprava 21">
            <a:hlinkClick r:id="" action="ppaction://hlinkshowjump?jump=nextslide"/>
            <a:extLst>
              <a:ext uri="{FF2B5EF4-FFF2-40B4-BE49-F238E27FC236}">
                <a16:creationId xmlns:a16="http://schemas.microsoft.com/office/drawing/2014/main" id="{319AA57E-CA46-47A5-8218-EF715B928137}"/>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4" name="Šipka doprava 22">
            <a:hlinkClick r:id="" action="ppaction://hlinkshowjump?jump=previousslide"/>
            <a:extLst>
              <a:ext uri="{FF2B5EF4-FFF2-40B4-BE49-F238E27FC236}">
                <a16:creationId xmlns:a16="http://schemas.microsoft.com/office/drawing/2014/main" id="{BB3EC0FE-799A-421F-A54C-64233B4589A6}"/>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5" name="Rectangle 10">
            <a:extLst>
              <a:ext uri="{FF2B5EF4-FFF2-40B4-BE49-F238E27FC236}">
                <a16:creationId xmlns:a16="http://schemas.microsoft.com/office/drawing/2014/main" id="{33C9D147-DCC2-4858-944A-63E7C3B4944E}"/>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- 13</a:t>
            </a:r>
          </a:p>
        </p:txBody>
      </p:sp>
      <p:sp>
        <p:nvSpPr>
          <p:cNvPr id="26" name="Zaoblený obdélník 24">
            <a:hlinkClick r:id="" action="ppaction://hlinkshowjump?jump=firstslide"/>
            <a:extLst>
              <a:ext uri="{FF2B5EF4-FFF2-40B4-BE49-F238E27FC236}">
                <a16:creationId xmlns:a16="http://schemas.microsoft.com/office/drawing/2014/main" id="{27340697-DB43-4239-89AB-D938763D9F7E}"/>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Tree>
    <p:extLst>
      <p:ext uri="{BB962C8B-B14F-4D97-AF65-F5344CB8AC3E}">
        <p14:creationId xmlns:p14="http://schemas.microsoft.com/office/powerpoint/2010/main" val="2788364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Tabulka 52"/>
          <p:cNvGraphicFramePr>
            <a:graphicFrameLocks noGrp="1"/>
          </p:cNvGraphicFramePr>
          <p:nvPr>
            <p:extLst>
              <p:ext uri="{D42A27DB-BD31-4B8C-83A1-F6EECF244321}">
                <p14:modId xmlns:p14="http://schemas.microsoft.com/office/powerpoint/2010/main" val="307372016"/>
              </p:ext>
            </p:extLst>
          </p:nvPr>
        </p:nvGraphicFramePr>
        <p:xfrm>
          <a:off x="212335" y="1847565"/>
          <a:ext cx="8424937" cy="2232248"/>
        </p:xfrm>
        <a:graphic>
          <a:graphicData uri="http://schemas.openxmlformats.org/drawingml/2006/table">
            <a:tbl>
              <a:tblPr firstRow="1" bandRow="1">
                <a:tableStyleId>{5C22544A-7EE6-4342-B048-85BDC9FD1C3A}</a:tableStyleId>
              </a:tblPr>
              <a:tblGrid>
                <a:gridCol w="1224135">
                  <a:extLst>
                    <a:ext uri="{9D8B030D-6E8A-4147-A177-3AD203B41FA5}">
                      <a16:colId xmlns:a16="http://schemas.microsoft.com/office/drawing/2014/main" val="20000"/>
                    </a:ext>
                  </a:extLst>
                </a:gridCol>
                <a:gridCol w="1551354">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3489208">
                  <a:extLst>
                    <a:ext uri="{9D8B030D-6E8A-4147-A177-3AD203B41FA5}">
                      <a16:colId xmlns:a16="http://schemas.microsoft.com/office/drawing/2014/main" val="20003"/>
                    </a:ext>
                  </a:extLst>
                </a:gridCol>
              </a:tblGrid>
              <a:tr h="504056">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dirty="0">
                          <a:solidFill>
                            <a:schemeClr val="tx1"/>
                          </a:solidFill>
                        </a:rPr>
                        <a:t>cena za 1 kg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dirty="0">
                          <a:solidFill>
                            <a:schemeClr val="tx1"/>
                          </a:solidFill>
                        </a:rPr>
                        <a:t>množství v kg</a:t>
                      </a:r>
                      <a:endParaRPr lang="cs-CZ" sz="20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sz="2000" dirty="0">
                          <a:solidFill>
                            <a:schemeClr val="tx1"/>
                          </a:solidFill>
                        </a:rPr>
                        <a:t>cena celkem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76064">
                <a:tc>
                  <a:txBody>
                    <a:bodyPr/>
                    <a:lstStyle/>
                    <a:p>
                      <a:pPr algn="ctr"/>
                      <a:r>
                        <a:rPr lang="cs-CZ" sz="2000" b="1" dirty="0"/>
                        <a:t>1.druh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b="1" dirty="0"/>
                        <a:t>2. druh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76064">
                <a:tc>
                  <a:txBody>
                    <a:bodyPr/>
                    <a:lstStyle/>
                    <a:p>
                      <a:pPr algn="ctr"/>
                      <a:r>
                        <a:rPr lang="cs-CZ" sz="2000" b="1" dirty="0"/>
                        <a:t>celkem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4" name="TextovéPole 53"/>
          <p:cNvSpPr txBox="1"/>
          <p:nvPr/>
        </p:nvSpPr>
        <p:spPr>
          <a:xfrm>
            <a:off x="2987824" y="2423629"/>
            <a:ext cx="1404000"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x</a:t>
            </a:r>
          </a:p>
        </p:txBody>
      </p:sp>
      <p:sp>
        <p:nvSpPr>
          <p:cNvPr id="55" name="TextovéPole 54"/>
          <p:cNvSpPr txBox="1"/>
          <p:nvPr/>
        </p:nvSpPr>
        <p:spPr>
          <a:xfrm>
            <a:off x="1422158" y="2423627"/>
            <a:ext cx="1584000"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900</a:t>
            </a:r>
          </a:p>
        </p:txBody>
      </p:sp>
      <p:sp>
        <p:nvSpPr>
          <p:cNvPr id="56" name="TextovéPole 55"/>
          <p:cNvSpPr txBox="1"/>
          <p:nvPr/>
        </p:nvSpPr>
        <p:spPr>
          <a:xfrm>
            <a:off x="1422158" y="2977613"/>
            <a:ext cx="1584000"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500</a:t>
            </a:r>
          </a:p>
        </p:txBody>
      </p:sp>
      <p:sp>
        <p:nvSpPr>
          <p:cNvPr id="57" name="Rectangle 5"/>
          <p:cNvSpPr>
            <a:spLocks noChangeArrowheads="1"/>
          </p:cNvSpPr>
          <p:nvPr/>
        </p:nvSpPr>
        <p:spPr bwMode="auto">
          <a:xfrm>
            <a:off x="107504" y="620688"/>
            <a:ext cx="7596924" cy="1080120"/>
          </a:xfrm>
          <a:prstGeom prst="rect">
            <a:avLst/>
          </a:prstGeom>
          <a:noFill/>
          <a:ln w="9525">
            <a:noFill/>
            <a:miter lim="800000"/>
            <a:headEnd/>
            <a:tailEnd/>
          </a:ln>
          <a:effectLst/>
        </p:spPr>
        <p:txBody>
          <a:bodyPr anchor="t"/>
          <a:lstStyle/>
          <a:p>
            <a:r>
              <a:rPr lang="cs-CZ" sz="2400" dirty="0">
                <a:cs typeface="Times New Roman" pitchFamily="18" charset="0"/>
              </a:rPr>
              <a:t>Ze dvou druhů čaje v cenách 900 Kč a 500 Kč za kilogram se má připravit 10 kg směsi v ceně 620 Kč za kilogram. Kolik kilogramů každého druhu čaje je třeba smíchat? </a:t>
            </a:r>
          </a:p>
        </p:txBody>
      </p:sp>
      <mc:AlternateContent xmlns:mc="http://schemas.openxmlformats.org/markup-compatibility/2006" xmlns:a14="http://schemas.microsoft.com/office/drawing/2010/main">
        <mc:Choice Requires="a14">
          <p:sp>
            <p:nvSpPr>
              <p:cNvPr id="58" name="TextovéPole 57"/>
              <p:cNvSpPr txBox="1"/>
              <p:nvPr/>
            </p:nvSpPr>
            <p:spPr>
              <a:xfrm>
                <a:off x="35496" y="4960092"/>
                <a:ext cx="45005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400" b="0" i="0" smtClean="0">
                          <a:latin typeface="Cambria Math"/>
                        </a:rPr>
                        <m:t>900</m:t>
                      </m:r>
                      <m:r>
                        <m:rPr>
                          <m:sty m:val="p"/>
                        </m:rPr>
                        <a:rPr lang="cs-CZ" sz="2400" b="0" i="0" smtClean="0">
                          <a:latin typeface="Cambria Math"/>
                        </a:rPr>
                        <m:t>x</m:t>
                      </m:r>
                      <m:r>
                        <a:rPr lang="cs-CZ" sz="2400" b="0" i="0" smtClean="0">
                          <a:latin typeface="Cambria Math"/>
                        </a:rPr>
                        <m:t>+500.</m:t>
                      </m:r>
                      <m:d>
                        <m:dPr>
                          <m:ctrlPr>
                            <a:rPr lang="cs-CZ" sz="2400" b="0" i="1" smtClean="0">
                              <a:latin typeface="Cambria Math" panose="02040503050406030204" pitchFamily="18" charset="0"/>
                            </a:rPr>
                          </m:ctrlPr>
                        </m:dPr>
                        <m:e>
                          <m:r>
                            <a:rPr lang="cs-CZ" sz="2400" b="0" i="0" smtClean="0">
                              <a:latin typeface="Cambria Math"/>
                            </a:rPr>
                            <m:t>10−</m:t>
                          </m:r>
                          <m:r>
                            <m:rPr>
                              <m:sty m:val="p"/>
                            </m:rPr>
                            <a:rPr lang="cs-CZ" sz="2400" b="0" i="0" smtClean="0">
                              <a:latin typeface="Cambria Math"/>
                            </a:rPr>
                            <m:t>x</m:t>
                          </m:r>
                        </m:e>
                      </m:d>
                      <m:r>
                        <a:rPr lang="cs-CZ" sz="2400" b="0" i="0" smtClean="0">
                          <a:latin typeface="Cambria Math"/>
                        </a:rPr>
                        <m:t>=6200</m:t>
                      </m:r>
                    </m:oMath>
                  </m:oMathPara>
                </a14:m>
                <a:endParaRPr lang="cs-CZ" sz="2400" dirty="0"/>
              </a:p>
            </p:txBody>
          </p:sp>
        </mc:Choice>
        <mc:Fallback xmlns="">
          <p:sp>
            <p:nvSpPr>
              <p:cNvPr id="58" name="TextovéPole 57"/>
              <p:cNvSpPr txBox="1">
                <a:spLocks noRot="1" noChangeAspect="1" noMove="1" noResize="1" noEditPoints="1" noAdjustHandles="1" noChangeArrowheads="1" noChangeShapeType="1" noTextEdit="1"/>
              </p:cNvSpPr>
              <p:nvPr/>
            </p:nvSpPr>
            <p:spPr>
              <a:xfrm>
                <a:off x="35496" y="4960092"/>
                <a:ext cx="4500500" cy="461665"/>
              </a:xfrm>
              <a:prstGeom prst="rect">
                <a:avLst/>
              </a:prstGeom>
              <a:blipFill>
                <a:blip r:embed="rId2"/>
                <a:stretch>
                  <a:fillRect/>
                </a:stretch>
              </a:blipFill>
            </p:spPr>
            <p:txBody>
              <a:bodyPr/>
              <a:lstStyle/>
              <a:p>
                <a:r>
                  <a:rPr lang="cs-CZ">
                    <a:noFill/>
                  </a:rPr>
                  <a:t> </a:t>
                </a:r>
              </a:p>
            </p:txBody>
          </p:sp>
        </mc:Fallback>
      </mc:AlternateContent>
      <p:sp>
        <p:nvSpPr>
          <p:cNvPr id="59" name="TextovéPole 58"/>
          <p:cNvSpPr txBox="1"/>
          <p:nvPr/>
        </p:nvSpPr>
        <p:spPr>
          <a:xfrm>
            <a:off x="4463988" y="5331381"/>
            <a:ext cx="1116124" cy="461665"/>
          </a:xfrm>
          <a:prstGeom prst="rect">
            <a:avLst/>
          </a:prstGeom>
          <a:noFill/>
        </p:spPr>
        <p:txBody>
          <a:bodyPr wrap="square" rtlCol="0">
            <a:spAutoFit/>
          </a:bodyPr>
          <a:lstStyle/>
          <a:p>
            <a:r>
              <a:rPr lang="cs-CZ" sz="2400" b="0" dirty="0">
                <a:latin typeface="Cambria Math" pitchFamily="18" charset="0"/>
                <a:ea typeface="Cambria Math" pitchFamily="18" charset="0"/>
              </a:rPr>
              <a:t>/-5000</a:t>
            </a:r>
            <a:endParaRPr lang="cs-CZ" sz="2400"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60" name="TextovéPole 59"/>
              <p:cNvSpPr txBox="1"/>
              <p:nvPr/>
            </p:nvSpPr>
            <p:spPr>
              <a:xfrm>
                <a:off x="2339752" y="5781693"/>
                <a:ext cx="2016224" cy="461665"/>
              </a:xfrm>
              <a:prstGeom prst="rect">
                <a:avLst/>
              </a:prstGeom>
              <a:noFill/>
            </p:spPr>
            <p:txBody>
              <a:bodyPr wrap="square" rtlCol="0">
                <a:spAutoFit/>
              </a:bodyPr>
              <a:lstStyle/>
              <a:p>
                <a14:m>
                  <m:oMath xmlns:m="http://schemas.openxmlformats.org/officeDocument/2006/math">
                    <m:r>
                      <a:rPr lang="cs-CZ" sz="2400" b="0" i="0" smtClean="0">
                        <a:latin typeface="Cambria Math"/>
                        <a:ea typeface="Cambria Math" pitchFamily="18" charset="0"/>
                      </a:rPr>
                      <m:t>400</m:t>
                    </m:r>
                    <m:r>
                      <m:rPr>
                        <m:sty m:val="p"/>
                      </m:rPr>
                      <a:rPr lang="cs-CZ" sz="2400" b="0" i="0" smtClean="0">
                        <a:latin typeface="Cambria Math"/>
                        <a:ea typeface="Cambria Math" pitchFamily="18" charset="0"/>
                      </a:rPr>
                      <m:t>x</m:t>
                    </m:r>
                    <m:r>
                      <a:rPr lang="cs-CZ" sz="2400" b="0" i="0" smtClean="0">
                        <a:latin typeface="Cambria Math" pitchFamily="18" charset="0"/>
                        <a:ea typeface="Cambria Math" pitchFamily="18" charset="0"/>
                      </a:rPr>
                      <m:t>=</m:t>
                    </m:r>
                    <m:r>
                      <a:rPr lang="cs-CZ" sz="2400" b="0" i="0" smtClean="0">
                        <a:latin typeface="Cambria Math"/>
                        <a:ea typeface="Cambria Math" pitchFamily="18" charset="0"/>
                      </a:rPr>
                      <m:t>1200</m:t>
                    </m:r>
                  </m:oMath>
                </a14:m>
                <a:r>
                  <a:rPr lang="cs-CZ" sz="2400" dirty="0">
                    <a:latin typeface="Cambria Math" pitchFamily="18" charset="0"/>
                    <a:ea typeface="Cambria Math" pitchFamily="18" charset="0"/>
                  </a:rPr>
                  <a:t> </a:t>
                </a:r>
              </a:p>
            </p:txBody>
          </p:sp>
        </mc:Choice>
        <mc:Fallback xmlns="">
          <p:sp>
            <p:nvSpPr>
              <p:cNvPr id="60" name="TextovéPole 59"/>
              <p:cNvSpPr txBox="1">
                <a:spLocks noRot="1" noChangeAspect="1" noMove="1" noResize="1" noEditPoints="1" noAdjustHandles="1" noChangeArrowheads="1" noChangeShapeType="1" noTextEdit="1"/>
              </p:cNvSpPr>
              <p:nvPr/>
            </p:nvSpPr>
            <p:spPr>
              <a:xfrm>
                <a:off x="2339752" y="5781693"/>
                <a:ext cx="2016224" cy="461665"/>
              </a:xfrm>
              <a:prstGeom prst="rect">
                <a:avLst/>
              </a:prstGeom>
              <a:blipFill>
                <a:blip r:embed="rId3"/>
                <a:stretch>
                  <a:fillRect l="-906"/>
                </a:stretch>
              </a:blipFill>
            </p:spPr>
            <p:txBody>
              <a:bodyPr/>
              <a:lstStyle/>
              <a:p>
                <a:r>
                  <a:rPr lang="cs-CZ">
                    <a:noFill/>
                  </a:rPr>
                  <a:t> </a:t>
                </a:r>
              </a:p>
            </p:txBody>
          </p:sp>
        </mc:Fallback>
      </mc:AlternateContent>
      <p:sp>
        <p:nvSpPr>
          <p:cNvPr id="61" name="TextovéPole 60"/>
          <p:cNvSpPr txBox="1"/>
          <p:nvPr/>
        </p:nvSpPr>
        <p:spPr>
          <a:xfrm>
            <a:off x="4440655" y="5770404"/>
            <a:ext cx="923433" cy="461665"/>
          </a:xfrm>
          <a:prstGeom prst="rect">
            <a:avLst/>
          </a:prstGeom>
          <a:noFill/>
        </p:spPr>
        <p:txBody>
          <a:bodyPr wrap="square" rtlCol="0">
            <a:spAutoFit/>
          </a:bodyPr>
          <a:lstStyle/>
          <a:p>
            <a:r>
              <a:rPr lang="cs-CZ" sz="2400" b="0" dirty="0">
                <a:latin typeface="Cambria Math" pitchFamily="18" charset="0"/>
                <a:ea typeface="Cambria Math" pitchFamily="18" charset="0"/>
              </a:rPr>
              <a:t>/:400</a:t>
            </a:r>
            <a:endParaRPr lang="cs-CZ" sz="2400"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62" name="TextovéPole 61"/>
              <p:cNvSpPr txBox="1"/>
              <p:nvPr/>
            </p:nvSpPr>
            <p:spPr>
              <a:xfrm>
                <a:off x="2832519" y="6186849"/>
                <a:ext cx="1584176" cy="461665"/>
              </a:xfrm>
              <a:prstGeom prst="rect">
                <a:avLst/>
              </a:prstGeom>
              <a:noFill/>
            </p:spPr>
            <p:txBody>
              <a:bodyPr wrap="square" rtlCol="0">
                <a:spAutoFit/>
              </a:bodyPr>
              <a:lstStyle/>
              <a:p>
                <a14:m>
                  <m:oMath xmlns:m="http://schemas.openxmlformats.org/officeDocument/2006/math">
                    <m:r>
                      <a:rPr lang="cs-CZ" sz="2400" b="1" i="0" smtClean="0">
                        <a:latin typeface="Cambria Math"/>
                        <a:ea typeface="Cambria Math" pitchFamily="18" charset="0"/>
                      </a:rPr>
                      <m:t>𝐱</m:t>
                    </m:r>
                    <m:r>
                      <a:rPr lang="cs-CZ" sz="2400" b="1" i="0" smtClean="0">
                        <a:latin typeface="Cambria Math" pitchFamily="18" charset="0"/>
                        <a:ea typeface="Cambria Math" pitchFamily="18" charset="0"/>
                      </a:rPr>
                      <m:t>=</m:t>
                    </m:r>
                  </m:oMath>
                </a14:m>
                <a:r>
                  <a:rPr lang="cs-CZ" sz="2400" b="1" dirty="0">
                    <a:latin typeface="Cambria Math" pitchFamily="18" charset="0"/>
                    <a:ea typeface="Cambria Math" pitchFamily="18" charset="0"/>
                  </a:rPr>
                  <a:t> 3  </a:t>
                </a:r>
              </a:p>
            </p:txBody>
          </p:sp>
        </mc:Choice>
        <mc:Fallback xmlns="">
          <p:sp>
            <p:nvSpPr>
              <p:cNvPr id="62" name="TextovéPole 61"/>
              <p:cNvSpPr txBox="1">
                <a:spLocks noRot="1" noChangeAspect="1" noMove="1" noResize="1" noEditPoints="1" noAdjustHandles="1" noChangeArrowheads="1" noChangeShapeType="1" noTextEdit="1"/>
              </p:cNvSpPr>
              <p:nvPr/>
            </p:nvSpPr>
            <p:spPr>
              <a:xfrm>
                <a:off x="2832519" y="6186849"/>
                <a:ext cx="1584176" cy="461665"/>
              </a:xfrm>
              <a:prstGeom prst="rect">
                <a:avLst/>
              </a:prstGeom>
              <a:blipFill>
                <a:blip r:embed="rId4"/>
                <a:stretch>
                  <a:fillRect t="-10526" b="-28947"/>
                </a:stretch>
              </a:blipFill>
            </p:spPr>
            <p:txBody>
              <a:bodyPr/>
              <a:lstStyle/>
              <a:p>
                <a:r>
                  <a:rPr lang="cs-CZ">
                    <a:noFill/>
                  </a:rPr>
                  <a:t> </a:t>
                </a:r>
              </a:p>
            </p:txBody>
          </p:sp>
        </mc:Fallback>
      </mc:AlternateContent>
      <p:sp>
        <p:nvSpPr>
          <p:cNvPr id="63" name="Rectangle 18"/>
          <p:cNvSpPr>
            <a:spLocks noChangeArrowheads="1"/>
          </p:cNvSpPr>
          <p:nvPr/>
        </p:nvSpPr>
        <p:spPr bwMode="auto">
          <a:xfrm>
            <a:off x="4699561" y="6316334"/>
            <a:ext cx="4658927" cy="456320"/>
          </a:xfrm>
          <a:prstGeom prst="rect">
            <a:avLst/>
          </a:prstGeom>
          <a:noFill/>
          <a:ln w="9525">
            <a:noFill/>
            <a:miter lim="800000"/>
            <a:headEnd/>
            <a:tailEnd/>
          </a:ln>
          <a:effectLst/>
        </p:spPr>
        <p:txBody>
          <a:bodyPr anchor="t"/>
          <a:lstStyle/>
          <a:p>
            <a:r>
              <a:rPr lang="cs-CZ" sz="2400" dirty="0">
                <a:latin typeface="Times New Roman" pitchFamily="18" charset="0"/>
                <a:cs typeface="Times New Roman" pitchFamily="18" charset="0"/>
              </a:rPr>
              <a:t>První směsi bude 3 kg, druhé 7 kg.</a:t>
            </a:r>
          </a:p>
        </p:txBody>
      </p:sp>
      <p:sp>
        <p:nvSpPr>
          <p:cNvPr id="64" name="TextovéPole 63"/>
          <p:cNvSpPr txBox="1"/>
          <p:nvPr/>
        </p:nvSpPr>
        <p:spPr>
          <a:xfrm>
            <a:off x="2987824" y="2999693"/>
            <a:ext cx="1440000"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y</a:t>
            </a:r>
          </a:p>
        </p:txBody>
      </p:sp>
      <p:sp>
        <p:nvSpPr>
          <p:cNvPr id="65" name="TextovéPole 64"/>
          <p:cNvSpPr txBox="1"/>
          <p:nvPr/>
        </p:nvSpPr>
        <p:spPr>
          <a:xfrm>
            <a:off x="5148064" y="2423629"/>
            <a:ext cx="1800000"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900x</a:t>
            </a:r>
          </a:p>
        </p:txBody>
      </p:sp>
      <p:sp>
        <p:nvSpPr>
          <p:cNvPr id="66" name="TextovéPole 65"/>
          <p:cNvSpPr txBox="1"/>
          <p:nvPr/>
        </p:nvSpPr>
        <p:spPr>
          <a:xfrm>
            <a:off x="5148064" y="2999693"/>
            <a:ext cx="1800000"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500y</a:t>
            </a:r>
          </a:p>
        </p:txBody>
      </p:sp>
      <p:sp>
        <p:nvSpPr>
          <p:cNvPr id="67" name="TextovéPole 66"/>
          <p:cNvSpPr txBox="1"/>
          <p:nvPr/>
        </p:nvSpPr>
        <p:spPr>
          <a:xfrm>
            <a:off x="5148064" y="3546140"/>
            <a:ext cx="1800000"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6200</a:t>
            </a:r>
          </a:p>
        </p:txBody>
      </p:sp>
      <p:sp>
        <p:nvSpPr>
          <p:cNvPr id="68" name="TextovéPole 67"/>
          <p:cNvSpPr txBox="1"/>
          <p:nvPr/>
        </p:nvSpPr>
        <p:spPr>
          <a:xfrm>
            <a:off x="2987824" y="3546139"/>
            <a:ext cx="1440000"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10</a:t>
            </a:r>
          </a:p>
        </p:txBody>
      </p:sp>
      <mc:AlternateContent xmlns:mc="http://schemas.openxmlformats.org/markup-compatibility/2006" xmlns:a14="http://schemas.microsoft.com/office/drawing/2010/main">
        <mc:Choice Requires="a14">
          <p:sp>
            <p:nvSpPr>
              <p:cNvPr id="69" name="TextovéPole 68"/>
              <p:cNvSpPr txBox="1"/>
              <p:nvPr/>
            </p:nvSpPr>
            <p:spPr>
              <a:xfrm>
                <a:off x="107504" y="5376537"/>
                <a:ext cx="434503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400" b="0" i="0" smtClean="0">
                          <a:latin typeface="Cambria Math"/>
                        </a:rPr>
                        <m:t>900</m:t>
                      </m:r>
                      <m:r>
                        <m:rPr>
                          <m:sty m:val="p"/>
                        </m:rPr>
                        <a:rPr lang="cs-CZ" sz="2400" b="0" i="0" smtClean="0">
                          <a:latin typeface="Cambria Math"/>
                        </a:rPr>
                        <m:t>x</m:t>
                      </m:r>
                      <m:r>
                        <a:rPr lang="cs-CZ" sz="2400" b="0" i="0" smtClean="0">
                          <a:latin typeface="Cambria Math"/>
                        </a:rPr>
                        <m:t>+5000−500</m:t>
                      </m:r>
                      <m:r>
                        <m:rPr>
                          <m:sty m:val="p"/>
                        </m:rPr>
                        <a:rPr lang="cs-CZ" sz="2400" b="0" i="0" smtClean="0">
                          <a:latin typeface="Cambria Math"/>
                        </a:rPr>
                        <m:t>x</m:t>
                      </m:r>
                      <m:r>
                        <a:rPr lang="cs-CZ" sz="2400" b="0" i="0" smtClean="0">
                          <a:latin typeface="Cambria Math"/>
                        </a:rPr>
                        <m:t>=6200</m:t>
                      </m:r>
                    </m:oMath>
                  </m:oMathPara>
                </a14:m>
                <a:endParaRPr lang="cs-CZ" sz="2400" dirty="0"/>
              </a:p>
            </p:txBody>
          </p:sp>
        </mc:Choice>
        <mc:Fallback xmlns="">
          <p:sp>
            <p:nvSpPr>
              <p:cNvPr id="69" name="TextovéPole 68"/>
              <p:cNvSpPr txBox="1">
                <a:spLocks noRot="1" noChangeAspect="1" noMove="1" noResize="1" noEditPoints="1" noAdjustHandles="1" noChangeArrowheads="1" noChangeShapeType="1" noTextEdit="1"/>
              </p:cNvSpPr>
              <p:nvPr/>
            </p:nvSpPr>
            <p:spPr>
              <a:xfrm>
                <a:off x="107504" y="5376537"/>
                <a:ext cx="4345036" cy="461665"/>
              </a:xfrm>
              <a:prstGeom prst="rect">
                <a:avLst/>
              </a:prstGeom>
              <a:blipFill>
                <a:blip r:embed="rId5"/>
                <a:stretch>
                  <a:fillRect/>
                </a:stretch>
              </a:blipFill>
            </p:spPr>
            <p:txBody>
              <a:bodyPr/>
              <a:lstStyle/>
              <a:p>
                <a:r>
                  <a:rPr lang="cs-CZ">
                    <a:noFill/>
                  </a:rPr>
                  <a:t> </a:t>
                </a:r>
              </a:p>
            </p:txBody>
          </p:sp>
        </mc:Fallback>
      </mc:AlternateContent>
      <p:sp>
        <p:nvSpPr>
          <p:cNvPr id="70" name="TextovéPole 69"/>
          <p:cNvSpPr txBox="1"/>
          <p:nvPr/>
        </p:nvSpPr>
        <p:spPr>
          <a:xfrm>
            <a:off x="4499992" y="2423629"/>
            <a:ext cx="702000" cy="461665"/>
          </a:xfrm>
          <a:prstGeom prst="rect">
            <a:avLst/>
          </a:prstGeom>
          <a:noFill/>
        </p:spPr>
        <p:txBody>
          <a:bodyPr wrap="square" rtlCol="0">
            <a:spAutoFit/>
          </a:bodyPr>
          <a:lstStyle/>
          <a:p>
            <a:pPr algn="ctr"/>
            <a:r>
              <a:rPr lang="cs-CZ" sz="2400" dirty="0">
                <a:solidFill>
                  <a:srgbClr val="FF0000"/>
                </a:solidFill>
                <a:latin typeface="Cambria Math" pitchFamily="18" charset="0"/>
                <a:ea typeface="Cambria Math" pitchFamily="18" charset="0"/>
              </a:rPr>
              <a:t>3</a:t>
            </a:r>
          </a:p>
        </p:txBody>
      </p:sp>
      <p:sp>
        <p:nvSpPr>
          <p:cNvPr id="71" name="TextovéPole 70"/>
          <p:cNvSpPr txBox="1"/>
          <p:nvPr/>
        </p:nvSpPr>
        <p:spPr>
          <a:xfrm>
            <a:off x="4499992" y="2959095"/>
            <a:ext cx="702000" cy="461665"/>
          </a:xfrm>
          <a:prstGeom prst="rect">
            <a:avLst/>
          </a:prstGeom>
          <a:noFill/>
        </p:spPr>
        <p:txBody>
          <a:bodyPr wrap="square" rtlCol="0">
            <a:spAutoFit/>
          </a:bodyPr>
          <a:lstStyle/>
          <a:p>
            <a:pPr algn="ctr"/>
            <a:r>
              <a:rPr lang="cs-CZ" sz="2400" dirty="0">
                <a:solidFill>
                  <a:srgbClr val="FF0000"/>
                </a:solidFill>
                <a:latin typeface="Cambria Math" pitchFamily="18" charset="0"/>
                <a:ea typeface="Cambria Math" pitchFamily="18" charset="0"/>
              </a:rPr>
              <a:t>7</a:t>
            </a:r>
          </a:p>
        </p:txBody>
      </p:sp>
      <p:sp>
        <p:nvSpPr>
          <p:cNvPr id="72" name="TextovéPole 71"/>
          <p:cNvSpPr txBox="1"/>
          <p:nvPr/>
        </p:nvSpPr>
        <p:spPr>
          <a:xfrm>
            <a:off x="4499992" y="3546138"/>
            <a:ext cx="702000" cy="461665"/>
          </a:xfrm>
          <a:prstGeom prst="rect">
            <a:avLst/>
          </a:prstGeom>
          <a:noFill/>
        </p:spPr>
        <p:txBody>
          <a:bodyPr wrap="square" rtlCol="0">
            <a:spAutoFit/>
          </a:bodyPr>
          <a:lstStyle/>
          <a:p>
            <a:pPr algn="ctr"/>
            <a:r>
              <a:rPr lang="cs-CZ" sz="2400" dirty="0">
                <a:solidFill>
                  <a:srgbClr val="FF0000"/>
                </a:solidFill>
                <a:latin typeface="Cambria Math" pitchFamily="18" charset="0"/>
                <a:ea typeface="Cambria Math" pitchFamily="18" charset="0"/>
              </a:rPr>
              <a:t>10</a:t>
            </a:r>
          </a:p>
        </p:txBody>
      </p:sp>
      <p:sp>
        <p:nvSpPr>
          <p:cNvPr id="73" name="TextovéPole 72"/>
          <p:cNvSpPr txBox="1"/>
          <p:nvPr/>
        </p:nvSpPr>
        <p:spPr>
          <a:xfrm>
            <a:off x="6732000" y="2968284"/>
            <a:ext cx="1908000" cy="461665"/>
          </a:xfrm>
          <a:prstGeom prst="rect">
            <a:avLst/>
          </a:prstGeom>
          <a:noFill/>
        </p:spPr>
        <p:txBody>
          <a:bodyPr wrap="square" rtlCol="0">
            <a:spAutoFit/>
          </a:bodyPr>
          <a:lstStyle/>
          <a:p>
            <a:pPr algn="r"/>
            <a:r>
              <a:rPr lang="cs-CZ" sz="2400" dirty="0">
                <a:solidFill>
                  <a:srgbClr val="FF0000"/>
                </a:solidFill>
                <a:latin typeface="Cambria Math" pitchFamily="18" charset="0"/>
                <a:ea typeface="Cambria Math" pitchFamily="18" charset="0"/>
              </a:rPr>
              <a:t>7.500=3500</a:t>
            </a:r>
          </a:p>
        </p:txBody>
      </p:sp>
      <p:sp>
        <p:nvSpPr>
          <p:cNvPr id="74" name="TextovéPole 73"/>
          <p:cNvSpPr txBox="1"/>
          <p:nvPr/>
        </p:nvSpPr>
        <p:spPr>
          <a:xfrm>
            <a:off x="6732240" y="3545803"/>
            <a:ext cx="1908000" cy="461665"/>
          </a:xfrm>
          <a:prstGeom prst="rect">
            <a:avLst/>
          </a:prstGeom>
          <a:noFill/>
        </p:spPr>
        <p:txBody>
          <a:bodyPr wrap="square" rtlCol="0">
            <a:spAutoFit/>
          </a:bodyPr>
          <a:lstStyle/>
          <a:p>
            <a:pPr algn="r"/>
            <a:r>
              <a:rPr lang="cs-CZ" sz="2400" dirty="0">
                <a:solidFill>
                  <a:srgbClr val="FF0000"/>
                </a:solidFill>
                <a:latin typeface="Cambria Math" pitchFamily="18" charset="0"/>
                <a:ea typeface="Cambria Math" pitchFamily="18" charset="0"/>
              </a:rPr>
              <a:t>6200</a:t>
            </a:r>
          </a:p>
        </p:txBody>
      </p:sp>
      <p:sp>
        <p:nvSpPr>
          <p:cNvPr id="75" name="TextovéPole 74"/>
          <p:cNvSpPr txBox="1"/>
          <p:nvPr/>
        </p:nvSpPr>
        <p:spPr>
          <a:xfrm>
            <a:off x="6732240" y="2423292"/>
            <a:ext cx="1908000" cy="461665"/>
          </a:xfrm>
          <a:prstGeom prst="rect">
            <a:avLst/>
          </a:prstGeom>
          <a:noFill/>
        </p:spPr>
        <p:txBody>
          <a:bodyPr wrap="square" rtlCol="0">
            <a:spAutoFit/>
          </a:bodyPr>
          <a:lstStyle/>
          <a:p>
            <a:pPr algn="r"/>
            <a:r>
              <a:rPr lang="cs-CZ" sz="2400" dirty="0">
                <a:solidFill>
                  <a:srgbClr val="FF0000"/>
                </a:solidFill>
                <a:latin typeface="Cambria Math" pitchFamily="18" charset="0"/>
                <a:ea typeface="Cambria Math" pitchFamily="18" charset="0"/>
              </a:rPr>
              <a:t>3.900=2700</a:t>
            </a:r>
          </a:p>
        </p:txBody>
      </p:sp>
      <p:sp>
        <p:nvSpPr>
          <p:cNvPr id="76" name="TextovéPole 75"/>
          <p:cNvSpPr txBox="1"/>
          <p:nvPr/>
        </p:nvSpPr>
        <p:spPr>
          <a:xfrm>
            <a:off x="1422158" y="3545802"/>
            <a:ext cx="1584000"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620</a:t>
            </a:r>
          </a:p>
        </p:txBody>
      </p:sp>
      <mc:AlternateContent xmlns:mc="http://schemas.openxmlformats.org/markup-compatibility/2006" xmlns:a14="http://schemas.microsoft.com/office/drawing/2010/main">
        <mc:Choice Requires="a14">
          <p:sp>
            <p:nvSpPr>
              <p:cNvPr id="77" name="TextovéPole 76"/>
              <p:cNvSpPr txBox="1"/>
              <p:nvPr/>
            </p:nvSpPr>
            <p:spPr>
              <a:xfrm>
                <a:off x="114425" y="4554936"/>
                <a:ext cx="32334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400" b="0" i="0" u="sng" smtClean="0">
                          <a:latin typeface="Cambria Math"/>
                        </a:rPr>
                        <m:t>900</m:t>
                      </m:r>
                      <m:r>
                        <m:rPr>
                          <m:sty m:val="p"/>
                        </m:rPr>
                        <a:rPr lang="cs-CZ" sz="2400" b="0" i="0" u="sng" smtClean="0">
                          <a:latin typeface="Cambria Math"/>
                        </a:rPr>
                        <m:t>x</m:t>
                      </m:r>
                      <m:r>
                        <a:rPr lang="cs-CZ" sz="2400" b="0" i="0" u="sng" smtClean="0">
                          <a:latin typeface="Cambria Math"/>
                        </a:rPr>
                        <m:t>+500</m:t>
                      </m:r>
                      <m:r>
                        <m:rPr>
                          <m:sty m:val="p"/>
                        </m:rPr>
                        <a:rPr lang="cs-CZ" sz="2400" b="0" i="0" u="sng" smtClean="0">
                          <a:latin typeface="Cambria Math"/>
                        </a:rPr>
                        <m:t>y</m:t>
                      </m:r>
                      <m:r>
                        <a:rPr lang="cs-CZ" sz="2400" b="0" i="0" u="sng" smtClean="0">
                          <a:latin typeface="Cambria Math"/>
                        </a:rPr>
                        <m:t> =6200</m:t>
                      </m:r>
                    </m:oMath>
                  </m:oMathPara>
                </a14:m>
                <a:endParaRPr lang="cs-CZ" sz="2400" u="sng" dirty="0">
                  <a:latin typeface="Times New Roman" pitchFamily="18" charset="0"/>
                  <a:cs typeface="Times New Roman" pitchFamily="18" charset="0"/>
                </a:endParaRPr>
              </a:p>
            </p:txBody>
          </p:sp>
        </mc:Choice>
        <mc:Fallback xmlns="">
          <p:sp>
            <p:nvSpPr>
              <p:cNvPr id="77" name="TextovéPole 76"/>
              <p:cNvSpPr txBox="1">
                <a:spLocks noRot="1" noChangeAspect="1" noMove="1" noResize="1" noEditPoints="1" noAdjustHandles="1" noChangeArrowheads="1" noChangeShapeType="1" noTextEdit="1"/>
              </p:cNvSpPr>
              <p:nvPr/>
            </p:nvSpPr>
            <p:spPr>
              <a:xfrm>
                <a:off x="114425" y="4554936"/>
                <a:ext cx="3233439" cy="461665"/>
              </a:xfrm>
              <a:prstGeom prst="rect">
                <a:avLst/>
              </a:prstGeom>
              <a:blipFill>
                <a:blip r:embed="rId6"/>
                <a:stretch>
                  <a:fillRect b="-1973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8" name="TextovéPole 77"/>
              <p:cNvSpPr txBox="1"/>
              <p:nvPr/>
            </p:nvSpPr>
            <p:spPr>
              <a:xfrm>
                <a:off x="920660" y="4172358"/>
                <a:ext cx="233349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cs-CZ" sz="2400" b="0" i="0" smtClean="0">
                          <a:latin typeface="Cambria Math"/>
                        </a:rPr>
                        <m:t>x</m:t>
                      </m:r>
                      <m:r>
                        <a:rPr lang="cs-CZ" sz="2400" b="0" i="0" smtClean="0">
                          <a:latin typeface="Cambria Math"/>
                        </a:rPr>
                        <m:t>+</m:t>
                      </m:r>
                      <m:r>
                        <m:rPr>
                          <m:sty m:val="p"/>
                        </m:rPr>
                        <a:rPr lang="cs-CZ" sz="2400" b="0" i="0" smtClean="0">
                          <a:latin typeface="Cambria Math"/>
                        </a:rPr>
                        <m:t>y</m:t>
                      </m:r>
                      <m:r>
                        <a:rPr lang="cs-CZ" sz="2400" b="0" i="0" smtClean="0">
                          <a:latin typeface="Cambria Math"/>
                        </a:rPr>
                        <m:t>=10</m:t>
                      </m:r>
                    </m:oMath>
                  </m:oMathPara>
                </a14:m>
                <a:endParaRPr lang="cs-CZ" sz="2400" dirty="0">
                  <a:latin typeface="Times New Roman" pitchFamily="18" charset="0"/>
                  <a:cs typeface="Times New Roman" pitchFamily="18" charset="0"/>
                </a:endParaRPr>
              </a:p>
            </p:txBody>
          </p:sp>
        </mc:Choice>
        <mc:Fallback xmlns="">
          <p:sp>
            <p:nvSpPr>
              <p:cNvPr id="78" name="TextovéPole 77"/>
              <p:cNvSpPr txBox="1">
                <a:spLocks noRot="1" noChangeAspect="1" noMove="1" noResize="1" noEditPoints="1" noAdjustHandles="1" noChangeArrowheads="1" noChangeShapeType="1" noTextEdit="1"/>
              </p:cNvSpPr>
              <p:nvPr/>
            </p:nvSpPr>
            <p:spPr>
              <a:xfrm>
                <a:off x="920660" y="4172358"/>
                <a:ext cx="2333495" cy="461665"/>
              </a:xfrm>
              <a:prstGeom prst="rect">
                <a:avLst/>
              </a:prstGeom>
              <a:blipFill>
                <a:blip r:embed="rId7"/>
                <a:stretch>
                  <a:fillRect b="-1184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9" name="TextovéPole 78"/>
              <p:cNvSpPr txBox="1"/>
              <p:nvPr/>
            </p:nvSpPr>
            <p:spPr>
              <a:xfrm>
                <a:off x="6421479" y="4242223"/>
                <a:ext cx="1908113"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cs-CZ" sz="2400" b="0" i="0" smtClean="0">
                          <a:latin typeface="Cambria Math"/>
                        </a:rPr>
                        <m:t>y</m:t>
                      </m:r>
                      <m:r>
                        <a:rPr lang="cs-CZ" sz="2400" b="0" i="0" smtClean="0">
                          <a:latin typeface="Cambria Math"/>
                        </a:rPr>
                        <m:t>=10−</m:t>
                      </m:r>
                      <m:r>
                        <m:rPr>
                          <m:sty m:val="p"/>
                        </m:rPr>
                        <a:rPr lang="cs-CZ" sz="2400" b="0" i="0" smtClean="0">
                          <a:latin typeface="Cambria Math"/>
                        </a:rPr>
                        <m:t>x</m:t>
                      </m:r>
                    </m:oMath>
                  </m:oMathPara>
                </a14:m>
                <a:endParaRPr lang="cs-CZ" sz="2400" dirty="0">
                  <a:latin typeface="Times New Roman" pitchFamily="18" charset="0"/>
                  <a:cs typeface="Times New Roman" pitchFamily="18" charset="0"/>
                </a:endParaRPr>
              </a:p>
            </p:txBody>
          </p:sp>
        </mc:Choice>
        <mc:Fallback xmlns="">
          <p:sp>
            <p:nvSpPr>
              <p:cNvPr id="79" name="TextovéPole 78"/>
              <p:cNvSpPr txBox="1">
                <a:spLocks noRot="1" noChangeAspect="1" noMove="1" noResize="1" noEditPoints="1" noAdjustHandles="1" noChangeArrowheads="1" noChangeShapeType="1" noTextEdit="1"/>
              </p:cNvSpPr>
              <p:nvPr/>
            </p:nvSpPr>
            <p:spPr>
              <a:xfrm>
                <a:off x="6421479" y="4242223"/>
                <a:ext cx="1908113" cy="461665"/>
              </a:xfrm>
              <a:prstGeom prst="rect">
                <a:avLst/>
              </a:prstGeom>
              <a:blipFill>
                <a:blip r:embed="rId8"/>
                <a:stretch>
                  <a:fillRect l="-958" b="-10526"/>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80" name="TextovéPole 79"/>
              <p:cNvSpPr txBox="1"/>
              <p:nvPr/>
            </p:nvSpPr>
            <p:spPr>
              <a:xfrm>
                <a:off x="6421479" y="4602223"/>
                <a:ext cx="2232069" cy="461665"/>
              </a:xfrm>
              <a:prstGeom prst="rect">
                <a:avLst/>
              </a:prstGeom>
              <a:noFill/>
            </p:spPr>
            <p:txBody>
              <a:bodyPr wrap="square" rtlCol="0">
                <a:spAutoFit/>
              </a:bodyPr>
              <a:lstStyle/>
              <a:p>
                <a14:m>
                  <m:oMath xmlns:m="http://schemas.openxmlformats.org/officeDocument/2006/math">
                    <m:r>
                      <m:rPr>
                        <m:sty m:val="p"/>
                      </m:rPr>
                      <a:rPr lang="cs-CZ" sz="2400" b="0" i="0" smtClean="0">
                        <a:latin typeface="Cambria Math"/>
                      </a:rPr>
                      <m:t>y</m:t>
                    </m:r>
                    <m:r>
                      <a:rPr lang="cs-CZ" sz="2400" b="0" i="0" smtClean="0">
                        <a:latin typeface="Cambria Math"/>
                      </a:rPr>
                      <m:t>=10−</m:t>
                    </m:r>
                  </m:oMath>
                </a14:m>
                <a:r>
                  <a:rPr lang="cs-CZ" sz="2400" dirty="0">
                    <a:latin typeface="Times New Roman" pitchFamily="18" charset="0"/>
                    <a:cs typeface="Times New Roman" pitchFamily="18" charset="0"/>
                  </a:rPr>
                  <a:t> 3</a:t>
                </a:r>
              </a:p>
            </p:txBody>
          </p:sp>
        </mc:Choice>
        <mc:Fallback xmlns="">
          <p:sp>
            <p:nvSpPr>
              <p:cNvPr id="80" name="TextovéPole 79"/>
              <p:cNvSpPr txBox="1">
                <a:spLocks noRot="1" noChangeAspect="1" noMove="1" noResize="1" noEditPoints="1" noAdjustHandles="1" noChangeArrowheads="1" noChangeShapeType="1" noTextEdit="1"/>
              </p:cNvSpPr>
              <p:nvPr/>
            </p:nvSpPr>
            <p:spPr>
              <a:xfrm>
                <a:off x="6421479" y="4602223"/>
                <a:ext cx="2232069" cy="461665"/>
              </a:xfrm>
              <a:prstGeom prst="rect">
                <a:avLst/>
              </a:prstGeom>
              <a:blipFill>
                <a:blip r:embed="rId9"/>
                <a:stretch>
                  <a:fillRect l="-817" t="-10526" b="-2894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81" name="TextovéPole 80"/>
              <p:cNvSpPr txBox="1"/>
              <p:nvPr/>
            </p:nvSpPr>
            <p:spPr>
              <a:xfrm>
                <a:off x="6421479" y="4962223"/>
                <a:ext cx="1116034" cy="461665"/>
              </a:xfrm>
              <a:prstGeom prst="rect">
                <a:avLst/>
              </a:prstGeom>
              <a:noFill/>
            </p:spPr>
            <p:txBody>
              <a:bodyPr wrap="square" rtlCol="0">
                <a:spAutoFit/>
              </a:bodyPr>
              <a:lstStyle/>
              <a:p>
                <a14:m>
                  <m:oMath xmlns:m="http://schemas.openxmlformats.org/officeDocument/2006/math">
                    <m:r>
                      <a:rPr lang="cs-CZ" sz="2400" b="1" i="0" smtClean="0">
                        <a:latin typeface="Cambria Math"/>
                      </a:rPr>
                      <m:t>𝐲</m:t>
                    </m:r>
                    <m:r>
                      <a:rPr lang="cs-CZ" sz="2400" b="1" i="0" smtClean="0">
                        <a:latin typeface="Cambria Math"/>
                      </a:rPr>
                      <m:t>=</m:t>
                    </m:r>
                  </m:oMath>
                </a14:m>
                <a:r>
                  <a:rPr lang="cs-CZ" sz="2400" b="1" dirty="0">
                    <a:latin typeface="Times New Roman" pitchFamily="18" charset="0"/>
                    <a:cs typeface="Times New Roman" pitchFamily="18" charset="0"/>
                  </a:rPr>
                  <a:t> 7</a:t>
                </a:r>
              </a:p>
            </p:txBody>
          </p:sp>
        </mc:Choice>
        <mc:Fallback xmlns="">
          <p:sp>
            <p:nvSpPr>
              <p:cNvPr id="81" name="TextovéPole 80"/>
              <p:cNvSpPr txBox="1">
                <a:spLocks noRot="1" noChangeAspect="1" noMove="1" noResize="1" noEditPoints="1" noAdjustHandles="1" noChangeArrowheads="1" noChangeShapeType="1" noTextEdit="1"/>
              </p:cNvSpPr>
              <p:nvPr/>
            </p:nvSpPr>
            <p:spPr>
              <a:xfrm>
                <a:off x="6421479" y="4962223"/>
                <a:ext cx="1116034" cy="461665"/>
              </a:xfrm>
              <a:prstGeom prst="rect">
                <a:avLst/>
              </a:prstGeom>
              <a:blipFill>
                <a:blip r:embed="rId10"/>
                <a:stretch>
                  <a:fillRect l="-1639" t="-10526" b="-28947"/>
                </a:stretch>
              </a:blipFill>
            </p:spPr>
            <p:txBody>
              <a:bodyPr/>
              <a:lstStyle/>
              <a:p>
                <a:r>
                  <a:rPr lang="cs-CZ">
                    <a:noFill/>
                  </a:rPr>
                  <a:t> </a:t>
                </a:r>
              </a:p>
            </p:txBody>
          </p:sp>
        </mc:Fallback>
      </mc:AlternateContent>
      <p:pic>
        <p:nvPicPr>
          <p:cNvPr id="2" name="Obrázek 1"/>
          <p:cNvPicPr>
            <a:picLocks noChangeAspect="1"/>
          </p:cNvPicPr>
          <p:nvPr/>
        </p:nvPicPr>
        <p:blipFill rotWithShape="1">
          <a:blip r:embed="rId11">
            <a:extLst>
              <a:ext uri="{28A0092B-C50C-407E-A947-70E740481C1C}">
                <a14:useLocalDpi xmlns:a14="http://schemas.microsoft.com/office/drawing/2010/main" val="0"/>
              </a:ext>
            </a:extLst>
          </a:blip>
          <a:srcRect t="13897" b="11006"/>
          <a:stretch/>
        </p:blipFill>
        <p:spPr>
          <a:xfrm>
            <a:off x="7740352" y="827710"/>
            <a:ext cx="1296144" cy="729082"/>
          </a:xfrm>
          <a:prstGeom prst="rect">
            <a:avLst/>
          </a:prstGeom>
        </p:spPr>
      </p:pic>
      <p:sp>
        <p:nvSpPr>
          <p:cNvPr id="34" name="Obdélník 33">
            <a:extLst>
              <a:ext uri="{FF2B5EF4-FFF2-40B4-BE49-F238E27FC236}">
                <a16:creationId xmlns:a16="http://schemas.microsoft.com/office/drawing/2014/main" id="{200BB918-5BB9-433C-B92D-1D7978E0FE07}"/>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5" name="Šipka doprava 21">
            <a:hlinkClick r:id="" action="ppaction://hlinkshowjump?jump=nextslide"/>
            <a:extLst>
              <a:ext uri="{FF2B5EF4-FFF2-40B4-BE49-F238E27FC236}">
                <a16:creationId xmlns:a16="http://schemas.microsoft.com/office/drawing/2014/main" id="{E2B0415B-5920-442F-833E-90FDB3E8DE51}"/>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6" name="Šipka doprava 22">
            <a:hlinkClick r:id="" action="ppaction://hlinkshowjump?jump=previousslide"/>
            <a:extLst>
              <a:ext uri="{FF2B5EF4-FFF2-40B4-BE49-F238E27FC236}">
                <a16:creationId xmlns:a16="http://schemas.microsoft.com/office/drawing/2014/main" id="{C5466957-C4ED-4456-8A37-506B9FC30666}"/>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7" name="Rectangle 10">
            <a:extLst>
              <a:ext uri="{FF2B5EF4-FFF2-40B4-BE49-F238E27FC236}">
                <a16:creationId xmlns:a16="http://schemas.microsoft.com/office/drawing/2014/main" id="{B3EC6A06-0D2C-48EE-9CA6-288EB05AC04E}"/>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- 14</a:t>
            </a:r>
          </a:p>
        </p:txBody>
      </p:sp>
      <p:sp>
        <p:nvSpPr>
          <p:cNvPr id="38" name="Zaoblený obdélník 24">
            <a:hlinkClick r:id="" action="ppaction://hlinkshowjump?jump=firstslide"/>
            <a:extLst>
              <a:ext uri="{FF2B5EF4-FFF2-40B4-BE49-F238E27FC236}">
                <a16:creationId xmlns:a16="http://schemas.microsoft.com/office/drawing/2014/main" id="{40D8F841-06DF-47C9-8399-EEFB5C05595F}"/>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Tree>
    <p:extLst>
      <p:ext uri="{BB962C8B-B14F-4D97-AF65-F5344CB8AC3E}">
        <p14:creationId xmlns:p14="http://schemas.microsoft.com/office/powerpoint/2010/main" val="3558595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K:\Obrázky\Cliparty\PEOPLE\PEOP018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798333" y="620688"/>
            <a:ext cx="1343469" cy="1584176"/>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
          <p:cNvSpPr>
            <a:spLocks noChangeArrowheads="1"/>
          </p:cNvSpPr>
          <p:nvPr/>
        </p:nvSpPr>
        <p:spPr bwMode="auto">
          <a:xfrm>
            <a:off x="107503" y="620688"/>
            <a:ext cx="6912769" cy="126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sz="2400" dirty="0">
                <a:latin typeface="+mj-lt"/>
                <a:cs typeface="Times New Roman" panose="02020603050405020304" pitchFamily="18" charset="0"/>
              </a:rPr>
              <a:t>Otci je 41 let, jeho synům Tomášovi je 12 let a Honzovi je 15 let. Za kolik let bude otci stejně jako oběma synům dohromady?</a:t>
            </a:r>
            <a:endParaRPr lang="cs-CZ" altLang="cs-CZ" sz="2400" dirty="0">
              <a:latin typeface="+mj-lt"/>
              <a:cs typeface="Times New Roman" panose="02020603050405020304" pitchFamily="18" charset="0"/>
            </a:endParaRPr>
          </a:p>
        </p:txBody>
      </p:sp>
      <p:sp>
        <p:nvSpPr>
          <p:cNvPr id="40" name="Rectangle 4"/>
          <p:cNvSpPr>
            <a:spLocks noChangeArrowheads="1"/>
          </p:cNvSpPr>
          <p:nvPr/>
        </p:nvSpPr>
        <p:spPr bwMode="auto">
          <a:xfrm>
            <a:off x="611188" y="2460253"/>
            <a:ext cx="2152984"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cs typeface="Times New Roman" panose="02020603050405020304" pitchFamily="18" charset="0"/>
              </a:rPr>
              <a:t>Tomáš …</a:t>
            </a:r>
          </a:p>
        </p:txBody>
      </p:sp>
      <p:sp>
        <p:nvSpPr>
          <p:cNvPr id="41" name="Rectangle 5"/>
          <p:cNvSpPr>
            <a:spLocks noChangeArrowheads="1"/>
          </p:cNvSpPr>
          <p:nvPr/>
        </p:nvSpPr>
        <p:spPr bwMode="auto">
          <a:xfrm>
            <a:off x="2051720" y="1879915"/>
            <a:ext cx="108049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cs typeface="Times New Roman" panose="02020603050405020304" pitchFamily="18" charset="0"/>
              </a:rPr>
              <a:t>nyní </a:t>
            </a:r>
          </a:p>
        </p:txBody>
      </p:sp>
      <p:sp>
        <p:nvSpPr>
          <p:cNvPr id="42" name="Rectangle 6"/>
          <p:cNvSpPr>
            <a:spLocks noChangeArrowheads="1"/>
          </p:cNvSpPr>
          <p:nvPr/>
        </p:nvSpPr>
        <p:spPr bwMode="auto">
          <a:xfrm>
            <a:off x="611188" y="3035995"/>
            <a:ext cx="184719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cs typeface="Times New Roman" panose="02020603050405020304" pitchFamily="18" charset="0"/>
              </a:rPr>
              <a:t>Honza … </a:t>
            </a:r>
          </a:p>
        </p:txBody>
      </p:sp>
      <p:sp>
        <p:nvSpPr>
          <p:cNvPr id="43" name="Line 11"/>
          <p:cNvSpPr>
            <a:spLocks noChangeShapeType="1"/>
          </p:cNvSpPr>
          <p:nvPr/>
        </p:nvSpPr>
        <p:spPr bwMode="auto">
          <a:xfrm>
            <a:off x="611561" y="4044428"/>
            <a:ext cx="517963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600">
              <a:cs typeface="Times New Roman" panose="02020603050405020304" pitchFamily="18" charset="0"/>
            </a:endParaRPr>
          </a:p>
        </p:txBody>
      </p:sp>
      <p:sp>
        <p:nvSpPr>
          <p:cNvPr id="44" name="Rectangle 18"/>
          <p:cNvSpPr>
            <a:spLocks noChangeArrowheads="1"/>
          </p:cNvSpPr>
          <p:nvPr/>
        </p:nvSpPr>
        <p:spPr bwMode="auto">
          <a:xfrm>
            <a:off x="3204220" y="3030526"/>
            <a:ext cx="1367309"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cs typeface="Times New Roman" panose="02020603050405020304" pitchFamily="18" charset="0"/>
              </a:rPr>
              <a:t>15 + x</a:t>
            </a:r>
          </a:p>
        </p:txBody>
      </p:sp>
      <p:sp>
        <p:nvSpPr>
          <p:cNvPr id="46" name="Rectangle 19"/>
          <p:cNvSpPr>
            <a:spLocks noChangeArrowheads="1"/>
          </p:cNvSpPr>
          <p:nvPr/>
        </p:nvSpPr>
        <p:spPr bwMode="auto">
          <a:xfrm>
            <a:off x="467543" y="6237312"/>
            <a:ext cx="7236017"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sz="2600" dirty="0">
                <a:latin typeface="+mn-lt"/>
                <a:cs typeface="Times New Roman" panose="02020603050405020304" pitchFamily="18" charset="0"/>
              </a:rPr>
              <a:t>Otcův věk bude součtem věků obou synů za 14 let</a:t>
            </a:r>
            <a:r>
              <a:rPr lang="cs-CZ" altLang="cs-CZ" sz="2600" dirty="0">
                <a:latin typeface="+mn-lt"/>
                <a:cs typeface="Times New Roman" pitchFamily="18" charset="0"/>
              </a:rPr>
              <a:t>.</a:t>
            </a:r>
          </a:p>
        </p:txBody>
      </p:sp>
      <p:sp>
        <p:nvSpPr>
          <p:cNvPr id="69" name="Rectangle 14"/>
          <p:cNvSpPr>
            <a:spLocks noChangeArrowheads="1"/>
          </p:cNvSpPr>
          <p:nvPr/>
        </p:nvSpPr>
        <p:spPr bwMode="auto">
          <a:xfrm>
            <a:off x="3240584" y="2460253"/>
            <a:ext cx="15478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cs typeface="Times New Roman" panose="02020603050405020304" pitchFamily="18" charset="0"/>
              </a:rPr>
              <a:t>12 + x</a:t>
            </a:r>
          </a:p>
        </p:txBody>
      </p:sp>
      <p:sp>
        <p:nvSpPr>
          <p:cNvPr id="70" name="Rectangle 4"/>
          <p:cNvSpPr>
            <a:spLocks noChangeArrowheads="1"/>
          </p:cNvSpPr>
          <p:nvPr/>
        </p:nvSpPr>
        <p:spPr bwMode="auto">
          <a:xfrm>
            <a:off x="2123840" y="2316237"/>
            <a:ext cx="576324" cy="61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ea typeface="Cambria Math" pitchFamily="18" charset="0"/>
                <a:cs typeface="Times New Roman" panose="02020603050405020304" pitchFamily="18" charset="0"/>
              </a:rPr>
              <a:t>12</a:t>
            </a:r>
          </a:p>
        </p:txBody>
      </p:sp>
      <p:sp>
        <p:nvSpPr>
          <p:cNvPr id="71" name="Rectangle 4"/>
          <p:cNvSpPr>
            <a:spLocks noChangeArrowheads="1"/>
          </p:cNvSpPr>
          <p:nvPr/>
        </p:nvSpPr>
        <p:spPr bwMode="auto">
          <a:xfrm>
            <a:off x="2123840" y="2919153"/>
            <a:ext cx="576324" cy="61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ea typeface="Cambria Math" pitchFamily="18" charset="0"/>
                <a:cs typeface="Times New Roman" panose="02020603050405020304" pitchFamily="18" charset="0"/>
              </a:rPr>
              <a:t>15</a:t>
            </a:r>
          </a:p>
        </p:txBody>
      </p:sp>
      <p:sp>
        <p:nvSpPr>
          <p:cNvPr id="72" name="Rectangle 4"/>
          <p:cNvSpPr>
            <a:spLocks noChangeArrowheads="1"/>
          </p:cNvSpPr>
          <p:nvPr/>
        </p:nvSpPr>
        <p:spPr bwMode="auto">
          <a:xfrm>
            <a:off x="1238399" y="4260453"/>
            <a:ext cx="3765649"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ea typeface="Cambria Math" pitchFamily="18" charset="0"/>
                <a:cs typeface="Times New Roman" pitchFamily="18" charset="0"/>
              </a:rPr>
              <a:t>12 + x + 15 + x = 41 + x</a:t>
            </a:r>
          </a:p>
        </p:txBody>
      </p:sp>
      <p:sp>
        <p:nvSpPr>
          <p:cNvPr id="73" name="Rectangle 12"/>
          <p:cNvSpPr>
            <a:spLocks noChangeArrowheads="1"/>
          </p:cNvSpPr>
          <p:nvPr/>
        </p:nvSpPr>
        <p:spPr bwMode="auto">
          <a:xfrm>
            <a:off x="2159993" y="4980533"/>
            <a:ext cx="255602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ea typeface="Cambria Math" pitchFamily="18" charset="0"/>
                <a:cs typeface="Times New Roman" pitchFamily="18" charset="0"/>
              </a:rPr>
              <a:t>2x + 27 = 41 + x</a:t>
            </a:r>
          </a:p>
        </p:txBody>
      </p:sp>
      <p:sp>
        <p:nvSpPr>
          <p:cNvPr id="74" name="Rectangle 13"/>
          <p:cNvSpPr>
            <a:spLocks noChangeArrowheads="1"/>
          </p:cNvSpPr>
          <p:nvPr/>
        </p:nvSpPr>
        <p:spPr bwMode="auto">
          <a:xfrm>
            <a:off x="4812137" y="4911576"/>
            <a:ext cx="1620663" cy="4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ea typeface="Cambria Math" pitchFamily="18" charset="0"/>
                <a:cs typeface="Times New Roman" pitchFamily="18" charset="0"/>
              </a:rPr>
              <a:t>/ -x -27</a:t>
            </a:r>
          </a:p>
        </p:txBody>
      </p:sp>
      <p:sp>
        <p:nvSpPr>
          <p:cNvPr id="75" name="Rectangle 5"/>
          <p:cNvSpPr>
            <a:spLocks noChangeArrowheads="1"/>
          </p:cNvSpPr>
          <p:nvPr/>
        </p:nvSpPr>
        <p:spPr bwMode="auto">
          <a:xfrm>
            <a:off x="3527998" y="1879915"/>
            <a:ext cx="1620066"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cs typeface="Times New Roman" panose="02020603050405020304" pitchFamily="18" charset="0"/>
              </a:rPr>
              <a:t>za x let</a:t>
            </a:r>
          </a:p>
        </p:txBody>
      </p:sp>
      <p:sp>
        <p:nvSpPr>
          <p:cNvPr id="76" name="Rectangle 19"/>
          <p:cNvSpPr>
            <a:spLocks noChangeArrowheads="1"/>
          </p:cNvSpPr>
          <p:nvPr/>
        </p:nvSpPr>
        <p:spPr bwMode="auto">
          <a:xfrm>
            <a:off x="4391494" y="2348880"/>
            <a:ext cx="1260626"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solidFill>
                  <a:srgbClr val="FF3300"/>
                </a:solidFill>
                <a:latin typeface="+mn-lt"/>
                <a:cs typeface="Times New Roman" pitchFamily="18" charset="0"/>
              </a:rPr>
              <a:t>= 26</a:t>
            </a:r>
          </a:p>
        </p:txBody>
      </p:sp>
      <p:sp>
        <p:nvSpPr>
          <p:cNvPr id="77" name="Rectangle 19"/>
          <p:cNvSpPr>
            <a:spLocks noChangeArrowheads="1"/>
          </p:cNvSpPr>
          <p:nvPr/>
        </p:nvSpPr>
        <p:spPr bwMode="auto">
          <a:xfrm>
            <a:off x="4355976" y="2879788"/>
            <a:ext cx="1260626"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solidFill>
                  <a:srgbClr val="FF3300"/>
                </a:solidFill>
                <a:latin typeface="+mn-lt"/>
                <a:cs typeface="Times New Roman" pitchFamily="18" charset="0"/>
              </a:rPr>
              <a:t>= 29</a:t>
            </a:r>
          </a:p>
        </p:txBody>
      </p:sp>
      <p:sp>
        <p:nvSpPr>
          <p:cNvPr id="78" name="Rectangle 12"/>
          <p:cNvSpPr>
            <a:spLocks noChangeArrowheads="1"/>
          </p:cNvSpPr>
          <p:nvPr/>
        </p:nvSpPr>
        <p:spPr bwMode="auto">
          <a:xfrm>
            <a:off x="2915816" y="5556597"/>
            <a:ext cx="15841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u="sng" dirty="0">
                <a:latin typeface="+mn-lt"/>
                <a:ea typeface="Cambria Math" pitchFamily="18" charset="0"/>
                <a:cs typeface="Times New Roman" pitchFamily="18" charset="0"/>
              </a:rPr>
              <a:t>x = 14</a:t>
            </a:r>
          </a:p>
        </p:txBody>
      </p:sp>
      <p:sp>
        <p:nvSpPr>
          <p:cNvPr id="79" name="Rectangle 6"/>
          <p:cNvSpPr>
            <a:spLocks noChangeArrowheads="1"/>
          </p:cNvSpPr>
          <p:nvPr/>
        </p:nvSpPr>
        <p:spPr bwMode="auto">
          <a:xfrm>
            <a:off x="611560" y="3575893"/>
            <a:ext cx="184719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cs typeface="Times New Roman" panose="02020603050405020304" pitchFamily="18" charset="0"/>
              </a:rPr>
              <a:t>otec … </a:t>
            </a:r>
          </a:p>
        </p:txBody>
      </p:sp>
      <p:sp>
        <p:nvSpPr>
          <p:cNvPr id="80" name="Rectangle 18"/>
          <p:cNvSpPr>
            <a:spLocks noChangeArrowheads="1"/>
          </p:cNvSpPr>
          <p:nvPr/>
        </p:nvSpPr>
        <p:spPr bwMode="auto">
          <a:xfrm>
            <a:off x="3204592" y="3570424"/>
            <a:ext cx="1367309"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cs typeface="Times New Roman" panose="02020603050405020304" pitchFamily="18" charset="0"/>
              </a:rPr>
              <a:t>41 + x</a:t>
            </a:r>
          </a:p>
        </p:txBody>
      </p:sp>
      <p:sp>
        <p:nvSpPr>
          <p:cNvPr id="81" name="Rectangle 4"/>
          <p:cNvSpPr>
            <a:spLocks noChangeArrowheads="1"/>
          </p:cNvSpPr>
          <p:nvPr/>
        </p:nvSpPr>
        <p:spPr bwMode="auto">
          <a:xfrm>
            <a:off x="2124212" y="3459051"/>
            <a:ext cx="576324" cy="61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mn-lt"/>
                <a:ea typeface="Cambria Math" pitchFamily="18" charset="0"/>
                <a:cs typeface="Times New Roman" panose="02020603050405020304" pitchFamily="18" charset="0"/>
              </a:rPr>
              <a:t>41</a:t>
            </a:r>
          </a:p>
        </p:txBody>
      </p:sp>
      <p:sp>
        <p:nvSpPr>
          <p:cNvPr id="82" name="Rectangle 19"/>
          <p:cNvSpPr>
            <a:spLocks noChangeArrowheads="1"/>
          </p:cNvSpPr>
          <p:nvPr/>
        </p:nvSpPr>
        <p:spPr bwMode="auto">
          <a:xfrm>
            <a:off x="4356348" y="3459051"/>
            <a:ext cx="1260626"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solidFill>
                  <a:srgbClr val="FF3300"/>
                </a:solidFill>
                <a:latin typeface="+mn-lt"/>
                <a:cs typeface="Times New Roman" pitchFamily="18" charset="0"/>
              </a:rPr>
              <a:t>= 55</a:t>
            </a:r>
          </a:p>
        </p:txBody>
      </p:sp>
      <p:cxnSp>
        <p:nvCxnSpPr>
          <p:cNvPr id="83" name="Přímá spojnice 82"/>
          <p:cNvCxnSpPr/>
          <p:nvPr/>
        </p:nvCxnSpPr>
        <p:spPr>
          <a:xfrm flipH="1">
            <a:off x="4355976" y="3459051"/>
            <a:ext cx="864000"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pic>
        <p:nvPicPr>
          <p:cNvPr id="84" name="Picture 2" descr="K:\Obrázky\Cliparty\PEOPLE\PEOP017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2228" y="1330819"/>
            <a:ext cx="932797" cy="848527"/>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3" descr="K:\Obrázky\Cliparty\PEOPLE\PEOP0157.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3567" y="1124744"/>
            <a:ext cx="1022918" cy="1042965"/>
          </a:xfrm>
          <a:prstGeom prst="rect">
            <a:avLst/>
          </a:prstGeom>
          <a:noFill/>
          <a:extLst>
            <a:ext uri="{909E8E84-426E-40DD-AFC4-6F175D3DCCD1}">
              <a14:hiddenFill xmlns:a14="http://schemas.microsoft.com/office/drawing/2010/main">
                <a:solidFill>
                  <a:srgbClr val="FFFFFF"/>
                </a:solidFill>
              </a14:hiddenFill>
            </a:ext>
          </a:extLst>
        </p:spPr>
      </p:pic>
      <p:sp>
        <p:nvSpPr>
          <p:cNvPr id="30" name="Obdélník 29">
            <a:extLst>
              <a:ext uri="{FF2B5EF4-FFF2-40B4-BE49-F238E27FC236}">
                <a16:creationId xmlns:a16="http://schemas.microsoft.com/office/drawing/2014/main" id="{BD48A693-21A2-4E02-A3EF-82B69EF76E08}"/>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1" name="Šipka doprava 21">
            <a:hlinkClick r:id="" action="ppaction://hlinkshowjump?jump=nextslide"/>
            <a:extLst>
              <a:ext uri="{FF2B5EF4-FFF2-40B4-BE49-F238E27FC236}">
                <a16:creationId xmlns:a16="http://schemas.microsoft.com/office/drawing/2014/main" id="{32137151-6EAB-4729-84E4-1C6A7E52BC00}"/>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2" name="Šipka doprava 22">
            <a:hlinkClick r:id="" action="ppaction://hlinkshowjump?jump=previousslide"/>
            <a:extLst>
              <a:ext uri="{FF2B5EF4-FFF2-40B4-BE49-F238E27FC236}">
                <a16:creationId xmlns:a16="http://schemas.microsoft.com/office/drawing/2014/main" id="{C8C4109F-766A-49C1-AC51-AC09826CEDCE}"/>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3" name="Rectangle 10">
            <a:extLst>
              <a:ext uri="{FF2B5EF4-FFF2-40B4-BE49-F238E27FC236}">
                <a16:creationId xmlns:a16="http://schemas.microsoft.com/office/drawing/2014/main" id="{13EF807E-8486-4A95-B143-80899EE88DED}"/>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- 15</a:t>
            </a:r>
          </a:p>
        </p:txBody>
      </p:sp>
      <p:sp>
        <p:nvSpPr>
          <p:cNvPr id="34" name="Zaoblený obdélník 24">
            <a:hlinkClick r:id="" action="ppaction://hlinkshowjump?jump=firstslide"/>
            <a:extLst>
              <a:ext uri="{FF2B5EF4-FFF2-40B4-BE49-F238E27FC236}">
                <a16:creationId xmlns:a16="http://schemas.microsoft.com/office/drawing/2014/main" id="{1A617427-BE55-4D3E-9E5B-CDFFDF145F7A}"/>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Tree>
    <p:extLst>
      <p:ext uri="{BB962C8B-B14F-4D97-AF65-F5344CB8AC3E}">
        <p14:creationId xmlns:p14="http://schemas.microsoft.com/office/powerpoint/2010/main" val="945877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5"/>
          <p:cNvSpPr>
            <a:spLocks noChangeArrowheads="1"/>
          </p:cNvSpPr>
          <p:nvPr/>
        </p:nvSpPr>
        <p:spPr bwMode="auto">
          <a:xfrm>
            <a:off x="107504" y="620688"/>
            <a:ext cx="8144674" cy="1267315"/>
          </a:xfrm>
          <a:prstGeom prst="rect">
            <a:avLst/>
          </a:prstGeom>
          <a:noFill/>
          <a:ln w="9525">
            <a:noFill/>
            <a:miter lim="800000"/>
            <a:headEnd/>
            <a:tailEnd/>
          </a:ln>
          <a:effectLst/>
        </p:spPr>
        <p:txBody>
          <a:bodyPr anchor="t"/>
          <a:lstStyle/>
          <a:p>
            <a:pPr indent="-342900"/>
            <a:r>
              <a:rPr lang="cs-CZ" sz="2400" dirty="0"/>
              <a:t>Ve třídě je celkem 25 dětí. Na vánočním jarmarku vydělali celkem 2500 Kč. Učitel slíbil, že 60 % z vydělané částky vloží do třídního fondu a zbytek rozdělí dětem. Kolik Kč dostal každý žák? </a:t>
            </a:r>
          </a:p>
        </p:txBody>
      </p:sp>
      <mc:AlternateContent xmlns:mc="http://schemas.openxmlformats.org/markup-compatibility/2006" xmlns:a14="http://schemas.microsoft.com/office/drawing/2010/main">
        <mc:Choice Requires="a14">
          <p:sp>
            <p:nvSpPr>
              <p:cNvPr id="39" name="Rectangle 2"/>
              <p:cNvSpPr txBox="1">
                <a:spLocks noChangeArrowheads="1"/>
              </p:cNvSpPr>
              <p:nvPr/>
            </p:nvSpPr>
            <p:spPr bwMode="auto">
              <a:xfrm>
                <a:off x="540321" y="3828389"/>
                <a:ext cx="3167583" cy="104841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lnSpc>
                    <a:spcPct val="150000"/>
                  </a:lnSpc>
                  <a:defRPr/>
                </a:pPr>
                <a:r>
                  <a:rPr lang="cs-CZ" sz="2600" kern="0" dirty="0">
                    <a:solidFill>
                      <a:schemeClr val="tx1"/>
                    </a:solidFill>
                    <a:latin typeface="+mn-lt"/>
                  </a:rPr>
                  <a:t>x = </a:t>
                </a:r>
                <a14:m>
                  <m:oMath xmlns:m="http://schemas.openxmlformats.org/officeDocument/2006/math">
                    <m:f>
                      <m:fPr>
                        <m:ctrlPr>
                          <a:rPr lang="cs-CZ" sz="2600" i="1" kern="0" smtClean="0">
                            <a:solidFill>
                              <a:schemeClr val="tx1"/>
                            </a:solidFill>
                            <a:latin typeface="Cambria Math" panose="02040503050406030204" pitchFamily="18" charset="0"/>
                          </a:rPr>
                        </m:ctrlPr>
                      </m:fPr>
                      <m:num>
                        <m:r>
                          <a:rPr lang="cs-CZ" sz="2600" b="0" i="1" kern="0" smtClean="0">
                            <a:solidFill>
                              <a:schemeClr val="tx1"/>
                            </a:solidFill>
                            <a:latin typeface="Cambria Math" panose="02040503050406030204" pitchFamily="18" charset="0"/>
                          </a:rPr>
                          <m:t>2</m:t>
                        </m:r>
                      </m:num>
                      <m:den>
                        <m:r>
                          <a:rPr lang="cs-CZ" sz="2600" b="0" i="1" kern="0" smtClean="0">
                            <a:solidFill>
                              <a:schemeClr val="tx1"/>
                            </a:solidFill>
                            <a:latin typeface="Cambria Math" panose="02040503050406030204" pitchFamily="18" charset="0"/>
                          </a:rPr>
                          <m:t>5</m:t>
                        </m:r>
                      </m:den>
                    </m:f>
                    <m:r>
                      <a:rPr lang="cs-CZ" sz="2600" b="0" i="1" kern="0" smtClean="0">
                        <a:solidFill>
                          <a:schemeClr val="tx1"/>
                        </a:solidFill>
                        <a:latin typeface="Cambria Math" panose="02040503050406030204" pitchFamily="18" charset="0"/>
                      </a:rPr>
                      <m:t>.</m:t>
                    </m:r>
                    <m:f>
                      <m:fPr>
                        <m:ctrlPr>
                          <a:rPr lang="cs-CZ" sz="2600" b="0" i="1" kern="0" smtClean="0">
                            <a:solidFill>
                              <a:schemeClr val="tx1"/>
                            </a:solidFill>
                            <a:latin typeface="Cambria Math" panose="02040503050406030204" pitchFamily="18" charset="0"/>
                          </a:rPr>
                        </m:ctrlPr>
                      </m:fPr>
                      <m:num>
                        <m:r>
                          <a:rPr lang="cs-CZ" sz="2600" b="0" i="1" kern="0" smtClean="0">
                            <a:solidFill>
                              <a:schemeClr val="tx1"/>
                            </a:solidFill>
                            <a:latin typeface="Cambria Math" panose="02040503050406030204" pitchFamily="18" charset="0"/>
                          </a:rPr>
                          <m:t>2500</m:t>
                        </m:r>
                      </m:num>
                      <m:den>
                        <m:r>
                          <a:rPr lang="cs-CZ" sz="2600" b="0" i="1" kern="0" smtClean="0">
                            <a:solidFill>
                              <a:schemeClr val="tx1"/>
                            </a:solidFill>
                            <a:latin typeface="Cambria Math" panose="02040503050406030204" pitchFamily="18" charset="0"/>
                          </a:rPr>
                          <m:t>1</m:t>
                        </m:r>
                      </m:den>
                    </m:f>
                  </m:oMath>
                </a14:m>
                <a:r>
                  <a:rPr lang="cs-CZ" sz="2600" kern="0" dirty="0">
                    <a:solidFill>
                      <a:schemeClr val="tx1"/>
                    </a:solidFill>
                    <a:latin typeface="+mn-lt"/>
                  </a:rPr>
                  <a:t> : 25</a:t>
                </a:r>
              </a:p>
            </p:txBody>
          </p:sp>
        </mc:Choice>
        <mc:Fallback xmlns="">
          <p:sp>
            <p:nvSpPr>
              <p:cNvPr id="39" name="Rectangle 2"/>
              <p:cNvSpPr txBox="1">
                <a:spLocks noRot="1" noChangeAspect="1" noMove="1" noResize="1" noEditPoints="1" noAdjustHandles="1" noChangeArrowheads="1" noChangeShapeType="1" noTextEdit="1"/>
              </p:cNvSpPr>
              <p:nvPr/>
            </p:nvSpPr>
            <p:spPr bwMode="auto">
              <a:xfrm>
                <a:off x="540321" y="3828389"/>
                <a:ext cx="3167583" cy="1048411"/>
              </a:xfrm>
              <a:prstGeom prst="rect">
                <a:avLst/>
              </a:prstGeom>
              <a:blipFill>
                <a:blip r:embed="rId2"/>
                <a:stretch>
                  <a:fillRect l="-34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sp>
        <p:nvSpPr>
          <p:cNvPr id="40" name="Rectangle 2"/>
          <p:cNvSpPr txBox="1">
            <a:spLocks noChangeArrowheads="1"/>
          </p:cNvSpPr>
          <p:nvPr/>
        </p:nvSpPr>
        <p:spPr bwMode="auto">
          <a:xfrm>
            <a:off x="3309392" y="6081676"/>
            <a:ext cx="5641895"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a:solidFill>
                  <a:schemeClr val="tx1"/>
                </a:solidFill>
                <a:latin typeface="+mn-lt"/>
              </a:rPr>
              <a:t>Každému žákovi bylo vyplaceno 40 Kč.</a:t>
            </a:r>
            <a:endParaRPr lang="cs-CZ" sz="2600" b="1" kern="0" dirty="0">
              <a:solidFill>
                <a:schemeClr val="tx1"/>
              </a:solidFill>
              <a:latin typeface="+mn-lt"/>
            </a:endParaRPr>
          </a:p>
        </p:txBody>
      </p:sp>
      <p:sp>
        <p:nvSpPr>
          <p:cNvPr id="41" name="Rectangle 2"/>
          <p:cNvSpPr txBox="1">
            <a:spLocks noChangeArrowheads="1"/>
          </p:cNvSpPr>
          <p:nvPr/>
        </p:nvSpPr>
        <p:spPr bwMode="auto">
          <a:xfrm>
            <a:off x="495300" y="1957713"/>
            <a:ext cx="4724400" cy="1982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600"/>
              </a:spcAft>
              <a:defRPr/>
            </a:pPr>
            <a:r>
              <a:rPr lang="cs-CZ" sz="2600" kern="0" dirty="0">
                <a:solidFill>
                  <a:schemeClr val="tx1"/>
                </a:solidFill>
                <a:latin typeface="+mn-lt"/>
              </a:rPr>
              <a:t>peněz celkem ………</a:t>
            </a:r>
          </a:p>
          <a:p>
            <a:pPr algn="l">
              <a:spcAft>
                <a:spcPts val="600"/>
              </a:spcAft>
              <a:defRPr/>
            </a:pPr>
            <a:r>
              <a:rPr lang="cs-CZ" sz="2600" kern="0" dirty="0">
                <a:solidFill>
                  <a:schemeClr val="tx1"/>
                </a:solidFill>
                <a:latin typeface="+mn-lt"/>
              </a:rPr>
              <a:t>počet žáků ……. </a:t>
            </a:r>
          </a:p>
          <a:p>
            <a:pPr algn="l">
              <a:spcAft>
                <a:spcPts val="600"/>
              </a:spcAft>
              <a:defRPr/>
            </a:pPr>
            <a:r>
              <a:rPr lang="cs-CZ" sz="2600" kern="0" dirty="0">
                <a:solidFill>
                  <a:schemeClr val="tx1"/>
                </a:solidFill>
                <a:latin typeface="+mn-lt"/>
              </a:rPr>
              <a:t>vyplaceno ………</a:t>
            </a:r>
          </a:p>
          <a:p>
            <a:pPr algn="l">
              <a:spcAft>
                <a:spcPts val="600"/>
              </a:spcAft>
              <a:defRPr/>
            </a:pPr>
            <a:r>
              <a:rPr lang="cs-CZ" sz="2600" kern="0" dirty="0">
                <a:solidFill>
                  <a:schemeClr val="tx1"/>
                </a:solidFill>
                <a:latin typeface="+mn-lt"/>
              </a:rPr>
              <a:t>vyplaceno na 1 žáka  …. </a:t>
            </a:r>
          </a:p>
          <a:p>
            <a:pPr algn="l">
              <a:spcAft>
                <a:spcPts val="600"/>
              </a:spcAft>
              <a:defRPr/>
            </a:pPr>
            <a:endParaRPr lang="cs-CZ" sz="2600" b="1" kern="0" dirty="0">
              <a:solidFill>
                <a:schemeClr val="tx1"/>
              </a:solidFill>
              <a:latin typeface="+mn-lt"/>
            </a:endParaRPr>
          </a:p>
        </p:txBody>
      </p:sp>
      <p:cxnSp>
        <p:nvCxnSpPr>
          <p:cNvPr id="42" name="Přímá spojnice 41"/>
          <p:cNvCxnSpPr/>
          <p:nvPr/>
        </p:nvCxnSpPr>
        <p:spPr>
          <a:xfrm>
            <a:off x="517576" y="3928454"/>
            <a:ext cx="3852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Obrázek 1"/>
          <p:cNvPicPr>
            <a:picLocks noChangeAspect="1"/>
          </p:cNvPicPr>
          <p:nvPr/>
        </p:nvPicPr>
        <p:blipFill rotWithShape="1">
          <a:blip r:embed="rId3">
            <a:extLst>
              <a:ext uri="{28A0092B-C50C-407E-A947-70E740481C1C}">
                <a14:useLocalDpi xmlns:a14="http://schemas.microsoft.com/office/drawing/2010/main" val="0"/>
              </a:ext>
            </a:extLst>
          </a:blip>
          <a:srcRect r="10658"/>
          <a:stretch/>
        </p:blipFill>
        <p:spPr>
          <a:xfrm>
            <a:off x="7942235" y="713072"/>
            <a:ext cx="1166269" cy="915728"/>
          </a:xfrm>
          <a:prstGeom prst="rect">
            <a:avLst/>
          </a:prstGeom>
        </p:spPr>
      </p:pic>
      <p:sp>
        <p:nvSpPr>
          <p:cNvPr id="10" name="Obdélník 9">
            <a:extLst>
              <a:ext uri="{FF2B5EF4-FFF2-40B4-BE49-F238E27FC236}">
                <a16:creationId xmlns:a16="http://schemas.microsoft.com/office/drawing/2014/main" id="{86CF9F2D-0A6A-4E36-86A5-40281FB59595}"/>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1" name="Šipka doprava 21">
            <a:hlinkClick r:id="" action="ppaction://hlinkshowjump?jump=nextslide"/>
            <a:extLst>
              <a:ext uri="{FF2B5EF4-FFF2-40B4-BE49-F238E27FC236}">
                <a16:creationId xmlns:a16="http://schemas.microsoft.com/office/drawing/2014/main" id="{DA113EC6-FC7F-4CD4-B833-D22A5EEFC267}"/>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2" name="Šipka doprava 22">
            <a:hlinkClick r:id="" action="ppaction://hlinkshowjump?jump=previousslide"/>
            <a:extLst>
              <a:ext uri="{FF2B5EF4-FFF2-40B4-BE49-F238E27FC236}">
                <a16:creationId xmlns:a16="http://schemas.microsoft.com/office/drawing/2014/main" id="{34703C03-20D8-414A-9814-6EA91816A154}"/>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3" name="Rectangle 10">
            <a:extLst>
              <a:ext uri="{FF2B5EF4-FFF2-40B4-BE49-F238E27FC236}">
                <a16:creationId xmlns:a16="http://schemas.microsoft.com/office/drawing/2014/main" id="{C85F33E9-5997-433F-8A14-A7A3259553ED}"/>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- 16</a:t>
            </a:r>
          </a:p>
        </p:txBody>
      </p:sp>
      <p:sp>
        <p:nvSpPr>
          <p:cNvPr id="14" name="Zaoblený obdélník 24">
            <a:hlinkClick r:id="" action="ppaction://hlinkshowjump?jump=firstslide"/>
            <a:extLst>
              <a:ext uri="{FF2B5EF4-FFF2-40B4-BE49-F238E27FC236}">
                <a16:creationId xmlns:a16="http://schemas.microsoft.com/office/drawing/2014/main" id="{16FAA13F-2AB3-41AA-8D32-15A0913FEB1C}"/>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3" name="Obdélník 2">
            <a:extLst>
              <a:ext uri="{FF2B5EF4-FFF2-40B4-BE49-F238E27FC236}">
                <a16:creationId xmlns:a16="http://schemas.microsoft.com/office/drawing/2014/main" id="{A29F0326-AB7F-4080-A4E9-26FE51F1345D}"/>
              </a:ext>
            </a:extLst>
          </p:cNvPr>
          <p:cNvSpPr/>
          <p:nvPr/>
        </p:nvSpPr>
        <p:spPr>
          <a:xfrm>
            <a:off x="3207062" y="1979979"/>
            <a:ext cx="1247457" cy="492443"/>
          </a:xfrm>
          <a:prstGeom prst="rect">
            <a:avLst/>
          </a:prstGeom>
        </p:spPr>
        <p:txBody>
          <a:bodyPr wrap="none">
            <a:spAutoFit/>
          </a:bodyPr>
          <a:lstStyle/>
          <a:p>
            <a:r>
              <a:rPr lang="cs-CZ" sz="2600" kern="0" dirty="0"/>
              <a:t>2500 Kč</a:t>
            </a:r>
            <a:endParaRPr lang="cs-CZ" sz="2600" dirty="0"/>
          </a:p>
        </p:txBody>
      </p:sp>
      <p:sp>
        <p:nvSpPr>
          <p:cNvPr id="15" name="Obdélník 14">
            <a:extLst>
              <a:ext uri="{FF2B5EF4-FFF2-40B4-BE49-F238E27FC236}">
                <a16:creationId xmlns:a16="http://schemas.microsoft.com/office/drawing/2014/main" id="{C8F92650-C8A3-4C81-9E20-D2D411CBF13F}"/>
              </a:ext>
            </a:extLst>
          </p:cNvPr>
          <p:cNvSpPr/>
          <p:nvPr/>
        </p:nvSpPr>
        <p:spPr>
          <a:xfrm>
            <a:off x="2721639" y="2431534"/>
            <a:ext cx="910827" cy="492443"/>
          </a:xfrm>
          <a:prstGeom prst="rect">
            <a:avLst/>
          </a:prstGeom>
        </p:spPr>
        <p:txBody>
          <a:bodyPr wrap="none">
            <a:spAutoFit/>
          </a:bodyPr>
          <a:lstStyle/>
          <a:p>
            <a:r>
              <a:rPr lang="cs-CZ" sz="2600" kern="0" dirty="0"/>
              <a:t>25 Kč</a:t>
            </a:r>
            <a:endParaRPr lang="cs-CZ" sz="2600" dirty="0"/>
          </a:p>
        </p:txBody>
      </p:sp>
      <p:sp>
        <p:nvSpPr>
          <p:cNvPr id="16" name="Obdélník 15">
            <a:extLst>
              <a:ext uri="{FF2B5EF4-FFF2-40B4-BE49-F238E27FC236}">
                <a16:creationId xmlns:a16="http://schemas.microsoft.com/office/drawing/2014/main" id="{873820F2-618A-4162-B426-99535D0A8230}"/>
              </a:ext>
            </a:extLst>
          </p:cNvPr>
          <p:cNvSpPr/>
          <p:nvPr/>
        </p:nvSpPr>
        <p:spPr>
          <a:xfrm>
            <a:off x="2766795" y="2905668"/>
            <a:ext cx="760144" cy="492443"/>
          </a:xfrm>
          <a:prstGeom prst="rect">
            <a:avLst/>
          </a:prstGeom>
        </p:spPr>
        <p:txBody>
          <a:bodyPr wrap="none">
            <a:spAutoFit/>
          </a:bodyPr>
          <a:lstStyle/>
          <a:p>
            <a:r>
              <a:rPr lang="cs-CZ" sz="2600" kern="0" dirty="0"/>
              <a:t>40%</a:t>
            </a:r>
            <a:endParaRPr lang="cs-CZ" sz="2600" dirty="0"/>
          </a:p>
        </p:txBody>
      </p:sp>
      <p:sp>
        <p:nvSpPr>
          <p:cNvPr id="17" name="Obdélník 16">
            <a:extLst>
              <a:ext uri="{FF2B5EF4-FFF2-40B4-BE49-F238E27FC236}">
                <a16:creationId xmlns:a16="http://schemas.microsoft.com/office/drawing/2014/main" id="{EB936D5D-D5D8-4D4B-9606-71EDB356F22D}"/>
              </a:ext>
            </a:extLst>
          </p:cNvPr>
          <p:cNvSpPr/>
          <p:nvPr/>
        </p:nvSpPr>
        <p:spPr>
          <a:xfrm>
            <a:off x="3771506" y="3368513"/>
            <a:ext cx="718466" cy="492443"/>
          </a:xfrm>
          <a:prstGeom prst="rect">
            <a:avLst/>
          </a:prstGeom>
        </p:spPr>
        <p:txBody>
          <a:bodyPr wrap="none">
            <a:spAutoFit/>
          </a:bodyPr>
          <a:lstStyle/>
          <a:p>
            <a:r>
              <a:rPr lang="cs-CZ" sz="2600" kern="0" dirty="0"/>
              <a:t>x Kč</a:t>
            </a:r>
            <a:endParaRPr lang="cs-CZ" sz="2600" dirty="0"/>
          </a:p>
        </p:txBody>
      </p:sp>
      <p:sp>
        <p:nvSpPr>
          <p:cNvPr id="18" name="Rectangle 2">
            <a:extLst>
              <a:ext uri="{FF2B5EF4-FFF2-40B4-BE49-F238E27FC236}">
                <a16:creationId xmlns:a16="http://schemas.microsoft.com/office/drawing/2014/main" id="{C7C5F64B-14CF-42A8-870C-2C2821DB0394}"/>
              </a:ext>
            </a:extLst>
          </p:cNvPr>
          <p:cNvSpPr txBox="1">
            <a:spLocks noChangeArrowheads="1"/>
          </p:cNvSpPr>
          <p:nvPr/>
        </p:nvSpPr>
        <p:spPr bwMode="auto">
          <a:xfrm>
            <a:off x="540322" y="4641189"/>
            <a:ext cx="2518968" cy="73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lnSpc>
                <a:spcPct val="150000"/>
              </a:lnSpc>
              <a:defRPr/>
            </a:pPr>
            <a:r>
              <a:rPr lang="cs-CZ" sz="2600" kern="0" dirty="0">
                <a:solidFill>
                  <a:schemeClr val="tx1"/>
                </a:solidFill>
                <a:latin typeface="+mn-lt"/>
              </a:rPr>
              <a:t>x = 1000 : 25</a:t>
            </a:r>
          </a:p>
        </p:txBody>
      </p:sp>
      <p:sp>
        <p:nvSpPr>
          <p:cNvPr id="19" name="Rectangle 2">
            <a:extLst>
              <a:ext uri="{FF2B5EF4-FFF2-40B4-BE49-F238E27FC236}">
                <a16:creationId xmlns:a16="http://schemas.microsoft.com/office/drawing/2014/main" id="{5F1BB15B-7238-48F8-9690-7BA5F3260F07}"/>
              </a:ext>
            </a:extLst>
          </p:cNvPr>
          <p:cNvSpPr txBox="1">
            <a:spLocks noChangeArrowheads="1"/>
          </p:cNvSpPr>
          <p:nvPr/>
        </p:nvSpPr>
        <p:spPr bwMode="auto">
          <a:xfrm>
            <a:off x="529033" y="5183055"/>
            <a:ext cx="1593278" cy="732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lnSpc>
                <a:spcPct val="150000"/>
              </a:lnSpc>
              <a:defRPr/>
            </a:pPr>
            <a:r>
              <a:rPr lang="cs-CZ" sz="2600" b="1" u="sng" kern="0" dirty="0">
                <a:solidFill>
                  <a:schemeClr val="tx1"/>
                </a:solidFill>
                <a:latin typeface="+mn-lt"/>
              </a:rPr>
              <a:t>x = 40 Kč</a:t>
            </a:r>
          </a:p>
        </p:txBody>
      </p:sp>
    </p:spTree>
    <p:extLst>
      <p:ext uri="{BB962C8B-B14F-4D97-AF65-F5344CB8AC3E}">
        <p14:creationId xmlns:p14="http://schemas.microsoft.com/office/powerpoint/2010/main" val="2081303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5"/>
          <p:cNvSpPr>
            <a:spLocks noChangeArrowheads="1"/>
          </p:cNvSpPr>
          <p:nvPr/>
        </p:nvSpPr>
        <p:spPr bwMode="auto">
          <a:xfrm>
            <a:off x="107504" y="620688"/>
            <a:ext cx="6383607" cy="792089"/>
          </a:xfrm>
          <a:prstGeom prst="rect">
            <a:avLst/>
          </a:prstGeom>
          <a:noFill/>
          <a:ln w="9525">
            <a:noFill/>
            <a:miter lim="800000"/>
            <a:headEnd/>
            <a:tailEnd/>
          </a:ln>
          <a:effectLst/>
        </p:spPr>
        <p:txBody>
          <a:bodyPr anchor="t"/>
          <a:lstStyle/>
          <a:p>
            <a:pPr indent="-342900"/>
            <a:r>
              <a:rPr lang="cs-CZ" sz="2400" dirty="0"/>
              <a:t>Žebřík dlouhý 13 m je na zemi opřený 5 m od zdi. V jaké výšce od země je opřený?</a:t>
            </a:r>
            <a:r>
              <a:rPr lang="cs-CZ" sz="2400" b="1" dirty="0">
                <a:cs typeface="Times New Roman" pitchFamily="18" charset="0"/>
              </a:rPr>
              <a:t> </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526631"/>
            <a:ext cx="1944216" cy="3045493"/>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045" y="730756"/>
            <a:ext cx="2237090" cy="2867697"/>
          </a:xfrm>
          <a:prstGeom prst="rect">
            <a:avLst/>
          </a:prstGeom>
        </p:spPr>
      </p:pic>
      <p:cxnSp>
        <p:nvCxnSpPr>
          <p:cNvPr id="5" name="Přímá spojnice 4"/>
          <p:cNvCxnSpPr/>
          <p:nvPr/>
        </p:nvCxnSpPr>
        <p:spPr>
          <a:xfrm>
            <a:off x="899592" y="5373216"/>
            <a:ext cx="14401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ovéPole 5"/>
          <p:cNvSpPr txBox="1"/>
          <p:nvPr/>
        </p:nvSpPr>
        <p:spPr>
          <a:xfrm>
            <a:off x="1331640" y="5507940"/>
            <a:ext cx="720080" cy="461665"/>
          </a:xfrm>
          <a:prstGeom prst="rect">
            <a:avLst/>
          </a:prstGeom>
          <a:noFill/>
        </p:spPr>
        <p:txBody>
          <a:bodyPr wrap="square" rtlCol="0">
            <a:spAutoFit/>
          </a:bodyPr>
          <a:lstStyle/>
          <a:p>
            <a:r>
              <a:rPr lang="cs-CZ" sz="2400" dirty="0"/>
              <a:t>5 m</a:t>
            </a:r>
          </a:p>
        </p:txBody>
      </p:sp>
      <p:sp>
        <p:nvSpPr>
          <p:cNvPr id="35" name="TextovéPole 34"/>
          <p:cNvSpPr txBox="1"/>
          <p:nvPr/>
        </p:nvSpPr>
        <p:spPr>
          <a:xfrm>
            <a:off x="575733" y="3797190"/>
            <a:ext cx="935927" cy="461665"/>
          </a:xfrm>
          <a:prstGeom prst="rect">
            <a:avLst/>
          </a:prstGeom>
          <a:noFill/>
        </p:spPr>
        <p:txBody>
          <a:bodyPr wrap="square" rtlCol="0">
            <a:spAutoFit/>
          </a:bodyPr>
          <a:lstStyle/>
          <a:p>
            <a:r>
              <a:rPr lang="cs-CZ" sz="2400" dirty="0"/>
              <a:t>13 m</a:t>
            </a:r>
          </a:p>
        </p:txBody>
      </p:sp>
      <p:cxnSp>
        <p:nvCxnSpPr>
          <p:cNvPr id="36" name="Přímá spojnice 35"/>
          <p:cNvCxnSpPr/>
          <p:nvPr/>
        </p:nvCxnSpPr>
        <p:spPr>
          <a:xfrm flipV="1">
            <a:off x="2339752" y="2852936"/>
            <a:ext cx="0" cy="2509838"/>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8" name="TextovéPole 37"/>
          <p:cNvSpPr txBox="1"/>
          <p:nvPr/>
        </p:nvSpPr>
        <p:spPr>
          <a:xfrm>
            <a:off x="2449567" y="3923189"/>
            <a:ext cx="720080" cy="461665"/>
          </a:xfrm>
          <a:prstGeom prst="rect">
            <a:avLst/>
          </a:prstGeom>
          <a:noFill/>
        </p:spPr>
        <p:txBody>
          <a:bodyPr wrap="square" rtlCol="0">
            <a:spAutoFit/>
          </a:bodyPr>
          <a:lstStyle/>
          <a:p>
            <a:r>
              <a:rPr lang="cs-CZ" sz="2400" dirty="0"/>
              <a:t>x  m</a:t>
            </a:r>
          </a:p>
        </p:txBody>
      </p:sp>
      <p:sp>
        <p:nvSpPr>
          <p:cNvPr id="39" name="TextovéPole 38"/>
          <p:cNvSpPr txBox="1"/>
          <p:nvPr/>
        </p:nvSpPr>
        <p:spPr>
          <a:xfrm>
            <a:off x="3828138" y="2262224"/>
            <a:ext cx="2592288" cy="620619"/>
          </a:xfrm>
          <a:prstGeom prst="rect">
            <a:avLst/>
          </a:prstGeom>
          <a:noFill/>
        </p:spPr>
        <p:txBody>
          <a:bodyPr wrap="square" rtlCol="0">
            <a:spAutoFit/>
          </a:bodyPr>
          <a:lstStyle/>
          <a:p>
            <a:pPr>
              <a:lnSpc>
                <a:spcPct val="150000"/>
              </a:lnSpc>
            </a:pPr>
            <a:r>
              <a:rPr lang="cs-CZ" sz="2600" dirty="0">
                <a:latin typeface="Times New Roman" panose="02020603050405020304" pitchFamily="18" charset="0"/>
                <a:cs typeface="Times New Roman" panose="02020603050405020304" pitchFamily="18" charset="0"/>
              </a:rPr>
              <a:t>x</a:t>
            </a:r>
            <a:r>
              <a:rPr lang="cs-CZ" sz="2600" baseline="30000" dirty="0">
                <a:latin typeface="Times New Roman" panose="02020603050405020304" pitchFamily="18" charset="0"/>
                <a:cs typeface="Times New Roman" panose="02020603050405020304" pitchFamily="18" charset="0"/>
              </a:rPr>
              <a:t>2</a:t>
            </a:r>
            <a:r>
              <a:rPr lang="cs-CZ" sz="2600" dirty="0">
                <a:latin typeface="Times New Roman" panose="02020603050405020304" pitchFamily="18" charset="0"/>
                <a:cs typeface="Times New Roman" panose="02020603050405020304" pitchFamily="18" charset="0"/>
              </a:rPr>
              <a:t> = 13</a:t>
            </a:r>
            <a:r>
              <a:rPr lang="cs-CZ" sz="2600" baseline="30000" dirty="0">
                <a:latin typeface="Times New Roman" panose="02020603050405020304" pitchFamily="18" charset="0"/>
                <a:cs typeface="Times New Roman" panose="02020603050405020304" pitchFamily="18" charset="0"/>
              </a:rPr>
              <a:t>2 </a:t>
            </a:r>
            <a:r>
              <a:rPr lang="cs-CZ" sz="2600" dirty="0">
                <a:latin typeface="Times New Roman" panose="02020603050405020304" pitchFamily="18" charset="0"/>
                <a:cs typeface="Times New Roman" panose="02020603050405020304" pitchFamily="18" charset="0"/>
              </a:rPr>
              <a:t>– 5</a:t>
            </a:r>
            <a:r>
              <a:rPr lang="cs-CZ" sz="2600" baseline="30000" dirty="0">
                <a:latin typeface="Times New Roman" panose="02020603050405020304" pitchFamily="18" charset="0"/>
                <a:cs typeface="Times New Roman" panose="02020603050405020304" pitchFamily="18" charset="0"/>
              </a:rPr>
              <a:t>2</a:t>
            </a:r>
          </a:p>
        </p:txBody>
      </p:sp>
      <p:sp>
        <p:nvSpPr>
          <p:cNvPr id="40" name="TextovéPole 39"/>
          <p:cNvSpPr txBox="1"/>
          <p:nvPr/>
        </p:nvSpPr>
        <p:spPr>
          <a:xfrm>
            <a:off x="4065832" y="5918153"/>
            <a:ext cx="4547589" cy="492443"/>
          </a:xfrm>
          <a:prstGeom prst="rect">
            <a:avLst/>
          </a:prstGeom>
          <a:noFill/>
        </p:spPr>
        <p:txBody>
          <a:bodyPr wrap="square" rtlCol="0">
            <a:spAutoFit/>
          </a:bodyPr>
          <a:lstStyle/>
          <a:p>
            <a:r>
              <a:rPr lang="cs-CZ" sz="2600" dirty="0"/>
              <a:t>Žebřík sahá do výšky 12 m.</a:t>
            </a:r>
          </a:p>
        </p:txBody>
      </p:sp>
      <p:sp>
        <p:nvSpPr>
          <p:cNvPr id="8" name="Oblouk 7"/>
          <p:cNvSpPr/>
          <p:nvPr/>
        </p:nvSpPr>
        <p:spPr>
          <a:xfrm flipH="1">
            <a:off x="1976689" y="5023974"/>
            <a:ext cx="720080" cy="671860"/>
          </a:xfrm>
          <a:prstGeom prst="arc">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Ovál 8"/>
          <p:cNvSpPr/>
          <p:nvPr/>
        </p:nvSpPr>
        <p:spPr>
          <a:xfrm>
            <a:off x="2160000" y="5184000"/>
            <a:ext cx="72008" cy="7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a:extLst>
              <a:ext uri="{FF2B5EF4-FFF2-40B4-BE49-F238E27FC236}">
                <a16:creationId xmlns:a16="http://schemas.microsoft.com/office/drawing/2014/main" id="{1D8BDC2B-6F4E-4222-8336-7A4192DD6433}"/>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7" name="Šipka doprava 21">
            <a:hlinkClick r:id="" action="ppaction://hlinkshowjump?jump=nextslide"/>
            <a:extLst>
              <a:ext uri="{FF2B5EF4-FFF2-40B4-BE49-F238E27FC236}">
                <a16:creationId xmlns:a16="http://schemas.microsoft.com/office/drawing/2014/main" id="{45C34E2F-B7A8-4429-9B52-EB6CCE41C89A}"/>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8" name="Šipka doprava 22">
            <a:hlinkClick r:id="" action="ppaction://hlinkshowjump?jump=previousslide"/>
            <a:extLst>
              <a:ext uri="{FF2B5EF4-FFF2-40B4-BE49-F238E27FC236}">
                <a16:creationId xmlns:a16="http://schemas.microsoft.com/office/drawing/2014/main" id="{1EBCA1D4-F28D-43F7-AE85-72E57F4A5957}"/>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9" name="Rectangle 10">
            <a:extLst>
              <a:ext uri="{FF2B5EF4-FFF2-40B4-BE49-F238E27FC236}">
                <a16:creationId xmlns:a16="http://schemas.microsoft.com/office/drawing/2014/main" id="{0C225ED5-5856-45F9-A07D-AED7866F6C46}"/>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- 17</a:t>
            </a:r>
          </a:p>
        </p:txBody>
      </p:sp>
      <p:sp>
        <p:nvSpPr>
          <p:cNvPr id="20" name="Zaoblený obdélník 24">
            <a:hlinkClick r:id="" action="ppaction://hlinkshowjump?jump=firstslide"/>
            <a:extLst>
              <a:ext uri="{FF2B5EF4-FFF2-40B4-BE49-F238E27FC236}">
                <a16:creationId xmlns:a16="http://schemas.microsoft.com/office/drawing/2014/main" id="{71593F62-4D7D-4F1E-AEEF-D3C97F1C23AE}"/>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21" name="TextovéPole 20">
            <a:extLst>
              <a:ext uri="{FF2B5EF4-FFF2-40B4-BE49-F238E27FC236}">
                <a16:creationId xmlns:a16="http://schemas.microsoft.com/office/drawing/2014/main" id="{ED6798F2-E597-4A18-830E-61C0EE2B7BD2}"/>
              </a:ext>
            </a:extLst>
          </p:cNvPr>
          <p:cNvSpPr txBox="1"/>
          <p:nvPr/>
        </p:nvSpPr>
        <p:spPr>
          <a:xfrm>
            <a:off x="3808512" y="2860535"/>
            <a:ext cx="2592288" cy="620619"/>
          </a:xfrm>
          <a:prstGeom prst="rect">
            <a:avLst/>
          </a:prstGeom>
          <a:noFill/>
        </p:spPr>
        <p:txBody>
          <a:bodyPr wrap="square" rtlCol="0">
            <a:spAutoFit/>
          </a:bodyPr>
          <a:lstStyle/>
          <a:p>
            <a:pPr>
              <a:lnSpc>
                <a:spcPct val="150000"/>
              </a:lnSpc>
            </a:pPr>
            <a:r>
              <a:rPr lang="cs-CZ" sz="2600" dirty="0">
                <a:latin typeface="Times New Roman" panose="02020603050405020304" pitchFamily="18" charset="0"/>
                <a:cs typeface="Times New Roman" panose="02020603050405020304" pitchFamily="18" charset="0"/>
              </a:rPr>
              <a:t>x</a:t>
            </a:r>
            <a:r>
              <a:rPr lang="cs-CZ" sz="2600" baseline="30000" dirty="0">
                <a:latin typeface="Times New Roman" panose="02020603050405020304" pitchFamily="18" charset="0"/>
                <a:cs typeface="Times New Roman" panose="02020603050405020304" pitchFamily="18" charset="0"/>
              </a:rPr>
              <a:t>2</a:t>
            </a:r>
            <a:r>
              <a:rPr lang="cs-CZ" sz="2600" dirty="0">
                <a:latin typeface="Times New Roman" panose="02020603050405020304" pitchFamily="18" charset="0"/>
                <a:cs typeface="Times New Roman" panose="02020603050405020304" pitchFamily="18" charset="0"/>
              </a:rPr>
              <a:t> =</a:t>
            </a:r>
            <a:r>
              <a:rPr lang="cs-CZ" sz="2600" baseline="30000" dirty="0">
                <a:latin typeface="Times New Roman" panose="02020603050405020304" pitchFamily="18" charset="0"/>
                <a:cs typeface="Times New Roman" panose="02020603050405020304" pitchFamily="18" charset="0"/>
              </a:rPr>
              <a:t> </a:t>
            </a:r>
            <a:r>
              <a:rPr lang="cs-CZ" sz="2600" dirty="0">
                <a:latin typeface="Times New Roman" panose="02020603050405020304" pitchFamily="18" charset="0"/>
                <a:cs typeface="Times New Roman" panose="02020603050405020304" pitchFamily="18" charset="0"/>
              </a:rPr>
              <a:t> 169 – 25</a:t>
            </a:r>
          </a:p>
        </p:txBody>
      </p:sp>
      <mc:AlternateContent xmlns:mc="http://schemas.openxmlformats.org/markup-compatibility/2006" xmlns:a14="http://schemas.microsoft.com/office/drawing/2010/main">
        <mc:Choice Requires="a14">
          <p:sp>
            <p:nvSpPr>
              <p:cNvPr id="22" name="TextovéPole 21">
                <a:extLst>
                  <a:ext uri="{FF2B5EF4-FFF2-40B4-BE49-F238E27FC236}">
                    <a16:creationId xmlns:a16="http://schemas.microsoft.com/office/drawing/2014/main" id="{6ADCE775-5D9E-4A38-96CC-535F82D1D8AD}"/>
                  </a:ext>
                </a:extLst>
              </p:cNvPr>
              <p:cNvSpPr txBox="1"/>
              <p:nvPr/>
            </p:nvSpPr>
            <p:spPr>
              <a:xfrm>
                <a:off x="3842378" y="3391113"/>
                <a:ext cx="2039133" cy="763222"/>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r>
                        <m:rPr>
                          <m:sty m:val="p"/>
                        </m:rPr>
                        <a:rPr lang="cs-CZ" sz="2600" b="0" i="0" smtClean="0">
                          <a:latin typeface="Cambria Math"/>
                        </a:rPr>
                        <m:t>x</m:t>
                      </m:r>
                      <m:r>
                        <a:rPr lang="cs-CZ" sz="2600" b="0" i="1" smtClean="0">
                          <a:latin typeface="Cambria Math"/>
                        </a:rPr>
                        <m:t>=</m:t>
                      </m:r>
                      <m:rad>
                        <m:radPr>
                          <m:degHide m:val="on"/>
                          <m:ctrlPr>
                            <a:rPr lang="cs-CZ" sz="2600" i="1" smtClean="0">
                              <a:latin typeface="Cambria Math" panose="02040503050406030204" pitchFamily="18" charset="0"/>
                            </a:rPr>
                          </m:ctrlPr>
                        </m:radPr>
                        <m:deg/>
                        <m:e>
                          <m:r>
                            <a:rPr lang="cs-CZ" sz="2600" b="0" i="1" smtClean="0">
                              <a:latin typeface="Cambria Math"/>
                            </a:rPr>
                            <m:t>144</m:t>
                          </m:r>
                        </m:e>
                      </m:rad>
                    </m:oMath>
                  </m:oMathPara>
                </a14:m>
                <a:endParaRPr lang="cs-CZ" sz="2600" dirty="0"/>
              </a:p>
            </p:txBody>
          </p:sp>
        </mc:Choice>
        <mc:Fallback xmlns="">
          <p:sp>
            <p:nvSpPr>
              <p:cNvPr id="22" name="TextovéPole 21">
                <a:extLst>
                  <a:ext uri="{FF2B5EF4-FFF2-40B4-BE49-F238E27FC236}">
                    <a16:creationId xmlns:a16="http://schemas.microsoft.com/office/drawing/2014/main" id="{6ADCE775-5D9E-4A38-96CC-535F82D1D8AD}"/>
                  </a:ext>
                </a:extLst>
              </p:cNvPr>
              <p:cNvSpPr txBox="1">
                <a:spLocks noRot="1" noChangeAspect="1" noMove="1" noResize="1" noEditPoints="1" noAdjustHandles="1" noChangeArrowheads="1" noChangeShapeType="1" noTextEdit="1"/>
              </p:cNvSpPr>
              <p:nvPr/>
            </p:nvSpPr>
            <p:spPr>
              <a:xfrm>
                <a:off x="3842378" y="3391113"/>
                <a:ext cx="2039133" cy="763222"/>
              </a:xfrm>
              <a:prstGeom prst="rect">
                <a:avLst/>
              </a:prstGeom>
              <a:blipFill>
                <a:blip r:embed="rId4"/>
                <a:stretch>
                  <a:fillRect/>
                </a:stretch>
              </a:blipFill>
            </p:spPr>
            <p:txBody>
              <a:bodyPr/>
              <a:lstStyle/>
              <a:p>
                <a:r>
                  <a:rPr lang="cs-CZ">
                    <a:noFill/>
                  </a:rPr>
                  <a:t> </a:t>
                </a:r>
              </a:p>
            </p:txBody>
          </p:sp>
        </mc:Fallback>
      </mc:AlternateContent>
      <p:sp>
        <p:nvSpPr>
          <p:cNvPr id="23" name="TextovéPole 22">
            <a:extLst>
              <a:ext uri="{FF2B5EF4-FFF2-40B4-BE49-F238E27FC236}">
                <a16:creationId xmlns:a16="http://schemas.microsoft.com/office/drawing/2014/main" id="{EAE3A03F-B8F7-4001-9A07-5DBB7BAFFA09}"/>
              </a:ext>
            </a:extLst>
          </p:cNvPr>
          <p:cNvSpPr txBox="1"/>
          <p:nvPr/>
        </p:nvSpPr>
        <p:spPr>
          <a:xfrm>
            <a:off x="3831089" y="4068446"/>
            <a:ext cx="2039133" cy="620619"/>
          </a:xfrm>
          <a:prstGeom prst="rect">
            <a:avLst/>
          </a:prstGeom>
          <a:noFill/>
        </p:spPr>
        <p:txBody>
          <a:bodyPr wrap="square" rtlCol="0">
            <a:spAutoFit/>
          </a:bodyPr>
          <a:lstStyle/>
          <a:p>
            <a:pPr>
              <a:lnSpc>
                <a:spcPct val="150000"/>
              </a:lnSpc>
            </a:pPr>
            <a:r>
              <a:rPr lang="cs-CZ" sz="2600" b="1" u="sng" dirty="0">
                <a:latin typeface="Times New Roman" panose="02020603050405020304" pitchFamily="18" charset="0"/>
                <a:cs typeface="Times New Roman" panose="02020603050405020304" pitchFamily="18" charset="0"/>
              </a:rPr>
              <a:t>x = 12 m</a:t>
            </a:r>
          </a:p>
        </p:txBody>
      </p:sp>
    </p:spTree>
    <p:extLst>
      <p:ext uri="{BB962C8B-B14F-4D97-AF65-F5344CB8AC3E}">
        <p14:creationId xmlns:p14="http://schemas.microsoft.com/office/powerpoint/2010/main" val="3326908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5"/>
          <p:cNvSpPr>
            <a:spLocks noChangeArrowheads="1"/>
          </p:cNvSpPr>
          <p:nvPr/>
        </p:nvSpPr>
        <p:spPr bwMode="auto">
          <a:xfrm>
            <a:off x="107504" y="476672"/>
            <a:ext cx="8712968" cy="1338535"/>
          </a:xfrm>
          <a:prstGeom prst="rect">
            <a:avLst/>
          </a:prstGeom>
          <a:noFill/>
          <a:ln w="9525">
            <a:noFill/>
            <a:miter lim="800000"/>
            <a:headEnd/>
            <a:tailEnd/>
          </a:ln>
          <a:effectLst/>
        </p:spPr>
        <p:txBody>
          <a:bodyPr anchor="t"/>
          <a:lstStyle/>
          <a:p>
            <a:pPr>
              <a:defRPr/>
            </a:pPr>
            <a:endParaRPr lang="cs-CZ" sz="2400" dirty="0">
              <a:solidFill>
                <a:srgbClr val="FF0000"/>
              </a:solidFill>
            </a:endParaRPr>
          </a:p>
        </p:txBody>
      </p:sp>
      <p:sp>
        <p:nvSpPr>
          <p:cNvPr id="27" name="Rectangle 2"/>
          <p:cNvSpPr txBox="1">
            <a:spLocks noChangeArrowheads="1"/>
          </p:cNvSpPr>
          <p:nvPr/>
        </p:nvSpPr>
        <p:spPr bwMode="auto">
          <a:xfrm>
            <a:off x="107504" y="620687"/>
            <a:ext cx="7560840" cy="869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400" kern="0" dirty="0">
                <a:solidFill>
                  <a:schemeClr val="tx1"/>
                </a:solidFill>
                <a:latin typeface="+mn-lt"/>
              </a:rPr>
              <a:t>Z 8 krychlí je postaven komín. Jak je vysoký, jestliže jedna krychle má povrch 150 cm</a:t>
            </a:r>
            <a:r>
              <a:rPr lang="cs-CZ" sz="2400" kern="0" baseline="30000" dirty="0">
                <a:solidFill>
                  <a:schemeClr val="tx1"/>
                </a:solidFill>
                <a:latin typeface="+mn-lt"/>
              </a:rPr>
              <a:t>2</a:t>
            </a:r>
            <a:r>
              <a:rPr lang="cs-CZ" sz="2400" kern="0" dirty="0">
                <a:solidFill>
                  <a:schemeClr val="tx1"/>
                </a:solidFill>
                <a:latin typeface="+mn-lt"/>
              </a:rPr>
              <a:t> ?</a:t>
            </a:r>
          </a:p>
        </p:txBody>
      </p:sp>
      <mc:AlternateContent xmlns:mc="http://schemas.openxmlformats.org/markup-compatibility/2006" xmlns:a14="http://schemas.microsoft.com/office/drawing/2010/main">
        <mc:Choice Requires="a14">
          <p:sp>
            <p:nvSpPr>
              <p:cNvPr id="29" name="Rectangle 2"/>
              <p:cNvSpPr txBox="1">
                <a:spLocks noChangeArrowheads="1"/>
              </p:cNvSpPr>
              <p:nvPr/>
            </p:nvSpPr>
            <p:spPr bwMode="auto">
              <a:xfrm>
                <a:off x="567309" y="3392067"/>
                <a:ext cx="776070" cy="51388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14:m>
                  <m:oMathPara xmlns:m="http://schemas.openxmlformats.org/officeDocument/2006/math">
                    <m:oMathParaPr>
                      <m:jc m:val="left"/>
                    </m:oMathParaPr>
                    <m:oMath xmlns:m="http://schemas.openxmlformats.org/officeDocument/2006/math">
                      <m:r>
                        <m:rPr>
                          <m:sty m:val="p"/>
                        </m:rPr>
                        <a:rPr lang="cs-CZ" sz="2400" b="0" i="0" kern="0" smtClean="0">
                          <a:solidFill>
                            <a:schemeClr val="tx1"/>
                          </a:solidFill>
                          <a:latin typeface="Cambria Math"/>
                        </a:rPr>
                        <m:t>S</m:t>
                      </m:r>
                      <m:r>
                        <a:rPr lang="cs-CZ" sz="2400" b="0" i="0" kern="0" smtClean="0">
                          <a:solidFill>
                            <a:schemeClr val="tx1"/>
                          </a:solidFill>
                          <a:latin typeface="Cambria Math"/>
                        </a:rPr>
                        <m:t>=</m:t>
                      </m:r>
                    </m:oMath>
                  </m:oMathPara>
                </a14:m>
                <a:endParaRPr lang="cs-CZ" sz="2400" kern="0" dirty="0">
                  <a:solidFill>
                    <a:schemeClr val="tx1"/>
                  </a:solidFill>
                  <a:latin typeface="+mn-lt"/>
                </a:endParaRPr>
              </a:p>
            </p:txBody>
          </p:sp>
        </mc:Choice>
        <mc:Fallback xmlns="">
          <p:sp>
            <p:nvSpPr>
              <p:cNvPr id="29" name="Rectangle 2"/>
              <p:cNvSpPr txBox="1">
                <a:spLocks noRot="1" noChangeAspect="1" noMove="1" noResize="1" noEditPoints="1" noAdjustHandles="1" noChangeArrowheads="1" noChangeShapeType="1" noTextEdit="1"/>
              </p:cNvSpPr>
              <p:nvPr/>
            </p:nvSpPr>
            <p:spPr bwMode="auto">
              <a:xfrm>
                <a:off x="567309" y="3392067"/>
                <a:ext cx="776070" cy="513889"/>
              </a:xfrm>
              <a:prstGeom prst="rect">
                <a:avLst/>
              </a:prstGeom>
              <a:blipFill>
                <a:blip r:embed="rId2"/>
                <a:stretch>
                  <a:fillRect l="-157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sp>
        <p:nvSpPr>
          <p:cNvPr id="31" name="Rectangle 2"/>
          <p:cNvSpPr txBox="1">
            <a:spLocks noChangeArrowheads="1"/>
          </p:cNvSpPr>
          <p:nvPr/>
        </p:nvSpPr>
        <p:spPr bwMode="auto">
          <a:xfrm>
            <a:off x="4241222" y="5814691"/>
            <a:ext cx="36004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a:solidFill>
                  <a:schemeClr val="tx1"/>
                </a:solidFill>
                <a:latin typeface="+mn-lt"/>
              </a:rPr>
              <a:t>Komín je vysoký 40 cm.</a:t>
            </a:r>
            <a:endParaRPr lang="cs-CZ" sz="2600" b="1" kern="0" dirty="0">
              <a:solidFill>
                <a:schemeClr val="tx1"/>
              </a:solidFill>
              <a:latin typeface="+mn-lt"/>
            </a:endParaRPr>
          </a:p>
        </p:txBody>
      </p:sp>
      <p:sp>
        <p:nvSpPr>
          <p:cNvPr id="33" name="Rectangle 2"/>
          <p:cNvSpPr txBox="1">
            <a:spLocks noChangeArrowheads="1"/>
          </p:cNvSpPr>
          <p:nvPr/>
        </p:nvSpPr>
        <p:spPr bwMode="auto">
          <a:xfrm>
            <a:off x="495300" y="1484784"/>
            <a:ext cx="4724400" cy="184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600"/>
              </a:spcAft>
              <a:defRPr/>
            </a:pPr>
            <a:r>
              <a:rPr lang="cs-CZ" sz="2400" kern="0" dirty="0">
                <a:solidFill>
                  <a:schemeClr val="tx1"/>
                </a:solidFill>
                <a:latin typeface="+mn-lt"/>
              </a:rPr>
              <a:t>krychle</a:t>
            </a:r>
          </a:p>
          <a:p>
            <a:pPr algn="l">
              <a:spcAft>
                <a:spcPts val="600"/>
              </a:spcAft>
              <a:defRPr/>
            </a:pPr>
            <a:r>
              <a:rPr lang="cs-CZ" sz="2400" kern="0" dirty="0">
                <a:solidFill>
                  <a:schemeClr val="tx1"/>
                </a:solidFill>
                <a:latin typeface="+mn-lt"/>
              </a:rPr>
              <a:t>   S =</a:t>
            </a:r>
            <a:endParaRPr lang="cs-CZ" sz="2400" kern="0" baseline="30000" dirty="0">
              <a:solidFill>
                <a:schemeClr val="tx1"/>
              </a:solidFill>
              <a:latin typeface="+mn-lt"/>
            </a:endParaRPr>
          </a:p>
          <a:p>
            <a:pPr algn="l">
              <a:spcAft>
                <a:spcPts val="600"/>
              </a:spcAft>
              <a:defRPr/>
            </a:pPr>
            <a:r>
              <a:rPr lang="cs-CZ" sz="2400" kern="0" dirty="0">
                <a:solidFill>
                  <a:schemeClr val="tx1"/>
                </a:solidFill>
                <a:latin typeface="+mn-lt"/>
              </a:rPr>
              <a:t>   a =</a:t>
            </a:r>
          </a:p>
          <a:p>
            <a:pPr algn="l">
              <a:spcAft>
                <a:spcPts val="600"/>
              </a:spcAft>
              <a:defRPr/>
            </a:pPr>
            <a:r>
              <a:rPr lang="cs-CZ" sz="2400" kern="0" dirty="0">
                <a:solidFill>
                  <a:schemeClr val="tx1"/>
                </a:solidFill>
                <a:latin typeface="+mn-lt"/>
              </a:rPr>
              <a:t>   výška komínu z 8 krychlí ……. </a:t>
            </a:r>
          </a:p>
        </p:txBody>
      </p:sp>
      <p:cxnSp>
        <p:nvCxnSpPr>
          <p:cNvPr id="34" name="Přímá spojnice 33"/>
          <p:cNvCxnSpPr/>
          <p:nvPr/>
        </p:nvCxnSpPr>
        <p:spPr>
          <a:xfrm>
            <a:off x="495300" y="3286192"/>
            <a:ext cx="47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Krychle 1"/>
          <p:cNvSpPr/>
          <p:nvPr/>
        </p:nvSpPr>
        <p:spPr>
          <a:xfrm>
            <a:off x="8388424" y="1794012"/>
            <a:ext cx="360040" cy="41085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Krychle 45"/>
          <p:cNvSpPr/>
          <p:nvPr/>
        </p:nvSpPr>
        <p:spPr>
          <a:xfrm>
            <a:off x="8388424" y="1495383"/>
            <a:ext cx="360040" cy="410852"/>
          </a:xfrm>
          <a:prstGeom prst="cub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7" name="Krychle 46"/>
          <p:cNvSpPr/>
          <p:nvPr/>
        </p:nvSpPr>
        <p:spPr>
          <a:xfrm>
            <a:off x="8388424" y="1196753"/>
            <a:ext cx="360040" cy="410852"/>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8" name="Krychle 47"/>
          <p:cNvSpPr/>
          <p:nvPr/>
        </p:nvSpPr>
        <p:spPr>
          <a:xfrm>
            <a:off x="8388424" y="873012"/>
            <a:ext cx="360040" cy="410852"/>
          </a:xfrm>
          <a:prstGeom prst="cub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9" name="Rectangle 2"/>
          <p:cNvSpPr txBox="1">
            <a:spLocks noChangeArrowheads="1"/>
          </p:cNvSpPr>
          <p:nvPr/>
        </p:nvSpPr>
        <p:spPr bwMode="auto">
          <a:xfrm>
            <a:off x="4495056" y="3437222"/>
            <a:ext cx="1013922" cy="5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a:solidFill>
                  <a:schemeClr val="tx1"/>
                </a:solidFill>
                <a:latin typeface="+mn-lt"/>
              </a:rPr>
              <a:t>x =</a:t>
            </a:r>
            <a:endParaRPr lang="cs-CZ" sz="2600" b="1" u="sng" kern="0" dirty="0">
              <a:solidFill>
                <a:schemeClr val="tx1"/>
              </a:solidFill>
              <a:latin typeface="+mn-lt"/>
            </a:endParaRPr>
          </a:p>
        </p:txBody>
      </p:sp>
      <p:sp>
        <p:nvSpPr>
          <p:cNvPr id="15" name="Obdélník 14">
            <a:extLst>
              <a:ext uri="{FF2B5EF4-FFF2-40B4-BE49-F238E27FC236}">
                <a16:creationId xmlns:a16="http://schemas.microsoft.com/office/drawing/2014/main" id="{0352F13D-00E4-458A-9EF7-CAC5FA44EF3D}"/>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6" name="Šipka doprava 21">
            <a:hlinkClick r:id="" action="ppaction://hlinkshowjump?jump=nextslide"/>
            <a:extLst>
              <a:ext uri="{FF2B5EF4-FFF2-40B4-BE49-F238E27FC236}">
                <a16:creationId xmlns:a16="http://schemas.microsoft.com/office/drawing/2014/main" id="{8D35E816-1726-4016-850F-A435B4039E9A}"/>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7" name="Šipka doprava 22">
            <a:hlinkClick r:id="" action="ppaction://hlinkshowjump?jump=previousslide"/>
            <a:extLst>
              <a:ext uri="{FF2B5EF4-FFF2-40B4-BE49-F238E27FC236}">
                <a16:creationId xmlns:a16="http://schemas.microsoft.com/office/drawing/2014/main" id="{17E27933-AF60-4BA4-A336-99CCB0CACB48}"/>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8" name="Rectangle 10">
            <a:extLst>
              <a:ext uri="{FF2B5EF4-FFF2-40B4-BE49-F238E27FC236}">
                <a16:creationId xmlns:a16="http://schemas.microsoft.com/office/drawing/2014/main" id="{05FD1E71-FAC7-40F0-A3D9-E6F1A1B2B34B}"/>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- 18</a:t>
            </a:r>
          </a:p>
        </p:txBody>
      </p:sp>
      <p:sp>
        <p:nvSpPr>
          <p:cNvPr id="19" name="Zaoblený obdélník 24">
            <a:hlinkClick r:id="" action="ppaction://hlinkshowjump?jump=firstslide"/>
            <a:extLst>
              <a:ext uri="{FF2B5EF4-FFF2-40B4-BE49-F238E27FC236}">
                <a16:creationId xmlns:a16="http://schemas.microsoft.com/office/drawing/2014/main" id="{93BA1306-87F9-44C3-AB9D-21B9AC3C2A31}"/>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20" name="Rectangle 2">
            <a:extLst>
              <a:ext uri="{FF2B5EF4-FFF2-40B4-BE49-F238E27FC236}">
                <a16:creationId xmlns:a16="http://schemas.microsoft.com/office/drawing/2014/main" id="{870D3803-BF6A-498A-AB3F-C158FEA25B3F}"/>
              </a:ext>
            </a:extLst>
          </p:cNvPr>
          <p:cNvSpPr txBox="1">
            <a:spLocks noChangeArrowheads="1"/>
          </p:cNvSpPr>
          <p:nvPr/>
        </p:nvSpPr>
        <p:spPr bwMode="auto">
          <a:xfrm>
            <a:off x="1150055" y="1913761"/>
            <a:ext cx="1389945" cy="51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600"/>
              </a:spcAft>
              <a:defRPr/>
            </a:pPr>
            <a:r>
              <a:rPr lang="cs-CZ" sz="2400" kern="0" dirty="0">
                <a:solidFill>
                  <a:schemeClr val="tx1"/>
                </a:solidFill>
                <a:latin typeface="+mn-lt"/>
              </a:rPr>
              <a:t>150 cm</a:t>
            </a:r>
            <a:r>
              <a:rPr lang="cs-CZ" sz="2400" kern="0" baseline="30000" dirty="0">
                <a:solidFill>
                  <a:schemeClr val="tx1"/>
                </a:solidFill>
                <a:latin typeface="+mn-lt"/>
              </a:rPr>
              <a:t>2</a:t>
            </a:r>
          </a:p>
        </p:txBody>
      </p:sp>
      <p:sp>
        <p:nvSpPr>
          <p:cNvPr id="21" name="Rectangle 2">
            <a:extLst>
              <a:ext uri="{FF2B5EF4-FFF2-40B4-BE49-F238E27FC236}">
                <a16:creationId xmlns:a16="http://schemas.microsoft.com/office/drawing/2014/main" id="{7C091B92-B179-436A-8D75-CC10F480BEC2}"/>
              </a:ext>
            </a:extLst>
          </p:cNvPr>
          <p:cNvSpPr txBox="1">
            <a:spLocks noChangeArrowheads="1"/>
          </p:cNvSpPr>
          <p:nvPr/>
        </p:nvSpPr>
        <p:spPr bwMode="auto">
          <a:xfrm>
            <a:off x="1150054" y="2376606"/>
            <a:ext cx="870657" cy="43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600"/>
              </a:spcAft>
              <a:defRPr/>
            </a:pPr>
            <a:r>
              <a:rPr lang="cs-CZ" sz="2400" kern="0" dirty="0">
                <a:solidFill>
                  <a:schemeClr val="tx1"/>
                </a:solidFill>
                <a:latin typeface="+mn-lt"/>
              </a:rPr>
              <a:t>? cm</a:t>
            </a:r>
          </a:p>
        </p:txBody>
      </p:sp>
      <p:sp>
        <p:nvSpPr>
          <p:cNvPr id="22" name="Rectangle 2">
            <a:extLst>
              <a:ext uri="{FF2B5EF4-FFF2-40B4-BE49-F238E27FC236}">
                <a16:creationId xmlns:a16="http://schemas.microsoft.com/office/drawing/2014/main" id="{FDD5AF95-04A7-4ABA-87EA-52723245143A}"/>
              </a:ext>
            </a:extLst>
          </p:cNvPr>
          <p:cNvSpPr txBox="1">
            <a:spLocks noChangeArrowheads="1"/>
          </p:cNvSpPr>
          <p:nvPr/>
        </p:nvSpPr>
        <p:spPr bwMode="auto">
          <a:xfrm>
            <a:off x="4356099" y="2839451"/>
            <a:ext cx="870657" cy="43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600"/>
              </a:spcAft>
              <a:defRPr/>
            </a:pPr>
            <a:r>
              <a:rPr lang="cs-CZ" sz="2400" kern="0" dirty="0">
                <a:solidFill>
                  <a:schemeClr val="tx1"/>
                </a:solidFill>
                <a:latin typeface="+mn-lt"/>
              </a:rPr>
              <a:t>x cm</a:t>
            </a:r>
          </a:p>
        </p:txBody>
      </p:sp>
      <mc:AlternateContent xmlns:mc="http://schemas.openxmlformats.org/markup-compatibility/2006" xmlns:a14="http://schemas.microsoft.com/office/drawing/2010/main">
        <mc:Choice Requires="a14">
          <p:sp>
            <p:nvSpPr>
              <p:cNvPr id="23" name="Rectangle 2">
                <a:extLst>
                  <a:ext uri="{FF2B5EF4-FFF2-40B4-BE49-F238E27FC236}">
                    <a16:creationId xmlns:a16="http://schemas.microsoft.com/office/drawing/2014/main" id="{D8560035-FDD8-4155-8CB4-5B186500AA80}"/>
                  </a:ext>
                </a:extLst>
              </p:cNvPr>
              <p:cNvSpPr txBox="1">
                <a:spLocks noChangeArrowheads="1"/>
              </p:cNvSpPr>
              <p:nvPr/>
            </p:nvSpPr>
            <p:spPr bwMode="auto">
              <a:xfrm>
                <a:off x="1154331" y="3392066"/>
                <a:ext cx="1148604" cy="53646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14:m>
                  <m:oMathPara xmlns:m="http://schemas.openxmlformats.org/officeDocument/2006/math">
                    <m:oMathParaPr>
                      <m:jc m:val="left"/>
                    </m:oMathParaPr>
                    <m:oMath xmlns:m="http://schemas.openxmlformats.org/officeDocument/2006/math">
                      <m:r>
                        <a:rPr lang="cs-CZ" sz="2400" b="0" i="0" kern="0" smtClean="0">
                          <a:solidFill>
                            <a:schemeClr val="tx1"/>
                          </a:solidFill>
                          <a:latin typeface="Cambria Math"/>
                        </a:rPr>
                        <m:t>6.</m:t>
                      </m:r>
                      <m:sSup>
                        <m:sSupPr>
                          <m:ctrlPr>
                            <a:rPr lang="cs-CZ" sz="2400" b="0" i="1" kern="0" smtClean="0">
                              <a:solidFill>
                                <a:schemeClr val="tx1"/>
                              </a:solidFill>
                              <a:latin typeface="Cambria Math" panose="02040503050406030204" pitchFamily="18" charset="0"/>
                            </a:rPr>
                          </m:ctrlPr>
                        </m:sSupPr>
                        <m:e>
                          <m:r>
                            <m:rPr>
                              <m:sty m:val="p"/>
                            </m:rPr>
                            <a:rPr lang="cs-CZ" sz="2400" b="0" i="0" kern="0" smtClean="0">
                              <a:solidFill>
                                <a:schemeClr val="tx1"/>
                              </a:solidFill>
                              <a:latin typeface="Cambria Math"/>
                            </a:rPr>
                            <m:t>a</m:t>
                          </m:r>
                        </m:e>
                        <m:sup>
                          <m:r>
                            <a:rPr lang="cs-CZ" sz="2400" b="0" i="0" kern="0" smtClean="0">
                              <a:solidFill>
                                <a:schemeClr val="tx1"/>
                              </a:solidFill>
                              <a:latin typeface="Cambria Math"/>
                            </a:rPr>
                            <m:t>2</m:t>
                          </m:r>
                        </m:sup>
                      </m:sSup>
                    </m:oMath>
                  </m:oMathPara>
                </a14:m>
                <a:endParaRPr lang="cs-CZ" sz="2400" kern="0" dirty="0">
                  <a:solidFill>
                    <a:schemeClr val="tx1"/>
                  </a:solidFill>
                  <a:latin typeface="+mn-lt"/>
                </a:endParaRPr>
              </a:p>
              <a:p>
                <a:pPr algn="l">
                  <a:defRPr/>
                </a:pPr>
                <a:endParaRPr lang="cs-CZ" sz="2400" kern="0" dirty="0">
                  <a:solidFill>
                    <a:schemeClr val="tx1"/>
                  </a:solidFill>
                  <a:latin typeface="+mn-lt"/>
                </a:endParaRPr>
              </a:p>
              <a:p>
                <a:pPr algn="l">
                  <a:defRPr/>
                </a:pPr>
                <a:endParaRPr lang="cs-CZ" sz="2400" kern="0" dirty="0">
                  <a:solidFill>
                    <a:schemeClr val="tx1"/>
                  </a:solidFill>
                  <a:latin typeface="+mn-lt"/>
                </a:endParaRPr>
              </a:p>
            </p:txBody>
          </p:sp>
        </mc:Choice>
        <mc:Fallback xmlns="">
          <p:sp>
            <p:nvSpPr>
              <p:cNvPr id="23" name="Rectangle 2">
                <a:extLst>
                  <a:ext uri="{FF2B5EF4-FFF2-40B4-BE49-F238E27FC236}">
                    <a16:creationId xmlns:a16="http://schemas.microsoft.com/office/drawing/2014/main" id="{D8560035-FDD8-4155-8CB4-5B186500AA80}"/>
                  </a:ext>
                </a:extLst>
              </p:cNvPr>
              <p:cNvSpPr txBox="1">
                <a:spLocks noRot="1" noChangeAspect="1" noMove="1" noResize="1" noEditPoints="1" noAdjustHandles="1" noChangeArrowheads="1" noChangeShapeType="1" noTextEdit="1"/>
              </p:cNvSpPr>
              <p:nvPr/>
            </p:nvSpPr>
            <p:spPr bwMode="auto">
              <a:xfrm>
                <a:off x="1154331" y="3392066"/>
                <a:ext cx="1148604" cy="536467"/>
              </a:xfrm>
              <a:prstGeom prst="rect">
                <a:avLst/>
              </a:prstGeom>
              <a:blipFill>
                <a:blip r:embed="rId3"/>
                <a:stretch>
                  <a:fillRect l="-10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5" name="Rectangle 2">
                <a:extLst>
                  <a:ext uri="{FF2B5EF4-FFF2-40B4-BE49-F238E27FC236}">
                    <a16:creationId xmlns:a16="http://schemas.microsoft.com/office/drawing/2014/main" id="{3DC18F8F-0D03-4C73-A8C9-E4E33EF3C77F}"/>
                  </a:ext>
                </a:extLst>
              </p:cNvPr>
              <p:cNvSpPr txBox="1">
                <a:spLocks noChangeArrowheads="1"/>
              </p:cNvSpPr>
              <p:nvPr/>
            </p:nvSpPr>
            <p:spPr bwMode="auto">
              <a:xfrm>
                <a:off x="594750" y="4972513"/>
                <a:ext cx="1425962" cy="52517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14:m>
                  <m:oMathPara xmlns:m="http://schemas.openxmlformats.org/officeDocument/2006/math">
                    <m:oMathParaPr>
                      <m:jc m:val="left"/>
                    </m:oMathParaPr>
                    <m:oMath xmlns:m="http://schemas.openxmlformats.org/officeDocument/2006/math">
                      <m:r>
                        <m:rPr>
                          <m:sty m:val="p"/>
                        </m:rPr>
                        <a:rPr lang="cs-CZ" sz="2400" kern="0" smtClean="0">
                          <a:solidFill>
                            <a:schemeClr val="tx1"/>
                          </a:solidFill>
                          <a:latin typeface="Cambria Math"/>
                        </a:rPr>
                        <m:t>a</m:t>
                      </m:r>
                      <m:r>
                        <a:rPr lang="cs-CZ" sz="2400" kern="0" smtClean="0">
                          <a:solidFill>
                            <a:schemeClr val="tx1"/>
                          </a:solidFill>
                          <a:latin typeface="Cambria Math"/>
                        </a:rPr>
                        <m:t>=</m:t>
                      </m:r>
                      <m:rad>
                        <m:radPr>
                          <m:degHide m:val="on"/>
                          <m:ctrlPr>
                            <a:rPr lang="cs-CZ" sz="2400" i="1" kern="0">
                              <a:solidFill>
                                <a:schemeClr val="tx1"/>
                              </a:solidFill>
                              <a:latin typeface="Cambria Math" panose="02040503050406030204" pitchFamily="18" charset="0"/>
                            </a:rPr>
                          </m:ctrlPr>
                        </m:radPr>
                        <m:deg/>
                        <m:e>
                          <m:r>
                            <a:rPr lang="cs-CZ" sz="2400" i="1" kern="0" smtClean="0">
                              <a:solidFill>
                                <a:schemeClr val="tx1"/>
                              </a:solidFill>
                              <a:latin typeface="Cambria Math" panose="02040503050406030204" pitchFamily="18" charset="0"/>
                            </a:rPr>
                            <m:t>2</m:t>
                          </m:r>
                          <m:r>
                            <a:rPr lang="cs-CZ" sz="2400" b="0" i="1" kern="0" smtClean="0">
                              <a:solidFill>
                                <a:schemeClr val="tx1"/>
                              </a:solidFill>
                              <a:latin typeface="Cambria Math" panose="02040503050406030204" pitchFamily="18" charset="0"/>
                            </a:rPr>
                            <m:t>5</m:t>
                          </m:r>
                        </m:e>
                      </m:rad>
                    </m:oMath>
                  </m:oMathPara>
                </a14:m>
                <a:endParaRPr lang="cs-CZ" sz="2400" kern="0" dirty="0">
                  <a:solidFill>
                    <a:schemeClr val="tx1"/>
                  </a:solidFill>
                  <a:latin typeface="+mn-lt"/>
                </a:endParaRPr>
              </a:p>
              <a:p>
                <a:pPr algn="l">
                  <a:defRPr/>
                </a:pPr>
                <a:endParaRPr lang="cs-CZ" sz="2400" kern="0" dirty="0">
                  <a:solidFill>
                    <a:schemeClr val="tx1"/>
                  </a:solidFill>
                  <a:latin typeface="+mn-lt"/>
                </a:endParaRPr>
              </a:p>
              <a:p>
                <a:pPr algn="l">
                  <a:defRPr/>
                </a:pPr>
                <a:endParaRPr lang="cs-CZ" sz="2400" kern="0" dirty="0">
                  <a:solidFill>
                    <a:schemeClr val="tx1"/>
                  </a:solidFill>
                  <a:latin typeface="+mn-lt"/>
                </a:endParaRPr>
              </a:p>
            </p:txBody>
          </p:sp>
        </mc:Choice>
        <mc:Fallback xmlns="">
          <p:sp>
            <p:nvSpPr>
              <p:cNvPr id="25" name="Rectangle 2">
                <a:extLst>
                  <a:ext uri="{FF2B5EF4-FFF2-40B4-BE49-F238E27FC236}">
                    <a16:creationId xmlns:a16="http://schemas.microsoft.com/office/drawing/2014/main" id="{3DC18F8F-0D03-4C73-A8C9-E4E33EF3C77F}"/>
                  </a:ext>
                </a:extLst>
              </p:cNvPr>
              <p:cNvSpPr txBox="1">
                <a:spLocks noRot="1" noChangeAspect="1" noMove="1" noResize="1" noEditPoints="1" noAdjustHandles="1" noChangeArrowheads="1" noChangeShapeType="1" noTextEdit="1"/>
              </p:cNvSpPr>
              <p:nvPr/>
            </p:nvSpPr>
            <p:spPr bwMode="auto">
              <a:xfrm>
                <a:off x="594750" y="4972513"/>
                <a:ext cx="1425962" cy="525176"/>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6" name="Rectangle 2">
                <a:extLst>
                  <a:ext uri="{FF2B5EF4-FFF2-40B4-BE49-F238E27FC236}">
                    <a16:creationId xmlns:a16="http://schemas.microsoft.com/office/drawing/2014/main" id="{CE31BFA2-1B71-424F-B880-85362B52D696}"/>
                  </a:ext>
                </a:extLst>
              </p:cNvPr>
              <p:cNvSpPr txBox="1">
                <a:spLocks noChangeArrowheads="1"/>
              </p:cNvSpPr>
              <p:nvPr/>
            </p:nvSpPr>
            <p:spPr bwMode="auto">
              <a:xfrm>
                <a:off x="606039" y="5548246"/>
                <a:ext cx="1696895" cy="62677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400" b="1" kern="0" dirty="0">
                    <a:solidFill>
                      <a:schemeClr val="tx1"/>
                    </a:solidFill>
                    <a:latin typeface="+mn-lt"/>
                  </a:rPr>
                  <a:t>a </a:t>
                </a:r>
                <a14:m>
                  <m:oMath xmlns:m="http://schemas.openxmlformats.org/officeDocument/2006/math">
                    <m:r>
                      <a:rPr lang="cs-CZ" sz="2400" b="1" kern="0">
                        <a:solidFill>
                          <a:schemeClr val="tx1"/>
                        </a:solidFill>
                        <a:latin typeface="Cambria Math"/>
                      </a:rPr>
                      <m:t>=</m:t>
                    </m:r>
                  </m:oMath>
                </a14:m>
                <a:r>
                  <a:rPr lang="cs-CZ" sz="2400" b="1" kern="0" dirty="0">
                    <a:solidFill>
                      <a:schemeClr val="tx1"/>
                    </a:solidFill>
                    <a:latin typeface="+mn-lt"/>
                  </a:rPr>
                  <a:t> 5 </a:t>
                </a:r>
                <a:r>
                  <a:rPr lang="cs-CZ" sz="2400" b="1" kern="0" dirty="0">
                    <a:solidFill>
                      <a:schemeClr val="tx1"/>
                    </a:solidFill>
                  </a:rPr>
                  <a:t>cm</a:t>
                </a:r>
              </a:p>
              <a:p>
                <a:pPr algn="l">
                  <a:defRPr/>
                </a:pPr>
                <a:endParaRPr lang="cs-CZ" sz="2400" kern="0" dirty="0">
                  <a:solidFill>
                    <a:schemeClr val="tx1"/>
                  </a:solidFill>
                  <a:latin typeface="+mn-lt"/>
                </a:endParaRPr>
              </a:p>
              <a:p>
                <a:pPr algn="l">
                  <a:defRPr/>
                </a:pPr>
                <a:endParaRPr lang="cs-CZ" sz="2400" kern="0" dirty="0">
                  <a:solidFill>
                    <a:schemeClr val="tx1"/>
                  </a:solidFill>
                  <a:latin typeface="+mn-lt"/>
                </a:endParaRPr>
              </a:p>
            </p:txBody>
          </p:sp>
        </mc:Choice>
        <mc:Fallback xmlns="">
          <p:sp>
            <p:nvSpPr>
              <p:cNvPr id="26" name="Rectangle 2">
                <a:extLst>
                  <a:ext uri="{FF2B5EF4-FFF2-40B4-BE49-F238E27FC236}">
                    <a16:creationId xmlns:a16="http://schemas.microsoft.com/office/drawing/2014/main" id="{CE31BFA2-1B71-424F-B880-85362B52D696}"/>
                  </a:ext>
                </a:extLst>
              </p:cNvPr>
              <p:cNvSpPr txBox="1">
                <a:spLocks noRot="1" noChangeAspect="1" noMove="1" noResize="1" noEditPoints="1" noAdjustHandles="1" noChangeArrowheads="1" noChangeShapeType="1" noTextEdit="1"/>
              </p:cNvSpPr>
              <p:nvPr/>
            </p:nvSpPr>
            <p:spPr bwMode="auto">
              <a:xfrm>
                <a:off x="606039" y="5548246"/>
                <a:ext cx="1696895" cy="626776"/>
              </a:xfrm>
              <a:prstGeom prst="rect">
                <a:avLst/>
              </a:prstGeom>
              <a:blipFill>
                <a:blip r:embed="rId5"/>
                <a:stretch>
                  <a:fillRect l="-5376" t="-77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sp>
        <p:nvSpPr>
          <p:cNvPr id="28" name="Rectangle 2">
            <a:extLst>
              <a:ext uri="{FF2B5EF4-FFF2-40B4-BE49-F238E27FC236}">
                <a16:creationId xmlns:a16="http://schemas.microsoft.com/office/drawing/2014/main" id="{11C2BD36-CE40-493B-9491-F47C1ADFA7E8}"/>
              </a:ext>
            </a:extLst>
          </p:cNvPr>
          <p:cNvSpPr txBox="1">
            <a:spLocks noChangeArrowheads="1"/>
          </p:cNvSpPr>
          <p:nvPr/>
        </p:nvSpPr>
        <p:spPr bwMode="auto">
          <a:xfrm>
            <a:off x="4980478" y="3437221"/>
            <a:ext cx="833299" cy="513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a:solidFill>
                  <a:schemeClr val="tx1"/>
                </a:solidFill>
                <a:latin typeface="+mn-lt"/>
              </a:rPr>
              <a:t>8 . a</a:t>
            </a:r>
          </a:p>
        </p:txBody>
      </p:sp>
      <p:sp>
        <p:nvSpPr>
          <p:cNvPr id="30" name="Rectangle 2">
            <a:extLst>
              <a:ext uri="{FF2B5EF4-FFF2-40B4-BE49-F238E27FC236}">
                <a16:creationId xmlns:a16="http://schemas.microsoft.com/office/drawing/2014/main" id="{8C17F809-95CD-41E0-9FDC-D70924E1D89E}"/>
              </a:ext>
            </a:extLst>
          </p:cNvPr>
          <p:cNvSpPr txBox="1">
            <a:spLocks noChangeArrowheads="1"/>
          </p:cNvSpPr>
          <p:nvPr/>
        </p:nvSpPr>
        <p:spPr bwMode="auto">
          <a:xfrm>
            <a:off x="4491986" y="3900067"/>
            <a:ext cx="1728192" cy="51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a:solidFill>
                  <a:schemeClr val="tx1"/>
                </a:solidFill>
                <a:latin typeface="+mn-lt"/>
              </a:rPr>
              <a:t>x = 8 . 5</a:t>
            </a:r>
          </a:p>
        </p:txBody>
      </p:sp>
      <p:sp>
        <p:nvSpPr>
          <p:cNvPr id="32" name="Rectangle 2">
            <a:extLst>
              <a:ext uri="{FF2B5EF4-FFF2-40B4-BE49-F238E27FC236}">
                <a16:creationId xmlns:a16="http://schemas.microsoft.com/office/drawing/2014/main" id="{1329C420-9E47-4E5B-9C03-6E00B261B672}"/>
              </a:ext>
            </a:extLst>
          </p:cNvPr>
          <p:cNvSpPr txBox="1">
            <a:spLocks noChangeArrowheads="1"/>
          </p:cNvSpPr>
          <p:nvPr/>
        </p:nvSpPr>
        <p:spPr bwMode="auto">
          <a:xfrm>
            <a:off x="4480697" y="4351624"/>
            <a:ext cx="1728192" cy="52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b="1" u="sng" kern="0" dirty="0">
                <a:solidFill>
                  <a:schemeClr val="tx1"/>
                </a:solidFill>
                <a:latin typeface="+mn-lt"/>
              </a:rPr>
              <a:t>x = 40 cm</a:t>
            </a:r>
          </a:p>
        </p:txBody>
      </p:sp>
      <mc:AlternateContent xmlns:mc="http://schemas.openxmlformats.org/markup-compatibility/2006" xmlns:a14="http://schemas.microsoft.com/office/drawing/2010/main">
        <mc:Choice Requires="a14">
          <p:sp>
            <p:nvSpPr>
              <p:cNvPr id="35" name="Rectangle 2">
                <a:extLst>
                  <a:ext uri="{FF2B5EF4-FFF2-40B4-BE49-F238E27FC236}">
                    <a16:creationId xmlns:a16="http://schemas.microsoft.com/office/drawing/2014/main" id="{B80311AD-F337-4988-9356-067B6692E5FD}"/>
                  </a:ext>
                </a:extLst>
              </p:cNvPr>
              <p:cNvSpPr txBox="1">
                <a:spLocks noChangeArrowheads="1"/>
              </p:cNvSpPr>
              <p:nvPr/>
            </p:nvSpPr>
            <p:spPr bwMode="auto">
              <a:xfrm>
                <a:off x="567307" y="3945223"/>
                <a:ext cx="1803359" cy="51388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14:m>
                  <m:oMathPara xmlns:m="http://schemas.openxmlformats.org/officeDocument/2006/math">
                    <m:oMathParaPr>
                      <m:jc m:val="left"/>
                    </m:oMathParaPr>
                    <m:oMath xmlns:m="http://schemas.openxmlformats.org/officeDocument/2006/math">
                      <m:r>
                        <a:rPr lang="cs-CZ" sz="2400" b="0" i="0" kern="0" smtClean="0">
                          <a:solidFill>
                            <a:schemeClr val="tx1"/>
                          </a:solidFill>
                          <a:latin typeface="Cambria Math" panose="02040503050406030204" pitchFamily="18" charset="0"/>
                        </a:rPr>
                        <m:t>150</m:t>
                      </m:r>
                      <m:r>
                        <a:rPr lang="cs-CZ" sz="2400" kern="0">
                          <a:solidFill>
                            <a:schemeClr val="tx1"/>
                          </a:solidFill>
                          <a:latin typeface="Cambria Math"/>
                        </a:rPr>
                        <m:t>=6.</m:t>
                      </m:r>
                      <m:sSup>
                        <m:sSupPr>
                          <m:ctrlPr>
                            <a:rPr lang="cs-CZ" sz="2400" i="1" kern="0">
                              <a:solidFill>
                                <a:schemeClr val="tx1"/>
                              </a:solidFill>
                              <a:latin typeface="Cambria Math" panose="02040503050406030204" pitchFamily="18" charset="0"/>
                            </a:rPr>
                          </m:ctrlPr>
                        </m:sSupPr>
                        <m:e>
                          <m:r>
                            <m:rPr>
                              <m:sty m:val="p"/>
                            </m:rPr>
                            <a:rPr lang="cs-CZ" sz="2400" kern="0">
                              <a:solidFill>
                                <a:schemeClr val="tx1"/>
                              </a:solidFill>
                              <a:latin typeface="Cambria Math"/>
                            </a:rPr>
                            <m:t>a</m:t>
                          </m:r>
                        </m:e>
                        <m:sup>
                          <m:r>
                            <a:rPr lang="cs-CZ" sz="2400" kern="0">
                              <a:solidFill>
                                <a:schemeClr val="tx1"/>
                              </a:solidFill>
                              <a:latin typeface="Cambria Math"/>
                            </a:rPr>
                            <m:t>2</m:t>
                          </m:r>
                        </m:sup>
                      </m:sSup>
                    </m:oMath>
                  </m:oMathPara>
                </a14:m>
                <a:endParaRPr lang="cs-CZ" sz="2400" kern="0" dirty="0">
                  <a:solidFill>
                    <a:schemeClr val="tx1"/>
                  </a:solidFill>
                  <a:latin typeface="+mn-lt"/>
                </a:endParaRPr>
              </a:p>
            </p:txBody>
          </p:sp>
        </mc:Choice>
        <mc:Fallback xmlns="">
          <p:sp>
            <p:nvSpPr>
              <p:cNvPr id="35" name="Rectangle 2">
                <a:extLst>
                  <a:ext uri="{FF2B5EF4-FFF2-40B4-BE49-F238E27FC236}">
                    <a16:creationId xmlns:a16="http://schemas.microsoft.com/office/drawing/2014/main" id="{B80311AD-F337-4988-9356-067B6692E5FD}"/>
                  </a:ext>
                </a:extLst>
              </p:cNvPr>
              <p:cNvSpPr txBox="1">
                <a:spLocks noRot="1" noChangeAspect="1" noMove="1" noResize="1" noEditPoints="1" noAdjustHandles="1" noChangeArrowheads="1" noChangeShapeType="1" noTextEdit="1"/>
              </p:cNvSpPr>
              <p:nvPr/>
            </p:nvSpPr>
            <p:spPr bwMode="auto">
              <a:xfrm>
                <a:off x="567307" y="3945223"/>
                <a:ext cx="1803359" cy="513889"/>
              </a:xfrm>
              <a:prstGeom prst="rect">
                <a:avLst/>
              </a:prstGeom>
              <a:blipFill>
                <a:blip r:embed="rId6"/>
                <a:stretch>
                  <a:fillRect l="-101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7" name="Rectangle 2">
                <a:extLst>
                  <a:ext uri="{FF2B5EF4-FFF2-40B4-BE49-F238E27FC236}">
                    <a16:creationId xmlns:a16="http://schemas.microsoft.com/office/drawing/2014/main" id="{A16DF21E-E8F2-4179-8C57-EDDC6711747F}"/>
                  </a:ext>
                </a:extLst>
              </p:cNvPr>
              <p:cNvSpPr txBox="1">
                <a:spLocks noChangeArrowheads="1"/>
              </p:cNvSpPr>
              <p:nvPr/>
            </p:nvSpPr>
            <p:spPr bwMode="auto">
              <a:xfrm>
                <a:off x="2475129" y="3922645"/>
                <a:ext cx="674471" cy="51388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14:m>
                  <m:oMathPara xmlns:m="http://schemas.openxmlformats.org/officeDocument/2006/math">
                    <m:oMathParaPr>
                      <m:jc m:val="left"/>
                    </m:oMathParaPr>
                    <m:oMath xmlns:m="http://schemas.openxmlformats.org/officeDocument/2006/math">
                      <m:r>
                        <a:rPr lang="cs-CZ" sz="2400" b="0" i="1" kern="0" smtClean="0">
                          <a:solidFill>
                            <a:schemeClr val="tx1"/>
                          </a:solidFill>
                          <a:latin typeface="Cambria Math" panose="02040503050406030204" pitchFamily="18" charset="0"/>
                        </a:rPr>
                        <m:t>/:6</m:t>
                      </m:r>
                    </m:oMath>
                  </m:oMathPara>
                </a14:m>
                <a:endParaRPr lang="cs-CZ" sz="2400" kern="0" dirty="0">
                  <a:solidFill>
                    <a:schemeClr val="tx1"/>
                  </a:solidFill>
                  <a:latin typeface="+mn-lt"/>
                </a:endParaRPr>
              </a:p>
            </p:txBody>
          </p:sp>
        </mc:Choice>
        <mc:Fallback xmlns="">
          <p:sp>
            <p:nvSpPr>
              <p:cNvPr id="37" name="Rectangle 2">
                <a:extLst>
                  <a:ext uri="{FF2B5EF4-FFF2-40B4-BE49-F238E27FC236}">
                    <a16:creationId xmlns:a16="http://schemas.microsoft.com/office/drawing/2014/main" id="{A16DF21E-E8F2-4179-8C57-EDDC6711747F}"/>
                  </a:ext>
                </a:extLst>
              </p:cNvPr>
              <p:cNvSpPr txBox="1">
                <a:spLocks noRot="1" noChangeAspect="1" noMove="1" noResize="1" noEditPoints="1" noAdjustHandles="1" noChangeArrowheads="1" noChangeShapeType="1" noTextEdit="1"/>
              </p:cNvSpPr>
              <p:nvPr/>
            </p:nvSpPr>
            <p:spPr bwMode="auto">
              <a:xfrm>
                <a:off x="2475129" y="3922645"/>
                <a:ext cx="674471" cy="513889"/>
              </a:xfrm>
              <a:prstGeom prst="rect">
                <a:avLst/>
              </a:prstGeom>
              <a:blipFill>
                <a:blip r:embed="rId7"/>
                <a:stretch>
                  <a:fillRect l="-7207" b="-470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8" name="Rectangle 2">
                <a:extLst>
                  <a:ext uri="{FF2B5EF4-FFF2-40B4-BE49-F238E27FC236}">
                    <a16:creationId xmlns:a16="http://schemas.microsoft.com/office/drawing/2014/main" id="{EBE21480-E524-406F-8ADB-CAD163AC1EDE}"/>
                  </a:ext>
                </a:extLst>
              </p:cNvPr>
              <p:cNvSpPr txBox="1">
                <a:spLocks noChangeArrowheads="1"/>
              </p:cNvSpPr>
              <p:nvPr/>
            </p:nvSpPr>
            <p:spPr bwMode="auto">
              <a:xfrm>
                <a:off x="578596" y="4464512"/>
                <a:ext cx="2187182" cy="51388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14:m>
                  <m:oMathPara xmlns:m="http://schemas.openxmlformats.org/officeDocument/2006/math">
                    <m:oMathParaPr>
                      <m:jc m:val="left"/>
                    </m:oMathParaPr>
                    <m:oMath xmlns:m="http://schemas.openxmlformats.org/officeDocument/2006/math">
                      <m:r>
                        <a:rPr lang="cs-CZ" sz="2400" b="0" i="0" kern="0" smtClean="0">
                          <a:solidFill>
                            <a:schemeClr val="tx1"/>
                          </a:solidFill>
                          <a:latin typeface="Cambria Math" panose="02040503050406030204" pitchFamily="18" charset="0"/>
                        </a:rPr>
                        <m:t>150 :6</m:t>
                      </m:r>
                      <m:r>
                        <a:rPr lang="cs-CZ" sz="2400" kern="0">
                          <a:solidFill>
                            <a:schemeClr val="tx1"/>
                          </a:solidFill>
                          <a:latin typeface="Cambria Math"/>
                        </a:rPr>
                        <m:t>=</m:t>
                      </m:r>
                      <m:sSup>
                        <m:sSupPr>
                          <m:ctrlPr>
                            <a:rPr lang="cs-CZ" sz="2400" i="1" kern="0">
                              <a:solidFill>
                                <a:schemeClr val="tx1"/>
                              </a:solidFill>
                              <a:latin typeface="Cambria Math" panose="02040503050406030204" pitchFamily="18" charset="0"/>
                            </a:rPr>
                          </m:ctrlPr>
                        </m:sSupPr>
                        <m:e>
                          <m:r>
                            <m:rPr>
                              <m:sty m:val="p"/>
                            </m:rPr>
                            <a:rPr lang="cs-CZ" sz="2400" kern="0">
                              <a:solidFill>
                                <a:schemeClr val="tx1"/>
                              </a:solidFill>
                              <a:latin typeface="Cambria Math"/>
                            </a:rPr>
                            <m:t>a</m:t>
                          </m:r>
                        </m:e>
                        <m:sup>
                          <m:r>
                            <a:rPr lang="cs-CZ" sz="2400" kern="0">
                              <a:solidFill>
                                <a:schemeClr val="tx1"/>
                              </a:solidFill>
                              <a:latin typeface="Cambria Math"/>
                            </a:rPr>
                            <m:t>2</m:t>
                          </m:r>
                        </m:sup>
                      </m:sSup>
                    </m:oMath>
                  </m:oMathPara>
                </a14:m>
                <a:endParaRPr lang="cs-CZ" sz="2400" kern="0" dirty="0">
                  <a:solidFill>
                    <a:schemeClr val="tx1"/>
                  </a:solidFill>
                  <a:latin typeface="+mn-lt"/>
                </a:endParaRPr>
              </a:p>
            </p:txBody>
          </p:sp>
        </mc:Choice>
        <mc:Fallback xmlns="">
          <p:sp>
            <p:nvSpPr>
              <p:cNvPr id="38" name="Rectangle 2">
                <a:extLst>
                  <a:ext uri="{FF2B5EF4-FFF2-40B4-BE49-F238E27FC236}">
                    <a16:creationId xmlns:a16="http://schemas.microsoft.com/office/drawing/2014/main" id="{EBE21480-E524-406F-8ADB-CAD163AC1EDE}"/>
                  </a:ext>
                </a:extLst>
              </p:cNvPr>
              <p:cNvSpPr txBox="1">
                <a:spLocks noRot="1" noChangeAspect="1" noMove="1" noResize="1" noEditPoints="1" noAdjustHandles="1" noChangeArrowheads="1" noChangeShapeType="1" noTextEdit="1"/>
              </p:cNvSpPr>
              <p:nvPr/>
            </p:nvSpPr>
            <p:spPr bwMode="auto">
              <a:xfrm>
                <a:off x="578596" y="4464512"/>
                <a:ext cx="2187182" cy="513889"/>
              </a:xfrm>
              <a:prstGeom prst="rect">
                <a:avLst/>
              </a:prstGeom>
              <a:blipFill>
                <a:blip r:embed="rId8"/>
                <a:stretch>
                  <a:fillRect l="-111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spTree>
    <p:extLst>
      <p:ext uri="{BB962C8B-B14F-4D97-AF65-F5344CB8AC3E}">
        <p14:creationId xmlns:p14="http://schemas.microsoft.com/office/powerpoint/2010/main" val="1019578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5"/>
          <p:cNvSpPr>
            <a:spLocks noChangeArrowheads="1"/>
          </p:cNvSpPr>
          <p:nvPr/>
        </p:nvSpPr>
        <p:spPr bwMode="auto">
          <a:xfrm>
            <a:off x="107504" y="611690"/>
            <a:ext cx="7049652" cy="729078"/>
          </a:xfrm>
          <a:prstGeom prst="rect">
            <a:avLst/>
          </a:prstGeom>
          <a:noFill/>
          <a:ln w="9525">
            <a:noFill/>
            <a:miter lim="800000"/>
            <a:headEnd/>
            <a:tailEnd/>
          </a:ln>
          <a:effectLst/>
        </p:spPr>
        <p:txBody>
          <a:bodyPr anchor="t"/>
          <a:lstStyle/>
          <a:p>
            <a:r>
              <a:rPr lang="cs-CZ" sz="2400" dirty="0"/>
              <a:t>V plně obsazené třídě sedí 28 žáků v 18 lavicích. Kolik lavic je pro jednoho žáka a kolik lavic pro dva žáky?</a:t>
            </a:r>
            <a:endParaRPr lang="cs-CZ" sz="2400" b="1" dirty="0">
              <a:latin typeface="Times New Roman" pitchFamily="18" charset="0"/>
              <a:cs typeface="Times New Roman" pitchFamily="18" charset="0"/>
            </a:endParaRPr>
          </a:p>
        </p:txBody>
      </p:sp>
      <p:sp>
        <p:nvSpPr>
          <p:cNvPr id="46" name="Rectangle 18"/>
          <p:cNvSpPr>
            <a:spLocks noChangeArrowheads="1"/>
          </p:cNvSpPr>
          <p:nvPr/>
        </p:nvSpPr>
        <p:spPr bwMode="auto">
          <a:xfrm>
            <a:off x="3483909" y="6247148"/>
            <a:ext cx="5660091" cy="610852"/>
          </a:xfrm>
          <a:prstGeom prst="rect">
            <a:avLst/>
          </a:prstGeom>
          <a:solidFill>
            <a:schemeClr val="bg1"/>
          </a:solidFill>
          <a:ln w="9525">
            <a:noFill/>
            <a:miter lim="800000"/>
            <a:headEnd/>
            <a:tailEnd/>
          </a:ln>
          <a:effectLst/>
        </p:spPr>
        <p:txBody>
          <a:bodyPr anchor="t"/>
          <a:lstStyle/>
          <a:p>
            <a:r>
              <a:rPr lang="cs-CZ" sz="2400" dirty="0">
                <a:cs typeface="Times New Roman" pitchFamily="18" charset="0"/>
              </a:rPr>
              <a:t>Lavic pro jednoho žáka je 8 pro 2 žáky 10.</a:t>
            </a:r>
          </a:p>
        </p:txBody>
      </p:sp>
      <p:graphicFrame>
        <p:nvGraphicFramePr>
          <p:cNvPr id="2" name="Tabulka 1"/>
          <p:cNvGraphicFramePr>
            <a:graphicFrameLocks noGrp="1"/>
          </p:cNvGraphicFramePr>
          <p:nvPr>
            <p:extLst>
              <p:ext uri="{D42A27DB-BD31-4B8C-83A1-F6EECF244321}">
                <p14:modId xmlns:p14="http://schemas.microsoft.com/office/powerpoint/2010/main" val="1724899798"/>
              </p:ext>
            </p:extLst>
          </p:nvPr>
        </p:nvGraphicFramePr>
        <p:xfrm>
          <a:off x="307455" y="2131568"/>
          <a:ext cx="8569003" cy="1589091"/>
        </p:xfrm>
        <a:graphic>
          <a:graphicData uri="http://schemas.openxmlformats.org/drawingml/2006/table">
            <a:tbl>
              <a:tblPr firstRow="1" bandRow="1">
                <a:tableStyleId>{5C22544A-7EE6-4342-B048-85BDC9FD1C3A}</a:tableStyleId>
              </a:tblPr>
              <a:tblGrid>
                <a:gridCol w="1470262">
                  <a:extLst>
                    <a:ext uri="{9D8B030D-6E8A-4147-A177-3AD203B41FA5}">
                      <a16:colId xmlns:a16="http://schemas.microsoft.com/office/drawing/2014/main" val="20000"/>
                    </a:ext>
                  </a:extLst>
                </a:gridCol>
                <a:gridCol w="2421750">
                  <a:extLst>
                    <a:ext uri="{9D8B030D-6E8A-4147-A177-3AD203B41FA5}">
                      <a16:colId xmlns:a16="http://schemas.microsoft.com/office/drawing/2014/main" val="20001"/>
                    </a:ext>
                  </a:extLst>
                </a:gridCol>
                <a:gridCol w="1777551">
                  <a:extLst>
                    <a:ext uri="{9D8B030D-6E8A-4147-A177-3AD203B41FA5}">
                      <a16:colId xmlns:a16="http://schemas.microsoft.com/office/drawing/2014/main" val="20002"/>
                    </a:ext>
                  </a:extLst>
                </a:gridCol>
                <a:gridCol w="2899440">
                  <a:extLst>
                    <a:ext uri="{9D8B030D-6E8A-4147-A177-3AD203B41FA5}">
                      <a16:colId xmlns:a16="http://schemas.microsoft.com/office/drawing/2014/main" val="20003"/>
                    </a:ext>
                  </a:extLst>
                </a:gridCol>
              </a:tblGrid>
              <a:tr h="347916">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dirty="0">
                          <a:solidFill>
                            <a:schemeClr val="tx1"/>
                          </a:solidFill>
                        </a:rPr>
                        <a:t>počet žáků v 1 lavici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dirty="0">
                          <a:solidFill>
                            <a:schemeClr val="tx1"/>
                          </a:solidFill>
                        </a:rPr>
                        <a:t>počet lavic</a:t>
                      </a:r>
                      <a:endParaRPr lang="cs-CZ" sz="20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sz="2000" dirty="0">
                          <a:solidFill>
                            <a:schemeClr val="tx1"/>
                          </a:solidFill>
                        </a:rPr>
                        <a:t>žáků celkem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97617">
                <a:tc>
                  <a:txBody>
                    <a:bodyPr/>
                    <a:lstStyle/>
                    <a:p>
                      <a:pPr algn="ctr"/>
                      <a:r>
                        <a:rPr lang="cs-CZ" sz="2000" b="1" dirty="0"/>
                        <a:t>lavice pro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7617">
                <a:tc>
                  <a:txBody>
                    <a:bodyPr/>
                    <a:lstStyle/>
                    <a:p>
                      <a:pPr algn="ctr"/>
                      <a:r>
                        <a:rPr lang="cs-CZ" sz="2000" b="1" dirty="0"/>
                        <a:t>lavice pro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97617">
                <a:tc>
                  <a:txBody>
                    <a:bodyPr/>
                    <a:lstStyle/>
                    <a:p>
                      <a:pPr algn="ctr"/>
                      <a:r>
                        <a:rPr lang="cs-CZ" sz="2000" b="1" dirty="0"/>
                        <a:t>celkem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 name="TextovéPole 2"/>
          <p:cNvSpPr txBox="1"/>
          <p:nvPr/>
        </p:nvSpPr>
        <p:spPr>
          <a:xfrm>
            <a:off x="992314" y="5489388"/>
            <a:ext cx="960666" cy="461665"/>
          </a:xfrm>
          <a:prstGeom prst="rect">
            <a:avLst/>
          </a:prstGeom>
          <a:noFill/>
        </p:spPr>
        <p:txBody>
          <a:bodyPr wrap="square" rtlCol="0">
            <a:spAutoFit/>
          </a:bodyPr>
          <a:lstStyle/>
          <a:p>
            <a:r>
              <a:rPr lang="cs-CZ" sz="2400" b="1" dirty="0"/>
              <a:t>y = 10</a:t>
            </a:r>
          </a:p>
        </p:txBody>
      </p:sp>
      <p:sp>
        <p:nvSpPr>
          <p:cNvPr id="96" name="Rectangle 18"/>
          <p:cNvSpPr>
            <a:spLocks noChangeArrowheads="1"/>
          </p:cNvSpPr>
          <p:nvPr/>
        </p:nvSpPr>
        <p:spPr bwMode="auto">
          <a:xfrm>
            <a:off x="3491716" y="4437112"/>
            <a:ext cx="2592996" cy="936104"/>
          </a:xfrm>
          <a:prstGeom prst="rect">
            <a:avLst/>
          </a:prstGeom>
          <a:solidFill>
            <a:schemeClr val="bg1"/>
          </a:solidFill>
          <a:ln w="9525">
            <a:noFill/>
            <a:miter lim="800000"/>
            <a:headEnd/>
            <a:tailEnd/>
          </a:ln>
          <a:effectLst/>
        </p:spPr>
        <p:txBody>
          <a:bodyPr anchor="t"/>
          <a:lstStyle/>
          <a:p>
            <a:r>
              <a:rPr lang="cs-CZ" sz="2400" dirty="0" err="1">
                <a:cs typeface="Times New Roman" pitchFamily="18" charset="0"/>
              </a:rPr>
              <a:t>Zk</a:t>
            </a:r>
            <a:r>
              <a:rPr lang="cs-CZ" sz="2400" dirty="0">
                <a:cs typeface="Times New Roman" pitchFamily="18" charset="0"/>
              </a:rPr>
              <a:t>. 8 + 10 = 18</a:t>
            </a:r>
          </a:p>
          <a:p>
            <a:r>
              <a:rPr lang="cs-CZ" sz="2400" dirty="0">
                <a:cs typeface="Times New Roman" pitchFamily="18" charset="0"/>
              </a:rPr>
              <a:t>      8 + 10.2 = 28 </a:t>
            </a:r>
          </a:p>
        </p:txBody>
      </p:sp>
      <p:pic>
        <p:nvPicPr>
          <p:cNvPr id="14338" name="Picture 2" descr="C:\Users\holy.MYCORE\AppData\Local\Microsoft\Windows\Temporary Internet Files\Content.IE5\QRGKNVT9\EDU3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2171" y="631977"/>
            <a:ext cx="2021829" cy="1403829"/>
          </a:xfrm>
          <a:prstGeom prst="rect">
            <a:avLst/>
          </a:prstGeom>
          <a:noFill/>
          <a:extLst>
            <a:ext uri="{909E8E84-426E-40DD-AFC4-6F175D3DCCD1}">
              <a14:hiddenFill xmlns:a14="http://schemas.microsoft.com/office/drawing/2010/main">
                <a:solidFill>
                  <a:srgbClr val="FFFFFF"/>
                </a:solidFill>
              </a14:hiddenFill>
            </a:ext>
          </a:extLst>
        </p:spPr>
      </p:pic>
      <p:sp>
        <p:nvSpPr>
          <p:cNvPr id="10" name="Obdélník 9">
            <a:extLst>
              <a:ext uri="{FF2B5EF4-FFF2-40B4-BE49-F238E27FC236}">
                <a16:creationId xmlns:a16="http://schemas.microsoft.com/office/drawing/2014/main" id="{BB456406-FEDF-417E-8E44-BD36427750A2}"/>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1" name="Šipka doprava 21">
            <a:hlinkClick r:id="" action="ppaction://hlinkshowjump?jump=nextslide"/>
            <a:extLst>
              <a:ext uri="{FF2B5EF4-FFF2-40B4-BE49-F238E27FC236}">
                <a16:creationId xmlns:a16="http://schemas.microsoft.com/office/drawing/2014/main" id="{43F93A2D-7565-48F7-BFC8-9E9AEDFED62E}"/>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2" name="Šipka doprava 22">
            <a:hlinkClick r:id="" action="ppaction://hlinkshowjump?jump=previousslide"/>
            <a:extLst>
              <a:ext uri="{FF2B5EF4-FFF2-40B4-BE49-F238E27FC236}">
                <a16:creationId xmlns:a16="http://schemas.microsoft.com/office/drawing/2014/main" id="{94B5A44E-2EF5-47AA-B753-1431E0F675E9}"/>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3" name="Rectangle 10">
            <a:extLst>
              <a:ext uri="{FF2B5EF4-FFF2-40B4-BE49-F238E27FC236}">
                <a16:creationId xmlns:a16="http://schemas.microsoft.com/office/drawing/2014/main" id="{DAD76490-8FC7-4403-A220-533827CADCEE}"/>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- 1</a:t>
            </a:r>
          </a:p>
        </p:txBody>
      </p:sp>
      <p:sp>
        <p:nvSpPr>
          <p:cNvPr id="14" name="Zaoblený obdélník 24">
            <a:hlinkClick r:id="" action="ppaction://hlinkshowjump?jump=firstslide"/>
            <a:extLst>
              <a:ext uri="{FF2B5EF4-FFF2-40B4-BE49-F238E27FC236}">
                <a16:creationId xmlns:a16="http://schemas.microsoft.com/office/drawing/2014/main" id="{C8119077-105C-4C87-8780-493EEFE7494D}"/>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4" name="Obdélník 3">
            <a:extLst>
              <a:ext uri="{FF2B5EF4-FFF2-40B4-BE49-F238E27FC236}">
                <a16:creationId xmlns:a16="http://schemas.microsoft.com/office/drawing/2014/main" id="{E65EB8F1-50AB-4D94-9D59-EC991FE3E2E5}"/>
              </a:ext>
            </a:extLst>
          </p:cNvPr>
          <p:cNvSpPr/>
          <p:nvPr/>
        </p:nvSpPr>
        <p:spPr>
          <a:xfrm>
            <a:off x="2765765" y="2515475"/>
            <a:ext cx="314510" cy="400110"/>
          </a:xfrm>
          <a:prstGeom prst="rect">
            <a:avLst/>
          </a:prstGeom>
        </p:spPr>
        <p:txBody>
          <a:bodyPr wrap="none">
            <a:spAutoFit/>
          </a:bodyPr>
          <a:lstStyle/>
          <a:p>
            <a:pPr algn="ctr"/>
            <a:r>
              <a:rPr lang="cs-CZ" sz="2000" dirty="0"/>
              <a:t>1</a:t>
            </a:r>
          </a:p>
        </p:txBody>
      </p:sp>
      <p:sp>
        <p:nvSpPr>
          <p:cNvPr id="15" name="Obdélník 14">
            <a:extLst>
              <a:ext uri="{FF2B5EF4-FFF2-40B4-BE49-F238E27FC236}">
                <a16:creationId xmlns:a16="http://schemas.microsoft.com/office/drawing/2014/main" id="{7FB849B7-FE52-4048-818A-73D08A86C962}"/>
              </a:ext>
            </a:extLst>
          </p:cNvPr>
          <p:cNvSpPr/>
          <p:nvPr/>
        </p:nvSpPr>
        <p:spPr>
          <a:xfrm>
            <a:off x="2743187" y="2944453"/>
            <a:ext cx="314510" cy="400110"/>
          </a:xfrm>
          <a:prstGeom prst="rect">
            <a:avLst/>
          </a:prstGeom>
        </p:spPr>
        <p:txBody>
          <a:bodyPr wrap="none">
            <a:spAutoFit/>
          </a:bodyPr>
          <a:lstStyle/>
          <a:p>
            <a:pPr algn="ctr"/>
            <a:r>
              <a:rPr lang="cs-CZ" sz="2000" dirty="0"/>
              <a:t>2</a:t>
            </a:r>
          </a:p>
        </p:txBody>
      </p:sp>
      <p:sp>
        <p:nvSpPr>
          <p:cNvPr id="16" name="Obdélník 15">
            <a:extLst>
              <a:ext uri="{FF2B5EF4-FFF2-40B4-BE49-F238E27FC236}">
                <a16:creationId xmlns:a16="http://schemas.microsoft.com/office/drawing/2014/main" id="{F6B8E91F-BBD4-407E-A524-8307BAA123FA}"/>
              </a:ext>
            </a:extLst>
          </p:cNvPr>
          <p:cNvSpPr/>
          <p:nvPr/>
        </p:nvSpPr>
        <p:spPr>
          <a:xfrm>
            <a:off x="4931561" y="2549342"/>
            <a:ext cx="295274" cy="400110"/>
          </a:xfrm>
          <a:prstGeom prst="rect">
            <a:avLst/>
          </a:prstGeom>
        </p:spPr>
        <p:txBody>
          <a:bodyPr wrap="none">
            <a:spAutoFit/>
          </a:bodyPr>
          <a:lstStyle/>
          <a:p>
            <a:pPr algn="ctr"/>
            <a:r>
              <a:rPr lang="cs-CZ" sz="2000" dirty="0"/>
              <a:t>x</a:t>
            </a:r>
          </a:p>
        </p:txBody>
      </p:sp>
      <p:sp>
        <p:nvSpPr>
          <p:cNvPr id="17" name="Obdélník 16">
            <a:extLst>
              <a:ext uri="{FF2B5EF4-FFF2-40B4-BE49-F238E27FC236}">
                <a16:creationId xmlns:a16="http://schemas.microsoft.com/office/drawing/2014/main" id="{D490DB22-B6E5-440F-BF40-AB7AF0E379A0}"/>
              </a:ext>
            </a:extLst>
          </p:cNvPr>
          <p:cNvSpPr/>
          <p:nvPr/>
        </p:nvSpPr>
        <p:spPr>
          <a:xfrm>
            <a:off x="4929157" y="2933164"/>
            <a:ext cx="300083" cy="400110"/>
          </a:xfrm>
          <a:prstGeom prst="rect">
            <a:avLst/>
          </a:prstGeom>
        </p:spPr>
        <p:txBody>
          <a:bodyPr wrap="none">
            <a:spAutoFit/>
          </a:bodyPr>
          <a:lstStyle/>
          <a:p>
            <a:pPr algn="ctr"/>
            <a:r>
              <a:rPr lang="cs-CZ" sz="2000" dirty="0"/>
              <a:t>y</a:t>
            </a:r>
          </a:p>
        </p:txBody>
      </p:sp>
      <p:sp>
        <p:nvSpPr>
          <p:cNvPr id="18" name="Obdélník 17">
            <a:extLst>
              <a:ext uri="{FF2B5EF4-FFF2-40B4-BE49-F238E27FC236}">
                <a16:creationId xmlns:a16="http://schemas.microsoft.com/office/drawing/2014/main" id="{25A46FA4-2939-456A-BCE6-86AEC37E950A}"/>
              </a:ext>
            </a:extLst>
          </p:cNvPr>
          <p:cNvSpPr/>
          <p:nvPr/>
        </p:nvSpPr>
        <p:spPr>
          <a:xfrm>
            <a:off x="4857022" y="3328276"/>
            <a:ext cx="444353" cy="400110"/>
          </a:xfrm>
          <a:prstGeom prst="rect">
            <a:avLst/>
          </a:prstGeom>
        </p:spPr>
        <p:txBody>
          <a:bodyPr wrap="none">
            <a:spAutoFit/>
          </a:bodyPr>
          <a:lstStyle/>
          <a:p>
            <a:pPr algn="ctr"/>
            <a:r>
              <a:rPr lang="cs-CZ" sz="2000" dirty="0"/>
              <a:t>18</a:t>
            </a:r>
          </a:p>
        </p:txBody>
      </p:sp>
      <p:sp>
        <p:nvSpPr>
          <p:cNvPr id="19" name="Obdélník 18">
            <a:extLst>
              <a:ext uri="{FF2B5EF4-FFF2-40B4-BE49-F238E27FC236}">
                <a16:creationId xmlns:a16="http://schemas.microsoft.com/office/drawing/2014/main" id="{AFE080D7-5BCC-44D0-99C2-D184C296FB98}"/>
              </a:ext>
            </a:extLst>
          </p:cNvPr>
          <p:cNvSpPr/>
          <p:nvPr/>
        </p:nvSpPr>
        <p:spPr>
          <a:xfrm>
            <a:off x="7099025" y="2549342"/>
            <a:ext cx="295274" cy="400110"/>
          </a:xfrm>
          <a:prstGeom prst="rect">
            <a:avLst/>
          </a:prstGeom>
        </p:spPr>
        <p:txBody>
          <a:bodyPr wrap="none">
            <a:spAutoFit/>
          </a:bodyPr>
          <a:lstStyle/>
          <a:p>
            <a:pPr algn="ctr"/>
            <a:r>
              <a:rPr lang="cs-CZ" sz="2000" dirty="0"/>
              <a:t>x</a:t>
            </a:r>
          </a:p>
        </p:txBody>
      </p:sp>
      <p:sp>
        <p:nvSpPr>
          <p:cNvPr id="20" name="Obdélník 19">
            <a:extLst>
              <a:ext uri="{FF2B5EF4-FFF2-40B4-BE49-F238E27FC236}">
                <a16:creationId xmlns:a16="http://schemas.microsoft.com/office/drawing/2014/main" id="{C6FC77BC-BF54-4B38-BD38-F8B30FF62813}"/>
              </a:ext>
            </a:extLst>
          </p:cNvPr>
          <p:cNvSpPr/>
          <p:nvPr/>
        </p:nvSpPr>
        <p:spPr>
          <a:xfrm>
            <a:off x="7031700" y="2933164"/>
            <a:ext cx="429926" cy="400110"/>
          </a:xfrm>
          <a:prstGeom prst="rect">
            <a:avLst/>
          </a:prstGeom>
        </p:spPr>
        <p:txBody>
          <a:bodyPr wrap="none">
            <a:spAutoFit/>
          </a:bodyPr>
          <a:lstStyle/>
          <a:p>
            <a:pPr algn="ctr"/>
            <a:r>
              <a:rPr lang="cs-CZ" sz="2000" dirty="0"/>
              <a:t>2y</a:t>
            </a:r>
          </a:p>
        </p:txBody>
      </p:sp>
      <p:sp>
        <p:nvSpPr>
          <p:cNvPr id="21" name="Obdélník 20">
            <a:extLst>
              <a:ext uri="{FF2B5EF4-FFF2-40B4-BE49-F238E27FC236}">
                <a16:creationId xmlns:a16="http://schemas.microsoft.com/office/drawing/2014/main" id="{A4EAD035-2239-4968-963D-D73802DBCB5A}"/>
              </a:ext>
            </a:extLst>
          </p:cNvPr>
          <p:cNvSpPr/>
          <p:nvPr/>
        </p:nvSpPr>
        <p:spPr>
          <a:xfrm>
            <a:off x="7024486" y="3339564"/>
            <a:ext cx="444353" cy="400110"/>
          </a:xfrm>
          <a:prstGeom prst="rect">
            <a:avLst/>
          </a:prstGeom>
        </p:spPr>
        <p:txBody>
          <a:bodyPr wrap="none">
            <a:spAutoFit/>
          </a:bodyPr>
          <a:lstStyle/>
          <a:p>
            <a:pPr algn="ctr"/>
            <a:r>
              <a:rPr lang="cs-CZ" sz="2000" dirty="0"/>
              <a:t>28</a:t>
            </a:r>
          </a:p>
        </p:txBody>
      </p:sp>
      <p:sp>
        <p:nvSpPr>
          <p:cNvPr id="5" name="Obdélník 4">
            <a:extLst>
              <a:ext uri="{FF2B5EF4-FFF2-40B4-BE49-F238E27FC236}">
                <a16:creationId xmlns:a16="http://schemas.microsoft.com/office/drawing/2014/main" id="{2E7E33A9-477E-4F50-8352-AAF46040D365}"/>
              </a:ext>
            </a:extLst>
          </p:cNvPr>
          <p:cNvSpPr/>
          <p:nvPr/>
        </p:nvSpPr>
        <p:spPr>
          <a:xfrm>
            <a:off x="662308" y="3910378"/>
            <a:ext cx="1351652" cy="461665"/>
          </a:xfrm>
          <a:prstGeom prst="rect">
            <a:avLst/>
          </a:prstGeom>
        </p:spPr>
        <p:txBody>
          <a:bodyPr wrap="none">
            <a:spAutoFit/>
          </a:bodyPr>
          <a:lstStyle/>
          <a:p>
            <a:r>
              <a:rPr lang="cs-CZ" sz="2400" dirty="0"/>
              <a:t>x + y = 18</a:t>
            </a:r>
          </a:p>
        </p:txBody>
      </p:sp>
      <p:sp>
        <p:nvSpPr>
          <p:cNvPr id="22" name="Obdélník 21">
            <a:extLst>
              <a:ext uri="{FF2B5EF4-FFF2-40B4-BE49-F238E27FC236}">
                <a16:creationId xmlns:a16="http://schemas.microsoft.com/office/drawing/2014/main" id="{E903A83F-570D-4C04-9B9F-3AF115FC12B6}"/>
              </a:ext>
            </a:extLst>
          </p:cNvPr>
          <p:cNvSpPr/>
          <p:nvPr/>
        </p:nvSpPr>
        <p:spPr>
          <a:xfrm>
            <a:off x="2186308" y="3921667"/>
            <a:ext cx="885179" cy="461665"/>
          </a:xfrm>
          <a:prstGeom prst="rect">
            <a:avLst/>
          </a:prstGeom>
        </p:spPr>
        <p:txBody>
          <a:bodyPr wrap="none">
            <a:spAutoFit/>
          </a:bodyPr>
          <a:lstStyle/>
          <a:p>
            <a:r>
              <a:rPr lang="cs-CZ" sz="2400" dirty="0"/>
              <a:t>/ .(-1)</a:t>
            </a:r>
          </a:p>
        </p:txBody>
      </p:sp>
      <p:sp>
        <p:nvSpPr>
          <p:cNvPr id="6" name="Obdélník 5">
            <a:extLst>
              <a:ext uri="{FF2B5EF4-FFF2-40B4-BE49-F238E27FC236}">
                <a16:creationId xmlns:a16="http://schemas.microsoft.com/office/drawing/2014/main" id="{7DBECD62-42D9-4BD5-9DFA-89FE1645BE03}"/>
              </a:ext>
            </a:extLst>
          </p:cNvPr>
          <p:cNvSpPr/>
          <p:nvPr/>
        </p:nvSpPr>
        <p:spPr>
          <a:xfrm>
            <a:off x="481578" y="4294201"/>
            <a:ext cx="1507144" cy="461665"/>
          </a:xfrm>
          <a:prstGeom prst="rect">
            <a:avLst/>
          </a:prstGeom>
        </p:spPr>
        <p:txBody>
          <a:bodyPr wrap="none">
            <a:spAutoFit/>
          </a:bodyPr>
          <a:lstStyle/>
          <a:p>
            <a:r>
              <a:rPr lang="cs-CZ" sz="2400" u="sng" dirty="0"/>
              <a:t>x + 2y = 28</a:t>
            </a:r>
          </a:p>
        </p:txBody>
      </p:sp>
      <p:sp>
        <p:nvSpPr>
          <p:cNvPr id="7" name="Obdélník 6">
            <a:extLst>
              <a:ext uri="{FF2B5EF4-FFF2-40B4-BE49-F238E27FC236}">
                <a16:creationId xmlns:a16="http://schemas.microsoft.com/office/drawing/2014/main" id="{30154DC1-8AAD-4B19-86C1-571E58927788}"/>
              </a:ext>
            </a:extLst>
          </p:cNvPr>
          <p:cNvSpPr/>
          <p:nvPr/>
        </p:nvSpPr>
        <p:spPr>
          <a:xfrm>
            <a:off x="593599" y="4700601"/>
            <a:ext cx="1481496" cy="461665"/>
          </a:xfrm>
          <a:prstGeom prst="rect">
            <a:avLst/>
          </a:prstGeom>
        </p:spPr>
        <p:txBody>
          <a:bodyPr wrap="none">
            <a:spAutoFit/>
          </a:bodyPr>
          <a:lstStyle/>
          <a:p>
            <a:r>
              <a:rPr lang="cs-CZ" sz="2400" dirty="0"/>
              <a:t>-x - y = -18</a:t>
            </a:r>
          </a:p>
        </p:txBody>
      </p:sp>
      <p:sp>
        <p:nvSpPr>
          <p:cNvPr id="8" name="Obdélník 7">
            <a:extLst>
              <a:ext uri="{FF2B5EF4-FFF2-40B4-BE49-F238E27FC236}">
                <a16:creationId xmlns:a16="http://schemas.microsoft.com/office/drawing/2014/main" id="{4ED94222-89E0-4CA2-99E4-DE258196628E}"/>
              </a:ext>
            </a:extLst>
          </p:cNvPr>
          <p:cNvSpPr/>
          <p:nvPr/>
        </p:nvSpPr>
        <p:spPr>
          <a:xfrm>
            <a:off x="447712" y="5095712"/>
            <a:ext cx="1507144" cy="461665"/>
          </a:xfrm>
          <a:prstGeom prst="rect">
            <a:avLst/>
          </a:prstGeom>
        </p:spPr>
        <p:txBody>
          <a:bodyPr wrap="none">
            <a:spAutoFit/>
          </a:bodyPr>
          <a:lstStyle/>
          <a:p>
            <a:r>
              <a:rPr lang="cs-CZ" sz="2400" u="sng" dirty="0"/>
              <a:t>x + 2y = 28</a:t>
            </a:r>
          </a:p>
        </p:txBody>
      </p:sp>
      <p:sp>
        <p:nvSpPr>
          <p:cNvPr id="26" name="TextovéPole 25">
            <a:extLst>
              <a:ext uri="{FF2B5EF4-FFF2-40B4-BE49-F238E27FC236}">
                <a16:creationId xmlns:a16="http://schemas.microsoft.com/office/drawing/2014/main" id="{B847A77A-3AA8-48E3-ADBB-1AA3448FD589}"/>
              </a:ext>
            </a:extLst>
          </p:cNvPr>
          <p:cNvSpPr txBox="1"/>
          <p:nvPr/>
        </p:nvSpPr>
        <p:spPr>
          <a:xfrm>
            <a:off x="405292" y="5970558"/>
            <a:ext cx="1717022" cy="461665"/>
          </a:xfrm>
          <a:prstGeom prst="rect">
            <a:avLst/>
          </a:prstGeom>
          <a:noFill/>
        </p:spPr>
        <p:txBody>
          <a:bodyPr wrap="square" rtlCol="0">
            <a:spAutoFit/>
          </a:bodyPr>
          <a:lstStyle/>
          <a:p>
            <a:r>
              <a:rPr lang="cs-CZ" sz="2400" dirty="0"/>
              <a:t>x + 10 = 18</a:t>
            </a:r>
          </a:p>
        </p:txBody>
      </p:sp>
      <p:sp>
        <p:nvSpPr>
          <p:cNvPr id="27" name="TextovéPole 26">
            <a:extLst>
              <a:ext uri="{FF2B5EF4-FFF2-40B4-BE49-F238E27FC236}">
                <a16:creationId xmlns:a16="http://schemas.microsoft.com/office/drawing/2014/main" id="{C8F263E4-E13B-4B71-838C-754C53399C52}"/>
              </a:ext>
            </a:extLst>
          </p:cNvPr>
          <p:cNvSpPr txBox="1"/>
          <p:nvPr/>
        </p:nvSpPr>
        <p:spPr>
          <a:xfrm>
            <a:off x="969737" y="6396335"/>
            <a:ext cx="960666" cy="461665"/>
          </a:xfrm>
          <a:prstGeom prst="rect">
            <a:avLst/>
          </a:prstGeom>
          <a:noFill/>
        </p:spPr>
        <p:txBody>
          <a:bodyPr wrap="square" rtlCol="0">
            <a:spAutoFit/>
          </a:bodyPr>
          <a:lstStyle/>
          <a:p>
            <a:r>
              <a:rPr lang="cs-CZ" sz="2400" b="1" dirty="0"/>
              <a:t>x = 8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Tabulka 46"/>
          <p:cNvGraphicFramePr>
            <a:graphicFrameLocks noGrp="1"/>
          </p:cNvGraphicFramePr>
          <p:nvPr>
            <p:extLst>
              <p:ext uri="{D42A27DB-BD31-4B8C-83A1-F6EECF244321}">
                <p14:modId xmlns:p14="http://schemas.microsoft.com/office/powerpoint/2010/main" val="3845879568"/>
              </p:ext>
            </p:extLst>
          </p:nvPr>
        </p:nvGraphicFramePr>
        <p:xfrm>
          <a:off x="212335" y="1916832"/>
          <a:ext cx="8536129" cy="2232248"/>
        </p:xfrm>
        <a:graphic>
          <a:graphicData uri="http://schemas.openxmlformats.org/drawingml/2006/table">
            <a:tbl>
              <a:tblPr firstRow="1" bandRow="1">
                <a:tableStyleId>{5C22544A-7EE6-4342-B048-85BDC9FD1C3A}</a:tableStyleId>
              </a:tblPr>
              <a:tblGrid>
                <a:gridCol w="1224135">
                  <a:extLst>
                    <a:ext uri="{9D8B030D-6E8A-4147-A177-3AD203B41FA5}">
                      <a16:colId xmlns:a16="http://schemas.microsoft.com/office/drawing/2014/main" val="20000"/>
                    </a:ext>
                  </a:extLst>
                </a:gridCol>
                <a:gridCol w="1690552">
                  <a:extLst>
                    <a:ext uri="{9D8B030D-6E8A-4147-A177-3AD203B41FA5}">
                      <a16:colId xmlns:a16="http://schemas.microsoft.com/office/drawing/2014/main" val="20001"/>
                    </a:ext>
                  </a:extLst>
                </a:gridCol>
                <a:gridCol w="2021042">
                  <a:extLst>
                    <a:ext uri="{9D8B030D-6E8A-4147-A177-3AD203B41FA5}">
                      <a16:colId xmlns:a16="http://schemas.microsoft.com/office/drawing/2014/main" val="20002"/>
                    </a:ext>
                  </a:extLst>
                </a:gridCol>
                <a:gridCol w="3600400">
                  <a:extLst>
                    <a:ext uri="{9D8B030D-6E8A-4147-A177-3AD203B41FA5}">
                      <a16:colId xmlns:a16="http://schemas.microsoft.com/office/drawing/2014/main" val="20003"/>
                    </a:ext>
                  </a:extLst>
                </a:gridCol>
              </a:tblGrid>
              <a:tr h="504056">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dirty="0">
                          <a:solidFill>
                            <a:schemeClr val="tx1"/>
                          </a:solidFill>
                        </a:rPr>
                        <a:t>cena za 1 kus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dirty="0">
                          <a:solidFill>
                            <a:schemeClr val="tx1"/>
                          </a:solidFill>
                        </a:rPr>
                        <a:t>počet</a:t>
                      </a:r>
                      <a:endParaRPr lang="cs-CZ" sz="20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sz="2000" dirty="0">
                          <a:solidFill>
                            <a:schemeClr val="tx1"/>
                          </a:solidFill>
                        </a:rPr>
                        <a:t>cena celkem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76064">
                <a:tc>
                  <a:txBody>
                    <a:bodyPr/>
                    <a:lstStyle/>
                    <a:p>
                      <a:pPr algn="ctr"/>
                      <a:r>
                        <a:rPr lang="cs-CZ" sz="2000" b="1" dirty="0"/>
                        <a:t>dospělí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6064">
                <a:tc>
                  <a:txBody>
                    <a:bodyPr/>
                    <a:lstStyle/>
                    <a:p>
                      <a:pPr algn="ctr"/>
                      <a:r>
                        <a:rPr lang="cs-CZ" sz="2000" b="1" dirty="0"/>
                        <a:t>děti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76064">
                <a:tc>
                  <a:txBody>
                    <a:bodyPr/>
                    <a:lstStyle/>
                    <a:p>
                      <a:pPr algn="ctr"/>
                      <a:r>
                        <a:rPr lang="cs-CZ" sz="2000" b="1" dirty="0"/>
                        <a:t>celkem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8" name="TextovéPole 47"/>
          <p:cNvSpPr txBox="1"/>
          <p:nvPr/>
        </p:nvSpPr>
        <p:spPr>
          <a:xfrm>
            <a:off x="2987824" y="2463279"/>
            <a:ext cx="1404000"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x</a:t>
            </a:r>
          </a:p>
        </p:txBody>
      </p:sp>
      <p:sp>
        <p:nvSpPr>
          <p:cNvPr id="49" name="TextovéPole 48"/>
          <p:cNvSpPr txBox="1"/>
          <p:nvPr/>
        </p:nvSpPr>
        <p:spPr>
          <a:xfrm>
            <a:off x="1501181" y="2492894"/>
            <a:ext cx="1548000"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50</a:t>
            </a:r>
          </a:p>
        </p:txBody>
      </p:sp>
      <p:sp>
        <p:nvSpPr>
          <p:cNvPr id="50" name="TextovéPole 49"/>
          <p:cNvSpPr txBox="1"/>
          <p:nvPr/>
        </p:nvSpPr>
        <p:spPr>
          <a:xfrm>
            <a:off x="1501181" y="3046880"/>
            <a:ext cx="1548000"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20</a:t>
            </a:r>
          </a:p>
        </p:txBody>
      </p:sp>
      <p:sp>
        <p:nvSpPr>
          <p:cNvPr id="52" name="Rectangle 5"/>
          <p:cNvSpPr>
            <a:spLocks noChangeArrowheads="1"/>
          </p:cNvSpPr>
          <p:nvPr/>
        </p:nvSpPr>
        <p:spPr bwMode="auto">
          <a:xfrm>
            <a:off x="107504" y="620688"/>
            <a:ext cx="7433474" cy="1080120"/>
          </a:xfrm>
          <a:prstGeom prst="rect">
            <a:avLst/>
          </a:prstGeom>
          <a:noFill/>
          <a:ln w="9525">
            <a:noFill/>
            <a:miter lim="800000"/>
            <a:headEnd/>
            <a:tailEnd/>
          </a:ln>
          <a:effectLst/>
        </p:spPr>
        <p:txBody>
          <a:bodyPr anchor="t"/>
          <a:lstStyle/>
          <a:p>
            <a:r>
              <a:rPr lang="cs-CZ" sz="2400" dirty="0">
                <a:cs typeface="Times New Roman" pitchFamily="18" charset="0"/>
              </a:rPr>
              <a:t>Vstupné na veřejné bruslení je 50 Kč pro dospělé a 20 Kč pro děti. Kolik dospělých a kolik dětí dorazilo na veřejné bruslení, jestliže bylo za 150 lidí vybráno celkem 4 200Kč?</a:t>
            </a:r>
          </a:p>
          <a:p>
            <a:endParaRPr lang="cs-CZ" sz="2400" b="1" dirty="0">
              <a:latin typeface="Times New Roman" pitchFamily="18" charset="0"/>
              <a:cs typeface="Times New Roman" pitchFamily="18" charset="0"/>
            </a:endParaRPr>
          </a:p>
        </p:txBody>
      </p:sp>
      <p:sp>
        <p:nvSpPr>
          <p:cNvPr id="53" name="Rectangle 18"/>
          <p:cNvSpPr>
            <a:spLocks noChangeArrowheads="1"/>
          </p:cNvSpPr>
          <p:nvPr/>
        </p:nvSpPr>
        <p:spPr bwMode="auto">
          <a:xfrm>
            <a:off x="5344090" y="6298480"/>
            <a:ext cx="3960600" cy="463564"/>
          </a:xfrm>
          <a:prstGeom prst="rect">
            <a:avLst/>
          </a:prstGeom>
          <a:noFill/>
          <a:ln w="9525">
            <a:noFill/>
            <a:miter lim="800000"/>
            <a:headEnd/>
            <a:tailEnd/>
          </a:ln>
          <a:effectLst/>
        </p:spPr>
        <p:txBody>
          <a:bodyPr anchor="t"/>
          <a:lstStyle/>
          <a:p>
            <a:r>
              <a:rPr lang="cs-CZ" sz="2400" dirty="0">
                <a:latin typeface="Times New Roman" pitchFamily="18" charset="0"/>
                <a:cs typeface="Times New Roman" pitchFamily="18" charset="0"/>
              </a:rPr>
              <a:t>Dospělých bylo 40, dětí 110.</a:t>
            </a:r>
          </a:p>
        </p:txBody>
      </p:sp>
      <p:sp>
        <p:nvSpPr>
          <p:cNvPr id="54" name="TextovéPole 53"/>
          <p:cNvSpPr txBox="1"/>
          <p:nvPr/>
        </p:nvSpPr>
        <p:spPr>
          <a:xfrm>
            <a:off x="2987824" y="3068960"/>
            <a:ext cx="1440000"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y</a:t>
            </a:r>
          </a:p>
        </p:txBody>
      </p:sp>
      <p:sp>
        <p:nvSpPr>
          <p:cNvPr id="55" name="TextovéPole 54"/>
          <p:cNvSpPr txBox="1"/>
          <p:nvPr/>
        </p:nvSpPr>
        <p:spPr>
          <a:xfrm>
            <a:off x="5148064" y="2492896"/>
            <a:ext cx="1800000"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50x</a:t>
            </a:r>
          </a:p>
        </p:txBody>
      </p:sp>
      <p:sp>
        <p:nvSpPr>
          <p:cNvPr id="56" name="TextovéPole 55"/>
          <p:cNvSpPr txBox="1"/>
          <p:nvPr/>
        </p:nvSpPr>
        <p:spPr>
          <a:xfrm>
            <a:off x="5148064" y="3068960"/>
            <a:ext cx="1800000"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20y</a:t>
            </a:r>
          </a:p>
        </p:txBody>
      </p:sp>
      <p:sp>
        <p:nvSpPr>
          <p:cNvPr id="57" name="TextovéPole 56"/>
          <p:cNvSpPr txBox="1"/>
          <p:nvPr/>
        </p:nvSpPr>
        <p:spPr>
          <a:xfrm>
            <a:off x="5148064" y="3615407"/>
            <a:ext cx="1800000"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4200</a:t>
            </a:r>
          </a:p>
        </p:txBody>
      </p:sp>
      <p:sp>
        <p:nvSpPr>
          <p:cNvPr id="58" name="TextovéPole 57"/>
          <p:cNvSpPr txBox="1"/>
          <p:nvPr/>
        </p:nvSpPr>
        <p:spPr>
          <a:xfrm>
            <a:off x="2987824" y="3615406"/>
            <a:ext cx="1440000"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150</a:t>
            </a:r>
          </a:p>
        </p:txBody>
      </p:sp>
      <p:sp>
        <p:nvSpPr>
          <p:cNvPr id="59" name="TextovéPole 58"/>
          <p:cNvSpPr txBox="1"/>
          <p:nvPr/>
        </p:nvSpPr>
        <p:spPr>
          <a:xfrm>
            <a:off x="4499992" y="2492896"/>
            <a:ext cx="702000" cy="461665"/>
          </a:xfrm>
          <a:prstGeom prst="rect">
            <a:avLst/>
          </a:prstGeom>
          <a:noFill/>
        </p:spPr>
        <p:txBody>
          <a:bodyPr wrap="square" rtlCol="0">
            <a:spAutoFit/>
          </a:bodyPr>
          <a:lstStyle/>
          <a:p>
            <a:pPr algn="ctr"/>
            <a:r>
              <a:rPr lang="cs-CZ" sz="2400" dirty="0">
                <a:solidFill>
                  <a:srgbClr val="FF0000"/>
                </a:solidFill>
                <a:latin typeface="Cambria Math" pitchFamily="18" charset="0"/>
                <a:ea typeface="Cambria Math" pitchFamily="18" charset="0"/>
              </a:rPr>
              <a:t>40</a:t>
            </a:r>
          </a:p>
        </p:txBody>
      </p:sp>
      <p:sp>
        <p:nvSpPr>
          <p:cNvPr id="60" name="TextovéPole 59"/>
          <p:cNvSpPr txBox="1"/>
          <p:nvPr/>
        </p:nvSpPr>
        <p:spPr>
          <a:xfrm>
            <a:off x="4499992" y="3050940"/>
            <a:ext cx="702000" cy="461665"/>
          </a:xfrm>
          <a:prstGeom prst="rect">
            <a:avLst/>
          </a:prstGeom>
          <a:noFill/>
        </p:spPr>
        <p:txBody>
          <a:bodyPr wrap="square" rtlCol="0">
            <a:spAutoFit/>
          </a:bodyPr>
          <a:lstStyle/>
          <a:p>
            <a:pPr algn="ctr"/>
            <a:r>
              <a:rPr lang="cs-CZ" sz="2400" dirty="0">
                <a:solidFill>
                  <a:srgbClr val="FF0000"/>
                </a:solidFill>
                <a:latin typeface="Cambria Math" pitchFamily="18" charset="0"/>
                <a:ea typeface="Cambria Math" pitchFamily="18" charset="0"/>
              </a:rPr>
              <a:t>110</a:t>
            </a:r>
          </a:p>
        </p:txBody>
      </p:sp>
      <p:sp>
        <p:nvSpPr>
          <p:cNvPr id="61" name="TextovéPole 60"/>
          <p:cNvSpPr txBox="1"/>
          <p:nvPr/>
        </p:nvSpPr>
        <p:spPr>
          <a:xfrm>
            <a:off x="4499992" y="3615405"/>
            <a:ext cx="702000" cy="461665"/>
          </a:xfrm>
          <a:prstGeom prst="rect">
            <a:avLst/>
          </a:prstGeom>
          <a:noFill/>
        </p:spPr>
        <p:txBody>
          <a:bodyPr wrap="square" rtlCol="0">
            <a:spAutoFit/>
          </a:bodyPr>
          <a:lstStyle/>
          <a:p>
            <a:pPr algn="ctr"/>
            <a:r>
              <a:rPr lang="cs-CZ" sz="2400" dirty="0">
                <a:solidFill>
                  <a:srgbClr val="FF0000"/>
                </a:solidFill>
                <a:latin typeface="Cambria Math" pitchFamily="18" charset="0"/>
                <a:ea typeface="Cambria Math" pitchFamily="18" charset="0"/>
              </a:rPr>
              <a:t>150</a:t>
            </a:r>
          </a:p>
        </p:txBody>
      </p:sp>
      <p:sp>
        <p:nvSpPr>
          <p:cNvPr id="68" name="TextovéPole 67"/>
          <p:cNvSpPr txBox="1"/>
          <p:nvPr/>
        </p:nvSpPr>
        <p:spPr>
          <a:xfrm>
            <a:off x="6293177" y="3100898"/>
            <a:ext cx="2340000" cy="461665"/>
          </a:xfrm>
          <a:prstGeom prst="rect">
            <a:avLst/>
          </a:prstGeom>
          <a:noFill/>
        </p:spPr>
        <p:txBody>
          <a:bodyPr wrap="square" rtlCol="0">
            <a:spAutoFit/>
          </a:bodyPr>
          <a:lstStyle/>
          <a:p>
            <a:pPr algn="r"/>
            <a:r>
              <a:rPr lang="cs-CZ" sz="2400" dirty="0">
                <a:solidFill>
                  <a:srgbClr val="FF0000"/>
                </a:solidFill>
                <a:latin typeface="Cambria Math" pitchFamily="18" charset="0"/>
                <a:ea typeface="Cambria Math" pitchFamily="18" charset="0"/>
              </a:rPr>
              <a:t>20.110 = 2200</a:t>
            </a:r>
          </a:p>
        </p:txBody>
      </p:sp>
      <p:sp>
        <p:nvSpPr>
          <p:cNvPr id="74" name="TextovéPole 73"/>
          <p:cNvSpPr txBox="1"/>
          <p:nvPr/>
        </p:nvSpPr>
        <p:spPr>
          <a:xfrm>
            <a:off x="7439378" y="3645024"/>
            <a:ext cx="1182510" cy="461665"/>
          </a:xfrm>
          <a:prstGeom prst="rect">
            <a:avLst/>
          </a:prstGeom>
          <a:noFill/>
        </p:spPr>
        <p:txBody>
          <a:bodyPr wrap="square" rtlCol="0">
            <a:spAutoFit/>
          </a:bodyPr>
          <a:lstStyle/>
          <a:p>
            <a:pPr algn="r"/>
            <a:r>
              <a:rPr lang="cs-CZ" sz="2400" dirty="0">
                <a:solidFill>
                  <a:srgbClr val="FF0000"/>
                </a:solidFill>
                <a:latin typeface="Cambria Math" pitchFamily="18" charset="0"/>
                <a:ea typeface="Cambria Math" pitchFamily="18" charset="0"/>
              </a:rPr>
              <a:t>4200</a:t>
            </a:r>
          </a:p>
        </p:txBody>
      </p:sp>
      <p:sp>
        <p:nvSpPr>
          <p:cNvPr id="75" name="TextovéPole 74"/>
          <p:cNvSpPr txBox="1"/>
          <p:nvPr/>
        </p:nvSpPr>
        <p:spPr>
          <a:xfrm>
            <a:off x="6300192" y="2509688"/>
            <a:ext cx="2340000" cy="468000"/>
          </a:xfrm>
          <a:prstGeom prst="rect">
            <a:avLst/>
          </a:prstGeom>
          <a:noFill/>
        </p:spPr>
        <p:txBody>
          <a:bodyPr wrap="square" rtlCol="0">
            <a:spAutoFit/>
          </a:bodyPr>
          <a:lstStyle/>
          <a:p>
            <a:pPr algn="r"/>
            <a:r>
              <a:rPr lang="cs-CZ" sz="2400" dirty="0">
                <a:solidFill>
                  <a:srgbClr val="FF0000"/>
                </a:solidFill>
                <a:latin typeface="Cambria Math" pitchFamily="18" charset="0"/>
                <a:ea typeface="Cambria Math" pitchFamily="18" charset="0"/>
              </a:rPr>
              <a:t>50.40 = 2000</a:t>
            </a:r>
          </a:p>
        </p:txBody>
      </p:sp>
      <p:sp>
        <p:nvSpPr>
          <p:cNvPr id="86" name="TextovéPole 85"/>
          <p:cNvSpPr txBox="1"/>
          <p:nvPr/>
        </p:nvSpPr>
        <p:spPr>
          <a:xfrm>
            <a:off x="4175956" y="5487615"/>
            <a:ext cx="1260140" cy="461665"/>
          </a:xfrm>
          <a:prstGeom prst="rect">
            <a:avLst/>
          </a:prstGeom>
          <a:noFill/>
        </p:spPr>
        <p:txBody>
          <a:bodyPr wrap="square" rtlCol="0">
            <a:spAutoFit/>
          </a:bodyPr>
          <a:lstStyle/>
          <a:p>
            <a:r>
              <a:rPr lang="cs-CZ" sz="2400" b="0" dirty="0">
                <a:latin typeface="Times New Roman" pitchFamily="18" charset="0"/>
                <a:ea typeface="Cambria Math" pitchFamily="18" charset="0"/>
                <a:cs typeface="Times New Roman" pitchFamily="18" charset="0"/>
              </a:rPr>
              <a:t>/-3000</a:t>
            </a:r>
            <a:endParaRPr lang="cs-CZ" sz="2400" dirty="0">
              <a:latin typeface="Times New Roman" pitchFamily="18" charset="0"/>
              <a:ea typeface="Cambria Math" pitchFamily="18" charset="0"/>
              <a:cs typeface="Times New Roman" pitchFamily="18" charset="0"/>
            </a:endParaRPr>
          </a:p>
        </p:txBody>
      </p:sp>
      <mc:AlternateContent xmlns:mc="http://schemas.openxmlformats.org/markup-compatibility/2006" xmlns:a14="http://schemas.microsoft.com/office/drawing/2010/main">
        <mc:Choice Requires="a14">
          <p:sp>
            <p:nvSpPr>
              <p:cNvPr id="87" name="TextovéPole 86"/>
              <p:cNvSpPr txBox="1"/>
              <p:nvPr/>
            </p:nvSpPr>
            <p:spPr>
              <a:xfrm>
                <a:off x="2209266" y="5919663"/>
                <a:ext cx="2218718" cy="461665"/>
              </a:xfrm>
              <a:prstGeom prst="rect">
                <a:avLst/>
              </a:prstGeom>
              <a:noFill/>
            </p:spPr>
            <p:txBody>
              <a:bodyPr wrap="square" rtlCol="0">
                <a:spAutoFit/>
              </a:bodyPr>
              <a:lstStyle/>
              <a:p>
                <a14:m>
                  <m:oMath xmlns:m="http://schemas.openxmlformats.org/officeDocument/2006/math">
                    <m:r>
                      <a:rPr lang="cs-CZ" sz="2400" b="0" i="0" smtClean="0">
                        <a:latin typeface="Cambria Math"/>
                        <a:ea typeface="Cambria Math" pitchFamily="18" charset="0"/>
                      </a:rPr>
                      <m:t>30</m:t>
                    </m:r>
                    <m:r>
                      <m:rPr>
                        <m:sty m:val="p"/>
                      </m:rPr>
                      <a:rPr lang="cs-CZ" sz="2400" b="0" i="0" smtClean="0">
                        <a:latin typeface="Cambria Math"/>
                        <a:ea typeface="Cambria Math" pitchFamily="18" charset="0"/>
                      </a:rPr>
                      <m:t>x</m:t>
                    </m:r>
                    <m:r>
                      <a:rPr lang="cs-CZ" sz="2400" b="0" i="0" smtClean="0">
                        <a:latin typeface="Cambria Math" pitchFamily="18" charset="0"/>
                        <a:ea typeface="Cambria Math" pitchFamily="18" charset="0"/>
                      </a:rPr>
                      <m:t>=</m:t>
                    </m:r>
                    <m:r>
                      <a:rPr lang="cs-CZ" sz="2400" b="0" i="0" smtClean="0">
                        <a:latin typeface="Cambria Math"/>
                        <a:ea typeface="Cambria Math" pitchFamily="18" charset="0"/>
                      </a:rPr>
                      <m:t>1200</m:t>
                    </m:r>
                  </m:oMath>
                </a14:m>
                <a:r>
                  <a:rPr lang="cs-CZ" sz="2400" dirty="0">
                    <a:latin typeface="Times New Roman" pitchFamily="18" charset="0"/>
                    <a:ea typeface="Cambria Math" pitchFamily="18" charset="0"/>
                    <a:cs typeface="Times New Roman" pitchFamily="18" charset="0"/>
                  </a:rPr>
                  <a:t> </a:t>
                </a:r>
              </a:p>
            </p:txBody>
          </p:sp>
        </mc:Choice>
        <mc:Fallback xmlns="">
          <p:sp>
            <p:nvSpPr>
              <p:cNvPr id="87" name="TextovéPole 86"/>
              <p:cNvSpPr txBox="1">
                <a:spLocks noRot="1" noChangeAspect="1" noMove="1" noResize="1" noEditPoints="1" noAdjustHandles="1" noChangeArrowheads="1" noChangeShapeType="1" noTextEdit="1"/>
              </p:cNvSpPr>
              <p:nvPr/>
            </p:nvSpPr>
            <p:spPr>
              <a:xfrm>
                <a:off x="2209266" y="5919663"/>
                <a:ext cx="2218718" cy="461665"/>
              </a:xfrm>
              <a:prstGeom prst="rect">
                <a:avLst/>
              </a:prstGeom>
              <a:blipFill>
                <a:blip r:embed="rId2"/>
                <a:stretch>
                  <a:fillRect l="-549"/>
                </a:stretch>
              </a:blipFill>
            </p:spPr>
            <p:txBody>
              <a:bodyPr/>
              <a:lstStyle/>
              <a:p>
                <a:r>
                  <a:rPr lang="cs-CZ">
                    <a:noFill/>
                  </a:rPr>
                  <a:t> </a:t>
                </a:r>
              </a:p>
            </p:txBody>
          </p:sp>
        </mc:Fallback>
      </mc:AlternateContent>
      <p:sp>
        <p:nvSpPr>
          <p:cNvPr id="88" name="TextovéPole 87"/>
          <p:cNvSpPr txBox="1"/>
          <p:nvPr/>
        </p:nvSpPr>
        <p:spPr>
          <a:xfrm>
            <a:off x="4152623" y="5919663"/>
            <a:ext cx="923433" cy="461665"/>
          </a:xfrm>
          <a:prstGeom prst="rect">
            <a:avLst/>
          </a:prstGeom>
          <a:noFill/>
        </p:spPr>
        <p:txBody>
          <a:bodyPr wrap="square" rtlCol="0">
            <a:spAutoFit/>
          </a:bodyPr>
          <a:lstStyle/>
          <a:p>
            <a:r>
              <a:rPr lang="cs-CZ" sz="2400" b="0" dirty="0">
                <a:latin typeface="Times New Roman" pitchFamily="18" charset="0"/>
                <a:ea typeface="Cambria Math" pitchFamily="18" charset="0"/>
                <a:cs typeface="Times New Roman" pitchFamily="18" charset="0"/>
              </a:rPr>
              <a:t>/:30</a:t>
            </a:r>
            <a:endParaRPr lang="cs-CZ" sz="2400" dirty="0">
              <a:latin typeface="Times New Roman" pitchFamily="18" charset="0"/>
              <a:ea typeface="Cambria Math" pitchFamily="18" charset="0"/>
              <a:cs typeface="Times New Roman" pitchFamily="18" charset="0"/>
            </a:endParaRPr>
          </a:p>
        </p:txBody>
      </p:sp>
      <mc:AlternateContent xmlns:mc="http://schemas.openxmlformats.org/markup-compatibility/2006" xmlns:a14="http://schemas.microsoft.com/office/drawing/2010/main">
        <mc:Choice Requires="a14">
          <p:sp>
            <p:nvSpPr>
              <p:cNvPr id="89" name="TextovéPole 88"/>
              <p:cNvSpPr txBox="1"/>
              <p:nvPr/>
            </p:nvSpPr>
            <p:spPr>
              <a:xfrm>
                <a:off x="2488581" y="6351711"/>
                <a:ext cx="1507355" cy="461665"/>
              </a:xfrm>
              <a:prstGeom prst="rect">
                <a:avLst/>
              </a:prstGeom>
              <a:noFill/>
            </p:spPr>
            <p:txBody>
              <a:bodyPr wrap="square" rtlCol="0">
                <a:spAutoFit/>
              </a:bodyPr>
              <a:lstStyle/>
              <a:p>
                <a14:m>
                  <m:oMath xmlns:m="http://schemas.openxmlformats.org/officeDocument/2006/math">
                    <m:r>
                      <a:rPr lang="cs-CZ" sz="2400" b="1" i="0" smtClean="0">
                        <a:latin typeface="Cambria Math"/>
                        <a:ea typeface="Cambria Math" pitchFamily="18" charset="0"/>
                      </a:rPr>
                      <m:t>𝐱</m:t>
                    </m:r>
                    <m:r>
                      <a:rPr lang="cs-CZ" sz="2400" b="1" i="0" smtClean="0">
                        <a:latin typeface="Cambria Math" pitchFamily="18" charset="0"/>
                        <a:ea typeface="Cambria Math" pitchFamily="18" charset="0"/>
                      </a:rPr>
                      <m:t>=</m:t>
                    </m:r>
                  </m:oMath>
                </a14:m>
                <a:r>
                  <a:rPr lang="cs-CZ" sz="2400" b="1" dirty="0">
                    <a:latin typeface="Times New Roman" pitchFamily="18" charset="0"/>
                    <a:ea typeface="Cambria Math" pitchFamily="18" charset="0"/>
                    <a:cs typeface="Times New Roman" pitchFamily="18" charset="0"/>
                  </a:rPr>
                  <a:t> 40  </a:t>
                </a:r>
              </a:p>
            </p:txBody>
          </p:sp>
        </mc:Choice>
        <mc:Fallback xmlns="">
          <p:sp>
            <p:nvSpPr>
              <p:cNvPr id="89" name="TextovéPole 88"/>
              <p:cNvSpPr txBox="1">
                <a:spLocks noRot="1" noChangeAspect="1" noMove="1" noResize="1" noEditPoints="1" noAdjustHandles="1" noChangeArrowheads="1" noChangeShapeType="1" noTextEdit="1"/>
              </p:cNvSpPr>
              <p:nvPr/>
            </p:nvSpPr>
            <p:spPr>
              <a:xfrm>
                <a:off x="2488581" y="6351711"/>
                <a:ext cx="1507355" cy="461665"/>
              </a:xfrm>
              <a:prstGeom prst="rect">
                <a:avLst/>
              </a:prstGeom>
              <a:blipFill>
                <a:blip r:embed="rId3"/>
                <a:stretch>
                  <a:fillRect t="-10526" b="-2894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90" name="TextovéPole 89"/>
              <p:cNvSpPr txBox="1"/>
              <p:nvPr/>
            </p:nvSpPr>
            <p:spPr>
              <a:xfrm>
                <a:off x="-36512" y="4623519"/>
                <a:ext cx="32334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400" b="0" i="0" u="sng" smtClean="0">
                          <a:latin typeface="Cambria Math"/>
                        </a:rPr>
                        <m:t>50</m:t>
                      </m:r>
                      <m:r>
                        <m:rPr>
                          <m:sty m:val="p"/>
                        </m:rPr>
                        <a:rPr lang="cs-CZ" sz="2400" b="0" i="0" u="sng" smtClean="0">
                          <a:latin typeface="Cambria Math"/>
                        </a:rPr>
                        <m:t>x</m:t>
                      </m:r>
                      <m:r>
                        <a:rPr lang="cs-CZ" sz="2400" b="0" i="0" u="sng" smtClean="0">
                          <a:latin typeface="Cambria Math"/>
                        </a:rPr>
                        <m:t>+20</m:t>
                      </m:r>
                      <m:r>
                        <m:rPr>
                          <m:sty m:val="p"/>
                        </m:rPr>
                        <a:rPr lang="cs-CZ" sz="2400" b="0" i="0" u="sng" smtClean="0">
                          <a:latin typeface="Cambria Math"/>
                        </a:rPr>
                        <m:t>y</m:t>
                      </m:r>
                      <m:r>
                        <a:rPr lang="cs-CZ" sz="2400" b="0" i="0" u="sng" smtClean="0">
                          <a:latin typeface="Cambria Math"/>
                        </a:rPr>
                        <m:t> =4200</m:t>
                      </m:r>
                    </m:oMath>
                  </m:oMathPara>
                </a14:m>
                <a:endParaRPr lang="cs-CZ" sz="2400" u="sng" dirty="0">
                  <a:latin typeface="Times New Roman" pitchFamily="18" charset="0"/>
                  <a:cs typeface="Times New Roman" pitchFamily="18" charset="0"/>
                </a:endParaRPr>
              </a:p>
            </p:txBody>
          </p:sp>
        </mc:Choice>
        <mc:Fallback xmlns="">
          <p:sp>
            <p:nvSpPr>
              <p:cNvPr id="90" name="TextovéPole 89"/>
              <p:cNvSpPr txBox="1">
                <a:spLocks noRot="1" noChangeAspect="1" noMove="1" noResize="1" noEditPoints="1" noAdjustHandles="1" noChangeArrowheads="1" noChangeShapeType="1" noTextEdit="1"/>
              </p:cNvSpPr>
              <p:nvPr/>
            </p:nvSpPr>
            <p:spPr>
              <a:xfrm>
                <a:off x="-36512" y="4623519"/>
                <a:ext cx="3233439" cy="461665"/>
              </a:xfrm>
              <a:prstGeom prst="rect">
                <a:avLst/>
              </a:prstGeom>
              <a:blipFill>
                <a:blip r:embed="rId4"/>
                <a:stretch>
                  <a:fillRect b="-18421"/>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91" name="TextovéPole 90"/>
              <p:cNvSpPr txBox="1"/>
              <p:nvPr/>
            </p:nvSpPr>
            <p:spPr>
              <a:xfrm>
                <a:off x="683568" y="4176024"/>
                <a:ext cx="233349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cs-CZ" sz="2400" b="0" i="0" smtClean="0">
                          <a:latin typeface="Cambria Math"/>
                        </a:rPr>
                        <m:t>x</m:t>
                      </m:r>
                      <m:r>
                        <a:rPr lang="cs-CZ" sz="2400" b="0" i="0" smtClean="0">
                          <a:latin typeface="Cambria Math"/>
                        </a:rPr>
                        <m:t>+</m:t>
                      </m:r>
                      <m:r>
                        <m:rPr>
                          <m:sty m:val="p"/>
                        </m:rPr>
                        <a:rPr lang="cs-CZ" sz="2400" b="0" i="0" smtClean="0">
                          <a:latin typeface="Cambria Math"/>
                        </a:rPr>
                        <m:t>y</m:t>
                      </m:r>
                      <m:r>
                        <a:rPr lang="cs-CZ" sz="2400" b="0" i="0" smtClean="0">
                          <a:latin typeface="Cambria Math"/>
                        </a:rPr>
                        <m:t>=150</m:t>
                      </m:r>
                    </m:oMath>
                  </m:oMathPara>
                </a14:m>
                <a:endParaRPr lang="cs-CZ" sz="2400" dirty="0">
                  <a:latin typeface="Times New Roman" pitchFamily="18" charset="0"/>
                  <a:cs typeface="Times New Roman" pitchFamily="18" charset="0"/>
                </a:endParaRPr>
              </a:p>
            </p:txBody>
          </p:sp>
        </mc:Choice>
        <mc:Fallback xmlns="">
          <p:sp>
            <p:nvSpPr>
              <p:cNvPr id="91" name="TextovéPole 90"/>
              <p:cNvSpPr txBox="1">
                <a:spLocks noRot="1" noChangeAspect="1" noMove="1" noResize="1" noEditPoints="1" noAdjustHandles="1" noChangeArrowheads="1" noChangeShapeType="1" noTextEdit="1"/>
              </p:cNvSpPr>
              <p:nvPr/>
            </p:nvSpPr>
            <p:spPr>
              <a:xfrm>
                <a:off x="683568" y="4176024"/>
                <a:ext cx="2333495" cy="461665"/>
              </a:xfrm>
              <a:prstGeom prst="rect">
                <a:avLst/>
              </a:prstGeom>
              <a:blipFill>
                <a:blip r:embed="rId5"/>
                <a:stretch>
                  <a:fillRect b="-1184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92" name="TextovéPole 91"/>
              <p:cNvSpPr txBox="1"/>
              <p:nvPr/>
            </p:nvSpPr>
            <p:spPr>
              <a:xfrm>
                <a:off x="5508283" y="4263559"/>
                <a:ext cx="1908113"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cs-CZ" sz="2400" b="0" i="0" smtClean="0">
                          <a:latin typeface="Cambria Math"/>
                        </a:rPr>
                        <m:t>y</m:t>
                      </m:r>
                      <m:r>
                        <a:rPr lang="cs-CZ" sz="2400" b="0" i="0" smtClean="0">
                          <a:latin typeface="Cambria Math"/>
                        </a:rPr>
                        <m:t>=150−</m:t>
                      </m:r>
                      <m:r>
                        <m:rPr>
                          <m:sty m:val="p"/>
                        </m:rPr>
                        <a:rPr lang="cs-CZ" sz="2400" b="0" i="0" smtClean="0">
                          <a:latin typeface="Cambria Math"/>
                        </a:rPr>
                        <m:t>x</m:t>
                      </m:r>
                    </m:oMath>
                  </m:oMathPara>
                </a14:m>
                <a:endParaRPr lang="cs-CZ" sz="2400" dirty="0">
                  <a:latin typeface="Times New Roman" pitchFamily="18" charset="0"/>
                  <a:cs typeface="Times New Roman" pitchFamily="18" charset="0"/>
                </a:endParaRPr>
              </a:p>
            </p:txBody>
          </p:sp>
        </mc:Choice>
        <mc:Fallback xmlns="">
          <p:sp>
            <p:nvSpPr>
              <p:cNvPr id="92" name="TextovéPole 91"/>
              <p:cNvSpPr txBox="1">
                <a:spLocks noRot="1" noChangeAspect="1" noMove="1" noResize="1" noEditPoints="1" noAdjustHandles="1" noChangeArrowheads="1" noChangeShapeType="1" noTextEdit="1"/>
              </p:cNvSpPr>
              <p:nvPr/>
            </p:nvSpPr>
            <p:spPr>
              <a:xfrm>
                <a:off x="5508283" y="4263559"/>
                <a:ext cx="1908113" cy="461665"/>
              </a:xfrm>
              <a:prstGeom prst="rect">
                <a:avLst/>
              </a:prstGeom>
              <a:blipFill>
                <a:blip r:embed="rId6"/>
                <a:stretch>
                  <a:fillRect l="-958" b="-1184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93" name="TextovéPole 92"/>
              <p:cNvSpPr txBox="1"/>
              <p:nvPr/>
            </p:nvSpPr>
            <p:spPr>
              <a:xfrm>
                <a:off x="5508283" y="4702582"/>
                <a:ext cx="2232069" cy="461665"/>
              </a:xfrm>
              <a:prstGeom prst="rect">
                <a:avLst/>
              </a:prstGeom>
              <a:noFill/>
            </p:spPr>
            <p:txBody>
              <a:bodyPr wrap="square" rtlCol="0">
                <a:spAutoFit/>
              </a:bodyPr>
              <a:lstStyle/>
              <a:p>
                <a14:m>
                  <m:oMath xmlns:m="http://schemas.openxmlformats.org/officeDocument/2006/math">
                    <m:r>
                      <m:rPr>
                        <m:sty m:val="p"/>
                      </m:rPr>
                      <a:rPr lang="cs-CZ" sz="2400" b="0" i="0" smtClean="0">
                        <a:latin typeface="Cambria Math"/>
                      </a:rPr>
                      <m:t>y</m:t>
                    </m:r>
                    <m:r>
                      <a:rPr lang="cs-CZ" sz="2400" b="0" i="0" smtClean="0">
                        <a:latin typeface="Cambria Math"/>
                      </a:rPr>
                      <m:t>=150−</m:t>
                    </m:r>
                  </m:oMath>
                </a14:m>
                <a:r>
                  <a:rPr lang="cs-CZ" sz="2400" dirty="0">
                    <a:latin typeface="Times New Roman" pitchFamily="18" charset="0"/>
                    <a:cs typeface="Times New Roman" pitchFamily="18" charset="0"/>
                  </a:rPr>
                  <a:t> 40</a:t>
                </a:r>
              </a:p>
            </p:txBody>
          </p:sp>
        </mc:Choice>
        <mc:Fallback xmlns="">
          <p:sp>
            <p:nvSpPr>
              <p:cNvPr id="93" name="TextovéPole 92"/>
              <p:cNvSpPr txBox="1">
                <a:spLocks noRot="1" noChangeAspect="1" noMove="1" noResize="1" noEditPoints="1" noAdjustHandles="1" noChangeArrowheads="1" noChangeShapeType="1" noTextEdit="1"/>
              </p:cNvSpPr>
              <p:nvPr/>
            </p:nvSpPr>
            <p:spPr>
              <a:xfrm>
                <a:off x="5508283" y="4702582"/>
                <a:ext cx="2232069" cy="461665"/>
              </a:xfrm>
              <a:prstGeom prst="rect">
                <a:avLst/>
              </a:prstGeom>
              <a:blipFill>
                <a:blip r:embed="rId7"/>
                <a:stretch>
                  <a:fillRect l="-820" t="-10526" b="-2894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94" name="TextovéPole 93"/>
              <p:cNvSpPr txBox="1"/>
              <p:nvPr/>
            </p:nvSpPr>
            <p:spPr>
              <a:xfrm>
                <a:off x="5508283" y="5119027"/>
                <a:ext cx="1908114"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cs-CZ" sz="2400" b="1" i="0" smtClean="0">
                          <a:latin typeface="Cambria Math"/>
                        </a:rPr>
                        <m:t>𝐲</m:t>
                      </m:r>
                      <m:r>
                        <a:rPr lang="cs-CZ" sz="2400" b="1" i="0" smtClean="0">
                          <a:latin typeface="Cambria Math"/>
                        </a:rPr>
                        <m:t>=</m:t>
                      </m:r>
                      <m:r>
                        <a:rPr lang="cs-CZ" sz="2400" b="1" i="0" smtClean="0">
                          <a:latin typeface="Cambria Math"/>
                        </a:rPr>
                        <m:t>𝟏𝟏𝟎</m:t>
                      </m:r>
                    </m:oMath>
                  </m:oMathPara>
                </a14:m>
                <a:endParaRPr lang="cs-CZ" sz="2400" b="1" dirty="0">
                  <a:latin typeface="Times New Roman" pitchFamily="18" charset="0"/>
                  <a:cs typeface="Times New Roman" pitchFamily="18" charset="0"/>
                </a:endParaRPr>
              </a:p>
            </p:txBody>
          </p:sp>
        </mc:Choice>
        <mc:Fallback xmlns="">
          <p:sp>
            <p:nvSpPr>
              <p:cNvPr id="94" name="TextovéPole 93"/>
              <p:cNvSpPr txBox="1">
                <a:spLocks noRot="1" noChangeAspect="1" noMove="1" noResize="1" noEditPoints="1" noAdjustHandles="1" noChangeArrowheads="1" noChangeShapeType="1" noTextEdit="1"/>
              </p:cNvSpPr>
              <p:nvPr/>
            </p:nvSpPr>
            <p:spPr>
              <a:xfrm>
                <a:off x="5508283" y="5119027"/>
                <a:ext cx="1908114" cy="461665"/>
              </a:xfrm>
              <a:prstGeom prst="rect">
                <a:avLst/>
              </a:prstGeom>
              <a:blipFill>
                <a:blip r:embed="rId8"/>
                <a:stretch>
                  <a:fillRect l="-1278" b="-1333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95" name="TextovéPole 94"/>
              <p:cNvSpPr txBox="1"/>
              <p:nvPr/>
            </p:nvSpPr>
            <p:spPr>
              <a:xfrm>
                <a:off x="-47801" y="5017426"/>
                <a:ext cx="417646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400" b="0" i="0" smtClean="0">
                          <a:latin typeface="Cambria Math"/>
                        </a:rPr>
                        <m:t>50</m:t>
                      </m:r>
                      <m:r>
                        <m:rPr>
                          <m:sty m:val="p"/>
                        </m:rPr>
                        <a:rPr lang="cs-CZ" sz="2400" b="0" i="0" smtClean="0">
                          <a:latin typeface="Cambria Math"/>
                        </a:rPr>
                        <m:t>x</m:t>
                      </m:r>
                      <m:r>
                        <a:rPr lang="cs-CZ" sz="2400" b="0" i="0" smtClean="0">
                          <a:latin typeface="Cambria Math"/>
                        </a:rPr>
                        <m:t>+20.</m:t>
                      </m:r>
                      <m:d>
                        <m:dPr>
                          <m:ctrlPr>
                            <a:rPr lang="cs-CZ" sz="2400" b="0" i="1" smtClean="0">
                              <a:latin typeface="Cambria Math" panose="02040503050406030204" pitchFamily="18" charset="0"/>
                            </a:rPr>
                          </m:ctrlPr>
                        </m:dPr>
                        <m:e>
                          <m:r>
                            <a:rPr lang="cs-CZ" sz="2400" b="0" i="0" smtClean="0">
                              <a:latin typeface="Cambria Math"/>
                            </a:rPr>
                            <m:t>150−</m:t>
                          </m:r>
                          <m:r>
                            <m:rPr>
                              <m:sty m:val="p"/>
                            </m:rPr>
                            <a:rPr lang="cs-CZ" sz="2400" b="0" i="0" smtClean="0">
                              <a:latin typeface="Cambria Math"/>
                            </a:rPr>
                            <m:t>x</m:t>
                          </m:r>
                        </m:e>
                      </m:d>
                      <m:r>
                        <a:rPr lang="cs-CZ" sz="2400" b="0" i="0" smtClean="0">
                          <a:latin typeface="Cambria Math"/>
                        </a:rPr>
                        <m:t>=4200</m:t>
                      </m:r>
                    </m:oMath>
                  </m:oMathPara>
                </a14:m>
                <a:endParaRPr lang="cs-CZ" sz="2400" dirty="0">
                  <a:latin typeface="Times New Roman" pitchFamily="18" charset="0"/>
                  <a:cs typeface="Times New Roman" pitchFamily="18" charset="0"/>
                </a:endParaRPr>
              </a:p>
            </p:txBody>
          </p:sp>
        </mc:Choice>
        <mc:Fallback xmlns="">
          <p:sp>
            <p:nvSpPr>
              <p:cNvPr id="95" name="TextovéPole 94"/>
              <p:cNvSpPr txBox="1">
                <a:spLocks noRot="1" noChangeAspect="1" noMove="1" noResize="1" noEditPoints="1" noAdjustHandles="1" noChangeArrowheads="1" noChangeShapeType="1" noTextEdit="1"/>
              </p:cNvSpPr>
              <p:nvPr/>
            </p:nvSpPr>
            <p:spPr>
              <a:xfrm>
                <a:off x="-47801" y="5017426"/>
                <a:ext cx="4176465" cy="461665"/>
              </a:xfrm>
              <a:prstGeom prst="rect">
                <a:avLst/>
              </a:prstGeom>
              <a:blipFill>
                <a:blip r:embed="rId9"/>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96" name="TextovéPole 95"/>
              <p:cNvSpPr txBox="1"/>
              <p:nvPr/>
            </p:nvSpPr>
            <p:spPr>
              <a:xfrm>
                <a:off x="-108519" y="5487615"/>
                <a:ext cx="446449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400" b="0" i="0" smtClean="0">
                          <a:latin typeface="Cambria Math"/>
                        </a:rPr>
                        <m:t>50</m:t>
                      </m:r>
                      <m:r>
                        <m:rPr>
                          <m:sty m:val="p"/>
                        </m:rPr>
                        <a:rPr lang="cs-CZ" sz="2400" b="0" i="0" smtClean="0">
                          <a:latin typeface="Cambria Math"/>
                        </a:rPr>
                        <m:t>x</m:t>
                      </m:r>
                      <m:r>
                        <a:rPr lang="cs-CZ" sz="2400" b="0" i="0" smtClean="0">
                          <a:latin typeface="Cambria Math"/>
                        </a:rPr>
                        <m:t>+3000−20</m:t>
                      </m:r>
                      <m:r>
                        <m:rPr>
                          <m:sty m:val="p"/>
                        </m:rPr>
                        <a:rPr lang="cs-CZ" sz="2400" b="0" i="0" smtClean="0">
                          <a:latin typeface="Cambria Math"/>
                        </a:rPr>
                        <m:t>x</m:t>
                      </m:r>
                      <m:r>
                        <a:rPr lang="cs-CZ" sz="2400" b="0" i="0" smtClean="0">
                          <a:latin typeface="Cambria Math"/>
                        </a:rPr>
                        <m:t>=4200</m:t>
                      </m:r>
                    </m:oMath>
                  </m:oMathPara>
                </a14:m>
                <a:endParaRPr lang="cs-CZ" sz="2400" dirty="0">
                  <a:latin typeface="Times New Roman" pitchFamily="18" charset="0"/>
                  <a:cs typeface="Times New Roman" pitchFamily="18" charset="0"/>
                </a:endParaRPr>
              </a:p>
            </p:txBody>
          </p:sp>
        </mc:Choice>
        <mc:Fallback xmlns="">
          <p:sp>
            <p:nvSpPr>
              <p:cNvPr id="96" name="TextovéPole 95"/>
              <p:cNvSpPr txBox="1">
                <a:spLocks noRot="1" noChangeAspect="1" noMove="1" noResize="1" noEditPoints="1" noAdjustHandles="1" noChangeArrowheads="1" noChangeShapeType="1" noTextEdit="1"/>
              </p:cNvSpPr>
              <p:nvPr/>
            </p:nvSpPr>
            <p:spPr>
              <a:xfrm>
                <a:off x="-108519" y="5487615"/>
                <a:ext cx="4464495" cy="461665"/>
              </a:xfrm>
              <a:prstGeom prst="rect">
                <a:avLst/>
              </a:prstGeom>
              <a:blipFill>
                <a:blip r:embed="rId10"/>
                <a:stretch>
                  <a:fillRect/>
                </a:stretch>
              </a:blipFill>
            </p:spPr>
            <p:txBody>
              <a:bodyPr/>
              <a:lstStyle/>
              <a:p>
                <a:r>
                  <a:rPr lang="cs-CZ">
                    <a:noFill/>
                  </a:rPr>
                  <a:t> </a:t>
                </a:r>
              </a:p>
            </p:txBody>
          </p:sp>
        </mc:Fallback>
      </mc:AlternateContent>
      <p:pic>
        <p:nvPicPr>
          <p:cNvPr id="2" name="Obrázek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67562" y="548681"/>
            <a:ext cx="1424917" cy="1315308"/>
          </a:xfrm>
          <a:prstGeom prst="rect">
            <a:avLst/>
          </a:prstGeom>
        </p:spPr>
      </p:pic>
      <p:sp>
        <p:nvSpPr>
          <p:cNvPr id="33" name="Obdélník 32">
            <a:extLst>
              <a:ext uri="{FF2B5EF4-FFF2-40B4-BE49-F238E27FC236}">
                <a16:creationId xmlns:a16="http://schemas.microsoft.com/office/drawing/2014/main" id="{6AF19D9B-0EA4-47E9-BE0A-77CFE4F71E9B}"/>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4" name="Šipka doprava 21">
            <a:hlinkClick r:id="" action="ppaction://hlinkshowjump?jump=nextslide"/>
            <a:extLst>
              <a:ext uri="{FF2B5EF4-FFF2-40B4-BE49-F238E27FC236}">
                <a16:creationId xmlns:a16="http://schemas.microsoft.com/office/drawing/2014/main" id="{071AF996-4EC8-4029-AC36-2D7EF285E959}"/>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5" name="Šipka doprava 22">
            <a:hlinkClick r:id="" action="ppaction://hlinkshowjump?jump=previousslide"/>
            <a:extLst>
              <a:ext uri="{FF2B5EF4-FFF2-40B4-BE49-F238E27FC236}">
                <a16:creationId xmlns:a16="http://schemas.microsoft.com/office/drawing/2014/main" id="{73AB10CA-8835-4D37-B089-7C55DBEBC270}"/>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6" name="Rectangle 10">
            <a:extLst>
              <a:ext uri="{FF2B5EF4-FFF2-40B4-BE49-F238E27FC236}">
                <a16:creationId xmlns:a16="http://schemas.microsoft.com/office/drawing/2014/main" id="{0AD9C8B2-05CD-4101-A2B1-65442A5F4443}"/>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- 19</a:t>
            </a:r>
          </a:p>
        </p:txBody>
      </p:sp>
      <p:sp>
        <p:nvSpPr>
          <p:cNvPr id="37" name="Zaoblený obdélník 24">
            <a:hlinkClick r:id="" action="ppaction://hlinkshowjump?jump=firstslide"/>
            <a:extLst>
              <a:ext uri="{FF2B5EF4-FFF2-40B4-BE49-F238E27FC236}">
                <a16:creationId xmlns:a16="http://schemas.microsoft.com/office/drawing/2014/main" id="{30AB0F5A-0248-45BF-8C8B-8CCE9D0E2728}"/>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Tree>
    <p:extLst>
      <p:ext uri="{BB962C8B-B14F-4D97-AF65-F5344CB8AC3E}">
        <p14:creationId xmlns:p14="http://schemas.microsoft.com/office/powerpoint/2010/main" val="3367541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6"/>
          <p:cNvSpPr txBox="1">
            <a:spLocks noChangeArrowheads="1"/>
          </p:cNvSpPr>
          <p:nvPr/>
        </p:nvSpPr>
        <p:spPr bwMode="auto">
          <a:xfrm>
            <a:off x="107504" y="620688"/>
            <a:ext cx="698547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algn="just" eaLnBrk="1" hangingPunct="1">
              <a:lnSpc>
                <a:spcPct val="100000"/>
              </a:lnSpc>
              <a:spcBef>
                <a:spcPct val="0"/>
              </a:spcBef>
              <a:buClrTx/>
              <a:buFontTx/>
              <a:buNone/>
            </a:pPr>
            <a:r>
              <a:rPr lang="cs-CZ" sz="2400" dirty="0">
                <a:solidFill>
                  <a:schemeClr val="tx1"/>
                </a:solidFill>
                <a:latin typeface="+mn-lt"/>
              </a:rPr>
              <a:t>12 brigádníků vysázelo za 1 den 720 stromků. Kolik stromků musí připravit lesní správa na další 2 dny, jestliže má na oba dny přijet 15 brigádníků?</a:t>
            </a:r>
            <a:endParaRPr lang="cs-CZ" altLang="cs-CZ" sz="2400" dirty="0">
              <a:solidFill>
                <a:schemeClr val="tx1"/>
              </a:solidFill>
              <a:latin typeface="+mn-lt"/>
            </a:endParaRPr>
          </a:p>
        </p:txBody>
      </p:sp>
      <p:sp>
        <p:nvSpPr>
          <p:cNvPr id="35" name="Text Box 8"/>
          <p:cNvSpPr txBox="1">
            <a:spLocks noChangeArrowheads="1"/>
          </p:cNvSpPr>
          <p:nvPr/>
        </p:nvSpPr>
        <p:spPr bwMode="auto">
          <a:xfrm>
            <a:off x="548044" y="2408066"/>
            <a:ext cx="2974091"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800" dirty="0">
                <a:solidFill>
                  <a:schemeClr val="tx1"/>
                </a:solidFill>
                <a:latin typeface="+mn-lt"/>
              </a:rPr>
              <a:t>12 brigádníků ….…. </a:t>
            </a:r>
          </a:p>
        </p:txBody>
      </p:sp>
      <p:sp>
        <p:nvSpPr>
          <p:cNvPr id="36" name="Text Box 9"/>
          <p:cNvSpPr txBox="1">
            <a:spLocks noChangeArrowheads="1"/>
          </p:cNvSpPr>
          <p:nvPr/>
        </p:nvSpPr>
        <p:spPr bwMode="auto">
          <a:xfrm>
            <a:off x="548043" y="2984329"/>
            <a:ext cx="332404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800" dirty="0">
                <a:solidFill>
                  <a:schemeClr val="tx1"/>
                </a:solidFill>
                <a:latin typeface="+mn-lt"/>
              </a:rPr>
              <a:t>15 brigádníků ………...</a:t>
            </a:r>
          </a:p>
        </p:txBody>
      </p:sp>
      <p:sp>
        <p:nvSpPr>
          <p:cNvPr id="37" name="Line 10"/>
          <p:cNvSpPr>
            <a:spLocks noChangeShapeType="1"/>
          </p:cNvSpPr>
          <p:nvPr/>
        </p:nvSpPr>
        <p:spPr bwMode="auto">
          <a:xfrm>
            <a:off x="339550" y="3496562"/>
            <a:ext cx="54737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mc:AlternateContent xmlns:mc="http://schemas.openxmlformats.org/markup-compatibility/2006" xmlns:a14="http://schemas.microsoft.com/office/drawing/2010/main">
        <mc:Choice Requires="a14">
          <p:sp>
            <p:nvSpPr>
              <p:cNvPr id="39" name="Object 11"/>
              <p:cNvSpPr txBox="1">
                <a:spLocks noGrp="1"/>
              </p:cNvSpPr>
              <p:nvPr>
                <p:ph idx="1"/>
              </p:nvPr>
            </p:nvSpPr>
            <p:spPr bwMode="auto">
              <a:xfrm>
                <a:off x="413280" y="3644725"/>
                <a:ext cx="1754187" cy="1085320"/>
              </a:xfrm>
              <a:prstGeom prst="rect">
                <a:avLst/>
              </a:prstGeom>
              <a:noFill/>
              <a:ln>
                <a:noFill/>
              </a:ln>
              <a:effectLst/>
            </p:spPr>
            <p:txBody>
              <a:bodyPr>
                <a:normAutofit/>
              </a:bodyPr>
              <a:lstStyle/>
              <a:p>
                <a:pPr>
                  <a:buNone/>
                </a:pPr>
                <a14:m>
                  <m:oMathPara xmlns:m="http://schemas.openxmlformats.org/officeDocument/2006/math">
                    <m:oMathParaPr>
                      <m:jc m:val="left"/>
                    </m:oMathParaPr>
                    <m:oMath xmlns:m="http://schemas.openxmlformats.org/officeDocument/2006/math">
                      <m:f>
                        <m:fPr>
                          <m:ctrlPr>
                            <a:rPr lang="cs-CZ" sz="2800" i="1">
                              <a:solidFill>
                                <a:srgbClr val="000000"/>
                              </a:solidFill>
                              <a:latin typeface="Cambria Math" panose="02040503050406030204" pitchFamily="18" charset="0"/>
                            </a:rPr>
                          </m:ctrlPr>
                        </m:fPr>
                        <m:num>
                          <m:r>
                            <m:rPr>
                              <m:sty m:val="p"/>
                            </m:rPr>
                            <a:rPr lang="cs-CZ" sz="2800" i="0">
                              <a:solidFill>
                                <a:srgbClr val="000000"/>
                              </a:solidFill>
                              <a:latin typeface="Cambria Math" panose="02040503050406030204" pitchFamily="18" charset="0"/>
                            </a:rPr>
                            <m:t>x</m:t>
                          </m:r>
                        </m:num>
                        <m:den>
                          <m:r>
                            <a:rPr lang="cs-CZ" sz="2800" i="0">
                              <a:solidFill>
                                <a:srgbClr val="000000"/>
                              </a:solidFill>
                              <a:latin typeface="Cambria Math" panose="02040503050406030204" pitchFamily="18" charset="0"/>
                            </a:rPr>
                            <m:t>720</m:t>
                          </m:r>
                        </m:den>
                      </m:f>
                      <m:r>
                        <a:rPr lang="cs-CZ" sz="2800" i="0">
                          <a:solidFill>
                            <a:srgbClr val="000000"/>
                          </a:solidFill>
                          <a:latin typeface="Cambria Math" panose="02040503050406030204" pitchFamily="18" charset="0"/>
                        </a:rPr>
                        <m:t>=</m:t>
                      </m:r>
                      <m:f>
                        <m:fPr>
                          <m:ctrlPr>
                            <a:rPr lang="cs-CZ" sz="2800" i="1">
                              <a:solidFill>
                                <a:srgbClr val="000000"/>
                              </a:solidFill>
                              <a:latin typeface="Cambria Math" panose="02040503050406030204" pitchFamily="18" charset="0"/>
                            </a:rPr>
                          </m:ctrlPr>
                        </m:fPr>
                        <m:num>
                          <m:r>
                            <a:rPr lang="cs-CZ" sz="2800" i="0">
                              <a:solidFill>
                                <a:srgbClr val="000000"/>
                              </a:solidFill>
                              <a:latin typeface="Cambria Math" panose="02040503050406030204" pitchFamily="18" charset="0"/>
                            </a:rPr>
                            <m:t>15</m:t>
                          </m:r>
                        </m:num>
                        <m:den>
                          <m:r>
                            <a:rPr lang="cs-CZ" sz="2800" i="0">
                              <a:solidFill>
                                <a:srgbClr val="000000"/>
                              </a:solidFill>
                              <a:latin typeface="Cambria Math" panose="02040503050406030204" pitchFamily="18" charset="0"/>
                            </a:rPr>
                            <m:t>12</m:t>
                          </m:r>
                        </m:den>
                      </m:f>
                    </m:oMath>
                  </m:oMathPara>
                </a14:m>
                <a:endParaRPr lang="cs-CZ" sz="2800" dirty="0"/>
              </a:p>
            </p:txBody>
          </p:sp>
        </mc:Choice>
        <mc:Fallback xmlns="">
          <p:sp>
            <p:nvSpPr>
              <p:cNvPr id="39" name="Object 11"/>
              <p:cNvSpPr txBox="1">
                <a:spLocks noRot="1" noChangeAspect="1" noMove="1" noResize="1" noEditPoints="1" noAdjustHandles="1" noChangeArrowheads="1" noChangeShapeType="1" noTextEdit="1"/>
              </p:cNvSpPr>
              <p:nvPr>
                <p:ph idx="1"/>
              </p:nvPr>
            </p:nvSpPr>
            <p:spPr bwMode="auto">
              <a:xfrm>
                <a:off x="413280" y="3644725"/>
                <a:ext cx="1754187" cy="1085320"/>
              </a:xfrm>
              <a:prstGeom prst="rect">
                <a:avLst/>
              </a:prstGeom>
              <a:blipFill>
                <a:blip r:embed="rId2"/>
                <a:stretch>
                  <a:fillRect/>
                </a:stretch>
              </a:blipFill>
              <a:ln>
                <a:noFill/>
              </a:ln>
              <a:effectLst/>
              <a:extLst/>
            </p:spPr>
            <p:txBody>
              <a:bodyPr/>
              <a:lstStyle/>
              <a:p>
                <a:r>
                  <a:rPr lang="cs-CZ">
                    <a:noFill/>
                  </a:rPr>
                  <a:t> </a:t>
                </a:r>
              </a:p>
            </p:txBody>
          </p:sp>
        </mc:Fallback>
      </mc:AlternateContent>
      <p:sp>
        <p:nvSpPr>
          <p:cNvPr id="42" name="Line 15"/>
          <p:cNvSpPr>
            <a:spLocks noChangeShapeType="1"/>
          </p:cNvSpPr>
          <p:nvPr/>
        </p:nvSpPr>
        <p:spPr bwMode="auto">
          <a:xfrm flipV="1">
            <a:off x="459318" y="2516016"/>
            <a:ext cx="0" cy="93662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3" name="Line 17"/>
          <p:cNvSpPr>
            <a:spLocks noChangeShapeType="1"/>
          </p:cNvSpPr>
          <p:nvPr/>
        </p:nvSpPr>
        <p:spPr bwMode="auto">
          <a:xfrm flipV="1">
            <a:off x="5587648" y="2485854"/>
            <a:ext cx="0" cy="93662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4" name="Text Box 14"/>
          <p:cNvSpPr txBox="1">
            <a:spLocks noChangeArrowheads="1"/>
          </p:cNvSpPr>
          <p:nvPr/>
        </p:nvSpPr>
        <p:spPr bwMode="auto">
          <a:xfrm>
            <a:off x="4116917" y="6216827"/>
            <a:ext cx="55435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800" dirty="0">
                <a:solidFill>
                  <a:schemeClr val="tx1"/>
                </a:solidFill>
                <a:latin typeface="+mn-lt"/>
              </a:rPr>
              <a:t>Je třeba připravit 1800 stromků.</a:t>
            </a:r>
          </a:p>
        </p:txBody>
      </p:sp>
      <p:pic>
        <p:nvPicPr>
          <p:cNvPr id="45" name="Obrázek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039" y="188640"/>
            <a:ext cx="1499989" cy="2002563"/>
          </a:xfrm>
          <a:prstGeom prst="rect">
            <a:avLst/>
          </a:prstGeom>
        </p:spPr>
      </p:pic>
      <p:sp>
        <p:nvSpPr>
          <p:cNvPr id="46" name="Text Box 14"/>
          <p:cNvSpPr txBox="1">
            <a:spLocks noChangeArrowheads="1"/>
          </p:cNvSpPr>
          <p:nvPr/>
        </p:nvSpPr>
        <p:spPr bwMode="auto">
          <a:xfrm>
            <a:off x="5184514" y="4681715"/>
            <a:ext cx="2483629"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800" dirty="0">
                <a:solidFill>
                  <a:schemeClr val="tx1"/>
                </a:solidFill>
                <a:latin typeface="+mn-lt"/>
              </a:rPr>
              <a:t>2 . 900 =</a:t>
            </a:r>
            <a:endParaRPr lang="cs-CZ" altLang="cs-CZ" sz="2800" b="1" dirty="0">
              <a:solidFill>
                <a:schemeClr val="tx1"/>
              </a:solidFill>
              <a:latin typeface="+mn-lt"/>
            </a:endParaRPr>
          </a:p>
        </p:txBody>
      </p:sp>
      <p:sp>
        <p:nvSpPr>
          <p:cNvPr id="16" name="Obdélník 15">
            <a:extLst>
              <a:ext uri="{FF2B5EF4-FFF2-40B4-BE49-F238E27FC236}">
                <a16:creationId xmlns:a16="http://schemas.microsoft.com/office/drawing/2014/main" id="{CDCDBD12-CCF7-4D82-9176-DF0E5EF1840B}"/>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7" name="Šipka doprava 21">
            <a:hlinkClick r:id="" action="ppaction://hlinkshowjump?jump=nextslide"/>
            <a:extLst>
              <a:ext uri="{FF2B5EF4-FFF2-40B4-BE49-F238E27FC236}">
                <a16:creationId xmlns:a16="http://schemas.microsoft.com/office/drawing/2014/main" id="{C1082617-0417-47AD-A3E3-AEEB96C4C6EF}"/>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8" name="Šipka doprava 22">
            <a:hlinkClick r:id="" action="ppaction://hlinkshowjump?jump=previousslide"/>
            <a:extLst>
              <a:ext uri="{FF2B5EF4-FFF2-40B4-BE49-F238E27FC236}">
                <a16:creationId xmlns:a16="http://schemas.microsoft.com/office/drawing/2014/main" id="{9B708262-1B70-4CA4-ACE3-0FAB5BC45A4C}"/>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9" name="Rectangle 10">
            <a:extLst>
              <a:ext uri="{FF2B5EF4-FFF2-40B4-BE49-F238E27FC236}">
                <a16:creationId xmlns:a16="http://schemas.microsoft.com/office/drawing/2014/main" id="{97DC4548-DDCB-47FB-B01A-CF8D036964AE}"/>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- 20</a:t>
            </a:r>
          </a:p>
        </p:txBody>
      </p:sp>
      <p:sp>
        <p:nvSpPr>
          <p:cNvPr id="20" name="Zaoblený obdélník 24">
            <a:hlinkClick r:id="" action="ppaction://hlinkshowjump?jump=firstslide"/>
            <a:extLst>
              <a:ext uri="{FF2B5EF4-FFF2-40B4-BE49-F238E27FC236}">
                <a16:creationId xmlns:a16="http://schemas.microsoft.com/office/drawing/2014/main" id="{9B2C893D-045D-4B20-A6E3-D2EF4699B8E0}"/>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21" name="Text Box 8">
            <a:extLst>
              <a:ext uri="{FF2B5EF4-FFF2-40B4-BE49-F238E27FC236}">
                <a16:creationId xmlns:a16="http://schemas.microsoft.com/office/drawing/2014/main" id="{98B8223B-1156-4029-B552-A91D2CDEF87D}"/>
              </a:ext>
            </a:extLst>
          </p:cNvPr>
          <p:cNvSpPr txBox="1">
            <a:spLocks noChangeArrowheads="1"/>
          </p:cNvSpPr>
          <p:nvPr/>
        </p:nvSpPr>
        <p:spPr bwMode="auto">
          <a:xfrm>
            <a:off x="3370267" y="2408066"/>
            <a:ext cx="2229024"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800" dirty="0">
                <a:solidFill>
                  <a:schemeClr val="tx1"/>
                </a:solidFill>
                <a:latin typeface="+mn-lt"/>
              </a:rPr>
              <a:t>720 stromků</a:t>
            </a:r>
          </a:p>
        </p:txBody>
      </p:sp>
      <p:sp>
        <p:nvSpPr>
          <p:cNvPr id="22" name="Text Box 9">
            <a:extLst>
              <a:ext uri="{FF2B5EF4-FFF2-40B4-BE49-F238E27FC236}">
                <a16:creationId xmlns:a16="http://schemas.microsoft.com/office/drawing/2014/main" id="{95777FE6-264D-4202-9913-B3EA7A24C9A9}"/>
              </a:ext>
            </a:extLst>
          </p:cNvPr>
          <p:cNvSpPr txBox="1">
            <a:spLocks noChangeArrowheads="1"/>
          </p:cNvSpPr>
          <p:nvPr/>
        </p:nvSpPr>
        <p:spPr bwMode="auto">
          <a:xfrm>
            <a:off x="3754088" y="2984328"/>
            <a:ext cx="187906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800" dirty="0">
                <a:solidFill>
                  <a:schemeClr val="tx1"/>
                </a:solidFill>
                <a:latin typeface="+mn-lt"/>
              </a:rPr>
              <a:t>x stromků</a:t>
            </a:r>
          </a:p>
        </p:txBody>
      </p:sp>
      <p:sp>
        <p:nvSpPr>
          <p:cNvPr id="23" name="Text Box 14">
            <a:extLst>
              <a:ext uri="{FF2B5EF4-FFF2-40B4-BE49-F238E27FC236}">
                <a16:creationId xmlns:a16="http://schemas.microsoft.com/office/drawing/2014/main" id="{66E5EAB6-DC2B-4F3A-8AE7-D9068B0A87A7}"/>
              </a:ext>
            </a:extLst>
          </p:cNvPr>
          <p:cNvSpPr txBox="1">
            <a:spLocks noChangeArrowheads="1"/>
          </p:cNvSpPr>
          <p:nvPr/>
        </p:nvSpPr>
        <p:spPr bwMode="auto">
          <a:xfrm>
            <a:off x="149669" y="1882070"/>
            <a:ext cx="169042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800" dirty="0">
                <a:solidFill>
                  <a:schemeClr val="tx1"/>
                </a:solidFill>
                <a:latin typeface="+mn-lt"/>
              </a:rPr>
              <a:t>na 1 den</a:t>
            </a:r>
          </a:p>
        </p:txBody>
      </p:sp>
      <mc:AlternateContent xmlns:mc="http://schemas.openxmlformats.org/markup-compatibility/2006" xmlns:a14="http://schemas.microsoft.com/office/drawing/2010/main">
        <mc:Choice Requires="a14">
          <p:sp>
            <p:nvSpPr>
              <p:cNvPr id="24" name="Object 11">
                <a:extLst>
                  <a:ext uri="{FF2B5EF4-FFF2-40B4-BE49-F238E27FC236}">
                    <a16:creationId xmlns:a16="http://schemas.microsoft.com/office/drawing/2014/main" id="{33F036EF-DC39-4715-814E-BBA56E0EA69D}"/>
                  </a:ext>
                </a:extLst>
              </p:cNvPr>
              <p:cNvSpPr txBox="1">
                <a:spLocks/>
              </p:cNvSpPr>
              <p:nvPr/>
            </p:nvSpPr>
            <p:spPr bwMode="auto">
              <a:xfrm>
                <a:off x="447146" y="4833234"/>
                <a:ext cx="2160587" cy="1006297"/>
              </a:xfrm>
              <a:prstGeom prst="rect">
                <a:avLst/>
              </a:prstGeom>
              <a:noFill/>
              <a:ln>
                <a:noFill/>
              </a:ln>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14:m>
                  <m:oMathPara xmlns:m="http://schemas.openxmlformats.org/officeDocument/2006/math">
                    <m:oMathParaPr>
                      <m:jc m:val="left"/>
                    </m:oMathParaPr>
                    <m:oMath xmlns:m="http://schemas.openxmlformats.org/officeDocument/2006/math">
                      <m:r>
                        <m:rPr>
                          <m:sty m:val="p"/>
                        </m:rPr>
                        <a:rPr lang="cs-CZ" sz="2800" b="0" i="0" smtClean="0">
                          <a:solidFill>
                            <a:srgbClr val="000000"/>
                          </a:solidFill>
                          <a:latin typeface="Cambria Math" panose="02040503050406030204" pitchFamily="18" charset="0"/>
                        </a:rPr>
                        <m:t>x</m:t>
                      </m:r>
                      <m:r>
                        <a:rPr lang="cs-CZ" sz="2800">
                          <a:solidFill>
                            <a:srgbClr val="000000"/>
                          </a:solidFill>
                          <a:latin typeface="Cambria Math" panose="02040503050406030204" pitchFamily="18" charset="0"/>
                        </a:rPr>
                        <m:t>=</m:t>
                      </m:r>
                      <m:f>
                        <m:fPr>
                          <m:ctrlPr>
                            <a:rPr lang="cs-CZ" sz="2800" i="1">
                              <a:solidFill>
                                <a:srgbClr val="000000"/>
                              </a:solidFill>
                              <a:latin typeface="Cambria Math" panose="02040503050406030204" pitchFamily="18" charset="0"/>
                            </a:rPr>
                          </m:ctrlPr>
                        </m:fPr>
                        <m:num>
                          <m:r>
                            <a:rPr lang="cs-CZ" sz="2800" b="0" i="0" smtClean="0">
                              <a:solidFill>
                                <a:srgbClr val="000000"/>
                              </a:solidFill>
                              <a:latin typeface="Cambria Math" panose="02040503050406030204" pitchFamily="18" charset="0"/>
                            </a:rPr>
                            <m:t>720</m:t>
                          </m:r>
                        </m:num>
                        <m:den>
                          <m:r>
                            <a:rPr lang="cs-CZ" sz="2800" b="0" i="1" smtClean="0">
                              <a:solidFill>
                                <a:srgbClr val="000000"/>
                              </a:solidFill>
                              <a:latin typeface="Cambria Math" panose="02040503050406030204" pitchFamily="18" charset="0"/>
                            </a:rPr>
                            <m:t>1</m:t>
                          </m:r>
                        </m:den>
                      </m:f>
                      <m:r>
                        <a:rPr lang="cs-CZ" sz="2800" b="0" i="0" smtClean="0">
                          <a:solidFill>
                            <a:srgbClr val="000000"/>
                          </a:solidFill>
                          <a:latin typeface="Cambria Math" panose="02040503050406030204" pitchFamily="18" charset="0"/>
                        </a:rPr>
                        <m:t>.</m:t>
                      </m:r>
                      <m:f>
                        <m:fPr>
                          <m:ctrlPr>
                            <a:rPr lang="cs-CZ" sz="2800" i="1">
                              <a:solidFill>
                                <a:srgbClr val="000000"/>
                              </a:solidFill>
                              <a:latin typeface="Cambria Math" panose="02040503050406030204" pitchFamily="18" charset="0"/>
                            </a:rPr>
                          </m:ctrlPr>
                        </m:fPr>
                        <m:num>
                          <m:r>
                            <a:rPr lang="cs-CZ" sz="2800">
                              <a:solidFill>
                                <a:srgbClr val="000000"/>
                              </a:solidFill>
                              <a:latin typeface="Cambria Math" panose="02040503050406030204" pitchFamily="18" charset="0"/>
                            </a:rPr>
                            <m:t>15</m:t>
                          </m:r>
                        </m:num>
                        <m:den>
                          <m:r>
                            <a:rPr lang="cs-CZ" sz="2800">
                              <a:solidFill>
                                <a:srgbClr val="000000"/>
                              </a:solidFill>
                              <a:latin typeface="Cambria Math" panose="02040503050406030204" pitchFamily="18" charset="0"/>
                            </a:rPr>
                            <m:t>12</m:t>
                          </m:r>
                        </m:den>
                      </m:f>
                    </m:oMath>
                  </m:oMathPara>
                </a14:m>
                <a:endParaRPr lang="cs-CZ" sz="2800" dirty="0"/>
              </a:p>
            </p:txBody>
          </p:sp>
        </mc:Choice>
        <mc:Fallback xmlns="">
          <p:sp>
            <p:nvSpPr>
              <p:cNvPr id="24" name="Object 11">
                <a:extLst>
                  <a:ext uri="{FF2B5EF4-FFF2-40B4-BE49-F238E27FC236}">
                    <a16:creationId xmlns:a16="http://schemas.microsoft.com/office/drawing/2014/main" id="{33F036EF-DC39-4715-814E-BBA56E0EA69D}"/>
                  </a:ext>
                </a:extLst>
              </p:cNvPr>
              <p:cNvSpPr txBox="1">
                <a:spLocks noRot="1" noChangeAspect="1" noMove="1" noResize="1" noEditPoints="1" noAdjustHandles="1" noChangeArrowheads="1" noChangeShapeType="1" noTextEdit="1"/>
              </p:cNvSpPr>
              <p:nvPr/>
            </p:nvSpPr>
            <p:spPr bwMode="auto">
              <a:xfrm>
                <a:off x="447146" y="4833234"/>
                <a:ext cx="2160587" cy="1006297"/>
              </a:xfrm>
              <a:prstGeom prst="rect">
                <a:avLst/>
              </a:prstGeom>
              <a:blipFill>
                <a:blip r:embed="rId4"/>
                <a:stretch>
                  <a:fillRect/>
                </a:stretch>
              </a:blipFill>
              <a:ln>
                <a:noFill/>
              </a:ln>
              <a:effectLst/>
              <a:extLst/>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5" name="Object 11">
                <a:extLst>
                  <a:ext uri="{FF2B5EF4-FFF2-40B4-BE49-F238E27FC236}">
                    <a16:creationId xmlns:a16="http://schemas.microsoft.com/office/drawing/2014/main" id="{B1562152-1E19-4DAA-8361-057619BFEB98}"/>
                  </a:ext>
                </a:extLst>
              </p:cNvPr>
              <p:cNvSpPr txBox="1">
                <a:spLocks/>
              </p:cNvSpPr>
              <p:nvPr/>
            </p:nvSpPr>
            <p:spPr bwMode="auto">
              <a:xfrm>
                <a:off x="435857" y="6037264"/>
                <a:ext cx="1460676" cy="577319"/>
              </a:xfrm>
              <a:prstGeom prst="rect">
                <a:avLst/>
              </a:prstGeom>
              <a:noFill/>
              <a:ln>
                <a:noFill/>
              </a:ln>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14:m>
                  <m:oMathPara xmlns:m="http://schemas.openxmlformats.org/officeDocument/2006/math">
                    <m:oMathParaPr>
                      <m:jc m:val="left"/>
                    </m:oMathParaPr>
                    <m:oMath xmlns:m="http://schemas.openxmlformats.org/officeDocument/2006/math">
                      <m:r>
                        <m:rPr>
                          <m:sty m:val="p"/>
                        </m:rPr>
                        <a:rPr lang="cs-CZ" sz="2800" b="0" i="0" smtClean="0">
                          <a:solidFill>
                            <a:srgbClr val="000000"/>
                          </a:solidFill>
                          <a:latin typeface="Cambria Math" panose="02040503050406030204" pitchFamily="18" charset="0"/>
                        </a:rPr>
                        <m:t>x</m:t>
                      </m:r>
                      <m:r>
                        <a:rPr lang="cs-CZ" sz="2800">
                          <a:solidFill>
                            <a:srgbClr val="000000"/>
                          </a:solidFill>
                          <a:latin typeface="Cambria Math" panose="02040503050406030204" pitchFamily="18" charset="0"/>
                        </a:rPr>
                        <m:t>=</m:t>
                      </m:r>
                      <m:r>
                        <a:rPr lang="cs-CZ" sz="2800" b="0" i="1" smtClean="0">
                          <a:solidFill>
                            <a:srgbClr val="000000"/>
                          </a:solidFill>
                          <a:latin typeface="Cambria Math" panose="02040503050406030204" pitchFamily="18" charset="0"/>
                        </a:rPr>
                        <m:t>900</m:t>
                      </m:r>
                    </m:oMath>
                  </m:oMathPara>
                </a14:m>
                <a:endParaRPr lang="cs-CZ" sz="2800" dirty="0"/>
              </a:p>
            </p:txBody>
          </p:sp>
        </mc:Choice>
        <mc:Fallback xmlns="">
          <p:sp>
            <p:nvSpPr>
              <p:cNvPr id="25" name="Object 11">
                <a:extLst>
                  <a:ext uri="{FF2B5EF4-FFF2-40B4-BE49-F238E27FC236}">
                    <a16:creationId xmlns:a16="http://schemas.microsoft.com/office/drawing/2014/main" id="{B1562152-1E19-4DAA-8361-057619BFEB98}"/>
                  </a:ext>
                </a:extLst>
              </p:cNvPr>
              <p:cNvSpPr txBox="1">
                <a:spLocks noRot="1" noChangeAspect="1" noMove="1" noResize="1" noEditPoints="1" noAdjustHandles="1" noChangeArrowheads="1" noChangeShapeType="1" noTextEdit="1"/>
              </p:cNvSpPr>
              <p:nvPr/>
            </p:nvSpPr>
            <p:spPr bwMode="auto">
              <a:xfrm>
                <a:off x="435857" y="6037264"/>
                <a:ext cx="1460676" cy="577319"/>
              </a:xfrm>
              <a:prstGeom prst="rect">
                <a:avLst/>
              </a:prstGeom>
              <a:blipFill>
                <a:blip r:embed="rId5"/>
                <a:stretch>
                  <a:fillRect/>
                </a:stretch>
              </a:blipFill>
              <a:ln>
                <a:noFill/>
              </a:ln>
              <a:effectLst/>
              <a:extLst/>
            </p:spPr>
            <p:txBody>
              <a:bodyPr/>
              <a:lstStyle/>
              <a:p>
                <a:r>
                  <a:rPr lang="cs-CZ">
                    <a:noFill/>
                  </a:rPr>
                  <a:t> </a:t>
                </a:r>
              </a:p>
            </p:txBody>
          </p:sp>
        </mc:Fallback>
      </mc:AlternateContent>
      <p:sp>
        <p:nvSpPr>
          <p:cNvPr id="26" name="Text Box 14">
            <a:extLst>
              <a:ext uri="{FF2B5EF4-FFF2-40B4-BE49-F238E27FC236}">
                <a16:creationId xmlns:a16="http://schemas.microsoft.com/office/drawing/2014/main" id="{20C1919C-EDB5-4625-9FD7-21808DEFE63E}"/>
              </a:ext>
            </a:extLst>
          </p:cNvPr>
          <p:cNvSpPr txBox="1">
            <a:spLocks noChangeArrowheads="1"/>
          </p:cNvSpPr>
          <p:nvPr/>
        </p:nvSpPr>
        <p:spPr bwMode="auto">
          <a:xfrm>
            <a:off x="4642647" y="3993093"/>
            <a:ext cx="169042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800" dirty="0">
                <a:solidFill>
                  <a:schemeClr val="tx1"/>
                </a:solidFill>
                <a:latin typeface="+mn-lt"/>
              </a:rPr>
              <a:t>na 2 dny</a:t>
            </a:r>
          </a:p>
        </p:txBody>
      </p:sp>
      <p:sp>
        <p:nvSpPr>
          <p:cNvPr id="27" name="Text Box 14">
            <a:extLst>
              <a:ext uri="{FF2B5EF4-FFF2-40B4-BE49-F238E27FC236}">
                <a16:creationId xmlns:a16="http://schemas.microsoft.com/office/drawing/2014/main" id="{BBE7903E-E7E7-423A-98EA-80BEA26F4197}"/>
              </a:ext>
            </a:extLst>
          </p:cNvPr>
          <p:cNvSpPr txBox="1">
            <a:spLocks noChangeArrowheads="1"/>
          </p:cNvSpPr>
          <p:nvPr/>
        </p:nvSpPr>
        <p:spPr bwMode="auto">
          <a:xfrm>
            <a:off x="6494026" y="4670425"/>
            <a:ext cx="10356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800" b="1" dirty="0">
                <a:solidFill>
                  <a:schemeClr val="tx1"/>
                </a:solidFill>
                <a:latin typeface="+mn-lt"/>
              </a:rPr>
              <a:t>1800</a:t>
            </a:r>
          </a:p>
        </p:txBody>
      </p:sp>
      <p:cxnSp>
        <p:nvCxnSpPr>
          <p:cNvPr id="28" name="Přímá spojnice 27">
            <a:extLst>
              <a:ext uri="{FF2B5EF4-FFF2-40B4-BE49-F238E27FC236}">
                <a16:creationId xmlns:a16="http://schemas.microsoft.com/office/drawing/2014/main" id="{D0AA623D-4198-483E-AB9C-CE138A066825}"/>
              </a:ext>
            </a:extLst>
          </p:cNvPr>
          <p:cNvCxnSpPr>
            <a:cxnSpLocks/>
          </p:cNvCxnSpPr>
          <p:nvPr/>
        </p:nvCxnSpPr>
        <p:spPr>
          <a:xfrm flipV="1">
            <a:off x="1172986" y="4933950"/>
            <a:ext cx="589139" cy="256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Přímá spojnice 28">
            <a:extLst>
              <a:ext uri="{FF2B5EF4-FFF2-40B4-BE49-F238E27FC236}">
                <a16:creationId xmlns:a16="http://schemas.microsoft.com/office/drawing/2014/main" id="{7D448722-C0E2-44AC-832A-F01A063B39BA}"/>
              </a:ext>
            </a:extLst>
          </p:cNvPr>
          <p:cNvCxnSpPr>
            <a:cxnSpLocks/>
          </p:cNvCxnSpPr>
          <p:nvPr/>
        </p:nvCxnSpPr>
        <p:spPr>
          <a:xfrm flipV="1">
            <a:off x="2019300" y="5476875"/>
            <a:ext cx="295275" cy="214313"/>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 Box 14">
            <a:extLst>
              <a:ext uri="{FF2B5EF4-FFF2-40B4-BE49-F238E27FC236}">
                <a16:creationId xmlns:a16="http://schemas.microsoft.com/office/drawing/2014/main" id="{54C15210-F270-4938-ADD7-CC7FA11471C9}"/>
              </a:ext>
            </a:extLst>
          </p:cNvPr>
          <p:cNvSpPr txBox="1">
            <a:spLocks noChangeArrowheads="1"/>
          </p:cNvSpPr>
          <p:nvPr/>
        </p:nvSpPr>
        <p:spPr bwMode="auto">
          <a:xfrm>
            <a:off x="1213647" y="4516968"/>
            <a:ext cx="586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400" dirty="0">
                <a:solidFill>
                  <a:srgbClr val="0070C0"/>
                </a:solidFill>
                <a:latin typeface="+mn-lt"/>
              </a:rPr>
              <a:t>60</a:t>
            </a:r>
          </a:p>
        </p:txBody>
      </p:sp>
      <p:sp>
        <p:nvSpPr>
          <p:cNvPr id="32" name="Text Box 14">
            <a:extLst>
              <a:ext uri="{FF2B5EF4-FFF2-40B4-BE49-F238E27FC236}">
                <a16:creationId xmlns:a16="http://schemas.microsoft.com/office/drawing/2014/main" id="{32EA98AC-062D-4711-8E99-FC98C4A22BEE}"/>
              </a:ext>
            </a:extLst>
          </p:cNvPr>
          <p:cNvSpPr txBox="1">
            <a:spLocks noChangeArrowheads="1"/>
          </p:cNvSpPr>
          <p:nvPr/>
        </p:nvSpPr>
        <p:spPr bwMode="auto">
          <a:xfrm>
            <a:off x="2013747" y="5631393"/>
            <a:ext cx="586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400" dirty="0">
                <a:solidFill>
                  <a:srgbClr val="0070C0"/>
                </a:solidFill>
                <a:latin typeface="+mn-lt"/>
              </a:rPr>
              <a:t>1</a:t>
            </a:r>
          </a:p>
        </p:txBody>
      </p:sp>
    </p:spTree>
    <p:extLst>
      <p:ext uri="{BB962C8B-B14F-4D97-AF65-F5344CB8AC3E}">
        <p14:creationId xmlns:p14="http://schemas.microsoft.com/office/powerpoint/2010/main" val="1946001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7503" y="620687"/>
            <a:ext cx="7647963" cy="1140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400" kern="0" dirty="0">
                <a:solidFill>
                  <a:schemeClr val="tx1"/>
                </a:solidFill>
                <a:latin typeface="+mn-lt"/>
              </a:rPr>
              <a:t>V bonboniéře je celkem 42 bonbónů. Na krabici je napsáno, že červené nugátové a modré oříškové jsou v poměru 3 : 4. Kolik bonbónů v bonboniéře je červených a kolik modrých?</a:t>
            </a:r>
          </a:p>
        </p:txBody>
      </p:sp>
      <p:sp>
        <p:nvSpPr>
          <p:cNvPr id="5" name="Rectangle 2"/>
          <p:cNvSpPr txBox="1">
            <a:spLocks noChangeArrowheads="1"/>
          </p:cNvSpPr>
          <p:nvPr/>
        </p:nvSpPr>
        <p:spPr bwMode="auto">
          <a:xfrm>
            <a:off x="495300" y="4011844"/>
            <a:ext cx="1265767"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a:solidFill>
                  <a:schemeClr val="tx1"/>
                </a:solidFill>
                <a:latin typeface="+mn-lt"/>
              </a:rPr>
              <a:t>1 díl ….. </a:t>
            </a:r>
          </a:p>
        </p:txBody>
      </p:sp>
      <p:sp>
        <p:nvSpPr>
          <p:cNvPr id="6" name="Rectangle 2"/>
          <p:cNvSpPr txBox="1">
            <a:spLocks noChangeArrowheads="1"/>
          </p:cNvSpPr>
          <p:nvPr/>
        </p:nvSpPr>
        <p:spPr bwMode="auto">
          <a:xfrm>
            <a:off x="502181" y="4521761"/>
            <a:ext cx="1778176" cy="535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1200"/>
              </a:spcAft>
              <a:defRPr/>
            </a:pPr>
            <a:r>
              <a:rPr lang="cs-CZ" sz="2600" kern="0" dirty="0">
                <a:solidFill>
                  <a:schemeClr val="tx1"/>
                </a:solidFill>
                <a:latin typeface="+mn-lt"/>
              </a:rPr>
              <a:t>x (3 díly) =</a:t>
            </a:r>
            <a:endParaRPr lang="cs-CZ" sz="2600" b="1" kern="0" dirty="0">
              <a:solidFill>
                <a:schemeClr val="tx1"/>
              </a:solidFill>
              <a:latin typeface="+mn-lt"/>
            </a:endParaRPr>
          </a:p>
        </p:txBody>
      </p:sp>
      <p:sp>
        <p:nvSpPr>
          <p:cNvPr id="7" name="Rectangle 2"/>
          <p:cNvSpPr txBox="1">
            <a:spLocks noChangeArrowheads="1"/>
          </p:cNvSpPr>
          <p:nvPr/>
        </p:nvSpPr>
        <p:spPr bwMode="auto">
          <a:xfrm>
            <a:off x="3117481" y="5901054"/>
            <a:ext cx="5641895"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a:solidFill>
                  <a:schemeClr val="tx1"/>
                </a:solidFill>
                <a:latin typeface="+mn-lt"/>
              </a:rPr>
              <a:t>Červených bonbónů je 18, modrých 24.</a:t>
            </a:r>
            <a:endParaRPr lang="cs-CZ" sz="2600" b="1" kern="0" dirty="0">
              <a:solidFill>
                <a:schemeClr val="tx1"/>
              </a:solidFill>
              <a:latin typeface="+mn-lt"/>
            </a:endParaRPr>
          </a:p>
        </p:txBody>
      </p:sp>
      <p:sp>
        <p:nvSpPr>
          <p:cNvPr id="8" name="Rectangle 2"/>
          <p:cNvSpPr txBox="1">
            <a:spLocks noChangeArrowheads="1"/>
          </p:cNvSpPr>
          <p:nvPr/>
        </p:nvSpPr>
        <p:spPr bwMode="auto">
          <a:xfrm>
            <a:off x="495300" y="1844824"/>
            <a:ext cx="1920522" cy="48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600"/>
              </a:spcAft>
              <a:defRPr/>
            </a:pPr>
            <a:r>
              <a:rPr lang="cs-CZ" sz="2600" kern="0" dirty="0">
                <a:solidFill>
                  <a:schemeClr val="tx1"/>
                </a:solidFill>
                <a:latin typeface="+mn-lt"/>
              </a:rPr>
              <a:t>celkem ………</a:t>
            </a:r>
            <a:endParaRPr lang="cs-CZ" sz="2600" b="1" kern="0" dirty="0">
              <a:solidFill>
                <a:schemeClr val="tx1"/>
              </a:solidFill>
              <a:latin typeface="+mn-lt"/>
            </a:endParaRPr>
          </a:p>
        </p:txBody>
      </p:sp>
      <p:cxnSp>
        <p:nvCxnSpPr>
          <p:cNvPr id="3" name="Přímá spojnice 2"/>
          <p:cNvCxnSpPr/>
          <p:nvPr/>
        </p:nvCxnSpPr>
        <p:spPr>
          <a:xfrm>
            <a:off x="341832" y="3729529"/>
            <a:ext cx="3852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6171" y="1739445"/>
            <a:ext cx="2507518" cy="2155222"/>
          </a:xfrm>
          <a:prstGeom prst="rect">
            <a:avLst/>
          </a:prstGeom>
        </p:spPr>
      </p:pic>
      <p:sp>
        <p:nvSpPr>
          <p:cNvPr id="11" name="Obdélník 10">
            <a:extLst>
              <a:ext uri="{FF2B5EF4-FFF2-40B4-BE49-F238E27FC236}">
                <a16:creationId xmlns:a16="http://schemas.microsoft.com/office/drawing/2014/main" id="{BFCB6DD4-DC81-411F-A34C-3BC46E650058}"/>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2" name="Šipka doprava 21">
            <a:hlinkClick r:id="" action="ppaction://hlinkshowjump?jump=nextslide"/>
            <a:extLst>
              <a:ext uri="{FF2B5EF4-FFF2-40B4-BE49-F238E27FC236}">
                <a16:creationId xmlns:a16="http://schemas.microsoft.com/office/drawing/2014/main" id="{F1B9B524-4513-49FD-9D05-6E50AE9AAFFB}"/>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3" name="Šipka doprava 22">
            <a:hlinkClick r:id="" action="ppaction://hlinkshowjump?jump=previousslide"/>
            <a:extLst>
              <a:ext uri="{FF2B5EF4-FFF2-40B4-BE49-F238E27FC236}">
                <a16:creationId xmlns:a16="http://schemas.microsoft.com/office/drawing/2014/main" id="{5DE3D47E-3F06-47DB-9C3D-7449D6A0760B}"/>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4" name="Rectangle 10">
            <a:extLst>
              <a:ext uri="{FF2B5EF4-FFF2-40B4-BE49-F238E27FC236}">
                <a16:creationId xmlns:a16="http://schemas.microsoft.com/office/drawing/2014/main" id="{27C58A8E-D02C-4D77-B286-6F5151647E37}"/>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- 21</a:t>
            </a:r>
          </a:p>
        </p:txBody>
      </p:sp>
      <p:sp>
        <p:nvSpPr>
          <p:cNvPr id="15" name="Zaoblený obdélník 24">
            <a:hlinkClick r:id="" action="ppaction://hlinkshowjump?jump=firstslide"/>
            <a:extLst>
              <a:ext uri="{FF2B5EF4-FFF2-40B4-BE49-F238E27FC236}">
                <a16:creationId xmlns:a16="http://schemas.microsoft.com/office/drawing/2014/main" id="{615AA5C6-66EC-4166-B7E5-3E886B23AE43}"/>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16" name="Rectangle 2">
            <a:extLst>
              <a:ext uri="{FF2B5EF4-FFF2-40B4-BE49-F238E27FC236}">
                <a16:creationId xmlns:a16="http://schemas.microsoft.com/office/drawing/2014/main" id="{4BE33EFC-BBE0-4AD8-8EEF-5E05E58139C1}"/>
              </a:ext>
            </a:extLst>
          </p:cNvPr>
          <p:cNvSpPr txBox="1">
            <a:spLocks noChangeArrowheads="1"/>
          </p:cNvSpPr>
          <p:nvPr/>
        </p:nvSpPr>
        <p:spPr bwMode="auto">
          <a:xfrm>
            <a:off x="2312811" y="1856113"/>
            <a:ext cx="1976967" cy="51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600"/>
              </a:spcAft>
              <a:defRPr/>
            </a:pPr>
            <a:r>
              <a:rPr lang="cs-CZ" sz="2600" kern="0" dirty="0">
                <a:solidFill>
                  <a:schemeClr val="tx1"/>
                </a:solidFill>
                <a:latin typeface="+mn-lt"/>
              </a:rPr>
              <a:t>42 bonbónů</a:t>
            </a:r>
          </a:p>
          <a:p>
            <a:pPr algn="l">
              <a:spcAft>
                <a:spcPts val="600"/>
              </a:spcAft>
              <a:defRPr/>
            </a:pPr>
            <a:endParaRPr lang="cs-CZ" sz="2600" b="1" kern="0" dirty="0">
              <a:solidFill>
                <a:schemeClr val="tx1"/>
              </a:solidFill>
              <a:latin typeface="+mn-lt"/>
            </a:endParaRPr>
          </a:p>
        </p:txBody>
      </p:sp>
      <p:sp>
        <p:nvSpPr>
          <p:cNvPr id="17" name="Rectangle 2">
            <a:extLst>
              <a:ext uri="{FF2B5EF4-FFF2-40B4-BE49-F238E27FC236}">
                <a16:creationId xmlns:a16="http://schemas.microsoft.com/office/drawing/2014/main" id="{BF80168C-132A-447E-B5EC-E7ACD2E1E70D}"/>
              </a:ext>
            </a:extLst>
          </p:cNvPr>
          <p:cNvSpPr txBox="1">
            <a:spLocks noChangeArrowheads="1"/>
          </p:cNvSpPr>
          <p:nvPr/>
        </p:nvSpPr>
        <p:spPr bwMode="auto">
          <a:xfrm>
            <a:off x="472723" y="2307668"/>
            <a:ext cx="4724400" cy="537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600"/>
              </a:spcAft>
              <a:defRPr/>
            </a:pPr>
            <a:r>
              <a:rPr lang="cs-CZ" sz="2600" kern="0" dirty="0">
                <a:solidFill>
                  <a:schemeClr val="tx1"/>
                </a:solidFill>
                <a:latin typeface="+mn-lt"/>
              </a:rPr>
              <a:t>červené : modré ……. </a:t>
            </a:r>
            <a:endParaRPr lang="cs-CZ" sz="2600" b="1" kern="0" dirty="0">
              <a:solidFill>
                <a:schemeClr val="tx1"/>
              </a:solidFill>
              <a:latin typeface="+mn-lt"/>
            </a:endParaRPr>
          </a:p>
        </p:txBody>
      </p:sp>
      <p:sp>
        <p:nvSpPr>
          <p:cNvPr id="18" name="Rectangle 2">
            <a:extLst>
              <a:ext uri="{FF2B5EF4-FFF2-40B4-BE49-F238E27FC236}">
                <a16:creationId xmlns:a16="http://schemas.microsoft.com/office/drawing/2014/main" id="{C82A5650-61FE-4D1E-8A34-C51C774BD961}"/>
              </a:ext>
            </a:extLst>
          </p:cNvPr>
          <p:cNvSpPr txBox="1">
            <a:spLocks noChangeArrowheads="1"/>
          </p:cNvSpPr>
          <p:nvPr/>
        </p:nvSpPr>
        <p:spPr bwMode="auto">
          <a:xfrm>
            <a:off x="3381022" y="2307668"/>
            <a:ext cx="931333" cy="4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600"/>
              </a:spcAft>
              <a:defRPr/>
            </a:pPr>
            <a:r>
              <a:rPr lang="cs-CZ" sz="2600" kern="0" dirty="0">
                <a:solidFill>
                  <a:schemeClr val="tx1"/>
                </a:solidFill>
                <a:latin typeface="+mn-lt"/>
              </a:rPr>
              <a:t>3 : 4</a:t>
            </a:r>
          </a:p>
        </p:txBody>
      </p:sp>
      <p:sp>
        <p:nvSpPr>
          <p:cNvPr id="19" name="Rectangle 2">
            <a:extLst>
              <a:ext uri="{FF2B5EF4-FFF2-40B4-BE49-F238E27FC236}">
                <a16:creationId xmlns:a16="http://schemas.microsoft.com/office/drawing/2014/main" id="{19B15CDE-A383-4FC9-9F8E-B2BB046A2C2F}"/>
              </a:ext>
            </a:extLst>
          </p:cNvPr>
          <p:cNvSpPr txBox="1">
            <a:spLocks noChangeArrowheads="1"/>
          </p:cNvSpPr>
          <p:nvPr/>
        </p:nvSpPr>
        <p:spPr bwMode="auto">
          <a:xfrm>
            <a:off x="479777" y="2781802"/>
            <a:ext cx="2071512" cy="102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400"/>
              </a:spcAft>
              <a:defRPr/>
            </a:pPr>
            <a:r>
              <a:rPr lang="cs-CZ" sz="2600" kern="0" dirty="0">
                <a:solidFill>
                  <a:schemeClr val="tx1"/>
                </a:solidFill>
                <a:latin typeface="+mn-lt"/>
              </a:rPr>
              <a:t>červené  …. x</a:t>
            </a:r>
          </a:p>
          <a:p>
            <a:pPr algn="l">
              <a:spcAft>
                <a:spcPts val="600"/>
              </a:spcAft>
              <a:defRPr/>
            </a:pPr>
            <a:r>
              <a:rPr lang="cs-CZ" sz="2600" kern="0" dirty="0">
                <a:solidFill>
                  <a:schemeClr val="tx1"/>
                </a:solidFill>
                <a:latin typeface="+mn-lt"/>
              </a:rPr>
              <a:t>modré …. y</a:t>
            </a:r>
            <a:endParaRPr lang="cs-CZ" sz="2600" b="1" kern="0" dirty="0">
              <a:solidFill>
                <a:schemeClr val="tx1"/>
              </a:solidFill>
              <a:latin typeface="+mn-lt"/>
            </a:endParaRPr>
          </a:p>
        </p:txBody>
      </p:sp>
      <p:sp>
        <p:nvSpPr>
          <p:cNvPr id="20" name="Rectangle 2">
            <a:extLst>
              <a:ext uri="{FF2B5EF4-FFF2-40B4-BE49-F238E27FC236}">
                <a16:creationId xmlns:a16="http://schemas.microsoft.com/office/drawing/2014/main" id="{33B266ED-800A-48E7-A11C-DA4879C3B746}"/>
              </a:ext>
            </a:extLst>
          </p:cNvPr>
          <p:cNvSpPr txBox="1">
            <a:spLocks noChangeArrowheads="1"/>
          </p:cNvSpPr>
          <p:nvPr/>
        </p:nvSpPr>
        <p:spPr bwMode="auto">
          <a:xfrm>
            <a:off x="1624189" y="4023133"/>
            <a:ext cx="2010833" cy="50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a:solidFill>
                  <a:schemeClr val="tx1"/>
                </a:solidFill>
                <a:latin typeface="+mn-lt"/>
              </a:rPr>
              <a:t>42 : (3 + 4) =</a:t>
            </a:r>
          </a:p>
        </p:txBody>
      </p:sp>
      <p:sp>
        <p:nvSpPr>
          <p:cNvPr id="21" name="Rectangle 2">
            <a:extLst>
              <a:ext uri="{FF2B5EF4-FFF2-40B4-BE49-F238E27FC236}">
                <a16:creationId xmlns:a16="http://schemas.microsoft.com/office/drawing/2014/main" id="{E975C2BC-99D2-49C9-9443-321C1934DFF9}"/>
              </a:ext>
            </a:extLst>
          </p:cNvPr>
          <p:cNvSpPr txBox="1">
            <a:spLocks noChangeArrowheads="1"/>
          </p:cNvSpPr>
          <p:nvPr/>
        </p:nvSpPr>
        <p:spPr bwMode="auto">
          <a:xfrm>
            <a:off x="3385256" y="4034422"/>
            <a:ext cx="441678" cy="50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a:solidFill>
                  <a:schemeClr val="tx1"/>
                </a:solidFill>
                <a:latin typeface="+mn-lt"/>
              </a:rPr>
              <a:t>6 </a:t>
            </a:r>
          </a:p>
        </p:txBody>
      </p:sp>
      <p:sp>
        <p:nvSpPr>
          <p:cNvPr id="22" name="Rectangle 2">
            <a:extLst>
              <a:ext uri="{FF2B5EF4-FFF2-40B4-BE49-F238E27FC236}">
                <a16:creationId xmlns:a16="http://schemas.microsoft.com/office/drawing/2014/main" id="{1A2C8FAA-4D84-474A-94F6-E24FDA49CBCC}"/>
              </a:ext>
            </a:extLst>
          </p:cNvPr>
          <p:cNvSpPr txBox="1">
            <a:spLocks noChangeArrowheads="1"/>
          </p:cNvSpPr>
          <p:nvPr/>
        </p:nvSpPr>
        <p:spPr bwMode="auto">
          <a:xfrm>
            <a:off x="1958447" y="4533050"/>
            <a:ext cx="1529819" cy="535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1200"/>
              </a:spcAft>
              <a:defRPr/>
            </a:pPr>
            <a:r>
              <a:rPr lang="cs-CZ" sz="2600" kern="0" dirty="0">
                <a:solidFill>
                  <a:schemeClr val="tx1"/>
                </a:solidFill>
                <a:latin typeface="+mn-lt"/>
              </a:rPr>
              <a:t>3 . 6 = 18</a:t>
            </a:r>
            <a:endParaRPr lang="cs-CZ" sz="2600" b="1" kern="0" dirty="0">
              <a:solidFill>
                <a:schemeClr val="tx1"/>
              </a:solidFill>
              <a:latin typeface="+mn-lt"/>
            </a:endParaRPr>
          </a:p>
        </p:txBody>
      </p:sp>
      <p:sp>
        <p:nvSpPr>
          <p:cNvPr id="23" name="Rectangle 2">
            <a:extLst>
              <a:ext uri="{FF2B5EF4-FFF2-40B4-BE49-F238E27FC236}">
                <a16:creationId xmlns:a16="http://schemas.microsoft.com/office/drawing/2014/main" id="{AF716063-4134-4E3C-B1AC-1C7FD8486C34}"/>
              </a:ext>
            </a:extLst>
          </p:cNvPr>
          <p:cNvSpPr txBox="1">
            <a:spLocks noChangeArrowheads="1"/>
          </p:cNvSpPr>
          <p:nvPr/>
        </p:nvSpPr>
        <p:spPr bwMode="auto">
          <a:xfrm>
            <a:off x="490892" y="5029761"/>
            <a:ext cx="1631419" cy="569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600"/>
              </a:spcAft>
              <a:defRPr/>
            </a:pPr>
            <a:r>
              <a:rPr lang="cs-CZ" sz="2600" kern="0" dirty="0">
                <a:solidFill>
                  <a:schemeClr val="tx1"/>
                </a:solidFill>
                <a:latin typeface="+mn-lt"/>
              </a:rPr>
              <a:t>y (4 díly) =</a:t>
            </a:r>
            <a:endParaRPr lang="cs-CZ" sz="2600" b="1" kern="0" dirty="0">
              <a:solidFill>
                <a:schemeClr val="tx1"/>
              </a:solidFill>
              <a:latin typeface="+mn-lt"/>
            </a:endParaRPr>
          </a:p>
        </p:txBody>
      </p:sp>
      <p:sp>
        <p:nvSpPr>
          <p:cNvPr id="24" name="Rectangle 2">
            <a:extLst>
              <a:ext uri="{FF2B5EF4-FFF2-40B4-BE49-F238E27FC236}">
                <a16:creationId xmlns:a16="http://schemas.microsoft.com/office/drawing/2014/main" id="{27F472D6-6C73-4DA7-BA64-65CFEBBE94A9}"/>
              </a:ext>
            </a:extLst>
          </p:cNvPr>
          <p:cNvSpPr txBox="1">
            <a:spLocks noChangeArrowheads="1"/>
          </p:cNvSpPr>
          <p:nvPr/>
        </p:nvSpPr>
        <p:spPr bwMode="auto">
          <a:xfrm>
            <a:off x="1958448" y="5029760"/>
            <a:ext cx="1484663" cy="52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600"/>
              </a:spcAft>
              <a:defRPr/>
            </a:pPr>
            <a:r>
              <a:rPr lang="cs-CZ" sz="2600" kern="0" dirty="0">
                <a:solidFill>
                  <a:schemeClr val="tx1"/>
                </a:solidFill>
                <a:latin typeface="+mn-lt"/>
              </a:rPr>
              <a:t>4 . 6 = 24</a:t>
            </a:r>
            <a:endParaRPr lang="cs-CZ" sz="2600" b="1" kern="0" dirty="0">
              <a:solidFill>
                <a:schemeClr val="tx1"/>
              </a:solidFill>
              <a:latin typeface="+mn-lt"/>
            </a:endParaRPr>
          </a:p>
        </p:txBody>
      </p:sp>
    </p:spTree>
    <p:extLst>
      <p:ext uri="{BB962C8B-B14F-4D97-AF65-F5344CB8AC3E}">
        <p14:creationId xmlns:p14="http://schemas.microsoft.com/office/powerpoint/2010/main" val="2857537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
          <p:cNvSpPr>
            <a:spLocks noChangeArrowheads="1"/>
          </p:cNvSpPr>
          <p:nvPr/>
        </p:nvSpPr>
        <p:spPr bwMode="auto">
          <a:xfrm>
            <a:off x="107504" y="620688"/>
            <a:ext cx="7738274" cy="792088"/>
          </a:xfrm>
          <a:prstGeom prst="rect">
            <a:avLst/>
          </a:prstGeom>
          <a:noFill/>
          <a:ln w="9525">
            <a:noFill/>
            <a:miter lim="800000"/>
            <a:headEnd/>
            <a:tailEnd/>
          </a:ln>
          <a:effectLst/>
        </p:spPr>
        <p:txBody>
          <a:bodyPr anchor="t"/>
          <a:lstStyle/>
          <a:p>
            <a:r>
              <a:rPr lang="cs-CZ" sz="2400" dirty="0">
                <a:cs typeface="Times New Roman" pitchFamily="18" charset="0"/>
              </a:rPr>
              <a:t>Zlevněním trička o 120 Kč se jeho cena snížila o 25 %.</a:t>
            </a:r>
          </a:p>
          <a:p>
            <a:r>
              <a:rPr lang="cs-CZ" sz="2400" dirty="0">
                <a:cs typeface="Times New Roman" pitchFamily="18" charset="0"/>
              </a:rPr>
              <a:t>Kolik Kč stojí zlevněné tričko?</a:t>
            </a:r>
          </a:p>
        </p:txBody>
      </p:sp>
      <p:sp>
        <p:nvSpPr>
          <p:cNvPr id="48" name="Obdélník 47">
            <a:extLst>
              <a:ext uri="{FF2B5EF4-FFF2-40B4-BE49-F238E27FC236}">
                <a16:creationId xmlns:a16="http://schemas.microsoft.com/office/drawing/2014/main" id="{CA9E9EF2-70B4-4202-878D-F2D4B51DA7A3}"/>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49" name="Šipka doprava 21">
            <a:hlinkClick r:id="" action="ppaction://hlinkshowjump?jump=nextslide"/>
            <a:extLst>
              <a:ext uri="{FF2B5EF4-FFF2-40B4-BE49-F238E27FC236}">
                <a16:creationId xmlns:a16="http://schemas.microsoft.com/office/drawing/2014/main" id="{45422E70-0B45-444B-AD06-A223A5E8BEAE}"/>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50" name="Šipka doprava 22">
            <a:hlinkClick r:id="" action="ppaction://hlinkshowjump?jump=previousslide"/>
            <a:extLst>
              <a:ext uri="{FF2B5EF4-FFF2-40B4-BE49-F238E27FC236}">
                <a16:creationId xmlns:a16="http://schemas.microsoft.com/office/drawing/2014/main" id="{B1561CF5-4AE7-4F2F-BDEC-645DBF4FE6DB}"/>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51" name="Rectangle 10">
            <a:extLst>
              <a:ext uri="{FF2B5EF4-FFF2-40B4-BE49-F238E27FC236}">
                <a16:creationId xmlns:a16="http://schemas.microsoft.com/office/drawing/2014/main" id="{DD11A582-B0B3-4581-9A73-7F5EC2532076}"/>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- 22</a:t>
            </a:r>
          </a:p>
        </p:txBody>
      </p:sp>
      <p:sp>
        <p:nvSpPr>
          <p:cNvPr id="52" name="Zaoblený obdélník 24">
            <a:hlinkClick r:id="" action="ppaction://hlinkshowjump?jump=firstslide"/>
            <a:extLst>
              <a:ext uri="{FF2B5EF4-FFF2-40B4-BE49-F238E27FC236}">
                <a16:creationId xmlns:a16="http://schemas.microsoft.com/office/drawing/2014/main" id="{7EC120EB-B5DB-4B68-BE23-20C936B89A7A}"/>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62" name="TextovéPole 61">
            <a:extLst>
              <a:ext uri="{FF2B5EF4-FFF2-40B4-BE49-F238E27FC236}">
                <a16:creationId xmlns:a16="http://schemas.microsoft.com/office/drawing/2014/main" id="{58B7DAF8-9BE8-4269-8510-C318E052B81C}"/>
              </a:ext>
            </a:extLst>
          </p:cNvPr>
          <p:cNvSpPr txBox="1"/>
          <p:nvPr/>
        </p:nvSpPr>
        <p:spPr>
          <a:xfrm>
            <a:off x="1021846" y="1935454"/>
            <a:ext cx="3041101" cy="954107"/>
          </a:xfrm>
          <a:prstGeom prst="rect">
            <a:avLst/>
          </a:prstGeom>
          <a:noFill/>
        </p:spPr>
        <p:txBody>
          <a:bodyPr wrap="square" rtlCol="0">
            <a:spAutoFit/>
          </a:bodyPr>
          <a:lstStyle/>
          <a:p>
            <a:r>
              <a:rPr lang="cs-CZ" sz="2800" dirty="0"/>
              <a:t>25 % ……. 120 Kč</a:t>
            </a:r>
          </a:p>
          <a:p>
            <a:r>
              <a:rPr lang="cs-CZ" sz="2800" dirty="0"/>
              <a:t>75 % …...   x  Kč </a:t>
            </a:r>
          </a:p>
        </p:txBody>
      </p:sp>
      <p:cxnSp>
        <p:nvCxnSpPr>
          <p:cNvPr id="63" name="Přímá spojnice 62">
            <a:extLst>
              <a:ext uri="{FF2B5EF4-FFF2-40B4-BE49-F238E27FC236}">
                <a16:creationId xmlns:a16="http://schemas.microsoft.com/office/drawing/2014/main" id="{7B9CFB52-55FB-4B62-8018-B128202A6EC4}"/>
              </a:ext>
            </a:extLst>
          </p:cNvPr>
          <p:cNvCxnSpPr/>
          <p:nvPr/>
        </p:nvCxnSpPr>
        <p:spPr>
          <a:xfrm>
            <a:off x="871017" y="2892398"/>
            <a:ext cx="28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Přímá spojnice se šipkou 63">
            <a:extLst>
              <a:ext uri="{FF2B5EF4-FFF2-40B4-BE49-F238E27FC236}">
                <a16:creationId xmlns:a16="http://schemas.microsoft.com/office/drawing/2014/main" id="{13BB4E82-9C7C-4C7A-9200-F1B2FCE91435}"/>
              </a:ext>
            </a:extLst>
          </p:cNvPr>
          <p:cNvCxnSpPr/>
          <p:nvPr/>
        </p:nvCxnSpPr>
        <p:spPr>
          <a:xfrm flipV="1">
            <a:off x="3685607" y="2010870"/>
            <a:ext cx="0" cy="756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Přímá spojnice se šipkou 64">
            <a:extLst>
              <a:ext uri="{FF2B5EF4-FFF2-40B4-BE49-F238E27FC236}">
                <a16:creationId xmlns:a16="http://schemas.microsoft.com/office/drawing/2014/main" id="{58CCF4E4-E5AB-4CA5-B77C-07AE872CA561}"/>
              </a:ext>
            </a:extLst>
          </p:cNvPr>
          <p:cNvCxnSpPr>
            <a:cxnSpLocks/>
          </p:cNvCxnSpPr>
          <p:nvPr/>
        </p:nvCxnSpPr>
        <p:spPr>
          <a:xfrm flipV="1">
            <a:off x="899937" y="2031331"/>
            <a:ext cx="0" cy="756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TextovéPole 65">
                <a:extLst>
                  <a:ext uri="{FF2B5EF4-FFF2-40B4-BE49-F238E27FC236}">
                    <a16:creationId xmlns:a16="http://schemas.microsoft.com/office/drawing/2014/main" id="{DA5B03CF-89D7-4D69-B452-C6C4799E29DD}"/>
                  </a:ext>
                </a:extLst>
              </p:cNvPr>
              <p:cNvSpPr txBox="1"/>
              <p:nvPr/>
            </p:nvSpPr>
            <p:spPr>
              <a:xfrm>
                <a:off x="948521" y="3053899"/>
                <a:ext cx="1717091" cy="93615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cs-CZ" sz="2800" i="1" dirty="0" smtClean="0">
                              <a:solidFill>
                                <a:schemeClr val="tx1"/>
                              </a:solidFill>
                              <a:latin typeface="Cambria Math" panose="02040503050406030204" pitchFamily="18" charset="0"/>
                            </a:rPr>
                          </m:ctrlPr>
                        </m:fPr>
                        <m:num>
                          <m:r>
                            <m:rPr>
                              <m:sty m:val="p"/>
                            </m:rPr>
                            <a:rPr lang="cs-CZ" sz="2800" b="0" i="0" dirty="0" smtClean="0">
                              <a:solidFill>
                                <a:schemeClr val="tx1"/>
                              </a:solidFill>
                              <a:latin typeface="Cambria Math" panose="02040503050406030204" pitchFamily="18" charset="0"/>
                            </a:rPr>
                            <m:t>x</m:t>
                          </m:r>
                        </m:num>
                        <m:den>
                          <m:r>
                            <a:rPr lang="cs-CZ" sz="2800" b="0" i="0" dirty="0" smtClean="0">
                              <a:solidFill>
                                <a:schemeClr val="tx1"/>
                              </a:solidFill>
                              <a:latin typeface="Cambria Math" panose="02040503050406030204" pitchFamily="18" charset="0"/>
                            </a:rPr>
                            <m:t>12</m:t>
                          </m:r>
                          <m:r>
                            <a:rPr lang="cs-CZ" sz="2800" b="0" i="1" dirty="0" smtClean="0">
                              <a:solidFill>
                                <a:schemeClr val="tx1"/>
                              </a:solidFill>
                              <a:latin typeface="Cambria Math" panose="02040503050406030204" pitchFamily="18" charset="0"/>
                            </a:rPr>
                            <m:t>0</m:t>
                          </m:r>
                        </m:den>
                      </m:f>
                      <m:r>
                        <a:rPr lang="cs-CZ" sz="2800" i="0" dirty="0" smtClean="0">
                          <a:solidFill>
                            <a:schemeClr val="tx1"/>
                          </a:solidFill>
                          <a:latin typeface="Cambria Math" panose="02040503050406030204" pitchFamily="18" charset="0"/>
                        </a:rPr>
                        <m:t>=</m:t>
                      </m:r>
                      <m:f>
                        <m:fPr>
                          <m:ctrlPr>
                            <a:rPr lang="cs-CZ" sz="2800" i="1" dirty="0">
                              <a:solidFill>
                                <a:schemeClr val="tx1"/>
                              </a:solidFill>
                              <a:latin typeface="Cambria Math" panose="02040503050406030204" pitchFamily="18" charset="0"/>
                            </a:rPr>
                          </m:ctrlPr>
                        </m:fPr>
                        <m:num>
                          <m:r>
                            <a:rPr lang="cs-CZ" sz="2800" b="0" i="0" dirty="0" smtClean="0">
                              <a:solidFill>
                                <a:schemeClr val="tx1"/>
                              </a:solidFill>
                              <a:latin typeface="Cambria Math" panose="02040503050406030204" pitchFamily="18" charset="0"/>
                            </a:rPr>
                            <m:t>75</m:t>
                          </m:r>
                        </m:num>
                        <m:den>
                          <m:r>
                            <a:rPr lang="cs-CZ" sz="2800" b="0" i="0" dirty="0" smtClean="0">
                              <a:solidFill>
                                <a:schemeClr val="tx1"/>
                              </a:solidFill>
                              <a:latin typeface="Cambria Math" panose="02040503050406030204" pitchFamily="18" charset="0"/>
                            </a:rPr>
                            <m:t>2</m:t>
                          </m:r>
                          <m:r>
                            <a:rPr lang="cs-CZ" sz="2800" b="0" i="1" dirty="0" smtClean="0">
                              <a:solidFill>
                                <a:schemeClr val="tx1"/>
                              </a:solidFill>
                              <a:latin typeface="Cambria Math" panose="02040503050406030204" pitchFamily="18" charset="0"/>
                            </a:rPr>
                            <m:t>5</m:t>
                          </m:r>
                        </m:den>
                      </m:f>
                    </m:oMath>
                  </m:oMathPara>
                </a14:m>
                <a:endParaRPr lang="cs-CZ" sz="2800" b="1" dirty="0">
                  <a:solidFill>
                    <a:schemeClr val="tx1"/>
                  </a:solidFill>
                </a:endParaRPr>
              </a:p>
            </p:txBody>
          </p:sp>
        </mc:Choice>
        <mc:Fallback xmlns="">
          <p:sp>
            <p:nvSpPr>
              <p:cNvPr id="66" name="TextovéPole 65">
                <a:extLst>
                  <a:ext uri="{FF2B5EF4-FFF2-40B4-BE49-F238E27FC236}">
                    <a16:creationId xmlns:a16="http://schemas.microsoft.com/office/drawing/2014/main" id="{DA5B03CF-89D7-4D69-B452-C6C4799E29DD}"/>
                  </a:ext>
                </a:extLst>
              </p:cNvPr>
              <p:cNvSpPr txBox="1">
                <a:spLocks noRot="1" noChangeAspect="1" noMove="1" noResize="1" noEditPoints="1" noAdjustHandles="1" noChangeArrowheads="1" noChangeShapeType="1" noTextEdit="1"/>
              </p:cNvSpPr>
              <p:nvPr/>
            </p:nvSpPr>
            <p:spPr>
              <a:xfrm>
                <a:off x="948521" y="3053899"/>
                <a:ext cx="1717091" cy="936154"/>
              </a:xfrm>
              <a:prstGeom prst="rect">
                <a:avLst/>
              </a:prstGeom>
              <a:blipFill>
                <a:blip r:embed="rId2"/>
                <a:stretch>
                  <a:fillRect/>
                </a:stretch>
              </a:blipFill>
            </p:spPr>
            <p:txBody>
              <a:bodyPr/>
              <a:lstStyle/>
              <a:p>
                <a:r>
                  <a:rPr lang="cs-CZ">
                    <a:noFill/>
                  </a:rPr>
                  <a:t> </a:t>
                </a:r>
              </a:p>
            </p:txBody>
          </p:sp>
        </mc:Fallback>
      </mc:AlternateContent>
      <p:sp>
        <p:nvSpPr>
          <p:cNvPr id="67" name="TextovéPole 66">
            <a:extLst>
              <a:ext uri="{FF2B5EF4-FFF2-40B4-BE49-F238E27FC236}">
                <a16:creationId xmlns:a16="http://schemas.microsoft.com/office/drawing/2014/main" id="{266C63F6-4C95-45DD-A3C7-B6445AC8AFB9}"/>
              </a:ext>
            </a:extLst>
          </p:cNvPr>
          <p:cNvSpPr txBox="1"/>
          <p:nvPr/>
        </p:nvSpPr>
        <p:spPr>
          <a:xfrm>
            <a:off x="2835297" y="3301384"/>
            <a:ext cx="1369058" cy="523220"/>
          </a:xfrm>
          <a:prstGeom prst="rect">
            <a:avLst/>
          </a:prstGeom>
          <a:noFill/>
        </p:spPr>
        <p:txBody>
          <a:bodyPr wrap="square" rtlCol="0">
            <a:spAutoFit/>
          </a:bodyPr>
          <a:lstStyle/>
          <a:p>
            <a:r>
              <a:rPr lang="cs-CZ" sz="2800" dirty="0"/>
              <a:t>/ .120</a:t>
            </a:r>
            <a:endParaRPr lang="cs-CZ" sz="2800" b="1" dirty="0"/>
          </a:p>
        </p:txBody>
      </p:sp>
      <p:sp>
        <p:nvSpPr>
          <p:cNvPr id="68" name="TextovéPole 67">
            <a:extLst>
              <a:ext uri="{FF2B5EF4-FFF2-40B4-BE49-F238E27FC236}">
                <a16:creationId xmlns:a16="http://schemas.microsoft.com/office/drawing/2014/main" id="{ECB2DFC4-090B-4530-BDDA-6A5403FB0B06}"/>
              </a:ext>
            </a:extLst>
          </p:cNvPr>
          <p:cNvSpPr txBox="1"/>
          <p:nvPr/>
        </p:nvSpPr>
        <p:spPr>
          <a:xfrm>
            <a:off x="948521" y="5415180"/>
            <a:ext cx="2171751" cy="523220"/>
          </a:xfrm>
          <a:prstGeom prst="rect">
            <a:avLst/>
          </a:prstGeom>
          <a:noFill/>
        </p:spPr>
        <p:txBody>
          <a:bodyPr wrap="square" rtlCol="0">
            <a:spAutoFit/>
          </a:bodyPr>
          <a:lstStyle/>
          <a:p>
            <a:r>
              <a:rPr lang="cs-CZ" sz="2800" dirty="0">
                <a:latin typeface="Cambria Math" panose="02040503050406030204" pitchFamily="18" charset="0"/>
                <a:ea typeface="Cambria Math" panose="02040503050406030204" pitchFamily="18" charset="0"/>
              </a:rPr>
              <a:t>x = </a:t>
            </a:r>
            <a:r>
              <a:rPr lang="cs-CZ" sz="2800" b="1" dirty="0">
                <a:latin typeface="Cambria Math" panose="02040503050406030204" pitchFamily="18" charset="0"/>
                <a:ea typeface="Cambria Math" panose="02040503050406030204" pitchFamily="18" charset="0"/>
              </a:rPr>
              <a:t>360 Kč</a:t>
            </a:r>
          </a:p>
        </p:txBody>
      </p:sp>
      <mc:AlternateContent xmlns:mc="http://schemas.openxmlformats.org/markup-compatibility/2006" xmlns:a14="http://schemas.microsoft.com/office/drawing/2010/main">
        <mc:Choice Requires="a14">
          <p:sp>
            <p:nvSpPr>
              <p:cNvPr id="69" name="TextovéPole 68">
                <a:extLst>
                  <a:ext uri="{FF2B5EF4-FFF2-40B4-BE49-F238E27FC236}">
                    <a16:creationId xmlns:a16="http://schemas.microsoft.com/office/drawing/2014/main" id="{A564893B-2069-4D42-8E1A-6BEB1AEF10F6}"/>
                  </a:ext>
                </a:extLst>
              </p:cNvPr>
              <p:cNvSpPr txBox="1"/>
              <p:nvPr/>
            </p:nvSpPr>
            <p:spPr>
              <a:xfrm>
                <a:off x="948521" y="4237808"/>
                <a:ext cx="2068056" cy="9105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cs-CZ" sz="2800" b="0" i="0" dirty="0" smtClean="0">
                          <a:solidFill>
                            <a:schemeClr val="tx1"/>
                          </a:solidFill>
                          <a:latin typeface="Cambria Math" panose="02040503050406030204" pitchFamily="18" charset="0"/>
                        </a:rPr>
                        <m:t>x</m:t>
                      </m:r>
                      <m:r>
                        <a:rPr lang="cs-CZ" sz="2800" i="0" dirty="0" smtClean="0">
                          <a:solidFill>
                            <a:schemeClr val="tx1"/>
                          </a:solidFill>
                          <a:latin typeface="Cambria Math" panose="02040503050406030204" pitchFamily="18" charset="0"/>
                        </a:rPr>
                        <m:t>=</m:t>
                      </m:r>
                      <m:f>
                        <m:fPr>
                          <m:ctrlPr>
                            <a:rPr lang="cs-CZ" sz="2800" i="1" dirty="0">
                              <a:solidFill>
                                <a:schemeClr val="tx1"/>
                              </a:solidFill>
                              <a:latin typeface="Cambria Math" panose="02040503050406030204" pitchFamily="18" charset="0"/>
                            </a:rPr>
                          </m:ctrlPr>
                        </m:fPr>
                        <m:num>
                          <m:r>
                            <a:rPr lang="cs-CZ" sz="2800" b="0" i="0" dirty="0" smtClean="0">
                              <a:solidFill>
                                <a:schemeClr val="tx1"/>
                              </a:solidFill>
                              <a:latin typeface="Cambria Math" panose="02040503050406030204" pitchFamily="18" charset="0"/>
                            </a:rPr>
                            <m:t>120</m:t>
                          </m:r>
                        </m:num>
                        <m:den>
                          <m:r>
                            <a:rPr lang="cs-CZ" sz="2800" dirty="0">
                              <a:solidFill>
                                <a:schemeClr val="tx1"/>
                              </a:solidFill>
                              <a:latin typeface="Cambria Math" panose="02040503050406030204" pitchFamily="18" charset="0"/>
                            </a:rPr>
                            <m:t>1</m:t>
                          </m:r>
                        </m:den>
                      </m:f>
                      <m:r>
                        <a:rPr lang="cs-CZ" sz="2800" b="0" i="0" dirty="0" smtClean="0">
                          <a:solidFill>
                            <a:schemeClr val="tx1"/>
                          </a:solidFill>
                          <a:latin typeface="Cambria Math" panose="02040503050406030204" pitchFamily="18" charset="0"/>
                        </a:rPr>
                        <m:t>.</m:t>
                      </m:r>
                      <m:f>
                        <m:fPr>
                          <m:ctrlPr>
                            <a:rPr lang="cs-CZ" sz="2800" i="1" dirty="0">
                              <a:solidFill>
                                <a:schemeClr val="tx1"/>
                              </a:solidFill>
                              <a:latin typeface="Cambria Math" panose="02040503050406030204" pitchFamily="18" charset="0"/>
                            </a:rPr>
                          </m:ctrlPr>
                        </m:fPr>
                        <m:num>
                          <m:r>
                            <a:rPr lang="cs-CZ" sz="2800" b="0" i="0" dirty="0" smtClean="0">
                              <a:solidFill>
                                <a:schemeClr val="tx1"/>
                              </a:solidFill>
                              <a:latin typeface="Cambria Math" panose="02040503050406030204" pitchFamily="18" charset="0"/>
                            </a:rPr>
                            <m:t>75</m:t>
                          </m:r>
                        </m:num>
                        <m:den>
                          <m:r>
                            <a:rPr lang="cs-CZ" sz="2800" b="0" i="0" dirty="0" smtClean="0">
                              <a:solidFill>
                                <a:schemeClr val="tx1"/>
                              </a:solidFill>
                              <a:latin typeface="Cambria Math" panose="02040503050406030204" pitchFamily="18" charset="0"/>
                            </a:rPr>
                            <m:t>25</m:t>
                          </m:r>
                        </m:den>
                      </m:f>
                    </m:oMath>
                  </m:oMathPara>
                </a14:m>
                <a:endParaRPr lang="cs-CZ" sz="2800" b="1" dirty="0">
                  <a:solidFill>
                    <a:schemeClr val="tx1"/>
                  </a:solidFill>
                </a:endParaRPr>
              </a:p>
            </p:txBody>
          </p:sp>
        </mc:Choice>
        <mc:Fallback xmlns="">
          <p:sp>
            <p:nvSpPr>
              <p:cNvPr id="69" name="TextovéPole 68">
                <a:extLst>
                  <a:ext uri="{FF2B5EF4-FFF2-40B4-BE49-F238E27FC236}">
                    <a16:creationId xmlns:a16="http://schemas.microsoft.com/office/drawing/2014/main" id="{A564893B-2069-4D42-8E1A-6BEB1AEF10F6}"/>
                  </a:ext>
                </a:extLst>
              </p:cNvPr>
              <p:cNvSpPr txBox="1">
                <a:spLocks noRot="1" noChangeAspect="1" noMove="1" noResize="1" noEditPoints="1" noAdjustHandles="1" noChangeArrowheads="1" noChangeShapeType="1" noTextEdit="1"/>
              </p:cNvSpPr>
              <p:nvPr/>
            </p:nvSpPr>
            <p:spPr>
              <a:xfrm>
                <a:off x="948521" y="4237808"/>
                <a:ext cx="2068056" cy="910570"/>
              </a:xfrm>
              <a:prstGeom prst="rect">
                <a:avLst/>
              </a:prstGeom>
              <a:blipFill>
                <a:blip r:embed="rId3"/>
                <a:stretch>
                  <a:fillRect/>
                </a:stretch>
              </a:blipFill>
            </p:spPr>
            <p:txBody>
              <a:bodyPr/>
              <a:lstStyle/>
              <a:p>
                <a:r>
                  <a:rPr lang="cs-CZ">
                    <a:noFill/>
                  </a:rPr>
                  <a:t> </a:t>
                </a:r>
              </a:p>
            </p:txBody>
          </p:sp>
        </mc:Fallback>
      </mc:AlternateContent>
      <p:sp>
        <p:nvSpPr>
          <p:cNvPr id="70" name="Rectangle 43">
            <a:extLst>
              <a:ext uri="{FF2B5EF4-FFF2-40B4-BE49-F238E27FC236}">
                <a16:creationId xmlns:a16="http://schemas.microsoft.com/office/drawing/2014/main" id="{52F1F241-D0B8-426C-B70F-05479E1D2789}"/>
              </a:ext>
            </a:extLst>
          </p:cNvPr>
          <p:cNvSpPr>
            <a:spLocks noChangeArrowheads="1"/>
          </p:cNvSpPr>
          <p:nvPr/>
        </p:nvSpPr>
        <p:spPr bwMode="auto">
          <a:xfrm>
            <a:off x="3990794" y="6008090"/>
            <a:ext cx="4287746" cy="59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dirty="0">
                <a:latin typeface="+mn-lt"/>
              </a:rPr>
              <a:t>Zlevněné tričko stojí 360 Kč.</a:t>
            </a:r>
          </a:p>
        </p:txBody>
      </p:sp>
      <p:pic>
        <p:nvPicPr>
          <p:cNvPr id="7" name="Obrázek 6" descr="Obsah obrázku košile/tričko, rukáv&#10;&#10;Popis byl vytvořen automaticky">
            <a:extLst>
              <a:ext uri="{FF2B5EF4-FFF2-40B4-BE49-F238E27FC236}">
                <a16:creationId xmlns:a16="http://schemas.microsoft.com/office/drawing/2014/main" id="{BE3C28EB-ADD1-438C-8346-A2A0C9C85E2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65612" y="849910"/>
            <a:ext cx="1661989" cy="1721153"/>
          </a:xfrm>
          <a:prstGeom prst="rect">
            <a:avLst/>
          </a:prstGeom>
        </p:spPr>
      </p:pic>
      <p:cxnSp>
        <p:nvCxnSpPr>
          <p:cNvPr id="10" name="Přímá spojnice 9">
            <a:extLst>
              <a:ext uri="{FF2B5EF4-FFF2-40B4-BE49-F238E27FC236}">
                <a16:creationId xmlns:a16="http://schemas.microsoft.com/office/drawing/2014/main" id="{98B306CA-5619-4022-A216-CC0CE5E044D8}"/>
              </a:ext>
            </a:extLst>
          </p:cNvPr>
          <p:cNvCxnSpPr/>
          <p:nvPr/>
        </p:nvCxnSpPr>
        <p:spPr>
          <a:xfrm flipV="1">
            <a:off x="2432115" y="4308049"/>
            <a:ext cx="403182" cy="301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Přímá spojnice 70">
            <a:extLst>
              <a:ext uri="{FF2B5EF4-FFF2-40B4-BE49-F238E27FC236}">
                <a16:creationId xmlns:a16="http://schemas.microsoft.com/office/drawing/2014/main" id="{B6D69499-AE02-41EA-8CFC-E8E2B357F97F}"/>
              </a:ext>
            </a:extLst>
          </p:cNvPr>
          <p:cNvCxnSpPr/>
          <p:nvPr/>
        </p:nvCxnSpPr>
        <p:spPr>
          <a:xfrm flipV="1">
            <a:off x="2432115" y="4813335"/>
            <a:ext cx="403182" cy="301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ovéPole 71">
            <a:extLst>
              <a:ext uri="{FF2B5EF4-FFF2-40B4-BE49-F238E27FC236}">
                <a16:creationId xmlns:a16="http://schemas.microsoft.com/office/drawing/2014/main" id="{06379D7C-85A4-4758-B300-7F398DBCB591}"/>
              </a:ext>
            </a:extLst>
          </p:cNvPr>
          <p:cNvSpPr txBox="1"/>
          <p:nvPr/>
        </p:nvSpPr>
        <p:spPr>
          <a:xfrm>
            <a:off x="2527396" y="3908979"/>
            <a:ext cx="389556" cy="461665"/>
          </a:xfrm>
          <a:prstGeom prst="rect">
            <a:avLst/>
          </a:prstGeom>
          <a:noFill/>
        </p:spPr>
        <p:txBody>
          <a:bodyPr wrap="square" rtlCol="0">
            <a:spAutoFit/>
          </a:bodyPr>
          <a:lstStyle/>
          <a:p>
            <a:r>
              <a:rPr lang="cs-CZ" sz="2400" dirty="0"/>
              <a:t>3</a:t>
            </a:r>
            <a:endParaRPr lang="cs-CZ" sz="2400" b="1" dirty="0"/>
          </a:p>
        </p:txBody>
      </p:sp>
      <p:sp>
        <p:nvSpPr>
          <p:cNvPr id="73" name="TextovéPole 72">
            <a:extLst>
              <a:ext uri="{FF2B5EF4-FFF2-40B4-BE49-F238E27FC236}">
                <a16:creationId xmlns:a16="http://schemas.microsoft.com/office/drawing/2014/main" id="{EB349742-B8E9-46D7-B2E0-0C8C9A5FF209}"/>
              </a:ext>
            </a:extLst>
          </p:cNvPr>
          <p:cNvSpPr txBox="1"/>
          <p:nvPr/>
        </p:nvSpPr>
        <p:spPr>
          <a:xfrm>
            <a:off x="2470834" y="5049485"/>
            <a:ext cx="389556" cy="461665"/>
          </a:xfrm>
          <a:prstGeom prst="rect">
            <a:avLst/>
          </a:prstGeom>
          <a:noFill/>
        </p:spPr>
        <p:txBody>
          <a:bodyPr wrap="square" rtlCol="0">
            <a:spAutoFit/>
          </a:bodyPr>
          <a:lstStyle/>
          <a:p>
            <a:r>
              <a:rPr lang="cs-CZ" sz="2400" dirty="0"/>
              <a:t>1</a:t>
            </a:r>
            <a:endParaRPr lang="cs-CZ" sz="2400" b="1" dirty="0"/>
          </a:p>
        </p:txBody>
      </p:sp>
    </p:spTree>
    <p:extLst>
      <p:ext uri="{BB962C8B-B14F-4D97-AF65-F5344CB8AC3E}">
        <p14:creationId xmlns:p14="http://schemas.microsoft.com/office/powerpoint/2010/main" val="2279098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07504" y="620688"/>
            <a:ext cx="8712968" cy="1011309"/>
          </a:xfrm>
          <a:prstGeom prst="rect">
            <a:avLst/>
          </a:prstGeom>
          <a:noFill/>
          <a:ln w="9525">
            <a:noFill/>
            <a:miter lim="800000"/>
            <a:headEnd/>
            <a:tailEnd/>
          </a:ln>
          <a:effectLst/>
        </p:spPr>
        <p:txBody>
          <a:bodyPr anchor="t"/>
          <a:lstStyle/>
          <a:p>
            <a:pPr>
              <a:defRPr/>
            </a:pPr>
            <a:r>
              <a:rPr lang="cs-CZ" sz="2400" dirty="0"/>
              <a:t>V 9 hodin vyrazil kamion průměrnou rychlostí 80 km/h. V 9.30 hodin za ním vyrazilo stejnou cestou auto průměrnou rychlostí 100 km/h. Jaká bude v 11 hodin vzdálenost mezi osobním autem a kamionem a které vozidlo dojelo dál? </a:t>
            </a:r>
          </a:p>
        </p:txBody>
      </p:sp>
      <p:sp>
        <p:nvSpPr>
          <p:cNvPr id="5" name="TextovéPole 4"/>
          <p:cNvSpPr txBox="1"/>
          <p:nvPr/>
        </p:nvSpPr>
        <p:spPr>
          <a:xfrm>
            <a:off x="5004200" y="3099761"/>
            <a:ext cx="719267" cy="492443"/>
          </a:xfrm>
          <a:prstGeom prst="rect">
            <a:avLst/>
          </a:prstGeom>
          <a:noFill/>
        </p:spPr>
        <p:txBody>
          <a:bodyPr wrap="square" rtlCol="0">
            <a:spAutoFit/>
          </a:bodyPr>
          <a:lstStyle/>
          <a:p>
            <a:r>
              <a:rPr lang="cs-CZ" sz="2600" dirty="0">
                <a:ea typeface="Cambria Math" pitchFamily="18" charset="0"/>
                <a:cs typeface="Times New Roman" pitchFamily="18" charset="0"/>
              </a:rPr>
              <a:t>t</a:t>
            </a:r>
            <a:r>
              <a:rPr lang="cs-CZ" sz="2600" baseline="-25000" dirty="0">
                <a:ea typeface="Cambria Math" pitchFamily="18" charset="0"/>
                <a:cs typeface="Times New Roman" pitchFamily="18" charset="0"/>
              </a:rPr>
              <a:t>2</a:t>
            </a:r>
            <a:r>
              <a:rPr lang="cs-CZ" sz="2600" dirty="0">
                <a:ea typeface="Cambria Math" pitchFamily="18" charset="0"/>
                <a:cs typeface="Times New Roman" pitchFamily="18" charset="0"/>
              </a:rPr>
              <a:t> =</a:t>
            </a:r>
          </a:p>
        </p:txBody>
      </p:sp>
      <p:sp>
        <p:nvSpPr>
          <p:cNvPr id="6" name="TextovéPole 5"/>
          <p:cNvSpPr txBox="1"/>
          <p:nvPr/>
        </p:nvSpPr>
        <p:spPr>
          <a:xfrm>
            <a:off x="1619672" y="3127808"/>
            <a:ext cx="750995" cy="492443"/>
          </a:xfrm>
          <a:prstGeom prst="rect">
            <a:avLst/>
          </a:prstGeom>
          <a:noFill/>
        </p:spPr>
        <p:txBody>
          <a:bodyPr wrap="square" rtlCol="0">
            <a:spAutoFit/>
          </a:bodyPr>
          <a:lstStyle/>
          <a:p>
            <a:r>
              <a:rPr lang="cs-CZ" sz="2600" dirty="0">
                <a:ea typeface="Cambria Math" pitchFamily="18" charset="0"/>
                <a:cs typeface="Times New Roman" pitchFamily="18" charset="0"/>
              </a:rPr>
              <a:t>v</a:t>
            </a:r>
            <a:r>
              <a:rPr lang="cs-CZ" sz="2600" baseline="-25000" dirty="0">
                <a:ea typeface="Cambria Math" pitchFamily="18" charset="0"/>
                <a:cs typeface="Times New Roman" pitchFamily="18" charset="0"/>
              </a:rPr>
              <a:t>2</a:t>
            </a:r>
            <a:r>
              <a:rPr lang="cs-CZ" sz="2600" dirty="0">
                <a:ea typeface="Cambria Math" pitchFamily="18" charset="0"/>
                <a:cs typeface="Times New Roman" pitchFamily="18" charset="0"/>
              </a:rPr>
              <a:t> =</a:t>
            </a:r>
          </a:p>
        </p:txBody>
      </p:sp>
      <p:sp>
        <p:nvSpPr>
          <p:cNvPr id="7" name="TextovéPole 6"/>
          <p:cNvSpPr txBox="1"/>
          <p:nvPr/>
        </p:nvSpPr>
        <p:spPr>
          <a:xfrm>
            <a:off x="5000981" y="2307673"/>
            <a:ext cx="733775" cy="492443"/>
          </a:xfrm>
          <a:prstGeom prst="rect">
            <a:avLst/>
          </a:prstGeom>
          <a:noFill/>
        </p:spPr>
        <p:txBody>
          <a:bodyPr wrap="square" rtlCol="0">
            <a:spAutoFit/>
          </a:bodyPr>
          <a:lstStyle/>
          <a:p>
            <a:r>
              <a:rPr lang="cs-CZ" sz="2600" dirty="0">
                <a:ea typeface="Cambria Math" pitchFamily="18" charset="0"/>
                <a:cs typeface="Times New Roman" pitchFamily="18" charset="0"/>
              </a:rPr>
              <a:t>t</a:t>
            </a:r>
            <a:r>
              <a:rPr lang="cs-CZ" sz="2600" baseline="-25000" dirty="0">
                <a:ea typeface="Cambria Math" pitchFamily="18" charset="0"/>
                <a:cs typeface="Times New Roman" pitchFamily="18" charset="0"/>
              </a:rPr>
              <a:t>1</a:t>
            </a:r>
            <a:r>
              <a:rPr lang="cs-CZ" sz="2600" dirty="0">
                <a:ea typeface="Cambria Math" pitchFamily="18" charset="0"/>
                <a:cs typeface="Times New Roman" pitchFamily="18" charset="0"/>
              </a:rPr>
              <a:t> =</a:t>
            </a:r>
          </a:p>
        </p:txBody>
      </p:sp>
      <p:sp>
        <p:nvSpPr>
          <p:cNvPr id="8" name="TextovéPole 7"/>
          <p:cNvSpPr txBox="1"/>
          <p:nvPr/>
        </p:nvSpPr>
        <p:spPr>
          <a:xfrm>
            <a:off x="1651204" y="2307673"/>
            <a:ext cx="787196" cy="492443"/>
          </a:xfrm>
          <a:prstGeom prst="rect">
            <a:avLst/>
          </a:prstGeom>
          <a:noFill/>
        </p:spPr>
        <p:txBody>
          <a:bodyPr wrap="square" rtlCol="0">
            <a:spAutoFit/>
          </a:bodyPr>
          <a:lstStyle/>
          <a:p>
            <a:r>
              <a:rPr lang="cs-CZ" sz="2600" dirty="0">
                <a:ea typeface="Cambria Math" pitchFamily="18" charset="0"/>
                <a:cs typeface="Times New Roman" pitchFamily="18" charset="0"/>
              </a:rPr>
              <a:t>v</a:t>
            </a:r>
            <a:r>
              <a:rPr lang="cs-CZ" sz="2600" baseline="-25000" dirty="0">
                <a:ea typeface="Cambria Math" pitchFamily="18" charset="0"/>
                <a:cs typeface="Times New Roman" pitchFamily="18" charset="0"/>
              </a:rPr>
              <a:t>1</a:t>
            </a:r>
            <a:r>
              <a:rPr lang="cs-CZ" sz="2600" dirty="0">
                <a:ea typeface="Cambria Math" pitchFamily="18" charset="0"/>
                <a:cs typeface="Times New Roman" pitchFamily="18" charset="0"/>
              </a:rPr>
              <a:t> =</a:t>
            </a:r>
          </a:p>
        </p:txBody>
      </p:sp>
      <p:cxnSp>
        <p:nvCxnSpPr>
          <p:cNvPr id="9" name="Přímá spojnice se šipkou 8"/>
          <p:cNvCxnSpPr/>
          <p:nvPr/>
        </p:nvCxnSpPr>
        <p:spPr>
          <a:xfrm>
            <a:off x="1187624" y="2857316"/>
            <a:ext cx="5932063" cy="0"/>
          </a:xfrm>
          <a:prstGeom prst="straightConnector1">
            <a:avLst/>
          </a:prstGeom>
          <a:ln w="38100">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a:off x="1187624" y="3649404"/>
            <a:ext cx="6624000" cy="0"/>
          </a:xfrm>
          <a:prstGeom prst="straightConnector1">
            <a:avLst/>
          </a:prstGeom>
          <a:ln w="38100">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3152078" y="4323897"/>
            <a:ext cx="1995986" cy="492443"/>
          </a:xfrm>
          <a:prstGeom prst="rect">
            <a:avLst/>
          </a:prstGeom>
          <a:noFill/>
        </p:spPr>
        <p:txBody>
          <a:bodyPr wrap="square" rtlCol="0">
            <a:spAutoFit/>
          </a:bodyPr>
          <a:lstStyle/>
          <a:p>
            <a:r>
              <a:rPr lang="cs-CZ" sz="2600" dirty="0">
                <a:cs typeface="Times New Roman" pitchFamily="18" charset="0"/>
              </a:rPr>
              <a:t>s</a:t>
            </a:r>
            <a:r>
              <a:rPr lang="cs-CZ" sz="2600" baseline="-25000" dirty="0">
                <a:cs typeface="Times New Roman" pitchFamily="18" charset="0"/>
              </a:rPr>
              <a:t>2 </a:t>
            </a:r>
            <a:r>
              <a:rPr lang="cs-CZ" sz="2600" dirty="0">
                <a:cs typeface="Times New Roman" pitchFamily="18" charset="0"/>
              </a:rPr>
              <a:t>= v</a:t>
            </a:r>
            <a:r>
              <a:rPr lang="cs-CZ" sz="2600" baseline="-25000" dirty="0">
                <a:cs typeface="Times New Roman" pitchFamily="18" charset="0"/>
              </a:rPr>
              <a:t>2</a:t>
            </a:r>
            <a:r>
              <a:rPr lang="cs-CZ" sz="2600" dirty="0">
                <a:cs typeface="Times New Roman" pitchFamily="18" charset="0"/>
              </a:rPr>
              <a:t> . t</a:t>
            </a:r>
            <a:r>
              <a:rPr lang="cs-CZ" sz="2600" baseline="-25000" dirty="0">
                <a:cs typeface="Times New Roman" pitchFamily="18" charset="0"/>
              </a:rPr>
              <a:t>2</a:t>
            </a:r>
          </a:p>
        </p:txBody>
      </p:sp>
      <p:sp>
        <p:nvSpPr>
          <p:cNvPr id="12" name="TextovéPole 11"/>
          <p:cNvSpPr txBox="1"/>
          <p:nvPr/>
        </p:nvSpPr>
        <p:spPr>
          <a:xfrm>
            <a:off x="395536" y="4294280"/>
            <a:ext cx="755931" cy="492443"/>
          </a:xfrm>
          <a:prstGeom prst="rect">
            <a:avLst/>
          </a:prstGeom>
          <a:noFill/>
        </p:spPr>
        <p:txBody>
          <a:bodyPr wrap="square" rtlCol="0">
            <a:spAutoFit/>
          </a:bodyPr>
          <a:lstStyle/>
          <a:p>
            <a:r>
              <a:rPr lang="cs-CZ" sz="2600" dirty="0">
                <a:cs typeface="Times New Roman" pitchFamily="18" charset="0"/>
              </a:rPr>
              <a:t>s</a:t>
            </a:r>
            <a:r>
              <a:rPr lang="cs-CZ" sz="2600" baseline="-25000" dirty="0">
                <a:cs typeface="Times New Roman" pitchFamily="18" charset="0"/>
              </a:rPr>
              <a:t>1</a:t>
            </a:r>
            <a:r>
              <a:rPr lang="cs-CZ" sz="2600" dirty="0">
                <a:cs typeface="Times New Roman" pitchFamily="18" charset="0"/>
              </a:rPr>
              <a:t> =</a:t>
            </a:r>
            <a:endParaRPr lang="cs-CZ" sz="2600" baseline="-25000" dirty="0">
              <a:cs typeface="Times New Roman" pitchFamily="18" charset="0"/>
            </a:endParaRPr>
          </a:p>
        </p:txBody>
      </p:sp>
      <p:sp>
        <p:nvSpPr>
          <p:cNvPr id="13" name="TextovéPole 12"/>
          <p:cNvSpPr txBox="1"/>
          <p:nvPr/>
        </p:nvSpPr>
        <p:spPr>
          <a:xfrm>
            <a:off x="4374521" y="6209707"/>
            <a:ext cx="3942438" cy="492443"/>
          </a:xfrm>
          <a:prstGeom prst="rect">
            <a:avLst/>
          </a:prstGeom>
          <a:solidFill>
            <a:schemeClr val="bg1"/>
          </a:solidFill>
        </p:spPr>
        <p:txBody>
          <a:bodyPr wrap="square" rtlCol="0">
            <a:spAutoFit/>
          </a:bodyPr>
          <a:lstStyle/>
          <a:p>
            <a:r>
              <a:rPr lang="cs-CZ" sz="2600" dirty="0">
                <a:cs typeface="Times New Roman" pitchFamily="18" charset="0"/>
              </a:rPr>
              <a:t>O 10 km dále dojel kamion .</a:t>
            </a:r>
            <a:endParaRPr lang="cs-CZ" sz="2600" baseline="-25000" dirty="0">
              <a:cs typeface="Times New Roman" pitchFamily="18" charset="0"/>
            </a:endParaRPr>
          </a:p>
        </p:txBody>
      </p:sp>
      <p:sp>
        <p:nvSpPr>
          <p:cNvPr id="14" name="TextovéPole 13"/>
          <p:cNvSpPr txBox="1"/>
          <p:nvPr/>
        </p:nvSpPr>
        <p:spPr>
          <a:xfrm>
            <a:off x="3802659" y="2811729"/>
            <a:ext cx="913357" cy="492443"/>
          </a:xfrm>
          <a:prstGeom prst="rect">
            <a:avLst/>
          </a:prstGeom>
          <a:noFill/>
        </p:spPr>
        <p:txBody>
          <a:bodyPr wrap="square" rtlCol="0">
            <a:spAutoFit/>
          </a:bodyPr>
          <a:lstStyle/>
          <a:p>
            <a:r>
              <a:rPr lang="cs-CZ" sz="2600" b="1" dirty="0">
                <a:ea typeface="Cambria Math" pitchFamily="18" charset="0"/>
                <a:cs typeface="Times New Roman" pitchFamily="18" charset="0"/>
              </a:rPr>
              <a:t>s</a:t>
            </a:r>
            <a:r>
              <a:rPr lang="cs-CZ" sz="2600" b="1" baseline="-25000" dirty="0">
                <a:ea typeface="Cambria Math" pitchFamily="18" charset="0"/>
                <a:cs typeface="Times New Roman" pitchFamily="18" charset="0"/>
              </a:rPr>
              <a:t>1 </a:t>
            </a:r>
            <a:r>
              <a:rPr lang="cs-CZ" sz="2600" b="1" dirty="0">
                <a:ea typeface="Cambria Math" pitchFamily="18" charset="0"/>
                <a:cs typeface="Times New Roman" pitchFamily="18" charset="0"/>
              </a:rPr>
              <a:t>= ?</a:t>
            </a:r>
          </a:p>
        </p:txBody>
      </p:sp>
      <p:sp>
        <p:nvSpPr>
          <p:cNvPr id="15" name="TextovéPole 14"/>
          <p:cNvSpPr txBox="1"/>
          <p:nvPr/>
        </p:nvSpPr>
        <p:spPr>
          <a:xfrm>
            <a:off x="3802658" y="3603817"/>
            <a:ext cx="913358" cy="492443"/>
          </a:xfrm>
          <a:prstGeom prst="rect">
            <a:avLst/>
          </a:prstGeom>
          <a:noFill/>
        </p:spPr>
        <p:txBody>
          <a:bodyPr wrap="square" rtlCol="0">
            <a:spAutoFit/>
          </a:bodyPr>
          <a:lstStyle/>
          <a:p>
            <a:r>
              <a:rPr lang="cs-CZ" sz="2600" b="1" dirty="0">
                <a:ea typeface="Cambria Math" pitchFamily="18" charset="0"/>
                <a:cs typeface="Times New Roman" pitchFamily="18" charset="0"/>
              </a:rPr>
              <a:t>s</a:t>
            </a:r>
            <a:r>
              <a:rPr lang="cs-CZ" sz="2600" b="1" baseline="-25000" dirty="0">
                <a:ea typeface="Cambria Math" pitchFamily="18" charset="0"/>
                <a:cs typeface="Times New Roman" pitchFamily="18" charset="0"/>
              </a:rPr>
              <a:t>2 </a:t>
            </a:r>
            <a:r>
              <a:rPr lang="cs-CZ" sz="2600" b="1" dirty="0">
                <a:ea typeface="Cambria Math" pitchFamily="18" charset="0"/>
                <a:cs typeface="Times New Roman" pitchFamily="18" charset="0"/>
              </a:rPr>
              <a:t>= ?</a:t>
            </a:r>
          </a:p>
        </p:txBody>
      </p:sp>
      <p:pic>
        <p:nvPicPr>
          <p:cNvPr id="16" name="Picture 3" descr="C:\Users\Martin Holý\AppData\Local\Microsoft\Windows\Temporary Internet Files\Content.IE5\KQUC2Q4Z\MC90031825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87719" y="2385647"/>
            <a:ext cx="629262" cy="71411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Martin Holý\AppData\Local\Microsoft\Windows\Temporary Internet Files\Content.IE5\KQUC2Q4Z\MC90044173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205721"/>
            <a:ext cx="821705" cy="821705"/>
          </a:xfrm>
          <a:prstGeom prst="rect">
            <a:avLst/>
          </a:prstGeom>
          <a:noFill/>
          <a:extLst>
            <a:ext uri="{909E8E84-426E-40DD-AFC4-6F175D3DCCD1}">
              <a14:hiddenFill xmlns:a14="http://schemas.microsoft.com/office/drawing/2010/main">
                <a:solidFill>
                  <a:srgbClr val="FFFFFF"/>
                </a:solidFill>
              </a14:hiddenFill>
            </a:ext>
          </a:extLst>
        </p:spPr>
      </p:pic>
      <p:sp>
        <p:nvSpPr>
          <p:cNvPr id="20" name="TextovéPole 19"/>
          <p:cNvSpPr txBox="1"/>
          <p:nvPr/>
        </p:nvSpPr>
        <p:spPr>
          <a:xfrm>
            <a:off x="395536" y="4847695"/>
            <a:ext cx="2212010" cy="492443"/>
          </a:xfrm>
          <a:prstGeom prst="rect">
            <a:avLst/>
          </a:prstGeom>
          <a:noFill/>
        </p:spPr>
        <p:txBody>
          <a:bodyPr wrap="square" rtlCol="0">
            <a:spAutoFit/>
          </a:bodyPr>
          <a:lstStyle/>
          <a:p>
            <a:r>
              <a:rPr lang="cs-CZ" sz="2600" dirty="0">
                <a:cs typeface="Times New Roman" pitchFamily="18" charset="0"/>
              </a:rPr>
              <a:t>s</a:t>
            </a:r>
            <a:r>
              <a:rPr lang="cs-CZ" sz="2600" baseline="-25000" dirty="0">
                <a:cs typeface="Times New Roman" pitchFamily="18" charset="0"/>
              </a:rPr>
              <a:t>1</a:t>
            </a:r>
            <a:r>
              <a:rPr lang="cs-CZ" sz="2600" dirty="0">
                <a:cs typeface="Times New Roman" pitchFamily="18" charset="0"/>
              </a:rPr>
              <a:t> = 80 . 2</a:t>
            </a:r>
            <a:r>
              <a:rPr lang="cs-CZ" sz="2600" baseline="-25000" dirty="0">
                <a:cs typeface="Times New Roman" pitchFamily="18" charset="0"/>
              </a:rPr>
              <a:t> </a:t>
            </a:r>
          </a:p>
        </p:txBody>
      </p:sp>
      <p:sp>
        <p:nvSpPr>
          <p:cNvPr id="21" name="TextovéPole 20"/>
          <p:cNvSpPr txBox="1"/>
          <p:nvPr/>
        </p:nvSpPr>
        <p:spPr>
          <a:xfrm>
            <a:off x="412617" y="5476025"/>
            <a:ext cx="2212010" cy="492443"/>
          </a:xfrm>
          <a:prstGeom prst="rect">
            <a:avLst/>
          </a:prstGeom>
          <a:noFill/>
        </p:spPr>
        <p:txBody>
          <a:bodyPr wrap="square" rtlCol="0">
            <a:spAutoFit/>
          </a:bodyPr>
          <a:lstStyle/>
          <a:p>
            <a:r>
              <a:rPr lang="cs-CZ" sz="2600" b="1" dirty="0">
                <a:cs typeface="Times New Roman" pitchFamily="18" charset="0"/>
              </a:rPr>
              <a:t>s</a:t>
            </a:r>
            <a:r>
              <a:rPr lang="cs-CZ" sz="2600" b="1" baseline="-25000" dirty="0">
                <a:cs typeface="Times New Roman" pitchFamily="18" charset="0"/>
              </a:rPr>
              <a:t>1</a:t>
            </a:r>
            <a:r>
              <a:rPr lang="cs-CZ" sz="2600" b="1" dirty="0">
                <a:cs typeface="Times New Roman" pitchFamily="18" charset="0"/>
              </a:rPr>
              <a:t> = 160 km</a:t>
            </a:r>
            <a:endParaRPr lang="cs-CZ" sz="2600" b="1" baseline="-25000" dirty="0">
              <a:cs typeface="Times New Roman" pitchFamily="18" charset="0"/>
            </a:endParaRPr>
          </a:p>
        </p:txBody>
      </p:sp>
      <p:sp>
        <p:nvSpPr>
          <p:cNvPr id="22" name="TextovéPole 21"/>
          <p:cNvSpPr txBox="1"/>
          <p:nvPr/>
        </p:nvSpPr>
        <p:spPr>
          <a:xfrm>
            <a:off x="3152078" y="4870344"/>
            <a:ext cx="1995986" cy="492443"/>
          </a:xfrm>
          <a:prstGeom prst="rect">
            <a:avLst/>
          </a:prstGeom>
          <a:noFill/>
        </p:spPr>
        <p:txBody>
          <a:bodyPr wrap="square" rtlCol="0">
            <a:spAutoFit/>
          </a:bodyPr>
          <a:lstStyle/>
          <a:p>
            <a:r>
              <a:rPr lang="cs-CZ" sz="2600" dirty="0">
                <a:cs typeface="Times New Roman" pitchFamily="18" charset="0"/>
              </a:rPr>
              <a:t>s</a:t>
            </a:r>
            <a:r>
              <a:rPr lang="cs-CZ" sz="2600" baseline="-25000" dirty="0">
                <a:cs typeface="Times New Roman" pitchFamily="18" charset="0"/>
              </a:rPr>
              <a:t>2 </a:t>
            </a:r>
            <a:r>
              <a:rPr lang="cs-CZ" sz="2600" dirty="0">
                <a:cs typeface="Times New Roman" pitchFamily="18" charset="0"/>
              </a:rPr>
              <a:t>= 1,5 . 100</a:t>
            </a:r>
            <a:endParaRPr lang="cs-CZ" sz="2600" baseline="-25000" dirty="0">
              <a:cs typeface="Times New Roman" pitchFamily="18" charset="0"/>
            </a:endParaRPr>
          </a:p>
        </p:txBody>
      </p:sp>
      <p:sp>
        <p:nvSpPr>
          <p:cNvPr id="23" name="TextovéPole 22"/>
          <p:cNvSpPr txBox="1"/>
          <p:nvPr/>
        </p:nvSpPr>
        <p:spPr>
          <a:xfrm>
            <a:off x="3152077" y="5446408"/>
            <a:ext cx="2424633" cy="492443"/>
          </a:xfrm>
          <a:prstGeom prst="rect">
            <a:avLst/>
          </a:prstGeom>
          <a:noFill/>
        </p:spPr>
        <p:txBody>
          <a:bodyPr wrap="square" rtlCol="0">
            <a:spAutoFit/>
          </a:bodyPr>
          <a:lstStyle/>
          <a:p>
            <a:r>
              <a:rPr lang="cs-CZ" sz="2600" b="1" dirty="0">
                <a:cs typeface="Times New Roman" pitchFamily="18" charset="0"/>
              </a:rPr>
              <a:t>s</a:t>
            </a:r>
            <a:r>
              <a:rPr lang="cs-CZ" sz="2600" b="1" baseline="-25000" dirty="0">
                <a:cs typeface="Times New Roman" pitchFamily="18" charset="0"/>
              </a:rPr>
              <a:t>2 </a:t>
            </a:r>
            <a:r>
              <a:rPr lang="cs-CZ" sz="2600" b="1" dirty="0">
                <a:cs typeface="Times New Roman" pitchFamily="18" charset="0"/>
              </a:rPr>
              <a:t>= </a:t>
            </a:r>
            <a:r>
              <a:rPr lang="cs-CZ" sz="2600" b="1">
                <a:cs typeface="Times New Roman" pitchFamily="18" charset="0"/>
              </a:rPr>
              <a:t>150 km</a:t>
            </a:r>
            <a:endParaRPr lang="cs-CZ" sz="2600" b="1" baseline="-25000" dirty="0">
              <a:cs typeface="Times New Roman" pitchFamily="18" charset="0"/>
            </a:endParaRPr>
          </a:p>
        </p:txBody>
      </p:sp>
      <p:sp>
        <p:nvSpPr>
          <p:cNvPr id="24" name="TextovéPole 23"/>
          <p:cNvSpPr txBox="1"/>
          <p:nvPr/>
        </p:nvSpPr>
        <p:spPr>
          <a:xfrm>
            <a:off x="7049647" y="2974888"/>
            <a:ext cx="690705" cy="492443"/>
          </a:xfrm>
          <a:prstGeom prst="rect">
            <a:avLst/>
          </a:prstGeom>
          <a:noFill/>
        </p:spPr>
        <p:txBody>
          <a:bodyPr wrap="square" rtlCol="0">
            <a:spAutoFit/>
          </a:bodyPr>
          <a:lstStyle/>
          <a:p>
            <a:r>
              <a:rPr lang="cs-CZ" sz="2600" b="1" dirty="0">
                <a:ea typeface="Cambria Math" pitchFamily="18" charset="0"/>
                <a:cs typeface="Times New Roman" pitchFamily="18" charset="0"/>
              </a:rPr>
              <a:t>?</a:t>
            </a:r>
          </a:p>
        </p:txBody>
      </p:sp>
      <p:sp>
        <p:nvSpPr>
          <p:cNvPr id="25" name="Obdélník 24">
            <a:extLst>
              <a:ext uri="{FF2B5EF4-FFF2-40B4-BE49-F238E27FC236}">
                <a16:creationId xmlns:a16="http://schemas.microsoft.com/office/drawing/2014/main" id="{B29E74F1-FF86-47B5-AF87-16C8F11D6C4E}"/>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6" name="Šipka doprava 21">
            <a:hlinkClick r:id="" action="ppaction://hlinkshowjump?jump=nextslide"/>
            <a:extLst>
              <a:ext uri="{FF2B5EF4-FFF2-40B4-BE49-F238E27FC236}">
                <a16:creationId xmlns:a16="http://schemas.microsoft.com/office/drawing/2014/main" id="{489CD866-9694-4977-B435-B47936ABD0C9}"/>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8" name="Šipka doprava 22">
            <a:hlinkClick r:id="" action="ppaction://hlinkshowjump?jump=previousslide"/>
            <a:extLst>
              <a:ext uri="{FF2B5EF4-FFF2-40B4-BE49-F238E27FC236}">
                <a16:creationId xmlns:a16="http://schemas.microsoft.com/office/drawing/2014/main" id="{AB3C1662-79B9-4D1A-8DB1-0647AA2253D2}"/>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0" name="Rectangle 10">
            <a:extLst>
              <a:ext uri="{FF2B5EF4-FFF2-40B4-BE49-F238E27FC236}">
                <a16:creationId xmlns:a16="http://schemas.microsoft.com/office/drawing/2014/main" id="{8B41FD75-9226-40DE-B624-B449B12A1D21}"/>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- 23</a:t>
            </a:r>
          </a:p>
        </p:txBody>
      </p:sp>
      <p:sp>
        <p:nvSpPr>
          <p:cNvPr id="31" name="Zaoblený obdélník 24">
            <a:hlinkClick r:id="" action="ppaction://hlinkshowjump?jump=firstslide"/>
            <a:extLst>
              <a:ext uri="{FF2B5EF4-FFF2-40B4-BE49-F238E27FC236}">
                <a16:creationId xmlns:a16="http://schemas.microsoft.com/office/drawing/2014/main" id="{988AB168-9EE1-4422-A7B0-A61254E45F71}"/>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27" name="TextovéPole 26">
            <a:extLst>
              <a:ext uri="{FF2B5EF4-FFF2-40B4-BE49-F238E27FC236}">
                <a16:creationId xmlns:a16="http://schemas.microsoft.com/office/drawing/2014/main" id="{803A09D0-D9B2-40E6-B63D-E695A1E48888}"/>
              </a:ext>
            </a:extLst>
          </p:cNvPr>
          <p:cNvSpPr txBox="1"/>
          <p:nvPr/>
        </p:nvSpPr>
        <p:spPr>
          <a:xfrm>
            <a:off x="2283381" y="2318962"/>
            <a:ext cx="1498396" cy="492443"/>
          </a:xfrm>
          <a:prstGeom prst="rect">
            <a:avLst/>
          </a:prstGeom>
          <a:noFill/>
        </p:spPr>
        <p:txBody>
          <a:bodyPr wrap="square" rtlCol="0">
            <a:spAutoFit/>
          </a:bodyPr>
          <a:lstStyle/>
          <a:p>
            <a:r>
              <a:rPr lang="cs-CZ" sz="2600" b="1" dirty="0">
                <a:ea typeface="Cambria Math" pitchFamily="18" charset="0"/>
                <a:cs typeface="Times New Roman" pitchFamily="18" charset="0"/>
              </a:rPr>
              <a:t>80</a:t>
            </a:r>
            <a:r>
              <a:rPr lang="cs-CZ" sz="2600" dirty="0">
                <a:ea typeface="Cambria Math" pitchFamily="18" charset="0"/>
                <a:cs typeface="Times New Roman" pitchFamily="18" charset="0"/>
              </a:rPr>
              <a:t> km/h </a:t>
            </a:r>
          </a:p>
        </p:txBody>
      </p:sp>
      <p:sp>
        <p:nvSpPr>
          <p:cNvPr id="29" name="TextovéPole 28">
            <a:extLst>
              <a:ext uri="{FF2B5EF4-FFF2-40B4-BE49-F238E27FC236}">
                <a16:creationId xmlns:a16="http://schemas.microsoft.com/office/drawing/2014/main" id="{DDF4C82B-3FCA-4DA2-A0A9-4719057D796A}"/>
              </a:ext>
            </a:extLst>
          </p:cNvPr>
          <p:cNvSpPr txBox="1"/>
          <p:nvPr/>
        </p:nvSpPr>
        <p:spPr>
          <a:xfrm>
            <a:off x="2229272" y="3127808"/>
            <a:ext cx="1563795" cy="492443"/>
          </a:xfrm>
          <a:prstGeom prst="rect">
            <a:avLst/>
          </a:prstGeom>
          <a:noFill/>
        </p:spPr>
        <p:txBody>
          <a:bodyPr wrap="square" rtlCol="0">
            <a:spAutoFit/>
          </a:bodyPr>
          <a:lstStyle/>
          <a:p>
            <a:r>
              <a:rPr lang="cs-CZ" sz="2600" b="1" dirty="0">
                <a:ea typeface="Cambria Math" pitchFamily="18" charset="0"/>
                <a:cs typeface="Times New Roman" pitchFamily="18" charset="0"/>
              </a:rPr>
              <a:t>100</a:t>
            </a:r>
            <a:r>
              <a:rPr lang="cs-CZ" sz="2600" dirty="0">
                <a:ea typeface="Cambria Math" pitchFamily="18" charset="0"/>
                <a:cs typeface="Times New Roman" pitchFamily="18" charset="0"/>
              </a:rPr>
              <a:t> km/h</a:t>
            </a:r>
          </a:p>
        </p:txBody>
      </p:sp>
      <p:sp>
        <p:nvSpPr>
          <p:cNvPr id="32" name="TextovéPole 31">
            <a:extLst>
              <a:ext uri="{FF2B5EF4-FFF2-40B4-BE49-F238E27FC236}">
                <a16:creationId xmlns:a16="http://schemas.microsoft.com/office/drawing/2014/main" id="{86329A5C-2A29-4F6C-9A7F-93132DF0B321}"/>
              </a:ext>
            </a:extLst>
          </p:cNvPr>
          <p:cNvSpPr txBox="1"/>
          <p:nvPr/>
        </p:nvSpPr>
        <p:spPr>
          <a:xfrm>
            <a:off x="5576715" y="2330251"/>
            <a:ext cx="745063" cy="492443"/>
          </a:xfrm>
          <a:prstGeom prst="rect">
            <a:avLst/>
          </a:prstGeom>
          <a:noFill/>
        </p:spPr>
        <p:txBody>
          <a:bodyPr wrap="square" rtlCol="0">
            <a:spAutoFit/>
          </a:bodyPr>
          <a:lstStyle/>
          <a:p>
            <a:r>
              <a:rPr lang="cs-CZ" sz="2600" b="1" dirty="0">
                <a:ea typeface="Cambria Math" pitchFamily="18" charset="0"/>
                <a:cs typeface="Times New Roman" pitchFamily="18" charset="0"/>
              </a:rPr>
              <a:t>2 </a:t>
            </a:r>
            <a:r>
              <a:rPr lang="cs-CZ" sz="2600" dirty="0">
                <a:ea typeface="Cambria Math" pitchFamily="18" charset="0"/>
                <a:cs typeface="Times New Roman" pitchFamily="18" charset="0"/>
              </a:rPr>
              <a:t>h</a:t>
            </a:r>
          </a:p>
        </p:txBody>
      </p:sp>
      <p:sp>
        <p:nvSpPr>
          <p:cNvPr id="33" name="TextovéPole 32">
            <a:extLst>
              <a:ext uri="{FF2B5EF4-FFF2-40B4-BE49-F238E27FC236}">
                <a16:creationId xmlns:a16="http://schemas.microsoft.com/office/drawing/2014/main" id="{5237083B-97D1-41D6-9E42-4149E79CF3E5}"/>
              </a:ext>
            </a:extLst>
          </p:cNvPr>
          <p:cNvSpPr txBox="1"/>
          <p:nvPr/>
        </p:nvSpPr>
        <p:spPr>
          <a:xfrm>
            <a:off x="5568644" y="3099761"/>
            <a:ext cx="1035356" cy="492443"/>
          </a:xfrm>
          <a:prstGeom prst="rect">
            <a:avLst/>
          </a:prstGeom>
          <a:noFill/>
        </p:spPr>
        <p:txBody>
          <a:bodyPr wrap="square" rtlCol="0">
            <a:spAutoFit/>
          </a:bodyPr>
          <a:lstStyle/>
          <a:p>
            <a:r>
              <a:rPr lang="cs-CZ" sz="2600" b="1" dirty="0">
                <a:ea typeface="Cambria Math" pitchFamily="18" charset="0"/>
                <a:cs typeface="Times New Roman" pitchFamily="18" charset="0"/>
              </a:rPr>
              <a:t>1,5</a:t>
            </a:r>
            <a:r>
              <a:rPr lang="cs-CZ" sz="2600" dirty="0">
                <a:ea typeface="Cambria Math" pitchFamily="18" charset="0"/>
                <a:cs typeface="Times New Roman" pitchFamily="18" charset="0"/>
              </a:rPr>
              <a:t>  h</a:t>
            </a:r>
          </a:p>
        </p:txBody>
      </p:sp>
      <p:sp>
        <p:nvSpPr>
          <p:cNvPr id="34" name="TextovéPole 33">
            <a:extLst>
              <a:ext uri="{FF2B5EF4-FFF2-40B4-BE49-F238E27FC236}">
                <a16:creationId xmlns:a16="http://schemas.microsoft.com/office/drawing/2014/main" id="{3B9AA634-4234-4A60-BC6C-89FFFD87B37D}"/>
              </a:ext>
            </a:extLst>
          </p:cNvPr>
          <p:cNvSpPr txBox="1"/>
          <p:nvPr/>
        </p:nvSpPr>
        <p:spPr>
          <a:xfrm>
            <a:off x="971270" y="4282991"/>
            <a:ext cx="1015574" cy="492443"/>
          </a:xfrm>
          <a:prstGeom prst="rect">
            <a:avLst/>
          </a:prstGeom>
          <a:noFill/>
        </p:spPr>
        <p:txBody>
          <a:bodyPr wrap="square" rtlCol="0">
            <a:spAutoFit/>
          </a:bodyPr>
          <a:lstStyle/>
          <a:p>
            <a:r>
              <a:rPr lang="cs-CZ" sz="2600" dirty="0">
                <a:cs typeface="Times New Roman" pitchFamily="18" charset="0"/>
              </a:rPr>
              <a:t>v</a:t>
            </a:r>
            <a:r>
              <a:rPr lang="cs-CZ" sz="2600" baseline="-25000" dirty="0">
                <a:cs typeface="Times New Roman" pitchFamily="18" charset="0"/>
              </a:rPr>
              <a:t>1</a:t>
            </a:r>
            <a:r>
              <a:rPr lang="cs-CZ" sz="2600" dirty="0">
                <a:cs typeface="Times New Roman" pitchFamily="18" charset="0"/>
              </a:rPr>
              <a:t> . t</a:t>
            </a:r>
            <a:r>
              <a:rPr lang="cs-CZ" sz="2600" baseline="-25000" dirty="0">
                <a:cs typeface="Times New Roman" pitchFamily="18" charset="0"/>
              </a:rPr>
              <a:t>1 </a:t>
            </a:r>
          </a:p>
        </p:txBody>
      </p:sp>
    </p:spTree>
    <p:extLst>
      <p:ext uri="{BB962C8B-B14F-4D97-AF65-F5344CB8AC3E}">
        <p14:creationId xmlns:p14="http://schemas.microsoft.com/office/powerpoint/2010/main" val="422981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bwMode="auto">
          <a:xfrm>
            <a:off x="107504" y="620687"/>
            <a:ext cx="7344816" cy="81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400" kern="0" dirty="0">
                <a:solidFill>
                  <a:schemeClr val="tx1"/>
                </a:solidFill>
                <a:latin typeface="+mn-lt"/>
              </a:rPr>
              <a:t>Krabička džusu s vnitřními rozměry 5 x 8 x 15 cm je naplněna džusem z 80 %. Kolik ml džusu je v krabičce?</a:t>
            </a:r>
          </a:p>
        </p:txBody>
      </p:sp>
      <p:sp>
        <p:nvSpPr>
          <p:cNvPr id="21" name="Rectangle 2"/>
          <p:cNvSpPr txBox="1">
            <a:spLocks noChangeArrowheads="1"/>
          </p:cNvSpPr>
          <p:nvPr/>
        </p:nvSpPr>
        <p:spPr bwMode="auto">
          <a:xfrm>
            <a:off x="461434" y="4562498"/>
            <a:ext cx="701322" cy="48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a:solidFill>
                  <a:schemeClr val="tx1"/>
                </a:solidFill>
                <a:latin typeface="+mn-lt"/>
              </a:rPr>
              <a:t>V =</a:t>
            </a:r>
          </a:p>
          <a:p>
            <a:pPr algn="l">
              <a:defRPr/>
            </a:pPr>
            <a:endParaRPr lang="cs-CZ" sz="2600" kern="0" dirty="0">
              <a:solidFill>
                <a:schemeClr val="tx1"/>
              </a:solidFill>
              <a:latin typeface="+mn-lt"/>
            </a:endParaRPr>
          </a:p>
        </p:txBody>
      </p:sp>
      <p:sp>
        <p:nvSpPr>
          <p:cNvPr id="22" name="Rectangle 2"/>
          <p:cNvSpPr txBox="1">
            <a:spLocks noChangeArrowheads="1"/>
          </p:cNvSpPr>
          <p:nvPr/>
        </p:nvSpPr>
        <p:spPr bwMode="auto">
          <a:xfrm>
            <a:off x="5120069" y="3760982"/>
            <a:ext cx="3286328" cy="43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a:solidFill>
                  <a:schemeClr val="tx1"/>
                </a:solidFill>
                <a:latin typeface="+mn-lt"/>
              </a:rPr>
              <a:t>100% ……………. 600 ml</a:t>
            </a:r>
            <a:endParaRPr lang="cs-CZ" sz="2600" b="1" kern="0" dirty="0">
              <a:solidFill>
                <a:schemeClr val="tx1"/>
              </a:solidFill>
              <a:latin typeface="+mn-lt"/>
            </a:endParaRPr>
          </a:p>
        </p:txBody>
      </p:sp>
      <p:sp>
        <p:nvSpPr>
          <p:cNvPr id="23" name="Rectangle 2"/>
          <p:cNvSpPr txBox="1">
            <a:spLocks noChangeArrowheads="1"/>
          </p:cNvSpPr>
          <p:nvPr/>
        </p:nvSpPr>
        <p:spPr bwMode="auto">
          <a:xfrm>
            <a:off x="80181" y="6190817"/>
            <a:ext cx="398382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a:solidFill>
                  <a:schemeClr val="tx1"/>
                </a:solidFill>
                <a:latin typeface="+mn-lt"/>
              </a:rPr>
              <a:t>V krabičce je 480 ml džusu.</a:t>
            </a:r>
            <a:endParaRPr lang="cs-CZ" sz="2600" b="1" kern="0" dirty="0">
              <a:solidFill>
                <a:schemeClr val="tx1"/>
              </a:solidFill>
              <a:latin typeface="+mn-lt"/>
            </a:endParaRPr>
          </a:p>
        </p:txBody>
      </p:sp>
      <p:sp>
        <p:nvSpPr>
          <p:cNvPr id="24" name="Rectangle 2"/>
          <p:cNvSpPr txBox="1">
            <a:spLocks noChangeArrowheads="1"/>
          </p:cNvSpPr>
          <p:nvPr/>
        </p:nvSpPr>
        <p:spPr bwMode="auto">
          <a:xfrm>
            <a:off x="495300" y="1556791"/>
            <a:ext cx="4724400" cy="1660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a:solidFill>
                  <a:schemeClr val="tx1"/>
                </a:solidFill>
                <a:latin typeface="+mn-lt"/>
              </a:rPr>
              <a:t>krabička džusu</a:t>
            </a:r>
          </a:p>
          <a:p>
            <a:pPr algn="l">
              <a:defRPr/>
            </a:pPr>
            <a:r>
              <a:rPr lang="cs-CZ" sz="2600" kern="0" dirty="0">
                <a:solidFill>
                  <a:schemeClr val="tx1"/>
                </a:solidFill>
                <a:latin typeface="+mn-lt"/>
              </a:rPr>
              <a:t>   a = 5 cm</a:t>
            </a:r>
          </a:p>
          <a:p>
            <a:pPr algn="l">
              <a:defRPr/>
            </a:pPr>
            <a:r>
              <a:rPr lang="cs-CZ" sz="2600" kern="0" dirty="0">
                <a:solidFill>
                  <a:schemeClr val="tx1"/>
                </a:solidFill>
                <a:latin typeface="+mn-lt"/>
              </a:rPr>
              <a:t>   b = 8 cm</a:t>
            </a:r>
          </a:p>
          <a:p>
            <a:pPr algn="l">
              <a:defRPr/>
            </a:pPr>
            <a:r>
              <a:rPr lang="cs-CZ" sz="2600" kern="0" dirty="0">
                <a:solidFill>
                  <a:schemeClr val="tx1"/>
                </a:solidFill>
                <a:latin typeface="+mn-lt"/>
              </a:rPr>
              <a:t>   c = 15 cm</a:t>
            </a:r>
          </a:p>
          <a:p>
            <a:pPr algn="l">
              <a:defRPr/>
            </a:pPr>
            <a:r>
              <a:rPr lang="cs-CZ" sz="2600" kern="0" dirty="0">
                <a:solidFill>
                  <a:schemeClr val="tx1"/>
                </a:solidFill>
                <a:latin typeface="+mn-lt"/>
              </a:rPr>
              <a:t>   </a:t>
            </a:r>
          </a:p>
        </p:txBody>
      </p:sp>
      <p:cxnSp>
        <p:nvCxnSpPr>
          <p:cNvPr id="25" name="Přímá spojnice 24"/>
          <p:cNvCxnSpPr/>
          <p:nvPr/>
        </p:nvCxnSpPr>
        <p:spPr>
          <a:xfrm>
            <a:off x="251520" y="4483476"/>
            <a:ext cx="3852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a:off x="4983776" y="4553071"/>
            <a:ext cx="34506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p:nvPr/>
        </p:nvCxnSpPr>
        <p:spPr>
          <a:xfrm flipV="1">
            <a:off x="5078466" y="3832991"/>
            <a:ext cx="0"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p:nvPr/>
        </p:nvCxnSpPr>
        <p:spPr>
          <a:xfrm flipV="1">
            <a:off x="8366723" y="3832991"/>
            <a:ext cx="0"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Rectangle 2"/>
              <p:cNvSpPr txBox="1">
                <a:spLocks noChangeArrowheads="1"/>
              </p:cNvSpPr>
              <p:nvPr/>
            </p:nvSpPr>
            <p:spPr bwMode="auto">
              <a:xfrm>
                <a:off x="5122273" y="4553071"/>
                <a:ext cx="2852076" cy="9897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lnSpc>
                    <a:spcPct val="114000"/>
                  </a:lnSpc>
                  <a:defRPr/>
                </a:pPr>
                <a14:m>
                  <m:oMathPara xmlns:m="http://schemas.openxmlformats.org/officeDocument/2006/math">
                    <m:oMathParaPr>
                      <m:jc m:val="left"/>
                    </m:oMathParaPr>
                    <m:oMath xmlns:m="http://schemas.openxmlformats.org/officeDocument/2006/math">
                      <m:f>
                        <m:fPr>
                          <m:ctrlPr>
                            <a:rPr lang="cs-CZ" sz="2400" i="1" kern="0" smtClean="0">
                              <a:solidFill>
                                <a:schemeClr val="tx1"/>
                              </a:solidFill>
                              <a:latin typeface="Cambria Math" panose="02040503050406030204" pitchFamily="18" charset="0"/>
                            </a:rPr>
                          </m:ctrlPr>
                        </m:fPr>
                        <m:num>
                          <m:r>
                            <m:rPr>
                              <m:sty m:val="p"/>
                            </m:rPr>
                            <a:rPr lang="cs-CZ" sz="2400" b="0" i="0" kern="0" smtClean="0">
                              <a:solidFill>
                                <a:schemeClr val="tx1"/>
                              </a:solidFill>
                              <a:latin typeface="Cambria Math" panose="02040503050406030204" pitchFamily="18" charset="0"/>
                            </a:rPr>
                            <m:t>V</m:t>
                          </m:r>
                        </m:num>
                        <m:den>
                          <m:r>
                            <a:rPr lang="cs-CZ" sz="2400" b="0" i="0" kern="0" smtClean="0">
                              <a:solidFill>
                                <a:schemeClr val="tx1"/>
                              </a:solidFill>
                              <a:latin typeface="Cambria Math" panose="02040503050406030204" pitchFamily="18" charset="0"/>
                            </a:rPr>
                            <m:t>600</m:t>
                          </m:r>
                        </m:den>
                      </m:f>
                      <m:r>
                        <a:rPr lang="cs-CZ" sz="2400" b="0" i="0" kern="0" smtClean="0">
                          <a:solidFill>
                            <a:schemeClr val="tx1"/>
                          </a:solidFill>
                          <a:latin typeface="Cambria Math" panose="02040503050406030204" pitchFamily="18" charset="0"/>
                        </a:rPr>
                        <m:t>=</m:t>
                      </m:r>
                      <m:f>
                        <m:fPr>
                          <m:ctrlPr>
                            <a:rPr lang="cs-CZ" sz="2400" b="0" i="1" kern="0" smtClean="0">
                              <a:solidFill>
                                <a:schemeClr val="tx1"/>
                              </a:solidFill>
                              <a:latin typeface="Cambria Math" panose="02040503050406030204" pitchFamily="18" charset="0"/>
                            </a:rPr>
                          </m:ctrlPr>
                        </m:fPr>
                        <m:num>
                          <m:r>
                            <a:rPr lang="cs-CZ" sz="2400" b="0" i="0" kern="0" smtClean="0">
                              <a:solidFill>
                                <a:schemeClr val="tx1"/>
                              </a:solidFill>
                              <a:latin typeface="Cambria Math" panose="02040503050406030204" pitchFamily="18" charset="0"/>
                            </a:rPr>
                            <m:t>80</m:t>
                          </m:r>
                        </m:num>
                        <m:den>
                          <m:r>
                            <a:rPr lang="cs-CZ" sz="2400" b="0" i="0" kern="0" smtClean="0">
                              <a:solidFill>
                                <a:schemeClr val="tx1"/>
                              </a:solidFill>
                              <a:latin typeface="Cambria Math" panose="02040503050406030204" pitchFamily="18" charset="0"/>
                            </a:rPr>
                            <m:t>100</m:t>
                          </m:r>
                        </m:den>
                      </m:f>
                    </m:oMath>
                  </m:oMathPara>
                </a14:m>
                <a:endParaRPr lang="cs-CZ" sz="2400" kern="0" dirty="0">
                  <a:solidFill>
                    <a:schemeClr val="tx1"/>
                  </a:solidFill>
                  <a:latin typeface="+mn-lt"/>
                </a:endParaRPr>
              </a:p>
              <a:p>
                <a:pPr algn="l">
                  <a:defRPr/>
                </a:pPr>
                <a:endParaRPr lang="cs-CZ" sz="2400" kern="0" dirty="0">
                  <a:solidFill>
                    <a:schemeClr val="tx1"/>
                  </a:solidFill>
                  <a:latin typeface="+mn-lt"/>
                </a:endParaRPr>
              </a:p>
            </p:txBody>
          </p:sp>
        </mc:Choice>
        <mc:Fallback xmlns="">
          <p:sp>
            <p:nvSpPr>
              <p:cNvPr id="30" name="Rectangle 2"/>
              <p:cNvSpPr txBox="1">
                <a:spLocks noRot="1" noChangeAspect="1" noMove="1" noResize="1" noEditPoints="1" noAdjustHandles="1" noChangeArrowheads="1" noChangeShapeType="1" noTextEdit="1"/>
              </p:cNvSpPr>
              <p:nvPr/>
            </p:nvSpPr>
            <p:spPr bwMode="auto">
              <a:xfrm>
                <a:off x="5122273" y="4553071"/>
                <a:ext cx="2852076" cy="989774"/>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pic>
        <p:nvPicPr>
          <p:cNvPr id="31" name="Obrázek 30"/>
          <p:cNvPicPr>
            <a:picLocks noChangeAspect="1"/>
          </p:cNvPicPr>
          <p:nvPr/>
        </p:nvPicPr>
        <p:blipFill rotWithShape="1">
          <a:blip r:embed="rId3">
            <a:extLst>
              <a:ext uri="{28A0092B-C50C-407E-A947-70E740481C1C}">
                <a14:useLocalDpi xmlns:a14="http://schemas.microsoft.com/office/drawing/2010/main" val="0"/>
              </a:ext>
            </a:extLst>
          </a:blip>
          <a:srcRect l="19735" r="19526"/>
          <a:stretch/>
        </p:blipFill>
        <p:spPr>
          <a:xfrm>
            <a:off x="7452320" y="676301"/>
            <a:ext cx="1656184" cy="2726756"/>
          </a:xfrm>
          <a:prstGeom prst="rect">
            <a:avLst/>
          </a:prstGeom>
        </p:spPr>
      </p:pic>
      <p:sp>
        <p:nvSpPr>
          <p:cNvPr id="15" name="Obdélník 14">
            <a:extLst>
              <a:ext uri="{FF2B5EF4-FFF2-40B4-BE49-F238E27FC236}">
                <a16:creationId xmlns:a16="http://schemas.microsoft.com/office/drawing/2014/main" id="{75CAE799-28DB-4B5A-ADB7-2344E694AF34}"/>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6" name="Šipka doprava 21">
            <a:hlinkClick r:id="" action="ppaction://hlinkshowjump?jump=nextslide"/>
            <a:extLst>
              <a:ext uri="{FF2B5EF4-FFF2-40B4-BE49-F238E27FC236}">
                <a16:creationId xmlns:a16="http://schemas.microsoft.com/office/drawing/2014/main" id="{CB0170C8-DB76-4E94-8577-D16BF52F7A51}"/>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7" name="Šipka doprava 22">
            <a:hlinkClick r:id="" action="ppaction://hlinkshowjump?jump=previousslide"/>
            <a:extLst>
              <a:ext uri="{FF2B5EF4-FFF2-40B4-BE49-F238E27FC236}">
                <a16:creationId xmlns:a16="http://schemas.microsoft.com/office/drawing/2014/main" id="{5A4B2F87-4F37-46EC-B664-7C9B0714D3B0}"/>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8" name="Rectangle 10">
            <a:extLst>
              <a:ext uri="{FF2B5EF4-FFF2-40B4-BE49-F238E27FC236}">
                <a16:creationId xmlns:a16="http://schemas.microsoft.com/office/drawing/2014/main" id="{5A872412-B9EE-4661-8FF7-95668BEFE99C}"/>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- 24</a:t>
            </a:r>
          </a:p>
        </p:txBody>
      </p:sp>
      <p:sp>
        <p:nvSpPr>
          <p:cNvPr id="32" name="Zaoblený obdélník 24">
            <a:hlinkClick r:id="" action="ppaction://hlinkshowjump?jump=firstslide"/>
            <a:extLst>
              <a:ext uri="{FF2B5EF4-FFF2-40B4-BE49-F238E27FC236}">
                <a16:creationId xmlns:a16="http://schemas.microsoft.com/office/drawing/2014/main" id="{BD87DB8E-9207-4A36-993B-8464675C092D}"/>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19" name="Rectangle 2">
            <a:extLst>
              <a:ext uri="{FF2B5EF4-FFF2-40B4-BE49-F238E27FC236}">
                <a16:creationId xmlns:a16="http://schemas.microsoft.com/office/drawing/2014/main" id="{ED8924B6-590D-4676-973E-C36E3E4A8D1A}"/>
              </a:ext>
            </a:extLst>
          </p:cNvPr>
          <p:cNvSpPr txBox="1">
            <a:spLocks noChangeArrowheads="1"/>
          </p:cNvSpPr>
          <p:nvPr/>
        </p:nvSpPr>
        <p:spPr bwMode="auto">
          <a:xfrm>
            <a:off x="732367" y="3159814"/>
            <a:ext cx="3670300" cy="58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err="1">
                <a:solidFill>
                  <a:schemeClr val="tx1"/>
                </a:solidFill>
                <a:latin typeface="+mn-lt"/>
              </a:rPr>
              <a:t>V</a:t>
            </a:r>
            <a:r>
              <a:rPr lang="cs-CZ" sz="2600" kern="0" baseline="-25000" dirty="0" err="1">
                <a:solidFill>
                  <a:schemeClr val="tx1"/>
                </a:solidFill>
                <a:latin typeface="+mn-lt"/>
              </a:rPr>
              <a:t>k</a:t>
            </a:r>
            <a:r>
              <a:rPr lang="cs-CZ" sz="2600" kern="0" dirty="0">
                <a:solidFill>
                  <a:schemeClr val="tx1"/>
                </a:solidFill>
                <a:latin typeface="+mn-lt"/>
              </a:rPr>
              <a:t> = ? cm</a:t>
            </a:r>
            <a:r>
              <a:rPr lang="cs-CZ" sz="2600" kern="0" baseline="30000" dirty="0">
                <a:solidFill>
                  <a:schemeClr val="tx1"/>
                </a:solidFill>
                <a:latin typeface="+mn-lt"/>
              </a:rPr>
              <a:t>3</a:t>
            </a:r>
            <a:r>
              <a:rPr lang="cs-CZ" sz="2600" kern="0" dirty="0">
                <a:solidFill>
                  <a:schemeClr val="tx1"/>
                </a:solidFill>
                <a:latin typeface="+mn-lt"/>
              </a:rPr>
              <a:t> (ml)</a:t>
            </a:r>
          </a:p>
          <a:p>
            <a:pPr algn="l">
              <a:defRPr/>
            </a:pPr>
            <a:r>
              <a:rPr lang="cs-CZ" sz="2600" kern="0" dirty="0">
                <a:solidFill>
                  <a:schemeClr val="tx1"/>
                </a:solidFill>
                <a:latin typeface="+mn-lt"/>
              </a:rPr>
              <a:t>   </a:t>
            </a:r>
          </a:p>
        </p:txBody>
      </p:sp>
      <p:sp>
        <p:nvSpPr>
          <p:cNvPr id="28" name="Rectangle 2">
            <a:extLst>
              <a:ext uri="{FF2B5EF4-FFF2-40B4-BE49-F238E27FC236}">
                <a16:creationId xmlns:a16="http://schemas.microsoft.com/office/drawing/2014/main" id="{FFB0FE51-A9A4-416B-A15F-8596B77C976D}"/>
              </a:ext>
            </a:extLst>
          </p:cNvPr>
          <p:cNvSpPr txBox="1">
            <a:spLocks noChangeArrowheads="1"/>
          </p:cNvSpPr>
          <p:nvPr/>
        </p:nvSpPr>
        <p:spPr bwMode="auto">
          <a:xfrm>
            <a:off x="732368" y="3577504"/>
            <a:ext cx="3263900" cy="497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a:solidFill>
                  <a:schemeClr val="tx1"/>
                </a:solidFill>
                <a:latin typeface="+mn-lt"/>
              </a:rPr>
              <a:t>naplněnost …….. 80 %</a:t>
            </a:r>
          </a:p>
          <a:p>
            <a:pPr algn="l">
              <a:defRPr/>
            </a:pPr>
            <a:r>
              <a:rPr lang="cs-CZ" sz="2600" kern="0" dirty="0">
                <a:solidFill>
                  <a:schemeClr val="tx1"/>
                </a:solidFill>
                <a:latin typeface="+mn-lt"/>
              </a:rPr>
              <a:t>   </a:t>
            </a:r>
          </a:p>
        </p:txBody>
      </p:sp>
      <p:sp>
        <p:nvSpPr>
          <p:cNvPr id="33" name="Rectangle 2">
            <a:extLst>
              <a:ext uri="{FF2B5EF4-FFF2-40B4-BE49-F238E27FC236}">
                <a16:creationId xmlns:a16="http://schemas.microsoft.com/office/drawing/2014/main" id="{3240605F-5221-49A9-93A5-55FDF26A2214}"/>
              </a:ext>
            </a:extLst>
          </p:cNvPr>
          <p:cNvSpPr txBox="1">
            <a:spLocks noChangeArrowheads="1"/>
          </p:cNvSpPr>
          <p:nvPr/>
        </p:nvSpPr>
        <p:spPr bwMode="auto">
          <a:xfrm>
            <a:off x="754944" y="3961325"/>
            <a:ext cx="2383367" cy="53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err="1">
                <a:solidFill>
                  <a:schemeClr val="tx1"/>
                </a:solidFill>
                <a:latin typeface="+mn-lt"/>
              </a:rPr>
              <a:t>V</a:t>
            </a:r>
            <a:r>
              <a:rPr lang="cs-CZ" sz="2600" kern="0" baseline="-25000" dirty="0" err="1">
                <a:solidFill>
                  <a:schemeClr val="tx1"/>
                </a:solidFill>
                <a:latin typeface="+mn-lt"/>
              </a:rPr>
              <a:t>d</a:t>
            </a:r>
            <a:r>
              <a:rPr lang="cs-CZ" sz="2600" kern="0" dirty="0">
                <a:solidFill>
                  <a:schemeClr val="tx1"/>
                </a:solidFill>
                <a:latin typeface="+mn-lt"/>
              </a:rPr>
              <a:t> = ? cm</a:t>
            </a:r>
            <a:r>
              <a:rPr lang="cs-CZ" sz="2600" kern="0" baseline="30000" dirty="0">
                <a:solidFill>
                  <a:schemeClr val="tx1"/>
                </a:solidFill>
                <a:latin typeface="+mn-lt"/>
              </a:rPr>
              <a:t>3</a:t>
            </a:r>
            <a:r>
              <a:rPr lang="cs-CZ" sz="2600" kern="0" dirty="0">
                <a:solidFill>
                  <a:schemeClr val="tx1"/>
                </a:solidFill>
                <a:latin typeface="+mn-lt"/>
              </a:rPr>
              <a:t> (ml)</a:t>
            </a:r>
          </a:p>
          <a:p>
            <a:pPr algn="l">
              <a:defRPr/>
            </a:pPr>
            <a:endParaRPr lang="cs-CZ" sz="2600" kern="0" dirty="0">
              <a:solidFill>
                <a:schemeClr val="tx1"/>
              </a:solidFill>
              <a:latin typeface="+mn-lt"/>
            </a:endParaRPr>
          </a:p>
        </p:txBody>
      </p:sp>
      <p:sp>
        <p:nvSpPr>
          <p:cNvPr id="34" name="Rectangle 2">
            <a:extLst>
              <a:ext uri="{FF2B5EF4-FFF2-40B4-BE49-F238E27FC236}">
                <a16:creationId xmlns:a16="http://schemas.microsoft.com/office/drawing/2014/main" id="{26E24A9E-243A-4AD9-9A47-337DBAA91316}"/>
              </a:ext>
            </a:extLst>
          </p:cNvPr>
          <p:cNvSpPr txBox="1">
            <a:spLocks noChangeArrowheads="1"/>
          </p:cNvSpPr>
          <p:nvPr/>
        </p:nvSpPr>
        <p:spPr bwMode="auto">
          <a:xfrm>
            <a:off x="992012" y="4551210"/>
            <a:ext cx="1389944" cy="494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a:solidFill>
                  <a:schemeClr val="tx1"/>
                </a:solidFill>
                <a:latin typeface="+mn-lt"/>
              </a:rPr>
              <a:t>a . b . c</a:t>
            </a:r>
          </a:p>
          <a:p>
            <a:pPr algn="l">
              <a:defRPr/>
            </a:pPr>
            <a:endParaRPr lang="cs-CZ" sz="2600" kern="0" dirty="0">
              <a:solidFill>
                <a:schemeClr val="tx1"/>
              </a:solidFill>
              <a:latin typeface="+mn-lt"/>
            </a:endParaRPr>
          </a:p>
          <a:p>
            <a:pPr algn="l">
              <a:defRPr/>
            </a:pPr>
            <a:endParaRPr lang="cs-CZ" sz="2600" kern="0" dirty="0">
              <a:solidFill>
                <a:schemeClr val="tx1"/>
              </a:solidFill>
              <a:latin typeface="+mn-lt"/>
            </a:endParaRPr>
          </a:p>
        </p:txBody>
      </p:sp>
      <p:sp>
        <p:nvSpPr>
          <p:cNvPr id="35" name="Rectangle 2">
            <a:extLst>
              <a:ext uri="{FF2B5EF4-FFF2-40B4-BE49-F238E27FC236}">
                <a16:creationId xmlns:a16="http://schemas.microsoft.com/office/drawing/2014/main" id="{4B3A3F06-A16E-4328-B88A-DAAFE91C5B59}"/>
              </a:ext>
            </a:extLst>
          </p:cNvPr>
          <p:cNvSpPr txBox="1">
            <a:spLocks noChangeArrowheads="1"/>
          </p:cNvSpPr>
          <p:nvPr/>
        </p:nvSpPr>
        <p:spPr bwMode="auto">
          <a:xfrm>
            <a:off x="450145" y="5002766"/>
            <a:ext cx="2913944" cy="517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a:solidFill>
                  <a:schemeClr val="tx1"/>
                </a:solidFill>
                <a:latin typeface="+mn-lt"/>
              </a:rPr>
              <a:t>V = 5 . 8 . 15</a:t>
            </a:r>
          </a:p>
        </p:txBody>
      </p:sp>
      <p:sp>
        <p:nvSpPr>
          <p:cNvPr id="36" name="Rectangle 2">
            <a:extLst>
              <a:ext uri="{FF2B5EF4-FFF2-40B4-BE49-F238E27FC236}">
                <a16:creationId xmlns:a16="http://schemas.microsoft.com/office/drawing/2014/main" id="{657696DC-FF20-4C5C-835C-6CFC50870760}"/>
              </a:ext>
            </a:extLst>
          </p:cNvPr>
          <p:cNvSpPr txBox="1">
            <a:spLocks noChangeArrowheads="1"/>
          </p:cNvSpPr>
          <p:nvPr/>
        </p:nvSpPr>
        <p:spPr bwMode="auto">
          <a:xfrm>
            <a:off x="450145" y="5454321"/>
            <a:ext cx="2913944" cy="55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b="1" u="sng" kern="0" dirty="0">
                <a:solidFill>
                  <a:schemeClr val="tx1"/>
                </a:solidFill>
                <a:latin typeface="+mn-lt"/>
              </a:rPr>
              <a:t>V = 600 cm</a:t>
            </a:r>
            <a:r>
              <a:rPr lang="cs-CZ" sz="2600" b="1" u="sng" kern="0" baseline="30000" dirty="0">
                <a:solidFill>
                  <a:schemeClr val="tx1"/>
                </a:solidFill>
                <a:latin typeface="+mn-lt"/>
              </a:rPr>
              <a:t>3</a:t>
            </a:r>
            <a:r>
              <a:rPr lang="cs-CZ" sz="2600" b="1" u="sng" kern="0" dirty="0">
                <a:solidFill>
                  <a:schemeClr val="tx1"/>
                </a:solidFill>
                <a:latin typeface="+mn-lt"/>
              </a:rPr>
              <a:t> (ml)</a:t>
            </a:r>
          </a:p>
          <a:p>
            <a:pPr algn="l">
              <a:defRPr/>
            </a:pPr>
            <a:endParaRPr lang="cs-CZ" sz="2600" kern="0" dirty="0">
              <a:solidFill>
                <a:schemeClr val="tx1"/>
              </a:solidFill>
              <a:latin typeface="+mn-lt"/>
            </a:endParaRPr>
          </a:p>
          <a:p>
            <a:pPr algn="l">
              <a:defRPr/>
            </a:pPr>
            <a:endParaRPr lang="cs-CZ" sz="2600" kern="0" dirty="0">
              <a:solidFill>
                <a:schemeClr val="tx1"/>
              </a:solidFill>
              <a:latin typeface="+mn-lt"/>
            </a:endParaRPr>
          </a:p>
        </p:txBody>
      </p:sp>
      <p:sp>
        <p:nvSpPr>
          <p:cNvPr id="37" name="Rectangle 2">
            <a:extLst>
              <a:ext uri="{FF2B5EF4-FFF2-40B4-BE49-F238E27FC236}">
                <a16:creationId xmlns:a16="http://schemas.microsoft.com/office/drawing/2014/main" id="{DA5A4267-233C-46D8-92DC-8EB603113182}"/>
              </a:ext>
            </a:extLst>
          </p:cNvPr>
          <p:cNvSpPr txBox="1">
            <a:spLocks noChangeArrowheads="1"/>
          </p:cNvSpPr>
          <p:nvPr/>
        </p:nvSpPr>
        <p:spPr bwMode="auto">
          <a:xfrm>
            <a:off x="5176513" y="4122227"/>
            <a:ext cx="3286328" cy="49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a:solidFill>
                  <a:schemeClr val="tx1"/>
                </a:solidFill>
                <a:latin typeface="+mn-lt"/>
              </a:rPr>
              <a:t>80 % ……………..  V ml</a:t>
            </a:r>
            <a:endParaRPr lang="cs-CZ" sz="2600" b="1" kern="0" dirty="0">
              <a:solidFill>
                <a:schemeClr val="tx1"/>
              </a:solidFill>
              <a:latin typeface="+mn-lt"/>
            </a:endParaRPr>
          </a:p>
        </p:txBody>
      </p:sp>
      <mc:AlternateContent xmlns:mc="http://schemas.openxmlformats.org/markup-compatibility/2006" xmlns:a14="http://schemas.microsoft.com/office/drawing/2010/main">
        <mc:Choice Requires="a14">
          <p:sp>
            <p:nvSpPr>
              <p:cNvPr id="38" name="Rectangle 2">
                <a:extLst>
                  <a:ext uri="{FF2B5EF4-FFF2-40B4-BE49-F238E27FC236}">
                    <a16:creationId xmlns:a16="http://schemas.microsoft.com/office/drawing/2014/main" id="{188C2B90-AAF1-4861-BE8A-1B4E0DE3896B}"/>
                  </a:ext>
                </a:extLst>
              </p:cNvPr>
              <p:cNvSpPr txBox="1">
                <a:spLocks noChangeArrowheads="1"/>
              </p:cNvSpPr>
              <p:nvPr/>
            </p:nvSpPr>
            <p:spPr bwMode="auto">
              <a:xfrm>
                <a:off x="5144850" y="5388449"/>
                <a:ext cx="2441283" cy="135101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lnSpc>
                    <a:spcPct val="114000"/>
                  </a:lnSpc>
                  <a:defRPr/>
                </a:pPr>
                <a14:m>
                  <m:oMathPara xmlns:m="http://schemas.openxmlformats.org/officeDocument/2006/math">
                    <m:oMathParaPr>
                      <m:jc m:val="left"/>
                    </m:oMathParaPr>
                    <m:oMath xmlns:m="http://schemas.openxmlformats.org/officeDocument/2006/math">
                      <m:r>
                        <m:rPr>
                          <m:sty m:val="p"/>
                        </m:rPr>
                        <a:rPr lang="cs-CZ" sz="2400" b="0" i="0" kern="0" smtClean="0">
                          <a:solidFill>
                            <a:schemeClr val="tx1"/>
                          </a:solidFill>
                          <a:latin typeface="Cambria Math" panose="02040503050406030204" pitchFamily="18" charset="0"/>
                        </a:rPr>
                        <m:t>V</m:t>
                      </m:r>
                      <m:r>
                        <a:rPr lang="cs-CZ" sz="2400" b="0" i="0" kern="0" smtClean="0">
                          <a:solidFill>
                            <a:schemeClr val="tx1"/>
                          </a:solidFill>
                          <a:latin typeface="Cambria Math" panose="02040503050406030204" pitchFamily="18" charset="0"/>
                        </a:rPr>
                        <m:t>=</m:t>
                      </m:r>
                      <m:f>
                        <m:fPr>
                          <m:ctrlPr>
                            <a:rPr lang="cs-CZ" sz="2400" i="1" kern="0" smtClean="0">
                              <a:solidFill>
                                <a:schemeClr val="tx1"/>
                              </a:solidFill>
                              <a:latin typeface="Cambria Math" panose="02040503050406030204" pitchFamily="18" charset="0"/>
                            </a:rPr>
                          </m:ctrlPr>
                        </m:fPr>
                        <m:num>
                          <m:r>
                            <a:rPr lang="cs-CZ" sz="2400" b="0" i="0" kern="0" smtClean="0">
                              <a:solidFill>
                                <a:schemeClr val="tx1"/>
                              </a:solidFill>
                              <a:latin typeface="Cambria Math" panose="02040503050406030204" pitchFamily="18" charset="0"/>
                            </a:rPr>
                            <m:t>600</m:t>
                          </m:r>
                        </m:num>
                        <m:den>
                          <m:r>
                            <a:rPr lang="cs-CZ" sz="2400" b="0" i="0" kern="0" smtClean="0">
                              <a:solidFill>
                                <a:schemeClr val="tx1"/>
                              </a:solidFill>
                              <a:latin typeface="Cambria Math" panose="02040503050406030204" pitchFamily="18" charset="0"/>
                            </a:rPr>
                            <m:t>1</m:t>
                          </m:r>
                        </m:den>
                      </m:f>
                      <m:r>
                        <a:rPr lang="cs-CZ" sz="2400" b="0" i="0" kern="0" smtClean="0">
                          <a:solidFill>
                            <a:schemeClr val="tx1"/>
                          </a:solidFill>
                          <a:latin typeface="Cambria Math" panose="02040503050406030204" pitchFamily="18" charset="0"/>
                        </a:rPr>
                        <m:t>.</m:t>
                      </m:r>
                      <m:f>
                        <m:fPr>
                          <m:ctrlPr>
                            <a:rPr lang="cs-CZ" sz="2400" i="1" kern="0" smtClean="0">
                              <a:solidFill>
                                <a:schemeClr val="tx1"/>
                              </a:solidFill>
                              <a:latin typeface="Cambria Math" panose="02040503050406030204" pitchFamily="18" charset="0"/>
                            </a:rPr>
                          </m:ctrlPr>
                        </m:fPr>
                        <m:num>
                          <m:r>
                            <a:rPr lang="cs-CZ" sz="2400" b="0" i="0" kern="0" smtClean="0">
                              <a:solidFill>
                                <a:schemeClr val="tx1"/>
                              </a:solidFill>
                              <a:latin typeface="Cambria Math" panose="02040503050406030204" pitchFamily="18" charset="0"/>
                            </a:rPr>
                            <m:t>80</m:t>
                          </m:r>
                        </m:num>
                        <m:den>
                          <m:r>
                            <a:rPr lang="cs-CZ" sz="2400" b="0" i="0" kern="0" smtClean="0">
                              <a:solidFill>
                                <a:schemeClr val="tx1"/>
                              </a:solidFill>
                              <a:latin typeface="Cambria Math" panose="02040503050406030204" pitchFamily="18" charset="0"/>
                            </a:rPr>
                            <m:t>100</m:t>
                          </m:r>
                        </m:den>
                      </m:f>
                    </m:oMath>
                  </m:oMathPara>
                </a14:m>
                <a:endParaRPr lang="cs-CZ" sz="2400" kern="0" dirty="0">
                  <a:solidFill>
                    <a:schemeClr val="tx1"/>
                  </a:solidFill>
                  <a:latin typeface="+mn-lt"/>
                </a:endParaRPr>
              </a:p>
              <a:p>
                <a:pPr algn="l">
                  <a:defRPr/>
                </a:pPr>
                <a:endParaRPr lang="cs-CZ" sz="2400" kern="0" dirty="0">
                  <a:solidFill>
                    <a:schemeClr val="tx1"/>
                  </a:solidFill>
                  <a:latin typeface="+mn-lt"/>
                </a:endParaRPr>
              </a:p>
            </p:txBody>
          </p:sp>
        </mc:Choice>
        <mc:Fallback xmlns="">
          <p:sp>
            <p:nvSpPr>
              <p:cNvPr id="38" name="Rectangle 2">
                <a:extLst>
                  <a:ext uri="{FF2B5EF4-FFF2-40B4-BE49-F238E27FC236}">
                    <a16:creationId xmlns:a16="http://schemas.microsoft.com/office/drawing/2014/main" id="{188C2B90-AAF1-4861-BE8A-1B4E0DE3896B}"/>
                  </a:ext>
                </a:extLst>
              </p:cNvPr>
              <p:cNvSpPr txBox="1">
                <a:spLocks noRot="1" noChangeAspect="1" noMove="1" noResize="1" noEditPoints="1" noAdjustHandles="1" noChangeArrowheads="1" noChangeShapeType="1" noTextEdit="1"/>
              </p:cNvSpPr>
              <p:nvPr/>
            </p:nvSpPr>
            <p:spPr bwMode="auto">
              <a:xfrm>
                <a:off x="5144850" y="5388449"/>
                <a:ext cx="2441283" cy="1351018"/>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sp>
        <p:nvSpPr>
          <p:cNvPr id="39" name="Rectangle 2">
            <a:extLst>
              <a:ext uri="{FF2B5EF4-FFF2-40B4-BE49-F238E27FC236}">
                <a16:creationId xmlns:a16="http://schemas.microsoft.com/office/drawing/2014/main" id="{661C071D-1794-4E4D-B047-95E3DA9DD16D}"/>
              </a:ext>
            </a:extLst>
          </p:cNvPr>
          <p:cNvSpPr txBox="1">
            <a:spLocks noChangeArrowheads="1"/>
          </p:cNvSpPr>
          <p:nvPr/>
        </p:nvSpPr>
        <p:spPr bwMode="auto">
          <a:xfrm>
            <a:off x="5133561" y="6246405"/>
            <a:ext cx="1707506" cy="52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lnSpc>
                <a:spcPct val="114000"/>
              </a:lnSpc>
              <a:defRPr/>
            </a:pPr>
            <a:r>
              <a:rPr lang="cs-CZ" sz="2400" b="1" u="sng" kern="0" dirty="0">
                <a:solidFill>
                  <a:schemeClr val="tx1"/>
                </a:solidFill>
                <a:latin typeface="+mn-lt"/>
              </a:rPr>
              <a:t>V = 480 ml</a:t>
            </a:r>
          </a:p>
          <a:p>
            <a:pPr algn="l">
              <a:defRPr/>
            </a:pPr>
            <a:endParaRPr lang="cs-CZ" sz="2400" kern="0" dirty="0">
              <a:solidFill>
                <a:schemeClr val="tx1"/>
              </a:solidFill>
              <a:latin typeface="+mn-lt"/>
            </a:endParaRPr>
          </a:p>
          <a:p>
            <a:pPr algn="l">
              <a:defRPr/>
            </a:pPr>
            <a:endParaRPr lang="cs-CZ" sz="2400" kern="0" dirty="0">
              <a:solidFill>
                <a:schemeClr val="tx1"/>
              </a:solidFill>
              <a:latin typeface="+mn-lt"/>
            </a:endParaRPr>
          </a:p>
        </p:txBody>
      </p:sp>
      <p:cxnSp>
        <p:nvCxnSpPr>
          <p:cNvPr id="3" name="Přímá spojnice 2">
            <a:extLst>
              <a:ext uri="{FF2B5EF4-FFF2-40B4-BE49-F238E27FC236}">
                <a16:creationId xmlns:a16="http://schemas.microsoft.com/office/drawing/2014/main" id="{60A03F89-9E54-43D0-A96C-6DC533B84DF4}"/>
              </a:ext>
            </a:extLst>
          </p:cNvPr>
          <p:cNvCxnSpPr>
            <a:cxnSpLocks/>
          </p:cNvCxnSpPr>
          <p:nvPr/>
        </p:nvCxnSpPr>
        <p:spPr>
          <a:xfrm flipV="1">
            <a:off x="5983111" y="5569744"/>
            <a:ext cx="320058" cy="21096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Přímá spojnice 39">
            <a:extLst>
              <a:ext uri="{FF2B5EF4-FFF2-40B4-BE49-F238E27FC236}">
                <a16:creationId xmlns:a16="http://schemas.microsoft.com/office/drawing/2014/main" id="{53D5D302-9936-47D4-B165-B42D33ED58AB}"/>
              </a:ext>
            </a:extLst>
          </p:cNvPr>
          <p:cNvCxnSpPr>
            <a:cxnSpLocks/>
          </p:cNvCxnSpPr>
          <p:nvPr/>
        </p:nvCxnSpPr>
        <p:spPr>
          <a:xfrm flipV="1">
            <a:off x="6677025" y="6000750"/>
            <a:ext cx="295275" cy="21431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784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
          <p:cNvSpPr>
            <a:spLocks noChangeArrowheads="1"/>
          </p:cNvSpPr>
          <p:nvPr/>
        </p:nvSpPr>
        <p:spPr bwMode="auto">
          <a:xfrm>
            <a:off x="107504" y="620688"/>
            <a:ext cx="7173829" cy="1084751"/>
          </a:xfrm>
          <a:prstGeom prst="rect">
            <a:avLst/>
          </a:prstGeom>
          <a:noFill/>
          <a:ln w="9525">
            <a:noFill/>
            <a:miter lim="800000"/>
            <a:headEnd/>
            <a:tailEnd/>
          </a:ln>
          <a:effectLst/>
        </p:spPr>
        <p:txBody>
          <a:bodyPr anchor="t"/>
          <a:lstStyle/>
          <a:p>
            <a:pPr indent="-342900"/>
            <a:r>
              <a:rPr lang="cs-CZ" sz="2400" dirty="0"/>
              <a:t>V úplné rodině se 2 dětmi je všem dohromady 100 let. Lubošovi je 13 let, jeho sestra Gábina je o 4 roky mladší a otec je o 6 let starší než matka. Kolik roků je otci?</a:t>
            </a:r>
            <a:r>
              <a:rPr lang="cs-CZ" sz="2400" b="1" dirty="0">
                <a:cs typeface="Times New Roman" pitchFamily="18" charset="0"/>
              </a:rPr>
              <a:t> </a:t>
            </a:r>
          </a:p>
        </p:txBody>
      </p:sp>
      <p:sp>
        <p:nvSpPr>
          <p:cNvPr id="61" name="Rectangle 2"/>
          <p:cNvSpPr txBox="1">
            <a:spLocks noChangeArrowheads="1"/>
          </p:cNvSpPr>
          <p:nvPr/>
        </p:nvSpPr>
        <p:spPr bwMode="auto">
          <a:xfrm>
            <a:off x="416277" y="4680867"/>
            <a:ext cx="3284612" cy="54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600"/>
              </a:spcAft>
              <a:defRPr/>
            </a:pPr>
            <a:r>
              <a:rPr lang="cs-CZ" sz="2600" kern="0" dirty="0">
                <a:solidFill>
                  <a:schemeClr val="tx1"/>
                </a:solidFill>
                <a:latin typeface="+mn-lt"/>
              </a:rPr>
              <a:t>13 + 9 + x + 6 + x = 100</a:t>
            </a:r>
          </a:p>
        </p:txBody>
      </p:sp>
      <p:sp>
        <p:nvSpPr>
          <p:cNvPr id="62" name="Rectangle 2"/>
          <p:cNvSpPr txBox="1">
            <a:spLocks noChangeArrowheads="1"/>
          </p:cNvSpPr>
          <p:nvPr/>
        </p:nvSpPr>
        <p:spPr bwMode="auto">
          <a:xfrm>
            <a:off x="495300" y="1916831"/>
            <a:ext cx="4724400" cy="2519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600"/>
              </a:spcAft>
              <a:defRPr/>
            </a:pPr>
            <a:r>
              <a:rPr lang="cs-CZ" sz="2600" kern="0" dirty="0">
                <a:solidFill>
                  <a:schemeClr val="tx1"/>
                </a:solidFill>
                <a:latin typeface="+mn-lt"/>
              </a:rPr>
              <a:t>Luboš ……………... </a:t>
            </a:r>
          </a:p>
          <a:p>
            <a:pPr algn="l">
              <a:spcAft>
                <a:spcPts val="600"/>
              </a:spcAft>
              <a:defRPr/>
            </a:pPr>
            <a:r>
              <a:rPr lang="cs-CZ" sz="2600" kern="0" dirty="0">
                <a:solidFill>
                  <a:schemeClr val="tx1"/>
                </a:solidFill>
                <a:latin typeface="+mn-lt"/>
              </a:rPr>
              <a:t>Gábina …. </a:t>
            </a:r>
          </a:p>
          <a:p>
            <a:pPr algn="l">
              <a:spcAft>
                <a:spcPts val="600"/>
              </a:spcAft>
              <a:defRPr/>
            </a:pPr>
            <a:r>
              <a:rPr lang="cs-CZ" sz="2600" kern="0" dirty="0">
                <a:solidFill>
                  <a:schemeClr val="tx1"/>
                </a:solidFill>
                <a:latin typeface="+mn-lt"/>
              </a:rPr>
              <a:t>otec ……………. </a:t>
            </a:r>
          </a:p>
          <a:p>
            <a:pPr algn="l">
              <a:spcAft>
                <a:spcPts val="600"/>
              </a:spcAft>
              <a:defRPr/>
            </a:pPr>
            <a:r>
              <a:rPr lang="cs-CZ" sz="2600" kern="0" dirty="0">
                <a:solidFill>
                  <a:schemeClr val="tx1"/>
                </a:solidFill>
                <a:latin typeface="+mn-lt"/>
              </a:rPr>
              <a:t>matka …………….…</a:t>
            </a:r>
          </a:p>
          <a:p>
            <a:pPr algn="l">
              <a:spcAft>
                <a:spcPts val="600"/>
              </a:spcAft>
              <a:defRPr/>
            </a:pPr>
            <a:r>
              <a:rPr lang="cs-CZ" sz="2600" kern="0" dirty="0">
                <a:solidFill>
                  <a:schemeClr val="tx1"/>
                </a:solidFill>
                <a:latin typeface="+mn-lt"/>
              </a:rPr>
              <a:t>celkem ………....  </a:t>
            </a:r>
          </a:p>
          <a:p>
            <a:pPr algn="l">
              <a:spcAft>
                <a:spcPts val="600"/>
              </a:spcAft>
              <a:defRPr/>
            </a:pPr>
            <a:endParaRPr lang="cs-CZ" sz="2600" kern="0" dirty="0">
              <a:solidFill>
                <a:schemeClr val="tx1"/>
              </a:solidFill>
              <a:latin typeface="+mn-lt"/>
            </a:endParaRPr>
          </a:p>
        </p:txBody>
      </p:sp>
      <p:cxnSp>
        <p:nvCxnSpPr>
          <p:cNvPr id="63" name="Přímá spojnice 62"/>
          <p:cNvCxnSpPr/>
          <p:nvPr/>
        </p:nvCxnSpPr>
        <p:spPr>
          <a:xfrm>
            <a:off x="251520" y="4333649"/>
            <a:ext cx="38524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2"/>
          <p:cNvSpPr txBox="1">
            <a:spLocks noChangeArrowheads="1"/>
          </p:cNvSpPr>
          <p:nvPr/>
        </p:nvSpPr>
        <p:spPr bwMode="auto">
          <a:xfrm>
            <a:off x="3969084" y="5142506"/>
            <a:ext cx="964160" cy="50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600"/>
              </a:spcAft>
              <a:defRPr/>
            </a:pPr>
            <a:r>
              <a:rPr lang="cs-CZ" sz="2600" kern="0" dirty="0">
                <a:solidFill>
                  <a:schemeClr val="tx1"/>
                </a:solidFill>
                <a:latin typeface="+mn-lt"/>
              </a:rPr>
              <a:t>/ -28</a:t>
            </a:r>
          </a:p>
        </p:txBody>
      </p:sp>
      <p:sp>
        <p:nvSpPr>
          <p:cNvPr id="66" name="Rectangle 2"/>
          <p:cNvSpPr txBox="1">
            <a:spLocks noChangeArrowheads="1"/>
          </p:cNvSpPr>
          <p:nvPr/>
        </p:nvSpPr>
        <p:spPr bwMode="auto">
          <a:xfrm>
            <a:off x="4457928" y="1946696"/>
            <a:ext cx="821153" cy="2455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600"/>
              </a:spcAft>
              <a:defRPr/>
            </a:pPr>
            <a:r>
              <a:rPr lang="cs-CZ" sz="2600" kern="0" dirty="0">
                <a:solidFill>
                  <a:srgbClr val="FF0000"/>
                </a:solidFill>
                <a:latin typeface="+mn-lt"/>
              </a:rPr>
              <a:t>  13</a:t>
            </a:r>
          </a:p>
          <a:p>
            <a:pPr algn="l">
              <a:spcAft>
                <a:spcPts val="600"/>
              </a:spcAft>
              <a:defRPr/>
            </a:pPr>
            <a:r>
              <a:rPr lang="cs-CZ" sz="2600" kern="0" dirty="0">
                <a:solidFill>
                  <a:srgbClr val="FF0000"/>
                </a:solidFill>
                <a:latin typeface="+mn-lt"/>
              </a:rPr>
              <a:t>    9</a:t>
            </a:r>
          </a:p>
          <a:p>
            <a:pPr algn="l">
              <a:spcAft>
                <a:spcPts val="600"/>
              </a:spcAft>
              <a:defRPr/>
            </a:pPr>
            <a:r>
              <a:rPr lang="cs-CZ" sz="2600" kern="0" dirty="0">
                <a:solidFill>
                  <a:srgbClr val="FF0000"/>
                </a:solidFill>
                <a:latin typeface="+mn-lt"/>
              </a:rPr>
              <a:t>  42</a:t>
            </a:r>
          </a:p>
          <a:p>
            <a:pPr algn="l">
              <a:spcAft>
                <a:spcPts val="600"/>
              </a:spcAft>
              <a:defRPr/>
            </a:pPr>
            <a:r>
              <a:rPr lang="cs-CZ" sz="2600" u="sng" kern="0" dirty="0">
                <a:solidFill>
                  <a:srgbClr val="FF0000"/>
                </a:solidFill>
                <a:latin typeface="+mn-lt"/>
              </a:rPr>
              <a:t>  36</a:t>
            </a:r>
          </a:p>
          <a:p>
            <a:pPr algn="l">
              <a:spcAft>
                <a:spcPts val="600"/>
              </a:spcAft>
              <a:defRPr/>
            </a:pPr>
            <a:r>
              <a:rPr lang="cs-CZ" sz="2600" kern="0" dirty="0">
                <a:solidFill>
                  <a:srgbClr val="FF0000"/>
                </a:solidFill>
                <a:latin typeface="+mn-lt"/>
              </a:rPr>
              <a:t>100</a:t>
            </a:r>
          </a:p>
        </p:txBody>
      </p:sp>
      <p:sp>
        <p:nvSpPr>
          <p:cNvPr id="67" name="Rectangle 2"/>
          <p:cNvSpPr txBox="1">
            <a:spLocks noChangeArrowheads="1"/>
          </p:cNvSpPr>
          <p:nvPr/>
        </p:nvSpPr>
        <p:spPr bwMode="auto">
          <a:xfrm>
            <a:off x="6271804" y="5713852"/>
            <a:ext cx="2025529" cy="46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a:solidFill>
                  <a:schemeClr val="tx1"/>
                </a:solidFill>
                <a:latin typeface="+mn-lt"/>
              </a:rPr>
              <a:t>Otci je 42 let.</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5023" y="1449004"/>
            <a:ext cx="2043452" cy="1779618"/>
          </a:xfrm>
          <a:prstGeom prst="rect">
            <a:avLst/>
          </a:prstGeom>
        </p:spPr>
      </p:pic>
      <p:sp>
        <p:nvSpPr>
          <p:cNvPr id="12" name="Obdélník 11">
            <a:extLst>
              <a:ext uri="{FF2B5EF4-FFF2-40B4-BE49-F238E27FC236}">
                <a16:creationId xmlns:a16="http://schemas.microsoft.com/office/drawing/2014/main" id="{9ED1D796-3D59-441B-B972-2901DD062228}"/>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3" name="Šipka doprava 21">
            <a:hlinkClick r:id="" action="ppaction://hlinkshowjump?jump=nextslide"/>
            <a:extLst>
              <a:ext uri="{FF2B5EF4-FFF2-40B4-BE49-F238E27FC236}">
                <a16:creationId xmlns:a16="http://schemas.microsoft.com/office/drawing/2014/main" id="{6F02BC75-F111-4E9C-B44D-182F78EF56B9}"/>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4" name="Šipka doprava 22">
            <a:hlinkClick r:id="" action="ppaction://hlinkshowjump?jump=previousslide"/>
            <a:extLst>
              <a:ext uri="{FF2B5EF4-FFF2-40B4-BE49-F238E27FC236}">
                <a16:creationId xmlns:a16="http://schemas.microsoft.com/office/drawing/2014/main" id="{88834639-A410-4AAF-A86F-6A46746BEF61}"/>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5" name="Rectangle 10">
            <a:extLst>
              <a:ext uri="{FF2B5EF4-FFF2-40B4-BE49-F238E27FC236}">
                <a16:creationId xmlns:a16="http://schemas.microsoft.com/office/drawing/2014/main" id="{7844CD35-7CAD-4B59-96F4-8D65C5272549}"/>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- 25</a:t>
            </a:r>
          </a:p>
        </p:txBody>
      </p:sp>
      <p:sp>
        <p:nvSpPr>
          <p:cNvPr id="16" name="Zaoblený obdélník 24">
            <a:hlinkClick r:id="" action="ppaction://hlinkshowjump?jump=firstslide"/>
            <a:extLst>
              <a:ext uri="{FF2B5EF4-FFF2-40B4-BE49-F238E27FC236}">
                <a16:creationId xmlns:a16="http://schemas.microsoft.com/office/drawing/2014/main" id="{CBA8C79F-A9EF-4B01-8122-A8882003B91D}"/>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17" name="Rectangle 2">
            <a:extLst>
              <a:ext uri="{FF2B5EF4-FFF2-40B4-BE49-F238E27FC236}">
                <a16:creationId xmlns:a16="http://schemas.microsoft.com/office/drawing/2014/main" id="{DC92412C-E8AA-4748-896D-24063A3D0552}"/>
              </a:ext>
            </a:extLst>
          </p:cNvPr>
          <p:cNvSpPr txBox="1">
            <a:spLocks noChangeArrowheads="1"/>
          </p:cNvSpPr>
          <p:nvPr/>
        </p:nvSpPr>
        <p:spPr bwMode="auto">
          <a:xfrm>
            <a:off x="2674056" y="3835942"/>
            <a:ext cx="1265766" cy="51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600"/>
              </a:spcAft>
              <a:defRPr/>
            </a:pPr>
            <a:r>
              <a:rPr lang="cs-CZ" sz="2600" kern="0" dirty="0">
                <a:solidFill>
                  <a:schemeClr val="tx1"/>
                </a:solidFill>
                <a:latin typeface="+mn-lt"/>
              </a:rPr>
              <a:t>100 let</a:t>
            </a:r>
          </a:p>
          <a:p>
            <a:pPr algn="l">
              <a:spcAft>
                <a:spcPts val="600"/>
              </a:spcAft>
              <a:defRPr/>
            </a:pPr>
            <a:endParaRPr lang="cs-CZ" sz="2600" kern="0" dirty="0">
              <a:solidFill>
                <a:schemeClr val="tx1"/>
              </a:solidFill>
              <a:latin typeface="+mn-lt"/>
            </a:endParaRPr>
          </a:p>
        </p:txBody>
      </p:sp>
      <p:sp>
        <p:nvSpPr>
          <p:cNvPr id="18" name="Rectangle 2">
            <a:extLst>
              <a:ext uri="{FF2B5EF4-FFF2-40B4-BE49-F238E27FC236}">
                <a16:creationId xmlns:a16="http://schemas.microsoft.com/office/drawing/2014/main" id="{26CB4BFE-C457-427C-BB47-6844FD81BDC1}"/>
              </a:ext>
            </a:extLst>
          </p:cNvPr>
          <p:cNvSpPr txBox="1">
            <a:spLocks noChangeArrowheads="1"/>
          </p:cNvSpPr>
          <p:nvPr/>
        </p:nvSpPr>
        <p:spPr bwMode="auto">
          <a:xfrm>
            <a:off x="2854680" y="1916831"/>
            <a:ext cx="1073854" cy="46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600"/>
              </a:spcAft>
              <a:defRPr/>
            </a:pPr>
            <a:r>
              <a:rPr lang="cs-CZ" sz="2600" kern="0" dirty="0">
                <a:solidFill>
                  <a:schemeClr val="tx1"/>
                </a:solidFill>
                <a:latin typeface="+mn-lt"/>
              </a:rPr>
              <a:t>13 let</a:t>
            </a:r>
          </a:p>
          <a:p>
            <a:pPr algn="l">
              <a:spcAft>
                <a:spcPts val="600"/>
              </a:spcAft>
              <a:defRPr/>
            </a:pPr>
            <a:endParaRPr lang="cs-CZ" sz="2600" kern="0" dirty="0">
              <a:solidFill>
                <a:schemeClr val="tx1"/>
              </a:solidFill>
              <a:latin typeface="+mn-lt"/>
            </a:endParaRPr>
          </a:p>
        </p:txBody>
      </p:sp>
      <p:sp>
        <p:nvSpPr>
          <p:cNvPr id="19" name="Rectangle 2">
            <a:extLst>
              <a:ext uri="{FF2B5EF4-FFF2-40B4-BE49-F238E27FC236}">
                <a16:creationId xmlns:a16="http://schemas.microsoft.com/office/drawing/2014/main" id="{197FA5FA-EB1D-4813-BAF6-A9F10C5F0BD8}"/>
              </a:ext>
            </a:extLst>
          </p:cNvPr>
          <p:cNvSpPr txBox="1">
            <a:spLocks noChangeArrowheads="1"/>
          </p:cNvSpPr>
          <p:nvPr/>
        </p:nvSpPr>
        <p:spPr bwMode="auto">
          <a:xfrm>
            <a:off x="1940278" y="2402254"/>
            <a:ext cx="1198033" cy="51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600"/>
              </a:spcAft>
              <a:defRPr/>
            </a:pPr>
            <a:r>
              <a:rPr lang="cs-CZ" sz="2600" kern="0" dirty="0">
                <a:solidFill>
                  <a:schemeClr val="tx1"/>
                </a:solidFill>
                <a:latin typeface="+mn-lt"/>
              </a:rPr>
              <a:t>13 - 4 =</a:t>
            </a:r>
          </a:p>
        </p:txBody>
      </p:sp>
      <p:sp>
        <p:nvSpPr>
          <p:cNvPr id="20" name="Rectangle 2">
            <a:extLst>
              <a:ext uri="{FF2B5EF4-FFF2-40B4-BE49-F238E27FC236}">
                <a16:creationId xmlns:a16="http://schemas.microsoft.com/office/drawing/2014/main" id="{B58F42FF-80E0-440B-BA25-C6805C4B8992}"/>
              </a:ext>
            </a:extLst>
          </p:cNvPr>
          <p:cNvSpPr txBox="1">
            <a:spLocks noChangeArrowheads="1"/>
          </p:cNvSpPr>
          <p:nvPr/>
        </p:nvSpPr>
        <p:spPr bwMode="auto">
          <a:xfrm>
            <a:off x="2640187" y="2865099"/>
            <a:ext cx="1322210" cy="51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600"/>
              </a:spcAft>
              <a:defRPr/>
            </a:pPr>
            <a:r>
              <a:rPr lang="cs-CZ" sz="2600" kern="0" dirty="0">
                <a:solidFill>
                  <a:schemeClr val="tx1"/>
                </a:solidFill>
                <a:latin typeface="+mn-lt"/>
              </a:rPr>
              <a:t>x + 6 let</a:t>
            </a:r>
          </a:p>
          <a:p>
            <a:pPr algn="l">
              <a:spcAft>
                <a:spcPts val="600"/>
              </a:spcAft>
              <a:defRPr/>
            </a:pPr>
            <a:endParaRPr lang="cs-CZ" sz="2600" kern="0" dirty="0">
              <a:solidFill>
                <a:schemeClr val="tx1"/>
              </a:solidFill>
              <a:latin typeface="+mn-lt"/>
            </a:endParaRPr>
          </a:p>
        </p:txBody>
      </p:sp>
      <p:sp>
        <p:nvSpPr>
          <p:cNvPr id="21" name="Rectangle 2">
            <a:extLst>
              <a:ext uri="{FF2B5EF4-FFF2-40B4-BE49-F238E27FC236}">
                <a16:creationId xmlns:a16="http://schemas.microsoft.com/office/drawing/2014/main" id="{932DFF40-F902-4E0B-A4F5-BE887BACE068}"/>
              </a:ext>
            </a:extLst>
          </p:cNvPr>
          <p:cNvSpPr txBox="1">
            <a:spLocks noChangeArrowheads="1"/>
          </p:cNvSpPr>
          <p:nvPr/>
        </p:nvSpPr>
        <p:spPr bwMode="auto">
          <a:xfrm>
            <a:off x="3080461" y="3339233"/>
            <a:ext cx="870654" cy="52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600"/>
              </a:spcAft>
              <a:defRPr/>
            </a:pPr>
            <a:r>
              <a:rPr lang="cs-CZ" sz="2600" kern="0" dirty="0">
                <a:solidFill>
                  <a:schemeClr val="tx1"/>
                </a:solidFill>
                <a:latin typeface="+mn-lt"/>
              </a:rPr>
              <a:t>x let</a:t>
            </a:r>
          </a:p>
          <a:p>
            <a:pPr algn="l">
              <a:spcAft>
                <a:spcPts val="600"/>
              </a:spcAft>
              <a:defRPr/>
            </a:pPr>
            <a:endParaRPr lang="cs-CZ" sz="2600" kern="0" dirty="0">
              <a:solidFill>
                <a:schemeClr val="tx1"/>
              </a:solidFill>
              <a:latin typeface="+mn-lt"/>
            </a:endParaRPr>
          </a:p>
        </p:txBody>
      </p:sp>
      <p:sp>
        <p:nvSpPr>
          <p:cNvPr id="22" name="Rectangle 2">
            <a:extLst>
              <a:ext uri="{FF2B5EF4-FFF2-40B4-BE49-F238E27FC236}">
                <a16:creationId xmlns:a16="http://schemas.microsoft.com/office/drawing/2014/main" id="{885C3B02-5218-4F15-9B0C-0E1B4BC723F7}"/>
              </a:ext>
            </a:extLst>
          </p:cNvPr>
          <p:cNvSpPr txBox="1">
            <a:spLocks noChangeArrowheads="1"/>
          </p:cNvSpPr>
          <p:nvPr/>
        </p:nvSpPr>
        <p:spPr bwMode="auto">
          <a:xfrm>
            <a:off x="1671210" y="5109846"/>
            <a:ext cx="2121857" cy="523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600"/>
              </a:spcAft>
              <a:defRPr/>
            </a:pPr>
            <a:r>
              <a:rPr lang="cs-CZ" sz="2600" kern="0" dirty="0">
                <a:solidFill>
                  <a:schemeClr val="tx1"/>
                </a:solidFill>
                <a:latin typeface="+mn-lt"/>
              </a:rPr>
              <a:t>28 + 2x = 100</a:t>
            </a:r>
          </a:p>
        </p:txBody>
      </p:sp>
      <p:sp>
        <p:nvSpPr>
          <p:cNvPr id="23" name="Rectangle 2">
            <a:extLst>
              <a:ext uri="{FF2B5EF4-FFF2-40B4-BE49-F238E27FC236}">
                <a16:creationId xmlns:a16="http://schemas.microsoft.com/office/drawing/2014/main" id="{2383A1AB-44E2-4CF9-8C58-2E92E751FFA5}"/>
              </a:ext>
            </a:extLst>
          </p:cNvPr>
          <p:cNvSpPr txBox="1">
            <a:spLocks noChangeArrowheads="1"/>
          </p:cNvSpPr>
          <p:nvPr/>
        </p:nvSpPr>
        <p:spPr bwMode="auto">
          <a:xfrm>
            <a:off x="2314676" y="5538824"/>
            <a:ext cx="1354213" cy="534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600"/>
              </a:spcAft>
              <a:defRPr/>
            </a:pPr>
            <a:r>
              <a:rPr lang="cs-CZ" sz="2600" kern="0" dirty="0">
                <a:solidFill>
                  <a:schemeClr val="tx1"/>
                </a:solidFill>
                <a:latin typeface="+mn-lt"/>
              </a:rPr>
              <a:t>2x = 72  </a:t>
            </a:r>
          </a:p>
        </p:txBody>
      </p:sp>
      <p:sp>
        <p:nvSpPr>
          <p:cNvPr id="24" name="Rectangle 2">
            <a:extLst>
              <a:ext uri="{FF2B5EF4-FFF2-40B4-BE49-F238E27FC236}">
                <a16:creationId xmlns:a16="http://schemas.microsoft.com/office/drawing/2014/main" id="{08753DFA-82F2-48C1-8DA1-A9B19319818C}"/>
              </a:ext>
            </a:extLst>
          </p:cNvPr>
          <p:cNvSpPr txBox="1">
            <a:spLocks noChangeArrowheads="1"/>
          </p:cNvSpPr>
          <p:nvPr/>
        </p:nvSpPr>
        <p:spPr bwMode="auto">
          <a:xfrm>
            <a:off x="2472720" y="5956514"/>
            <a:ext cx="1094569" cy="568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600"/>
              </a:spcAft>
              <a:defRPr/>
            </a:pPr>
            <a:r>
              <a:rPr lang="cs-CZ" sz="2600" b="1" u="sng" kern="0" dirty="0">
                <a:solidFill>
                  <a:schemeClr val="tx1"/>
                </a:solidFill>
                <a:latin typeface="+mn-lt"/>
              </a:rPr>
              <a:t>x = 36</a:t>
            </a:r>
          </a:p>
          <a:p>
            <a:pPr algn="l">
              <a:spcAft>
                <a:spcPts val="600"/>
              </a:spcAft>
              <a:defRPr/>
            </a:pPr>
            <a:r>
              <a:rPr lang="cs-CZ" sz="2600" kern="0" dirty="0">
                <a:solidFill>
                  <a:schemeClr val="tx1"/>
                </a:solidFill>
                <a:latin typeface="+mn-lt"/>
              </a:rPr>
              <a:t>  </a:t>
            </a:r>
          </a:p>
        </p:txBody>
      </p:sp>
      <p:sp>
        <p:nvSpPr>
          <p:cNvPr id="25" name="Rectangle 2">
            <a:extLst>
              <a:ext uri="{FF2B5EF4-FFF2-40B4-BE49-F238E27FC236}">
                <a16:creationId xmlns:a16="http://schemas.microsoft.com/office/drawing/2014/main" id="{DA549A83-541C-41CF-82E8-E69605D0DAE2}"/>
              </a:ext>
            </a:extLst>
          </p:cNvPr>
          <p:cNvSpPr txBox="1">
            <a:spLocks noChangeArrowheads="1"/>
          </p:cNvSpPr>
          <p:nvPr/>
        </p:nvSpPr>
        <p:spPr bwMode="auto">
          <a:xfrm>
            <a:off x="3946506" y="5579720"/>
            <a:ext cx="749672" cy="51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a:solidFill>
                  <a:schemeClr val="tx1"/>
                </a:solidFill>
                <a:latin typeface="+mn-lt"/>
              </a:rPr>
              <a:t>/ :2</a:t>
            </a:r>
          </a:p>
        </p:txBody>
      </p:sp>
      <p:sp>
        <p:nvSpPr>
          <p:cNvPr id="26" name="Rectangle 2">
            <a:extLst>
              <a:ext uri="{FF2B5EF4-FFF2-40B4-BE49-F238E27FC236}">
                <a16:creationId xmlns:a16="http://schemas.microsoft.com/office/drawing/2014/main" id="{E3CFB9E1-C5F0-47C4-817A-BDF78D7C1B6B}"/>
              </a:ext>
            </a:extLst>
          </p:cNvPr>
          <p:cNvSpPr txBox="1">
            <a:spLocks noChangeArrowheads="1"/>
          </p:cNvSpPr>
          <p:nvPr/>
        </p:nvSpPr>
        <p:spPr bwMode="auto">
          <a:xfrm>
            <a:off x="3012723" y="2390965"/>
            <a:ext cx="825500" cy="51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600"/>
              </a:spcAft>
              <a:defRPr/>
            </a:pPr>
            <a:r>
              <a:rPr lang="cs-CZ" sz="2600" kern="0" dirty="0">
                <a:solidFill>
                  <a:schemeClr val="tx1"/>
                </a:solidFill>
                <a:latin typeface="+mn-lt"/>
              </a:rPr>
              <a:t>9 let</a:t>
            </a:r>
          </a:p>
        </p:txBody>
      </p:sp>
    </p:spTree>
    <p:extLst>
      <p:ext uri="{BB962C8B-B14F-4D97-AF65-F5344CB8AC3E}">
        <p14:creationId xmlns:p14="http://schemas.microsoft.com/office/powerpoint/2010/main" val="1126874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a:extLst>
              <a:ext uri="{FF2B5EF4-FFF2-40B4-BE49-F238E27FC236}">
                <a16:creationId xmlns:a16="http://schemas.microsoft.com/office/drawing/2014/main" id="{EAD974A7-335A-403B-9650-11A399B2B596}"/>
              </a:ext>
            </a:extLst>
          </p:cNvPr>
          <p:cNvSpPr txBox="1">
            <a:spLocks noChangeArrowheads="1"/>
          </p:cNvSpPr>
          <p:nvPr/>
        </p:nvSpPr>
        <p:spPr bwMode="auto">
          <a:xfrm>
            <a:off x="972449" y="4153513"/>
            <a:ext cx="3669984" cy="752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lnSpc>
                <a:spcPct val="150000"/>
              </a:lnSpc>
              <a:defRPr/>
            </a:pPr>
            <a:r>
              <a:rPr lang="cs-CZ" sz="2600" kern="0" dirty="0">
                <a:solidFill>
                  <a:schemeClr val="tx1"/>
                </a:solidFill>
                <a:latin typeface="+mn-lt"/>
              </a:rPr>
              <a:t>(550 – 2 . 35 – 15 . 4) : 14</a:t>
            </a:r>
          </a:p>
          <a:p>
            <a:pPr algn="l">
              <a:defRPr/>
            </a:pPr>
            <a:r>
              <a:rPr lang="cs-CZ" sz="2600" kern="0" dirty="0">
                <a:solidFill>
                  <a:schemeClr val="tx1"/>
                </a:solidFill>
                <a:latin typeface="+mn-lt"/>
              </a:rPr>
              <a:t>  </a:t>
            </a:r>
          </a:p>
        </p:txBody>
      </p:sp>
      <p:sp>
        <p:nvSpPr>
          <p:cNvPr id="35" name="Rectangle 5"/>
          <p:cNvSpPr>
            <a:spLocks noChangeArrowheads="1"/>
          </p:cNvSpPr>
          <p:nvPr/>
        </p:nvSpPr>
        <p:spPr bwMode="auto">
          <a:xfrm>
            <a:off x="107504" y="620688"/>
            <a:ext cx="7992888" cy="1148127"/>
          </a:xfrm>
          <a:prstGeom prst="rect">
            <a:avLst/>
          </a:prstGeom>
          <a:noFill/>
          <a:ln w="9525">
            <a:noFill/>
            <a:miter lim="800000"/>
            <a:headEnd/>
            <a:tailEnd/>
          </a:ln>
          <a:effectLst/>
        </p:spPr>
        <p:txBody>
          <a:bodyPr anchor="t"/>
          <a:lstStyle/>
          <a:p>
            <a:r>
              <a:rPr lang="cs-CZ" sz="2400" dirty="0"/>
              <a:t>Dřevěný žebřík je dlouhý 5,5 m a má 15 příček. Na obou koncích je první příčka vzdálená 35 cm od okraje žebříku a dřevěné příčky jsou široké 4 cm. Jaká je vzdálenost mezi jednotlivými příčkami žebříku?</a:t>
            </a:r>
          </a:p>
        </p:txBody>
      </p:sp>
      <p:sp>
        <p:nvSpPr>
          <p:cNvPr id="36" name="Rectangle 2"/>
          <p:cNvSpPr txBox="1">
            <a:spLocks noChangeArrowheads="1"/>
          </p:cNvSpPr>
          <p:nvPr/>
        </p:nvSpPr>
        <p:spPr bwMode="auto">
          <a:xfrm>
            <a:off x="495299" y="4149079"/>
            <a:ext cx="4642757" cy="236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lnSpc>
                <a:spcPct val="150000"/>
              </a:lnSpc>
              <a:defRPr/>
            </a:pPr>
            <a:r>
              <a:rPr lang="cs-CZ" sz="2600" kern="0" dirty="0">
                <a:solidFill>
                  <a:schemeClr val="tx1"/>
                </a:solidFill>
                <a:latin typeface="+mn-lt"/>
              </a:rPr>
              <a:t>x =</a:t>
            </a:r>
          </a:p>
        </p:txBody>
      </p:sp>
      <p:sp>
        <p:nvSpPr>
          <p:cNvPr id="41" name="Rectangle 2"/>
          <p:cNvSpPr txBox="1">
            <a:spLocks noChangeArrowheads="1"/>
          </p:cNvSpPr>
          <p:nvPr/>
        </p:nvSpPr>
        <p:spPr bwMode="auto">
          <a:xfrm>
            <a:off x="4083291" y="6090725"/>
            <a:ext cx="5060709" cy="534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a:solidFill>
                  <a:schemeClr val="tx1"/>
                </a:solidFill>
                <a:latin typeface="+mn-lt"/>
              </a:rPr>
              <a:t>Vzdálenost mezi příčkami je 30 cm.</a:t>
            </a:r>
          </a:p>
        </p:txBody>
      </p:sp>
      <p:sp>
        <p:nvSpPr>
          <p:cNvPr id="61" name="Ovál 60"/>
          <p:cNvSpPr/>
          <p:nvPr/>
        </p:nvSpPr>
        <p:spPr>
          <a:xfrm>
            <a:off x="4041169" y="4341171"/>
            <a:ext cx="459094" cy="39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600"/>
          </a:p>
        </p:txBody>
      </p:sp>
      <p:sp>
        <p:nvSpPr>
          <p:cNvPr id="73" name="Rectangle 2"/>
          <p:cNvSpPr txBox="1">
            <a:spLocks noChangeArrowheads="1"/>
          </p:cNvSpPr>
          <p:nvPr/>
        </p:nvSpPr>
        <p:spPr bwMode="auto">
          <a:xfrm>
            <a:off x="4422655" y="3748697"/>
            <a:ext cx="4097231" cy="534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400" kern="0" dirty="0">
                <a:solidFill>
                  <a:schemeClr val="tx1"/>
                </a:solidFill>
                <a:latin typeface="+mn-lt"/>
              </a:rPr>
              <a:t>mezi 15 příčkami je 14 mezer</a:t>
            </a:r>
          </a:p>
        </p:txBody>
      </p:sp>
      <p:cxnSp>
        <p:nvCxnSpPr>
          <p:cNvPr id="72" name="Přímá spojnice 71"/>
          <p:cNvCxnSpPr>
            <a:stCxn id="61" idx="7"/>
          </p:cNvCxnSpPr>
          <p:nvPr/>
        </p:nvCxnSpPr>
        <p:spPr>
          <a:xfrm flipV="1">
            <a:off x="4433030" y="4178108"/>
            <a:ext cx="112195" cy="221056"/>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7" name="Obrázek 76"/>
          <p:cNvPicPr>
            <a:picLocks noChangeAspect="1"/>
          </p:cNvPicPr>
          <p:nvPr/>
        </p:nvPicPr>
        <p:blipFill rotWithShape="1">
          <a:blip r:embed="rId2">
            <a:extLst>
              <a:ext uri="{28A0092B-C50C-407E-A947-70E740481C1C}">
                <a14:useLocalDpi xmlns:a14="http://schemas.microsoft.com/office/drawing/2010/main" val="0"/>
              </a:ext>
            </a:extLst>
          </a:blip>
          <a:srcRect l="18470" r="15200"/>
          <a:stretch/>
        </p:blipFill>
        <p:spPr>
          <a:xfrm>
            <a:off x="7926698" y="712303"/>
            <a:ext cx="1037790" cy="1564569"/>
          </a:xfrm>
          <a:prstGeom prst="rect">
            <a:avLst/>
          </a:prstGeom>
        </p:spPr>
      </p:pic>
      <p:sp>
        <p:nvSpPr>
          <p:cNvPr id="39" name="Obdélník 38">
            <a:extLst>
              <a:ext uri="{FF2B5EF4-FFF2-40B4-BE49-F238E27FC236}">
                <a16:creationId xmlns:a16="http://schemas.microsoft.com/office/drawing/2014/main" id="{903F1C47-B4A5-42F1-AD64-8B515607EF62}"/>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40" name="Šipka doprava 21">
            <a:hlinkClick r:id="" action="ppaction://hlinkshowjump?jump=nextslide"/>
            <a:extLst>
              <a:ext uri="{FF2B5EF4-FFF2-40B4-BE49-F238E27FC236}">
                <a16:creationId xmlns:a16="http://schemas.microsoft.com/office/drawing/2014/main" id="{FA1FAB06-81D9-41A6-A15E-383CE6CBD3B4}"/>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42" name="Šipka doprava 22">
            <a:hlinkClick r:id="" action="ppaction://hlinkshowjump?jump=previousslide"/>
            <a:extLst>
              <a:ext uri="{FF2B5EF4-FFF2-40B4-BE49-F238E27FC236}">
                <a16:creationId xmlns:a16="http://schemas.microsoft.com/office/drawing/2014/main" id="{7D896DFF-2E49-4B6E-88A1-BEAD703BB3ED}"/>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60" name="Rectangle 10">
            <a:extLst>
              <a:ext uri="{FF2B5EF4-FFF2-40B4-BE49-F238E27FC236}">
                <a16:creationId xmlns:a16="http://schemas.microsoft.com/office/drawing/2014/main" id="{4E1C8302-9782-4386-A403-A7457D0B3B48}"/>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- 26</a:t>
            </a:r>
          </a:p>
        </p:txBody>
      </p:sp>
      <p:sp>
        <p:nvSpPr>
          <p:cNvPr id="64" name="Zaoblený obdélník 24">
            <a:hlinkClick r:id="" action="ppaction://hlinkshowjump?jump=firstslide"/>
            <a:extLst>
              <a:ext uri="{FF2B5EF4-FFF2-40B4-BE49-F238E27FC236}">
                <a16:creationId xmlns:a16="http://schemas.microsoft.com/office/drawing/2014/main" id="{1EC26C6B-6429-4B0B-8EAD-B2E621B52CAC}"/>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pic>
        <p:nvPicPr>
          <p:cNvPr id="3" name="Obrázek 2">
            <a:extLst>
              <a:ext uri="{FF2B5EF4-FFF2-40B4-BE49-F238E27FC236}">
                <a16:creationId xmlns:a16="http://schemas.microsoft.com/office/drawing/2014/main" id="{79F1A14F-F186-492E-98A5-DFC7E5125DF0}"/>
              </a:ext>
            </a:extLst>
          </p:cNvPr>
          <p:cNvPicPr>
            <a:picLocks noChangeAspect="1"/>
          </p:cNvPicPr>
          <p:nvPr/>
        </p:nvPicPr>
        <p:blipFill rotWithShape="1">
          <a:blip r:embed="rId3"/>
          <a:srcRect l="23969" t="25097" r="7302" b="49789"/>
          <a:stretch/>
        </p:blipFill>
        <p:spPr>
          <a:xfrm>
            <a:off x="116113" y="2191657"/>
            <a:ext cx="7273289" cy="1494972"/>
          </a:xfrm>
          <a:prstGeom prst="rect">
            <a:avLst/>
          </a:prstGeom>
        </p:spPr>
      </p:pic>
      <p:sp>
        <p:nvSpPr>
          <p:cNvPr id="16" name="Rectangle 2">
            <a:extLst>
              <a:ext uri="{FF2B5EF4-FFF2-40B4-BE49-F238E27FC236}">
                <a16:creationId xmlns:a16="http://schemas.microsoft.com/office/drawing/2014/main" id="{D7842A9C-31F4-4987-8402-675C686CD12E}"/>
              </a:ext>
            </a:extLst>
          </p:cNvPr>
          <p:cNvSpPr txBox="1">
            <a:spLocks noChangeArrowheads="1"/>
          </p:cNvSpPr>
          <p:nvPr/>
        </p:nvSpPr>
        <p:spPr bwMode="auto">
          <a:xfrm>
            <a:off x="470712" y="4798952"/>
            <a:ext cx="3242306" cy="752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lnSpc>
                <a:spcPct val="150000"/>
              </a:lnSpc>
              <a:defRPr/>
            </a:pPr>
            <a:r>
              <a:rPr lang="cs-CZ" sz="2600" kern="0" dirty="0">
                <a:solidFill>
                  <a:schemeClr val="tx1"/>
                </a:solidFill>
                <a:latin typeface="+mn-lt"/>
              </a:rPr>
              <a:t>x = (550 – 70 – 60) : 14</a:t>
            </a:r>
          </a:p>
          <a:p>
            <a:pPr algn="l">
              <a:defRPr/>
            </a:pPr>
            <a:r>
              <a:rPr lang="cs-CZ" sz="2600" kern="0" dirty="0">
                <a:solidFill>
                  <a:schemeClr val="tx1"/>
                </a:solidFill>
                <a:latin typeface="+mn-lt"/>
              </a:rPr>
              <a:t>  </a:t>
            </a:r>
          </a:p>
        </p:txBody>
      </p:sp>
      <p:sp>
        <p:nvSpPr>
          <p:cNvPr id="17" name="Rectangle 2">
            <a:extLst>
              <a:ext uri="{FF2B5EF4-FFF2-40B4-BE49-F238E27FC236}">
                <a16:creationId xmlns:a16="http://schemas.microsoft.com/office/drawing/2014/main" id="{C233FA45-B0BC-4EE4-8577-7A11C94A7023}"/>
              </a:ext>
            </a:extLst>
          </p:cNvPr>
          <p:cNvSpPr txBox="1">
            <a:spLocks noChangeArrowheads="1"/>
          </p:cNvSpPr>
          <p:nvPr/>
        </p:nvSpPr>
        <p:spPr bwMode="auto">
          <a:xfrm>
            <a:off x="470711" y="5409190"/>
            <a:ext cx="1986161" cy="68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lnSpc>
                <a:spcPct val="150000"/>
              </a:lnSpc>
              <a:defRPr/>
            </a:pPr>
            <a:r>
              <a:rPr lang="cs-CZ" sz="2600" kern="0" dirty="0">
                <a:solidFill>
                  <a:schemeClr val="tx1"/>
                </a:solidFill>
                <a:latin typeface="+mn-lt"/>
              </a:rPr>
              <a:t>x = 420 : 14</a:t>
            </a:r>
          </a:p>
          <a:p>
            <a:pPr algn="l">
              <a:defRPr/>
            </a:pPr>
            <a:r>
              <a:rPr lang="cs-CZ" sz="2600" kern="0" dirty="0">
                <a:solidFill>
                  <a:schemeClr val="tx1"/>
                </a:solidFill>
                <a:latin typeface="+mn-lt"/>
              </a:rPr>
              <a:t>  </a:t>
            </a:r>
          </a:p>
        </p:txBody>
      </p:sp>
      <p:sp>
        <p:nvSpPr>
          <p:cNvPr id="18" name="Rectangle 2">
            <a:extLst>
              <a:ext uri="{FF2B5EF4-FFF2-40B4-BE49-F238E27FC236}">
                <a16:creationId xmlns:a16="http://schemas.microsoft.com/office/drawing/2014/main" id="{25323103-E05B-432F-97AC-728C4E526C86}"/>
              </a:ext>
            </a:extLst>
          </p:cNvPr>
          <p:cNvSpPr txBox="1">
            <a:spLocks noChangeArrowheads="1"/>
          </p:cNvSpPr>
          <p:nvPr/>
        </p:nvSpPr>
        <p:spPr bwMode="auto">
          <a:xfrm>
            <a:off x="470710" y="5945235"/>
            <a:ext cx="1774196" cy="730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lnSpc>
                <a:spcPct val="150000"/>
              </a:lnSpc>
              <a:defRPr/>
            </a:pPr>
            <a:r>
              <a:rPr lang="cs-CZ" sz="2600" b="1" u="sng" kern="0" dirty="0">
                <a:solidFill>
                  <a:schemeClr val="tx1"/>
                </a:solidFill>
                <a:latin typeface="+mn-lt"/>
              </a:rPr>
              <a:t>x = 30 cm </a:t>
            </a:r>
          </a:p>
          <a:p>
            <a:pPr algn="l">
              <a:defRPr/>
            </a:pPr>
            <a:r>
              <a:rPr lang="cs-CZ" sz="2600" kern="0" dirty="0">
                <a:solidFill>
                  <a:schemeClr val="tx1"/>
                </a:solidFill>
                <a:latin typeface="+mn-lt"/>
              </a:rPr>
              <a:t>  </a:t>
            </a:r>
          </a:p>
        </p:txBody>
      </p:sp>
    </p:spTree>
    <p:extLst>
      <p:ext uri="{BB962C8B-B14F-4D97-AF65-F5344CB8AC3E}">
        <p14:creationId xmlns:p14="http://schemas.microsoft.com/office/powerpoint/2010/main" val="1485616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5"/>
          <p:cNvSpPr>
            <a:spLocks noChangeArrowheads="1"/>
          </p:cNvSpPr>
          <p:nvPr/>
        </p:nvSpPr>
        <p:spPr bwMode="auto">
          <a:xfrm>
            <a:off x="107504" y="620688"/>
            <a:ext cx="8208912" cy="845255"/>
          </a:xfrm>
          <a:prstGeom prst="rect">
            <a:avLst/>
          </a:prstGeom>
          <a:noFill/>
          <a:ln w="9525">
            <a:noFill/>
            <a:miter lim="800000"/>
            <a:headEnd/>
            <a:tailEnd/>
          </a:ln>
          <a:effectLst/>
        </p:spPr>
        <p:txBody>
          <a:bodyPr anchor="t"/>
          <a:lstStyle/>
          <a:p>
            <a:pPr indent="-342900"/>
            <a:r>
              <a:rPr lang="cs-CZ" sz="2400" dirty="0"/>
              <a:t>6 kopáčů vykopalo za 4 dny výkop dlouhý 42 m. Jak dlouhý výkop by vykopalo 8 kopáčů za 8 dní?</a:t>
            </a:r>
            <a:r>
              <a:rPr lang="cs-CZ" sz="2400" b="1" dirty="0">
                <a:cs typeface="Times New Roman" pitchFamily="18" charset="0"/>
              </a:rPr>
              <a:t> </a:t>
            </a:r>
          </a:p>
        </p:txBody>
      </p:sp>
      <p:sp>
        <p:nvSpPr>
          <p:cNvPr id="17" name="Text Box 8"/>
          <p:cNvSpPr txBox="1">
            <a:spLocks noChangeArrowheads="1"/>
          </p:cNvSpPr>
          <p:nvPr/>
        </p:nvSpPr>
        <p:spPr bwMode="auto">
          <a:xfrm>
            <a:off x="755329" y="2175247"/>
            <a:ext cx="228343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600" dirty="0">
                <a:solidFill>
                  <a:schemeClr val="tx1"/>
                </a:solidFill>
                <a:latin typeface="+mn-lt"/>
              </a:rPr>
              <a:t>6 kopáčů ………. </a:t>
            </a:r>
          </a:p>
        </p:txBody>
      </p:sp>
      <p:sp>
        <p:nvSpPr>
          <p:cNvPr id="18" name="Text Box 9"/>
          <p:cNvSpPr txBox="1">
            <a:spLocks noChangeArrowheads="1"/>
          </p:cNvSpPr>
          <p:nvPr/>
        </p:nvSpPr>
        <p:spPr bwMode="auto">
          <a:xfrm>
            <a:off x="755328" y="2679303"/>
            <a:ext cx="234808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600" dirty="0">
                <a:solidFill>
                  <a:schemeClr val="tx1"/>
                </a:solidFill>
                <a:latin typeface="+mn-lt"/>
              </a:rPr>
              <a:t>8 kopáčů ....……. </a:t>
            </a:r>
          </a:p>
        </p:txBody>
      </p:sp>
      <p:sp>
        <p:nvSpPr>
          <p:cNvPr id="19" name="Line 10"/>
          <p:cNvSpPr>
            <a:spLocks noChangeShapeType="1"/>
          </p:cNvSpPr>
          <p:nvPr/>
        </p:nvSpPr>
        <p:spPr bwMode="auto">
          <a:xfrm>
            <a:off x="429022" y="3156816"/>
            <a:ext cx="37829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600"/>
          </a:p>
        </p:txBody>
      </p:sp>
      <p:sp>
        <p:nvSpPr>
          <p:cNvPr id="20" name="Text Box 14"/>
          <p:cNvSpPr txBox="1">
            <a:spLocks noChangeArrowheads="1"/>
          </p:cNvSpPr>
          <p:nvPr/>
        </p:nvSpPr>
        <p:spPr bwMode="auto">
          <a:xfrm>
            <a:off x="484286" y="6222454"/>
            <a:ext cx="776789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600" dirty="0">
                <a:solidFill>
                  <a:schemeClr val="tx1"/>
                </a:solidFill>
                <a:latin typeface="+mn-lt"/>
              </a:rPr>
              <a:t>8 kopáčů by vykopalo za 8 dní výkop dlouhý 112 m..</a:t>
            </a:r>
          </a:p>
        </p:txBody>
      </p:sp>
      <p:sp>
        <p:nvSpPr>
          <p:cNvPr id="21" name="Line 15"/>
          <p:cNvSpPr>
            <a:spLocks noChangeShapeType="1"/>
          </p:cNvSpPr>
          <p:nvPr/>
        </p:nvSpPr>
        <p:spPr bwMode="auto">
          <a:xfrm flipV="1">
            <a:off x="3875868" y="2224807"/>
            <a:ext cx="0" cy="8640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600"/>
          </a:p>
        </p:txBody>
      </p:sp>
      <p:sp>
        <p:nvSpPr>
          <p:cNvPr id="22" name="Line 17"/>
          <p:cNvSpPr>
            <a:spLocks noChangeShapeType="1"/>
          </p:cNvSpPr>
          <p:nvPr/>
        </p:nvSpPr>
        <p:spPr bwMode="auto">
          <a:xfrm flipV="1">
            <a:off x="683568" y="2224808"/>
            <a:ext cx="0" cy="8640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600"/>
          </a:p>
        </p:txBody>
      </p:sp>
      <mc:AlternateContent xmlns:mc="http://schemas.openxmlformats.org/markup-compatibility/2006" xmlns:a14="http://schemas.microsoft.com/office/drawing/2010/main">
        <mc:Choice Requires="a14">
          <p:sp>
            <p:nvSpPr>
              <p:cNvPr id="23" name="TextovéPole 22"/>
              <p:cNvSpPr txBox="1"/>
              <p:nvPr/>
            </p:nvSpPr>
            <p:spPr>
              <a:xfrm>
                <a:off x="683568" y="3292036"/>
                <a:ext cx="1246688" cy="8440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cs-CZ" sz="2600" i="1" smtClean="0">
                              <a:latin typeface="Cambria Math" panose="02040503050406030204" pitchFamily="18" charset="0"/>
                            </a:rPr>
                          </m:ctrlPr>
                        </m:fPr>
                        <m:num>
                          <m:r>
                            <m:rPr>
                              <m:sty m:val="p"/>
                            </m:rPr>
                            <a:rPr lang="cs-CZ" sz="2600" b="0" i="0" smtClean="0">
                              <a:latin typeface="Cambria Math" panose="02040503050406030204" pitchFamily="18" charset="0"/>
                            </a:rPr>
                            <m:t>x</m:t>
                          </m:r>
                        </m:num>
                        <m:den>
                          <m:r>
                            <a:rPr lang="cs-CZ" sz="2600" b="0" i="0" smtClean="0">
                              <a:latin typeface="Cambria Math" panose="02040503050406030204" pitchFamily="18" charset="0"/>
                            </a:rPr>
                            <m:t>4</m:t>
                          </m:r>
                          <m:r>
                            <a:rPr lang="cs-CZ" sz="2600" b="0" i="1" smtClean="0">
                              <a:latin typeface="Cambria Math" panose="02040503050406030204" pitchFamily="18" charset="0"/>
                            </a:rPr>
                            <m:t>2</m:t>
                          </m:r>
                        </m:den>
                      </m:f>
                      <m:r>
                        <a:rPr lang="cs-CZ" sz="2600" b="0" i="0" smtClean="0">
                          <a:latin typeface="Cambria Math" panose="02040503050406030204" pitchFamily="18" charset="0"/>
                        </a:rPr>
                        <m:t>=</m:t>
                      </m:r>
                      <m:f>
                        <m:fPr>
                          <m:ctrlPr>
                            <a:rPr lang="cs-CZ" sz="2600" b="0" i="1" smtClean="0">
                              <a:latin typeface="Cambria Math" panose="02040503050406030204" pitchFamily="18" charset="0"/>
                            </a:rPr>
                          </m:ctrlPr>
                        </m:fPr>
                        <m:num>
                          <m:r>
                            <a:rPr lang="cs-CZ" sz="2600" b="0" i="0" smtClean="0">
                              <a:latin typeface="Cambria Math" panose="02040503050406030204" pitchFamily="18" charset="0"/>
                            </a:rPr>
                            <m:t>8</m:t>
                          </m:r>
                        </m:num>
                        <m:den>
                          <m:r>
                            <a:rPr lang="cs-CZ" sz="2600" b="0" i="0" smtClean="0">
                              <a:latin typeface="Cambria Math" panose="02040503050406030204" pitchFamily="18" charset="0"/>
                            </a:rPr>
                            <m:t>6</m:t>
                          </m:r>
                        </m:den>
                      </m:f>
                    </m:oMath>
                  </m:oMathPara>
                </a14:m>
                <a:endParaRPr lang="cs-CZ" sz="2600" dirty="0"/>
              </a:p>
            </p:txBody>
          </p:sp>
        </mc:Choice>
        <mc:Fallback xmlns="">
          <p:sp>
            <p:nvSpPr>
              <p:cNvPr id="23" name="TextovéPole 22"/>
              <p:cNvSpPr txBox="1">
                <a:spLocks noRot="1" noChangeAspect="1" noMove="1" noResize="1" noEditPoints="1" noAdjustHandles="1" noChangeArrowheads="1" noChangeShapeType="1" noTextEdit="1"/>
              </p:cNvSpPr>
              <p:nvPr/>
            </p:nvSpPr>
            <p:spPr>
              <a:xfrm>
                <a:off x="683568" y="3292036"/>
                <a:ext cx="1246688" cy="844077"/>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4" name="TextovéPole 23"/>
              <p:cNvSpPr txBox="1"/>
              <p:nvPr/>
            </p:nvSpPr>
            <p:spPr>
              <a:xfrm>
                <a:off x="875481" y="4391296"/>
                <a:ext cx="1588705" cy="8440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cs-CZ" sz="2600" i="0" smtClean="0">
                          <a:latin typeface="Cambria Math" panose="02040503050406030204" pitchFamily="18" charset="0"/>
                        </a:rPr>
                        <m:t>x</m:t>
                      </m:r>
                      <m:r>
                        <a:rPr lang="cs-CZ" sz="2600" b="0" i="0" smtClean="0">
                          <a:latin typeface="Cambria Math" panose="02040503050406030204" pitchFamily="18" charset="0"/>
                        </a:rPr>
                        <m:t>=</m:t>
                      </m:r>
                      <m:f>
                        <m:fPr>
                          <m:ctrlPr>
                            <a:rPr lang="cs-CZ" sz="2600" b="0" i="1" smtClean="0">
                              <a:latin typeface="Cambria Math" panose="02040503050406030204" pitchFamily="18" charset="0"/>
                            </a:rPr>
                          </m:ctrlPr>
                        </m:fPr>
                        <m:num>
                          <m:r>
                            <a:rPr lang="cs-CZ" sz="2600" b="0" i="1" smtClean="0">
                              <a:latin typeface="Cambria Math" panose="02040503050406030204" pitchFamily="18" charset="0"/>
                            </a:rPr>
                            <m:t>42</m:t>
                          </m:r>
                        </m:num>
                        <m:den>
                          <m:r>
                            <a:rPr lang="cs-CZ" sz="2600" b="0" i="1" smtClean="0">
                              <a:latin typeface="Cambria Math" panose="02040503050406030204" pitchFamily="18" charset="0"/>
                            </a:rPr>
                            <m:t>1</m:t>
                          </m:r>
                        </m:den>
                      </m:f>
                      <m:r>
                        <a:rPr lang="cs-CZ" sz="2600" b="0" i="1" smtClean="0">
                          <a:latin typeface="Cambria Math" panose="02040503050406030204" pitchFamily="18" charset="0"/>
                        </a:rPr>
                        <m:t>.</m:t>
                      </m:r>
                      <m:f>
                        <m:fPr>
                          <m:ctrlPr>
                            <a:rPr lang="cs-CZ" sz="2600" b="0" i="1" smtClean="0">
                              <a:latin typeface="Cambria Math" panose="02040503050406030204" pitchFamily="18" charset="0"/>
                            </a:rPr>
                          </m:ctrlPr>
                        </m:fPr>
                        <m:num>
                          <m:r>
                            <a:rPr lang="cs-CZ" sz="2600" b="0" i="0" smtClean="0">
                              <a:latin typeface="Cambria Math" panose="02040503050406030204" pitchFamily="18" charset="0"/>
                            </a:rPr>
                            <m:t>8</m:t>
                          </m:r>
                        </m:num>
                        <m:den>
                          <m:r>
                            <a:rPr lang="cs-CZ" sz="2600" b="0" i="0" smtClean="0">
                              <a:latin typeface="Cambria Math" panose="02040503050406030204" pitchFamily="18" charset="0"/>
                            </a:rPr>
                            <m:t>6</m:t>
                          </m:r>
                        </m:den>
                      </m:f>
                    </m:oMath>
                  </m:oMathPara>
                </a14:m>
                <a:endParaRPr lang="cs-CZ" sz="2600" dirty="0"/>
              </a:p>
            </p:txBody>
          </p:sp>
        </mc:Choice>
        <mc:Fallback xmlns="">
          <p:sp>
            <p:nvSpPr>
              <p:cNvPr id="24" name="TextovéPole 23"/>
              <p:cNvSpPr txBox="1">
                <a:spLocks noRot="1" noChangeAspect="1" noMove="1" noResize="1" noEditPoints="1" noAdjustHandles="1" noChangeArrowheads="1" noChangeShapeType="1" noTextEdit="1"/>
              </p:cNvSpPr>
              <p:nvPr/>
            </p:nvSpPr>
            <p:spPr>
              <a:xfrm>
                <a:off x="875481" y="4391296"/>
                <a:ext cx="1588705" cy="844077"/>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5" name="TextovéPole 24"/>
              <p:cNvSpPr txBox="1"/>
              <p:nvPr/>
            </p:nvSpPr>
            <p:spPr>
              <a:xfrm>
                <a:off x="731463" y="5479377"/>
                <a:ext cx="1870349"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600" b="1" i="0" smtClean="0">
                          <a:latin typeface="Cambria Math" panose="02040503050406030204" pitchFamily="18" charset="0"/>
                        </a:rPr>
                        <m:t>𝐱</m:t>
                      </m:r>
                      <m:r>
                        <a:rPr lang="cs-CZ" sz="2600" b="1" i="0" smtClean="0">
                          <a:latin typeface="Cambria Math" panose="02040503050406030204" pitchFamily="18" charset="0"/>
                        </a:rPr>
                        <m:t>=</m:t>
                      </m:r>
                      <m:r>
                        <a:rPr lang="cs-CZ" sz="2600" b="1" i="0" smtClean="0">
                          <a:latin typeface="Cambria Math" panose="02040503050406030204" pitchFamily="18" charset="0"/>
                        </a:rPr>
                        <m:t>𝟓𝟔</m:t>
                      </m:r>
                      <m:r>
                        <a:rPr lang="cs-CZ" sz="2600" b="1" i="0" smtClean="0">
                          <a:latin typeface="Cambria Math" panose="02040503050406030204" pitchFamily="18" charset="0"/>
                        </a:rPr>
                        <m:t> </m:t>
                      </m:r>
                      <m:r>
                        <a:rPr lang="cs-CZ" sz="2600" b="1" i="0" smtClean="0">
                          <a:latin typeface="Cambria Math" panose="02040503050406030204" pitchFamily="18" charset="0"/>
                        </a:rPr>
                        <m:t>𝐦</m:t>
                      </m:r>
                    </m:oMath>
                  </m:oMathPara>
                </a14:m>
                <a:endParaRPr lang="cs-CZ" sz="2600" b="1" dirty="0"/>
              </a:p>
            </p:txBody>
          </p:sp>
        </mc:Choice>
        <mc:Fallback xmlns="">
          <p:sp>
            <p:nvSpPr>
              <p:cNvPr id="25" name="TextovéPole 24"/>
              <p:cNvSpPr txBox="1">
                <a:spLocks noRot="1" noChangeAspect="1" noMove="1" noResize="1" noEditPoints="1" noAdjustHandles="1" noChangeArrowheads="1" noChangeShapeType="1" noTextEdit="1"/>
              </p:cNvSpPr>
              <p:nvPr/>
            </p:nvSpPr>
            <p:spPr>
              <a:xfrm>
                <a:off x="731463" y="5479377"/>
                <a:ext cx="1870349" cy="492443"/>
              </a:xfrm>
              <a:prstGeom prst="rect">
                <a:avLst/>
              </a:prstGeom>
              <a:blipFill>
                <a:blip r:embed="rId4"/>
                <a:stretch>
                  <a:fillRect/>
                </a:stretch>
              </a:blipFill>
            </p:spPr>
            <p:txBody>
              <a:bodyPr/>
              <a:lstStyle/>
              <a:p>
                <a:r>
                  <a:rPr lang="cs-CZ">
                    <a:noFill/>
                  </a:rPr>
                  <a:t> </a:t>
                </a:r>
              </a:p>
            </p:txBody>
          </p:sp>
        </mc:Fallback>
      </mc:AlternateContent>
      <p:pic>
        <p:nvPicPr>
          <p:cNvPr id="26" name="Obrázek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8174" y="1335314"/>
            <a:ext cx="1390210" cy="1736034"/>
          </a:xfrm>
          <a:prstGeom prst="rect">
            <a:avLst/>
          </a:prstGeom>
        </p:spPr>
      </p:pic>
      <p:pic>
        <p:nvPicPr>
          <p:cNvPr id="28" name="Obrázek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596336" y="1169143"/>
            <a:ext cx="1547664" cy="1932655"/>
          </a:xfrm>
          <a:prstGeom prst="rect">
            <a:avLst/>
          </a:prstGeom>
        </p:spPr>
      </p:pic>
      <p:sp>
        <p:nvSpPr>
          <p:cNvPr id="30" name="Text Box 14"/>
          <p:cNvSpPr txBox="1">
            <a:spLocks noChangeArrowheads="1"/>
          </p:cNvSpPr>
          <p:nvPr/>
        </p:nvSpPr>
        <p:spPr bwMode="auto">
          <a:xfrm>
            <a:off x="245836" y="1628800"/>
            <a:ext cx="13018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600" dirty="0">
                <a:solidFill>
                  <a:schemeClr val="tx1"/>
                </a:solidFill>
                <a:latin typeface="+mn-lt"/>
              </a:rPr>
              <a:t>za 4 dny</a:t>
            </a:r>
          </a:p>
        </p:txBody>
      </p:sp>
      <p:sp>
        <p:nvSpPr>
          <p:cNvPr id="31" name="Text Box 14"/>
          <p:cNvSpPr txBox="1">
            <a:spLocks noChangeArrowheads="1"/>
          </p:cNvSpPr>
          <p:nvPr/>
        </p:nvSpPr>
        <p:spPr bwMode="auto">
          <a:xfrm>
            <a:off x="4998364" y="3350597"/>
            <a:ext cx="13018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600" dirty="0">
                <a:solidFill>
                  <a:schemeClr val="tx1"/>
                </a:solidFill>
                <a:latin typeface="+mn-lt"/>
              </a:rPr>
              <a:t>za 8 dní</a:t>
            </a:r>
          </a:p>
        </p:txBody>
      </p:sp>
      <mc:AlternateContent xmlns:mc="http://schemas.openxmlformats.org/markup-compatibility/2006" xmlns:a14="http://schemas.microsoft.com/office/drawing/2010/main">
        <mc:Choice Requires="a14">
          <p:sp>
            <p:nvSpPr>
              <p:cNvPr id="32" name="TextovéPole 31"/>
              <p:cNvSpPr txBox="1"/>
              <p:nvPr/>
            </p:nvSpPr>
            <p:spPr>
              <a:xfrm>
                <a:off x="5129761" y="3951438"/>
                <a:ext cx="1423439"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600" b="0" i="0" smtClean="0">
                          <a:latin typeface="Cambria Math" panose="02040503050406030204" pitchFamily="18" charset="0"/>
                        </a:rPr>
                        <m:t>56 . 2=</m:t>
                      </m:r>
                    </m:oMath>
                  </m:oMathPara>
                </a14:m>
                <a:endParaRPr lang="cs-CZ" sz="2600" b="1" dirty="0"/>
              </a:p>
            </p:txBody>
          </p:sp>
        </mc:Choice>
        <mc:Fallback xmlns="">
          <p:sp>
            <p:nvSpPr>
              <p:cNvPr id="32" name="TextovéPole 31"/>
              <p:cNvSpPr txBox="1">
                <a:spLocks noRot="1" noChangeAspect="1" noMove="1" noResize="1" noEditPoints="1" noAdjustHandles="1" noChangeArrowheads="1" noChangeShapeType="1" noTextEdit="1"/>
              </p:cNvSpPr>
              <p:nvPr/>
            </p:nvSpPr>
            <p:spPr>
              <a:xfrm>
                <a:off x="5129761" y="3951438"/>
                <a:ext cx="1423439" cy="492443"/>
              </a:xfrm>
              <a:prstGeom prst="rect">
                <a:avLst/>
              </a:prstGeom>
              <a:blipFill>
                <a:blip r:embed="rId6"/>
                <a:stretch>
                  <a:fillRect/>
                </a:stretch>
              </a:blipFill>
            </p:spPr>
            <p:txBody>
              <a:bodyPr/>
              <a:lstStyle/>
              <a:p>
                <a:r>
                  <a:rPr lang="cs-CZ">
                    <a:noFill/>
                  </a:rPr>
                  <a:t> </a:t>
                </a:r>
              </a:p>
            </p:txBody>
          </p:sp>
        </mc:Fallback>
      </mc:AlternateContent>
      <p:sp>
        <p:nvSpPr>
          <p:cNvPr id="33" name="Obdélník 32">
            <a:extLst>
              <a:ext uri="{FF2B5EF4-FFF2-40B4-BE49-F238E27FC236}">
                <a16:creationId xmlns:a16="http://schemas.microsoft.com/office/drawing/2014/main" id="{BDB65BE8-3095-42D8-A096-F8167D063AC5}"/>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4" name="Šipka doprava 21">
            <a:hlinkClick r:id="" action="ppaction://hlinkshowjump?jump=nextslide"/>
            <a:extLst>
              <a:ext uri="{FF2B5EF4-FFF2-40B4-BE49-F238E27FC236}">
                <a16:creationId xmlns:a16="http://schemas.microsoft.com/office/drawing/2014/main" id="{905C2AEC-4BD5-4F4C-A41E-21C372208B64}"/>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5" name="Šipka doprava 22">
            <a:hlinkClick r:id="" action="ppaction://hlinkshowjump?jump=previousslide"/>
            <a:extLst>
              <a:ext uri="{FF2B5EF4-FFF2-40B4-BE49-F238E27FC236}">
                <a16:creationId xmlns:a16="http://schemas.microsoft.com/office/drawing/2014/main" id="{9170E88B-6859-40B1-BE6B-8E70F3A4E3FE}"/>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6" name="Rectangle 10">
            <a:extLst>
              <a:ext uri="{FF2B5EF4-FFF2-40B4-BE49-F238E27FC236}">
                <a16:creationId xmlns:a16="http://schemas.microsoft.com/office/drawing/2014/main" id="{AA8E4362-813A-468E-8B60-9EC4CE969E2F}"/>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- 27</a:t>
            </a:r>
          </a:p>
        </p:txBody>
      </p:sp>
      <p:sp>
        <p:nvSpPr>
          <p:cNvPr id="37" name="Zaoblený obdélník 24">
            <a:hlinkClick r:id="" action="ppaction://hlinkshowjump?jump=firstslide"/>
            <a:extLst>
              <a:ext uri="{FF2B5EF4-FFF2-40B4-BE49-F238E27FC236}">
                <a16:creationId xmlns:a16="http://schemas.microsoft.com/office/drawing/2014/main" id="{8A9C723A-8F81-4940-AD8C-61A6A572C0D0}"/>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27" name="Text Box 8">
            <a:extLst>
              <a:ext uri="{FF2B5EF4-FFF2-40B4-BE49-F238E27FC236}">
                <a16:creationId xmlns:a16="http://schemas.microsoft.com/office/drawing/2014/main" id="{DDA0C7B1-B1C1-4771-A629-49672F2FBB6B}"/>
              </a:ext>
            </a:extLst>
          </p:cNvPr>
          <p:cNvSpPr txBox="1">
            <a:spLocks noChangeArrowheads="1"/>
          </p:cNvSpPr>
          <p:nvPr/>
        </p:nvSpPr>
        <p:spPr bwMode="auto">
          <a:xfrm>
            <a:off x="2889556" y="2175247"/>
            <a:ext cx="86206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600" dirty="0">
                <a:solidFill>
                  <a:schemeClr val="tx1"/>
                </a:solidFill>
                <a:latin typeface="+mn-lt"/>
              </a:rPr>
              <a:t>42 m</a:t>
            </a:r>
          </a:p>
        </p:txBody>
      </p:sp>
      <p:sp>
        <p:nvSpPr>
          <p:cNvPr id="29" name="Text Box 9">
            <a:extLst>
              <a:ext uri="{FF2B5EF4-FFF2-40B4-BE49-F238E27FC236}">
                <a16:creationId xmlns:a16="http://schemas.microsoft.com/office/drawing/2014/main" id="{D556EFDF-D768-41FD-A1A6-CC526F43ED89}"/>
              </a:ext>
            </a:extLst>
          </p:cNvPr>
          <p:cNvSpPr txBox="1">
            <a:spLocks noChangeArrowheads="1"/>
          </p:cNvSpPr>
          <p:nvPr/>
        </p:nvSpPr>
        <p:spPr bwMode="auto">
          <a:xfrm>
            <a:off x="2980650" y="2679303"/>
            <a:ext cx="7843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600" dirty="0">
                <a:solidFill>
                  <a:schemeClr val="tx1"/>
                </a:solidFill>
                <a:latin typeface="+mn-lt"/>
              </a:rPr>
              <a:t>x m</a:t>
            </a:r>
          </a:p>
        </p:txBody>
      </p:sp>
      <p:cxnSp>
        <p:nvCxnSpPr>
          <p:cNvPr id="38" name="Přímá spojnice 37">
            <a:extLst>
              <a:ext uri="{FF2B5EF4-FFF2-40B4-BE49-F238E27FC236}">
                <a16:creationId xmlns:a16="http://schemas.microsoft.com/office/drawing/2014/main" id="{4908AAB7-AD3E-4E1F-AD51-63BDA93DE5C5}"/>
              </a:ext>
            </a:extLst>
          </p:cNvPr>
          <p:cNvCxnSpPr>
            <a:cxnSpLocks/>
          </p:cNvCxnSpPr>
          <p:nvPr/>
        </p:nvCxnSpPr>
        <p:spPr>
          <a:xfrm flipV="1">
            <a:off x="1620661" y="4511908"/>
            <a:ext cx="333950" cy="211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Přímá spojnice 38">
            <a:extLst>
              <a:ext uri="{FF2B5EF4-FFF2-40B4-BE49-F238E27FC236}">
                <a16:creationId xmlns:a16="http://schemas.microsoft.com/office/drawing/2014/main" id="{0328C84D-EFDB-4878-85EC-9FC443493E96}"/>
              </a:ext>
            </a:extLst>
          </p:cNvPr>
          <p:cNvCxnSpPr>
            <a:cxnSpLocks/>
          </p:cNvCxnSpPr>
          <p:nvPr/>
        </p:nvCxnSpPr>
        <p:spPr>
          <a:xfrm flipV="1">
            <a:off x="2076450" y="4981575"/>
            <a:ext cx="295275" cy="214313"/>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 Box 14">
            <a:extLst>
              <a:ext uri="{FF2B5EF4-FFF2-40B4-BE49-F238E27FC236}">
                <a16:creationId xmlns:a16="http://schemas.microsoft.com/office/drawing/2014/main" id="{E85859FA-FFF1-4525-9326-71E54531419A}"/>
              </a:ext>
            </a:extLst>
          </p:cNvPr>
          <p:cNvSpPr txBox="1">
            <a:spLocks noChangeArrowheads="1"/>
          </p:cNvSpPr>
          <p:nvPr/>
        </p:nvSpPr>
        <p:spPr bwMode="auto">
          <a:xfrm>
            <a:off x="1661322" y="4078818"/>
            <a:ext cx="586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400" dirty="0">
                <a:solidFill>
                  <a:srgbClr val="0070C0"/>
                </a:solidFill>
                <a:latin typeface="+mn-lt"/>
              </a:rPr>
              <a:t>7</a:t>
            </a:r>
          </a:p>
        </p:txBody>
      </p:sp>
      <p:sp>
        <p:nvSpPr>
          <p:cNvPr id="41" name="Text Box 14">
            <a:extLst>
              <a:ext uri="{FF2B5EF4-FFF2-40B4-BE49-F238E27FC236}">
                <a16:creationId xmlns:a16="http://schemas.microsoft.com/office/drawing/2014/main" id="{02535E9E-FC1E-498B-9E25-A78E58A9EE45}"/>
              </a:ext>
            </a:extLst>
          </p:cNvPr>
          <p:cNvSpPr txBox="1">
            <a:spLocks noChangeArrowheads="1"/>
          </p:cNvSpPr>
          <p:nvPr/>
        </p:nvSpPr>
        <p:spPr bwMode="auto">
          <a:xfrm>
            <a:off x="2089947" y="5126568"/>
            <a:ext cx="586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400" dirty="0">
                <a:solidFill>
                  <a:srgbClr val="0070C0"/>
                </a:solidFill>
                <a:latin typeface="+mn-lt"/>
              </a:rPr>
              <a:t>1</a:t>
            </a:r>
          </a:p>
        </p:txBody>
      </p:sp>
      <mc:AlternateContent xmlns:mc="http://schemas.openxmlformats.org/markup-compatibility/2006" xmlns:a14="http://schemas.microsoft.com/office/drawing/2010/main">
        <mc:Choice Requires="a14">
          <p:sp>
            <p:nvSpPr>
              <p:cNvPr id="42" name="TextovéPole 41">
                <a:extLst>
                  <a:ext uri="{FF2B5EF4-FFF2-40B4-BE49-F238E27FC236}">
                    <a16:creationId xmlns:a16="http://schemas.microsoft.com/office/drawing/2014/main" id="{57FC8930-34B0-4E9C-9191-0371C705EAB7}"/>
                  </a:ext>
                </a:extLst>
              </p:cNvPr>
              <p:cNvSpPr txBox="1"/>
              <p:nvPr/>
            </p:nvSpPr>
            <p:spPr>
              <a:xfrm>
                <a:off x="6358486" y="3941913"/>
                <a:ext cx="1175789"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600" b="1" i="0" smtClean="0">
                          <a:latin typeface="Cambria Math" panose="02040503050406030204" pitchFamily="18" charset="0"/>
                        </a:rPr>
                        <m:t>𝟏𝟏𝟐</m:t>
                      </m:r>
                      <m:r>
                        <a:rPr lang="cs-CZ" sz="2600" b="1" i="0" smtClean="0">
                          <a:latin typeface="Cambria Math" panose="02040503050406030204" pitchFamily="18" charset="0"/>
                        </a:rPr>
                        <m:t> </m:t>
                      </m:r>
                      <m:r>
                        <a:rPr lang="cs-CZ" sz="2600" b="1" i="0" smtClean="0">
                          <a:latin typeface="Cambria Math" panose="02040503050406030204" pitchFamily="18" charset="0"/>
                        </a:rPr>
                        <m:t>𝐦</m:t>
                      </m:r>
                    </m:oMath>
                  </m:oMathPara>
                </a14:m>
                <a:endParaRPr lang="cs-CZ" sz="2600" b="1" dirty="0"/>
              </a:p>
            </p:txBody>
          </p:sp>
        </mc:Choice>
        <mc:Fallback xmlns="">
          <p:sp>
            <p:nvSpPr>
              <p:cNvPr id="42" name="TextovéPole 41">
                <a:extLst>
                  <a:ext uri="{FF2B5EF4-FFF2-40B4-BE49-F238E27FC236}">
                    <a16:creationId xmlns:a16="http://schemas.microsoft.com/office/drawing/2014/main" id="{57FC8930-34B0-4E9C-9191-0371C705EAB7}"/>
                  </a:ext>
                </a:extLst>
              </p:cNvPr>
              <p:cNvSpPr txBox="1">
                <a:spLocks noRot="1" noChangeAspect="1" noMove="1" noResize="1" noEditPoints="1" noAdjustHandles="1" noChangeArrowheads="1" noChangeShapeType="1" noTextEdit="1"/>
              </p:cNvSpPr>
              <p:nvPr/>
            </p:nvSpPr>
            <p:spPr>
              <a:xfrm>
                <a:off x="6358486" y="3941913"/>
                <a:ext cx="1175789" cy="492443"/>
              </a:xfrm>
              <a:prstGeom prst="rect">
                <a:avLst/>
              </a:prstGeom>
              <a:blipFill>
                <a:blip r:embed="rId7"/>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163769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Obrázek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7543" y="2500693"/>
            <a:ext cx="685147" cy="1113364"/>
          </a:xfrm>
          <a:prstGeom prst="rect">
            <a:avLst/>
          </a:prstGeom>
        </p:spPr>
      </p:pic>
      <p:sp>
        <p:nvSpPr>
          <p:cNvPr id="4" name="Rectangle 5"/>
          <p:cNvSpPr>
            <a:spLocks noChangeArrowheads="1"/>
          </p:cNvSpPr>
          <p:nvPr/>
        </p:nvSpPr>
        <p:spPr bwMode="auto">
          <a:xfrm>
            <a:off x="107504" y="620688"/>
            <a:ext cx="8122096" cy="1296145"/>
          </a:xfrm>
          <a:prstGeom prst="rect">
            <a:avLst/>
          </a:prstGeom>
          <a:noFill/>
          <a:ln w="9525">
            <a:noFill/>
            <a:miter lim="800000"/>
            <a:headEnd/>
            <a:tailEnd/>
          </a:ln>
          <a:effectLst/>
        </p:spPr>
        <p:txBody>
          <a:bodyPr anchor="t"/>
          <a:lstStyle/>
          <a:p>
            <a:pPr indent="-342900"/>
            <a:r>
              <a:rPr lang="cs-CZ" sz="2400" dirty="0"/>
              <a:t>Bratři Tomáš s Davidem mají dohromady našetřeno 2200 Kč. Jeli na výlet a vzali si sebou část svých úspor. Tomáš pětinu svých úspor a David čtvrtinu svých úspor. Kolik měli každý z bratrů našetřeno, jestliže na výlet měli sebou dohromady 500 Kč?</a:t>
            </a:r>
            <a:r>
              <a:rPr lang="cs-CZ" sz="2400" b="1" dirty="0">
                <a:cs typeface="Times New Roman" pitchFamily="18" charset="0"/>
              </a:rPr>
              <a:t> </a:t>
            </a:r>
          </a:p>
        </p:txBody>
      </p:sp>
      <mc:AlternateContent xmlns:mc="http://schemas.openxmlformats.org/markup-compatibility/2006" xmlns:a14="http://schemas.microsoft.com/office/drawing/2010/main">
        <mc:Choice Requires="a14">
          <p:sp>
            <p:nvSpPr>
              <p:cNvPr id="5" name="TextovéPole 4"/>
              <p:cNvSpPr txBox="1"/>
              <p:nvPr/>
            </p:nvSpPr>
            <p:spPr>
              <a:xfrm>
                <a:off x="455471" y="3142653"/>
                <a:ext cx="195628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cs-CZ" sz="2400" b="0" i="0" smtClean="0">
                          <a:latin typeface="Cambria Math" panose="02040503050406030204" pitchFamily="18" charset="0"/>
                          <a:cs typeface="Times New Roman" pitchFamily="18" charset="0"/>
                        </a:rPr>
                        <m:t>x</m:t>
                      </m:r>
                      <m:r>
                        <a:rPr lang="cs-CZ" sz="2400" b="0" i="0" smtClean="0">
                          <a:latin typeface="Cambria Math" panose="02040503050406030204" pitchFamily="18" charset="0"/>
                          <a:cs typeface="Times New Roman" pitchFamily="18" charset="0"/>
                        </a:rPr>
                        <m:t>+</m:t>
                      </m:r>
                      <m:r>
                        <m:rPr>
                          <m:sty m:val="p"/>
                        </m:rPr>
                        <a:rPr lang="cs-CZ" sz="2400" b="0" i="0" smtClean="0">
                          <a:latin typeface="Cambria Math" panose="02040503050406030204" pitchFamily="18" charset="0"/>
                          <a:cs typeface="Times New Roman" pitchFamily="18" charset="0"/>
                        </a:rPr>
                        <m:t>y</m:t>
                      </m:r>
                      <m:r>
                        <a:rPr lang="cs-CZ" sz="2400" b="0" i="1" smtClean="0">
                          <a:latin typeface="Cambria Math" panose="02040503050406030204" pitchFamily="18" charset="0"/>
                          <a:cs typeface="Times New Roman" pitchFamily="18" charset="0"/>
                        </a:rPr>
                        <m:t>=</m:t>
                      </m:r>
                      <m:r>
                        <a:rPr lang="cs-CZ" sz="2400" b="0" i="0" smtClean="0">
                          <a:latin typeface="Cambria Math" panose="02040503050406030204" pitchFamily="18" charset="0"/>
                          <a:cs typeface="Times New Roman" pitchFamily="18" charset="0"/>
                        </a:rPr>
                        <m:t>2200</m:t>
                      </m:r>
                    </m:oMath>
                  </m:oMathPara>
                </a14:m>
                <a:endParaRPr lang="cs-CZ" sz="2400" dirty="0">
                  <a:cs typeface="Times New Roman" pitchFamily="18" charset="0"/>
                </a:endParaRPr>
              </a:p>
            </p:txBody>
          </p:sp>
        </mc:Choice>
        <mc:Fallback xmlns="">
          <p:sp>
            <p:nvSpPr>
              <p:cNvPr id="5" name="TextovéPole 4"/>
              <p:cNvSpPr txBox="1">
                <a:spLocks noRot="1" noChangeAspect="1" noMove="1" noResize="1" noEditPoints="1" noAdjustHandles="1" noChangeArrowheads="1" noChangeShapeType="1" noTextEdit="1"/>
              </p:cNvSpPr>
              <p:nvPr/>
            </p:nvSpPr>
            <p:spPr>
              <a:xfrm>
                <a:off x="455471" y="3142653"/>
                <a:ext cx="1956289" cy="461665"/>
              </a:xfrm>
              <a:prstGeom prst="rect">
                <a:avLst/>
              </a:prstGeom>
              <a:blipFill>
                <a:blip r:embed="rId4"/>
                <a:stretch>
                  <a:fillRect b="-10667"/>
                </a:stretch>
              </a:blipFill>
            </p:spPr>
            <p:txBody>
              <a:bodyPr/>
              <a:lstStyle/>
              <a:p>
                <a:r>
                  <a:rPr lang="cs-CZ">
                    <a:noFill/>
                  </a:rPr>
                  <a:t> </a:t>
                </a:r>
              </a:p>
            </p:txBody>
          </p:sp>
        </mc:Fallback>
      </mc:AlternateContent>
      <p:sp>
        <p:nvSpPr>
          <p:cNvPr id="6" name="Rectangle 5"/>
          <p:cNvSpPr>
            <a:spLocks noChangeArrowheads="1"/>
          </p:cNvSpPr>
          <p:nvPr/>
        </p:nvSpPr>
        <p:spPr bwMode="auto">
          <a:xfrm>
            <a:off x="323528" y="2247255"/>
            <a:ext cx="2016224" cy="792088"/>
          </a:xfrm>
          <a:prstGeom prst="rect">
            <a:avLst/>
          </a:prstGeom>
          <a:noFill/>
          <a:ln w="9525">
            <a:noFill/>
            <a:miter lim="800000"/>
            <a:headEnd/>
            <a:tailEnd/>
          </a:ln>
          <a:effectLst/>
        </p:spPr>
        <p:txBody>
          <a:bodyPr anchor="t"/>
          <a:lstStyle/>
          <a:p>
            <a:r>
              <a:rPr lang="cs-CZ" sz="2400" dirty="0">
                <a:cs typeface="Times New Roman" pitchFamily="18" charset="0"/>
              </a:rPr>
              <a:t>Tomáš …x</a:t>
            </a:r>
          </a:p>
          <a:p>
            <a:r>
              <a:rPr lang="cs-CZ" sz="2400" dirty="0">
                <a:cs typeface="Times New Roman" pitchFamily="18" charset="0"/>
              </a:rPr>
              <a:t>David … y</a:t>
            </a:r>
          </a:p>
        </p:txBody>
      </p:sp>
      <p:sp>
        <p:nvSpPr>
          <p:cNvPr id="7" name="TextovéPole 6"/>
          <p:cNvSpPr txBox="1"/>
          <p:nvPr/>
        </p:nvSpPr>
        <p:spPr>
          <a:xfrm>
            <a:off x="947453" y="6279703"/>
            <a:ext cx="1434339" cy="461665"/>
          </a:xfrm>
          <a:prstGeom prst="rect">
            <a:avLst/>
          </a:prstGeom>
          <a:noFill/>
        </p:spPr>
        <p:txBody>
          <a:bodyPr wrap="square" rtlCol="0">
            <a:spAutoFit/>
          </a:bodyPr>
          <a:lstStyle/>
          <a:p>
            <a:r>
              <a:rPr lang="cs-CZ" sz="2400" b="1" dirty="0">
                <a:cs typeface="Times New Roman" pitchFamily="18" charset="0"/>
              </a:rPr>
              <a:t>y = 1200</a:t>
            </a:r>
          </a:p>
        </p:txBody>
      </p:sp>
      <p:cxnSp>
        <p:nvCxnSpPr>
          <p:cNvPr id="8" name="Přímá spojnice 7"/>
          <p:cNvCxnSpPr/>
          <p:nvPr/>
        </p:nvCxnSpPr>
        <p:spPr>
          <a:xfrm flipH="1">
            <a:off x="323528" y="4437112"/>
            <a:ext cx="2160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flipH="1">
            <a:off x="323528" y="3115721"/>
            <a:ext cx="23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4353130" y="2847460"/>
            <a:ext cx="2235093" cy="461665"/>
          </a:xfrm>
          <a:prstGeom prst="rect">
            <a:avLst/>
          </a:prstGeom>
          <a:noFill/>
        </p:spPr>
        <p:txBody>
          <a:bodyPr wrap="square" rtlCol="0">
            <a:spAutoFit/>
          </a:bodyPr>
          <a:lstStyle/>
          <a:p>
            <a:r>
              <a:rPr lang="cs-CZ" sz="2400" dirty="0">
                <a:cs typeface="Times New Roman" pitchFamily="18" charset="0"/>
              </a:rPr>
              <a:t>x + 1200 = 2200</a:t>
            </a:r>
          </a:p>
        </p:txBody>
      </p:sp>
      <p:sp>
        <p:nvSpPr>
          <p:cNvPr id="13" name="Rectangle 5"/>
          <p:cNvSpPr>
            <a:spLocks noChangeArrowheads="1"/>
          </p:cNvSpPr>
          <p:nvPr/>
        </p:nvSpPr>
        <p:spPr bwMode="auto">
          <a:xfrm>
            <a:off x="1751113" y="2247255"/>
            <a:ext cx="1080119" cy="792088"/>
          </a:xfrm>
          <a:prstGeom prst="rect">
            <a:avLst/>
          </a:prstGeom>
          <a:noFill/>
          <a:ln w="9525">
            <a:noFill/>
            <a:miter lim="800000"/>
            <a:headEnd/>
            <a:tailEnd/>
          </a:ln>
          <a:effectLst/>
        </p:spPr>
        <p:txBody>
          <a:bodyPr anchor="t"/>
          <a:lstStyle/>
          <a:p>
            <a:pPr algn="ctr"/>
            <a:r>
              <a:rPr lang="cs-CZ" sz="2400" b="1" dirty="0">
                <a:solidFill>
                  <a:srgbClr val="FF0000"/>
                </a:solidFill>
                <a:cs typeface="Times New Roman" pitchFamily="18" charset="0"/>
              </a:rPr>
              <a:t>1000</a:t>
            </a:r>
          </a:p>
          <a:p>
            <a:pPr algn="ctr"/>
            <a:r>
              <a:rPr lang="cs-CZ" sz="2400" b="1" dirty="0">
                <a:solidFill>
                  <a:srgbClr val="FF0000"/>
                </a:solidFill>
                <a:cs typeface="Times New Roman" pitchFamily="18" charset="0"/>
              </a:rPr>
              <a:t>1200</a:t>
            </a:r>
          </a:p>
        </p:txBody>
      </p:sp>
      <p:sp>
        <p:nvSpPr>
          <p:cNvPr id="14" name="Rectangle 18"/>
          <p:cNvSpPr>
            <a:spLocks noChangeArrowheads="1"/>
          </p:cNvSpPr>
          <p:nvPr/>
        </p:nvSpPr>
        <p:spPr bwMode="auto">
          <a:xfrm>
            <a:off x="3245830" y="6183533"/>
            <a:ext cx="5862674" cy="521768"/>
          </a:xfrm>
          <a:prstGeom prst="rect">
            <a:avLst/>
          </a:prstGeom>
          <a:solidFill>
            <a:schemeClr val="bg1"/>
          </a:solidFill>
          <a:ln w="9525">
            <a:noFill/>
            <a:miter lim="800000"/>
            <a:headEnd/>
            <a:tailEnd/>
          </a:ln>
          <a:effectLst/>
        </p:spPr>
        <p:txBody>
          <a:bodyPr anchor="t"/>
          <a:lstStyle/>
          <a:p>
            <a:r>
              <a:rPr lang="cs-CZ" sz="2400" dirty="0">
                <a:cs typeface="Times New Roman" pitchFamily="18" charset="0"/>
              </a:rPr>
              <a:t>Tomáš má našetřeno 1000 Kč, David 1200 Kč.</a:t>
            </a:r>
          </a:p>
        </p:txBody>
      </p:sp>
      <p:sp>
        <p:nvSpPr>
          <p:cNvPr id="15" name="TextovéPole 14"/>
          <p:cNvSpPr txBox="1"/>
          <p:nvPr/>
        </p:nvSpPr>
        <p:spPr>
          <a:xfrm>
            <a:off x="2771800" y="3789040"/>
            <a:ext cx="936104" cy="461665"/>
          </a:xfrm>
          <a:prstGeom prst="rect">
            <a:avLst/>
          </a:prstGeom>
          <a:noFill/>
        </p:spPr>
        <p:txBody>
          <a:bodyPr wrap="square" rtlCol="0">
            <a:spAutoFit/>
          </a:bodyPr>
          <a:lstStyle/>
          <a:p>
            <a:r>
              <a:rPr lang="cs-CZ" sz="2400" dirty="0">
                <a:cs typeface="Times New Roman" pitchFamily="18" charset="0"/>
              </a:rPr>
              <a:t>/.20</a:t>
            </a:r>
          </a:p>
        </p:txBody>
      </p:sp>
      <p:sp>
        <p:nvSpPr>
          <p:cNvPr id="16" name="TextovéPole 15"/>
          <p:cNvSpPr txBox="1"/>
          <p:nvPr/>
        </p:nvSpPr>
        <p:spPr>
          <a:xfrm>
            <a:off x="539552" y="4437112"/>
            <a:ext cx="1956289" cy="461665"/>
          </a:xfrm>
          <a:prstGeom prst="rect">
            <a:avLst/>
          </a:prstGeom>
          <a:noFill/>
        </p:spPr>
        <p:txBody>
          <a:bodyPr wrap="square" rtlCol="0">
            <a:spAutoFit/>
          </a:bodyPr>
          <a:lstStyle/>
          <a:p>
            <a:r>
              <a:rPr lang="cs-CZ" sz="2400" dirty="0">
                <a:cs typeface="Times New Roman" pitchFamily="18" charset="0"/>
              </a:rPr>
              <a:t>x + y = 2200</a:t>
            </a:r>
          </a:p>
        </p:txBody>
      </p:sp>
      <p:sp>
        <p:nvSpPr>
          <p:cNvPr id="17" name="TextovéPole 16"/>
          <p:cNvSpPr txBox="1"/>
          <p:nvPr/>
        </p:nvSpPr>
        <p:spPr>
          <a:xfrm>
            <a:off x="251520" y="4869160"/>
            <a:ext cx="2376264" cy="461665"/>
          </a:xfrm>
          <a:prstGeom prst="rect">
            <a:avLst/>
          </a:prstGeom>
          <a:noFill/>
        </p:spPr>
        <p:txBody>
          <a:bodyPr wrap="square" rtlCol="0">
            <a:spAutoFit/>
          </a:bodyPr>
          <a:lstStyle/>
          <a:p>
            <a:r>
              <a:rPr lang="cs-CZ" sz="2400" dirty="0">
                <a:cs typeface="Times New Roman" pitchFamily="18" charset="0"/>
              </a:rPr>
              <a:t>4x + 5y = 10000</a:t>
            </a:r>
          </a:p>
        </p:txBody>
      </p:sp>
      <p:cxnSp>
        <p:nvCxnSpPr>
          <p:cNvPr id="18" name="Přímá spojnice 62"/>
          <p:cNvCxnSpPr/>
          <p:nvPr/>
        </p:nvCxnSpPr>
        <p:spPr>
          <a:xfrm flipH="1">
            <a:off x="281487" y="5301208"/>
            <a:ext cx="2160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ovéPole 18"/>
          <p:cNvSpPr txBox="1"/>
          <p:nvPr/>
        </p:nvSpPr>
        <p:spPr>
          <a:xfrm>
            <a:off x="6876256" y="2847460"/>
            <a:ext cx="1368152" cy="461665"/>
          </a:xfrm>
          <a:prstGeom prst="rect">
            <a:avLst/>
          </a:prstGeom>
          <a:noFill/>
        </p:spPr>
        <p:txBody>
          <a:bodyPr wrap="square" rtlCol="0">
            <a:spAutoFit/>
          </a:bodyPr>
          <a:lstStyle/>
          <a:p>
            <a:r>
              <a:rPr lang="cs-CZ" sz="2400" dirty="0">
                <a:cs typeface="Times New Roman" pitchFamily="18" charset="0"/>
              </a:rPr>
              <a:t>/-1200</a:t>
            </a:r>
          </a:p>
        </p:txBody>
      </p:sp>
      <p:graphicFrame>
        <p:nvGraphicFramePr>
          <p:cNvPr id="20" name="Objekt 19"/>
          <p:cNvGraphicFramePr>
            <a:graphicFrameLocks noChangeAspect="1"/>
          </p:cNvGraphicFramePr>
          <p:nvPr>
            <p:extLst>
              <p:ext uri="{D42A27DB-BD31-4B8C-83A1-F6EECF244321}">
                <p14:modId xmlns:p14="http://schemas.microsoft.com/office/powerpoint/2010/main" val="4182682768"/>
              </p:ext>
            </p:extLst>
          </p:nvPr>
        </p:nvGraphicFramePr>
        <p:xfrm>
          <a:off x="4514850" y="4155529"/>
          <a:ext cx="114300" cy="215900"/>
        </p:xfrm>
        <a:graphic>
          <a:graphicData uri="http://schemas.openxmlformats.org/presentationml/2006/ole">
            <mc:AlternateContent xmlns:mc="http://schemas.openxmlformats.org/markup-compatibility/2006">
              <mc:Choice xmlns:v="urn:schemas-microsoft-com:vml" Requires="v">
                <p:oleObj spid="_x0000_s2076" name="Rovnice" r:id="rId5" imgW="114151" imgH="215619" progId="Equation.3">
                  <p:embed/>
                </p:oleObj>
              </mc:Choice>
              <mc:Fallback>
                <p:oleObj name="Rovnice"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4155529"/>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1" name="TextovéPole 20"/>
              <p:cNvSpPr txBox="1"/>
              <p:nvPr/>
            </p:nvSpPr>
            <p:spPr>
              <a:xfrm>
                <a:off x="425503" y="3667131"/>
                <a:ext cx="1956289" cy="7223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cs-CZ" sz="2400" i="1" smtClean="0">
                              <a:latin typeface="Cambria Math" panose="02040503050406030204" pitchFamily="18" charset="0"/>
                              <a:cs typeface="Times New Roman" pitchFamily="18" charset="0"/>
                            </a:rPr>
                          </m:ctrlPr>
                        </m:fPr>
                        <m:num>
                          <m:r>
                            <m:rPr>
                              <m:sty m:val="p"/>
                            </m:rPr>
                            <a:rPr lang="cs-CZ" sz="2400" b="0" i="0" smtClean="0">
                              <a:latin typeface="Cambria Math" panose="02040503050406030204" pitchFamily="18" charset="0"/>
                              <a:cs typeface="Times New Roman" pitchFamily="18" charset="0"/>
                            </a:rPr>
                            <m:t>x</m:t>
                          </m:r>
                        </m:num>
                        <m:den>
                          <m:r>
                            <a:rPr lang="cs-CZ" sz="2400" b="0" i="0" smtClean="0">
                              <a:latin typeface="Cambria Math" panose="02040503050406030204" pitchFamily="18" charset="0"/>
                              <a:cs typeface="Times New Roman" pitchFamily="18" charset="0"/>
                            </a:rPr>
                            <m:t>5</m:t>
                          </m:r>
                        </m:den>
                      </m:f>
                      <m:r>
                        <a:rPr lang="cs-CZ" sz="2400" b="0" i="1" smtClean="0">
                          <a:latin typeface="Cambria Math" panose="02040503050406030204" pitchFamily="18" charset="0"/>
                          <a:cs typeface="Times New Roman" pitchFamily="18" charset="0"/>
                        </a:rPr>
                        <m:t>+</m:t>
                      </m:r>
                      <m:f>
                        <m:fPr>
                          <m:ctrlPr>
                            <a:rPr lang="cs-CZ" sz="2400" i="1">
                              <a:latin typeface="Cambria Math" panose="02040503050406030204" pitchFamily="18" charset="0"/>
                              <a:cs typeface="Times New Roman" pitchFamily="18" charset="0"/>
                            </a:rPr>
                          </m:ctrlPr>
                        </m:fPr>
                        <m:num>
                          <m:r>
                            <m:rPr>
                              <m:sty m:val="p"/>
                            </m:rPr>
                            <a:rPr lang="cs-CZ" sz="2400" b="0" i="0" smtClean="0">
                              <a:latin typeface="Cambria Math" panose="02040503050406030204" pitchFamily="18" charset="0"/>
                              <a:cs typeface="Times New Roman" pitchFamily="18" charset="0"/>
                            </a:rPr>
                            <m:t>y</m:t>
                          </m:r>
                        </m:num>
                        <m:den>
                          <m:r>
                            <a:rPr lang="cs-CZ" sz="2400" b="0" i="0" smtClean="0">
                              <a:latin typeface="Cambria Math" panose="02040503050406030204" pitchFamily="18" charset="0"/>
                              <a:cs typeface="Times New Roman" pitchFamily="18" charset="0"/>
                            </a:rPr>
                            <m:t>4</m:t>
                          </m:r>
                        </m:den>
                      </m:f>
                      <m:r>
                        <a:rPr lang="cs-CZ" sz="2400" b="0" i="1" smtClean="0">
                          <a:latin typeface="Cambria Math" panose="02040503050406030204" pitchFamily="18" charset="0"/>
                          <a:cs typeface="Times New Roman" pitchFamily="18" charset="0"/>
                        </a:rPr>
                        <m:t>=500</m:t>
                      </m:r>
                    </m:oMath>
                  </m:oMathPara>
                </a14:m>
                <a:endParaRPr lang="cs-CZ" sz="2400" dirty="0">
                  <a:cs typeface="Times New Roman" pitchFamily="18" charset="0"/>
                </a:endParaRPr>
              </a:p>
            </p:txBody>
          </p:sp>
        </mc:Choice>
        <mc:Fallback xmlns="">
          <p:sp>
            <p:nvSpPr>
              <p:cNvPr id="21" name="TextovéPole 20"/>
              <p:cNvSpPr txBox="1">
                <a:spLocks noRot="1" noChangeAspect="1" noMove="1" noResize="1" noEditPoints="1" noAdjustHandles="1" noChangeArrowheads="1" noChangeShapeType="1" noTextEdit="1"/>
              </p:cNvSpPr>
              <p:nvPr/>
            </p:nvSpPr>
            <p:spPr>
              <a:xfrm>
                <a:off x="425503" y="3667131"/>
                <a:ext cx="1956289" cy="722314"/>
              </a:xfrm>
              <a:prstGeom prst="rect">
                <a:avLst/>
              </a:prstGeom>
              <a:blipFill>
                <a:blip r:embed="rId7"/>
                <a:stretch>
                  <a:fillRect/>
                </a:stretch>
              </a:blipFill>
            </p:spPr>
            <p:txBody>
              <a:bodyPr/>
              <a:lstStyle/>
              <a:p>
                <a:r>
                  <a:rPr lang="cs-CZ">
                    <a:noFill/>
                  </a:rPr>
                  <a:t> </a:t>
                </a:r>
              </a:p>
            </p:txBody>
          </p:sp>
        </mc:Fallback>
      </mc:AlternateContent>
      <p:sp>
        <p:nvSpPr>
          <p:cNvPr id="23" name="TextovéPole 22"/>
          <p:cNvSpPr txBox="1"/>
          <p:nvPr/>
        </p:nvSpPr>
        <p:spPr>
          <a:xfrm>
            <a:off x="4696213" y="3267272"/>
            <a:ext cx="1884281" cy="461665"/>
          </a:xfrm>
          <a:prstGeom prst="rect">
            <a:avLst/>
          </a:prstGeom>
          <a:noFill/>
        </p:spPr>
        <p:txBody>
          <a:bodyPr wrap="square" rtlCol="0">
            <a:spAutoFit/>
          </a:bodyPr>
          <a:lstStyle/>
          <a:p>
            <a:r>
              <a:rPr lang="cs-CZ" sz="2400" dirty="0">
                <a:cs typeface="Times New Roman" pitchFamily="18" charset="0"/>
              </a:rPr>
              <a:t>        </a:t>
            </a:r>
            <a:r>
              <a:rPr lang="cs-CZ" sz="2400" b="1" u="sng" dirty="0">
                <a:cs typeface="Times New Roman" pitchFamily="18" charset="0"/>
              </a:rPr>
              <a:t>x = 1000</a:t>
            </a:r>
          </a:p>
        </p:txBody>
      </p:sp>
      <mc:AlternateContent xmlns:mc="http://schemas.openxmlformats.org/markup-compatibility/2006" xmlns:a14="http://schemas.microsoft.com/office/drawing/2010/main">
        <mc:Choice Requires="a14">
          <p:sp>
            <p:nvSpPr>
              <p:cNvPr id="24" name="TextovéPole 23"/>
              <p:cNvSpPr txBox="1"/>
              <p:nvPr/>
            </p:nvSpPr>
            <p:spPr>
              <a:xfrm>
                <a:off x="4178742" y="4371429"/>
                <a:ext cx="3180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400" i="1" smtClean="0">
                          <a:latin typeface="Cambria Math" panose="02040503050406030204" pitchFamily="18" charset="0"/>
                          <a:cs typeface="Times New Roman" pitchFamily="18" charset="0"/>
                        </a:rPr>
                        <m:t>1</m:t>
                      </m:r>
                      <m:r>
                        <a:rPr lang="cs-CZ" sz="2400" b="0" i="1" smtClean="0">
                          <a:latin typeface="Cambria Math" panose="02040503050406030204" pitchFamily="18" charset="0"/>
                          <a:cs typeface="Times New Roman" pitchFamily="18" charset="0"/>
                        </a:rPr>
                        <m:t>000+1200=2200</m:t>
                      </m:r>
                    </m:oMath>
                  </m:oMathPara>
                </a14:m>
                <a:endParaRPr lang="cs-CZ" sz="2400" dirty="0">
                  <a:cs typeface="Times New Roman" pitchFamily="18" charset="0"/>
                </a:endParaRPr>
              </a:p>
            </p:txBody>
          </p:sp>
        </mc:Choice>
        <mc:Fallback xmlns="">
          <p:sp>
            <p:nvSpPr>
              <p:cNvPr id="24" name="TextovéPole 23"/>
              <p:cNvSpPr txBox="1">
                <a:spLocks noRot="1" noChangeAspect="1" noMove="1" noResize="1" noEditPoints="1" noAdjustHandles="1" noChangeArrowheads="1" noChangeShapeType="1" noTextEdit="1"/>
              </p:cNvSpPr>
              <p:nvPr/>
            </p:nvSpPr>
            <p:spPr>
              <a:xfrm>
                <a:off x="4178742" y="4371429"/>
                <a:ext cx="3180425" cy="461665"/>
              </a:xfrm>
              <a:prstGeom prst="rect">
                <a:avLst/>
              </a:prstGeom>
              <a:blipFill>
                <a:blip r:embed="rId8"/>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5" name="TextovéPole 24"/>
              <p:cNvSpPr txBox="1"/>
              <p:nvPr/>
            </p:nvSpPr>
            <p:spPr>
              <a:xfrm>
                <a:off x="4283968" y="4875071"/>
                <a:ext cx="4643133" cy="78617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cs-CZ" sz="2400" i="1" smtClean="0">
                              <a:latin typeface="Cambria Math" panose="02040503050406030204" pitchFamily="18" charset="0"/>
                              <a:cs typeface="Times New Roman" pitchFamily="18" charset="0"/>
                            </a:rPr>
                          </m:ctrlPr>
                        </m:fPr>
                        <m:num>
                          <m:r>
                            <a:rPr lang="cs-CZ" sz="2400" b="0" i="0" smtClean="0">
                              <a:latin typeface="Cambria Math" panose="02040503050406030204" pitchFamily="18" charset="0"/>
                              <a:cs typeface="Times New Roman" pitchFamily="18" charset="0"/>
                            </a:rPr>
                            <m:t>1000</m:t>
                          </m:r>
                        </m:num>
                        <m:den>
                          <m:r>
                            <a:rPr lang="cs-CZ" sz="2400" b="0" i="0" smtClean="0">
                              <a:latin typeface="Cambria Math" panose="02040503050406030204" pitchFamily="18" charset="0"/>
                              <a:cs typeface="Times New Roman" pitchFamily="18" charset="0"/>
                            </a:rPr>
                            <m:t>5</m:t>
                          </m:r>
                        </m:den>
                      </m:f>
                      <m:r>
                        <a:rPr lang="cs-CZ" sz="2400" b="0" i="1" smtClean="0">
                          <a:latin typeface="Cambria Math" panose="02040503050406030204" pitchFamily="18" charset="0"/>
                          <a:cs typeface="Times New Roman" pitchFamily="18" charset="0"/>
                        </a:rPr>
                        <m:t>+</m:t>
                      </m:r>
                      <m:f>
                        <m:fPr>
                          <m:ctrlPr>
                            <a:rPr lang="cs-CZ" sz="2400" i="1">
                              <a:latin typeface="Cambria Math" panose="02040503050406030204" pitchFamily="18" charset="0"/>
                              <a:cs typeface="Times New Roman" pitchFamily="18" charset="0"/>
                            </a:rPr>
                          </m:ctrlPr>
                        </m:fPr>
                        <m:num>
                          <m:r>
                            <a:rPr lang="cs-CZ" sz="2400">
                              <a:latin typeface="Cambria Math" panose="02040503050406030204" pitchFamily="18" charset="0"/>
                              <a:cs typeface="Times New Roman" pitchFamily="18" charset="0"/>
                            </a:rPr>
                            <m:t>1</m:t>
                          </m:r>
                          <m:r>
                            <a:rPr lang="cs-CZ" sz="2400" b="0" i="0" smtClean="0">
                              <a:latin typeface="Cambria Math" panose="02040503050406030204" pitchFamily="18" charset="0"/>
                              <a:cs typeface="Times New Roman" pitchFamily="18" charset="0"/>
                            </a:rPr>
                            <m:t>2</m:t>
                          </m:r>
                          <m:r>
                            <a:rPr lang="cs-CZ" sz="2400">
                              <a:latin typeface="Cambria Math" panose="02040503050406030204" pitchFamily="18" charset="0"/>
                              <a:cs typeface="Times New Roman" pitchFamily="18" charset="0"/>
                            </a:rPr>
                            <m:t>00</m:t>
                          </m:r>
                        </m:num>
                        <m:den>
                          <m:r>
                            <a:rPr lang="cs-CZ" sz="2400" b="0" i="0" smtClean="0">
                              <a:latin typeface="Cambria Math" panose="02040503050406030204" pitchFamily="18" charset="0"/>
                              <a:cs typeface="Times New Roman" pitchFamily="18" charset="0"/>
                            </a:rPr>
                            <m:t>4</m:t>
                          </m:r>
                        </m:den>
                      </m:f>
                      <m:r>
                        <a:rPr lang="cs-CZ" sz="2400" b="0" i="1" smtClean="0">
                          <a:latin typeface="Cambria Math" panose="02040503050406030204" pitchFamily="18" charset="0"/>
                          <a:cs typeface="Times New Roman" pitchFamily="18" charset="0"/>
                        </a:rPr>
                        <m:t>=200+300=500</m:t>
                      </m:r>
                    </m:oMath>
                  </m:oMathPara>
                </a14:m>
                <a:endParaRPr lang="cs-CZ" sz="2400" dirty="0">
                  <a:cs typeface="Times New Roman" pitchFamily="18" charset="0"/>
                </a:endParaRPr>
              </a:p>
            </p:txBody>
          </p:sp>
        </mc:Choice>
        <mc:Fallback xmlns="">
          <p:sp>
            <p:nvSpPr>
              <p:cNvPr id="25" name="TextovéPole 24"/>
              <p:cNvSpPr txBox="1">
                <a:spLocks noRot="1" noChangeAspect="1" noMove="1" noResize="1" noEditPoints="1" noAdjustHandles="1" noChangeArrowheads="1" noChangeShapeType="1" noTextEdit="1"/>
              </p:cNvSpPr>
              <p:nvPr/>
            </p:nvSpPr>
            <p:spPr>
              <a:xfrm>
                <a:off x="4283968" y="4875071"/>
                <a:ext cx="4643133" cy="786177"/>
              </a:xfrm>
              <a:prstGeom prst="rect">
                <a:avLst/>
              </a:prstGeom>
              <a:blipFill>
                <a:blip r:embed="rId9"/>
                <a:stretch>
                  <a:fillRect/>
                </a:stretch>
              </a:blipFill>
            </p:spPr>
            <p:txBody>
              <a:bodyPr/>
              <a:lstStyle/>
              <a:p>
                <a:r>
                  <a:rPr lang="cs-CZ">
                    <a:noFill/>
                  </a:rPr>
                  <a:t> </a:t>
                </a:r>
              </a:p>
            </p:txBody>
          </p:sp>
        </mc:Fallback>
      </mc:AlternateContent>
      <p:sp>
        <p:nvSpPr>
          <p:cNvPr id="27" name="TextovéPole 26"/>
          <p:cNvSpPr txBox="1"/>
          <p:nvPr/>
        </p:nvSpPr>
        <p:spPr>
          <a:xfrm>
            <a:off x="2771800" y="4394550"/>
            <a:ext cx="936104" cy="461665"/>
          </a:xfrm>
          <a:prstGeom prst="rect">
            <a:avLst/>
          </a:prstGeom>
          <a:noFill/>
        </p:spPr>
        <p:txBody>
          <a:bodyPr wrap="square" rtlCol="0">
            <a:spAutoFit/>
          </a:bodyPr>
          <a:lstStyle/>
          <a:p>
            <a:r>
              <a:rPr lang="cs-CZ" sz="2400" dirty="0">
                <a:cs typeface="Times New Roman" pitchFamily="18" charset="0"/>
              </a:rPr>
              <a:t>/.(-4)</a:t>
            </a:r>
          </a:p>
        </p:txBody>
      </p:sp>
      <p:sp>
        <p:nvSpPr>
          <p:cNvPr id="29" name="TextovéPole 28"/>
          <p:cNvSpPr txBox="1"/>
          <p:nvPr/>
        </p:nvSpPr>
        <p:spPr>
          <a:xfrm>
            <a:off x="179512" y="5353585"/>
            <a:ext cx="2502386" cy="461665"/>
          </a:xfrm>
          <a:prstGeom prst="rect">
            <a:avLst/>
          </a:prstGeom>
          <a:noFill/>
        </p:spPr>
        <p:txBody>
          <a:bodyPr wrap="square" rtlCol="0">
            <a:spAutoFit/>
          </a:bodyPr>
          <a:lstStyle/>
          <a:p>
            <a:r>
              <a:rPr lang="cs-CZ" sz="2400" dirty="0">
                <a:cs typeface="Times New Roman" pitchFamily="18" charset="0"/>
              </a:rPr>
              <a:t>-4x - 4y = -8800</a:t>
            </a:r>
          </a:p>
        </p:txBody>
      </p:sp>
      <p:sp>
        <p:nvSpPr>
          <p:cNvPr id="30" name="TextovéPole 29"/>
          <p:cNvSpPr txBox="1"/>
          <p:nvPr/>
        </p:nvSpPr>
        <p:spPr>
          <a:xfrm>
            <a:off x="179512" y="5785633"/>
            <a:ext cx="2376264" cy="461665"/>
          </a:xfrm>
          <a:prstGeom prst="rect">
            <a:avLst/>
          </a:prstGeom>
          <a:noFill/>
        </p:spPr>
        <p:txBody>
          <a:bodyPr wrap="square" rtlCol="0">
            <a:spAutoFit/>
          </a:bodyPr>
          <a:lstStyle/>
          <a:p>
            <a:r>
              <a:rPr lang="cs-CZ" sz="2400" dirty="0">
                <a:cs typeface="Times New Roman" pitchFamily="18" charset="0"/>
              </a:rPr>
              <a:t>4x + 5y = 10000</a:t>
            </a:r>
          </a:p>
        </p:txBody>
      </p:sp>
      <p:cxnSp>
        <p:nvCxnSpPr>
          <p:cNvPr id="31" name="Přímá spojnice 62"/>
          <p:cNvCxnSpPr/>
          <p:nvPr/>
        </p:nvCxnSpPr>
        <p:spPr>
          <a:xfrm flipH="1">
            <a:off x="227373" y="6217681"/>
            <a:ext cx="2160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ovéPole 31"/>
          <p:cNvSpPr txBox="1"/>
          <p:nvPr/>
        </p:nvSpPr>
        <p:spPr>
          <a:xfrm>
            <a:off x="4823504" y="2412466"/>
            <a:ext cx="1921668" cy="461665"/>
          </a:xfrm>
          <a:prstGeom prst="rect">
            <a:avLst/>
          </a:prstGeom>
          <a:noFill/>
        </p:spPr>
        <p:txBody>
          <a:bodyPr wrap="square" rtlCol="0">
            <a:spAutoFit/>
          </a:bodyPr>
          <a:lstStyle/>
          <a:p>
            <a:r>
              <a:rPr lang="cs-CZ" sz="2400" dirty="0">
                <a:cs typeface="Times New Roman" pitchFamily="18" charset="0"/>
              </a:rPr>
              <a:t>x + y = 2200</a:t>
            </a:r>
          </a:p>
        </p:txBody>
      </p:sp>
      <p:sp>
        <p:nvSpPr>
          <p:cNvPr id="33" name="TextovéPole 32"/>
          <p:cNvSpPr txBox="1"/>
          <p:nvPr/>
        </p:nvSpPr>
        <p:spPr>
          <a:xfrm>
            <a:off x="4059642" y="3876747"/>
            <a:ext cx="900100" cy="461665"/>
          </a:xfrm>
          <a:prstGeom prst="rect">
            <a:avLst/>
          </a:prstGeom>
          <a:noFill/>
        </p:spPr>
        <p:txBody>
          <a:bodyPr wrap="square" rtlCol="0">
            <a:spAutoFit/>
          </a:bodyPr>
          <a:lstStyle/>
          <a:p>
            <a:r>
              <a:rPr lang="cs-CZ" sz="2400" dirty="0" err="1">
                <a:cs typeface="Times New Roman" pitchFamily="18" charset="0"/>
              </a:rPr>
              <a:t>Zk</a:t>
            </a:r>
            <a:r>
              <a:rPr lang="cs-CZ" sz="2400" dirty="0">
                <a:cs typeface="Times New Roman" pitchFamily="18" charset="0"/>
              </a:rPr>
              <a:t>.</a:t>
            </a:r>
          </a:p>
        </p:txBody>
      </p:sp>
      <p:pic>
        <p:nvPicPr>
          <p:cNvPr id="34" name="Obrázek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2813" y="1479110"/>
            <a:ext cx="751106" cy="1220548"/>
          </a:xfrm>
          <a:prstGeom prst="rect">
            <a:avLst/>
          </a:prstGeom>
        </p:spPr>
      </p:pic>
      <p:sp>
        <p:nvSpPr>
          <p:cNvPr id="36" name="Obdélník 35">
            <a:extLst>
              <a:ext uri="{FF2B5EF4-FFF2-40B4-BE49-F238E27FC236}">
                <a16:creationId xmlns:a16="http://schemas.microsoft.com/office/drawing/2014/main" id="{CCE92238-1812-4C63-9679-B910181E859D}"/>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7" name="Šipka doprava 21">
            <a:hlinkClick r:id="" action="ppaction://hlinkshowjump?jump=nextslide"/>
            <a:extLst>
              <a:ext uri="{FF2B5EF4-FFF2-40B4-BE49-F238E27FC236}">
                <a16:creationId xmlns:a16="http://schemas.microsoft.com/office/drawing/2014/main" id="{F1B2BBEB-88DA-404C-A0F7-0C1797EFBF0B}"/>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8" name="Šipka doprava 22">
            <a:hlinkClick r:id="" action="ppaction://hlinkshowjump?jump=previousslide"/>
            <a:extLst>
              <a:ext uri="{FF2B5EF4-FFF2-40B4-BE49-F238E27FC236}">
                <a16:creationId xmlns:a16="http://schemas.microsoft.com/office/drawing/2014/main" id="{F1811EF4-B1FE-4FBA-926C-24FDCF9AB743}"/>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9" name="Rectangle 10">
            <a:extLst>
              <a:ext uri="{FF2B5EF4-FFF2-40B4-BE49-F238E27FC236}">
                <a16:creationId xmlns:a16="http://schemas.microsoft.com/office/drawing/2014/main" id="{8A4B5818-0718-4438-A779-B3A1CB00C0DE}"/>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- 28</a:t>
            </a:r>
          </a:p>
        </p:txBody>
      </p:sp>
      <p:sp>
        <p:nvSpPr>
          <p:cNvPr id="40" name="Zaoblený obdélník 24">
            <a:hlinkClick r:id="" action="ppaction://hlinkshowjump?jump=firstslide"/>
            <a:extLst>
              <a:ext uri="{FF2B5EF4-FFF2-40B4-BE49-F238E27FC236}">
                <a16:creationId xmlns:a16="http://schemas.microsoft.com/office/drawing/2014/main" id="{EB44E93F-1B95-4B0C-8686-F0667300C83E}"/>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Tree>
    <p:extLst>
      <p:ext uri="{BB962C8B-B14F-4D97-AF65-F5344CB8AC3E}">
        <p14:creationId xmlns:p14="http://schemas.microsoft.com/office/powerpoint/2010/main" val="1301807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107503" y="620687"/>
            <a:ext cx="7749563" cy="813001"/>
          </a:xfrm>
          <a:prstGeom prst="rect">
            <a:avLst/>
          </a:prstGeom>
          <a:noFill/>
          <a:ln w="9525">
            <a:noFill/>
            <a:miter lim="800000"/>
            <a:headEnd/>
            <a:tailEnd/>
          </a:ln>
          <a:effectLst/>
        </p:spPr>
        <p:txBody>
          <a:bodyPr anchor="t"/>
          <a:lstStyle/>
          <a:p>
            <a:r>
              <a:rPr lang="cs-CZ" sz="2400" dirty="0"/>
              <a:t>Otci a jeho synovi je dohromady 40 let, otec je o 24 let starší než syn. Kolik je oběma let?</a:t>
            </a:r>
            <a:endParaRPr lang="cs-CZ" sz="2400" b="1" dirty="0">
              <a:latin typeface="Times New Roman" pitchFamily="18" charset="0"/>
              <a:cs typeface="Times New Roman" pitchFamily="18" charset="0"/>
            </a:endParaRPr>
          </a:p>
        </p:txBody>
      </p:sp>
      <p:sp>
        <p:nvSpPr>
          <p:cNvPr id="28" name="TextovéPole 27"/>
          <p:cNvSpPr txBox="1"/>
          <p:nvPr/>
        </p:nvSpPr>
        <p:spPr>
          <a:xfrm>
            <a:off x="383463" y="2364419"/>
            <a:ext cx="1884281" cy="492443"/>
          </a:xfrm>
          <a:prstGeom prst="rect">
            <a:avLst/>
          </a:prstGeom>
          <a:noFill/>
        </p:spPr>
        <p:txBody>
          <a:bodyPr wrap="square" rtlCol="0">
            <a:spAutoFit/>
          </a:bodyPr>
          <a:lstStyle/>
          <a:p>
            <a:r>
              <a:rPr lang="cs-CZ" sz="2600" dirty="0">
                <a:cs typeface="Times New Roman" pitchFamily="18" charset="0"/>
              </a:rPr>
              <a:t>x + y = 40</a:t>
            </a:r>
          </a:p>
        </p:txBody>
      </p:sp>
      <p:sp>
        <p:nvSpPr>
          <p:cNvPr id="29" name="Rectangle 5"/>
          <p:cNvSpPr>
            <a:spLocks noChangeArrowheads="1"/>
          </p:cNvSpPr>
          <p:nvPr/>
        </p:nvSpPr>
        <p:spPr bwMode="auto">
          <a:xfrm>
            <a:off x="323528" y="1527175"/>
            <a:ext cx="1347228" cy="792088"/>
          </a:xfrm>
          <a:prstGeom prst="rect">
            <a:avLst/>
          </a:prstGeom>
          <a:noFill/>
          <a:ln w="9525">
            <a:noFill/>
            <a:miter lim="800000"/>
            <a:headEnd/>
            <a:tailEnd/>
          </a:ln>
          <a:effectLst/>
        </p:spPr>
        <p:txBody>
          <a:bodyPr anchor="t"/>
          <a:lstStyle/>
          <a:p>
            <a:r>
              <a:rPr lang="cs-CZ" sz="2600" dirty="0">
                <a:cs typeface="Times New Roman" pitchFamily="18" charset="0"/>
              </a:rPr>
              <a:t>otec … </a:t>
            </a:r>
          </a:p>
          <a:p>
            <a:r>
              <a:rPr lang="cs-CZ" sz="2600" dirty="0">
                <a:cs typeface="Times New Roman" pitchFamily="18" charset="0"/>
              </a:rPr>
              <a:t>syn … </a:t>
            </a:r>
          </a:p>
        </p:txBody>
      </p:sp>
      <p:sp>
        <p:nvSpPr>
          <p:cNvPr id="30" name="TextovéPole 29"/>
          <p:cNvSpPr txBox="1"/>
          <p:nvPr/>
        </p:nvSpPr>
        <p:spPr>
          <a:xfrm>
            <a:off x="395536" y="2796467"/>
            <a:ext cx="1596250" cy="492443"/>
          </a:xfrm>
          <a:prstGeom prst="rect">
            <a:avLst/>
          </a:prstGeom>
          <a:noFill/>
        </p:spPr>
        <p:txBody>
          <a:bodyPr wrap="square" rtlCol="0">
            <a:spAutoFit/>
          </a:bodyPr>
          <a:lstStyle/>
          <a:p>
            <a:r>
              <a:rPr lang="cs-CZ" sz="2600" dirty="0">
                <a:cs typeface="Times New Roman" pitchFamily="18" charset="0"/>
              </a:rPr>
              <a:t>x – y = 24 </a:t>
            </a:r>
          </a:p>
        </p:txBody>
      </p:sp>
      <p:sp>
        <p:nvSpPr>
          <p:cNvPr id="33" name="TextovéPole 32"/>
          <p:cNvSpPr txBox="1"/>
          <p:nvPr/>
        </p:nvSpPr>
        <p:spPr>
          <a:xfrm>
            <a:off x="274098" y="3284984"/>
            <a:ext cx="1848214" cy="492443"/>
          </a:xfrm>
          <a:prstGeom prst="rect">
            <a:avLst/>
          </a:prstGeom>
          <a:noFill/>
        </p:spPr>
        <p:txBody>
          <a:bodyPr wrap="square" rtlCol="0">
            <a:spAutoFit/>
          </a:bodyPr>
          <a:lstStyle/>
          <a:p>
            <a:r>
              <a:rPr lang="cs-CZ" sz="2600" dirty="0">
                <a:cs typeface="Times New Roman" pitchFamily="18" charset="0"/>
              </a:rPr>
              <a:t>2x      = 64 </a:t>
            </a:r>
          </a:p>
        </p:txBody>
      </p:sp>
      <p:cxnSp>
        <p:nvCxnSpPr>
          <p:cNvPr id="34" name="Přímá spojnice 33"/>
          <p:cNvCxnSpPr/>
          <p:nvPr/>
        </p:nvCxnSpPr>
        <p:spPr>
          <a:xfrm flipH="1">
            <a:off x="323528" y="3262382"/>
            <a:ext cx="2160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Přímá spojnice 34"/>
          <p:cNvCxnSpPr/>
          <p:nvPr/>
        </p:nvCxnSpPr>
        <p:spPr>
          <a:xfrm flipH="1">
            <a:off x="334817" y="2387117"/>
            <a:ext cx="2160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ovéPole 35"/>
          <p:cNvSpPr txBox="1"/>
          <p:nvPr/>
        </p:nvSpPr>
        <p:spPr>
          <a:xfrm>
            <a:off x="323528" y="3717032"/>
            <a:ext cx="1596250" cy="492443"/>
          </a:xfrm>
          <a:prstGeom prst="rect">
            <a:avLst/>
          </a:prstGeom>
          <a:noFill/>
        </p:spPr>
        <p:txBody>
          <a:bodyPr wrap="square" rtlCol="0">
            <a:spAutoFit/>
          </a:bodyPr>
          <a:lstStyle/>
          <a:p>
            <a:r>
              <a:rPr lang="cs-CZ" sz="2600" b="1" dirty="0">
                <a:cs typeface="Times New Roman" pitchFamily="18" charset="0"/>
              </a:rPr>
              <a:t>      </a:t>
            </a:r>
            <a:r>
              <a:rPr lang="cs-CZ" sz="2600" b="1" u="sng" dirty="0">
                <a:cs typeface="Times New Roman" pitchFamily="18" charset="0"/>
              </a:rPr>
              <a:t>x = 32 </a:t>
            </a:r>
          </a:p>
        </p:txBody>
      </p:sp>
      <p:sp>
        <p:nvSpPr>
          <p:cNvPr id="45" name="TextovéPole 44"/>
          <p:cNvSpPr txBox="1"/>
          <p:nvPr/>
        </p:nvSpPr>
        <p:spPr>
          <a:xfrm>
            <a:off x="323528" y="4581128"/>
            <a:ext cx="1884281" cy="492443"/>
          </a:xfrm>
          <a:prstGeom prst="rect">
            <a:avLst/>
          </a:prstGeom>
          <a:noFill/>
        </p:spPr>
        <p:txBody>
          <a:bodyPr wrap="square" rtlCol="0">
            <a:spAutoFit/>
          </a:bodyPr>
          <a:lstStyle/>
          <a:p>
            <a:r>
              <a:rPr lang="cs-CZ" sz="2600" dirty="0">
                <a:cs typeface="Times New Roman" pitchFamily="18" charset="0"/>
              </a:rPr>
              <a:t>32 + y = 40</a:t>
            </a:r>
          </a:p>
        </p:txBody>
      </p:sp>
      <p:sp>
        <p:nvSpPr>
          <p:cNvPr id="47" name="TextovéPole 46"/>
          <p:cNvSpPr txBox="1"/>
          <p:nvPr/>
        </p:nvSpPr>
        <p:spPr>
          <a:xfrm>
            <a:off x="2483768" y="3300523"/>
            <a:ext cx="720080" cy="492443"/>
          </a:xfrm>
          <a:prstGeom prst="rect">
            <a:avLst/>
          </a:prstGeom>
          <a:noFill/>
        </p:spPr>
        <p:txBody>
          <a:bodyPr wrap="square" rtlCol="0">
            <a:spAutoFit/>
          </a:bodyPr>
          <a:lstStyle/>
          <a:p>
            <a:r>
              <a:rPr lang="cs-CZ" sz="2600" dirty="0">
                <a:cs typeface="Times New Roman" pitchFamily="18" charset="0"/>
              </a:rPr>
              <a:t>/:2</a:t>
            </a:r>
          </a:p>
        </p:txBody>
      </p:sp>
      <p:sp>
        <p:nvSpPr>
          <p:cNvPr id="48" name="TextovéPole 47"/>
          <p:cNvSpPr txBox="1"/>
          <p:nvPr/>
        </p:nvSpPr>
        <p:spPr>
          <a:xfrm>
            <a:off x="2339752" y="4551511"/>
            <a:ext cx="1193670" cy="492443"/>
          </a:xfrm>
          <a:prstGeom prst="rect">
            <a:avLst/>
          </a:prstGeom>
          <a:noFill/>
        </p:spPr>
        <p:txBody>
          <a:bodyPr wrap="square" rtlCol="0">
            <a:spAutoFit/>
          </a:bodyPr>
          <a:lstStyle/>
          <a:p>
            <a:r>
              <a:rPr lang="cs-CZ" sz="2600" dirty="0">
                <a:cs typeface="Times New Roman" pitchFamily="18" charset="0"/>
              </a:rPr>
              <a:t>/-32</a:t>
            </a:r>
          </a:p>
        </p:txBody>
      </p:sp>
      <p:sp>
        <p:nvSpPr>
          <p:cNvPr id="49" name="TextovéPole 48"/>
          <p:cNvSpPr txBox="1"/>
          <p:nvPr/>
        </p:nvSpPr>
        <p:spPr>
          <a:xfrm>
            <a:off x="899592" y="5085184"/>
            <a:ext cx="1440160" cy="492443"/>
          </a:xfrm>
          <a:prstGeom prst="rect">
            <a:avLst/>
          </a:prstGeom>
          <a:noFill/>
        </p:spPr>
        <p:txBody>
          <a:bodyPr wrap="square" rtlCol="0">
            <a:spAutoFit/>
          </a:bodyPr>
          <a:lstStyle/>
          <a:p>
            <a:r>
              <a:rPr lang="cs-CZ" sz="2600" b="1" u="sng" dirty="0">
                <a:cs typeface="Times New Roman" pitchFamily="18" charset="0"/>
              </a:rPr>
              <a:t>y = 8</a:t>
            </a:r>
          </a:p>
        </p:txBody>
      </p:sp>
      <p:sp>
        <p:nvSpPr>
          <p:cNvPr id="50" name="Rectangle 5"/>
          <p:cNvSpPr>
            <a:spLocks noChangeArrowheads="1"/>
          </p:cNvSpPr>
          <p:nvPr/>
        </p:nvSpPr>
        <p:spPr bwMode="auto">
          <a:xfrm>
            <a:off x="2339753" y="1527175"/>
            <a:ext cx="1080119" cy="792088"/>
          </a:xfrm>
          <a:prstGeom prst="rect">
            <a:avLst/>
          </a:prstGeom>
          <a:noFill/>
          <a:ln w="9525">
            <a:noFill/>
            <a:miter lim="800000"/>
            <a:headEnd/>
            <a:tailEnd/>
          </a:ln>
          <a:effectLst/>
        </p:spPr>
        <p:txBody>
          <a:bodyPr anchor="t"/>
          <a:lstStyle/>
          <a:p>
            <a:pPr algn="ctr"/>
            <a:r>
              <a:rPr lang="cs-CZ" sz="2600" b="1" dirty="0">
                <a:solidFill>
                  <a:srgbClr val="FF0000"/>
                </a:solidFill>
                <a:cs typeface="Times New Roman" pitchFamily="18" charset="0"/>
              </a:rPr>
              <a:t>32</a:t>
            </a:r>
          </a:p>
          <a:p>
            <a:pPr algn="ctr"/>
            <a:r>
              <a:rPr lang="cs-CZ" sz="2600" b="1" dirty="0">
                <a:solidFill>
                  <a:srgbClr val="FF0000"/>
                </a:solidFill>
                <a:cs typeface="Times New Roman" pitchFamily="18" charset="0"/>
              </a:rPr>
              <a:t>8</a:t>
            </a:r>
          </a:p>
        </p:txBody>
      </p:sp>
      <p:sp>
        <p:nvSpPr>
          <p:cNvPr id="51" name="Rectangle 18"/>
          <p:cNvSpPr>
            <a:spLocks noChangeArrowheads="1"/>
          </p:cNvSpPr>
          <p:nvPr/>
        </p:nvSpPr>
        <p:spPr bwMode="auto">
          <a:xfrm>
            <a:off x="3658143" y="6092965"/>
            <a:ext cx="5112568" cy="610852"/>
          </a:xfrm>
          <a:prstGeom prst="rect">
            <a:avLst/>
          </a:prstGeom>
          <a:solidFill>
            <a:schemeClr val="bg1"/>
          </a:solidFill>
          <a:ln w="9525">
            <a:noFill/>
            <a:miter lim="800000"/>
            <a:headEnd/>
            <a:tailEnd/>
          </a:ln>
          <a:effectLst/>
        </p:spPr>
        <p:txBody>
          <a:bodyPr anchor="t"/>
          <a:lstStyle/>
          <a:p>
            <a:r>
              <a:rPr lang="cs-CZ" sz="2600" dirty="0">
                <a:cs typeface="Times New Roman" pitchFamily="18" charset="0"/>
              </a:rPr>
              <a:t>Otci je 32 let a jeho synovi 8 let.</a:t>
            </a:r>
          </a:p>
        </p:txBody>
      </p:sp>
      <p:sp>
        <p:nvSpPr>
          <p:cNvPr id="52" name="Rectangle 18"/>
          <p:cNvSpPr>
            <a:spLocks noChangeArrowheads="1"/>
          </p:cNvSpPr>
          <p:nvPr/>
        </p:nvSpPr>
        <p:spPr bwMode="auto">
          <a:xfrm>
            <a:off x="3943342" y="3875320"/>
            <a:ext cx="2860906" cy="1425887"/>
          </a:xfrm>
          <a:prstGeom prst="rect">
            <a:avLst/>
          </a:prstGeom>
          <a:solidFill>
            <a:schemeClr val="bg1"/>
          </a:solidFill>
          <a:ln w="9525">
            <a:noFill/>
            <a:miter lim="800000"/>
            <a:headEnd/>
            <a:tailEnd/>
          </a:ln>
          <a:effectLst/>
        </p:spPr>
        <p:txBody>
          <a:bodyPr anchor="t"/>
          <a:lstStyle/>
          <a:p>
            <a:r>
              <a:rPr lang="cs-CZ" sz="2600" dirty="0" err="1">
                <a:cs typeface="Times New Roman" pitchFamily="18" charset="0"/>
              </a:rPr>
              <a:t>Zk</a:t>
            </a:r>
            <a:r>
              <a:rPr lang="cs-CZ" sz="2600" dirty="0">
                <a:cs typeface="Times New Roman" pitchFamily="18" charset="0"/>
              </a:rPr>
              <a:t>.</a:t>
            </a:r>
          </a:p>
          <a:p>
            <a:pPr>
              <a:spcAft>
                <a:spcPts val="1200"/>
              </a:spcAft>
            </a:pPr>
            <a:r>
              <a:rPr lang="cs-CZ" sz="2600" dirty="0">
                <a:cs typeface="Times New Roman" pitchFamily="18" charset="0"/>
              </a:rPr>
              <a:t>32 + 8 = 40</a:t>
            </a:r>
          </a:p>
          <a:p>
            <a:r>
              <a:rPr lang="cs-CZ" sz="2600" dirty="0">
                <a:cs typeface="Times New Roman" pitchFamily="18" charset="0"/>
              </a:rPr>
              <a:t>32 - 8 = 24</a:t>
            </a:r>
          </a:p>
        </p:txBody>
      </p:sp>
      <p:pic>
        <p:nvPicPr>
          <p:cNvPr id="25" name="Picture 2" descr="K:\Obrázky\Cliparty\PEOPLE\PEOP0689.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4574" y="742306"/>
            <a:ext cx="1277906" cy="1606574"/>
          </a:xfrm>
          <a:prstGeom prst="rect">
            <a:avLst/>
          </a:prstGeom>
          <a:noFill/>
          <a:extLst>
            <a:ext uri="{909E8E84-426E-40DD-AFC4-6F175D3DCCD1}">
              <a14:hiddenFill xmlns:a14="http://schemas.microsoft.com/office/drawing/2010/main">
                <a:solidFill>
                  <a:srgbClr val="FFFFFF"/>
                </a:solidFill>
              </a14:hiddenFill>
            </a:ext>
          </a:extLst>
        </p:spPr>
      </p:pic>
      <p:sp>
        <p:nvSpPr>
          <p:cNvPr id="20" name="Obdélník 19">
            <a:extLst>
              <a:ext uri="{FF2B5EF4-FFF2-40B4-BE49-F238E27FC236}">
                <a16:creationId xmlns:a16="http://schemas.microsoft.com/office/drawing/2014/main" id="{D4181034-FFD0-4854-9CC5-7C0812425980}"/>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1" name="Šipka doprava 21">
            <a:hlinkClick r:id="" action="ppaction://hlinkshowjump?jump=nextslide"/>
            <a:extLst>
              <a:ext uri="{FF2B5EF4-FFF2-40B4-BE49-F238E27FC236}">
                <a16:creationId xmlns:a16="http://schemas.microsoft.com/office/drawing/2014/main" id="{3F72D571-9ED2-4671-B434-8ED9674A33DC}"/>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2" name="Šipka doprava 22">
            <a:hlinkClick r:id="" action="ppaction://hlinkshowjump?jump=previousslide"/>
            <a:extLst>
              <a:ext uri="{FF2B5EF4-FFF2-40B4-BE49-F238E27FC236}">
                <a16:creationId xmlns:a16="http://schemas.microsoft.com/office/drawing/2014/main" id="{7BD39B3E-64E6-40DB-9B1D-8D75C7053B7B}"/>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4" name="Rectangle 10">
            <a:extLst>
              <a:ext uri="{FF2B5EF4-FFF2-40B4-BE49-F238E27FC236}">
                <a16:creationId xmlns:a16="http://schemas.microsoft.com/office/drawing/2014/main" id="{DFC78D9B-E4A1-4B4B-968D-BC4EAE07D5E0}"/>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- 2</a:t>
            </a:r>
          </a:p>
        </p:txBody>
      </p:sp>
      <p:sp>
        <p:nvSpPr>
          <p:cNvPr id="31" name="Zaoblený obdélník 24">
            <a:hlinkClick r:id="" action="ppaction://hlinkshowjump?jump=firstslide"/>
            <a:extLst>
              <a:ext uri="{FF2B5EF4-FFF2-40B4-BE49-F238E27FC236}">
                <a16:creationId xmlns:a16="http://schemas.microsoft.com/office/drawing/2014/main" id="{1BA04422-79C5-44E9-8F1B-AF4D09D969D2}"/>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23" name="Rectangle 5">
            <a:extLst>
              <a:ext uri="{FF2B5EF4-FFF2-40B4-BE49-F238E27FC236}">
                <a16:creationId xmlns:a16="http://schemas.microsoft.com/office/drawing/2014/main" id="{0C05FB38-EAD8-44ED-A257-EB5A7613EC8D}"/>
              </a:ext>
            </a:extLst>
          </p:cNvPr>
          <p:cNvSpPr>
            <a:spLocks noChangeArrowheads="1"/>
          </p:cNvSpPr>
          <p:nvPr/>
        </p:nvSpPr>
        <p:spPr bwMode="auto">
          <a:xfrm>
            <a:off x="1384683" y="1538464"/>
            <a:ext cx="444117" cy="459669"/>
          </a:xfrm>
          <a:prstGeom prst="rect">
            <a:avLst/>
          </a:prstGeom>
          <a:noFill/>
          <a:ln w="9525">
            <a:noFill/>
            <a:miter lim="800000"/>
            <a:headEnd/>
            <a:tailEnd/>
          </a:ln>
          <a:effectLst/>
        </p:spPr>
        <p:txBody>
          <a:bodyPr anchor="t"/>
          <a:lstStyle/>
          <a:p>
            <a:r>
              <a:rPr lang="cs-CZ" sz="2600" dirty="0">
                <a:cs typeface="Times New Roman" pitchFamily="18" charset="0"/>
              </a:rPr>
              <a:t>x</a:t>
            </a:r>
          </a:p>
        </p:txBody>
      </p:sp>
      <p:sp>
        <p:nvSpPr>
          <p:cNvPr id="26" name="Rectangle 5">
            <a:extLst>
              <a:ext uri="{FF2B5EF4-FFF2-40B4-BE49-F238E27FC236}">
                <a16:creationId xmlns:a16="http://schemas.microsoft.com/office/drawing/2014/main" id="{3EF622D6-F98D-4559-86CD-2611CE8D1201}"/>
              </a:ext>
            </a:extLst>
          </p:cNvPr>
          <p:cNvSpPr>
            <a:spLocks noChangeArrowheads="1"/>
          </p:cNvSpPr>
          <p:nvPr/>
        </p:nvSpPr>
        <p:spPr bwMode="auto">
          <a:xfrm>
            <a:off x="1328238" y="1910997"/>
            <a:ext cx="444117" cy="459669"/>
          </a:xfrm>
          <a:prstGeom prst="rect">
            <a:avLst/>
          </a:prstGeom>
          <a:noFill/>
          <a:ln w="9525">
            <a:noFill/>
            <a:miter lim="800000"/>
            <a:headEnd/>
            <a:tailEnd/>
          </a:ln>
          <a:effectLst/>
        </p:spPr>
        <p:txBody>
          <a:bodyPr anchor="t"/>
          <a:lstStyle/>
          <a:p>
            <a:r>
              <a:rPr lang="cs-CZ" sz="2600" dirty="0">
                <a:cs typeface="Times New Roman" pitchFamily="18" charset="0"/>
              </a:rPr>
              <a:t>y</a:t>
            </a:r>
          </a:p>
        </p:txBody>
      </p:sp>
    </p:spTree>
    <p:extLst>
      <p:ext uri="{BB962C8B-B14F-4D97-AF65-F5344CB8AC3E}">
        <p14:creationId xmlns:p14="http://schemas.microsoft.com/office/powerpoint/2010/main" val="3111466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lka 4"/>
          <p:cNvGraphicFramePr>
            <a:graphicFrameLocks noGrp="1"/>
          </p:cNvGraphicFramePr>
          <p:nvPr>
            <p:extLst>
              <p:ext uri="{D42A27DB-BD31-4B8C-83A1-F6EECF244321}">
                <p14:modId xmlns:p14="http://schemas.microsoft.com/office/powerpoint/2010/main" val="1723034196"/>
              </p:ext>
            </p:extLst>
          </p:nvPr>
        </p:nvGraphicFramePr>
        <p:xfrm>
          <a:off x="212335" y="2359683"/>
          <a:ext cx="8684922" cy="2103120"/>
        </p:xfrm>
        <a:graphic>
          <a:graphicData uri="http://schemas.openxmlformats.org/drawingml/2006/table">
            <a:tbl>
              <a:tblPr firstRow="1" bandRow="1">
                <a:tableStyleId>{5C22544A-7EE6-4342-B048-85BDC9FD1C3A}</a:tableStyleId>
              </a:tblPr>
              <a:tblGrid>
                <a:gridCol w="1261911">
                  <a:extLst>
                    <a:ext uri="{9D8B030D-6E8A-4147-A177-3AD203B41FA5}">
                      <a16:colId xmlns:a16="http://schemas.microsoft.com/office/drawing/2014/main" val="20000"/>
                    </a:ext>
                  </a:extLst>
                </a:gridCol>
                <a:gridCol w="2226903">
                  <a:extLst>
                    <a:ext uri="{9D8B030D-6E8A-4147-A177-3AD203B41FA5}">
                      <a16:colId xmlns:a16="http://schemas.microsoft.com/office/drawing/2014/main" val="20001"/>
                    </a:ext>
                  </a:extLst>
                </a:gridCol>
                <a:gridCol w="2672283">
                  <a:extLst>
                    <a:ext uri="{9D8B030D-6E8A-4147-A177-3AD203B41FA5}">
                      <a16:colId xmlns:a16="http://schemas.microsoft.com/office/drawing/2014/main" val="20002"/>
                    </a:ext>
                  </a:extLst>
                </a:gridCol>
                <a:gridCol w="2523825">
                  <a:extLst>
                    <a:ext uri="{9D8B030D-6E8A-4147-A177-3AD203B41FA5}">
                      <a16:colId xmlns:a16="http://schemas.microsoft.com/office/drawing/2014/main" val="20003"/>
                    </a:ext>
                  </a:extLst>
                </a:gridCol>
              </a:tblGrid>
              <a:tr h="576064">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sz="2000" dirty="0">
                          <a:solidFill>
                            <a:schemeClr val="tx1"/>
                          </a:solidFill>
                        </a:rPr>
                        <a:t>část práce vykonaná za 1 den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sz="2000" dirty="0">
                          <a:solidFill>
                            <a:schemeClr val="tx1"/>
                          </a:solidFill>
                        </a:rPr>
                        <a:t>počet dní práce na společném úkolu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sz="2000" dirty="0">
                          <a:solidFill>
                            <a:schemeClr val="tx1"/>
                          </a:solidFill>
                        </a:rPr>
                        <a:t>celkem</a:t>
                      </a:r>
                      <a:r>
                        <a:rPr lang="cs-CZ" sz="2000" baseline="0" dirty="0">
                          <a:solidFill>
                            <a:schemeClr val="tx1"/>
                          </a:solidFill>
                        </a:rPr>
                        <a:t> odpracováno ze společné práce</a:t>
                      </a:r>
                      <a:endParaRPr lang="cs-CZ"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48072">
                <a:tc>
                  <a:txBody>
                    <a:bodyPr/>
                    <a:lstStyle/>
                    <a:p>
                      <a:pPr algn="ctr"/>
                      <a:r>
                        <a:rPr lang="cs-CZ" sz="2000" b="1" dirty="0"/>
                        <a:t>starší obkladač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48072">
                <a:tc>
                  <a:txBody>
                    <a:bodyPr/>
                    <a:lstStyle/>
                    <a:p>
                      <a:pPr algn="ctr"/>
                      <a:r>
                        <a:rPr lang="cs-CZ" sz="2000" b="1" dirty="0"/>
                        <a:t>mladší obkladač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6" name="TextovéPole 5"/>
              <p:cNvSpPr txBox="1"/>
              <p:nvPr/>
            </p:nvSpPr>
            <p:spPr>
              <a:xfrm>
                <a:off x="1979712" y="3093379"/>
                <a:ext cx="972108" cy="670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cs-CZ" sz="2000" i="1" smtClean="0">
                              <a:latin typeface="Cambria Math" panose="02040503050406030204" pitchFamily="18" charset="0"/>
                            </a:rPr>
                          </m:ctrlPr>
                        </m:fPr>
                        <m:num>
                          <m:r>
                            <a:rPr lang="cs-CZ" sz="2000" b="0" i="1" smtClean="0">
                              <a:latin typeface="Cambria Math"/>
                            </a:rPr>
                            <m:t>1</m:t>
                          </m:r>
                        </m:num>
                        <m:den>
                          <m:r>
                            <a:rPr lang="cs-CZ" sz="2000" b="0" i="1" smtClean="0">
                              <a:latin typeface="Cambria Math"/>
                            </a:rPr>
                            <m:t>12</m:t>
                          </m:r>
                        </m:den>
                      </m:f>
                    </m:oMath>
                  </m:oMathPara>
                </a14:m>
                <a:endParaRPr lang="cs-CZ" sz="20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1979712" y="3093379"/>
                <a:ext cx="972108" cy="670568"/>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 name="TextovéPole 6"/>
              <p:cNvSpPr txBox="1"/>
              <p:nvPr/>
            </p:nvSpPr>
            <p:spPr>
              <a:xfrm>
                <a:off x="1979712" y="3741451"/>
                <a:ext cx="972108" cy="670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cs-CZ" sz="2000" i="1" smtClean="0">
                              <a:latin typeface="Cambria Math" panose="02040503050406030204" pitchFamily="18" charset="0"/>
                            </a:rPr>
                          </m:ctrlPr>
                        </m:fPr>
                        <m:num>
                          <m:r>
                            <a:rPr lang="cs-CZ" sz="2000" b="0" i="1" smtClean="0">
                              <a:latin typeface="Cambria Math"/>
                            </a:rPr>
                            <m:t>1</m:t>
                          </m:r>
                        </m:num>
                        <m:den>
                          <m:r>
                            <a:rPr lang="cs-CZ" sz="2000" b="0" i="1" smtClean="0">
                              <a:latin typeface="Cambria Math"/>
                            </a:rPr>
                            <m:t>15</m:t>
                          </m:r>
                        </m:den>
                      </m:f>
                    </m:oMath>
                  </m:oMathPara>
                </a14:m>
                <a:endParaRPr lang="cs-CZ" sz="2000"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1979712" y="3741451"/>
                <a:ext cx="972108" cy="670568"/>
              </a:xfrm>
              <a:prstGeom prst="rect">
                <a:avLst/>
              </a:prstGeom>
              <a:blipFill>
                <a:blip r:embed="rId3"/>
                <a:stretch>
                  <a:fillRect/>
                </a:stretch>
              </a:blipFill>
            </p:spPr>
            <p:txBody>
              <a:bodyPr/>
              <a:lstStyle/>
              <a:p>
                <a:r>
                  <a:rPr lang="cs-CZ">
                    <a:noFill/>
                  </a:rPr>
                  <a:t> </a:t>
                </a:r>
              </a:p>
            </p:txBody>
          </p:sp>
        </mc:Fallback>
      </mc:AlternateContent>
      <p:sp>
        <p:nvSpPr>
          <p:cNvPr id="8" name="TextovéPole 7"/>
          <p:cNvSpPr txBox="1"/>
          <p:nvPr/>
        </p:nvSpPr>
        <p:spPr>
          <a:xfrm>
            <a:off x="4716016" y="3230274"/>
            <a:ext cx="432048" cy="461665"/>
          </a:xfrm>
          <a:prstGeom prst="rect">
            <a:avLst/>
          </a:prstGeom>
          <a:noFill/>
        </p:spPr>
        <p:txBody>
          <a:bodyPr wrap="square" rtlCol="0">
            <a:spAutoFit/>
          </a:bodyPr>
          <a:lstStyle/>
          <a:p>
            <a:r>
              <a:rPr lang="cs-CZ" sz="2400" dirty="0">
                <a:latin typeface="Cambria Math" pitchFamily="18" charset="0"/>
                <a:ea typeface="Cambria Math" pitchFamily="18" charset="0"/>
              </a:rPr>
              <a:t>4</a:t>
            </a:r>
          </a:p>
        </p:txBody>
      </p:sp>
      <p:sp>
        <p:nvSpPr>
          <p:cNvPr id="9" name="TextovéPole 8"/>
          <p:cNvSpPr txBox="1"/>
          <p:nvPr/>
        </p:nvSpPr>
        <p:spPr>
          <a:xfrm>
            <a:off x="4716016" y="3878346"/>
            <a:ext cx="432048" cy="461665"/>
          </a:xfrm>
          <a:prstGeom prst="rect">
            <a:avLst/>
          </a:prstGeom>
          <a:noFill/>
        </p:spPr>
        <p:txBody>
          <a:bodyPr wrap="square" rtlCol="0">
            <a:spAutoFit/>
          </a:bodyPr>
          <a:lstStyle/>
          <a:p>
            <a:r>
              <a:rPr lang="cs-CZ" sz="2400" dirty="0">
                <a:latin typeface="Cambria Math" pitchFamily="18" charset="0"/>
                <a:ea typeface="Cambria Math" pitchFamily="18" charset="0"/>
              </a:rPr>
              <a:t>x</a:t>
            </a:r>
          </a:p>
        </p:txBody>
      </p:sp>
      <mc:AlternateContent xmlns:mc="http://schemas.openxmlformats.org/markup-compatibility/2006" xmlns:a14="http://schemas.microsoft.com/office/drawing/2010/main">
        <mc:Choice Requires="a14">
          <p:sp>
            <p:nvSpPr>
              <p:cNvPr id="10" name="TextovéPole 9"/>
              <p:cNvSpPr txBox="1"/>
              <p:nvPr/>
            </p:nvSpPr>
            <p:spPr>
              <a:xfrm>
                <a:off x="6948264" y="3094533"/>
                <a:ext cx="972108" cy="6694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cs-CZ" sz="2000" i="1" smtClean="0">
                              <a:latin typeface="Cambria Math" panose="02040503050406030204" pitchFamily="18" charset="0"/>
                              <a:ea typeface="Cambria Math" pitchFamily="18" charset="0"/>
                            </a:rPr>
                          </m:ctrlPr>
                        </m:fPr>
                        <m:num>
                          <m:r>
                            <a:rPr lang="cs-CZ" sz="2000" b="0" i="0" smtClean="0">
                              <a:latin typeface="Cambria Math"/>
                              <a:ea typeface="Cambria Math" pitchFamily="18" charset="0"/>
                            </a:rPr>
                            <m:t>4</m:t>
                          </m:r>
                        </m:num>
                        <m:den>
                          <m:r>
                            <a:rPr lang="cs-CZ" sz="2000" b="0" i="0" smtClean="0">
                              <a:latin typeface="Cambria Math"/>
                              <a:ea typeface="Cambria Math" pitchFamily="18" charset="0"/>
                            </a:rPr>
                            <m:t>12</m:t>
                          </m:r>
                        </m:den>
                      </m:f>
                    </m:oMath>
                  </m:oMathPara>
                </a14:m>
                <a:endParaRPr lang="cs-CZ" sz="2000" dirty="0">
                  <a:latin typeface="Cambria Math" pitchFamily="18" charset="0"/>
                  <a:ea typeface="Cambria Math" pitchFamily="18" charset="0"/>
                </a:endParaRPr>
              </a:p>
            </p:txBody>
          </p:sp>
        </mc:Choice>
        <mc:Fallback xmlns="">
          <p:sp>
            <p:nvSpPr>
              <p:cNvPr id="10" name="TextovéPole 9"/>
              <p:cNvSpPr txBox="1">
                <a:spLocks noRot="1" noChangeAspect="1" noMove="1" noResize="1" noEditPoints="1" noAdjustHandles="1" noChangeArrowheads="1" noChangeShapeType="1" noTextEdit="1"/>
              </p:cNvSpPr>
              <p:nvPr/>
            </p:nvSpPr>
            <p:spPr>
              <a:xfrm>
                <a:off x="6948264" y="3094533"/>
                <a:ext cx="972108" cy="669479"/>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1" name="TextovéPole 10"/>
              <p:cNvSpPr txBox="1"/>
              <p:nvPr/>
            </p:nvSpPr>
            <p:spPr>
              <a:xfrm>
                <a:off x="6943836" y="3792554"/>
                <a:ext cx="972108" cy="6194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cs-CZ" sz="2000" i="1" smtClean="0">
                              <a:latin typeface="Cambria Math" panose="02040503050406030204" pitchFamily="18" charset="0"/>
                            </a:rPr>
                          </m:ctrlPr>
                        </m:fPr>
                        <m:num>
                          <m:r>
                            <m:rPr>
                              <m:sty m:val="p"/>
                            </m:rPr>
                            <a:rPr lang="cs-CZ" sz="2000" b="0" i="0" smtClean="0">
                              <a:latin typeface="Cambria Math"/>
                            </a:rPr>
                            <m:t>x</m:t>
                          </m:r>
                        </m:num>
                        <m:den>
                          <m:r>
                            <a:rPr lang="cs-CZ" sz="2000" b="0" i="0" smtClean="0">
                              <a:latin typeface="Cambria Math"/>
                            </a:rPr>
                            <m:t>1</m:t>
                          </m:r>
                          <m:r>
                            <a:rPr lang="cs-CZ" sz="2000" b="0" i="1" smtClean="0">
                              <a:latin typeface="Cambria Math"/>
                            </a:rPr>
                            <m:t>5</m:t>
                          </m:r>
                        </m:den>
                      </m:f>
                    </m:oMath>
                  </m:oMathPara>
                </a14:m>
                <a:endParaRPr lang="cs-CZ" sz="2000" dirty="0"/>
              </a:p>
            </p:txBody>
          </p:sp>
        </mc:Choice>
        <mc:Fallback xmlns="">
          <p:sp>
            <p:nvSpPr>
              <p:cNvPr id="11" name="TextovéPole 10"/>
              <p:cNvSpPr txBox="1">
                <a:spLocks noRot="1" noChangeAspect="1" noMove="1" noResize="1" noEditPoints="1" noAdjustHandles="1" noChangeArrowheads="1" noChangeShapeType="1" noTextEdit="1"/>
              </p:cNvSpPr>
              <p:nvPr/>
            </p:nvSpPr>
            <p:spPr>
              <a:xfrm>
                <a:off x="6943836" y="3792554"/>
                <a:ext cx="972108" cy="619465"/>
              </a:xfrm>
              <a:prstGeom prst="rect">
                <a:avLst/>
              </a:prstGeom>
              <a:blipFill>
                <a:blip r:embed="rId5"/>
                <a:stretch>
                  <a:fillRect/>
                </a:stretch>
              </a:blipFill>
            </p:spPr>
            <p:txBody>
              <a:bodyPr/>
              <a:lstStyle/>
              <a:p>
                <a:r>
                  <a:rPr lang="cs-CZ">
                    <a:noFill/>
                  </a:rPr>
                  <a:t> </a:t>
                </a:r>
              </a:p>
            </p:txBody>
          </p:sp>
        </mc:Fallback>
      </mc:AlternateContent>
      <p:sp>
        <p:nvSpPr>
          <p:cNvPr id="12" name="Rectangle 5"/>
          <p:cNvSpPr>
            <a:spLocks noChangeArrowheads="1"/>
          </p:cNvSpPr>
          <p:nvPr/>
        </p:nvSpPr>
        <p:spPr bwMode="auto">
          <a:xfrm>
            <a:off x="107504" y="620688"/>
            <a:ext cx="9036496" cy="1368152"/>
          </a:xfrm>
          <a:prstGeom prst="rect">
            <a:avLst/>
          </a:prstGeom>
          <a:noFill/>
          <a:ln w="9525">
            <a:noFill/>
            <a:miter lim="800000"/>
            <a:headEnd/>
            <a:tailEnd/>
          </a:ln>
          <a:effectLst/>
        </p:spPr>
        <p:txBody>
          <a:bodyPr anchor="t"/>
          <a:lstStyle/>
          <a:p>
            <a:r>
              <a:rPr lang="cs-CZ" sz="2300" dirty="0">
                <a:cs typeface="Times New Roman" pitchFamily="18" charset="0"/>
              </a:rPr>
              <a:t>Dva obkladači obkládali dlažbou venkovní bazén. Starší šikovnější obkladač by sám bazén obložil za 12 pracovních dní, mladší méně šikovný za 15 dní. Jak dlouho bude obkládání bazénu trvat, jestliže začali pracovat společně, ale starší obkladač po 4 dnech společné práce onemocněl? </a:t>
            </a:r>
          </a:p>
        </p:txBody>
      </p:sp>
      <mc:AlternateContent xmlns:mc="http://schemas.openxmlformats.org/markup-compatibility/2006" xmlns:a14="http://schemas.microsoft.com/office/drawing/2010/main">
        <mc:Choice Requires="a14">
          <p:sp>
            <p:nvSpPr>
              <p:cNvPr id="13" name="TextovéPole 12"/>
              <p:cNvSpPr txBox="1"/>
              <p:nvPr/>
            </p:nvSpPr>
            <p:spPr>
              <a:xfrm>
                <a:off x="-108520" y="4439329"/>
                <a:ext cx="2448272" cy="7848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cs-CZ" sz="2400" i="1" smtClean="0">
                              <a:latin typeface="Cambria Math" panose="02040503050406030204" pitchFamily="18" charset="0"/>
                            </a:rPr>
                          </m:ctrlPr>
                        </m:fPr>
                        <m:num>
                          <m:r>
                            <a:rPr lang="cs-CZ" sz="2400" b="0" i="0" smtClean="0">
                              <a:latin typeface="Cambria Math"/>
                            </a:rPr>
                            <m:t>4</m:t>
                          </m:r>
                        </m:num>
                        <m:den>
                          <m:r>
                            <a:rPr lang="cs-CZ" sz="2400" b="0" i="0" smtClean="0">
                              <a:latin typeface="Cambria Math"/>
                            </a:rPr>
                            <m:t>12</m:t>
                          </m:r>
                        </m:den>
                      </m:f>
                      <m:r>
                        <a:rPr lang="cs-CZ" sz="2400" b="0" i="0" smtClean="0">
                          <a:latin typeface="Cambria Math"/>
                        </a:rPr>
                        <m:t>+</m:t>
                      </m:r>
                      <m:f>
                        <m:fPr>
                          <m:ctrlPr>
                            <a:rPr lang="cs-CZ" sz="2400" b="0" i="1" smtClean="0">
                              <a:latin typeface="Cambria Math" panose="02040503050406030204" pitchFamily="18" charset="0"/>
                            </a:rPr>
                          </m:ctrlPr>
                        </m:fPr>
                        <m:num>
                          <m:r>
                            <m:rPr>
                              <m:sty m:val="p"/>
                            </m:rPr>
                            <a:rPr lang="cs-CZ" sz="2400" b="0" i="0" smtClean="0">
                              <a:latin typeface="Cambria Math"/>
                            </a:rPr>
                            <m:t>x</m:t>
                          </m:r>
                        </m:num>
                        <m:den>
                          <m:r>
                            <a:rPr lang="cs-CZ" sz="2400" b="0" i="0" smtClean="0">
                              <a:latin typeface="Cambria Math"/>
                            </a:rPr>
                            <m:t>1</m:t>
                          </m:r>
                          <m:r>
                            <a:rPr lang="cs-CZ" sz="2400" b="0" i="1" smtClean="0">
                              <a:latin typeface="Cambria Math"/>
                            </a:rPr>
                            <m:t>5</m:t>
                          </m:r>
                        </m:den>
                      </m:f>
                      <m:r>
                        <a:rPr lang="cs-CZ" sz="2400" b="0" i="0" smtClean="0">
                          <a:latin typeface="Cambria Math"/>
                        </a:rPr>
                        <m:t>=1</m:t>
                      </m:r>
                    </m:oMath>
                  </m:oMathPara>
                </a14:m>
                <a:endParaRPr lang="cs-CZ" sz="2400" dirty="0"/>
              </a:p>
            </p:txBody>
          </p:sp>
        </mc:Choice>
        <mc:Fallback xmlns="">
          <p:sp>
            <p:nvSpPr>
              <p:cNvPr id="13" name="TextovéPole 12"/>
              <p:cNvSpPr txBox="1">
                <a:spLocks noRot="1" noChangeAspect="1" noMove="1" noResize="1" noEditPoints="1" noAdjustHandles="1" noChangeArrowheads="1" noChangeShapeType="1" noTextEdit="1"/>
              </p:cNvSpPr>
              <p:nvPr/>
            </p:nvSpPr>
            <p:spPr>
              <a:xfrm>
                <a:off x="-108520" y="4439329"/>
                <a:ext cx="2448272" cy="784830"/>
              </a:xfrm>
              <a:prstGeom prst="rect">
                <a:avLst/>
              </a:prstGeom>
              <a:blipFill>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TextovéPole 13"/>
              <p:cNvSpPr txBox="1"/>
              <p:nvPr/>
            </p:nvSpPr>
            <p:spPr>
              <a:xfrm>
                <a:off x="-56865" y="5231417"/>
                <a:ext cx="248255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400" b="0" i="0" smtClean="0">
                          <a:latin typeface="Cambria Math"/>
                          <a:ea typeface="Cambria Math" pitchFamily="18" charset="0"/>
                        </a:rPr>
                        <m:t>20+4</m:t>
                      </m:r>
                      <m:r>
                        <m:rPr>
                          <m:sty m:val="p"/>
                        </m:rPr>
                        <a:rPr lang="cs-CZ" sz="2400" b="0" i="0" smtClean="0">
                          <a:latin typeface="Cambria Math"/>
                          <a:ea typeface="Cambria Math" pitchFamily="18" charset="0"/>
                        </a:rPr>
                        <m:t>x</m:t>
                      </m:r>
                      <m:r>
                        <a:rPr lang="cs-CZ" sz="2400" b="0" i="0" smtClean="0">
                          <a:latin typeface="Cambria Math" pitchFamily="18" charset="0"/>
                          <a:ea typeface="Cambria Math" pitchFamily="18" charset="0"/>
                        </a:rPr>
                        <m:t>=</m:t>
                      </m:r>
                      <m:r>
                        <a:rPr lang="cs-CZ" sz="2400" b="0" i="0" smtClean="0">
                          <a:latin typeface="Cambria Math"/>
                          <a:ea typeface="Cambria Math" pitchFamily="18" charset="0"/>
                        </a:rPr>
                        <m:t>60</m:t>
                      </m:r>
                    </m:oMath>
                  </m:oMathPara>
                </a14:m>
                <a:endParaRPr lang="cs-CZ" sz="2400" dirty="0">
                  <a:latin typeface="Cambria Math" pitchFamily="18" charset="0"/>
                  <a:ea typeface="Cambria Math" pitchFamily="18" charset="0"/>
                </a:endParaRPr>
              </a:p>
            </p:txBody>
          </p:sp>
        </mc:Choice>
        <mc:Fallback xmlns="">
          <p:sp>
            <p:nvSpPr>
              <p:cNvPr id="14" name="TextovéPole 13"/>
              <p:cNvSpPr txBox="1">
                <a:spLocks noRot="1" noChangeAspect="1" noMove="1" noResize="1" noEditPoints="1" noAdjustHandles="1" noChangeArrowheads="1" noChangeShapeType="1" noTextEdit="1"/>
              </p:cNvSpPr>
              <p:nvPr/>
            </p:nvSpPr>
            <p:spPr>
              <a:xfrm>
                <a:off x="-56865" y="5231417"/>
                <a:ext cx="2482552" cy="461665"/>
              </a:xfrm>
              <a:prstGeom prst="rect">
                <a:avLst/>
              </a:prstGeom>
              <a:blipFill>
                <a:blip r:embed="rId7"/>
                <a:stretch>
                  <a:fillRect/>
                </a:stretch>
              </a:blipFill>
            </p:spPr>
            <p:txBody>
              <a:bodyPr/>
              <a:lstStyle/>
              <a:p>
                <a:r>
                  <a:rPr lang="cs-CZ">
                    <a:noFill/>
                  </a:rPr>
                  <a:t> </a:t>
                </a:r>
              </a:p>
            </p:txBody>
          </p:sp>
        </mc:Fallback>
      </mc:AlternateContent>
      <p:sp>
        <p:nvSpPr>
          <p:cNvPr id="15" name="TextovéPole 14"/>
          <p:cNvSpPr txBox="1"/>
          <p:nvPr/>
        </p:nvSpPr>
        <p:spPr>
          <a:xfrm>
            <a:off x="2242164" y="4655353"/>
            <a:ext cx="932656" cy="461665"/>
          </a:xfrm>
          <a:prstGeom prst="rect">
            <a:avLst/>
          </a:prstGeom>
          <a:noFill/>
        </p:spPr>
        <p:txBody>
          <a:bodyPr wrap="square" rtlCol="0">
            <a:spAutoFit/>
          </a:bodyPr>
          <a:lstStyle/>
          <a:p>
            <a:r>
              <a:rPr lang="cs-CZ" sz="2400" b="0" dirty="0">
                <a:latin typeface="Cambria Math" pitchFamily="18" charset="0"/>
                <a:ea typeface="Cambria Math" pitchFamily="18" charset="0"/>
              </a:rPr>
              <a:t>/.60</a:t>
            </a:r>
            <a:endParaRPr lang="cs-CZ" sz="2400"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16" name="TextovéPole 15"/>
              <p:cNvSpPr txBox="1"/>
              <p:nvPr/>
            </p:nvSpPr>
            <p:spPr>
              <a:xfrm>
                <a:off x="896003" y="5735473"/>
                <a:ext cx="1368152" cy="461665"/>
              </a:xfrm>
              <a:prstGeom prst="rect">
                <a:avLst/>
              </a:prstGeom>
              <a:noFill/>
            </p:spPr>
            <p:txBody>
              <a:bodyPr wrap="square" rtlCol="0">
                <a:spAutoFit/>
              </a:bodyPr>
              <a:lstStyle/>
              <a:p>
                <a14:m>
                  <m:oMath xmlns:m="http://schemas.openxmlformats.org/officeDocument/2006/math">
                    <m:r>
                      <a:rPr lang="cs-CZ" sz="2400" b="0" i="0" smtClean="0">
                        <a:latin typeface="Cambria Math"/>
                        <a:ea typeface="Cambria Math" pitchFamily="18" charset="0"/>
                      </a:rPr>
                      <m:t>4</m:t>
                    </m:r>
                    <m:r>
                      <m:rPr>
                        <m:sty m:val="p"/>
                      </m:rPr>
                      <a:rPr lang="cs-CZ" sz="2400" b="0" i="0" smtClean="0">
                        <a:latin typeface="Cambria Math"/>
                        <a:ea typeface="Cambria Math" pitchFamily="18" charset="0"/>
                      </a:rPr>
                      <m:t>x</m:t>
                    </m:r>
                    <m:r>
                      <a:rPr lang="cs-CZ" sz="2400" b="0" i="0" smtClean="0">
                        <a:latin typeface="Cambria Math" pitchFamily="18" charset="0"/>
                        <a:ea typeface="Cambria Math" pitchFamily="18" charset="0"/>
                      </a:rPr>
                      <m:t>= </m:t>
                    </m:r>
                  </m:oMath>
                </a14:m>
                <a:r>
                  <a:rPr lang="cs-CZ" sz="2400" dirty="0">
                    <a:latin typeface="Cambria Math" pitchFamily="18" charset="0"/>
                    <a:ea typeface="Cambria Math" pitchFamily="18" charset="0"/>
                  </a:rPr>
                  <a:t>40</a:t>
                </a:r>
              </a:p>
            </p:txBody>
          </p:sp>
        </mc:Choice>
        <mc:Fallback xmlns="">
          <p:sp>
            <p:nvSpPr>
              <p:cNvPr id="16" name="TextovéPole 15"/>
              <p:cNvSpPr txBox="1">
                <a:spLocks noRot="1" noChangeAspect="1" noMove="1" noResize="1" noEditPoints="1" noAdjustHandles="1" noChangeArrowheads="1" noChangeShapeType="1" noTextEdit="1"/>
              </p:cNvSpPr>
              <p:nvPr/>
            </p:nvSpPr>
            <p:spPr>
              <a:xfrm>
                <a:off x="896003" y="5735473"/>
                <a:ext cx="1368152" cy="461665"/>
              </a:xfrm>
              <a:prstGeom prst="rect">
                <a:avLst/>
              </a:prstGeom>
              <a:blipFill>
                <a:blip r:embed="rId8"/>
                <a:stretch>
                  <a:fillRect l="-1339" t="-10526" b="-28947"/>
                </a:stretch>
              </a:blipFill>
            </p:spPr>
            <p:txBody>
              <a:bodyPr/>
              <a:lstStyle/>
              <a:p>
                <a:r>
                  <a:rPr lang="cs-CZ">
                    <a:noFill/>
                  </a:rPr>
                  <a:t> </a:t>
                </a:r>
              </a:p>
            </p:txBody>
          </p:sp>
        </mc:Fallback>
      </mc:AlternateContent>
      <p:sp>
        <p:nvSpPr>
          <p:cNvPr id="17" name="TextovéPole 16"/>
          <p:cNvSpPr txBox="1"/>
          <p:nvPr/>
        </p:nvSpPr>
        <p:spPr>
          <a:xfrm>
            <a:off x="2123728" y="5735473"/>
            <a:ext cx="932656" cy="461665"/>
          </a:xfrm>
          <a:prstGeom prst="rect">
            <a:avLst/>
          </a:prstGeom>
          <a:noFill/>
        </p:spPr>
        <p:txBody>
          <a:bodyPr wrap="square" rtlCol="0">
            <a:spAutoFit/>
          </a:bodyPr>
          <a:lstStyle/>
          <a:p>
            <a:r>
              <a:rPr lang="cs-CZ" sz="2400" b="0" dirty="0">
                <a:latin typeface="Cambria Math" pitchFamily="18" charset="0"/>
                <a:ea typeface="Cambria Math" pitchFamily="18" charset="0"/>
              </a:rPr>
              <a:t>/:4</a:t>
            </a:r>
            <a:endParaRPr lang="cs-CZ" sz="2400"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18" name="TextovéPole 17"/>
              <p:cNvSpPr txBox="1"/>
              <p:nvPr/>
            </p:nvSpPr>
            <p:spPr>
              <a:xfrm>
                <a:off x="522957" y="6215610"/>
                <a:ext cx="214929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800" b="1" i="0" smtClean="0">
                          <a:latin typeface="Cambria Math"/>
                          <a:ea typeface="Cambria Math" pitchFamily="18" charset="0"/>
                        </a:rPr>
                        <m:t>𝐱</m:t>
                      </m:r>
                      <m:r>
                        <a:rPr lang="cs-CZ" sz="2800" b="1" i="0" smtClean="0">
                          <a:latin typeface="Cambria Math" pitchFamily="18" charset="0"/>
                          <a:ea typeface="Cambria Math" pitchFamily="18" charset="0"/>
                        </a:rPr>
                        <m:t>=</m:t>
                      </m:r>
                      <m:r>
                        <a:rPr lang="cs-CZ" sz="2800" b="1" i="0" smtClean="0">
                          <a:latin typeface="Cambria Math"/>
                          <a:ea typeface="Cambria Math" pitchFamily="18" charset="0"/>
                        </a:rPr>
                        <m:t>𝟏𝟎</m:t>
                      </m:r>
                    </m:oMath>
                  </m:oMathPara>
                </a14:m>
                <a:endParaRPr lang="cs-CZ" sz="2800" b="1" dirty="0">
                  <a:latin typeface="Cambria Math" pitchFamily="18" charset="0"/>
                  <a:ea typeface="Cambria Math" pitchFamily="18" charset="0"/>
                </a:endParaRPr>
              </a:p>
            </p:txBody>
          </p:sp>
        </mc:Choice>
        <mc:Fallback xmlns="">
          <p:sp>
            <p:nvSpPr>
              <p:cNvPr id="18" name="TextovéPole 17"/>
              <p:cNvSpPr txBox="1">
                <a:spLocks noRot="1" noChangeAspect="1" noMove="1" noResize="1" noEditPoints="1" noAdjustHandles="1" noChangeArrowheads="1" noChangeShapeType="1" noTextEdit="1"/>
              </p:cNvSpPr>
              <p:nvPr/>
            </p:nvSpPr>
            <p:spPr>
              <a:xfrm>
                <a:off x="522957" y="6215610"/>
                <a:ext cx="2149299" cy="523220"/>
              </a:xfrm>
              <a:prstGeom prst="rect">
                <a:avLst/>
              </a:prstGeom>
              <a:blipFill>
                <a:blip r:embed="rId9"/>
                <a:stretch>
                  <a:fillRect/>
                </a:stretch>
              </a:blipFill>
            </p:spPr>
            <p:txBody>
              <a:bodyPr/>
              <a:lstStyle/>
              <a:p>
                <a:r>
                  <a:rPr lang="cs-CZ">
                    <a:noFill/>
                  </a:rPr>
                  <a:t> </a:t>
                </a:r>
              </a:p>
            </p:txBody>
          </p:sp>
        </mc:Fallback>
      </mc:AlternateContent>
      <p:sp>
        <p:nvSpPr>
          <p:cNvPr id="19" name="Rectangle 18"/>
          <p:cNvSpPr>
            <a:spLocks noChangeArrowheads="1"/>
          </p:cNvSpPr>
          <p:nvPr/>
        </p:nvSpPr>
        <p:spPr bwMode="auto">
          <a:xfrm>
            <a:off x="4435692" y="6316445"/>
            <a:ext cx="4485082" cy="523220"/>
          </a:xfrm>
          <a:prstGeom prst="rect">
            <a:avLst/>
          </a:prstGeom>
          <a:solidFill>
            <a:schemeClr val="bg1"/>
          </a:solidFill>
          <a:ln w="9525">
            <a:noFill/>
            <a:miter lim="800000"/>
            <a:headEnd/>
            <a:tailEnd/>
          </a:ln>
          <a:effectLst/>
        </p:spPr>
        <p:txBody>
          <a:bodyPr anchor="t"/>
          <a:lstStyle/>
          <a:p>
            <a:r>
              <a:rPr lang="cs-CZ" sz="2600" dirty="0">
                <a:latin typeface="Times New Roman" pitchFamily="18" charset="0"/>
                <a:cs typeface="Times New Roman" pitchFamily="18" charset="0"/>
              </a:rPr>
              <a:t>Bazén bude obložený za 10 dní.</a:t>
            </a:r>
          </a:p>
        </p:txBody>
      </p:sp>
      <mc:AlternateContent xmlns:mc="http://schemas.openxmlformats.org/markup-compatibility/2006" xmlns:a14="http://schemas.microsoft.com/office/drawing/2010/main">
        <mc:Choice Requires="a14">
          <p:sp>
            <p:nvSpPr>
              <p:cNvPr id="20" name="TextovéPole 19"/>
              <p:cNvSpPr txBox="1"/>
              <p:nvPr/>
            </p:nvSpPr>
            <p:spPr>
              <a:xfrm>
                <a:off x="3872505" y="4737814"/>
                <a:ext cx="4608512" cy="1388522"/>
              </a:xfrm>
              <a:prstGeom prst="rect">
                <a:avLst/>
              </a:prstGeom>
              <a:noFill/>
            </p:spPr>
            <p:txBody>
              <a:bodyPr wrap="square" rtlCol="0">
                <a:spAutoFit/>
              </a:bodyPr>
              <a:lstStyle/>
              <a:p>
                <a:r>
                  <a:rPr lang="cs-CZ" sz="2400" dirty="0">
                    <a:latin typeface="Cambria Math" pitchFamily="18" charset="0"/>
                    <a:ea typeface="Cambria Math" pitchFamily="18" charset="0"/>
                  </a:rPr>
                  <a:t>L = </a:t>
                </a:r>
                <a14:m>
                  <m:oMath xmlns:m="http://schemas.openxmlformats.org/officeDocument/2006/math">
                    <m:f>
                      <m:fPr>
                        <m:ctrlPr>
                          <a:rPr lang="cs-CZ" sz="2400" i="1" smtClean="0">
                            <a:latin typeface="Cambria Math" panose="02040503050406030204" pitchFamily="18" charset="0"/>
                          </a:rPr>
                        </m:ctrlPr>
                      </m:fPr>
                      <m:num>
                        <m:r>
                          <a:rPr lang="cs-CZ" sz="2400" b="0" i="1" smtClean="0">
                            <a:latin typeface="Cambria Math"/>
                          </a:rPr>
                          <m:t>4</m:t>
                        </m:r>
                      </m:num>
                      <m:den>
                        <m:r>
                          <a:rPr lang="cs-CZ" sz="2400" b="0" i="1" smtClean="0">
                            <a:latin typeface="Cambria Math"/>
                          </a:rPr>
                          <m:t>12</m:t>
                        </m:r>
                      </m:den>
                    </m:f>
                    <m:r>
                      <a:rPr lang="cs-CZ" sz="2400" b="0" i="1" smtClean="0">
                        <a:latin typeface="Cambria Math"/>
                      </a:rPr>
                      <m:t>+</m:t>
                    </m:r>
                    <m:f>
                      <m:fPr>
                        <m:ctrlPr>
                          <a:rPr lang="cs-CZ" sz="2400" b="0" i="1" smtClean="0">
                            <a:latin typeface="Cambria Math" panose="02040503050406030204" pitchFamily="18" charset="0"/>
                          </a:rPr>
                        </m:ctrlPr>
                      </m:fPr>
                      <m:num>
                        <m:r>
                          <a:rPr lang="cs-CZ" sz="2400" b="0" i="1" smtClean="0">
                            <a:latin typeface="Cambria Math"/>
                          </a:rPr>
                          <m:t>10</m:t>
                        </m:r>
                      </m:num>
                      <m:den>
                        <m:r>
                          <a:rPr lang="cs-CZ" sz="2400" b="0" i="1" smtClean="0">
                            <a:latin typeface="Cambria Math"/>
                          </a:rPr>
                          <m:t>15</m:t>
                        </m:r>
                      </m:den>
                    </m:f>
                    <m:r>
                      <a:rPr lang="cs-CZ" sz="2400" b="0" i="1" smtClean="0">
                        <a:latin typeface="Cambria Math"/>
                      </a:rPr>
                      <m:t>=</m:t>
                    </m:r>
                    <m:f>
                      <m:fPr>
                        <m:ctrlPr>
                          <a:rPr lang="cs-CZ" sz="2400" i="1">
                            <a:latin typeface="Cambria Math" panose="02040503050406030204" pitchFamily="18" charset="0"/>
                          </a:rPr>
                        </m:ctrlPr>
                      </m:fPr>
                      <m:num>
                        <m:r>
                          <a:rPr lang="cs-CZ" sz="2400" b="0" i="1" smtClean="0">
                            <a:latin typeface="Cambria Math"/>
                          </a:rPr>
                          <m:t>20</m:t>
                        </m:r>
                      </m:num>
                      <m:den>
                        <m:r>
                          <a:rPr lang="cs-CZ" sz="2400" b="0" i="1" smtClean="0">
                            <a:latin typeface="Cambria Math"/>
                          </a:rPr>
                          <m:t>60</m:t>
                        </m:r>
                      </m:den>
                    </m:f>
                    <m:r>
                      <a:rPr lang="cs-CZ" sz="2400" i="1">
                        <a:latin typeface="Cambria Math"/>
                      </a:rPr>
                      <m:t>+</m:t>
                    </m:r>
                    <m:f>
                      <m:fPr>
                        <m:ctrlPr>
                          <a:rPr lang="cs-CZ" sz="2400" i="1">
                            <a:latin typeface="Cambria Math" panose="02040503050406030204" pitchFamily="18" charset="0"/>
                          </a:rPr>
                        </m:ctrlPr>
                      </m:fPr>
                      <m:num>
                        <m:r>
                          <a:rPr lang="cs-CZ" sz="2400" b="0" i="1" smtClean="0">
                            <a:latin typeface="Cambria Math"/>
                          </a:rPr>
                          <m:t>40</m:t>
                        </m:r>
                      </m:num>
                      <m:den>
                        <m:r>
                          <a:rPr lang="cs-CZ" sz="2400" b="0" i="1" smtClean="0">
                            <a:latin typeface="Cambria Math"/>
                          </a:rPr>
                          <m:t>60</m:t>
                        </m:r>
                      </m:den>
                    </m:f>
                    <m:r>
                      <a:rPr lang="cs-CZ" sz="2400" b="0" i="1" smtClean="0">
                        <a:latin typeface="Cambria Math"/>
                      </a:rPr>
                      <m:t>=</m:t>
                    </m:r>
                    <m:f>
                      <m:fPr>
                        <m:ctrlPr>
                          <a:rPr lang="cs-CZ" sz="2400" i="1" smtClean="0">
                            <a:latin typeface="Cambria Math" panose="02040503050406030204" pitchFamily="18" charset="0"/>
                          </a:rPr>
                        </m:ctrlPr>
                      </m:fPr>
                      <m:num>
                        <m:r>
                          <a:rPr lang="cs-CZ" sz="2400" b="0" i="1" smtClean="0">
                            <a:latin typeface="Cambria Math"/>
                          </a:rPr>
                          <m:t>60</m:t>
                        </m:r>
                      </m:num>
                      <m:den>
                        <m:r>
                          <a:rPr lang="cs-CZ" sz="2400" b="0" i="1" smtClean="0">
                            <a:latin typeface="Cambria Math"/>
                          </a:rPr>
                          <m:t>60</m:t>
                        </m:r>
                      </m:den>
                    </m:f>
                    <m:r>
                      <a:rPr lang="cs-CZ" sz="2400" i="1">
                        <a:latin typeface="Cambria Math"/>
                      </a:rPr>
                      <m:t>=</m:t>
                    </m:r>
                    <m:r>
                      <a:rPr lang="cs-CZ" sz="2400" b="0" i="1" smtClean="0">
                        <a:latin typeface="Cambria Math"/>
                      </a:rPr>
                      <m:t>1</m:t>
                    </m:r>
                    <m:r>
                      <a:rPr lang="cs-CZ" sz="2400" b="0" i="0" smtClean="0">
                        <a:latin typeface="Cambria Math"/>
                      </a:rPr>
                      <m:t> </m:t>
                    </m:r>
                  </m:oMath>
                </a14:m>
                <a:r>
                  <a:rPr lang="cs-CZ" sz="2400" dirty="0">
                    <a:latin typeface="Cambria Math" pitchFamily="18" charset="0"/>
                    <a:ea typeface="Cambria Math" pitchFamily="18" charset="0"/>
                  </a:rPr>
                  <a:t>            </a:t>
                </a:r>
              </a:p>
              <a:p>
                <a:r>
                  <a:rPr lang="cs-CZ" sz="2400" dirty="0">
                    <a:latin typeface="Cambria Math" pitchFamily="18" charset="0"/>
                    <a:ea typeface="Cambria Math" pitchFamily="18" charset="0"/>
                  </a:rPr>
                  <a:t>P = 1                  </a:t>
                </a:r>
              </a:p>
              <a:p>
                <a:r>
                  <a:rPr lang="cs-CZ" sz="2400" dirty="0">
                    <a:latin typeface="Cambria Math" pitchFamily="18" charset="0"/>
                    <a:ea typeface="Cambria Math" pitchFamily="18" charset="0"/>
                  </a:rPr>
                  <a:t>L = P </a:t>
                </a:r>
              </a:p>
            </p:txBody>
          </p:sp>
        </mc:Choice>
        <mc:Fallback xmlns="">
          <p:sp>
            <p:nvSpPr>
              <p:cNvPr id="20" name="TextovéPole 19"/>
              <p:cNvSpPr txBox="1">
                <a:spLocks noRot="1" noChangeAspect="1" noMove="1" noResize="1" noEditPoints="1" noAdjustHandles="1" noChangeArrowheads="1" noChangeShapeType="1" noTextEdit="1"/>
              </p:cNvSpPr>
              <p:nvPr/>
            </p:nvSpPr>
            <p:spPr>
              <a:xfrm>
                <a:off x="3872505" y="4737814"/>
                <a:ext cx="4608512" cy="1388522"/>
              </a:xfrm>
              <a:prstGeom prst="rect">
                <a:avLst/>
              </a:prstGeom>
              <a:blipFill>
                <a:blip r:embed="rId10"/>
                <a:stretch>
                  <a:fillRect l="-1984" b="-6579"/>
                </a:stretch>
              </a:blipFill>
            </p:spPr>
            <p:txBody>
              <a:bodyPr/>
              <a:lstStyle/>
              <a:p>
                <a:r>
                  <a:rPr lang="cs-CZ">
                    <a:noFill/>
                  </a:rPr>
                  <a:t> </a:t>
                </a:r>
              </a:p>
            </p:txBody>
          </p:sp>
        </mc:Fallback>
      </mc:AlternateContent>
      <p:sp>
        <p:nvSpPr>
          <p:cNvPr id="21" name="TextovéPole 20"/>
          <p:cNvSpPr txBox="1"/>
          <p:nvPr/>
        </p:nvSpPr>
        <p:spPr>
          <a:xfrm>
            <a:off x="2195736" y="5231417"/>
            <a:ext cx="932656" cy="461665"/>
          </a:xfrm>
          <a:prstGeom prst="rect">
            <a:avLst/>
          </a:prstGeom>
          <a:noFill/>
        </p:spPr>
        <p:txBody>
          <a:bodyPr wrap="square" rtlCol="0">
            <a:spAutoFit/>
          </a:bodyPr>
          <a:lstStyle/>
          <a:p>
            <a:r>
              <a:rPr lang="cs-CZ" sz="2400" b="0" dirty="0">
                <a:latin typeface="Cambria Math" pitchFamily="18" charset="0"/>
                <a:ea typeface="Cambria Math" pitchFamily="18" charset="0"/>
              </a:rPr>
              <a:t>/-20</a:t>
            </a:r>
            <a:endParaRPr lang="cs-CZ" sz="2400" dirty="0">
              <a:latin typeface="Cambria Math" pitchFamily="18" charset="0"/>
              <a:ea typeface="Cambria Math" pitchFamily="18" charset="0"/>
            </a:endParaRPr>
          </a:p>
        </p:txBody>
      </p:sp>
      <p:pic>
        <p:nvPicPr>
          <p:cNvPr id="2" name="Obrázek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35636" y="1720116"/>
            <a:ext cx="1072868" cy="668654"/>
          </a:xfrm>
          <a:prstGeom prst="rect">
            <a:avLst/>
          </a:prstGeom>
        </p:spPr>
      </p:pic>
      <p:sp>
        <p:nvSpPr>
          <p:cNvPr id="22" name="Obdélník 21">
            <a:extLst>
              <a:ext uri="{FF2B5EF4-FFF2-40B4-BE49-F238E27FC236}">
                <a16:creationId xmlns:a16="http://schemas.microsoft.com/office/drawing/2014/main" id="{016A3A8F-ABCC-4A46-A081-AFD43F608648}"/>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3" name="Šipka doprava 21">
            <a:hlinkClick r:id="" action="ppaction://hlinkshowjump?jump=nextslide"/>
            <a:extLst>
              <a:ext uri="{FF2B5EF4-FFF2-40B4-BE49-F238E27FC236}">
                <a16:creationId xmlns:a16="http://schemas.microsoft.com/office/drawing/2014/main" id="{28B78B99-6819-41D9-B38E-E3C8AF71099F}"/>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4" name="Šipka doprava 22">
            <a:hlinkClick r:id="" action="ppaction://hlinkshowjump?jump=previousslide"/>
            <a:extLst>
              <a:ext uri="{FF2B5EF4-FFF2-40B4-BE49-F238E27FC236}">
                <a16:creationId xmlns:a16="http://schemas.microsoft.com/office/drawing/2014/main" id="{48604516-81CA-405E-A955-4CD8CF218F5F}"/>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5" name="Rectangle 10">
            <a:extLst>
              <a:ext uri="{FF2B5EF4-FFF2-40B4-BE49-F238E27FC236}">
                <a16:creationId xmlns:a16="http://schemas.microsoft.com/office/drawing/2014/main" id="{ABDC21CF-1A3F-4F21-977D-7E9D66C1AD7C}"/>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- 29</a:t>
            </a:r>
          </a:p>
        </p:txBody>
      </p:sp>
      <p:sp>
        <p:nvSpPr>
          <p:cNvPr id="27" name="Zaoblený obdélník 24">
            <a:hlinkClick r:id="" action="ppaction://hlinkshowjump?jump=firstslide"/>
            <a:extLst>
              <a:ext uri="{FF2B5EF4-FFF2-40B4-BE49-F238E27FC236}">
                <a16:creationId xmlns:a16="http://schemas.microsoft.com/office/drawing/2014/main" id="{B102EE86-109B-49D0-95DC-9CF52626FEE5}"/>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Tree>
    <p:extLst>
      <p:ext uri="{BB962C8B-B14F-4D97-AF65-F5344CB8AC3E}">
        <p14:creationId xmlns:p14="http://schemas.microsoft.com/office/powerpoint/2010/main" val="992371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07503" y="620688"/>
            <a:ext cx="8484954" cy="792088"/>
          </a:xfrm>
          <a:prstGeom prst="rect">
            <a:avLst/>
          </a:prstGeom>
          <a:noFill/>
          <a:ln w="9525">
            <a:noFill/>
            <a:miter lim="800000"/>
            <a:headEnd/>
            <a:tailEnd/>
          </a:ln>
          <a:effectLst/>
        </p:spPr>
        <p:txBody>
          <a:bodyPr anchor="t"/>
          <a:lstStyle/>
          <a:p>
            <a:r>
              <a:rPr lang="cs-CZ" sz="2300" dirty="0">
                <a:cs typeface="Times New Roman" pitchFamily="18" charset="0"/>
              </a:rPr>
              <a:t>Kolik litrů 30% roztoku technického lihu je potřeba přilít do 3 litrů 60% roztoku technického lihu, aby vznikl 40% roztok technického lihu.</a:t>
            </a:r>
          </a:p>
        </p:txBody>
      </p:sp>
      <mc:AlternateContent xmlns:mc="http://schemas.openxmlformats.org/markup-compatibility/2006" xmlns:a14="http://schemas.microsoft.com/office/drawing/2010/main">
        <mc:Choice Requires="a14">
          <p:sp>
            <p:nvSpPr>
              <p:cNvPr id="5" name="TextovéPole 4"/>
              <p:cNvSpPr txBox="1"/>
              <p:nvPr/>
            </p:nvSpPr>
            <p:spPr>
              <a:xfrm>
                <a:off x="618575" y="4889641"/>
                <a:ext cx="3276092" cy="461665"/>
              </a:xfrm>
              <a:prstGeom prst="rect">
                <a:avLst/>
              </a:prstGeom>
              <a:noFill/>
            </p:spPr>
            <p:txBody>
              <a:bodyPr wrap="square" rtlCol="0">
                <a:spAutoFit/>
              </a:bodyPr>
              <a:lstStyle/>
              <a:p>
                <a14:m>
                  <m:oMath xmlns:m="http://schemas.openxmlformats.org/officeDocument/2006/math">
                    <m:r>
                      <a:rPr lang="cs-CZ" sz="2400" b="0" i="0" smtClean="0">
                        <a:latin typeface="Cambria Math" pitchFamily="18" charset="0"/>
                        <a:ea typeface="Cambria Math" pitchFamily="18" charset="0"/>
                      </a:rPr>
                      <m:t>1,</m:t>
                    </m:r>
                    <m:r>
                      <a:rPr lang="cs-CZ" sz="2400" b="0" i="0" smtClean="0">
                        <a:latin typeface="Cambria Math"/>
                        <a:ea typeface="Cambria Math" pitchFamily="18" charset="0"/>
                      </a:rPr>
                      <m:t>8</m:t>
                    </m:r>
                    <m:r>
                      <a:rPr lang="cs-CZ" sz="2400" b="0" i="0" smtClean="0">
                        <a:latin typeface="Cambria Math" pitchFamily="18" charset="0"/>
                        <a:ea typeface="Cambria Math" pitchFamily="18" charset="0"/>
                      </a:rPr>
                      <m:t>+0,</m:t>
                    </m:r>
                    <m:r>
                      <a:rPr lang="cs-CZ" sz="2400" b="0" i="0" smtClean="0">
                        <a:latin typeface="Cambria Math"/>
                        <a:ea typeface="Cambria Math" pitchFamily="18" charset="0"/>
                      </a:rPr>
                      <m:t>3</m:t>
                    </m:r>
                    <m:r>
                      <m:rPr>
                        <m:sty m:val="p"/>
                      </m:rPr>
                      <a:rPr lang="cs-CZ" sz="2400" b="0" i="0" smtClean="0">
                        <a:latin typeface="Cambria Math" pitchFamily="18" charset="0"/>
                        <a:ea typeface="Cambria Math" pitchFamily="18" charset="0"/>
                      </a:rPr>
                      <m:t>x</m:t>
                    </m:r>
                    <m:r>
                      <a:rPr lang="cs-CZ" sz="2400" b="0" i="0" smtClean="0">
                        <a:latin typeface="Cambria Math" pitchFamily="18" charset="0"/>
                        <a:ea typeface="Cambria Math" pitchFamily="18" charset="0"/>
                      </a:rPr>
                      <m:t>=0,4</m:t>
                    </m:r>
                  </m:oMath>
                </a14:m>
                <a:r>
                  <a:rPr lang="cs-CZ" sz="2400" dirty="0">
                    <a:latin typeface="Cambria Math" pitchFamily="18" charset="0"/>
                    <a:ea typeface="Cambria Math" pitchFamily="18" charset="0"/>
                  </a:rPr>
                  <a:t>.(3+x)</a:t>
                </a:r>
              </a:p>
            </p:txBody>
          </p:sp>
        </mc:Choice>
        <mc:Fallback xmlns="">
          <p:sp>
            <p:nvSpPr>
              <p:cNvPr id="5" name="TextovéPole 4"/>
              <p:cNvSpPr txBox="1">
                <a:spLocks noRot="1" noChangeAspect="1" noMove="1" noResize="1" noEditPoints="1" noAdjustHandles="1" noChangeArrowheads="1" noChangeShapeType="1" noTextEdit="1"/>
              </p:cNvSpPr>
              <p:nvPr/>
            </p:nvSpPr>
            <p:spPr>
              <a:xfrm>
                <a:off x="618575" y="4889641"/>
                <a:ext cx="3276092" cy="461665"/>
              </a:xfrm>
              <a:prstGeom prst="rect">
                <a:avLst/>
              </a:prstGeom>
              <a:blipFill>
                <a:blip r:embed="rId2"/>
                <a:stretch>
                  <a:fillRect l="-372" t="-10526" b="-2894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6" name="TextovéPole 5"/>
              <p:cNvSpPr txBox="1"/>
              <p:nvPr/>
            </p:nvSpPr>
            <p:spPr>
              <a:xfrm>
                <a:off x="1121090" y="5740247"/>
                <a:ext cx="2154766"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nor/>
                        </m:rPr>
                        <a:rPr lang="cs-CZ" sz="2400" b="0" i="0" dirty="0" smtClean="0">
                          <a:latin typeface="Cambria Math" pitchFamily="18" charset="0"/>
                          <a:ea typeface="Cambria Math" pitchFamily="18" charset="0"/>
                        </a:rPr>
                        <m:t>−</m:t>
                      </m:r>
                      <m:r>
                        <m:rPr>
                          <m:nor/>
                        </m:rPr>
                        <a:rPr lang="cs-CZ" sz="2400" dirty="0" smtClean="0">
                          <a:latin typeface="Cambria Math" pitchFamily="18" charset="0"/>
                          <a:ea typeface="Cambria Math" pitchFamily="18" charset="0"/>
                        </a:rPr>
                        <m:t>0,</m:t>
                      </m:r>
                      <m:r>
                        <m:rPr>
                          <m:nor/>
                        </m:rPr>
                        <a:rPr lang="cs-CZ" sz="2400" b="0" i="0" dirty="0" smtClean="0">
                          <a:latin typeface="Cambria Math" pitchFamily="18" charset="0"/>
                          <a:ea typeface="Cambria Math" pitchFamily="18" charset="0"/>
                        </a:rPr>
                        <m:t>1</m:t>
                      </m:r>
                      <m:r>
                        <m:rPr>
                          <m:nor/>
                        </m:rPr>
                        <a:rPr lang="cs-CZ" sz="2400" dirty="0" smtClean="0">
                          <a:latin typeface="Cambria Math" pitchFamily="18" charset="0"/>
                          <a:ea typeface="Cambria Math" pitchFamily="18" charset="0"/>
                        </a:rPr>
                        <m:t>x</m:t>
                      </m:r>
                      <m:r>
                        <a:rPr lang="cs-CZ" sz="2400" b="0" i="0" dirty="0" smtClean="0">
                          <a:latin typeface="Cambria Math"/>
                          <a:ea typeface="Cambria Math" pitchFamily="18" charset="0"/>
                        </a:rPr>
                        <m:t>=−</m:t>
                      </m:r>
                      <m:r>
                        <a:rPr lang="cs-CZ" sz="2400" b="0" i="0" smtClean="0">
                          <a:latin typeface="Cambria Math"/>
                          <a:ea typeface="Cambria Math" pitchFamily="18" charset="0"/>
                        </a:rPr>
                        <m:t>0,6</m:t>
                      </m:r>
                    </m:oMath>
                  </m:oMathPara>
                </a14:m>
                <a:endParaRPr lang="cs-CZ" sz="2400" dirty="0">
                  <a:latin typeface="Cambria Math" pitchFamily="18" charset="0"/>
                  <a:ea typeface="Cambria Math" pitchFamily="18" charset="0"/>
                </a:endParaRPr>
              </a:p>
            </p:txBody>
          </p:sp>
        </mc:Choice>
        <mc:Fallback xmlns="">
          <p:sp>
            <p:nvSpPr>
              <p:cNvPr id="6" name="TextovéPole 5"/>
              <p:cNvSpPr txBox="1">
                <a:spLocks noRot="1" noChangeAspect="1" noMove="1" noResize="1" noEditPoints="1" noAdjustHandles="1" noChangeArrowheads="1" noChangeShapeType="1" noTextEdit="1"/>
              </p:cNvSpPr>
              <p:nvPr/>
            </p:nvSpPr>
            <p:spPr>
              <a:xfrm>
                <a:off x="1121090" y="5740247"/>
                <a:ext cx="2154766" cy="461665"/>
              </a:xfrm>
              <a:prstGeom prst="rect">
                <a:avLst/>
              </a:prstGeom>
              <a:blipFill>
                <a:blip r:embed="rId3"/>
                <a:stretch>
                  <a:fillRect b="-10667"/>
                </a:stretch>
              </a:blipFill>
            </p:spPr>
            <p:txBody>
              <a:bodyPr/>
              <a:lstStyle/>
              <a:p>
                <a:r>
                  <a:rPr lang="cs-CZ">
                    <a:noFill/>
                  </a:rPr>
                  <a:t> </a:t>
                </a:r>
              </a:p>
            </p:txBody>
          </p:sp>
        </mc:Fallback>
      </mc:AlternateContent>
      <p:sp>
        <p:nvSpPr>
          <p:cNvPr id="7" name="TextovéPole 6"/>
          <p:cNvSpPr txBox="1"/>
          <p:nvPr/>
        </p:nvSpPr>
        <p:spPr>
          <a:xfrm>
            <a:off x="4082903" y="5306086"/>
            <a:ext cx="1728092" cy="461665"/>
          </a:xfrm>
          <a:prstGeom prst="rect">
            <a:avLst/>
          </a:prstGeom>
          <a:noFill/>
        </p:spPr>
        <p:txBody>
          <a:bodyPr wrap="square" rtlCol="0">
            <a:spAutoFit/>
          </a:bodyPr>
          <a:lstStyle/>
          <a:p>
            <a:r>
              <a:rPr lang="cs-CZ" sz="2400" b="0" dirty="0">
                <a:latin typeface="Cambria Math" pitchFamily="18" charset="0"/>
                <a:ea typeface="Cambria Math" pitchFamily="18" charset="0"/>
              </a:rPr>
              <a:t>/-1,2 -0,4x</a:t>
            </a:r>
            <a:endParaRPr lang="cs-CZ" sz="2400" dirty="0">
              <a:latin typeface="Cambria Math" pitchFamily="18" charset="0"/>
              <a:ea typeface="Cambria Math" pitchFamily="18" charset="0"/>
            </a:endParaRPr>
          </a:p>
        </p:txBody>
      </p:sp>
      <p:sp>
        <p:nvSpPr>
          <p:cNvPr id="9" name="TextovéPole 8"/>
          <p:cNvSpPr txBox="1"/>
          <p:nvPr/>
        </p:nvSpPr>
        <p:spPr>
          <a:xfrm>
            <a:off x="4082148" y="5745109"/>
            <a:ext cx="1283473" cy="461665"/>
          </a:xfrm>
          <a:prstGeom prst="rect">
            <a:avLst/>
          </a:prstGeom>
          <a:noFill/>
        </p:spPr>
        <p:txBody>
          <a:bodyPr wrap="square" rtlCol="0">
            <a:spAutoFit/>
          </a:bodyPr>
          <a:lstStyle/>
          <a:p>
            <a:r>
              <a:rPr lang="cs-CZ" sz="2400" b="0" dirty="0">
                <a:latin typeface="Cambria Math" pitchFamily="18" charset="0"/>
                <a:ea typeface="Cambria Math" pitchFamily="18" charset="0"/>
              </a:rPr>
              <a:t>/.(-10)</a:t>
            </a:r>
            <a:endParaRPr lang="cs-CZ" sz="2400"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10" name="TextovéPole 9"/>
              <p:cNvSpPr txBox="1"/>
              <p:nvPr/>
            </p:nvSpPr>
            <p:spPr>
              <a:xfrm>
                <a:off x="251520" y="5306086"/>
                <a:ext cx="38884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400" b="0" i="0" smtClean="0">
                          <a:latin typeface="Cambria Math"/>
                        </a:rPr>
                        <m:t>1,8+0,3</m:t>
                      </m:r>
                      <m:r>
                        <m:rPr>
                          <m:sty m:val="p"/>
                        </m:rPr>
                        <a:rPr lang="cs-CZ" sz="2400" b="0" i="0" smtClean="0">
                          <a:latin typeface="Cambria Math"/>
                        </a:rPr>
                        <m:t>x</m:t>
                      </m:r>
                      <m:r>
                        <a:rPr lang="cs-CZ" sz="2400" b="0" i="0" smtClean="0">
                          <a:latin typeface="Cambria Math"/>
                        </a:rPr>
                        <m:t>=1,2+0,4</m:t>
                      </m:r>
                      <m:r>
                        <m:rPr>
                          <m:sty m:val="p"/>
                        </m:rPr>
                        <a:rPr lang="cs-CZ" sz="2400" b="0" i="0" smtClean="0">
                          <a:latin typeface="Cambria Math"/>
                        </a:rPr>
                        <m:t>x</m:t>
                      </m:r>
                    </m:oMath>
                  </m:oMathPara>
                </a14:m>
                <a:endParaRPr lang="cs-CZ" sz="2400" dirty="0"/>
              </a:p>
            </p:txBody>
          </p:sp>
        </mc:Choice>
        <mc:Fallback xmlns="">
          <p:sp>
            <p:nvSpPr>
              <p:cNvPr id="10" name="TextovéPole 9"/>
              <p:cNvSpPr txBox="1">
                <a:spLocks noRot="1" noChangeAspect="1" noMove="1" noResize="1" noEditPoints="1" noAdjustHandles="1" noChangeArrowheads="1" noChangeShapeType="1" noTextEdit="1"/>
              </p:cNvSpPr>
              <p:nvPr/>
            </p:nvSpPr>
            <p:spPr>
              <a:xfrm>
                <a:off x="251520" y="5306086"/>
                <a:ext cx="3888432" cy="461665"/>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1" name="TextovéPole 10"/>
              <p:cNvSpPr txBox="1"/>
              <p:nvPr/>
            </p:nvSpPr>
            <p:spPr>
              <a:xfrm>
                <a:off x="1691680" y="6134154"/>
                <a:ext cx="1141831" cy="461665"/>
              </a:xfrm>
              <a:prstGeom prst="rect">
                <a:avLst/>
              </a:prstGeom>
              <a:noFill/>
            </p:spPr>
            <p:txBody>
              <a:bodyPr wrap="square" rtlCol="0">
                <a:spAutoFit/>
              </a:bodyPr>
              <a:lstStyle/>
              <a:p>
                <a14:m>
                  <m:oMath xmlns:m="http://schemas.openxmlformats.org/officeDocument/2006/math">
                    <m:r>
                      <a:rPr lang="cs-CZ" sz="2400" b="1" i="0" smtClean="0">
                        <a:latin typeface="Cambria Math"/>
                        <a:ea typeface="Cambria Math" pitchFamily="18" charset="0"/>
                      </a:rPr>
                      <m:t>𝐱</m:t>
                    </m:r>
                    <m:r>
                      <a:rPr lang="cs-CZ" sz="2400" b="1" i="0" smtClean="0">
                        <a:latin typeface="Cambria Math" pitchFamily="18" charset="0"/>
                        <a:ea typeface="Cambria Math" pitchFamily="18" charset="0"/>
                      </a:rPr>
                      <m:t>=</m:t>
                    </m:r>
                    <m:r>
                      <a:rPr lang="cs-CZ" sz="2400" b="1" i="0" smtClean="0">
                        <a:latin typeface="Cambria Math"/>
                        <a:ea typeface="Cambria Math" pitchFamily="18" charset="0"/>
                      </a:rPr>
                      <m:t> </m:t>
                    </m:r>
                  </m:oMath>
                </a14:m>
                <a:r>
                  <a:rPr lang="cs-CZ" sz="2400" b="1" dirty="0">
                    <a:latin typeface="Cambria Math" pitchFamily="18" charset="0"/>
                    <a:ea typeface="Cambria Math" pitchFamily="18" charset="0"/>
                  </a:rPr>
                  <a:t>6 </a:t>
                </a:r>
              </a:p>
            </p:txBody>
          </p:sp>
        </mc:Choice>
        <mc:Fallback xmlns="">
          <p:sp>
            <p:nvSpPr>
              <p:cNvPr id="11" name="TextovéPole 10"/>
              <p:cNvSpPr txBox="1">
                <a:spLocks noRot="1" noChangeAspect="1" noMove="1" noResize="1" noEditPoints="1" noAdjustHandles="1" noChangeArrowheads="1" noChangeShapeType="1" noTextEdit="1"/>
              </p:cNvSpPr>
              <p:nvPr/>
            </p:nvSpPr>
            <p:spPr>
              <a:xfrm>
                <a:off x="1691680" y="6134154"/>
                <a:ext cx="1141831" cy="461665"/>
              </a:xfrm>
              <a:prstGeom prst="rect">
                <a:avLst/>
              </a:prstGeom>
              <a:blipFill>
                <a:blip r:embed="rId5"/>
                <a:stretch>
                  <a:fillRect t="-10526" b="-28947"/>
                </a:stretch>
              </a:blipFill>
            </p:spPr>
            <p:txBody>
              <a:bodyPr/>
              <a:lstStyle/>
              <a:p>
                <a:r>
                  <a:rPr lang="cs-CZ">
                    <a:noFill/>
                  </a:rPr>
                  <a:t> </a:t>
                </a:r>
              </a:p>
            </p:txBody>
          </p:sp>
        </mc:Fallback>
      </mc:AlternateContent>
      <p:sp>
        <p:nvSpPr>
          <p:cNvPr id="13" name="Rectangle 18"/>
          <p:cNvSpPr>
            <a:spLocks noChangeArrowheads="1"/>
          </p:cNvSpPr>
          <p:nvPr/>
        </p:nvSpPr>
        <p:spPr bwMode="auto">
          <a:xfrm>
            <a:off x="3483223" y="6319502"/>
            <a:ext cx="5660777" cy="538498"/>
          </a:xfrm>
          <a:prstGeom prst="rect">
            <a:avLst/>
          </a:prstGeom>
          <a:solidFill>
            <a:schemeClr val="bg1"/>
          </a:solidFill>
          <a:ln w="9525">
            <a:noFill/>
            <a:miter lim="800000"/>
            <a:headEnd/>
            <a:tailEnd/>
          </a:ln>
          <a:effectLst/>
        </p:spPr>
        <p:txBody>
          <a:bodyPr anchor="t"/>
          <a:lstStyle/>
          <a:p>
            <a:r>
              <a:rPr lang="cs-CZ" sz="2400" dirty="0">
                <a:latin typeface="Times New Roman" pitchFamily="18" charset="0"/>
                <a:cs typeface="Times New Roman" pitchFamily="18" charset="0"/>
              </a:rPr>
              <a:t>Bude potřeba přilít 6 litrů 30% roztoku lihu.</a:t>
            </a:r>
          </a:p>
        </p:txBody>
      </p:sp>
      <p:graphicFrame>
        <p:nvGraphicFramePr>
          <p:cNvPr id="14" name="Tabulka 13"/>
          <p:cNvGraphicFramePr>
            <a:graphicFrameLocks noGrp="1"/>
          </p:cNvGraphicFramePr>
          <p:nvPr>
            <p:extLst>
              <p:ext uri="{D42A27DB-BD31-4B8C-83A1-F6EECF244321}">
                <p14:modId xmlns:p14="http://schemas.microsoft.com/office/powerpoint/2010/main" val="2249186083"/>
              </p:ext>
            </p:extLst>
          </p:nvPr>
        </p:nvGraphicFramePr>
        <p:xfrm>
          <a:off x="107504" y="1628800"/>
          <a:ext cx="8856984" cy="2429232"/>
        </p:xfrm>
        <a:graphic>
          <a:graphicData uri="http://schemas.openxmlformats.org/drawingml/2006/table">
            <a:tbl>
              <a:tblPr firstRow="1" bandRow="1">
                <a:tableStyleId>{5C22544A-7EE6-4342-B048-85BDC9FD1C3A}</a:tableStyleId>
              </a:tblPr>
              <a:tblGrid>
                <a:gridCol w="1328966">
                  <a:extLst>
                    <a:ext uri="{9D8B030D-6E8A-4147-A177-3AD203B41FA5}">
                      <a16:colId xmlns:a16="http://schemas.microsoft.com/office/drawing/2014/main" val="20000"/>
                    </a:ext>
                  </a:extLst>
                </a:gridCol>
                <a:gridCol w="1551354">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3816424">
                  <a:extLst>
                    <a:ext uri="{9D8B030D-6E8A-4147-A177-3AD203B41FA5}">
                      <a16:colId xmlns:a16="http://schemas.microsoft.com/office/drawing/2014/main" val="20003"/>
                    </a:ext>
                  </a:extLst>
                </a:gridCol>
              </a:tblGrid>
              <a:tr h="504056">
                <a:tc>
                  <a:txBody>
                    <a:bodyPr/>
                    <a:lstStyle/>
                    <a:p>
                      <a:pPr algn="ctr"/>
                      <a:r>
                        <a:rPr lang="cs-CZ" sz="2000" dirty="0">
                          <a:solidFill>
                            <a:schemeClr val="tx1"/>
                          </a:solidFill>
                        </a:rPr>
                        <a:t>roztok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dirty="0">
                          <a:solidFill>
                            <a:schemeClr val="tx1"/>
                          </a:solidFill>
                        </a:rPr>
                        <a:t>podíl lihu </a:t>
                      </a:r>
                    </a:p>
                    <a:p>
                      <a:pPr marL="0" marR="0" indent="0" algn="ctr" defTabSz="914400" rtl="0" eaLnBrk="1" fontAlgn="auto" latinLnBrk="0" hangingPunct="1">
                        <a:lnSpc>
                          <a:spcPct val="100000"/>
                        </a:lnSpc>
                        <a:spcBef>
                          <a:spcPts val="0"/>
                        </a:spcBef>
                        <a:spcAft>
                          <a:spcPts val="0"/>
                        </a:spcAft>
                        <a:buClrTx/>
                        <a:buSzTx/>
                        <a:buFontTx/>
                        <a:buNone/>
                        <a:tabLst/>
                        <a:defRPr/>
                      </a:pPr>
                      <a:r>
                        <a:rPr lang="cs-CZ" sz="2000" dirty="0">
                          <a:solidFill>
                            <a:schemeClr val="tx1"/>
                          </a:solidFill>
                        </a:rPr>
                        <a:t>v roztoku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dirty="0">
                          <a:solidFill>
                            <a:schemeClr val="tx1"/>
                          </a:solidFill>
                        </a:rPr>
                        <a:t>množství</a:t>
                      </a:r>
                      <a:r>
                        <a:rPr lang="cs-CZ" sz="2000" baseline="0" dirty="0">
                          <a:solidFill>
                            <a:schemeClr val="tx1"/>
                          </a:solidFill>
                        </a:rPr>
                        <a:t> roztoku</a:t>
                      </a:r>
                    </a:p>
                    <a:p>
                      <a:pPr marL="0" marR="0" indent="0" algn="ctr" defTabSz="914400" rtl="0" eaLnBrk="1" fontAlgn="auto" latinLnBrk="0" hangingPunct="1">
                        <a:lnSpc>
                          <a:spcPct val="100000"/>
                        </a:lnSpc>
                        <a:spcBef>
                          <a:spcPts val="0"/>
                        </a:spcBef>
                        <a:spcAft>
                          <a:spcPts val="0"/>
                        </a:spcAft>
                        <a:buClrTx/>
                        <a:buSzTx/>
                        <a:buFontTx/>
                        <a:buNone/>
                        <a:tabLst/>
                        <a:defRPr/>
                      </a:pPr>
                      <a:r>
                        <a:rPr lang="cs-CZ" sz="2000" baseline="0" dirty="0">
                          <a:solidFill>
                            <a:schemeClr val="tx1"/>
                          </a:solidFill>
                          <a:latin typeface="Cambria Math" pitchFamily="18" charset="0"/>
                          <a:ea typeface="Cambria Math" pitchFamily="18" charset="0"/>
                        </a:rPr>
                        <a:t>v l</a:t>
                      </a:r>
                      <a:endParaRPr lang="cs-CZ" sz="20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sz="2000" dirty="0">
                          <a:solidFill>
                            <a:schemeClr val="tx1"/>
                          </a:solidFill>
                        </a:rPr>
                        <a:t>množství lihu</a:t>
                      </a:r>
                      <a:r>
                        <a:rPr lang="cs-CZ" sz="2000" baseline="0" dirty="0">
                          <a:solidFill>
                            <a:schemeClr val="tx1"/>
                          </a:solidFill>
                        </a:rPr>
                        <a:t> v roztoku </a:t>
                      </a:r>
                      <a:r>
                        <a:rPr lang="cs-CZ" sz="2000" dirty="0">
                          <a:solidFill>
                            <a:schemeClr val="tx1"/>
                          </a:solidFill>
                        </a:rPr>
                        <a:t>celkem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76064">
                <a:tc>
                  <a:txBody>
                    <a:bodyPr/>
                    <a:lstStyle/>
                    <a:p>
                      <a:pPr algn="ctr"/>
                      <a:r>
                        <a:rPr lang="cs-CZ" sz="2000" b="1" dirty="0"/>
                        <a:t>60%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6064">
                <a:tc>
                  <a:txBody>
                    <a:bodyPr/>
                    <a:lstStyle/>
                    <a:p>
                      <a:pPr algn="ctr"/>
                      <a:r>
                        <a:rPr lang="cs-CZ" sz="2000" b="1" dirty="0"/>
                        <a:t>30%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76064">
                <a:tc>
                  <a:txBody>
                    <a:bodyPr/>
                    <a:lstStyle/>
                    <a:p>
                      <a:pPr algn="ctr"/>
                      <a:r>
                        <a:rPr lang="cs-CZ" sz="2000" b="1" dirty="0"/>
                        <a:t>40%</a:t>
                      </a:r>
                      <a:r>
                        <a:rPr lang="cs-CZ" sz="2000" b="1" baseline="0" dirty="0"/>
                        <a:t> </a:t>
                      </a:r>
                      <a:endParaRPr lang="cs-CZ"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sz="2400" kern="1200" dirty="0">
                        <a:solidFill>
                          <a:schemeClr val="tx1"/>
                        </a:solidFill>
                        <a:latin typeface="Cambria Math" pitchFamily="18" charset="0"/>
                        <a:ea typeface="Cambria Math" pitchFamily="18" charset="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5" name="TextovéPole 14"/>
          <p:cNvSpPr txBox="1"/>
          <p:nvPr/>
        </p:nvSpPr>
        <p:spPr>
          <a:xfrm>
            <a:off x="2987824" y="2398286"/>
            <a:ext cx="1404000"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3</a:t>
            </a:r>
          </a:p>
        </p:txBody>
      </p:sp>
      <p:sp>
        <p:nvSpPr>
          <p:cNvPr id="16" name="TextovéPole 15"/>
          <p:cNvSpPr txBox="1"/>
          <p:nvPr/>
        </p:nvSpPr>
        <p:spPr>
          <a:xfrm>
            <a:off x="1422158" y="2398284"/>
            <a:ext cx="1584000"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0,6</a:t>
            </a:r>
          </a:p>
        </p:txBody>
      </p:sp>
      <p:sp>
        <p:nvSpPr>
          <p:cNvPr id="17" name="TextovéPole 16"/>
          <p:cNvSpPr txBox="1"/>
          <p:nvPr/>
        </p:nvSpPr>
        <p:spPr>
          <a:xfrm>
            <a:off x="1422158" y="2952270"/>
            <a:ext cx="1584000"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0,3</a:t>
            </a:r>
          </a:p>
        </p:txBody>
      </p:sp>
      <p:sp>
        <p:nvSpPr>
          <p:cNvPr id="18" name="TextovéPole 17"/>
          <p:cNvSpPr txBox="1"/>
          <p:nvPr/>
        </p:nvSpPr>
        <p:spPr>
          <a:xfrm>
            <a:off x="2987824" y="2974350"/>
            <a:ext cx="1440000"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x</a:t>
            </a:r>
          </a:p>
        </p:txBody>
      </p:sp>
      <p:sp>
        <p:nvSpPr>
          <p:cNvPr id="19" name="TextovéPole 18"/>
          <p:cNvSpPr txBox="1"/>
          <p:nvPr/>
        </p:nvSpPr>
        <p:spPr>
          <a:xfrm>
            <a:off x="5500489" y="2388761"/>
            <a:ext cx="1919486"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0,6.3 = 1,8</a:t>
            </a:r>
          </a:p>
        </p:txBody>
      </p:sp>
      <p:sp>
        <p:nvSpPr>
          <p:cNvPr id="20" name="TextovéPole 19"/>
          <p:cNvSpPr txBox="1"/>
          <p:nvPr/>
        </p:nvSpPr>
        <p:spPr>
          <a:xfrm>
            <a:off x="5148064" y="2924384"/>
            <a:ext cx="1800000" cy="468000"/>
          </a:xfrm>
          <a:prstGeom prst="rect">
            <a:avLst/>
          </a:prstGeom>
          <a:noFill/>
        </p:spPr>
        <p:txBody>
          <a:bodyPr wrap="square" rtlCol="0">
            <a:spAutoFit/>
          </a:bodyPr>
          <a:lstStyle/>
          <a:p>
            <a:pPr algn="ctr"/>
            <a:r>
              <a:rPr lang="cs-CZ" sz="2400" dirty="0">
                <a:latin typeface="Cambria Math" pitchFamily="18" charset="0"/>
                <a:ea typeface="Cambria Math" pitchFamily="18" charset="0"/>
              </a:rPr>
              <a:t>0,3x</a:t>
            </a:r>
          </a:p>
        </p:txBody>
      </p:sp>
      <p:sp>
        <p:nvSpPr>
          <p:cNvPr id="21" name="TextovéPole 20"/>
          <p:cNvSpPr txBox="1"/>
          <p:nvPr/>
        </p:nvSpPr>
        <p:spPr>
          <a:xfrm>
            <a:off x="5148064" y="3520797"/>
            <a:ext cx="1800000"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0,4y</a:t>
            </a:r>
          </a:p>
        </p:txBody>
      </p:sp>
      <p:sp>
        <p:nvSpPr>
          <p:cNvPr id="22" name="TextovéPole 21"/>
          <p:cNvSpPr txBox="1"/>
          <p:nvPr/>
        </p:nvSpPr>
        <p:spPr>
          <a:xfrm>
            <a:off x="2987824" y="3520796"/>
            <a:ext cx="1440000"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y</a:t>
            </a:r>
          </a:p>
        </p:txBody>
      </p:sp>
      <p:sp>
        <p:nvSpPr>
          <p:cNvPr id="23" name="TextovéPole 22"/>
          <p:cNvSpPr txBox="1"/>
          <p:nvPr/>
        </p:nvSpPr>
        <p:spPr>
          <a:xfrm>
            <a:off x="4427984" y="2398286"/>
            <a:ext cx="720000" cy="461665"/>
          </a:xfrm>
          <a:prstGeom prst="rect">
            <a:avLst/>
          </a:prstGeom>
          <a:noFill/>
        </p:spPr>
        <p:txBody>
          <a:bodyPr wrap="square" rtlCol="0">
            <a:spAutoFit/>
          </a:bodyPr>
          <a:lstStyle/>
          <a:p>
            <a:pPr algn="r"/>
            <a:r>
              <a:rPr lang="cs-CZ" sz="2400" dirty="0">
                <a:solidFill>
                  <a:srgbClr val="FF0000"/>
                </a:solidFill>
                <a:latin typeface="Cambria Math" pitchFamily="18" charset="0"/>
                <a:ea typeface="Cambria Math" pitchFamily="18" charset="0"/>
              </a:rPr>
              <a:t>3</a:t>
            </a:r>
          </a:p>
        </p:txBody>
      </p:sp>
      <p:sp>
        <p:nvSpPr>
          <p:cNvPr id="24" name="TextovéPole 23"/>
          <p:cNvSpPr txBox="1"/>
          <p:nvPr/>
        </p:nvSpPr>
        <p:spPr>
          <a:xfrm>
            <a:off x="4427984" y="2933752"/>
            <a:ext cx="720000" cy="461665"/>
          </a:xfrm>
          <a:prstGeom prst="rect">
            <a:avLst/>
          </a:prstGeom>
          <a:noFill/>
        </p:spPr>
        <p:txBody>
          <a:bodyPr wrap="square" rtlCol="0">
            <a:spAutoFit/>
          </a:bodyPr>
          <a:lstStyle/>
          <a:p>
            <a:pPr algn="r"/>
            <a:r>
              <a:rPr lang="cs-CZ" sz="2400" dirty="0">
                <a:solidFill>
                  <a:srgbClr val="FF0000"/>
                </a:solidFill>
                <a:latin typeface="Cambria Math" pitchFamily="18" charset="0"/>
                <a:ea typeface="Cambria Math" pitchFamily="18" charset="0"/>
              </a:rPr>
              <a:t>6</a:t>
            </a:r>
          </a:p>
        </p:txBody>
      </p:sp>
      <p:sp>
        <p:nvSpPr>
          <p:cNvPr id="25" name="TextovéPole 24"/>
          <p:cNvSpPr txBox="1"/>
          <p:nvPr/>
        </p:nvSpPr>
        <p:spPr>
          <a:xfrm>
            <a:off x="4427984" y="3520795"/>
            <a:ext cx="720000" cy="461665"/>
          </a:xfrm>
          <a:prstGeom prst="rect">
            <a:avLst/>
          </a:prstGeom>
          <a:noFill/>
        </p:spPr>
        <p:txBody>
          <a:bodyPr wrap="square" rtlCol="0">
            <a:spAutoFit/>
          </a:bodyPr>
          <a:lstStyle/>
          <a:p>
            <a:pPr algn="r"/>
            <a:r>
              <a:rPr lang="cs-CZ" sz="2400" dirty="0">
                <a:solidFill>
                  <a:srgbClr val="FF0000"/>
                </a:solidFill>
                <a:latin typeface="Cambria Math" pitchFamily="18" charset="0"/>
                <a:ea typeface="Cambria Math" pitchFamily="18" charset="0"/>
              </a:rPr>
              <a:t>9</a:t>
            </a:r>
          </a:p>
        </p:txBody>
      </p:sp>
      <p:sp>
        <p:nvSpPr>
          <p:cNvPr id="26" name="TextovéPole 25"/>
          <p:cNvSpPr txBox="1"/>
          <p:nvPr/>
        </p:nvSpPr>
        <p:spPr>
          <a:xfrm>
            <a:off x="7448550" y="2942941"/>
            <a:ext cx="1515938" cy="461665"/>
          </a:xfrm>
          <a:prstGeom prst="rect">
            <a:avLst/>
          </a:prstGeom>
          <a:noFill/>
        </p:spPr>
        <p:txBody>
          <a:bodyPr wrap="square" rtlCol="0">
            <a:spAutoFit/>
          </a:bodyPr>
          <a:lstStyle/>
          <a:p>
            <a:pPr algn="r"/>
            <a:r>
              <a:rPr lang="cs-CZ" sz="2400" dirty="0">
                <a:solidFill>
                  <a:srgbClr val="FF0000"/>
                </a:solidFill>
                <a:latin typeface="Cambria Math" pitchFamily="18" charset="0"/>
                <a:ea typeface="Cambria Math" pitchFamily="18" charset="0"/>
              </a:rPr>
              <a:t>0,3.6=1,8</a:t>
            </a:r>
          </a:p>
        </p:txBody>
      </p:sp>
      <p:sp>
        <p:nvSpPr>
          <p:cNvPr id="27" name="TextovéPole 26"/>
          <p:cNvSpPr txBox="1"/>
          <p:nvPr/>
        </p:nvSpPr>
        <p:spPr>
          <a:xfrm>
            <a:off x="7439024" y="3520460"/>
            <a:ext cx="1525463" cy="461665"/>
          </a:xfrm>
          <a:prstGeom prst="rect">
            <a:avLst/>
          </a:prstGeom>
          <a:noFill/>
        </p:spPr>
        <p:txBody>
          <a:bodyPr wrap="square" rtlCol="0">
            <a:spAutoFit/>
          </a:bodyPr>
          <a:lstStyle/>
          <a:p>
            <a:pPr algn="r"/>
            <a:r>
              <a:rPr lang="cs-CZ" sz="2400" dirty="0">
                <a:solidFill>
                  <a:srgbClr val="FF0000"/>
                </a:solidFill>
                <a:latin typeface="Cambria Math" pitchFamily="18" charset="0"/>
                <a:ea typeface="Cambria Math" pitchFamily="18" charset="0"/>
              </a:rPr>
              <a:t>0,4.9=3,6</a:t>
            </a:r>
          </a:p>
        </p:txBody>
      </p:sp>
      <p:sp>
        <p:nvSpPr>
          <p:cNvPr id="29" name="TextovéPole 28"/>
          <p:cNvSpPr txBox="1"/>
          <p:nvPr/>
        </p:nvSpPr>
        <p:spPr>
          <a:xfrm>
            <a:off x="8315324" y="2397949"/>
            <a:ext cx="649163" cy="461665"/>
          </a:xfrm>
          <a:prstGeom prst="rect">
            <a:avLst/>
          </a:prstGeom>
          <a:noFill/>
        </p:spPr>
        <p:txBody>
          <a:bodyPr wrap="square" rtlCol="0">
            <a:spAutoFit/>
          </a:bodyPr>
          <a:lstStyle/>
          <a:p>
            <a:pPr algn="r"/>
            <a:r>
              <a:rPr lang="cs-CZ" sz="2400" dirty="0">
                <a:solidFill>
                  <a:srgbClr val="FF0000"/>
                </a:solidFill>
                <a:latin typeface="Cambria Math" pitchFamily="18" charset="0"/>
                <a:ea typeface="Cambria Math" pitchFamily="18" charset="0"/>
              </a:rPr>
              <a:t>1,8</a:t>
            </a:r>
          </a:p>
        </p:txBody>
      </p:sp>
      <p:sp>
        <p:nvSpPr>
          <p:cNvPr id="30" name="TextovéPole 29"/>
          <p:cNvSpPr txBox="1"/>
          <p:nvPr/>
        </p:nvSpPr>
        <p:spPr>
          <a:xfrm>
            <a:off x="1422158" y="3520459"/>
            <a:ext cx="1584000"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0,4</a:t>
            </a:r>
          </a:p>
        </p:txBody>
      </p:sp>
      <p:sp>
        <p:nvSpPr>
          <p:cNvPr id="31" name="TextovéPole 30"/>
          <p:cNvSpPr txBox="1"/>
          <p:nvPr/>
        </p:nvSpPr>
        <p:spPr>
          <a:xfrm>
            <a:off x="636212" y="4473196"/>
            <a:ext cx="3384376" cy="461665"/>
          </a:xfrm>
          <a:prstGeom prst="rect">
            <a:avLst/>
          </a:prstGeom>
          <a:noFill/>
        </p:spPr>
        <p:txBody>
          <a:bodyPr wrap="square" rtlCol="0">
            <a:spAutoFit/>
          </a:bodyPr>
          <a:lstStyle/>
          <a:p>
            <a:r>
              <a:rPr lang="cs-CZ" sz="2400" dirty="0">
                <a:latin typeface="Cambria Math" pitchFamily="18" charset="0"/>
                <a:ea typeface="Cambria Math" pitchFamily="18" charset="0"/>
              </a:rPr>
              <a:t>1,8 + 0,3x = 0,4y</a:t>
            </a:r>
          </a:p>
        </p:txBody>
      </p:sp>
      <p:sp>
        <p:nvSpPr>
          <p:cNvPr id="32" name="TextovéPole 31"/>
          <p:cNvSpPr txBox="1"/>
          <p:nvPr/>
        </p:nvSpPr>
        <p:spPr>
          <a:xfrm>
            <a:off x="1420088" y="4068040"/>
            <a:ext cx="1368152" cy="461665"/>
          </a:xfrm>
          <a:prstGeom prst="rect">
            <a:avLst/>
          </a:prstGeom>
          <a:noFill/>
        </p:spPr>
        <p:txBody>
          <a:bodyPr wrap="square" rtlCol="0">
            <a:spAutoFit/>
          </a:bodyPr>
          <a:lstStyle/>
          <a:p>
            <a:r>
              <a:rPr lang="cs-CZ" sz="2400" dirty="0">
                <a:latin typeface="Cambria Math" pitchFamily="18" charset="0"/>
                <a:ea typeface="Cambria Math" pitchFamily="18" charset="0"/>
              </a:rPr>
              <a:t>3+x = y</a:t>
            </a:r>
          </a:p>
        </p:txBody>
      </p:sp>
      <p:sp>
        <p:nvSpPr>
          <p:cNvPr id="33" name="TextovéPole 32"/>
          <p:cNvSpPr txBox="1"/>
          <p:nvPr/>
        </p:nvSpPr>
        <p:spPr>
          <a:xfrm>
            <a:off x="6619351" y="4485729"/>
            <a:ext cx="1872208" cy="461665"/>
          </a:xfrm>
          <a:prstGeom prst="rect">
            <a:avLst/>
          </a:prstGeom>
          <a:noFill/>
        </p:spPr>
        <p:txBody>
          <a:bodyPr wrap="square" rtlCol="0">
            <a:spAutoFit/>
          </a:bodyPr>
          <a:lstStyle/>
          <a:p>
            <a:r>
              <a:rPr lang="cs-CZ" sz="2400" dirty="0">
                <a:latin typeface="Cambria Math" pitchFamily="18" charset="0"/>
                <a:ea typeface="Cambria Math" pitchFamily="18" charset="0"/>
              </a:rPr>
              <a:t>y = 3+ x</a:t>
            </a:r>
          </a:p>
        </p:txBody>
      </p:sp>
      <p:sp>
        <p:nvSpPr>
          <p:cNvPr id="34" name="TextovéPole 33"/>
          <p:cNvSpPr txBox="1"/>
          <p:nvPr/>
        </p:nvSpPr>
        <p:spPr>
          <a:xfrm>
            <a:off x="6619351" y="4845729"/>
            <a:ext cx="2016224" cy="461665"/>
          </a:xfrm>
          <a:prstGeom prst="rect">
            <a:avLst/>
          </a:prstGeom>
          <a:noFill/>
        </p:spPr>
        <p:txBody>
          <a:bodyPr wrap="square" rtlCol="0">
            <a:spAutoFit/>
          </a:bodyPr>
          <a:lstStyle/>
          <a:p>
            <a:r>
              <a:rPr lang="cs-CZ" sz="2400" dirty="0">
                <a:latin typeface="Cambria Math" pitchFamily="18" charset="0"/>
                <a:ea typeface="Cambria Math" pitchFamily="18" charset="0"/>
              </a:rPr>
              <a:t>y = 3 + 6</a:t>
            </a:r>
          </a:p>
        </p:txBody>
      </p:sp>
      <p:sp>
        <p:nvSpPr>
          <p:cNvPr id="35" name="TextovéPole 34"/>
          <p:cNvSpPr txBox="1"/>
          <p:nvPr/>
        </p:nvSpPr>
        <p:spPr>
          <a:xfrm>
            <a:off x="6640431" y="5205729"/>
            <a:ext cx="1995143" cy="461665"/>
          </a:xfrm>
          <a:prstGeom prst="rect">
            <a:avLst/>
          </a:prstGeom>
          <a:noFill/>
        </p:spPr>
        <p:txBody>
          <a:bodyPr wrap="square" rtlCol="0">
            <a:spAutoFit/>
          </a:bodyPr>
          <a:lstStyle/>
          <a:p>
            <a:r>
              <a:rPr lang="cs-CZ" sz="2400" b="1" dirty="0">
                <a:latin typeface="Cambria Math" pitchFamily="18" charset="0"/>
                <a:ea typeface="Cambria Math" pitchFamily="18" charset="0"/>
              </a:rPr>
              <a:t>y = 9</a:t>
            </a:r>
          </a:p>
        </p:txBody>
      </p:sp>
      <p:pic>
        <p:nvPicPr>
          <p:cNvPr id="2" name="Obrázek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4643" y="634228"/>
            <a:ext cx="531853" cy="1426620"/>
          </a:xfrm>
          <a:prstGeom prst="rect">
            <a:avLst/>
          </a:prstGeom>
        </p:spPr>
      </p:pic>
      <p:sp>
        <p:nvSpPr>
          <p:cNvPr id="36" name="Obdélník 35">
            <a:extLst>
              <a:ext uri="{FF2B5EF4-FFF2-40B4-BE49-F238E27FC236}">
                <a16:creationId xmlns:a16="http://schemas.microsoft.com/office/drawing/2014/main" id="{D4225CFA-8A6F-4C17-A7A8-E76DAE562004}"/>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7" name="Šipka doprava 21">
            <a:hlinkClick r:id="" action="ppaction://hlinkshowjump?jump=nextslide"/>
            <a:extLst>
              <a:ext uri="{FF2B5EF4-FFF2-40B4-BE49-F238E27FC236}">
                <a16:creationId xmlns:a16="http://schemas.microsoft.com/office/drawing/2014/main" id="{B539D10A-5946-4680-988C-8D2D5DEC48E1}"/>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9" name="Šipka doprava 22">
            <a:hlinkClick r:id="" action="ppaction://hlinkshowjump?jump=previousslide"/>
            <a:extLst>
              <a:ext uri="{FF2B5EF4-FFF2-40B4-BE49-F238E27FC236}">
                <a16:creationId xmlns:a16="http://schemas.microsoft.com/office/drawing/2014/main" id="{4122CE80-701B-439B-BF93-04C6C073161D}"/>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40" name="Rectangle 10">
            <a:extLst>
              <a:ext uri="{FF2B5EF4-FFF2-40B4-BE49-F238E27FC236}">
                <a16:creationId xmlns:a16="http://schemas.microsoft.com/office/drawing/2014/main" id="{A304054A-A2B2-4A0A-A5F2-B4B3D5CE3A72}"/>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- 30</a:t>
            </a:r>
          </a:p>
        </p:txBody>
      </p:sp>
      <p:sp>
        <p:nvSpPr>
          <p:cNvPr id="41" name="Zaoblený obdélník 24">
            <a:hlinkClick r:id="" action="ppaction://hlinkshowjump?jump=firstslide"/>
            <a:extLst>
              <a:ext uri="{FF2B5EF4-FFF2-40B4-BE49-F238E27FC236}">
                <a16:creationId xmlns:a16="http://schemas.microsoft.com/office/drawing/2014/main" id="{9F78E33D-0A7C-4CD7-870E-5AC507B9FC46}"/>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cxnSp>
        <p:nvCxnSpPr>
          <p:cNvPr id="8" name="Přímá spojnice 7">
            <a:extLst>
              <a:ext uri="{FF2B5EF4-FFF2-40B4-BE49-F238E27FC236}">
                <a16:creationId xmlns:a16="http://schemas.microsoft.com/office/drawing/2014/main" id="{AE145D37-E405-4232-A61E-65B8B01E6490}"/>
              </a:ext>
            </a:extLst>
          </p:cNvPr>
          <p:cNvCxnSpPr/>
          <p:nvPr/>
        </p:nvCxnSpPr>
        <p:spPr>
          <a:xfrm>
            <a:off x="228600" y="4905375"/>
            <a:ext cx="3771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109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07503" y="620688"/>
            <a:ext cx="8722171" cy="792089"/>
          </a:xfrm>
          <a:prstGeom prst="rect">
            <a:avLst/>
          </a:prstGeom>
          <a:noFill/>
          <a:ln w="9525">
            <a:noFill/>
            <a:miter lim="800000"/>
            <a:headEnd/>
            <a:tailEnd/>
          </a:ln>
          <a:effectLst/>
        </p:spPr>
        <p:txBody>
          <a:bodyPr anchor="t"/>
          <a:lstStyle/>
          <a:p>
            <a:pPr indent="-342900"/>
            <a:r>
              <a:rPr lang="cs-CZ" sz="2400" dirty="0"/>
              <a:t>Poměr dvou čísel je 3 : 5. Polovina většího čísla je 125. Jaký je rozdíl obou čísel?</a:t>
            </a:r>
            <a:r>
              <a:rPr lang="cs-CZ" sz="2400" b="1" dirty="0">
                <a:cs typeface="Times New Roman" pitchFamily="18" charset="0"/>
              </a:rPr>
              <a:t> </a:t>
            </a:r>
          </a:p>
        </p:txBody>
      </p:sp>
      <p:sp>
        <p:nvSpPr>
          <p:cNvPr id="35" name="Obdélník 34">
            <a:extLst>
              <a:ext uri="{FF2B5EF4-FFF2-40B4-BE49-F238E27FC236}">
                <a16:creationId xmlns:a16="http://schemas.microsoft.com/office/drawing/2014/main" id="{4A335CF0-9762-4952-8613-B6F7B1F350F5}"/>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6" name="Šipka doprava 21">
            <a:hlinkClick r:id="" action="ppaction://hlinkshowjump?jump=nextslide"/>
            <a:extLst>
              <a:ext uri="{FF2B5EF4-FFF2-40B4-BE49-F238E27FC236}">
                <a16:creationId xmlns:a16="http://schemas.microsoft.com/office/drawing/2014/main" id="{189B9C2C-E62A-442A-B78C-8603C7F3CE1B}"/>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7" name="Šipka doprava 22">
            <a:hlinkClick r:id="" action="ppaction://hlinkshowjump?jump=previousslide"/>
            <a:extLst>
              <a:ext uri="{FF2B5EF4-FFF2-40B4-BE49-F238E27FC236}">
                <a16:creationId xmlns:a16="http://schemas.microsoft.com/office/drawing/2014/main" id="{194BA8B6-BBB6-400F-A4FF-3E01AE4BD843}"/>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8" name="Rectangle 10">
            <a:extLst>
              <a:ext uri="{FF2B5EF4-FFF2-40B4-BE49-F238E27FC236}">
                <a16:creationId xmlns:a16="http://schemas.microsoft.com/office/drawing/2014/main" id="{A94D1FF1-4C96-4F13-B366-7F1B46D71F62}"/>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- 31</a:t>
            </a:r>
          </a:p>
        </p:txBody>
      </p:sp>
      <p:sp>
        <p:nvSpPr>
          <p:cNvPr id="39" name="Zaoblený obdélník 24">
            <a:hlinkClick r:id="" action="ppaction://hlinkshowjump?jump=firstslide"/>
            <a:extLst>
              <a:ext uri="{FF2B5EF4-FFF2-40B4-BE49-F238E27FC236}">
                <a16:creationId xmlns:a16="http://schemas.microsoft.com/office/drawing/2014/main" id="{6EA1C53B-E459-4F2D-B28E-B5DE4C097756}"/>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pic>
        <p:nvPicPr>
          <p:cNvPr id="27" name="Obrázek 26" descr="Obsah obrázku text&#10;&#10;Popis byl vytvořen automaticky">
            <a:extLst>
              <a:ext uri="{FF2B5EF4-FFF2-40B4-BE49-F238E27FC236}">
                <a16:creationId xmlns:a16="http://schemas.microsoft.com/office/drawing/2014/main" id="{84AED686-476E-44B2-88D1-F92C95F71B1B}"/>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1762" b="22571"/>
          <a:stretch/>
        </p:blipFill>
        <p:spPr>
          <a:xfrm>
            <a:off x="6162677" y="1272619"/>
            <a:ext cx="2540126" cy="942680"/>
          </a:xfrm>
          <a:prstGeom prst="rect">
            <a:avLst/>
          </a:prstGeom>
        </p:spPr>
      </p:pic>
      <p:sp>
        <p:nvSpPr>
          <p:cNvPr id="40" name="Rectangle 5">
            <a:extLst>
              <a:ext uri="{FF2B5EF4-FFF2-40B4-BE49-F238E27FC236}">
                <a16:creationId xmlns:a16="http://schemas.microsoft.com/office/drawing/2014/main" id="{443D47A6-4B8B-4756-8B97-2CCBB243E0C1}"/>
              </a:ext>
            </a:extLst>
          </p:cNvPr>
          <p:cNvSpPr>
            <a:spLocks noChangeArrowheads="1"/>
          </p:cNvSpPr>
          <p:nvPr/>
        </p:nvSpPr>
        <p:spPr bwMode="auto">
          <a:xfrm>
            <a:off x="248621" y="2382387"/>
            <a:ext cx="3644649" cy="502215"/>
          </a:xfrm>
          <a:prstGeom prst="rect">
            <a:avLst/>
          </a:prstGeom>
          <a:noFill/>
          <a:ln w="9525">
            <a:noFill/>
            <a:miter lim="800000"/>
            <a:headEnd/>
            <a:tailEnd/>
          </a:ln>
          <a:effectLst/>
        </p:spPr>
        <p:txBody>
          <a:bodyPr anchor="t"/>
          <a:lstStyle/>
          <a:p>
            <a:pPr indent="-342900"/>
            <a:r>
              <a:rPr lang="cs-CZ" sz="2400" dirty="0"/>
              <a:t>větší číslo …… 2 . 125 = 250</a:t>
            </a:r>
            <a:endParaRPr lang="cs-CZ" sz="2400" b="1" dirty="0">
              <a:cs typeface="Times New Roman" pitchFamily="18" charset="0"/>
            </a:endParaRPr>
          </a:p>
        </p:txBody>
      </p:sp>
      <p:sp>
        <p:nvSpPr>
          <p:cNvPr id="41" name="Rectangle 5">
            <a:extLst>
              <a:ext uri="{FF2B5EF4-FFF2-40B4-BE49-F238E27FC236}">
                <a16:creationId xmlns:a16="http://schemas.microsoft.com/office/drawing/2014/main" id="{3EC9CD0C-7BA2-4145-8801-602E8E1B728B}"/>
              </a:ext>
            </a:extLst>
          </p:cNvPr>
          <p:cNvSpPr>
            <a:spLocks noChangeArrowheads="1"/>
          </p:cNvSpPr>
          <p:nvPr/>
        </p:nvSpPr>
        <p:spPr bwMode="auto">
          <a:xfrm>
            <a:off x="248621" y="3351997"/>
            <a:ext cx="6199313" cy="502215"/>
          </a:xfrm>
          <a:prstGeom prst="rect">
            <a:avLst/>
          </a:prstGeom>
          <a:noFill/>
          <a:ln w="9525">
            <a:noFill/>
            <a:miter lim="800000"/>
            <a:headEnd/>
            <a:tailEnd/>
          </a:ln>
          <a:effectLst/>
        </p:spPr>
        <p:txBody>
          <a:bodyPr anchor="t"/>
          <a:lstStyle/>
          <a:p>
            <a:pPr indent="-342900"/>
            <a:r>
              <a:rPr lang="cs-CZ" sz="2400" dirty="0"/>
              <a:t>menší číslo : větší číslo = 3 : 5 = x : 250</a:t>
            </a:r>
            <a:endParaRPr lang="cs-CZ" sz="2400" b="1" dirty="0">
              <a:cs typeface="Times New Roman" pitchFamily="18" charset="0"/>
            </a:endParaRPr>
          </a:p>
        </p:txBody>
      </p:sp>
      <p:sp>
        <p:nvSpPr>
          <p:cNvPr id="42" name="Rectangle 5">
            <a:extLst>
              <a:ext uri="{FF2B5EF4-FFF2-40B4-BE49-F238E27FC236}">
                <a16:creationId xmlns:a16="http://schemas.microsoft.com/office/drawing/2014/main" id="{E5994040-FD75-4F8F-9B9C-8E2BE98FF134}"/>
              </a:ext>
            </a:extLst>
          </p:cNvPr>
          <p:cNvSpPr>
            <a:spLocks noChangeArrowheads="1"/>
          </p:cNvSpPr>
          <p:nvPr/>
        </p:nvSpPr>
        <p:spPr bwMode="auto">
          <a:xfrm>
            <a:off x="3679977" y="3854212"/>
            <a:ext cx="1184253" cy="502215"/>
          </a:xfrm>
          <a:prstGeom prst="rect">
            <a:avLst/>
          </a:prstGeom>
          <a:noFill/>
          <a:ln w="9525">
            <a:noFill/>
            <a:miter lim="800000"/>
            <a:headEnd/>
            <a:tailEnd/>
          </a:ln>
          <a:effectLst/>
        </p:spPr>
        <p:txBody>
          <a:bodyPr anchor="t"/>
          <a:lstStyle/>
          <a:p>
            <a:pPr indent="-342900"/>
            <a:r>
              <a:rPr lang="cs-CZ" sz="2400" dirty="0"/>
              <a:t>x = 150</a:t>
            </a:r>
            <a:endParaRPr lang="cs-CZ" sz="2400" b="1" dirty="0">
              <a:cs typeface="Times New Roman" pitchFamily="18" charset="0"/>
            </a:endParaRPr>
          </a:p>
        </p:txBody>
      </p:sp>
      <p:sp>
        <p:nvSpPr>
          <p:cNvPr id="43" name="Rectangle 5">
            <a:extLst>
              <a:ext uri="{FF2B5EF4-FFF2-40B4-BE49-F238E27FC236}">
                <a16:creationId xmlns:a16="http://schemas.microsoft.com/office/drawing/2014/main" id="{FDE87F19-128C-4C43-9859-0102F8ABC22D}"/>
              </a:ext>
            </a:extLst>
          </p:cNvPr>
          <p:cNvSpPr>
            <a:spLocks noChangeArrowheads="1"/>
          </p:cNvSpPr>
          <p:nvPr/>
        </p:nvSpPr>
        <p:spPr bwMode="auto">
          <a:xfrm>
            <a:off x="248620" y="4642702"/>
            <a:ext cx="6199313" cy="502215"/>
          </a:xfrm>
          <a:prstGeom prst="rect">
            <a:avLst/>
          </a:prstGeom>
          <a:noFill/>
          <a:ln w="9525">
            <a:noFill/>
            <a:miter lim="800000"/>
            <a:headEnd/>
            <a:tailEnd/>
          </a:ln>
          <a:effectLst/>
        </p:spPr>
        <p:txBody>
          <a:bodyPr anchor="t"/>
          <a:lstStyle/>
          <a:p>
            <a:pPr indent="-342900"/>
            <a:r>
              <a:rPr lang="cs-CZ" sz="2400" dirty="0"/>
              <a:t>rozdíl čísel …… 250 – 150 = </a:t>
            </a:r>
            <a:r>
              <a:rPr lang="cs-CZ" sz="2400" b="1" dirty="0"/>
              <a:t>100</a:t>
            </a:r>
            <a:endParaRPr lang="cs-CZ" sz="2400" b="1" dirty="0">
              <a:cs typeface="Times New Roman" pitchFamily="18" charset="0"/>
            </a:endParaRPr>
          </a:p>
        </p:txBody>
      </p:sp>
      <p:sp>
        <p:nvSpPr>
          <p:cNvPr id="44" name="Rectangle 5">
            <a:extLst>
              <a:ext uri="{FF2B5EF4-FFF2-40B4-BE49-F238E27FC236}">
                <a16:creationId xmlns:a16="http://schemas.microsoft.com/office/drawing/2014/main" id="{F5ACF380-9267-4BBE-87B3-55C4A25A7E7E}"/>
              </a:ext>
            </a:extLst>
          </p:cNvPr>
          <p:cNvSpPr>
            <a:spLocks noChangeArrowheads="1"/>
          </p:cNvSpPr>
          <p:nvPr/>
        </p:nvSpPr>
        <p:spPr bwMode="auto">
          <a:xfrm>
            <a:off x="5351780" y="5451074"/>
            <a:ext cx="3252668" cy="502215"/>
          </a:xfrm>
          <a:prstGeom prst="rect">
            <a:avLst/>
          </a:prstGeom>
          <a:noFill/>
          <a:ln w="9525">
            <a:noFill/>
            <a:miter lim="800000"/>
            <a:headEnd/>
            <a:tailEnd/>
          </a:ln>
          <a:effectLst/>
        </p:spPr>
        <p:txBody>
          <a:bodyPr anchor="t"/>
          <a:lstStyle/>
          <a:p>
            <a:pPr indent="-342900"/>
            <a:r>
              <a:rPr lang="cs-CZ" sz="2400" dirty="0"/>
              <a:t>Rozdíl obou čísel je 100.</a:t>
            </a:r>
            <a:endParaRPr lang="cs-CZ" sz="2400" b="1" dirty="0">
              <a:cs typeface="Times New Roman" pitchFamily="18" charset="0"/>
            </a:endParaRPr>
          </a:p>
        </p:txBody>
      </p:sp>
    </p:spTree>
    <p:extLst>
      <p:ext uri="{BB962C8B-B14F-4D97-AF65-F5344CB8AC3E}">
        <p14:creationId xmlns:p14="http://schemas.microsoft.com/office/powerpoint/2010/main" val="262636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07503" y="601638"/>
            <a:ext cx="7636321" cy="1080121"/>
          </a:xfrm>
          <a:prstGeom prst="rect">
            <a:avLst/>
          </a:prstGeom>
          <a:noFill/>
          <a:ln w="9525">
            <a:noFill/>
            <a:miter lim="800000"/>
            <a:headEnd/>
            <a:tailEnd/>
          </a:ln>
          <a:effectLst/>
        </p:spPr>
        <p:txBody>
          <a:bodyPr anchor="t"/>
          <a:lstStyle/>
          <a:p>
            <a:pPr indent="-342900"/>
            <a:r>
              <a:rPr lang="cs-CZ" sz="2400" dirty="0"/>
              <a:t>Ve dvou konvích je dohromady 20 litrů vody. Přelijeme-li z jedné konve šestinu objemu do druhé konve, bude v obou konvích vody stejně. Kolik litrů vody je v každé konvi?</a:t>
            </a:r>
            <a:r>
              <a:rPr lang="cs-CZ" sz="2400" b="1" dirty="0">
                <a:cs typeface="Times New Roman" pitchFamily="18" charset="0"/>
              </a:rPr>
              <a:t> </a:t>
            </a:r>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0352" y="637630"/>
            <a:ext cx="1243012" cy="919162"/>
          </a:xfrm>
          <a:prstGeom prst="rect">
            <a:avLst/>
          </a:prstGeom>
        </p:spPr>
      </p:pic>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8" y="1573734"/>
            <a:ext cx="1243012" cy="919162"/>
          </a:xfrm>
          <a:prstGeom prst="rect">
            <a:avLst/>
          </a:prstGeom>
        </p:spPr>
      </p:pic>
      <p:sp>
        <p:nvSpPr>
          <p:cNvPr id="8" name="TextovéPole 7"/>
          <p:cNvSpPr txBox="1"/>
          <p:nvPr/>
        </p:nvSpPr>
        <p:spPr>
          <a:xfrm>
            <a:off x="383463" y="2557301"/>
            <a:ext cx="1884281" cy="430887"/>
          </a:xfrm>
          <a:prstGeom prst="rect">
            <a:avLst/>
          </a:prstGeom>
          <a:noFill/>
        </p:spPr>
        <p:txBody>
          <a:bodyPr wrap="square" rtlCol="0">
            <a:spAutoFit/>
          </a:bodyPr>
          <a:lstStyle/>
          <a:p>
            <a:r>
              <a:rPr lang="cs-CZ" sz="2200" dirty="0">
                <a:latin typeface="Times New Roman" pitchFamily="18" charset="0"/>
                <a:cs typeface="Times New Roman" pitchFamily="18" charset="0"/>
              </a:rPr>
              <a:t>x + y = 20</a:t>
            </a:r>
          </a:p>
        </p:txBody>
      </p:sp>
      <p:sp>
        <p:nvSpPr>
          <p:cNvPr id="9" name="Rectangle 5"/>
          <p:cNvSpPr>
            <a:spLocks noChangeArrowheads="1"/>
          </p:cNvSpPr>
          <p:nvPr/>
        </p:nvSpPr>
        <p:spPr bwMode="auto">
          <a:xfrm>
            <a:off x="323528" y="1844824"/>
            <a:ext cx="2304256" cy="792088"/>
          </a:xfrm>
          <a:prstGeom prst="rect">
            <a:avLst/>
          </a:prstGeom>
          <a:noFill/>
          <a:ln w="9525">
            <a:noFill/>
            <a:miter lim="800000"/>
            <a:headEnd/>
            <a:tailEnd/>
          </a:ln>
          <a:effectLst/>
        </p:spPr>
        <p:txBody>
          <a:bodyPr anchor="t"/>
          <a:lstStyle/>
          <a:p>
            <a:r>
              <a:rPr lang="cs-CZ" sz="2200" dirty="0">
                <a:latin typeface="Times New Roman" pitchFamily="18" charset="0"/>
                <a:cs typeface="Times New Roman" pitchFamily="18" charset="0"/>
              </a:rPr>
              <a:t>1.konev …x</a:t>
            </a:r>
          </a:p>
          <a:p>
            <a:r>
              <a:rPr lang="cs-CZ" sz="2200" dirty="0">
                <a:latin typeface="Times New Roman" pitchFamily="18" charset="0"/>
                <a:cs typeface="Times New Roman" pitchFamily="18" charset="0"/>
              </a:rPr>
              <a:t>2 konev … y</a:t>
            </a:r>
          </a:p>
        </p:txBody>
      </p:sp>
      <mc:AlternateContent xmlns:mc="http://schemas.openxmlformats.org/markup-compatibility/2006" xmlns:a14="http://schemas.microsoft.com/office/drawing/2010/main">
        <mc:Choice Requires="a14">
          <p:sp>
            <p:nvSpPr>
              <p:cNvPr id="10" name="TextovéPole 9"/>
              <p:cNvSpPr txBox="1"/>
              <p:nvPr/>
            </p:nvSpPr>
            <p:spPr>
              <a:xfrm>
                <a:off x="323528" y="2924944"/>
                <a:ext cx="2160240" cy="61734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cs-CZ" sz="2000" b="0" i="0" smtClean="0">
                          <a:latin typeface="Cambria Math"/>
                          <a:cs typeface="Times New Roman" pitchFamily="18" charset="0"/>
                        </a:rPr>
                        <m:t>x</m:t>
                      </m:r>
                      <m:r>
                        <a:rPr lang="cs-CZ" sz="2000" b="0" i="0" smtClean="0">
                          <a:latin typeface="Cambria Math"/>
                          <a:cs typeface="Times New Roman" pitchFamily="18" charset="0"/>
                        </a:rPr>
                        <m:t>−</m:t>
                      </m:r>
                      <m:f>
                        <m:fPr>
                          <m:ctrlPr>
                            <a:rPr lang="cs-CZ" sz="2000" b="0" i="1" smtClean="0">
                              <a:latin typeface="Cambria Math" panose="02040503050406030204" pitchFamily="18" charset="0"/>
                              <a:cs typeface="Times New Roman" pitchFamily="18" charset="0"/>
                            </a:rPr>
                          </m:ctrlPr>
                        </m:fPr>
                        <m:num>
                          <m:r>
                            <m:rPr>
                              <m:sty m:val="p"/>
                            </m:rPr>
                            <a:rPr lang="cs-CZ" sz="2000" b="0" i="0" smtClean="0">
                              <a:latin typeface="Cambria Math"/>
                              <a:cs typeface="Times New Roman" pitchFamily="18" charset="0"/>
                            </a:rPr>
                            <m:t>x</m:t>
                          </m:r>
                        </m:num>
                        <m:den>
                          <m:r>
                            <a:rPr lang="cs-CZ" sz="2000" b="0" i="0" smtClean="0">
                              <a:latin typeface="Cambria Math"/>
                              <a:cs typeface="Times New Roman" pitchFamily="18" charset="0"/>
                            </a:rPr>
                            <m:t>6</m:t>
                          </m:r>
                        </m:den>
                      </m:f>
                      <m:r>
                        <a:rPr lang="cs-CZ" sz="2000" b="0" i="0" smtClean="0">
                          <a:latin typeface="Cambria Math"/>
                          <a:cs typeface="Times New Roman" pitchFamily="18" charset="0"/>
                        </a:rPr>
                        <m:t>=</m:t>
                      </m:r>
                      <m:r>
                        <m:rPr>
                          <m:sty m:val="p"/>
                        </m:rPr>
                        <a:rPr lang="cs-CZ" sz="2000" b="0" i="0" smtClean="0">
                          <a:latin typeface="Cambria Math"/>
                          <a:cs typeface="Times New Roman" pitchFamily="18" charset="0"/>
                        </a:rPr>
                        <m:t>y</m:t>
                      </m:r>
                      <m:r>
                        <a:rPr lang="cs-CZ" sz="2000" b="0" i="0" smtClean="0">
                          <a:latin typeface="Cambria Math"/>
                          <a:cs typeface="Times New Roman" pitchFamily="18" charset="0"/>
                        </a:rPr>
                        <m:t>+</m:t>
                      </m:r>
                      <m:f>
                        <m:fPr>
                          <m:ctrlPr>
                            <a:rPr lang="cs-CZ" sz="2000" i="1">
                              <a:latin typeface="Cambria Math" panose="02040503050406030204" pitchFamily="18" charset="0"/>
                              <a:cs typeface="Times New Roman" pitchFamily="18" charset="0"/>
                            </a:rPr>
                          </m:ctrlPr>
                        </m:fPr>
                        <m:num>
                          <m:r>
                            <m:rPr>
                              <m:sty m:val="p"/>
                            </m:rPr>
                            <a:rPr lang="cs-CZ" sz="2000" i="0">
                              <a:latin typeface="Cambria Math"/>
                              <a:cs typeface="Times New Roman" pitchFamily="18" charset="0"/>
                            </a:rPr>
                            <m:t>x</m:t>
                          </m:r>
                        </m:num>
                        <m:den>
                          <m:r>
                            <a:rPr lang="cs-CZ" sz="2000" i="0">
                              <a:latin typeface="Cambria Math"/>
                              <a:cs typeface="Times New Roman" pitchFamily="18" charset="0"/>
                            </a:rPr>
                            <m:t>6</m:t>
                          </m:r>
                        </m:den>
                      </m:f>
                    </m:oMath>
                  </m:oMathPara>
                </a14:m>
                <a:endParaRPr lang="cs-CZ" sz="2000" dirty="0">
                  <a:latin typeface="Times New Roman" pitchFamily="18" charset="0"/>
                  <a:cs typeface="Times New Roman" pitchFamily="18" charset="0"/>
                </a:endParaRPr>
              </a:p>
            </p:txBody>
          </p:sp>
        </mc:Choice>
        <mc:Fallback xmlns="">
          <p:sp>
            <p:nvSpPr>
              <p:cNvPr id="10" name="TextovéPole 9"/>
              <p:cNvSpPr txBox="1">
                <a:spLocks noRot="1" noChangeAspect="1" noMove="1" noResize="1" noEditPoints="1" noAdjustHandles="1" noChangeArrowheads="1" noChangeShapeType="1" noTextEdit="1"/>
              </p:cNvSpPr>
              <p:nvPr/>
            </p:nvSpPr>
            <p:spPr>
              <a:xfrm>
                <a:off x="323528" y="2924944"/>
                <a:ext cx="2160240" cy="617348"/>
              </a:xfrm>
              <a:prstGeom prst="rect">
                <a:avLst/>
              </a:prstGeom>
              <a:blipFill>
                <a:blip r:embed="rId3"/>
                <a:stretch>
                  <a:fillRect/>
                </a:stretch>
              </a:blipFill>
            </p:spPr>
            <p:txBody>
              <a:bodyPr/>
              <a:lstStyle/>
              <a:p>
                <a:r>
                  <a:rPr lang="cs-CZ">
                    <a:noFill/>
                  </a:rPr>
                  <a:t> </a:t>
                </a:r>
              </a:p>
            </p:txBody>
          </p:sp>
        </mc:Fallback>
      </mc:AlternateContent>
      <p:sp>
        <p:nvSpPr>
          <p:cNvPr id="11" name="TextovéPole 10"/>
          <p:cNvSpPr txBox="1"/>
          <p:nvPr/>
        </p:nvSpPr>
        <p:spPr>
          <a:xfrm>
            <a:off x="240979" y="6035463"/>
            <a:ext cx="1956290" cy="430887"/>
          </a:xfrm>
          <a:prstGeom prst="rect">
            <a:avLst/>
          </a:prstGeom>
          <a:noFill/>
        </p:spPr>
        <p:txBody>
          <a:bodyPr wrap="square" rtlCol="0">
            <a:spAutoFit/>
          </a:bodyPr>
          <a:lstStyle/>
          <a:p>
            <a:r>
              <a:rPr lang="cs-CZ" sz="2200" dirty="0">
                <a:latin typeface="Times New Roman" pitchFamily="18" charset="0"/>
                <a:cs typeface="Times New Roman" pitchFamily="18" charset="0"/>
              </a:rPr>
              <a:t>10x      = 120 </a:t>
            </a:r>
          </a:p>
        </p:txBody>
      </p:sp>
      <p:cxnSp>
        <p:nvCxnSpPr>
          <p:cNvPr id="12" name="Přímá spojnice 11"/>
          <p:cNvCxnSpPr/>
          <p:nvPr/>
        </p:nvCxnSpPr>
        <p:spPr>
          <a:xfrm flipH="1">
            <a:off x="323528" y="3573016"/>
            <a:ext cx="2160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flipH="1">
            <a:off x="323528" y="2557301"/>
            <a:ext cx="2160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446499" y="6382489"/>
            <a:ext cx="1596250" cy="430887"/>
          </a:xfrm>
          <a:prstGeom prst="rect">
            <a:avLst/>
          </a:prstGeom>
          <a:noFill/>
        </p:spPr>
        <p:txBody>
          <a:bodyPr wrap="square" rtlCol="0">
            <a:spAutoFit/>
          </a:bodyPr>
          <a:lstStyle/>
          <a:p>
            <a:r>
              <a:rPr lang="cs-CZ" sz="2200" b="1" dirty="0">
                <a:latin typeface="Times New Roman" pitchFamily="18" charset="0"/>
                <a:cs typeface="Times New Roman" pitchFamily="18" charset="0"/>
              </a:rPr>
              <a:t>      </a:t>
            </a:r>
            <a:r>
              <a:rPr lang="cs-CZ" sz="2200" b="1" u="sng" dirty="0">
                <a:latin typeface="Times New Roman" pitchFamily="18" charset="0"/>
                <a:cs typeface="Times New Roman" pitchFamily="18" charset="0"/>
              </a:rPr>
              <a:t>x = 12 </a:t>
            </a:r>
          </a:p>
        </p:txBody>
      </p:sp>
      <p:sp>
        <p:nvSpPr>
          <p:cNvPr id="15" name="TextovéPole 14"/>
          <p:cNvSpPr txBox="1"/>
          <p:nvPr/>
        </p:nvSpPr>
        <p:spPr>
          <a:xfrm>
            <a:off x="4713275" y="3049313"/>
            <a:ext cx="1884281" cy="430887"/>
          </a:xfrm>
          <a:prstGeom prst="rect">
            <a:avLst/>
          </a:prstGeom>
          <a:noFill/>
        </p:spPr>
        <p:txBody>
          <a:bodyPr wrap="square" rtlCol="0">
            <a:spAutoFit/>
          </a:bodyPr>
          <a:lstStyle/>
          <a:p>
            <a:r>
              <a:rPr lang="cs-CZ" sz="2200" dirty="0">
                <a:latin typeface="Times New Roman" pitchFamily="18" charset="0"/>
                <a:cs typeface="Times New Roman" pitchFamily="18" charset="0"/>
              </a:rPr>
              <a:t>12 + y = 20</a:t>
            </a:r>
          </a:p>
        </p:txBody>
      </p:sp>
      <p:sp>
        <p:nvSpPr>
          <p:cNvPr id="16" name="TextovéPole 15"/>
          <p:cNvSpPr txBox="1"/>
          <p:nvPr/>
        </p:nvSpPr>
        <p:spPr>
          <a:xfrm>
            <a:off x="2483768" y="5991671"/>
            <a:ext cx="720080" cy="430887"/>
          </a:xfrm>
          <a:prstGeom prst="rect">
            <a:avLst/>
          </a:prstGeom>
          <a:noFill/>
        </p:spPr>
        <p:txBody>
          <a:bodyPr wrap="square" rtlCol="0">
            <a:spAutoFit/>
          </a:bodyPr>
          <a:lstStyle/>
          <a:p>
            <a:r>
              <a:rPr lang="cs-CZ" sz="2200" dirty="0">
                <a:latin typeface="Times New Roman" pitchFamily="18" charset="0"/>
                <a:cs typeface="Times New Roman" pitchFamily="18" charset="0"/>
              </a:rPr>
              <a:t>/:10</a:t>
            </a:r>
          </a:p>
        </p:txBody>
      </p:sp>
      <p:sp>
        <p:nvSpPr>
          <p:cNvPr id="17" name="TextovéPole 16"/>
          <p:cNvSpPr txBox="1"/>
          <p:nvPr/>
        </p:nvSpPr>
        <p:spPr>
          <a:xfrm>
            <a:off x="6876256" y="3019696"/>
            <a:ext cx="720080" cy="430887"/>
          </a:xfrm>
          <a:prstGeom prst="rect">
            <a:avLst/>
          </a:prstGeom>
          <a:noFill/>
        </p:spPr>
        <p:txBody>
          <a:bodyPr wrap="square" rtlCol="0">
            <a:spAutoFit/>
          </a:bodyPr>
          <a:lstStyle/>
          <a:p>
            <a:r>
              <a:rPr lang="cs-CZ" sz="2200" dirty="0">
                <a:latin typeface="Times New Roman" pitchFamily="18" charset="0"/>
                <a:cs typeface="Times New Roman" pitchFamily="18" charset="0"/>
              </a:rPr>
              <a:t>/-12</a:t>
            </a:r>
          </a:p>
        </p:txBody>
      </p:sp>
      <p:sp>
        <p:nvSpPr>
          <p:cNvPr id="18" name="TextovéPole 17"/>
          <p:cNvSpPr txBox="1"/>
          <p:nvPr/>
        </p:nvSpPr>
        <p:spPr>
          <a:xfrm>
            <a:off x="5292080" y="3523586"/>
            <a:ext cx="905520" cy="430887"/>
          </a:xfrm>
          <a:prstGeom prst="rect">
            <a:avLst/>
          </a:prstGeom>
          <a:noFill/>
        </p:spPr>
        <p:txBody>
          <a:bodyPr wrap="square" rtlCol="0">
            <a:spAutoFit/>
          </a:bodyPr>
          <a:lstStyle/>
          <a:p>
            <a:r>
              <a:rPr lang="cs-CZ" sz="2200" b="1" u="sng" dirty="0">
                <a:latin typeface="Times New Roman" pitchFamily="18" charset="0"/>
                <a:cs typeface="Times New Roman" pitchFamily="18" charset="0"/>
              </a:rPr>
              <a:t>y = 8</a:t>
            </a:r>
          </a:p>
        </p:txBody>
      </p:sp>
      <p:sp>
        <p:nvSpPr>
          <p:cNvPr id="19" name="Rectangle 5"/>
          <p:cNvSpPr>
            <a:spLocks noChangeArrowheads="1"/>
          </p:cNvSpPr>
          <p:nvPr/>
        </p:nvSpPr>
        <p:spPr bwMode="auto">
          <a:xfrm>
            <a:off x="1815878" y="1844824"/>
            <a:ext cx="1080119" cy="792088"/>
          </a:xfrm>
          <a:prstGeom prst="rect">
            <a:avLst/>
          </a:prstGeom>
          <a:noFill/>
          <a:ln w="9525">
            <a:noFill/>
            <a:miter lim="800000"/>
            <a:headEnd/>
            <a:tailEnd/>
          </a:ln>
          <a:effectLst/>
        </p:spPr>
        <p:txBody>
          <a:bodyPr anchor="t"/>
          <a:lstStyle/>
          <a:p>
            <a:pPr algn="ctr"/>
            <a:r>
              <a:rPr lang="cs-CZ" sz="2200" b="1" dirty="0">
                <a:solidFill>
                  <a:srgbClr val="FF0000"/>
                </a:solidFill>
                <a:latin typeface="Times New Roman" pitchFamily="18" charset="0"/>
                <a:cs typeface="Times New Roman" pitchFamily="18" charset="0"/>
              </a:rPr>
              <a:t>12</a:t>
            </a:r>
          </a:p>
          <a:p>
            <a:pPr algn="ctr"/>
            <a:r>
              <a:rPr lang="cs-CZ" sz="2200" b="1" dirty="0">
                <a:solidFill>
                  <a:srgbClr val="FF0000"/>
                </a:solidFill>
                <a:latin typeface="Times New Roman" pitchFamily="18" charset="0"/>
                <a:cs typeface="Times New Roman" pitchFamily="18" charset="0"/>
              </a:rPr>
              <a:t>8</a:t>
            </a:r>
          </a:p>
        </p:txBody>
      </p:sp>
      <p:sp>
        <p:nvSpPr>
          <p:cNvPr id="20" name="Rectangle 18"/>
          <p:cNvSpPr>
            <a:spLocks noChangeArrowheads="1"/>
          </p:cNvSpPr>
          <p:nvPr/>
        </p:nvSpPr>
        <p:spPr bwMode="auto">
          <a:xfrm>
            <a:off x="5543600" y="6347314"/>
            <a:ext cx="3600400" cy="394828"/>
          </a:xfrm>
          <a:prstGeom prst="rect">
            <a:avLst/>
          </a:prstGeom>
          <a:solidFill>
            <a:schemeClr val="bg1"/>
          </a:solidFill>
          <a:ln w="9525">
            <a:noFill/>
            <a:miter lim="800000"/>
            <a:headEnd/>
            <a:tailEnd/>
          </a:ln>
          <a:effectLst/>
        </p:spPr>
        <p:txBody>
          <a:bodyPr anchor="t"/>
          <a:lstStyle/>
          <a:p>
            <a:r>
              <a:rPr lang="cs-CZ" sz="2200" dirty="0">
                <a:latin typeface="Times New Roman" pitchFamily="18" charset="0"/>
                <a:cs typeface="Times New Roman" pitchFamily="18" charset="0"/>
              </a:rPr>
              <a:t>V konvích je 12 litrů a 8 litrů.</a:t>
            </a:r>
          </a:p>
        </p:txBody>
      </p:sp>
      <mc:AlternateContent xmlns:mc="http://schemas.openxmlformats.org/markup-compatibility/2006" xmlns:a14="http://schemas.microsoft.com/office/drawing/2010/main">
        <mc:Choice Requires="a14">
          <p:sp>
            <p:nvSpPr>
              <p:cNvPr id="21" name="Rectangle 18"/>
              <p:cNvSpPr>
                <a:spLocks noChangeArrowheads="1"/>
              </p:cNvSpPr>
              <p:nvPr/>
            </p:nvSpPr>
            <p:spPr bwMode="auto">
              <a:xfrm>
                <a:off x="4663422" y="4272580"/>
                <a:ext cx="4085042" cy="1785928"/>
              </a:xfrm>
              <a:prstGeom prst="rect">
                <a:avLst/>
              </a:prstGeom>
              <a:solidFill>
                <a:schemeClr val="bg1"/>
              </a:solidFill>
              <a:ln w="9525">
                <a:noFill/>
                <a:miter lim="800000"/>
                <a:headEnd/>
                <a:tailEnd/>
              </a:ln>
              <a:effectLst/>
            </p:spPr>
            <p:txBody>
              <a:bodyPr anchor="t"/>
              <a:lstStyle/>
              <a:p>
                <a:r>
                  <a:rPr lang="cs-CZ" sz="2200" dirty="0">
                    <a:latin typeface="Times New Roman" pitchFamily="18" charset="0"/>
                    <a:cs typeface="Times New Roman" pitchFamily="18" charset="0"/>
                  </a:rPr>
                  <a:t>Zk.</a:t>
                </a:r>
              </a:p>
              <a:p>
                <a:pPr>
                  <a:spcAft>
                    <a:spcPts val="1200"/>
                  </a:spcAft>
                </a:pPr>
                <a:r>
                  <a:rPr lang="cs-CZ" sz="2200" dirty="0">
                    <a:latin typeface="Times New Roman" pitchFamily="18" charset="0"/>
                    <a:cs typeface="Times New Roman" pitchFamily="18" charset="0"/>
                  </a:rPr>
                  <a:t>12 + 8 = 20      12 - </a:t>
                </a:r>
                <a14:m>
                  <m:oMath xmlns:m="http://schemas.openxmlformats.org/officeDocument/2006/math">
                    <m:f>
                      <m:fPr>
                        <m:ctrlPr>
                          <a:rPr lang="cs-CZ" sz="2200" i="1">
                            <a:latin typeface="Cambria Math" panose="02040503050406030204" pitchFamily="18" charset="0"/>
                            <a:cs typeface="Times New Roman" pitchFamily="18" charset="0"/>
                          </a:rPr>
                        </m:ctrlPr>
                      </m:fPr>
                      <m:num>
                        <m:r>
                          <a:rPr lang="cs-CZ" sz="2200" i="1">
                            <a:latin typeface="Cambria Math"/>
                            <a:cs typeface="Times New Roman" pitchFamily="18" charset="0"/>
                          </a:rPr>
                          <m:t>12</m:t>
                        </m:r>
                      </m:num>
                      <m:den>
                        <m:r>
                          <a:rPr lang="cs-CZ" sz="2200" i="1">
                            <a:latin typeface="Cambria Math"/>
                            <a:cs typeface="Times New Roman" pitchFamily="18" charset="0"/>
                          </a:rPr>
                          <m:t>6</m:t>
                        </m:r>
                      </m:den>
                    </m:f>
                  </m:oMath>
                </a14:m>
                <a:r>
                  <a:rPr lang="cs-CZ" sz="2200" dirty="0">
                    <a:latin typeface="Times New Roman" pitchFamily="18" charset="0"/>
                    <a:cs typeface="Times New Roman" pitchFamily="18" charset="0"/>
                  </a:rPr>
                  <a:t> = 8 + </a:t>
                </a:r>
                <a14:m>
                  <m:oMath xmlns:m="http://schemas.openxmlformats.org/officeDocument/2006/math">
                    <m:f>
                      <m:fPr>
                        <m:ctrlPr>
                          <a:rPr lang="cs-CZ" sz="2200" i="1">
                            <a:latin typeface="Cambria Math" panose="02040503050406030204" pitchFamily="18" charset="0"/>
                            <a:cs typeface="Times New Roman" pitchFamily="18" charset="0"/>
                          </a:rPr>
                        </m:ctrlPr>
                      </m:fPr>
                      <m:num>
                        <m:r>
                          <a:rPr lang="cs-CZ" sz="2200" i="1">
                            <a:latin typeface="Cambria Math"/>
                            <a:cs typeface="Times New Roman" pitchFamily="18" charset="0"/>
                          </a:rPr>
                          <m:t>12</m:t>
                        </m:r>
                      </m:num>
                      <m:den>
                        <m:r>
                          <a:rPr lang="cs-CZ" sz="2200" i="1">
                            <a:latin typeface="Cambria Math"/>
                            <a:cs typeface="Times New Roman" pitchFamily="18" charset="0"/>
                          </a:rPr>
                          <m:t>6</m:t>
                        </m:r>
                      </m:den>
                    </m:f>
                  </m:oMath>
                </a14:m>
                <a:r>
                  <a:rPr lang="cs-CZ" sz="2200" dirty="0">
                    <a:latin typeface="Times New Roman" pitchFamily="18" charset="0"/>
                    <a:cs typeface="Times New Roman" pitchFamily="18" charset="0"/>
                  </a:rPr>
                  <a:t> </a:t>
                </a:r>
              </a:p>
              <a:p>
                <a:r>
                  <a:rPr lang="cs-CZ" sz="2200" dirty="0">
                    <a:latin typeface="Times New Roman" pitchFamily="18" charset="0"/>
                    <a:cs typeface="Times New Roman" pitchFamily="18" charset="0"/>
                  </a:rPr>
                  <a:t>                          12 - 2 = 8 + 2</a:t>
                </a:r>
              </a:p>
              <a:p>
                <a:r>
                  <a:rPr lang="cs-CZ" sz="2200" dirty="0">
                    <a:latin typeface="Times New Roman" pitchFamily="18" charset="0"/>
                    <a:cs typeface="Times New Roman" pitchFamily="18" charset="0"/>
                  </a:rPr>
                  <a:t>                               10 = 10</a:t>
                </a:r>
              </a:p>
            </p:txBody>
          </p:sp>
        </mc:Choice>
        <mc:Fallback xmlns="">
          <p:sp>
            <p:nvSpPr>
              <p:cNvPr id="21" name="Rectangle 18"/>
              <p:cNvSpPr>
                <a:spLocks noRot="1" noChangeAspect="1" noMove="1" noResize="1" noEditPoints="1" noAdjustHandles="1" noChangeArrowheads="1" noChangeShapeType="1" noTextEdit="1"/>
              </p:cNvSpPr>
              <p:nvPr/>
            </p:nvSpPr>
            <p:spPr bwMode="auto">
              <a:xfrm>
                <a:off x="4663422" y="4272580"/>
                <a:ext cx="4085042" cy="1785928"/>
              </a:xfrm>
              <a:prstGeom prst="rect">
                <a:avLst/>
              </a:prstGeom>
              <a:blipFill rotWithShape="1">
                <a:blip r:embed="rId4"/>
                <a:stretch>
                  <a:fillRect l="-1940" t="-2048" b="-3413"/>
                </a:stretch>
              </a:blipFill>
              <a:ln w="9525">
                <a:noFill/>
                <a:miter lim="800000"/>
                <a:headEnd/>
                <a:tailEnd/>
              </a:ln>
              <a:effectLst/>
            </p:spPr>
            <p:txBody>
              <a:bodyPr/>
              <a:lstStyle/>
              <a:p>
                <a:r>
                  <a:rPr lang="cs-CZ">
                    <a:noFill/>
                  </a:rPr>
                  <a:t> </a:t>
                </a:r>
              </a:p>
            </p:txBody>
          </p:sp>
        </mc:Fallback>
      </mc:AlternateContent>
      <p:sp>
        <p:nvSpPr>
          <p:cNvPr id="22" name="TextovéPole 21"/>
          <p:cNvSpPr txBox="1"/>
          <p:nvPr/>
        </p:nvSpPr>
        <p:spPr>
          <a:xfrm>
            <a:off x="527479" y="3573016"/>
            <a:ext cx="1884281" cy="430887"/>
          </a:xfrm>
          <a:prstGeom prst="rect">
            <a:avLst/>
          </a:prstGeom>
          <a:noFill/>
        </p:spPr>
        <p:txBody>
          <a:bodyPr wrap="square" rtlCol="0">
            <a:spAutoFit/>
          </a:bodyPr>
          <a:lstStyle/>
          <a:p>
            <a:r>
              <a:rPr lang="cs-CZ" sz="2200" dirty="0">
                <a:latin typeface="Times New Roman" pitchFamily="18" charset="0"/>
                <a:cs typeface="Times New Roman" pitchFamily="18" charset="0"/>
              </a:rPr>
              <a:t>x + y = 20</a:t>
            </a:r>
          </a:p>
        </p:txBody>
      </p:sp>
      <p:sp>
        <p:nvSpPr>
          <p:cNvPr id="23" name="TextovéPole 22"/>
          <p:cNvSpPr txBox="1"/>
          <p:nvPr/>
        </p:nvSpPr>
        <p:spPr>
          <a:xfrm>
            <a:off x="2771800" y="2996952"/>
            <a:ext cx="720080" cy="430887"/>
          </a:xfrm>
          <a:prstGeom prst="rect">
            <a:avLst/>
          </a:prstGeom>
          <a:noFill/>
        </p:spPr>
        <p:txBody>
          <a:bodyPr wrap="square" rtlCol="0">
            <a:spAutoFit/>
          </a:bodyPr>
          <a:lstStyle/>
          <a:p>
            <a:r>
              <a:rPr lang="cs-CZ" sz="2200" dirty="0">
                <a:latin typeface="Times New Roman" pitchFamily="18" charset="0"/>
                <a:cs typeface="Times New Roman" pitchFamily="18" charset="0"/>
              </a:rPr>
              <a:t>/.6</a:t>
            </a:r>
          </a:p>
        </p:txBody>
      </p:sp>
      <p:sp>
        <p:nvSpPr>
          <p:cNvPr id="24" name="TextovéPole 23"/>
          <p:cNvSpPr txBox="1"/>
          <p:nvPr/>
        </p:nvSpPr>
        <p:spPr>
          <a:xfrm>
            <a:off x="381326" y="3933056"/>
            <a:ext cx="2496349" cy="430887"/>
          </a:xfrm>
          <a:prstGeom prst="rect">
            <a:avLst/>
          </a:prstGeom>
          <a:noFill/>
        </p:spPr>
        <p:txBody>
          <a:bodyPr wrap="square" rtlCol="0">
            <a:spAutoFit/>
          </a:bodyPr>
          <a:lstStyle/>
          <a:p>
            <a:r>
              <a:rPr lang="cs-CZ" sz="2200" dirty="0">
                <a:latin typeface="Times New Roman" pitchFamily="18" charset="0"/>
                <a:cs typeface="Times New Roman" pitchFamily="18" charset="0"/>
              </a:rPr>
              <a:t>6x – x = 6y + x</a:t>
            </a:r>
          </a:p>
        </p:txBody>
      </p:sp>
      <p:cxnSp>
        <p:nvCxnSpPr>
          <p:cNvPr id="25" name="Přímá spojnice 24"/>
          <p:cNvCxnSpPr/>
          <p:nvPr/>
        </p:nvCxnSpPr>
        <p:spPr>
          <a:xfrm flipH="1">
            <a:off x="306118" y="4365104"/>
            <a:ext cx="2160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2830244" y="3933056"/>
            <a:ext cx="1113098" cy="430887"/>
          </a:xfrm>
          <a:prstGeom prst="rect">
            <a:avLst/>
          </a:prstGeom>
          <a:noFill/>
        </p:spPr>
        <p:txBody>
          <a:bodyPr wrap="square" rtlCol="0">
            <a:spAutoFit/>
          </a:bodyPr>
          <a:lstStyle/>
          <a:p>
            <a:r>
              <a:rPr lang="cs-CZ" sz="2200" dirty="0">
                <a:latin typeface="Times New Roman" pitchFamily="18" charset="0"/>
                <a:cs typeface="Times New Roman" pitchFamily="18" charset="0"/>
              </a:rPr>
              <a:t>/ -x - 6y</a:t>
            </a:r>
          </a:p>
        </p:txBody>
      </p:sp>
      <p:sp>
        <p:nvSpPr>
          <p:cNvPr id="27" name="TextovéPole 26"/>
          <p:cNvSpPr txBox="1"/>
          <p:nvPr/>
        </p:nvSpPr>
        <p:spPr>
          <a:xfrm>
            <a:off x="478833" y="4365104"/>
            <a:ext cx="1728192" cy="430887"/>
          </a:xfrm>
          <a:prstGeom prst="rect">
            <a:avLst/>
          </a:prstGeom>
          <a:noFill/>
        </p:spPr>
        <p:txBody>
          <a:bodyPr wrap="square" rtlCol="0">
            <a:spAutoFit/>
          </a:bodyPr>
          <a:lstStyle/>
          <a:p>
            <a:r>
              <a:rPr lang="cs-CZ" sz="2200" dirty="0">
                <a:latin typeface="Times New Roman" pitchFamily="18" charset="0"/>
                <a:cs typeface="Times New Roman" pitchFamily="18" charset="0"/>
              </a:rPr>
              <a:t>x + y = 20</a:t>
            </a:r>
          </a:p>
        </p:txBody>
      </p:sp>
      <p:sp>
        <p:nvSpPr>
          <p:cNvPr id="28" name="TextovéPole 27"/>
          <p:cNvSpPr txBox="1"/>
          <p:nvPr/>
        </p:nvSpPr>
        <p:spPr>
          <a:xfrm>
            <a:off x="217653" y="4797152"/>
            <a:ext cx="1800200" cy="430887"/>
          </a:xfrm>
          <a:prstGeom prst="rect">
            <a:avLst/>
          </a:prstGeom>
          <a:noFill/>
        </p:spPr>
        <p:txBody>
          <a:bodyPr wrap="square" rtlCol="0">
            <a:spAutoFit/>
          </a:bodyPr>
          <a:lstStyle/>
          <a:p>
            <a:r>
              <a:rPr lang="cs-CZ" sz="2200" dirty="0">
                <a:latin typeface="Times New Roman" pitchFamily="18" charset="0"/>
                <a:cs typeface="Times New Roman" pitchFamily="18" charset="0"/>
              </a:rPr>
              <a:t>4x – 6y = 0</a:t>
            </a:r>
          </a:p>
        </p:txBody>
      </p:sp>
      <p:cxnSp>
        <p:nvCxnSpPr>
          <p:cNvPr id="29" name="Přímá spojnice 28"/>
          <p:cNvCxnSpPr/>
          <p:nvPr/>
        </p:nvCxnSpPr>
        <p:spPr>
          <a:xfrm flipH="1">
            <a:off x="282815" y="5229200"/>
            <a:ext cx="2160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2865859" y="4365104"/>
            <a:ext cx="720080" cy="430887"/>
          </a:xfrm>
          <a:prstGeom prst="rect">
            <a:avLst/>
          </a:prstGeom>
          <a:noFill/>
        </p:spPr>
        <p:txBody>
          <a:bodyPr wrap="square" rtlCol="0">
            <a:spAutoFit/>
          </a:bodyPr>
          <a:lstStyle/>
          <a:p>
            <a:r>
              <a:rPr lang="cs-CZ" sz="2200" dirty="0">
                <a:latin typeface="Times New Roman" pitchFamily="18" charset="0"/>
                <a:cs typeface="Times New Roman" pitchFamily="18" charset="0"/>
              </a:rPr>
              <a:t>/.6</a:t>
            </a:r>
          </a:p>
        </p:txBody>
      </p:sp>
      <p:sp>
        <p:nvSpPr>
          <p:cNvPr id="31" name="TextovéPole 30"/>
          <p:cNvSpPr txBox="1"/>
          <p:nvPr/>
        </p:nvSpPr>
        <p:spPr>
          <a:xfrm>
            <a:off x="181854" y="5229200"/>
            <a:ext cx="2197572" cy="430887"/>
          </a:xfrm>
          <a:prstGeom prst="rect">
            <a:avLst/>
          </a:prstGeom>
          <a:noFill/>
        </p:spPr>
        <p:txBody>
          <a:bodyPr wrap="square" rtlCol="0">
            <a:spAutoFit/>
          </a:bodyPr>
          <a:lstStyle/>
          <a:p>
            <a:r>
              <a:rPr lang="cs-CZ" sz="2200" dirty="0">
                <a:latin typeface="Times New Roman" pitchFamily="18" charset="0"/>
                <a:cs typeface="Times New Roman" pitchFamily="18" charset="0"/>
              </a:rPr>
              <a:t>6x + 6y = 120</a:t>
            </a:r>
          </a:p>
        </p:txBody>
      </p:sp>
      <p:cxnSp>
        <p:nvCxnSpPr>
          <p:cNvPr id="32" name="Přímá spojnice 31"/>
          <p:cNvCxnSpPr/>
          <p:nvPr/>
        </p:nvCxnSpPr>
        <p:spPr>
          <a:xfrm flipH="1">
            <a:off x="251520" y="6021288"/>
            <a:ext cx="2160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193687" y="5589240"/>
            <a:ext cx="1560245" cy="430887"/>
          </a:xfrm>
          <a:prstGeom prst="rect">
            <a:avLst/>
          </a:prstGeom>
          <a:noFill/>
        </p:spPr>
        <p:txBody>
          <a:bodyPr wrap="square" rtlCol="0">
            <a:spAutoFit/>
          </a:bodyPr>
          <a:lstStyle/>
          <a:p>
            <a:r>
              <a:rPr lang="cs-CZ" sz="2200" dirty="0">
                <a:latin typeface="Times New Roman" pitchFamily="18" charset="0"/>
                <a:cs typeface="Times New Roman" pitchFamily="18" charset="0"/>
              </a:rPr>
              <a:t>4x – 6y = 0</a:t>
            </a:r>
          </a:p>
        </p:txBody>
      </p:sp>
      <p:sp>
        <p:nvSpPr>
          <p:cNvPr id="34" name="TextovéPole 33"/>
          <p:cNvSpPr txBox="1"/>
          <p:nvPr/>
        </p:nvSpPr>
        <p:spPr>
          <a:xfrm>
            <a:off x="4860031" y="2566065"/>
            <a:ext cx="1884281" cy="430887"/>
          </a:xfrm>
          <a:prstGeom prst="rect">
            <a:avLst/>
          </a:prstGeom>
          <a:noFill/>
        </p:spPr>
        <p:txBody>
          <a:bodyPr wrap="square" rtlCol="0">
            <a:spAutoFit/>
          </a:bodyPr>
          <a:lstStyle/>
          <a:p>
            <a:r>
              <a:rPr lang="cs-CZ" sz="2200" dirty="0">
                <a:latin typeface="Times New Roman" pitchFamily="18" charset="0"/>
                <a:cs typeface="Times New Roman" pitchFamily="18" charset="0"/>
              </a:rPr>
              <a:t>x + y = 20</a:t>
            </a:r>
          </a:p>
        </p:txBody>
      </p:sp>
      <p:sp>
        <p:nvSpPr>
          <p:cNvPr id="35" name="Obdélník 34">
            <a:extLst>
              <a:ext uri="{FF2B5EF4-FFF2-40B4-BE49-F238E27FC236}">
                <a16:creationId xmlns:a16="http://schemas.microsoft.com/office/drawing/2014/main" id="{98FCC892-58D7-4939-A067-C73E17D6C069}"/>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6" name="Šipka doprava 21">
            <a:hlinkClick r:id="" action="ppaction://hlinkshowjump?jump=nextslide"/>
            <a:extLst>
              <a:ext uri="{FF2B5EF4-FFF2-40B4-BE49-F238E27FC236}">
                <a16:creationId xmlns:a16="http://schemas.microsoft.com/office/drawing/2014/main" id="{BA873590-22F5-488F-9F58-5A6AD500ACE2}"/>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7" name="Šipka doprava 22">
            <a:hlinkClick r:id="" action="ppaction://hlinkshowjump?jump=previousslide"/>
            <a:extLst>
              <a:ext uri="{FF2B5EF4-FFF2-40B4-BE49-F238E27FC236}">
                <a16:creationId xmlns:a16="http://schemas.microsoft.com/office/drawing/2014/main" id="{FED795F0-F4E2-406C-AC7E-6FB3F8B50473}"/>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8" name="Rectangle 10">
            <a:extLst>
              <a:ext uri="{FF2B5EF4-FFF2-40B4-BE49-F238E27FC236}">
                <a16:creationId xmlns:a16="http://schemas.microsoft.com/office/drawing/2014/main" id="{BC834C47-C7D4-44C3-85B5-7A4AB5CB7724}"/>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- 32</a:t>
            </a:r>
          </a:p>
        </p:txBody>
      </p:sp>
      <p:sp>
        <p:nvSpPr>
          <p:cNvPr id="39" name="Zaoblený obdélník 24">
            <a:hlinkClick r:id="" action="ppaction://hlinkshowjump?jump=firstslide"/>
            <a:extLst>
              <a:ext uri="{FF2B5EF4-FFF2-40B4-BE49-F238E27FC236}">
                <a16:creationId xmlns:a16="http://schemas.microsoft.com/office/drawing/2014/main" id="{8BB42659-427D-4D92-AEA7-DCF4A145D5DC}"/>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Tree>
    <p:extLst>
      <p:ext uri="{BB962C8B-B14F-4D97-AF65-F5344CB8AC3E}">
        <p14:creationId xmlns:p14="http://schemas.microsoft.com/office/powerpoint/2010/main" val="3431790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délník 31">
            <a:extLst>
              <a:ext uri="{FF2B5EF4-FFF2-40B4-BE49-F238E27FC236}">
                <a16:creationId xmlns:a16="http://schemas.microsoft.com/office/drawing/2014/main" id="{9936936E-3469-450D-B4E0-030C6AC2CDCF}"/>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3" name="Šipka doprava 21">
            <a:hlinkClick r:id="" action="ppaction://hlinkshowjump?jump=nextslide"/>
            <a:extLst>
              <a:ext uri="{FF2B5EF4-FFF2-40B4-BE49-F238E27FC236}">
                <a16:creationId xmlns:a16="http://schemas.microsoft.com/office/drawing/2014/main" id="{E0B6FE11-5E90-4483-823E-010F12E10C08}"/>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4" name="Šipka doprava 22">
            <a:hlinkClick r:id="" action="ppaction://hlinkshowjump?jump=previousslide"/>
            <a:extLst>
              <a:ext uri="{FF2B5EF4-FFF2-40B4-BE49-F238E27FC236}">
                <a16:creationId xmlns:a16="http://schemas.microsoft.com/office/drawing/2014/main" id="{E880AD23-3F80-4C57-99B8-049B869D238F}"/>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5" name="Rectangle 10">
            <a:extLst>
              <a:ext uri="{FF2B5EF4-FFF2-40B4-BE49-F238E27FC236}">
                <a16:creationId xmlns:a16="http://schemas.microsoft.com/office/drawing/2014/main" id="{B19A315B-DE32-4262-8454-3767690EEF9D}"/>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- 33</a:t>
            </a:r>
          </a:p>
        </p:txBody>
      </p:sp>
      <p:sp>
        <p:nvSpPr>
          <p:cNvPr id="36" name="Zaoblený obdélník 24">
            <a:hlinkClick r:id="" action="ppaction://hlinkshowjump?jump=firstslide"/>
            <a:extLst>
              <a:ext uri="{FF2B5EF4-FFF2-40B4-BE49-F238E27FC236}">
                <a16:creationId xmlns:a16="http://schemas.microsoft.com/office/drawing/2014/main" id="{9567A201-F07F-4719-8015-DE4F2D0ED6D7}"/>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42" name="TextovéPole 41">
            <a:extLst>
              <a:ext uri="{FF2B5EF4-FFF2-40B4-BE49-F238E27FC236}">
                <a16:creationId xmlns:a16="http://schemas.microsoft.com/office/drawing/2014/main" id="{E48B7FE7-D138-4267-84DF-C2FC672EB300}"/>
              </a:ext>
            </a:extLst>
          </p:cNvPr>
          <p:cNvSpPr txBox="1"/>
          <p:nvPr/>
        </p:nvSpPr>
        <p:spPr>
          <a:xfrm>
            <a:off x="539405" y="1959321"/>
            <a:ext cx="3069264" cy="461665"/>
          </a:xfrm>
          <a:prstGeom prst="rect">
            <a:avLst/>
          </a:prstGeom>
          <a:noFill/>
        </p:spPr>
        <p:txBody>
          <a:bodyPr wrap="square" rtlCol="0">
            <a:spAutoFit/>
          </a:bodyPr>
          <a:lstStyle/>
          <a:p>
            <a:r>
              <a:rPr lang="cs-CZ" sz="2400" dirty="0"/>
              <a:t>8 km/h = 8 000 m/h</a:t>
            </a:r>
            <a:endParaRPr lang="cs-CZ" sz="2400" b="1" dirty="0"/>
          </a:p>
        </p:txBody>
      </p:sp>
      <mc:AlternateContent xmlns:mc="http://schemas.openxmlformats.org/markup-compatibility/2006" xmlns:a14="http://schemas.microsoft.com/office/drawing/2010/main">
        <mc:Choice Requires="a14">
          <p:sp>
            <p:nvSpPr>
              <p:cNvPr id="43" name="TextovéPole 42">
                <a:extLst>
                  <a:ext uri="{FF2B5EF4-FFF2-40B4-BE49-F238E27FC236}">
                    <a16:creationId xmlns:a16="http://schemas.microsoft.com/office/drawing/2014/main" id="{FD67F6D9-21D1-4D5A-8884-862822E4E91B}"/>
                  </a:ext>
                </a:extLst>
              </p:cNvPr>
              <p:cNvSpPr txBox="1"/>
              <p:nvPr/>
            </p:nvSpPr>
            <p:spPr>
              <a:xfrm>
                <a:off x="3495364" y="1834498"/>
                <a:ext cx="1870349" cy="703398"/>
              </a:xfrm>
              <a:prstGeom prst="rect">
                <a:avLst/>
              </a:prstGeom>
              <a:noFill/>
            </p:spPr>
            <p:txBody>
              <a:bodyPr wrap="square" rtlCol="0">
                <a:spAutoFit/>
              </a:bodyPr>
              <a:lstStyle/>
              <a:p>
                <a:r>
                  <a:rPr lang="cs-CZ" sz="2400" dirty="0">
                    <a:solidFill>
                      <a:schemeClr val="tx1"/>
                    </a:solidFill>
                  </a:rPr>
                  <a:t>3 min = </a:t>
                </a:r>
                <a14:m>
                  <m:oMath xmlns:m="http://schemas.openxmlformats.org/officeDocument/2006/math">
                    <m:f>
                      <m:fPr>
                        <m:ctrlPr>
                          <a:rPr lang="cs-CZ" sz="2800" i="1" smtClean="0">
                            <a:solidFill>
                              <a:schemeClr val="tx1"/>
                            </a:solidFill>
                            <a:latin typeface="Cambria Math" panose="02040503050406030204" pitchFamily="18" charset="0"/>
                          </a:rPr>
                        </m:ctrlPr>
                      </m:fPr>
                      <m:num>
                        <m:r>
                          <a:rPr lang="cs-CZ" sz="2800" b="0" i="1" smtClean="0">
                            <a:solidFill>
                              <a:schemeClr val="tx1"/>
                            </a:solidFill>
                            <a:latin typeface="Cambria Math" panose="02040503050406030204" pitchFamily="18" charset="0"/>
                          </a:rPr>
                          <m:t>1</m:t>
                        </m:r>
                      </m:num>
                      <m:den>
                        <m:r>
                          <a:rPr lang="cs-CZ" sz="2800" b="0" i="1" smtClean="0">
                            <a:solidFill>
                              <a:schemeClr val="tx1"/>
                            </a:solidFill>
                            <a:latin typeface="Cambria Math" panose="02040503050406030204" pitchFamily="18" charset="0"/>
                          </a:rPr>
                          <m:t>20</m:t>
                        </m:r>
                      </m:den>
                    </m:f>
                  </m:oMath>
                </a14:m>
                <a:r>
                  <a:rPr lang="cs-CZ" sz="2800" dirty="0">
                    <a:solidFill>
                      <a:schemeClr val="tx1"/>
                    </a:solidFill>
                  </a:rPr>
                  <a:t> </a:t>
                </a:r>
                <a:r>
                  <a:rPr lang="cs-CZ" sz="2400" dirty="0">
                    <a:solidFill>
                      <a:schemeClr val="tx1"/>
                    </a:solidFill>
                  </a:rPr>
                  <a:t>h</a:t>
                </a:r>
                <a:endParaRPr lang="cs-CZ" sz="2400" b="1" dirty="0">
                  <a:solidFill>
                    <a:schemeClr val="tx1"/>
                  </a:solidFill>
                </a:endParaRPr>
              </a:p>
            </p:txBody>
          </p:sp>
        </mc:Choice>
        <mc:Fallback xmlns="">
          <p:sp>
            <p:nvSpPr>
              <p:cNvPr id="43" name="TextovéPole 42">
                <a:extLst>
                  <a:ext uri="{FF2B5EF4-FFF2-40B4-BE49-F238E27FC236}">
                    <a16:creationId xmlns:a16="http://schemas.microsoft.com/office/drawing/2014/main" id="{FD67F6D9-21D1-4D5A-8884-862822E4E91B}"/>
                  </a:ext>
                </a:extLst>
              </p:cNvPr>
              <p:cNvSpPr txBox="1">
                <a:spLocks noRot="1" noChangeAspect="1" noMove="1" noResize="1" noEditPoints="1" noAdjustHandles="1" noChangeArrowheads="1" noChangeShapeType="1" noTextEdit="1"/>
              </p:cNvSpPr>
              <p:nvPr/>
            </p:nvSpPr>
            <p:spPr>
              <a:xfrm>
                <a:off x="3495364" y="1834498"/>
                <a:ext cx="1870349" cy="703398"/>
              </a:xfrm>
              <a:prstGeom prst="rect">
                <a:avLst/>
              </a:prstGeom>
              <a:blipFill>
                <a:blip r:embed="rId2"/>
                <a:stretch>
                  <a:fillRect l="-4886" b="-5217"/>
                </a:stretch>
              </a:blipFill>
            </p:spPr>
            <p:txBody>
              <a:bodyPr/>
              <a:lstStyle/>
              <a:p>
                <a:r>
                  <a:rPr lang="cs-CZ">
                    <a:noFill/>
                  </a:rPr>
                  <a:t> </a:t>
                </a:r>
              </a:p>
            </p:txBody>
          </p:sp>
        </mc:Fallback>
      </mc:AlternateContent>
      <p:sp>
        <p:nvSpPr>
          <p:cNvPr id="44" name="TextovéPole 43">
            <a:extLst>
              <a:ext uri="{FF2B5EF4-FFF2-40B4-BE49-F238E27FC236}">
                <a16:creationId xmlns:a16="http://schemas.microsoft.com/office/drawing/2014/main" id="{45CC6475-A3A4-472D-B21C-26A58979B844}"/>
              </a:ext>
            </a:extLst>
          </p:cNvPr>
          <p:cNvSpPr txBox="1"/>
          <p:nvPr/>
        </p:nvSpPr>
        <p:spPr>
          <a:xfrm>
            <a:off x="5962007" y="1992839"/>
            <a:ext cx="2700670" cy="461665"/>
          </a:xfrm>
          <a:prstGeom prst="rect">
            <a:avLst/>
          </a:prstGeom>
          <a:noFill/>
        </p:spPr>
        <p:txBody>
          <a:bodyPr wrap="square" rtlCol="0">
            <a:spAutoFit/>
          </a:bodyPr>
          <a:lstStyle/>
          <a:p>
            <a:r>
              <a:rPr lang="cs-CZ" sz="2400" dirty="0"/>
              <a:t>8 000 : 20 = </a:t>
            </a:r>
            <a:r>
              <a:rPr lang="cs-CZ" sz="2400" b="1" dirty="0"/>
              <a:t>400 m</a:t>
            </a:r>
          </a:p>
        </p:txBody>
      </p:sp>
      <p:sp>
        <p:nvSpPr>
          <p:cNvPr id="45" name="Rectangle 5">
            <a:extLst>
              <a:ext uri="{FF2B5EF4-FFF2-40B4-BE49-F238E27FC236}">
                <a16:creationId xmlns:a16="http://schemas.microsoft.com/office/drawing/2014/main" id="{F8632966-4457-40F9-A321-42539B5A7596}"/>
              </a:ext>
            </a:extLst>
          </p:cNvPr>
          <p:cNvSpPr>
            <a:spLocks noChangeArrowheads="1"/>
          </p:cNvSpPr>
          <p:nvPr/>
        </p:nvSpPr>
        <p:spPr bwMode="auto">
          <a:xfrm>
            <a:off x="107503" y="601638"/>
            <a:ext cx="7758113" cy="1274589"/>
          </a:xfrm>
          <a:prstGeom prst="rect">
            <a:avLst/>
          </a:prstGeom>
          <a:noFill/>
          <a:ln w="9525">
            <a:noFill/>
            <a:miter lim="800000"/>
            <a:headEnd/>
            <a:tailEnd/>
          </a:ln>
          <a:effectLst/>
        </p:spPr>
        <p:txBody>
          <a:bodyPr anchor="t"/>
          <a:lstStyle/>
          <a:p>
            <a:pPr indent="-342900"/>
            <a:r>
              <a:rPr lang="cs-CZ" sz="2400" dirty="0"/>
              <a:t>Jirka běžel po pláži rovnoměrným tempem. Za 1 hodinu tak překonal vzdálenost 8 km. Vypočítejte, kolik metrů by Jirka uběhl za další 3 minuty.</a:t>
            </a:r>
            <a:r>
              <a:rPr lang="cs-CZ" sz="2400" b="1" dirty="0">
                <a:cs typeface="Times New Roman" pitchFamily="18" charset="0"/>
              </a:rPr>
              <a:t> </a:t>
            </a:r>
          </a:p>
        </p:txBody>
      </p:sp>
      <p:sp>
        <p:nvSpPr>
          <p:cNvPr id="46" name="TextovéPole 45">
            <a:extLst>
              <a:ext uri="{FF2B5EF4-FFF2-40B4-BE49-F238E27FC236}">
                <a16:creationId xmlns:a16="http://schemas.microsoft.com/office/drawing/2014/main" id="{B4908DAB-F0C2-44A0-AE8B-631A482AA419}"/>
              </a:ext>
            </a:extLst>
          </p:cNvPr>
          <p:cNvSpPr txBox="1"/>
          <p:nvPr/>
        </p:nvSpPr>
        <p:spPr>
          <a:xfrm>
            <a:off x="516007" y="2684086"/>
            <a:ext cx="2700670" cy="461665"/>
          </a:xfrm>
          <a:prstGeom prst="rect">
            <a:avLst/>
          </a:prstGeom>
          <a:noFill/>
        </p:spPr>
        <p:txBody>
          <a:bodyPr wrap="square" rtlCol="0">
            <a:spAutoFit/>
          </a:bodyPr>
          <a:lstStyle/>
          <a:p>
            <a:r>
              <a:rPr lang="cs-CZ" sz="2400" dirty="0"/>
              <a:t>nebo trojčlenkou</a:t>
            </a:r>
            <a:endParaRPr lang="cs-CZ" sz="2400" b="1" dirty="0"/>
          </a:p>
        </p:txBody>
      </p:sp>
      <p:sp>
        <p:nvSpPr>
          <p:cNvPr id="47" name="Text Box 8">
            <a:extLst>
              <a:ext uri="{FF2B5EF4-FFF2-40B4-BE49-F238E27FC236}">
                <a16:creationId xmlns:a16="http://schemas.microsoft.com/office/drawing/2014/main" id="{62BE5FC9-C3A4-4781-922E-99F940CB32BF}"/>
              </a:ext>
            </a:extLst>
          </p:cNvPr>
          <p:cNvSpPr txBox="1">
            <a:spLocks noChangeArrowheads="1"/>
          </p:cNvSpPr>
          <p:nvPr/>
        </p:nvSpPr>
        <p:spPr bwMode="auto">
          <a:xfrm>
            <a:off x="973908" y="3145751"/>
            <a:ext cx="1816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400" dirty="0">
                <a:solidFill>
                  <a:schemeClr val="tx1"/>
                </a:solidFill>
                <a:latin typeface="+mn-lt"/>
              </a:rPr>
              <a:t>60 min ………. </a:t>
            </a:r>
          </a:p>
        </p:txBody>
      </p:sp>
      <p:sp>
        <p:nvSpPr>
          <p:cNvPr id="48" name="Text Box 9">
            <a:extLst>
              <a:ext uri="{FF2B5EF4-FFF2-40B4-BE49-F238E27FC236}">
                <a16:creationId xmlns:a16="http://schemas.microsoft.com/office/drawing/2014/main" id="{24939C4B-ADBD-4CBD-9D35-F6A2CA096B1F}"/>
              </a:ext>
            </a:extLst>
          </p:cNvPr>
          <p:cNvSpPr txBox="1">
            <a:spLocks noChangeArrowheads="1"/>
          </p:cNvSpPr>
          <p:nvPr/>
        </p:nvSpPr>
        <p:spPr bwMode="auto">
          <a:xfrm>
            <a:off x="973907" y="3649807"/>
            <a:ext cx="2348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400" dirty="0">
                <a:solidFill>
                  <a:schemeClr val="tx1"/>
                </a:solidFill>
                <a:latin typeface="+mn-lt"/>
              </a:rPr>
              <a:t>3 min ....……. </a:t>
            </a:r>
          </a:p>
        </p:txBody>
      </p:sp>
      <p:sp>
        <p:nvSpPr>
          <p:cNvPr id="49" name="Line 10">
            <a:extLst>
              <a:ext uri="{FF2B5EF4-FFF2-40B4-BE49-F238E27FC236}">
                <a16:creationId xmlns:a16="http://schemas.microsoft.com/office/drawing/2014/main" id="{CFAD2D5B-3D8D-4B8E-88C6-A35676C53CE2}"/>
              </a:ext>
            </a:extLst>
          </p:cNvPr>
          <p:cNvSpPr>
            <a:spLocks noChangeShapeType="1"/>
          </p:cNvSpPr>
          <p:nvPr/>
        </p:nvSpPr>
        <p:spPr bwMode="auto">
          <a:xfrm>
            <a:off x="647601" y="4127320"/>
            <a:ext cx="37829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400"/>
          </a:p>
        </p:txBody>
      </p:sp>
      <p:sp>
        <p:nvSpPr>
          <p:cNvPr id="50" name="Line 15">
            <a:extLst>
              <a:ext uri="{FF2B5EF4-FFF2-40B4-BE49-F238E27FC236}">
                <a16:creationId xmlns:a16="http://schemas.microsoft.com/office/drawing/2014/main" id="{51EBC0CA-5271-4D41-BBAB-C352D4470EFD}"/>
              </a:ext>
            </a:extLst>
          </p:cNvPr>
          <p:cNvSpPr>
            <a:spLocks noChangeShapeType="1"/>
          </p:cNvSpPr>
          <p:nvPr/>
        </p:nvSpPr>
        <p:spPr bwMode="auto">
          <a:xfrm flipV="1">
            <a:off x="4094447" y="3195311"/>
            <a:ext cx="0" cy="8640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51" name="Line 17">
            <a:extLst>
              <a:ext uri="{FF2B5EF4-FFF2-40B4-BE49-F238E27FC236}">
                <a16:creationId xmlns:a16="http://schemas.microsoft.com/office/drawing/2014/main" id="{A1068505-1903-487E-9C46-8527ABCC19A9}"/>
              </a:ext>
            </a:extLst>
          </p:cNvPr>
          <p:cNvSpPr>
            <a:spLocks noChangeShapeType="1"/>
          </p:cNvSpPr>
          <p:nvPr/>
        </p:nvSpPr>
        <p:spPr bwMode="auto">
          <a:xfrm flipV="1">
            <a:off x="902147" y="3195312"/>
            <a:ext cx="0" cy="8640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mc:AlternateContent xmlns:mc="http://schemas.openxmlformats.org/markup-compatibility/2006" xmlns:a14="http://schemas.microsoft.com/office/drawing/2010/main">
        <mc:Choice Requires="a14">
          <p:sp>
            <p:nvSpPr>
              <p:cNvPr id="52" name="TextovéPole 51">
                <a:extLst>
                  <a:ext uri="{FF2B5EF4-FFF2-40B4-BE49-F238E27FC236}">
                    <a16:creationId xmlns:a16="http://schemas.microsoft.com/office/drawing/2014/main" id="{395FC4FD-B91B-4F6A-96D1-FE97C0B5E33E}"/>
                  </a:ext>
                </a:extLst>
              </p:cNvPr>
              <p:cNvSpPr txBox="1"/>
              <p:nvPr/>
            </p:nvSpPr>
            <p:spPr>
              <a:xfrm>
                <a:off x="1682555" y="4179480"/>
                <a:ext cx="1673279" cy="786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cs-CZ" sz="2400" i="1" smtClean="0">
                              <a:latin typeface="Cambria Math" panose="02040503050406030204" pitchFamily="18" charset="0"/>
                            </a:rPr>
                          </m:ctrlPr>
                        </m:fPr>
                        <m:num>
                          <m:r>
                            <m:rPr>
                              <m:sty m:val="p"/>
                            </m:rPr>
                            <a:rPr lang="cs-CZ" sz="2400" b="0" i="0" smtClean="0">
                              <a:latin typeface="Cambria Math" panose="02040503050406030204" pitchFamily="18" charset="0"/>
                            </a:rPr>
                            <m:t>x</m:t>
                          </m:r>
                        </m:num>
                        <m:den>
                          <m:r>
                            <a:rPr lang="cs-CZ" sz="2400" b="0" i="1" smtClean="0">
                              <a:latin typeface="Cambria Math" panose="02040503050406030204" pitchFamily="18" charset="0"/>
                            </a:rPr>
                            <m:t>8000</m:t>
                          </m:r>
                        </m:den>
                      </m:f>
                      <m:r>
                        <a:rPr lang="cs-CZ" sz="2400" b="0" i="0" smtClean="0">
                          <a:latin typeface="Cambria Math" panose="02040503050406030204" pitchFamily="18" charset="0"/>
                        </a:rPr>
                        <m:t>=</m:t>
                      </m:r>
                      <m:f>
                        <m:fPr>
                          <m:ctrlPr>
                            <a:rPr lang="cs-CZ" sz="2400" b="0" i="1" smtClean="0">
                              <a:latin typeface="Cambria Math" panose="02040503050406030204" pitchFamily="18" charset="0"/>
                            </a:rPr>
                          </m:ctrlPr>
                        </m:fPr>
                        <m:num>
                          <m:r>
                            <a:rPr lang="cs-CZ" sz="2400" b="0" i="0" smtClean="0">
                              <a:latin typeface="Cambria Math" panose="02040503050406030204" pitchFamily="18" charset="0"/>
                            </a:rPr>
                            <m:t>3</m:t>
                          </m:r>
                        </m:num>
                        <m:den>
                          <m:r>
                            <a:rPr lang="cs-CZ" sz="2400" b="0" i="0" smtClean="0">
                              <a:latin typeface="Cambria Math" panose="02040503050406030204" pitchFamily="18" charset="0"/>
                            </a:rPr>
                            <m:t>60</m:t>
                          </m:r>
                        </m:den>
                      </m:f>
                    </m:oMath>
                  </m:oMathPara>
                </a14:m>
                <a:endParaRPr lang="cs-CZ" sz="2400" dirty="0"/>
              </a:p>
            </p:txBody>
          </p:sp>
        </mc:Choice>
        <mc:Fallback xmlns="">
          <p:sp>
            <p:nvSpPr>
              <p:cNvPr id="52" name="TextovéPole 51">
                <a:extLst>
                  <a:ext uri="{FF2B5EF4-FFF2-40B4-BE49-F238E27FC236}">
                    <a16:creationId xmlns:a16="http://schemas.microsoft.com/office/drawing/2014/main" id="{395FC4FD-B91B-4F6A-96D1-FE97C0B5E33E}"/>
                  </a:ext>
                </a:extLst>
              </p:cNvPr>
              <p:cNvSpPr txBox="1">
                <a:spLocks noRot="1" noChangeAspect="1" noMove="1" noResize="1" noEditPoints="1" noAdjustHandles="1" noChangeArrowheads="1" noChangeShapeType="1" noTextEdit="1"/>
              </p:cNvSpPr>
              <p:nvPr/>
            </p:nvSpPr>
            <p:spPr>
              <a:xfrm>
                <a:off x="1682555" y="4179480"/>
                <a:ext cx="1673279" cy="786177"/>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3" name="TextovéPole 52">
                <a:extLst>
                  <a:ext uri="{FF2B5EF4-FFF2-40B4-BE49-F238E27FC236}">
                    <a16:creationId xmlns:a16="http://schemas.microsoft.com/office/drawing/2014/main" id="{19A226B4-918F-4170-9BEE-EBED8F136CA0}"/>
                  </a:ext>
                </a:extLst>
              </p:cNvPr>
              <p:cNvSpPr txBox="1"/>
              <p:nvPr/>
            </p:nvSpPr>
            <p:spPr>
              <a:xfrm>
                <a:off x="2252908" y="5048064"/>
                <a:ext cx="1987467" cy="786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cs-CZ" sz="2400" i="0" smtClean="0">
                          <a:latin typeface="Cambria Math" panose="02040503050406030204" pitchFamily="18" charset="0"/>
                        </a:rPr>
                        <m:t>x</m:t>
                      </m:r>
                      <m:r>
                        <a:rPr lang="cs-CZ" sz="2400" b="0" i="0" smtClean="0">
                          <a:latin typeface="Cambria Math" panose="02040503050406030204" pitchFamily="18" charset="0"/>
                        </a:rPr>
                        <m:t>=</m:t>
                      </m:r>
                      <m:f>
                        <m:fPr>
                          <m:ctrlPr>
                            <a:rPr lang="cs-CZ" sz="2400" b="0" i="1" smtClean="0">
                              <a:latin typeface="Cambria Math" panose="02040503050406030204" pitchFamily="18" charset="0"/>
                            </a:rPr>
                          </m:ctrlPr>
                        </m:fPr>
                        <m:num>
                          <m:r>
                            <a:rPr lang="cs-CZ" sz="2400" b="0" i="1" smtClean="0">
                              <a:latin typeface="Cambria Math" panose="02040503050406030204" pitchFamily="18" charset="0"/>
                            </a:rPr>
                            <m:t>8000</m:t>
                          </m:r>
                        </m:num>
                        <m:den>
                          <m:r>
                            <a:rPr lang="cs-CZ" sz="2400" b="0" i="1" smtClean="0">
                              <a:latin typeface="Cambria Math" panose="02040503050406030204" pitchFamily="18" charset="0"/>
                            </a:rPr>
                            <m:t>1</m:t>
                          </m:r>
                        </m:den>
                      </m:f>
                      <m:r>
                        <a:rPr lang="cs-CZ" sz="2400" b="0" i="1" smtClean="0">
                          <a:latin typeface="Cambria Math" panose="02040503050406030204" pitchFamily="18" charset="0"/>
                        </a:rPr>
                        <m:t>.</m:t>
                      </m:r>
                      <m:f>
                        <m:fPr>
                          <m:ctrlPr>
                            <a:rPr lang="cs-CZ" sz="2400" b="0" i="1" smtClean="0">
                              <a:latin typeface="Cambria Math" panose="02040503050406030204" pitchFamily="18" charset="0"/>
                            </a:rPr>
                          </m:ctrlPr>
                        </m:fPr>
                        <m:num>
                          <m:r>
                            <a:rPr lang="cs-CZ" sz="2400" b="0" i="0" smtClean="0">
                              <a:latin typeface="Cambria Math" panose="02040503050406030204" pitchFamily="18" charset="0"/>
                            </a:rPr>
                            <m:t>3</m:t>
                          </m:r>
                        </m:num>
                        <m:den>
                          <m:r>
                            <a:rPr lang="cs-CZ" sz="2400" b="0" i="0" smtClean="0">
                              <a:latin typeface="Cambria Math" panose="02040503050406030204" pitchFamily="18" charset="0"/>
                            </a:rPr>
                            <m:t>60</m:t>
                          </m:r>
                        </m:den>
                      </m:f>
                    </m:oMath>
                  </m:oMathPara>
                </a14:m>
                <a:endParaRPr lang="cs-CZ" sz="2400" dirty="0"/>
              </a:p>
            </p:txBody>
          </p:sp>
        </mc:Choice>
        <mc:Fallback xmlns="">
          <p:sp>
            <p:nvSpPr>
              <p:cNvPr id="53" name="TextovéPole 52">
                <a:extLst>
                  <a:ext uri="{FF2B5EF4-FFF2-40B4-BE49-F238E27FC236}">
                    <a16:creationId xmlns:a16="http://schemas.microsoft.com/office/drawing/2014/main" id="{19A226B4-918F-4170-9BEE-EBED8F136CA0}"/>
                  </a:ext>
                </a:extLst>
              </p:cNvPr>
              <p:cNvSpPr txBox="1">
                <a:spLocks noRot="1" noChangeAspect="1" noMove="1" noResize="1" noEditPoints="1" noAdjustHandles="1" noChangeArrowheads="1" noChangeShapeType="1" noTextEdit="1"/>
              </p:cNvSpPr>
              <p:nvPr/>
            </p:nvSpPr>
            <p:spPr>
              <a:xfrm>
                <a:off x="2252908" y="5048064"/>
                <a:ext cx="1987467" cy="786177"/>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4" name="TextovéPole 53">
                <a:extLst>
                  <a:ext uri="{FF2B5EF4-FFF2-40B4-BE49-F238E27FC236}">
                    <a16:creationId xmlns:a16="http://schemas.microsoft.com/office/drawing/2014/main" id="{79C145BC-CA5A-47F8-810D-79535A8D1C53}"/>
                  </a:ext>
                </a:extLst>
              </p:cNvPr>
              <p:cNvSpPr txBox="1"/>
              <p:nvPr/>
            </p:nvSpPr>
            <p:spPr>
              <a:xfrm>
                <a:off x="2197489" y="6175340"/>
                <a:ext cx="187034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400" b="1" i="0" smtClean="0">
                          <a:latin typeface="Cambria Math" panose="02040503050406030204" pitchFamily="18" charset="0"/>
                        </a:rPr>
                        <m:t>𝐱</m:t>
                      </m:r>
                      <m:r>
                        <a:rPr lang="cs-CZ" sz="2400" b="1" i="0" smtClean="0">
                          <a:latin typeface="Cambria Math" panose="02040503050406030204" pitchFamily="18" charset="0"/>
                        </a:rPr>
                        <m:t>=</m:t>
                      </m:r>
                      <m:r>
                        <a:rPr lang="cs-CZ" sz="2400" b="1" i="0" smtClean="0">
                          <a:latin typeface="Cambria Math" panose="02040503050406030204" pitchFamily="18" charset="0"/>
                        </a:rPr>
                        <m:t>𝟒𝟎𝟎</m:t>
                      </m:r>
                      <m:r>
                        <a:rPr lang="cs-CZ" sz="2400" b="1" i="0" smtClean="0">
                          <a:latin typeface="Cambria Math" panose="02040503050406030204" pitchFamily="18" charset="0"/>
                        </a:rPr>
                        <m:t> </m:t>
                      </m:r>
                      <m:r>
                        <a:rPr lang="cs-CZ" sz="2400" b="1" i="0" smtClean="0">
                          <a:latin typeface="Cambria Math" panose="02040503050406030204" pitchFamily="18" charset="0"/>
                        </a:rPr>
                        <m:t>𝐦</m:t>
                      </m:r>
                    </m:oMath>
                  </m:oMathPara>
                </a14:m>
                <a:endParaRPr lang="cs-CZ" sz="2400" b="1" dirty="0"/>
              </a:p>
            </p:txBody>
          </p:sp>
        </mc:Choice>
        <mc:Fallback xmlns="">
          <p:sp>
            <p:nvSpPr>
              <p:cNvPr id="54" name="TextovéPole 53">
                <a:extLst>
                  <a:ext uri="{FF2B5EF4-FFF2-40B4-BE49-F238E27FC236}">
                    <a16:creationId xmlns:a16="http://schemas.microsoft.com/office/drawing/2014/main" id="{79C145BC-CA5A-47F8-810D-79535A8D1C53}"/>
                  </a:ext>
                </a:extLst>
              </p:cNvPr>
              <p:cNvSpPr txBox="1">
                <a:spLocks noRot="1" noChangeAspect="1" noMove="1" noResize="1" noEditPoints="1" noAdjustHandles="1" noChangeArrowheads="1" noChangeShapeType="1" noTextEdit="1"/>
              </p:cNvSpPr>
              <p:nvPr/>
            </p:nvSpPr>
            <p:spPr>
              <a:xfrm>
                <a:off x="2197489" y="6175340"/>
                <a:ext cx="1870349" cy="461665"/>
              </a:xfrm>
              <a:prstGeom prst="rect">
                <a:avLst/>
              </a:prstGeom>
              <a:blipFill>
                <a:blip r:embed="rId5"/>
                <a:stretch>
                  <a:fillRect/>
                </a:stretch>
              </a:blipFill>
            </p:spPr>
            <p:txBody>
              <a:bodyPr/>
              <a:lstStyle/>
              <a:p>
                <a:r>
                  <a:rPr lang="cs-CZ">
                    <a:noFill/>
                  </a:rPr>
                  <a:t> </a:t>
                </a:r>
              </a:p>
            </p:txBody>
          </p:sp>
        </mc:Fallback>
      </mc:AlternateContent>
      <p:sp>
        <p:nvSpPr>
          <p:cNvPr id="55" name="Text Box 8">
            <a:extLst>
              <a:ext uri="{FF2B5EF4-FFF2-40B4-BE49-F238E27FC236}">
                <a16:creationId xmlns:a16="http://schemas.microsoft.com/office/drawing/2014/main" id="{CF96DEA8-F7C9-41C6-9BA7-93520DBA1EC0}"/>
              </a:ext>
            </a:extLst>
          </p:cNvPr>
          <p:cNvSpPr txBox="1">
            <a:spLocks noChangeArrowheads="1"/>
          </p:cNvSpPr>
          <p:nvPr/>
        </p:nvSpPr>
        <p:spPr bwMode="auto">
          <a:xfrm>
            <a:off x="2790489" y="3145751"/>
            <a:ext cx="11797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400" dirty="0">
                <a:solidFill>
                  <a:schemeClr val="tx1"/>
                </a:solidFill>
                <a:latin typeface="+mn-lt"/>
              </a:rPr>
              <a:t>8 000 m</a:t>
            </a:r>
          </a:p>
        </p:txBody>
      </p:sp>
      <p:sp>
        <p:nvSpPr>
          <p:cNvPr id="56" name="Text Box 9">
            <a:extLst>
              <a:ext uri="{FF2B5EF4-FFF2-40B4-BE49-F238E27FC236}">
                <a16:creationId xmlns:a16="http://schemas.microsoft.com/office/drawing/2014/main" id="{BA45EBDF-770E-4E96-9D62-2AFB695B9971}"/>
              </a:ext>
            </a:extLst>
          </p:cNvPr>
          <p:cNvSpPr txBox="1">
            <a:spLocks noChangeArrowheads="1"/>
          </p:cNvSpPr>
          <p:nvPr/>
        </p:nvSpPr>
        <p:spPr bwMode="auto">
          <a:xfrm>
            <a:off x="3012797" y="3649807"/>
            <a:ext cx="784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400" dirty="0">
                <a:solidFill>
                  <a:schemeClr val="tx1"/>
                </a:solidFill>
                <a:latin typeface="+mn-lt"/>
              </a:rPr>
              <a:t>x m</a:t>
            </a:r>
          </a:p>
        </p:txBody>
      </p:sp>
      <p:cxnSp>
        <p:nvCxnSpPr>
          <p:cNvPr id="57" name="Přímá spojnice 56">
            <a:extLst>
              <a:ext uri="{FF2B5EF4-FFF2-40B4-BE49-F238E27FC236}">
                <a16:creationId xmlns:a16="http://schemas.microsoft.com/office/drawing/2014/main" id="{117CA504-AAFA-4A2B-931B-2964A871E960}"/>
              </a:ext>
            </a:extLst>
          </p:cNvPr>
          <p:cNvCxnSpPr>
            <a:cxnSpLocks/>
          </p:cNvCxnSpPr>
          <p:nvPr/>
        </p:nvCxnSpPr>
        <p:spPr>
          <a:xfrm flipV="1">
            <a:off x="3765060" y="5156652"/>
            <a:ext cx="333950" cy="211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Přímá spojnice 57">
            <a:extLst>
              <a:ext uri="{FF2B5EF4-FFF2-40B4-BE49-F238E27FC236}">
                <a16:creationId xmlns:a16="http://schemas.microsoft.com/office/drawing/2014/main" id="{DF5BAEF9-7DC5-4470-89F6-99259B5A8EFC}"/>
              </a:ext>
            </a:extLst>
          </p:cNvPr>
          <p:cNvCxnSpPr>
            <a:cxnSpLocks/>
          </p:cNvCxnSpPr>
          <p:nvPr/>
        </p:nvCxnSpPr>
        <p:spPr>
          <a:xfrm flipV="1">
            <a:off x="3772563" y="5574259"/>
            <a:ext cx="295275" cy="214313"/>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 Box 14">
            <a:extLst>
              <a:ext uri="{FF2B5EF4-FFF2-40B4-BE49-F238E27FC236}">
                <a16:creationId xmlns:a16="http://schemas.microsoft.com/office/drawing/2014/main" id="{8302F965-BF14-4706-9C4D-0ACBE36EE15C}"/>
              </a:ext>
            </a:extLst>
          </p:cNvPr>
          <p:cNvSpPr txBox="1">
            <a:spLocks noChangeArrowheads="1"/>
          </p:cNvSpPr>
          <p:nvPr/>
        </p:nvSpPr>
        <p:spPr bwMode="auto">
          <a:xfrm>
            <a:off x="3765060" y="4734824"/>
            <a:ext cx="586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400" dirty="0">
                <a:solidFill>
                  <a:srgbClr val="0070C0"/>
                </a:solidFill>
                <a:latin typeface="+mn-lt"/>
              </a:rPr>
              <a:t>1</a:t>
            </a:r>
          </a:p>
        </p:txBody>
      </p:sp>
      <p:sp>
        <p:nvSpPr>
          <p:cNvPr id="60" name="Text Box 14">
            <a:extLst>
              <a:ext uri="{FF2B5EF4-FFF2-40B4-BE49-F238E27FC236}">
                <a16:creationId xmlns:a16="http://schemas.microsoft.com/office/drawing/2014/main" id="{C5EDA9AD-D4F2-4DBF-9849-C25B30CFB689}"/>
              </a:ext>
            </a:extLst>
          </p:cNvPr>
          <p:cNvSpPr txBox="1">
            <a:spLocks noChangeArrowheads="1"/>
          </p:cNvSpPr>
          <p:nvPr/>
        </p:nvSpPr>
        <p:spPr bwMode="auto">
          <a:xfrm>
            <a:off x="3676907" y="5754944"/>
            <a:ext cx="586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400" dirty="0">
                <a:solidFill>
                  <a:srgbClr val="0070C0"/>
                </a:solidFill>
                <a:latin typeface="+mn-lt"/>
              </a:rPr>
              <a:t>20</a:t>
            </a:r>
          </a:p>
        </p:txBody>
      </p:sp>
      <p:sp>
        <p:nvSpPr>
          <p:cNvPr id="61" name="Rectangle 18">
            <a:extLst>
              <a:ext uri="{FF2B5EF4-FFF2-40B4-BE49-F238E27FC236}">
                <a16:creationId xmlns:a16="http://schemas.microsoft.com/office/drawing/2014/main" id="{3C3FD704-C11D-47D3-95D7-294703C21B40}"/>
              </a:ext>
            </a:extLst>
          </p:cNvPr>
          <p:cNvSpPr>
            <a:spLocks noChangeArrowheads="1"/>
          </p:cNvSpPr>
          <p:nvPr/>
        </p:nvSpPr>
        <p:spPr bwMode="auto">
          <a:xfrm>
            <a:off x="4620336" y="6192772"/>
            <a:ext cx="4488168" cy="394828"/>
          </a:xfrm>
          <a:prstGeom prst="rect">
            <a:avLst/>
          </a:prstGeom>
          <a:solidFill>
            <a:schemeClr val="bg1"/>
          </a:solidFill>
          <a:ln w="9525">
            <a:noFill/>
            <a:miter lim="800000"/>
            <a:headEnd/>
            <a:tailEnd/>
          </a:ln>
          <a:effectLst/>
        </p:spPr>
        <p:txBody>
          <a:bodyPr anchor="t"/>
          <a:lstStyle/>
          <a:p>
            <a:r>
              <a:rPr lang="cs-CZ" sz="2400" dirty="0">
                <a:latin typeface="Times New Roman" pitchFamily="18" charset="0"/>
                <a:cs typeface="Times New Roman" pitchFamily="18" charset="0"/>
              </a:rPr>
              <a:t>Za 3 další minuty by uběhl 400 m.</a:t>
            </a:r>
          </a:p>
        </p:txBody>
      </p:sp>
      <p:pic>
        <p:nvPicPr>
          <p:cNvPr id="62" name="Obrázek 61" descr="Obsah obrázku tráva, venku, pole&#10;&#10;Popis byl vytvořen automaticky">
            <a:extLst>
              <a:ext uri="{FF2B5EF4-FFF2-40B4-BE49-F238E27FC236}">
                <a16:creationId xmlns:a16="http://schemas.microsoft.com/office/drawing/2014/main" id="{BEB35BD9-D152-4A3B-80EB-6316EAB98C74}"/>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7115" r="26602"/>
          <a:stretch/>
        </p:blipFill>
        <p:spPr>
          <a:xfrm>
            <a:off x="8077710" y="665228"/>
            <a:ext cx="958787" cy="1380698"/>
          </a:xfrm>
          <a:prstGeom prst="rect">
            <a:avLst/>
          </a:prstGeom>
        </p:spPr>
      </p:pic>
    </p:spTree>
    <p:extLst>
      <p:ext uri="{BB962C8B-B14F-4D97-AF65-F5344CB8AC3E}">
        <p14:creationId xmlns:p14="http://schemas.microsoft.com/office/powerpoint/2010/main" val="1266507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Přímá spojnice 3"/>
          <p:cNvCxnSpPr/>
          <p:nvPr/>
        </p:nvCxnSpPr>
        <p:spPr>
          <a:xfrm>
            <a:off x="971600" y="4221088"/>
            <a:ext cx="2318732" cy="864096"/>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 name="Rectangle 11"/>
          <p:cNvSpPr>
            <a:spLocks noChangeArrowheads="1"/>
          </p:cNvSpPr>
          <p:nvPr/>
        </p:nvSpPr>
        <p:spPr bwMode="auto">
          <a:xfrm>
            <a:off x="107504" y="610390"/>
            <a:ext cx="777686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indent="0" eaLnBrk="1" hangingPunct="1"/>
            <a:r>
              <a:rPr lang="cs-CZ" sz="2400" dirty="0">
                <a:latin typeface="+mn-lt"/>
              </a:rPr>
              <a:t>Z vody v rybníku vyčnívá kolmo nad hladinu dřevěný kůl. Jeho  výška nad hladinou je 8 m. Jak daleko od kůlu dopadne na hladinu vrchol kůlu, jestliže se kůl zlomil ve výšce 3 m nad hladinou a na hladinu dopadl jen vrchol kůlu</a:t>
            </a:r>
            <a:r>
              <a:rPr lang="cs-CZ" altLang="cs-CZ" sz="2400" dirty="0">
                <a:latin typeface="+mn-lt"/>
              </a:rPr>
              <a:t>?</a:t>
            </a:r>
          </a:p>
        </p:txBody>
      </p:sp>
      <p:sp>
        <p:nvSpPr>
          <p:cNvPr id="6" name="Rectangle 4"/>
          <p:cNvSpPr>
            <a:spLocks/>
          </p:cNvSpPr>
          <p:nvPr/>
        </p:nvSpPr>
        <p:spPr bwMode="auto">
          <a:xfrm>
            <a:off x="323850" y="2275657"/>
            <a:ext cx="187166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Font typeface="Arial" pitchFamily="34" charset="0"/>
              <a:buChar char="•"/>
              <a:defRPr sz="3200">
                <a:solidFill>
                  <a:schemeClr val="tx1"/>
                </a:solidFill>
                <a:latin typeface="Calibri" pitchFamily="34" charset="0"/>
              </a:defRPr>
            </a:lvl1pPr>
            <a:lvl2pPr marL="990600" indent="-533400" eaLnBrk="0" hangingPunct="0">
              <a:spcBef>
                <a:spcPct val="20000"/>
              </a:spcBef>
              <a:buFont typeface="Arial" pitchFamily="34" charset="0"/>
              <a:buChar char="–"/>
              <a:defRPr sz="2800">
                <a:solidFill>
                  <a:schemeClr val="tx1"/>
                </a:solidFill>
                <a:latin typeface="Calibri" pitchFamily="34" charset="0"/>
              </a:defRPr>
            </a:lvl2pPr>
            <a:lvl3pPr marL="1371600" indent="-457200" eaLnBrk="0" hangingPunct="0">
              <a:spcBef>
                <a:spcPct val="20000"/>
              </a:spcBef>
              <a:buFont typeface="Arial" pitchFamily="34" charset="0"/>
              <a:buChar char="•"/>
              <a:defRPr sz="2400">
                <a:solidFill>
                  <a:schemeClr val="tx1"/>
                </a:solidFill>
                <a:latin typeface="Calibri" pitchFamily="34" charset="0"/>
              </a:defRPr>
            </a:lvl3pPr>
            <a:lvl4pPr marL="1752600" indent="-381000" eaLnBrk="0" hangingPunct="0">
              <a:spcBef>
                <a:spcPct val="20000"/>
              </a:spcBef>
              <a:buFont typeface="Arial" pitchFamily="34" charset="0"/>
              <a:buChar char="–"/>
              <a:defRPr sz="2000">
                <a:solidFill>
                  <a:schemeClr val="tx1"/>
                </a:solidFill>
                <a:latin typeface="Calibri" pitchFamily="34" charset="0"/>
              </a:defRPr>
            </a:lvl4pPr>
            <a:lvl5pPr marL="2209800" indent="-381000" eaLnBrk="0" hangingPunct="0">
              <a:spcBef>
                <a:spcPct val="20000"/>
              </a:spcBef>
              <a:buFont typeface="Arial" pitchFamily="34" charset="0"/>
              <a:buChar char="»"/>
              <a:defRPr sz="2000">
                <a:solidFill>
                  <a:schemeClr val="tx1"/>
                </a:solidFill>
                <a:latin typeface="Calibri" pitchFamily="34" charset="0"/>
              </a:defRPr>
            </a:lvl5pPr>
            <a:lvl6pPr marL="26670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31242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5814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40386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Font typeface="Arial" pitchFamily="34" charset="0"/>
              <a:buNone/>
            </a:pPr>
            <a:r>
              <a:rPr lang="cs-CZ" altLang="cs-CZ" sz="2400" dirty="0">
                <a:latin typeface="Arial" pitchFamily="34" charset="0"/>
              </a:rPr>
              <a:t>Náčrt:</a:t>
            </a:r>
          </a:p>
        </p:txBody>
      </p:sp>
      <p:sp>
        <p:nvSpPr>
          <p:cNvPr id="7" name="Rectangle 15"/>
          <p:cNvSpPr>
            <a:spLocks/>
          </p:cNvSpPr>
          <p:nvPr/>
        </p:nvSpPr>
        <p:spPr bwMode="auto">
          <a:xfrm>
            <a:off x="4067944" y="2318810"/>
            <a:ext cx="1813979" cy="53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Font typeface="Arial" pitchFamily="34" charset="0"/>
              <a:buChar char="•"/>
              <a:defRPr sz="3200">
                <a:solidFill>
                  <a:schemeClr val="tx1"/>
                </a:solidFill>
                <a:latin typeface="Calibri" pitchFamily="34" charset="0"/>
              </a:defRPr>
            </a:lvl1pPr>
            <a:lvl2pPr marL="990600" indent="-533400" eaLnBrk="0" hangingPunct="0">
              <a:spcBef>
                <a:spcPct val="20000"/>
              </a:spcBef>
              <a:buFont typeface="Arial" pitchFamily="34" charset="0"/>
              <a:buChar char="–"/>
              <a:defRPr sz="2800">
                <a:solidFill>
                  <a:schemeClr val="tx1"/>
                </a:solidFill>
                <a:latin typeface="Calibri" pitchFamily="34" charset="0"/>
              </a:defRPr>
            </a:lvl2pPr>
            <a:lvl3pPr marL="1371600" indent="-457200" eaLnBrk="0" hangingPunct="0">
              <a:spcBef>
                <a:spcPct val="20000"/>
              </a:spcBef>
              <a:buFont typeface="Arial" pitchFamily="34" charset="0"/>
              <a:buChar char="•"/>
              <a:defRPr sz="2400">
                <a:solidFill>
                  <a:schemeClr val="tx1"/>
                </a:solidFill>
                <a:latin typeface="Calibri" pitchFamily="34" charset="0"/>
              </a:defRPr>
            </a:lvl3pPr>
            <a:lvl4pPr marL="1752600" indent="-381000" eaLnBrk="0" hangingPunct="0">
              <a:spcBef>
                <a:spcPct val="20000"/>
              </a:spcBef>
              <a:buFont typeface="Arial" pitchFamily="34" charset="0"/>
              <a:buChar char="–"/>
              <a:defRPr sz="2000">
                <a:solidFill>
                  <a:schemeClr val="tx1"/>
                </a:solidFill>
                <a:latin typeface="Calibri" pitchFamily="34" charset="0"/>
              </a:defRPr>
            </a:lvl4pPr>
            <a:lvl5pPr marL="2209800" indent="-381000" eaLnBrk="0" hangingPunct="0">
              <a:spcBef>
                <a:spcPct val="20000"/>
              </a:spcBef>
              <a:buFont typeface="Arial" pitchFamily="34" charset="0"/>
              <a:buChar char="»"/>
              <a:defRPr sz="2000">
                <a:solidFill>
                  <a:schemeClr val="tx1"/>
                </a:solidFill>
                <a:latin typeface="Calibri" pitchFamily="34" charset="0"/>
              </a:defRPr>
            </a:lvl5pPr>
            <a:lvl6pPr marL="26670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31242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5814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40386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Font typeface="Arial" pitchFamily="34" charset="0"/>
              <a:buNone/>
            </a:pPr>
            <a:r>
              <a:rPr lang="cs-CZ" altLang="cs-CZ" sz="2400" dirty="0">
                <a:latin typeface="Arial" pitchFamily="34" charset="0"/>
              </a:rPr>
              <a:t>Výpočet:</a:t>
            </a:r>
          </a:p>
          <a:p>
            <a:pPr eaLnBrk="1" hangingPunct="1">
              <a:buNone/>
            </a:pPr>
            <a:r>
              <a:rPr lang="cs-CZ" altLang="cs-CZ" sz="2400" dirty="0">
                <a:latin typeface="Arial" pitchFamily="34" charset="0"/>
              </a:rPr>
              <a:t>   </a:t>
            </a:r>
            <a:endParaRPr lang="cs-CZ" altLang="cs-CZ" sz="2400" b="1" u="sng" dirty="0">
              <a:latin typeface="Arial" pitchFamily="34" charset="0"/>
            </a:endParaRPr>
          </a:p>
        </p:txBody>
      </p:sp>
      <p:sp>
        <p:nvSpPr>
          <p:cNvPr id="8" name="Obdélník 7"/>
          <p:cNvSpPr/>
          <p:nvPr/>
        </p:nvSpPr>
        <p:spPr>
          <a:xfrm>
            <a:off x="323528" y="5085184"/>
            <a:ext cx="367240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bg1"/>
              </a:solidFill>
            </a:endParaRPr>
          </a:p>
        </p:txBody>
      </p:sp>
      <p:sp>
        <p:nvSpPr>
          <p:cNvPr id="9" name="Obdélník 8"/>
          <p:cNvSpPr/>
          <p:nvPr/>
        </p:nvSpPr>
        <p:spPr>
          <a:xfrm>
            <a:off x="971600" y="2780928"/>
            <a:ext cx="72008" cy="2304256"/>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971600" y="2780928"/>
            <a:ext cx="72008" cy="2304256"/>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Obdélník 10"/>
          <p:cNvSpPr/>
          <p:nvPr/>
        </p:nvSpPr>
        <p:spPr>
          <a:xfrm>
            <a:off x="971600" y="4221088"/>
            <a:ext cx="45719" cy="864096"/>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11"/>
          <p:cNvCxnSpPr/>
          <p:nvPr/>
        </p:nvCxnSpPr>
        <p:spPr>
          <a:xfrm>
            <a:off x="971600" y="4221088"/>
            <a:ext cx="2318732" cy="86409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107504" y="3356992"/>
            <a:ext cx="1008112" cy="461665"/>
          </a:xfrm>
          <a:prstGeom prst="rect">
            <a:avLst/>
          </a:prstGeom>
          <a:noFill/>
        </p:spPr>
        <p:txBody>
          <a:bodyPr wrap="square" rtlCol="0">
            <a:spAutoFit/>
          </a:bodyPr>
          <a:lstStyle/>
          <a:p>
            <a:r>
              <a:rPr lang="cs-CZ" sz="2400" dirty="0"/>
              <a:t>8 m</a:t>
            </a:r>
          </a:p>
        </p:txBody>
      </p:sp>
      <p:sp>
        <p:nvSpPr>
          <p:cNvPr id="14" name="TextovéPole 13"/>
          <p:cNvSpPr txBox="1"/>
          <p:nvPr/>
        </p:nvSpPr>
        <p:spPr>
          <a:xfrm>
            <a:off x="323528" y="4437112"/>
            <a:ext cx="711634" cy="461665"/>
          </a:xfrm>
          <a:prstGeom prst="rect">
            <a:avLst/>
          </a:prstGeom>
          <a:noFill/>
          <a:ln>
            <a:noFill/>
          </a:ln>
        </p:spPr>
        <p:txBody>
          <a:bodyPr wrap="square" rtlCol="0">
            <a:spAutoFit/>
          </a:bodyPr>
          <a:lstStyle/>
          <a:p>
            <a:r>
              <a:rPr lang="cs-CZ" sz="2400" dirty="0">
                <a:solidFill>
                  <a:srgbClr val="FF0000"/>
                </a:solidFill>
              </a:rPr>
              <a:t>3 m</a:t>
            </a:r>
          </a:p>
        </p:txBody>
      </p:sp>
      <p:sp>
        <p:nvSpPr>
          <p:cNvPr id="15" name="TextovéPole 14"/>
          <p:cNvSpPr txBox="1"/>
          <p:nvPr/>
        </p:nvSpPr>
        <p:spPr>
          <a:xfrm>
            <a:off x="2276190" y="4283804"/>
            <a:ext cx="711634" cy="461665"/>
          </a:xfrm>
          <a:prstGeom prst="rect">
            <a:avLst/>
          </a:prstGeom>
          <a:noFill/>
          <a:ln>
            <a:noFill/>
          </a:ln>
        </p:spPr>
        <p:txBody>
          <a:bodyPr wrap="square" rtlCol="0">
            <a:spAutoFit/>
          </a:bodyPr>
          <a:lstStyle/>
          <a:p>
            <a:r>
              <a:rPr lang="cs-CZ" sz="2400" dirty="0">
                <a:solidFill>
                  <a:srgbClr val="FF0000"/>
                </a:solidFill>
              </a:rPr>
              <a:t>5 m</a:t>
            </a:r>
          </a:p>
        </p:txBody>
      </p:sp>
      <p:sp>
        <p:nvSpPr>
          <p:cNvPr id="16" name="Obdélník 15"/>
          <p:cNvSpPr/>
          <p:nvPr/>
        </p:nvSpPr>
        <p:spPr>
          <a:xfrm>
            <a:off x="971599" y="4221088"/>
            <a:ext cx="72000" cy="86409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louk 16"/>
          <p:cNvSpPr/>
          <p:nvPr/>
        </p:nvSpPr>
        <p:spPr>
          <a:xfrm>
            <a:off x="611560" y="4653136"/>
            <a:ext cx="828000" cy="828000"/>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8" name="Ovál 17"/>
          <p:cNvSpPr/>
          <p:nvPr/>
        </p:nvSpPr>
        <p:spPr>
          <a:xfrm>
            <a:off x="1187624" y="4887284"/>
            <a:ext cx="17780" cy="177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19" name="Přímá spojnice 18"/>
          <p:cNvCxnSpPr/>
          <p:nvPr/>
        </p:nvCxnSpPr>
        <p:spPr>
          <a:xfrm>
            <a:off x="971599" y="5085184"/>
            <a:ext cx="2318733" cy="18048"/>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TextovéPole 19"/>
          <p:cNvSpPr txBox="1"/>
          <p:nvPr/>
        </p:nvSpPr>
        <p:spPr>
          <a:xfrm>
            <a:off x="1775148" y="5111804"/>
            <a:ext cx="711634" cy="523220"/>
          </a:xfrm>
          <a:prstGeom prst="rect">
            <a:avLst/>
          </a:prstGeom>
          <a:noFill/>
          <a:ln>
            <a:noFill/>
          </a:ln>
        </p:spPr>
        <p:txBody>
          <a:bodyPr wrap="square" rtlCol="0">
            <a:spAutoFit/>
          </a:bodyPr>
          <a:lstStyle/>
          <a:p>
            <a:r>
              <a:rPr lang="cs-CZ" sz="2800" b="1" dirty="0">
                <a:solidFill>
                  <a:srgbClr val="FFFF00"/>
                </a:solidFill>
              </a:rPr>
              <a:t>x</a:t>
            </a:r>
          </a:p>
        </p:txBody>
      </p:sp>
      <p:sp>
        <p:nvSpPr>
          <p:cNvPr id="21" name="Rectangle 15"/>
          <p:cNvSpPr>
            <a:spLocks/>
          </p:cNvSpPr>
          <p:nvPr/>
        </p:nvSpPr>
        <p:spPr bwMode="auto">
          <a:xfrm>
            <a:off x="5422844" y="2780928"/>
            <a:ext cx="2952328" cy="53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Font typeface="Arial" pitchFamily="34" charset="0"/>
              <a:buChar char="•"/>
              <a:defRPr sz="3200">
                <a:solidFill>
                  <a:schemeClr val="tx1"/>
                </a:solidFill>
                <a:latin typeface="Calibri" pitchFamily="34" charset="0"/>
              </a:defRPr>
            </a:lvl1pPr>
            <a:lvl2pPr marL="990600" indent="-533400" eaLnBrk="0" hangingPunct="0">
              <a:spcBef>
                <a:spcPct val="20000"/>
              </a:spcBef>
              <a:buFont typeface="Arial" pitchFamily="34" charset="0"/>
              <a:buChar char="–"/>
              <a:defRPr sz="2800">
                <a:solidFill>
                  <a:schemeClr val="tx1"/>
                </a:solidFill>
                <a:latin typeface="Calibri" pitchFamily="34" charset="0"/>
              </a:defRPr>
            </a:lvl2pPr>
            <a:lvl3pPr marL="1371600" indent="-457200" eaLnBrk="0" hangingPunct="0">
              <a:spcBef>
                <a:spcPct val="20000"/>
              </a:spcBef>
              <a:buFont typeface="Arial" pitchFamily="34" charset="0"/>
              <a:buChar char="•"/>
              <a:defRPr sz="2400">
                <a:solidFill>
                  <a:schemeClr val="tx1"/>
                </a:solidFill>
                <a:latin typeface="Calibri" pitchFamily="34" charset="0"/>
              </a:defRPr>
            </a:lvl3pPr>
            <a:lvl4pPr marL="1752600" indent="-381000" eaLnBrk="0" hangingPunct="0">
              <a:spcBef>
                <a:spcPct val="20000"/>
              </a:spcBef>
              <a:buFont typeface="Arial" pitchFamily="34" charset="0"/>
              <a:buChar char="–"/>
              <a:defRPr sz="2000">
                <a:solidFill>
                  <a:schemeClr val="tx1"/>
                </a:solidFill>
                <a:latin typeface="Calibri" pitchFamily="34" charset="0"/>
              </a:defRPr>
            </a:lvl4pPr>
            <a:lvl5pPr marL="2209800" indent="-381000" eaLnBrk="0" hangingPunct="0">
              <a:spcBef>
                <a:spcPct val="20000"/>
              </a:spcBef>
              <a:buFont typeface="Arial" pitchFamily="34" charset="0"/>
              <a:buChar char="»"/>
              <a:defRPr sz="2000">
                <a:solidFill>
                  <a:schemeClr val="tx1"/>
                </a:solidFill>
                <a:latin typeface="Calibri" pitchFamily="34" charset="0"/>
              </a:defRPr>
            </a:lvl5pPr>
            <a:lvl6pPr marL="26670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31242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5814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40386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Font typeface="Arial" pitchFamily="34" charset="0"/>
              <a:buNone/>
            </a:pPr>
            <a:r>
              <a:rPr lang="cs-CZ" altLang="cs-CZ" sz="2800" dirty="0">
                <a:latin typeface="Cambria Math" panose="02040503050406030204" pitchFamily="18" charset="0"/>
                <a:ea typeface="Cambria Math" panose="02040503050406030204" pitchFamily="18" charset="0"/>
              </a:rPr>
              <a:t>x</a:t>
            </a:r>
            <a:r>
              <a:rPr lang="cs-CZ" altLang="cs-CZ" sz="2800" baseline="30000" dirty="0">
                <a:latin typeface="Cambria Math" panose="02040503050406030204" pitchFamily="18" charset="0"/>
                <a:ea typeface="Cambria Math" panose="02040503050406030204" pitchFamily="18" charset="0"/>
              </a:rPr>
              <a:t>2</a:t>
            </a:r>
            <a:r>
              <a:rPr lang="cs-CZ" altLang="cs-CZ" sz="2800" dirty="0">
                <a:latin typeface="Cambria Math" panose="02040503050406030204" pitchFamily="18" charset="0"/>
                <a:ea typeface="Cambria Math" panose="02040503050406030204" pitchFamily="18" charset="0"/>
              </a:rPr>
              <a:t> = 5</a:t>
            </a:r>
            <a:r>
              <a:rPr lang="cs-CZ" altLang="cs-CZ" sz="2800" baseline="30000" dirty="0">
                <a:latin typeface="Cambria Math" panose="02040503050406030204" pitchFamily="18" charset="0"/>
                <a:ea typeface="Cambria Math" panose="02040503050406030204" pitchFamily="18" charset="0"/>
              </a:rPr>
              <a:t>2 </a:t>
            </a:r>
            <a:r>
              <a:rPr lang="cs-CZ" altLang="cs-CZ" sz="2800" dirty="0">
                <a:latin typeface="Cambria Math" panose="02040503050406030204" pitchFamily="18" charset="0"/>
                <a:ea typeface="Cambria Math" panose="02040503050406030204" pitchFamily="18" charset="0"/>
              </a:rPr>
              <a:t>- 3</a:t>
            </a:r>
            <a:r>
              <a:rPr lang="cs-CZ" altLang="cs-CZ" sz="2800" baseline="30000" dirty="0">
                <a:latin typeface="Cambria Math" panose="02040503050406030204" pitchFamily="18" charset="0"/>
                <a:ea typeface="Cambria Math" panose="02040503050406030204" pitchFamily="18" charset="0"/>
              </a:rPr>
              <a:t>2</a:t>
            </a:r>
          </a:p>
          <a:p>
            <a:pPr eaLnBrk="1" hangingPunct="1">
              <a:buNone/>
            </a:pPr>
            <a:r>
              <a:rPr lang="cs-CZ" altLang="cs-CZ" sz="2800" dirty="0">
                <a:latin typeface="Cambria Math" panose="02040503050406030204" pitchFamily="18" charset="0"/>
                <a:ea typeface="Cambria Math" panose="02040503050406030204" pitchFamily="18" charset="0"/>
              </a:rPr>
              <a:t>   </a:t>
            </a:r>
            <a:endParaRPr lang="cs-CZ" altLang="cs-CZ" sz="2800" b="1" u="sng" dirty="0">
              <a:latin typeface="Cambria Math" panose="02040503050406030204" pitchFamily="18" charset="0"/>
              <a:ea typeface="Cambria Math" panose="02040503050406030204" pitchFamily="18" charset="0"/>
            </a:endParaRPr>
          </a:p>
        </p:txBody>
      </p:sp>
      <p:sp>
        <p:nvSpPr>
          <p:cNvPr id="22" name="Rectangle 15"/>
          <p:cNvSpPr>
            <a:spLocks/>
          </p:cNvSpPr>
          <p:nvPr/>
        </p:nvSpPr>
        <p:spPr bwMode="auto">
          <a:xfrm>
            <a:off x="5389871" y="3356992"/>
            <a:ext cx="2952328" cy="53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Font typeface="Arial" pitchFamily="34" charset="0"/>
              <a:buChar char="•"/>
              <a:defRPr sz="3200">
                <a:solidFill>
                  <a:schemeClr val="tx1"/>
                </a:solidFill>
                <a:latin typeface="Calibri" pitchFamily="34" charset="0"/>
              </a:defRPr>
            </a:lvl1pPr>
            <a:lvl2pPr marL="990600" indent="-533400" eaLnBrk="0" hangingPunct="0">
              <a:spcBef>
                <a:spcPct val="20000"/>
              </a:spcBef>
              <a:buFont typeface="Arial" pitchFamily="34" charset="0"/>
              <a:buChar char="–"/>
              <a:defRPr sz="2800">
                <a:solidFill>
                  <a:schemeClr val="tx1"/>
                </a:solidFill>
                <a:latin typeface="Calibri" pitchFamily="34" charset="0"/>
              </a:defRPr>
            </a:lvl2pPr>
            <a:lvl3pPr marL="1371600" indent="-457200" eaLnBrk="0" hangingPunct="0">
              <a:spcBef>
                <a:spcPct val="20000"/>
              </a:spcBef>
              <a:buFont typeface="Arial" pitchFamily="34" charset="0"/>
              <a:buChar char="•"/>
              <a:defRPr sz="2400">
                <a:solidFill>
                  <a:schemeClr val="tx1"/>
                </a:solidFill>
                <a:latin typeface="Calibri" pitchFamily="34" charset="0"/>
              </a:defRPr>
            </a:lvl3pPr>
            <a:lvl4pPr marL="1752600" indent="-381000" eaLnBrk="0" hangingPunct="0">
              <a:spcBef>
                <a:spcPct val="20000"/>
              </a:spcBef>
              <a:buFont typeface="Arial" pitchFamily="34" charset="0"/>
              <a:buChar char="–"/>
              <a:defRPr sz="2000">
                <a:solidFill>
                  <a:schemeClr val="tx1"/>
                </a:solidFill>
                <a:latin typeface="Calibri" pitchFamily="34" charset="0"/>
              </a:defRPr>
            </a:lvl4pPr>
            <a:lvl5pPr marL="2209800" indent="-381000" eaLnBrk="0" hangingPunct="0">
              <a:spcBef>
                <a:spcPct val="20000"/>
              </a:spcBef>
              <a:buFont typeface="Arial" pitchFamily="34" charset="0"/>
              <a:buChar char="»"/>
              <a:defRPr sz="2000">
                <a:solidFill>
                  <a:schemeClr val="tx1"/>
                </a:solidFill>
                <a:latin typeface="Calibri" pitchFamily="34" charset="0"/>
              </a:defRPr>
            </a:lvl5pPr>
            <a:lvl6pPr marL="26670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31242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5814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40386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Font typeface="Arial" pitchFamily="34" charset="0"/>
              <a:buNone/>
            </a:pPr>
            <a:r>
              <a:rPr lang="cs-CZ" altLang="cs-CZ" sz="2800" dirty="0">
                <a:latin typeface="Cambria Math" panose="02040503050406030204" pitchFamily="18" charset="0"/>
                <a:ea typeface="Cambria Math" panose="02040503050406030204" pitchFamily="18" charset="0"/>
              </a:rPr>
              <a:t>x</a:t>
            </a:r>
            <a:r>
              <a:rPr lang="cs-CZ" altLang="cs-CZ" sz="2800" baseline="30000" dirty="0">
                <a:latin typeface="Cambria Math" panose="02040503050406030204" pitchFamily="18" charset="0"/>
                <a:ea typeface="Cambria Math" panose="02040503050406030204" pitchFamily="18" charset="0"/>
              </a:rPr>
              <a:t>2</a:t>
            </a:r>
            <a:r>
              <a:rPr lang="cs-CZ" altLang="cs-CZ" sz="2800" dirty="0">
                <a:latin typeface="Cambria Math" panose="02040503050406030204" pitchFamily="18" charset="0"/>
                <a:ea typeface="Cambria Math" panose="02040503050406030204" pitchFamily="18" charset="0"/>
              </a:rPr>
              <a:t> = 25</a:t>
            </a:r>
            <a:r>
              <a:rPr lang="cs-CZ" altLang="cs-CZ" sz="2800" baseline="30000" dirty="0">
                <a:latin typeface="Cambria Math" panose="02040503050406030204" pitchFamily="18" charset="0"/>
                <a:ea typeface="Cambria Math" panose="02040503050406030204" pitchFamily="18" charset="0"/>
              </a:rPr>
              <a:t> </a:t>
            </a:r>
            <a:r>
              <a:rPr lang="cs-CZ" altLang="cs-CZ" sz="2800" dirty="0">
                <a:latin typeface="Cambria Math" panose="02040503050406030204" pitchFamily="18" charset="0"/>
                <a:ea typeface="Cambria Math" panose="02040503050406030204" pitchFamily="18" charset="0"/>
              </a:rPr>
              <a:t>- 9</a:t>
            </a:r>
            <a:endParaRPr lang="cs-CZ" altLang="cs-CZ" sz="2800" baseline="30000" dirty="0">
              <a:latin typeface="Cambria Math" panose="02040503050406030204" pitchFamily="18" charset="0"/>
              <a:ea typeface="Cambria Math" panose="02040503050406030204" pitchFamily="18" charset="0"/>
            </a:endParaRPr>
          </a:p>
          <a:p>
            <a:pPr eaLnBrk="1" hangingPunct="1">
              <a:buNone/>
            </a:pPr>
            <a:r>
              <a:rPr lang="cs-CZ" altLang="cs-CZ" sz="2800" dirty="0">
                <a:latin typeface="Cambria Math" panose="02040503050406030204" pitchFamily="18" charset="0"/>
                <a:ea typeface="Cambria Math" panose="02040503050406030204" pitchFamily="18" charset="0"/>
              </a:rPr>
              <a:t>   </a:t>
            </a:r>
            <a:endParaRPr lang="cs-CZ" altLang="cs-CZ" sz="2800" b="1" u="sng" dirty="0">
              <a:latin typeface="Cambria Math" panose="02040503050406030204" pitchFamily="18" charset="0"/>
              <a:ea typeface="Cambria Math" panose="02040503050406030204" pitchFamily="18" charset="0"/>
            </a:endParaRPr>
          </a:p>
        </p:txBody>
      </p:sp>
      <p:sp>
        <p:nvSpPr>
          <p:cNvPr id="23" name="Rectangle 15"/>
          <p:cNvSpPr>
            <a:spLocks/>
          </p:cNvSpPr>
          <p:nvPr/>
        </p:nvSpPr>
        <p:spPr bwMode="auto">
          <a:xfrm>
            <a:off x="5389871" y="3933056"/>
            <a:ext cx="2952328" cy="53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Font typeface="Arial" pitchFamily="34" charset="0"/>
              <a:buChar char="•"/>
              <a:defRPr sz="3200">
                <a:solidFill>
                  <a:schemeClr val="tx1"/>
                </a:solidFill>
                <a:latin typeface="Calibri" pitchFamily="34" charset="0"/>
              </a:defRPr>
            </a:lvl1pPr>
            <a:lvl2pPr marL="990600" indent="-533400" eaLnBrk="0" hangingPunct="0">
              <a:spcBef>
                <a:spcPct val="20000"/>
              </a:spcBef>
              <a:buFont typeface="Arial" pitchFamily="34" charset="0"/>
              <a:buChar char="–"/>
              <a:defRPr sz="2800">
                <a:solidFill>
                  <a:schemeClr val="tx1"/>
                </a:solidFill>
                <a:latin typeface="Calibri" pitchFamily="34" charset="0"/>
              </a:defRPr>
            </a:lvl2pPr>
            <a:lvl3pPr marL="1371600" indent="-457200" eaLnBrk="0" hangingPunct="0">
              <a:spcBef>
                <a:spcPct val="20000"/>
              </a:spcBef>
              <a:buFont typeface="Arial" pitchFamily="34" charset="0"/>
              <a:buChar char="•"/>
              <a:defRPr sz="2400">
                <a:solidFill>
                  <a:schemeClr val="tx1"/>
                </a:solidFill>
                <a:latin typeface="Calibri" pitchFamily="34" charset="0"/>
              </a:defRPr>
            </a:lvl3pPr>
            <a:lvl4pPr marL="1752600" indent="-381000" eaLnBrk="0" hangingPunct="0">
              <a:spcBef>
                <a:spcPct val="20000"/>
              </a:spcBef>
              <a:buFont typeface="Arial" pitchFamily="34" charset="0"/>
              <a:buChar char="–"/>
              <a:defRPr sz="2000">
                <a:solidFill>
                  <a:schemeClr val="tx1"/>
                </a:solidFill>
                <a:latin typeface="Calibri" pitchFamily="34" charset="0"/>
              </a:defRPr>
            </a:lvl4pPr>
            <a:lvl5pPr marL="2209800" indent="-381000" eaLnBrk="0" hangingPunct="0">
              <a:spcBef>
                <a:spcPct val="20000"/>
              </a:spcBef>
              <a:buFont typeface="Arial" pitchFamily="34" charset="0"/>
              <a:buChar char="»"/>
              <a:defRPr sz="2000">
                <a:solidFill>
                  <a:schemeClr val="tx1"/>
                </a:solidFill>
                <a:latin typeface="Calibri" pitchFamily="34" charset="0"/>
              </a:defRPr>
            </a:lvl5pPr>
            <a:lvl6pPr marL="26670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31242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5814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40386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Font typeface="Arial" pitchFamily="34" charset="0"/>
              <a:buNone/>
            </a:pPr>
            <a:r>
              <a:rPr lang="cs-CZ" altLang="cs-CZ" sz="2800" dirty="0">
                <a:latin typeface="Cambria Math" panose="02040503050406030204" pitchFamily="18" charset="0"/>
                <a:ea typeface="Cambria Math" panose="02040503050406030204" pitchFamily="18" charset="0"/>
              </a:rPr>
              <a:t>x</a:t>
            </a:r>
            <a:r>
              <a:rPr lang="cs-CZ" altLang="cs-CZ" sz="2800" baseline="30000" dirty="0">
                <a:latin typeface="Cambria Math" panose="02040503050406030204" pitchFamily="18" charset="0"/>
                <a:ea typeface="Cambria Math" panose="02040503050406030204" pitchFamily="18" charset="0"/>
              </a:rPr>
              <a:t>2</a:t>
            </a:r>
            <a:r>
              <a:rPr lang="cs-CZ" altLang="cs-CZ" sz="2800" dirty="0">
                <a:latin typeface="Cambria Math" panose="02040503050406030204" pitchFamily="18" charset="0"/>
                <a:ea typeface="Cambria Math" panose="02040503050406030204" pitchFamily="18" charset="0"/>
              </a:rPr>
              <a:t> = 16</a:t>
            </a:r>
            <a:endParaRPr lang="cs-CZ" altLang="cs-CZ" sz="2800" baseline="30000" dirty="0">
              <a:latin typeface="Cambria Math" panose="02040503050406030204" pitchFamily="18" charset="0"/>
              <a:ea typeface="Cambria Math" panose="02040503050406030204" pitchFamily="18" charset="0"/>
            </a:endParaRPr>
          </a:p>
          <a:p>
            <a:pPr eaLnBrk="1" hangingPunct="1">
              <a:buNone/>
            </a:pPr>
            <a:r>
              <a:rPr lang="cs-CZ" altLang="cs-CZ" sz="2800" dirty="0">
                <a:latin typeface="Cambria Math" panose="02040503050406030204" pitchFamily="18" charset="0"/>
                <a:ea typeface="Cambria Math" panose="02040503050406030204" pitchFamily="18" charset="0"/>
              </a:rPr>
              <a:t>   </a:t>
            </a:r>
            <a:endParaRPr lang="cs-CZ" altLang="cs-CZ" sz="2800" b="1" u="sng"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24" name="Rectangle 15"/>
              <p:cNvSpPr>
                <a:spLocks/>
              </p:cNvSpPr>
              <p:nvPr/>
            </p:nvSpPr>
            <p:spPr bwMode="auto">
              <a:xfrm>
                <a:off x="5364088" y="4509120"/>
                <a:ext cx="2952328" cy="5341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609600" indent="-609600" eaLnBrk="0" hangingPunct="0">
                  <a:spcBef>
                    <a:spcPct val="20000"/>
                  </a:spcBef>
                  <a:buFont typeface="Arial" pitchFamily="34" charset="0"/>
                  <a:buChar char="•"/>
                  <a:defRPr sz="3200">
                    <a:solidFill>
                      <a:schemeClr val="tx1"/>
                    </a:solidFill>
                    <a:latin typeface="Calibri" pitchFamily="34" charset="0"/>
                  </a:defRPr>
                </a:lvl1pPr>
                <a:lvl2pPr marL="990600" indent="-533400" eaLnBrk="0" hangingPunct="0">
                  <a:spcBef>
                    <a:spcPct val="20000"/>
                  </a:spcBef>
                  <a:buFont typeface="Arial" pitchFamily="34" charset="0"/>
                  <a:buChar char="–"/>
                  <a:defRPr sz="2800">
                    <a:solidFill>
                      <a:schemeClr val="tx1"/>
                    </a:solidFill>
                    <a:latin typeface="Calibri" pitchFamily="34" charset="0"/>
                  </a:defRPr>
                </a:lvl2pPr>
                <a:lvl3pPr marL="1371600" indent="-457200" eaLnBrk="0" hangingPunct="0">
                  <a:spcBef>
                    <a:spcPct val="20000"/>
                  </a:spcBef>
                  <a:buFont typeface="Arial" pitchFamily="34" charset="0"/>
                  <a:buChar char="•"/>
                  <a:defRPr sz="2400">
                    <a:solidFill>
                      <a:schemeClr val="tx1"/>
                    </a:solidFill>
                    <a:latin typeface="Calibri" pitchFamily="34" charset="0"/>
                  </a:defRPr>
                </a:lvl3pPr>
                <a:lvl4pPr marL="1752600" indent="-381000" eaLnBrk="0" hangingPunct="0">
                  <a:spcBef>
                    <a:spcPct val="20000"/>
                  </a:spcBef>
                  <a:buFont typeface="Arial" pitchFamily="34" charset="0"/>
                  <a:buChar char="–"/>
                  <a:defRPr sz="2000">
                    <a:solidFill>
                      <a:schemeClr val="tx1"/>
                    </a:solidFill>
                    <a:latin typeface="Calibri" pitchFamily="34" charset="0"/>
                  </a:defRPr>
                </a:lvl4pPr>
                <a:lvl5pPr marL="2209800" indent="-381000" eaLnBrk="0" hangingPunct="0">
                  <a:spcBef>
                    <a:spcPct val="20000"/>
                  </a:spcBef>
                  <a:buFont typeface="Arial" pitchFamily="34" charset="0"/>
                  <a:buChar char="»"/>
                  <a:defRPr sz="2000">
                    <a:solidFill>
                      <a:schemeClr val="tx1"/>
                    </a:solidFill>
                    <a:latin typeface="Calibri" pitchFamily="34" charset="0"/>
                  </a:defRPr>
                </a:lvl5pPr>
                <a:lvl6pPr marL="26670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31242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5814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40386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Font typeface="Arial" pitchFamily="34" charset="0"/>
                  <a:buNone/>
                </a:pPr>
                <a:r>
                  <a:rPr lang="cs-CZ" altLang="cs-CZ" sz="2800" dirty="0">
                    <a:latin typeface="Cambria Math" panose="02040503050406030204" pitchFamily="18" charset="0"/>
                    <a:ea typeface="Cambria Math" panose="02040503050406030204" pitchFamily="18" charset="0"/>
                  </a:rPr>
                  <a:t>x = </a:t>
                </a:r>
                <a14:m>
                  <m:oMath xmlns:m="http://schemas.openxmlformats.org/officeDocument/2006/math">
                    <m:rad>
                      <m:radPr>
                        <m:degHide m:val="on"/>
                        <m:ctrlPr>
                          <a:rPr lang="cs-CZ" altLang="cs-CZ" sz="2800" i="1" dirty="0" smtClean="0">
                            <a:latin typeface="Cambria Math" panose="02040503050406030204" pitchFamily="18" charset="0"/>
                            <a:ea typeface="Cambria Math" panose="02040503050406030204" pitchFamily="18" charset="0"/>
                          </a:rPr>
                        </m:ctrlPr>
                      </m:radPr>
                      <m:deg/>
                      <m:e>
                        <m:r>
                          <a:rPr lang="cs-CZ" altLang="cs-CZ" sz="2800" b="0" i="0" dirty="0" smtClean="0">
                            <a:latin typeface="Cambria Math"/>
                            <a:ea typeface="Cambria Math" panose="02040503050406030204" pitchFamily="18" charset="0"/>
                          </a:rPr>
                          <m:t>16</m:t>
                        </m:r>
                      </m:e>
                    </m:rad>
                  </m:oMath>
                </a14:m>
                <a:endParaRPr lang="cs-CZ" altLang="cs-CZ" sz="2800" baseline="30000" dirty="0">
                  <a:latin typeface="Cambria Math" panose="02040503050406030204" pitchFamily="18" charset="0"/>
                  <a:ea typeface="Cambria Math" panose="02040503050406030204" pitchFamily="18" charset="0"/>
                </a:endParaRPr>
              </a:p>
              <a:p>
                <a:pPr eaLnBrk="1" hangingPunct="1">
                  <a:buNone/>
                </a:pPr>
                <a:r>
                  <a:rPr lang="cs-CZ" altLang="cs-CZ" sz="2800" dirty="0">
                    <a:latin typeface="Cambria Math" panose="02040503050406030204" pitchFamily="18" charset="0"/>
                    <a:ea typeface="Cambria Math" panose="02040503050406030204" pitchFamily="18" charset="0"/>
                  </a:rPr>
                  <a:t>   </a:t>
                </a:r>
                <a:endParaRPr lang="cs-CZ" altLang="cs-CZ" sz="2800" b="1" u="sng" dirty="0">
                  <a:latin typeface="Cambria Math" panose="02040503050406030204" pitchFamily="18" charset="0"/>
                  <a:ea typeface="Cambria Math" panose="02040503050406030204" pitchFamily="18" charset="0"/>
                </a:endParaRPr>
              </a:p>
            </p:txBody>
          </p:sp>
        </mc:Choice>
        <mc:Fallback xmlns="">
          <p:sp>
            <p:nvSpPr>
              <p:cNvPr id="24" name="Rectangle 15"/>
              <p:cNvSpPr>
                <a:spLocks noRot="1" noChangeAspect="1" noMove="1" noResize="1" noEditPoints="1" noAdjustHandles="1" noChangeArrowheads="1" noChangeShapeType="1" noTextEdit="1"/>
              </p:cNvSpPr>
              <p:nvPr/>
            </p:nvSpPr>
            <p:spPr bwMode="auto">
              <a:xfrm>
                <a:off x="5364088" y="4509120"/>
                <a:ext cx="2952328" cy="534126"/>
              </a:xfrm>
              <a:prstGeom prst="rect">
                <a:avLst/>
              </a:prstGeom>
              <a:blipFill rotWithShape="1">
                <a:blip r:embed="rId2"/>
                <a:stretch>
                  <a:fillRect l="-4339" t="-4598" b="-367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p:sp>
        <p:nvSpPr>
          <p:cNvPr id="25" name="Rectangle 15"/>
          <p:cNvSpPr>
            <a:spLocks/>
          </p:cNvSpPr>
          <p:nvPr/>
        </p:nvSpPr>
        <p:spPr bwMode="auto">
          <a:xfrm>
            <a:off x="5364088" y="5127122"/>
            <a:ext cx="2952328" cy="53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Font typeface="Arial" pitchFamily="34" charset="0"/>
              <a:buChar char="•"/>
              <a:defRPr sz="3200">
                <a:solidFill>
                  <a:schemeClr val="tx1"/>
                </a:solidFill>
                <a:latin typeface="Calibri" pitchFamily="34" charset="0"/>
              </a:defRPr>
            </a:lvl1pPr>
            <a:lvl2pPr marL="990600" indent="-533400" eaLnBrk="0" hangingPunct="0">
              <a:spcBef>
                <a:spcPct val="20000"/>
              </a:spcBef>
              <a:buFont typeface="Arial" pitchFamily="34" charset="0"/>
              <a:buChar char="–"/>
              <a:defRPr sz="2800">
                <a:solidFill>
                  <a:schemeClr val="tx1"/>
                </a:solidFill>
                <a:latin typeface="Calibri" pitchFamily="34" charset="0"/>
              </a:defRPr>
            </a:lvl2pPr>
            <a:lvl3pPr marL="1371600" indent="-457200" eaLnBrk="0" hangingPunct="0">
              <a:spcBef>
                <a:spcPct val="20000"/>
              </a:spcBef>
              <a:buFont typeface="Arial" pitchFamily="34" charset="0"/>
              <a:buChar char="•"/>
              <a:defRPr sz="2400">
                <a:solidFill>
                  <a:schemeClr val="tx1"/>
                </a:solidFill>
                <a:latin typeface="Calibri" pitchFamily="34" charset="0"/>
              </a:defRPr>
            </a:lvl3pPr>
            <a:lvl4pPr marL="1752600" indent="-381000" eaLnBrk="0" hangingPunct="0">
              <a:spcBef>
                <a:spcPct val="20000"/>
              </a:spcBef>
              <a:buFont typeface="Arial" pitchFamily="34" charset="0"/>
              <a:buChar char="–"/>
              <a:defRPr sz="2000">
                <a:solidFill>
                  <a:schemeClr val="tx1"/>
                </a:solidFill>
                <a:latin typeface="Calibri" pitchFamily="34" charset="0"/>
              </a:defRPr>
            </a:lvl4pPr>
            <a:lvl5pPr marL="2209800" indent="-381000" eaLnBrk="0" hangingPunct="0">
              <a:spcBef>
                <a:spcPct val="20000"/>
              </a:spcBef>
              <a:buFont typeface="Arial" pitchFamily="34" charset="0"/>
              <a:buChar char="»"/>
              <a:defRPr sz="2000">
                <a:solidFill>
                  <a:schemeClr val="tx1"/>
                </a:solidFill>
                <a:latin typeface="Calibri" pitchFamily="34" charset="0"/>
              </a:defRPr>
            </a:lvl5pPr>
            <a:lvl6pPr marL="26670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31242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5814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40386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Font typeface="Arial" pitchFamily="34" charset="0"/>
              <a:buNone/>
            </a:pPr>
            <a:r>
              <a:rPr lang="cs-CZ" altLang="cs-CZ" sz="2800" b="1" u="sng" dirty="0">
                <a:latin typeface="Cambria Math" panose="02040503050406030204" pitchFamily="18" charset="0"/>
                <a:ea typeface="Cambria Math" panose="02040503050406030204" pitchFamily="18" charset="0"/>
              </a:rPr>
              <a:t>x = 4 m</a:t>
            </a:r>
            <a:endParaRPr lang="cs-CZ" altLang="cs-CZ" sz="2800" b="1" u="sng" baseline="30000" dirty="0">
              <a:latin typeface="Cambria Math" panose="02040503050406030204" pitchFamily="18" charset="0"/>
              <a:ea typeface="Cambria Math" panose="02040503050406030204" pitchFamily="18" charset="0"/>
            </a:endParaRPr>
          </a:p>
          <a:p>
            <a:pPr eaLnBrk="1" hangingPunct="1">
              <a:buNone/>
            </a:pPr>
            <a:r>
              <a:rPr lang="cs-CZ" altLang="cs-CZ" sz="2800" dirty="0">
                <a:latin typeface="Cambria Math" panose="02040503050406030204" pitchFamily="18" charset="0"/>
                <a:ea typeface="Cambria Math" panose="02040503050406030204" pitchFamily="18" charset="0"/>
              </a:rPr>
              <a:t>   </a:t>
            </a:r>
            <a:endParaRPr lang="cs-CZ" altLang="cs-CZ" sz="2800" b="1" u="sng" dirty="0">
              <a:latin typeface="Cambria Math" panose="02040503050406030204" pitchFamily="18" charset="0"/>
              <a:ea typeface="Cambria Math" panose="02040503050406030204" pitchFamily="18" charset="0"/>
            </a:endParaRPr>
          </a:p>
        </p:txBody>
      </p:sp>
      <p:sp>
        <p:nvSpPr>
          <p:cNvPr id="30" name="Rectangle 15"/>
          <p:cNvSpPr>
            <a:spLocks/>
          </p:cNvSpPr>
          <p:nvPr/>
        </p:nvSpPr>
        <p:spPr bwMode="auto">
          <a:xfrm>
            <a:off x="2130965" y="6216987"/>
            <a:ext cx="6819251" cy="53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Font typeface="Arial" pitchFamily="34" charset="0"/>
              <a:buChar char="•"/>
              <a:defRPr sz="3200">
                <a:solidFill>
                  <a:schemeClr val="tx1"/>
                </a:solidFill>
                <a:latin typeface="Calibri" pitchFamily="34" charset="0"/>
              </a:defRPr>
            </a:lvl1pPr>
            <a:lvl2pPr marL="990600" indent="-533400" eaLnBrk="0" hangingPunct="0">
              <a:spcBef>
                <a:spcPct val="20000"/>
              </a:spcBef>
              <a:buFont typeface="Arial" pitchFamily="34" charset="0"/>
              <a:buChar char="–"/>
              <a:defRPr sz="2800">
                <a:solidFill>
                  <a:schemeClr val="tx1"/>
                </a:solidFill>
                <a:latin typeface="Calibri" pitchFamily="34" charset="0"/>
              </a:defRPr>
            </a:lvl2pPr>
            <a:lvl3pPr marL="1371600" indent="-457200" eaLnBrk="0" hangingPunct="0">
              <a:spcBef>
                <a:spcPct val="20000"/>
              </a:spcBef>
              <a:buFont typeface="Arial" pitchFamily="34" charset="0"/>
              <a:buChar char="•"/>
              <a:defRPr sz="2400">
                <a:solidFill>
                  <a:schemeClr val="tx1"/>
                </a:solidFill>
                <a:latin typeface="Calibri" pitchFamily="34" charset="0"/>
              </a:defRPr>
            </a:lvl3pPr>
            <a:lvl4pPr marL="1752600" indent="-381000" eaLnBrk="0" hangingPunct="0">
              <a:spcBef>
                <a:spcPct val="20000"/>
              </a:spcBef>
              <a:buFont typeface="Arial" pitchFamily="34" charset="0"/>
              <a:buChar char="–"/>
              <a:defRPr sz="2000">
                <a:solidFill>
                  <a:schemeClr val="tx1"/>
                </a:solidFill>
                <a:latin typeface="Calibri" pitchFamily="34" charset="0"/>
              </a:defRPr>
            </a:lvl4pPr>
            <a:lvl5pPr marL="2209800" indent="-381000" eaLnBrk="0" hangingPunct="0">
              <a:spcBef>
                <a:spcPct val="20000"/>
              </a:spcBef>
              <a:buFont typeface="Arial" pitchFamily="34" charset="0"/>
              <a:buChar char="»"/>
              <a:defRPr sz="2000">
                <a:solidFill>
                  <a:schemeClr val="tx1"/>
                </a:solidFill>
                <a:latin typeface="Calibri" pitchFamily="34" charset="0"/>
              </a:defRPr>
            </a:lvl5pPr>
            <a:lvl6pPr marL="26670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31242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5814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4038600" indent="-3810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buFont typeface="Arial" pitchFamily="34" charset="0"/>
              <a:buNone/>
            </a:pPr>
            <a:r>
              <a:rPr lang="cs-CZ" altLang="cs-CZ" sz="2500" dirty="0">
                <a:latin typeface="+mn-lt"/>
                <a:ea typeface="Cambria Math" panose="02040503050406030204" pitchFamily="18" charset="0"/>
              </a:rPr>
              <a:t>Vrchol kůlu dopadne na hladinu ve vzdálenosti 4 m.</a:t>
            </a:r>
            <a:endParaRPr lang="cs-CZ" altLang="cs-CZ" sz="2500" baseline="30000" dirty="0">
              <a:latin typeface="+mn-lt"/>
              <a:ea typeface="Cambria Math" panose="02040503050406030204" pitchFamily="18" charset="0"/>
            </a:endParaRPr>
          </a:p>
          <a:p>
            <a:pPr eaLnBrk="1" hangingPunct="1">
              <a:buNone/>
            </a:pPr>
            <a:r>
              <a:rPr lang="cs-CZ" altLang="cs-CZ" sz="2500" dirty="0">
                <a:latin typeface="Cambria Math" panose="02040503050406030204" pitchFamily="18" charset="0"/>
                <a:ea typeface="Cambria Math" panose="02040503050406030204" pitchFamily="18" charset="0"/>
              </a:rPr>
              <a:t>   </a:t>
            </a:r>
            <a:endParaRPr lang="cs-CZ" altLang="cs-CZ" sz="2500" b="1" u="sng" dirty="0">
              <a:latin typeface="Cambria Math" panose="02040503050406030204" pitchFamily="18" charset="0"/>
              <a:ea typeface="Cambria Math" panose="02040503050406030204" pitchFamily="18" charset="0"/>
            </a:endParaRPr>
          </a:p>
        </p:txBody>
      </p:sp>
      <p:sp>
        <p:nvSpPr>
          <p:cNvPr id="31" name="Obdélník 30"/>
          <p:cNvSpPr/>
          <p:nvPr/>
        </p:nvSpPr>
        <p:spPr>
          <a:xfrm>
            <a:off x="7935695" y="1629755"/>
            <a:ext cx="936103" cy="3960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bg1"/>
              </a:solidFill>
            </a:endParaRPr>
          </a:p>
        </p:txBody>
      </p:sp>
      <p:sp>
        <p:nvSpPr>
          <p:cNvPr id="32" name="Obdélník 31"/>
          <p:cNvSpPr/>
          <p:nvPr/>
        </p:nvSpPr>
        <p:spPr>
          <a:xfrm>
            <a:off x="8129801" y="743882"/>
            <a:ext cx="72008" cy="885873"/>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Dvojitá vlna 1"/>
          <p:cNvSpPr/>
          <p:nvPr/>
        </p:nvSpPr>
        <p:spPr>
          <a:xfrm>
            <a:off x="7935695" y="1535970"/>
            <a:ext cx="936103" cy="198022"/>
          </a:xfrm>
          <a:prstGeom prst="doubleWav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Obdélník 32">
            <a:extLst>
              <a:ext uri="{FF2B5EF4-FFF2-40B4-BE49-F238E27FC236}">
                <a16:creationId xmlns:a16="http://schemas.microsoft.com/office/drawing/2014/main" id="{646DD20D-80A6-4225-9809-C380611167E8}"/>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4" name="Šipka doprava 21">
            <a:hlinkClick r:id="" action="ppaction://hlinkshowjump?jump=nextslide"/>
            <a:extLst>
              <a:ext uri="{FF2B5EF4-FFF2-40B4-BE49-F238E27FC236}">
                <a16:creationId xmlns:a16="http://schemas.microsoft.com/office/drawing/2014/main" id="{2EAF5C4D-C532-46C2-8AEE-14AD738C7011}"/>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5" name="Šipka doprava 22">
            <a:hlinkClick r:id="" action="ppaction://hlinkshowjump?jump=previousslide"/>
            <a:extLst>
              <a:ext uri="{FF2B5EF4-FFF2-40B4-BE49-F238E27FC236}">
                <a16:creationId xmlns:a16="http://schemas.microsoft.com/office/drawing/2014/main" id="{76E1103B-7D63-493C-8309-8F1B4825B794}"/>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6" name="Rectangle 10">
            <a:extLst>
              <a:ext uri="{FF2B5EF4-FFF2-40B4-BE49-F238E27FC236}">
                <a16:creationId xmlns:a16="http://schemas.microsoft.com/office/drawing/2014/main" id="{D940C1EE-22ED-4D8C-92BE-AEAB88E7334F}"/>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- 34</a:t>
            </a:r>
          </a:p>
        </p:txBody>
      </p:sp>
      <p:sp>
        <p:nvSpPr>
          <p:cNvPr id="37" name="Zaoblený obdélník 24">
            <a:hlinkClick r:id="" action="ppaction://hlinkshowjump?jump=firstslide"/>
            <a:extLst>
              <a:ext uri="{FF2B5EF4-FFF2-40B4-BE49-F238E27FC236}">
                <a16:creationId xmlns:a16="http://schemas.microsoft.com/office/drawing/2014/main" id="{F137F4FE-AE58-416E-BA1B-6CFB298FFAC6}"/>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Tree>
    <p:extLst>
      <p:ext uri="{BB962C8B-B14F-4D97-AF65-F5344CB8AC3E}">
        <p14:creationId xmlns:p14="http://schemas.microsoft.com/office/powerpoint/2010/main" val="1913308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07504" y="620688"/>
            <a:ext cx="8838533" cy="1647378"/>
          </a:xfrm>
          <a:prstGeom prst="rect">
            <a:avLst/>
          </a:prstGeom>
          <a:noFill/>
          <a:ln w="9525">
            <a:noFill/>
            <a:miter lim="800000"/>
            <a:headEnd/>
            <a:tailEnd/>
          </a:ln>
          <a:effectLst/>
        </p:spPr>
        <p:txBody>
          <a:bodyPr anchor="t"/>
          <a:lstStyle/>
          <a:p>
            <a:pPr indent="-342900"/>
            <a:r>
              <a:rPr lang="cs-CZ" sz="2400" dirty="0"/>
              <a:t>Petra na nákup lyžařských brýlí přispěla 40 %, chybějících 900 Kč za brýle doplatili rodiče. Cena za lyžařské brýle tvořila 75 % celé útraty za nákup lyžařských doplňků. Kolik Kč činila celá útrata za nákup lyžařských doplňků?</a:t>
            </a:r>
            <a:r>
              <a:rPr lang="cs-CZ" sz="2400" b="1" dirty="0">
                <a:cs typeface="Times New Roman" pitchFamily="18" charset="0"/>
              </a:rPr>
              <a:t> </a:t>
            </a:r>
          </a:p>
        </p:txBody>
      </p:sp>
      <p:sp>
        <p:nvSpPr>
          <p:cNvPr id="10" name="Text Box 8"/>
          <p:cNvSpPr txBox="1">
            <a:spLocks noChangeArrowheads="1"/>
          </p:cNvSpPr>
          <p:nvPr/>
        </p:nvSpPr>
        <p:spPr bwMode="auto">
          <a:xfrm>
            <a:off x="323528" y="2391271"/>
            <a:ext cx="28086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200" dirty="0">
                <a:solidFill>
                  <a:schemeClr val="tx1"/>
                </a:solidFill>
                <a:latin typeface="Times New Roman" pitchFamily="18" charset="0"/>
              </a:rPr>
              <a:t>60 % ………. 900 Kč</a:t>
            </a:r>
          </a:p>
        </p:txBody>
      </p:sp>
      <p:sp>
        <p:nvSpPr>
          <p:cNvPr id="11" name="Text Box 9"/>
          <p:cNvSpPr txBox="1">
            <a:spLocks noChangeArrowheads="1"/>
          </p:cNvSpPr>
          <p:nvPr/>
        </p:nvSpPr>
        <p:spPr bwMode="auto">
          <a:xfrm>
            <a:off x="323528" y="2895327"/>
            <a:ext cx="268837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200" dirty="0">
                <a:solidFill>
                  <a:schemeClr val="tx1"/>
                </a:solidFill>
                <a:latin typeface="Times New Roman" pitchFamily="18" charset="0"/>
              </a:rPr>
              <a:t>100 % ....…..…. x Kč</a:t>
            </a:r>
          </a:p>
        </p:txBody>
      </p:sp>
      <p:sp>
        <p:nvSpPr>
          <p:cNvPr id="12" name="Line 10"/>
          <p:cNvSpPr>
            <a:spLocks noChangeShapeType="1"/>
          </p:cNvSpPr>
          <p:nvPr/>
        </p:nvSpPr>
        <p:spPr bwMode="auto">
          <a:xfrm>
            <a:off x="179512" y="3428256"/>
            <a:ext cx="302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00"/>
          </a:p>
        </p:txBody>
      </p:sp>
      <p:sp>
        <p:nvSpPr>
          <p:cNvPr id="13" name="Line 15"/>
          <p:cNvSpPr>
            <a:spLocks noChangeShapeType="1"/>
          </p:cNvSpPr>
          <p:nvPr/>
        </p:nvSpPr>
        <p:spPr bwMode="auto">
          <a:xfrm flipV="1">
            <a:off x="3011902" y="2440831"/>
            <a:ext cx="0" cy="93662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200"/>
          </a:p>
        </p:txBody>
      </p:sp>
      <p:sp>
        <p:nvSpPr>
          <p:cNvPr id="14" name="Line 17"/>
          <p:cNvSpPr>
            <a:spLocks noChangeShapeType="1"/>
          </p:cNvSpPr>
          <p:nvPr/>
        </p:nvSpPr>
        <p:spPr bwMode="auto">
          <a:xfrm flipV="1">
            <a:off x="251520" y="2440832"/>
            <a:ext cx="0" cy="84654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200"/>
          </a:p>
        </p:txBody>
      </p:sp>
      <mc:AlternateContent xmlns:mc="http://schemas.openxmlformats.org/markup-compatibility/2006" xmlns:a14="http://schemas.microsoft.com/office/drawing/2010/main">
        <mc:Choice Requires="a14">
          <p:sp>
            <p:nvSpPr>
              <p:cNvPr id="15" name="TextovéPole 14"/>
              <p:cNvSpPr txBox="1"/>
              <p:nvPr/>
            </p:nvSpPr>
            <p:spPr>
              <a:xfrm>
                <a:off x="506066" y="3650935"/>
                <a:ext cx="1548437" cy="7352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cs-CZ" sz="2200" i="1" smtClean="0">
                              <a:latin typeface="Cambria Math" panose="02040503050406030204" pitchFamily="18" charset="0"/>
                            </a:rPr>
                          </m:ctrlPr>
                        </m:fPr>
                        <m:num>
                          <m:r>
                            <m:rPr>
                              <m:sty m:val="p"/>
                            </m:rPr>
                            <a:rPr lang="cs-CZ" sz="2200" b="0" i="0" smtClean="0">
                              <a:latin typeface="Cambria Math"/>
                            </a:rPr>
                            <m:t>x</m:t>
                          </m:r>
                        </m:num>
                        <m:den>
                          <m:r>
                            <a:rPr lang="cs-CZ" sz="2200" b="0" i="1" smtClean="0">
                              <a:latin typeface="Cambria Math" panose="02040503050406030204" pitchFamily="18" charset="0"/>
                            </a:rPr>
                            <m:t>9</m:t>
                          </m:r>
                          <m:r>
                            <a:rPr lang="cs-CZ" sz="2200" b="0" i="1" smtClean="0">
                              <a:latin typeface="Cambria Math"/>
                            </a:rPr>
                            <m:t>00</m:t>
                          </m:r>
                        </m:den>
                      </m:f>
                      <m:r>
                        <a:rPr lang="cs-CZ" sz="2200" b="0" i="0" smtClean="0">
                          <a:latin typeface="Cambria Math"/>
                        </a:rPr>
                        <m:t>=</m:t>
                      </m:r>
                      <m:f>
                        <m:fPr>
                          <m:ctrlPr>
                            <a:rPr lang="cs-CZ" sz="2200" b="0" i="1" smtClean="0">
                              <a:latin typeface="Cambria Math" panose="02040503050406030204" pitchFamily="18" charset="0"/>
                            </a:rPr>
                          </m:ctrlPr>
                        </m:fPr>
                        <m:num>
                          <m:r>
                            <a:rPr lang="cs-CZ" sz="2200" b="0" i="0" smtClean="0">
                              <a:latin typeface="Cambria Math" panose="02040503050406030204" pitchFamily="18" charset="0"/>
                            </a:rPr>
                            <m:t>100</m:t>
                          </m:r>
                        </m:num>
                        <m:den>
                          <m:r>
                            <a:rPr lang="cs-CZ" sz="2200" b="0" i="0" smtClean="0">
                              <a:latin typeface="Cambria Math" panose="02040503050406030204" pitchFamily="18" charset="0"/>
                            </a:rPr>
                            <m:t>6</m:t>
                          </m:r>
                          <m:r>
                            <a:rPr lang="cs-CZ" sz="2200" b="0" i="0" smtClean="0">
                              <a:latin typeface="Cambria Math"/>
                            </a:rPr>
                            <m:t>0</m:t>
                          </m:r>
                        </m:den>
                      </m:f>
                    </m:oMath>
                  </m:oMathPara>
                </a14:m>
                <a:endParaRPr lang="cs-CZ" sz="2200" dirty="0"/>
              </a:p>
            </p:txBody>
          </p:sp>
        </mc:Choice>
        <mc:Fallback xmlns="">
          <p:sp>
            <p:nvSpPr>
              <p:cNvPr id="15" name="TextovéPole 14"/>
              <p:cNvSpPr txBox="1">
                <a:spLocks noRot="1" noChangeAspect="1" noMove="1" noResize="1" noEditPoints="1" noAdjustHandles="1" noChangeArrowheads="1" noChangeShapeType="1" noTextEdit="1"/>
              </p:cNvSpPr>
              <p:nvPr/>
            </p:nvSpPr>
            <p:spPr>
              <a:xfrm>
                <a:off x="506066" y="3650935"/>
                <a:ext cx="1548437" cy="735201"/>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TextovéPole 15"/>
              <p:cNvSpPr txBox="1"/>
              <p:nvPr/>
            </p:nvSpPr>
            <p:spPr>
              <a:xfrm>
                <a:off x="506066" y="4502545"/>
                <a:ext cx="1836400" cy="7261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cs-CZ" sz="2200" i="0" smtClean="0">
                          <a:latin typeface="Cambria Math"/>
                        </a:rPr>
                        <m:t>x</m:t>
                      </m:r>
                      <m:r>
                        <a:rPr lang="cs-CZ" sz="2200" b="0" i="0" smtClean="0">
                          <a:latin typeface="Cambria Math"/>
                        </a:rPr>
                        <m:t>=</m:t>
                      </m:r>
                      <m:f>
                        <m:fPr>
                          <m:ctrlPr>
                            <a:rPr lang="cs-CZ" sz="2200" b="0" i="1" smtClean="0">
                              <a:latin typeface="Cambria Math" panose="02040503050406030204" pitchFamily="18" charset="0"/>
                            </a:rPr>
                          </m:ctrlPr>
                        </m:fPr>
                        <m:num>
                          <m:r>
                            <a:rPr lang="cs-CZ" sz="2200" b="0" i="1" smtClean="0">
                              <a:latin typeface="Cambria Math" panose="02040503050406030204" pitchFamily="18" charset="0"/>
                            </a:rPr>
                            <m:t>900</m:t>
                          </m:r>
                        </m:num>
                        <m:den>
                          <m:r>
                            <a:rPr lang="cs-CZ" sz="2200" b="0" i="1" smtClean="0">
                              <a:latin typeface="Cambria Math"/>
                            </a:rPr>
                            <m:t>1</m:t>
                          </m:r>
                        </m:den>
                      </m:f>
                      <m:r>
                        <a:rPr lang="cs-CZ" sz="2200" b="0" i="1" smtClean="0">
                          <a:latin typeface="Cambria Math"/>
                        </a:rPr>
                        <m:t>.</m:t>
                      </m:r>
                      <m:f>
                        <m:fPr>
                          <m:ctrlPr>
                            <a:rPr lang="cs-CZ" sz="2200" b="0" i="1" smtClean="0">
                              <a:latin typeface="Cambria Math" panose="02040503050406030204" pitchFamily="18" charset="0"/>
                            </a:rPr>
                          </m:ctrlPr>
                        </m:fPr>
                        <m:num>
                          <m:r>
                            <a:rPr lang="cs-CZ" sz="2200" b="0" i="0" smtClean="0">
                              <a:latin typeface="Cambria Math" panose="02040503050406030204" pitchFamily="18" charset="0"/>
                            </a:rPr>
                            <m:t>100</m:t>
                          </m:r>
                        </m:num>
                        <m:den>
                          <m:r>
                            <a:rPr lang="cs-CZ" sz="2200" b="0" i="0" smtClean="0">
                              <a:latin typeface="Cambria Math" panose="02040503050406030204" pitchFamily="18" charset="0"/>
                            </a:rPr>
                            <m:t>60</m:t>
                          </m:r>
                        </m:den>
                      </m:f>
                    </m:oMath>
                  </m:oMathPara>
                </a14:m>
                <a:endParaRPr lang="cs-CZ" sz="2200" dirty="0"/>
              </a:p>
            </p:txBody>
          </p:sp>
        </mc:Choice>
        <mc:Fallback xmlns="">
          <p:sp>
            <p:nvSpPr>
              <p:cNvPr id="16" name="TextovéPole 15"/>
              <p:cNvSpPr txBox="1">
                <a:spLocks noRot="1" noChangeAspect="1" noMove="1" noResize="1" noEditPoints="1" noAdjustHandles="1" noChangeArrowheads="1" noChangeShapeType="1" noTextEdit="1"/>
              </p:cNvSpPr>
              <p:nvPr/>
            </p:nvSpPr>
            <p:spPr>
              <a:xfrm>
                <a:off x="506066" y="4502545"/>
                <a:ext cx="1836400" cy="726161"/>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TextovéPole 16"/>
              <p:cNvSpPr txBox="1"/>
              <p:nvPr/>
            </p:nvSpPr>
            <p:spPr>
              <a:xfrm>
                <a:off x="541411" y="5445224"/>
                <a:ext cx="1870349" cy="430887"/>
              </a:xfrm>
              <a:prstGeom prst="rect">
                <a:avLst/>
              </a:prstGeom>
              <a:noFill/>
            </p:spPr>
            <p:txBody>
              <a:bodyPr wrap="square" rtlCol="0">
                <a:spAutoFit/>
              </a:bodyPr>
              <a:lstStyle/>
              <a:p>
                <a14:m>
                  <m:oMath xmlns:m="http://schemas.openxmlformats.org/officeDocument/2006/math">
                    <m:r>
                      <a:rPr lang="cs-CZ" sz="2200" b="1" i="0" u="sng" smtClean="0">
                        <a:latin typeface="Cambria Math"/>
                      </a:rPr>
                      <m:t>𝐱</m:t>
                    </m:r>
                    <m:r>
                      <a:rPr lang="cs-CZ" sz="2200" b="1" i="0" u="sng" smtClean="0">
                        <a:latin typeface="Cambria Math"/>
                      </a:rPr>
                      <m:t>= </m:t>
                    </m:r>
                  </m:oMath>
                </a14:m>
                <a:r>
                  <a:rPr lang="cs-CZ" sz="2200" b="1" u="sng" dirty="0"/>
                  <a:t>1500 Kč</a:t>
                </a:r>
              </a:p>
            </p:txBody>
          </p:sp>
        </mc:Choice>
        <mc:Fallback xmlns="">
          <p:sp>
            <p:nvSpPr>
              <p:cNvPr id="17" name="TextovéPole 16"/>
              <p:cNvSpPr txBox="1">
                <a:spLocks noRot="1" noChangeAspect="1" noMove="1" noResize="1" noEditPoints="1" noAdjustHandles="1" noChangeArrowheads="1" noChangeShapeType="1" noTextEdit="1"/>
              </p:cNvSpPr>
              <p:nvPr/>
            </p:nvSpPr>
            <p:spPr>
              <a:xfrm>
                <a:off x="541411" y="5445224"/>
                <a:ext cx="1870349" cy="430887"/>
              </a:xfrm>
              <a:prstGeom prst="rect">
                <a:avLst/>
              </a:prstGeom>
              <a:blipFill>
                <a:blip r:embed="rId4"/>
                <a:stretch>
                  <a:fillRect t="-9859" b="-28169"/>
                </a:stretch>
              </a:blipFill>
            </p:spPr>
            <p:txBody>
              <a:bodyPr/>
              <a:lstStyle/>
              <a:p>
                <a:r>
                  <a:rPr lang="cs-CZ">
                    <a:noFill/>
                  </a:rPr>
                  <a:t> </a:t>
                </a:r>
              </a:p>
            </p:txBody>
          </p:sp>
        </mc:Fallback>
      </mc:AlternateContent>
      <p:sp>
        <p:nvSpPr>
          <p:cNvPr id="18" name="Text Box 8"/>
          <p:cNvSpPr txBox="1">
            <a:spLocks noChangeArrowheads="1"/>
          </p:cNvSpPr>
          <p:nvPr/>
        </p:nvSpPr>
        <p:spPr bwMode="auto">
          <a:xfrm>
            <a:off x="3959800" y="2392432"/>
            <a:ext cx="302458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200" dirty="0">
                <a:solidFill>
                  <a:schemeClr val="tx1"/>
                </a:solidFill>
                <a:latin typeface="Times New Roman" pitchFamily="18" charset="0"/>
              </a:rPr>
              <a:t>75 % ………. 1 500 Kč</a:t>
            </a:r>
          </a:p>
        </p:txBody>
      </p:sp>
      <p:sp>
        <p:nvSpPr>
          <p:cNvPr id="19" name="Text Box 9"/>
          <p:cNvSpPr txBox="1">
            <a:spLocks noChangeArrowheads="1"/>
          </p:cNvSpPr>
          <p:nvPr/>
        </p:nvSpPr>
        <p:spPr bwMode="auto">
          <a:xfrm>
            <a:off x="3959800" y="2896488"/>
            <a:ext cx="302458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200" dirty="0">
                <a:solidFill>
                  <a:schemeClr val="tx1"/>
                </a:solidFill>
                <a:latin typeface="Times New Roman" pitchFamily="18" charset="0"/>
              </a:rPr>
              <a:t>100 % .......…..…. y Kč</a:t>
            </a:r>
          </a:p>
        </p:txBody>
      </p:sp>
      <p:sp>
        <p:nvSpPr>
          <p:cNvPr id="20" name="Line 10"/>
          <p:cNvSpPr>
            <a:spLocks noChangeShapeType="1"/>
          </p:cNvSpPr>
          <p:nvPr/>
        </p:nvSpPr>
        <p:spPr bwMode="auto">
          <a:xfrm>
            <a:off x="3815784" y="3429417"/>
            <a:ext cx="3168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00"/>
          </a:p>
        </p:txBody>
      </p:sp>
      <p:sp>
        <p:nvSpPr>
          <p:cNvPr id="21" name="Line 15"/>
          <p:cNvSpPr>
            <a:spLocks noChangeShapeType="1"/>
          </p:cNvSpPr>
          <p:nvPr/>
        </p:nvSpPr>
        <p:spPr bwMode="auto">
          <a:xfrm flipV="1">
            <a:off x="6912128" y="2441992"/>
            <a:ext cx="0" cy="93662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200"/>
          </a:p>
        </p:txBody>
      </p:sp>
      <p:sp>
        <p:nvSpPr>
          <p:cNvPr id="22" name="Line 17"/>
          <p:cNvSpPr>
            <a:spLocks noChangeShapeType="1"/>
          </p:cNvSpPr>
          <p:nvPr/>
        </p:nvSpPr>
        <p:spPr bwMode="auto">
          <a:xfrm flipV="1">
            <a:off x="3887792" y="2441993"/>
            <a:ext cx="0" cy="84654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200"/>
          </a:p>
        </p:txBody>
      </p:sp>
      <mc:AlternateContent xmlns:mc="http://schemas.openxmlformats.org/markup-compatibility/2006" xmlns:a14="http://schemas.microsoft.com/office/drawing/2010/main">
        <mc:Choice Requires="a14">
          <p:sp>
            <p:nvSpPr>
              <p:cNvPr id="23" name="TextovéPole 22"/>
              <p:cNvSpPr txBox="1"/>
              <p:nvPr/>
            </p:nvSpPr>
            <p:spPr>
              <a:xfrm>
                <a:off x="4538266" y="3652096"/>
                <a:ext cx="1766445" cy="7284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cs-CZ" sz="2200" i="1" smtClean="0">
                              <a:latin typeface="Cambria Math" panose="02040503050406030204" pitchFamily="18" charset="0"/>
                            </a:rPr>
                          </m:ctrlPr>
                        </m:fPr>
                        <m:num>
                          <m:r>
                            <m:rPr>
                              <m:sty m:val="p"/>
                            </m:rPr>
                            <a:rPr lang="cs-CZ" sz="2200" b="0" i="0" smtClean="0">
                              <a:latin typeface="Cambria Math"/>
                            </a:rPr>
                            <m:t>y</m:t>
                          </m:r>
                        </m:num>
                        <m:den>
                          <m:r>
                            <a:rPr lang="cs-CZ" sz="2200" b="0" i="1" smtClean="0">
                              <a:latin typeface="Cambria Math" panose="02040503050406030204" pitchFamily="18" charset="0"/>
                            </a:rPr>
                            <m:t>1 500</m:t>
                          </m:r>
                        </m:den>
                      </m:f>
                      <m:r>
                        <a:rPr lang="cs-CZ" sz="2200" b="0" i="0" smtClean="0">
                          <a:latin typeface="Cambria Math"/>
                        </a:rPr>
                        <m:t>=</m:t>
                      </m:r>
                      <m:f>
                        <m:fPr>
                          <m:ctrlPr>
                            <a:rPr lang="cs-CZ" sz="2200" b="0" i="1" smtClean="0">
                              <a:latin typeface="Cambria Math" panose="02040503050406030204" pitchFamily="18" charset="0"/>
                            </a:rPr>
                          </m:ctrlPr>
                        </m:fPr>
                        <m:num>
                          <m:r>
                            <a:rPr lang="cs-CZ" sz="2200" b="0" i="0" smtClean="0">
                              <a:latin typeface="Cambria Math" panose="02040503050406030204" pitchFamily="18" charset="0"/>
                            </a:rPr>
                            <m:t>10</m:t>
                          </m:r>
                          <m:r>
                            <a:rPr lang="cs-CZ" sz="2200" b="0" i="0" smtClean="0">
                              <a:latin typeface="Cambria Math"/>
                            </a:rPr>
                            <m:t>0</m:t>
                          </m:r>
                        </m:num>
                        <m:den>
                          <m:r>
                            <a:rPr lang="cs-CZ" sz="2200" b="0" i="0" smtClean="0">
                              <a:latin typeface="Cambria Math" panose="02040503050406030204" pitchFamily="18" charset="0"/>
                            </a:rPr>
                            <m:t>75</m:t>
                          </m:r>
                        </m:den>
                      </m:f>
                    </m:oMath>
                  </m:oMathPara>
                </a14:m>
                <a:endParaRPr lang="cs-CZ" sz="2200" dirty="0"/>
              </a:p>
            </p:txBody>
          </p:sp>
        </mc:Choice>
        <mc:Fallback xmlns="">
          <p:sp>
            <p:nvSpPr>
              <p:cNvPr id="23" name="TextovéPole 22"/>
              <p:cNvSpPr txBox="1">
                <a:spLocks noRot="1" noChangeAspect="1" noMove="1" noResize="1" noEditPoints="1" noAdjustHandles="1" noChangeArrowheads="1" noChangeShapeType="1" noTextEdit="1"/>
              </p:cNvSpPr>
              <p:nvPr/>
            </p:nvSpPr>
            <p:spPr>
              <a:xfrm>
                <a:off x="4538266" y="3652096"/>
                <a:ext cx="1766445" cy="728405"/>
              </a:xfrm>
              <a:prstGeom prst="rect">
                <a:avLst/>
              </a:prstGeom>
              <a:blipFill>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4" name="TextovéPole 23"/>
              <p:cNvSpPr txBox="1"/>
              <p:nvPr/>
            </p:nvSpPr>
            <p:spPr>
              <a:xfrm>
                <a:off x="4538266" y="4503706"/>
                <a:ext cx="2060821" cy="7352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cs-CZ" sz="2200" b="0" i="0" smtClean="0">
                          <a:latin typeface="Cambria Math"/>
                        </a:rPr>
                        <m:t>y</m:t>
                      </m:r>
                      <m:r>
                        <a:rPr lang="cs-CZ" sz="2200" b="0" i="0" smtClean="0">
                          <a:latin typeface="Cambria Math"/>
                        </a:rPr>
                        <m:t>=</m:t>
                      </m:r>
                      <m:f>
                        <m:fPr>
                          <m:ctrlPr>
                            <a:rPr lang="cs-CZ" sz="2200" b="0" i="1" smtClean="0">
                              <a:latin typeface="Cambria Math" panose="02040503050406030204" pitchFamily="18" charset="0"/>
                            </a:rPr>
                          </m:ctrlPr>
                        </m:fPr>
                        <m:num>
                          <m:r>
                            <a:rPr lang="cs-CZ" sz="2200" b="0" i="1" smtClean="0">
                              <a:latin typeface="Cambria Math" panose="02040503050406030204" pitchFamily="18" charset="0"/>
                            </a:rPr>
                            <m:t>1 500</m:t>
                          </m:r>
                        </m:num>
                        <m:den>
                          <m:r>
                            <a:rPr lang="cs-CZ" sz="2200" b="0" i="1" smtClean="0">
                              <a:latin typeface="Cambria Math"/>
                            </a:rPr>
                            <m:t>1</m:t>
                          </m:r>
                        </m:den>
                      </m:f>
                      <m:r>
                        <a:rPr lang="cs-CZ" sz="2200" b="0" i="1" smtClean="0">
                          <a:latin typeface="Cambria Math"/>
                        </a:rPr>
                        <m:t>.</m:t>
                      </m:r>
                      <m:f>
                        <m:fPr>
                          <m:ctrlPr>
                            <a:rPr lang="cs-CZ" sz="2200" b="0" i="1" smtClean="0">
                              <a:latin typeface="Cambria Math" panose="02040503050406030204" pitchFamily="18" charset="0"/>
                            </a:rPr>
                          </m:ctrlPr>
                        </m:fPr>
                        <m:num>
                          <m:r>
                            <a:rPr lang="cs-CZ" sz="2200" b="0" i="0" smtClean="0">
                              <a:latin typeface="Cambria Math" panose="02040503050406030204" pitchFamily="18" charset="0"/>
                            </a:rPr>
                            <m:t>100</m:t>
                          </m:r>
                        </m:num>
                        <m:den>
                          <m:r>
                            <a:rPr lang="cs-CZ" sz="2200" b="0" i="0" smtClean="0">
                              <a:latin typeface="Cambria Math" panose="02040503050406030204" pitchFamily="18" charset="0"/>
                            </a:rPr>
                            <m:t>7</m:t>
                          </m:r>
                          <m:r>
                            <a:rPr lang="cs-CZ" sz="2200" b="0" i="0" smtClean="0">
                              <a:latin typeface="Cambria Math"/>
                            </a:rPr>
                            <m:t>5</m:t>
                          </m:r>
                        </m:den>
                      </m:f>
                    </m:oMath>
                  </m:oMathPara>
                </a14:m>
                <a:endParaRPr lang="cs-CZ" sz="2200" dirty="0"/>
              </a:p>
            </p:txBody>
          </p:sp>
        </mc:Choice>
        <mc:Fallback xmlns="">
          <p:sp>
            <p:nvSpPr>
              <p:cNvPr id="24" name="TextovéPole 23"/>
              <p:cNvSpPr txBox="1">
                <a:spLocks noRot="1" noChangeAspect="1" noMove="1" noResize="1" noEditPoints="1" noAdjustHandles="1" noChangeArrowheads="1" noChangeShapeType="1" noTextEdit="1"/>
              </p:cNvSpPr>
              <p:nvPr/>
            </p:nvSpPr>
            <p:spPr>
              <a:xfrm>
                <a:off x="4538266" y="4503706"/>
                <a:ext cx="2060821" cy="735266"/>
              </a:xfrm>
              <a:prstGeom prst="rect">
                <a:avLst/>
              </a:prstGeom>
              <a:blipFill>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5" name="TextovéPole 24"/>
              <p:cNvSpPr txBox="1"/>
              <p:nvPr/>
            </p:nvSpPr>
            <p:spPr>
              <a:xfrm>
                <a:off x="4573611" y="5446385"/>
                <a:ext cx="1870349" cy="430887"/>
              </a:xfrm>
              <a:prstGeom prst="rect">
                <a:avLst/>
              </a:prstGeom>
              <a:noFill/>
            </p:spPr>
            <p:txBody>
              <a:bodyPr wrap="square" rtlCol="0">
                <a:spAutoFit/>
              </a:bodyPr>
              <a:lstStyle/>
              <a:p>
                <a14:m>
                  <m:oMath xmlns:m="http://schemas.openxmlformats.org/officeDocument/2006/math">
                    <m:r>
                      <a:rPr lang="cs-CZ" sz="2200" b="1" i="0" u="sng" smtClean="0">
                        <a:latin typeface="Cambria Math"/>
                      </a:rPr>
                      <m:t>𝐲</m:t>
                    </m:r>
                    <m:r>
                      <a:rPr lang="cs-CZ" sz="2200" b="1" i="0" u="sng" smtClean="0">
                        <a:latin typeface="Cambria Math"/>
                      </a:rPr>
                      <m:t>=</m:t>
                    </m:r>
                  </m:oMath>
                </a14:m>
                <a:r>
                  <a:rPr lang="cs-CZ" sz="2200" b="1" u="sng" dirty="0"/>
                  <a:t> 2 000 Kč</a:t>
                </a:r>
              </a:p>
            </p:txBody>
          </p:sp>
        </mc:Choice>
        <mc:Fallback xmlns="">
          <p:sp>
            <p:nvSpPr>
              <p:cNvPr id="25" name="TextovéPole 24"/>
              <p:cNvSpPr txBox="1">
                <a:spLocks noRot="1" noChangeAspect="1" noMove="1" noResize="1" noEditPoints="1" noAdjustHandles="1" noChangeArrowheads="1" noChangeShapeType="1" noTextEdit="1"/>
              </p:cNvSpPr>
              <p:nvPr/>
            </p:nvSpPr>
            <p:spPr>
              <a:xfrm>
                <a:off x="4573611" y="5446385"/>
                <a:ext cx="1870349" cy="430887"/>
              </a:xfrm>
              <a:prstGeom prst="rect">
                <a:avLst/>
              </a:prstGeom>
              <a:blipFill>
                <a:blip r:embed="rId7"/>
                <a:stretch>
                  <a:fillRect l="-651" t="-8451" b="-28169"/>
                </a:stretch>
              </a:blipFill>
            </p:spPr>
            <p:txBody>
              <a:bodyPr/>
              <a:lstStyle/>
              <a:p>
                <a:r>
                  <a:rPr lang="cs-CZ">
                    <a:noFill/>
                  </a:rPr>
                  <a:t> </a:t>
                </a:r>
              </a:p>
            </p:txBody>
          </p:sp>
        </mc:Fallback>
      </mc:AlternateContent>
      <p:sp>
        <p:nvSpPr>
          <p:cNvPr id="26" name="Rectangle 5"/>
          <p:cNvSpPr>
            <a:spLocks noChangeArrowheads="1"/>
          </p:cNvSpPr>
          <p:nvPr/>
        </p:nvSpPr>
        <p:spPr bwMode="auto">
          <a:xfrm>
            <a:off x="2245435" y="6125518"/>
            <a:ext cx="6526700" cy="556174"/>
          </a:xfrm>
          <a:prstGeom prst="rect">
            <a:avLst/>
          </a:prstGeom>
          <a:noFill/>
          <a:ln w="9525">
            <a:noFill/>
            <a:miter lim="800000"/>
            <a:headEnd/>
            <a:tailEnd/>
          </a:ln>
          <a:effectLst/>
        </p:spPr>
        <p:txBody>
          <a:bodyPr anchor="t"/>
          <a:lstStyle/>
          <a:p>
            <a:pPr indent="-342900"/>
            <a:r>
              <a:rPr lang="cs-CZ" sz="2200" dirty="0"/>
              <a:t>Celá útrata za nákup lyžařských doplňků činila 2 000 Kč.</a:t>
            </a:r>
            <a:endParaRPr lang="cs-CZ" sz="2200" b="1" dirty="0">
              <a:cs typeface="Times New Roman" pitchFamily="18" charset="0"/>
            </a:endParaRPr>
          </a:p>
        </p:txBody>
      </p:sp>
      <p:sp>
        <p:nvSpPr>
          <p:cNvPr id="27" name="Obdélník 26">
            <a:extLst>
              <a:ext uri="{FF2B5EF4-FFF2-40B4-BE49-F238E27FC236}">
                <a16:creationId xmlns:a16="http://schemas.microsoft.com/office/drawing/2014/main" id="{5AC7085B-4B38-4AC1-A434-B69D2B149660}"/>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9" name="Šipka doprava 21">
            <a:hlinkClick r:id="" action="ppaction://hlinkshowjump?jump=nextslide"/>
            <a:extLst>
              <a:ext uri="{FF2B5EF4-FFF2-40B4-BE49-F238E27FC236}">
                <a16:creationId xmlns:a16="http://schemas.microsoft.com/office/drawing/2014/main" id="{C6774623-35E3-4B2B-A087-7F9F10DCECD0}"/>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0" name="Šipka doprava 22">
            <a:hlinkClick r:id="" action="ppaction://hlinkshowjump?jump=previousslide"/>
            <a:extLst>
              <a:ext uri="{FF2B5EF4-FFF2-40B4-BE49-F238E27FC236}">
                <a16:creationId xmlns:a16="http://schemas.microsoft.com/office/drawing/2014/main" id="{FEB47A27-E0C5-44FB-85A5-F4CF60CF3CD4}"/>
              </a:ext>
            </a:extLst>
          </p:cNvPr>
          <p:cNvSpPr/>
          <p:nvPr/>
        </p:nvSpPr>
        <p:spPr>
          <a:xfrm flipH="1">
            <a:off x="5738739"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1" name="Rectangle 10">
            <a:extLst>
              <a:ext uri="{FF2B5EF4-FFF2-40B4-BE49-F238E27FC236}">
                <a16:creationId xmlns:a16="http://schemas.microsoft.com/office/drawing/2014/main" id="{5C96F766-BE6F-413B-A142-88F0BC23F704}"/>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- 35</a:t>
            </a:r>
          </a:p>
        </p:txBody>
      </p:sp>
      <p:sp>
        <p:nvSpPr>
          <p:cNvPr id="32" name="Zaoblený obdélník 24">
            <a:hlinkClick r:id="" action="ppaction://hlinkshowjump?jump=firstslide"/>
            <a:extLst>
              <a:ext uri="{FF2B5EF4-FFF2-40B4-BE49-F238E27FC236}">
                <a16:creationId xmlns:a16="http://schemas.microsoft.com/office/drawing/2014/main" id="{1B929E03-36D2-4826-8DC3-8CABFD1E9ABB}"/>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pic>
        <p:nvPicPr>
          <p:cNvPr id="6" name="Obrázek 5">
            <a:extLst>
              <a:ext uri="{FF2B5EF4-FFF2-40B4-BE49-F238E27FC236}">
                <a16:creationId xmlns:a16="http://schemas.microsoft.com/office/drawing/2014/main" id="{02D6B492-AD12-4B56-9879-3AE0D8A22D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128078" y="1753722"/>
            <a:ext cx="1883948" cy="961198"/>
          </a:xfrm>
          <a:prstGeom prst="rect">
            <a:avLst/>
          </a:prstGeom>
        </p:spPr>
      </p:pic>
    </p:spTree>
    <p:extLst>
      <p:ext uri="{BB962C8B-B14F-4D97-AF65-F5344CB8AC3E}">
        <p14:creationId xmlns:p14="http://schemas.microsoft.com/office/powerpoint/2010/main" val="1710985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bdélník 76">
            <a:extLst>
              <a:ext uri="{FF2B5EF4-FFF2-40B4-BE49-F238E27FC236}">
                <a16:creationId xmlns:a16="http://schemas.microsoft.com/office/drawing/2014/main" id="{EE576E38-CAAE-4F28-91A2-F89DB9CAF677}"/>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78" name="Šipka doprava 21">
            <a:hlinkClick r:id="" action="ppaction://hlinkshowjump?jump=nextslide"/>
            <a:extLst>
              <a:ext uri="{FF2B5EF4-FFF2-40B4-BE49-F238E27FC236}">
                <a16:creationId xmlns:a16="http://schemas.microsoft.com/office/drawing/2014/main" id="{80936C71-9A9D-402A-9E95-C5FF363AA497}"/>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79" name="Šipka doprava 22">
            <a:hlinkClick r:id="" action="ppaction://hlinkshowjump?jump=previousslide"/>
            <a:extLst>
              <a:ext uri="{FF2B5EF4-FFF2-40B4-BE49-F238E27FC236}">
                <a16:creationId xmlns:a16="http://schemas.microsoft.com/office/drawing/2014/main" id="{0635FB5B-489F-4115-8EE2-9B493017B7DD}"/>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80" name="Rectangle 10">
            <a:extLst>
              <a:ext uri="{FF2B5EF4-FFF2-40B4-BE49-F238E27FC236}">
                <a16:creationId xmlns:a16="http://schemas.microsoft.com/office/drawing/2014/main" id="{563BBC1B-E06D-4F37-B045-96F966E05794}"/>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- 36</a:t>
            </a:r>
          </a:p>
        </p:txBody>
      </p:sp>
      <p:sp>
        <p:nvSpPr>
          <p:cNvPr id="81" name="Zaoblený obdélník 24">
            <a:hlinkClick r:id="" action="ppaction://hlinkshowjump?jump=firstslide"/>
            <a:extLst>
              <a:ext uri="{FF2B5EF4-FFF2-40B4-BE49-F238E27FC236}">
                <a16:creationId xmlns:a16="http://schemas.microsoft.com/office/drawing/2014/main" id="{9F9C6226-049F-4B89-9DEF-E5951E3040DA}"/>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82" name="TextovéPole 81">
            <a:extLst>
              <a:ext uri="{FF2B5EF4-FFF2-40B4-BE49-F238E27FC236}">
                <a16:creationId xmlns:a16="http://schemas.microsoft.com/office/drawing/2014/main" id="{FAB3745C-9D9C-43B9-9BD9-7FBF7A4D41CC}"/>
              </a:ext>
            </a:extLst>
          </p:cNvPr>
          <p:cNvSpPr txBox="1"/>
          <p:nvPr/>
        </p:nvSpPr>
        <p:spPr>
          <a:xfrm>
            <a:off x="338652" y="2299451"/>
            <a:ext cx="3890448" cy="461665"/>
          </a:xfrm>
          <a:prstGeom prst="rect">
            <a:avLst/>
          </a:prstGeom>
          <a:noFill/>
        </p:spPr>
        <p:txBody>
          <a:bodyPr wrap="square" rtlCol="0">
            <a:spAutoFit/>
          </a:bodyPr>
          <a:lstStyle/>
          <a:p>
            <a:r>
              <a:rPr lang="cs-CZ" sz="2400" dirty="0"/>
              <a:t>cena dětské vstupenky … x Kč</a:t>
            </a:r>
          </a:p>
        </p:txBody>
      </p:sp>
      <p:sp>
        <p:nvSpPr>
          <p:cNvPr id="83" name="TextovéPole 82">
            <a:extLst>
              <a:ext uri="{FF2B5EF4-FFF2-40B4-BE49-F238E27FC236}">
                <a16:creationId xmlns:a16="http://schemas.microsoft.com/office/drawing/2014/main" id="{44127455-A416-4DF5-958D-8574D70EDB12}"/>
              </a:ext>
            </a:extLst>
          </p:cNvPr>
          <p:cNvSpPr txBox="1"/>
          <p:nvPr/>
        </p:nvSpPr>
        <p:spPr>
          <a:xfrm>
            <a:off x="338652" y="2851901"/>
            <a:ext cx="4804848" cy="461665"/>
          </a:xfrm>
          <a:prstGeom prst="rect">
            <a:avLst/>
          </a:prstGeom>
          <a:noFill/>
        </p:spPr>
        <p:txBody>
          <a:bodyPr wrap="square" rtlCol="0">
            <a:spAutoFit/>
          </a:bodyPr>
          <a:lstStyle/>
          <a:p>
            <a:r>
              <a:rPr lang="cs-CZ" sz="2400" dirty="0"/>
              <a:t>cena dospělé vstupenky … x + 20 Kč</a:t>
            </a:r>
          </a:p>
        </p:txBody>
      </p:sp>
      <p:cxnSp>
        <p:nvCxnSpPr>
          <p:cNvPr id="84" name="Přímá spojnice 83">
            <a:extLst>
              <a:ext uri="{FF2B5EF4-FFF2-40B4-BE49-F238E27FC236}">
                <a16:creationId xmlns:a16="http://schemas.microsoft.com/office/drawing/2014/main" id="{8D173346-C294-4377-9B9D-28C53407735B}"/>
              </a:ext>
            </a:extLst>
          </p:cNvPr>
          <p:cNvCxnSpPr/>
          <p:nvPr/>
        </p:nvCxnSpPr>
        <p:spPr>
          <a:xfrm>
            <a:off x="219075" y="3313566"/>
            <a:ext cx="5010150" cy="0"/>
          </a:xfrm>
          <a:prstGeom prst="line">
            <a:avLst/>
          </a:prstGeom>
        </p:spPr>
        <p:style>
          <a:lnRef idx="1">
            <a:schemeClr val="accent1"/>
          </a:lnRef>
          <a:fillRef idx="0">
            <a:schemeClr val="accent1"/>
          </a:fillRef>
          <a:effectRef idx="0">
            <a:schemeClr val="accent1"/>
          </a:effectRef>
          <a:fontRef idx="minor">
            <a:schemeClr val="tx1"/>
          </a:fontRef>
        </p:style>
      </p:cxnSp>
      <p:sp>
        <p:nvSpPr>
          <p:cNvPr id="85" name="TextovéPole 84">
            <a:extLst>
              <a:ext uri="{FF2B5EF4-FFF2-40B4-BE49-F238E27FC236}">
                <a16:creationId xmlns:a16="http://schemas.microsoft.com/office/drawing/2014/main" id="{20BC0364-8A30-47B4-B5DB-9D7829BFFAD7}"/>
              </a:ext>
            </a:extLst>
          </p:cNvPr>
          <p:cNvSpPr txBox="1"/>
          <p:nvPr/>
        </p:nvSpPr>
        <p:spPr>
          <a:xfrm>
            <a:off x="338652" y="3532684"/>
            <a:ext cx="3328473" cy="461665"/>
          </a:xfrm>
          <a:prstGeom prst="rect">
            <a:avLst/>
          </a:prstGeom>
          <a:noFill/>
        </p:spPr>
        <p:txBody>
          <a:bodyPr wrap="square" rtlCol="0">
            <a:spAutoFit/>
          </a:bodyPr>
          <a:lstStyle/>
          <a:p>
            <a:r>
              <a:rPr lang="cs-CZ" sz="2400" dirty="0"/>
              <a:t>15x + 5.(x + 20) = 900</a:t>
            </a:r>
          </a:p>
        </p:txBody>
      </p:sp>
      <p:sp>
        <p:nvSpPr>
          <p:cNvPr id="86" name="TextovéPole 85">
            <a:extLst>
              <a:ext uri="{FF2B5EF4-FFF2-40B4-BE49-F238E27FC236}">
                <a16:creationId xmlns:a16="http://schemas.microsoft.com/office/drawing/2014/main" id="{79A083F9-4F8D-4FCA-AF7D-73194A497D5E}"/>
              </a:ext>
            </a:extLst>
          </p:cNvPr>
          <p:cNvSpPr txBox="1"/>
          <p:nvPr/>
        </p:nvSpPr>
        <p:spPr>
          <a:xfrm>
            <a:off x="414852" y="3982633"/>
            <a:ext cx="3328473" cy="461665"/>
          </a:xfrm>
          <a:prstGeom prst="rect">
            <a:avLst/>
          </a:prstGeom>
          <a:noFill/>
        </p:spPr>
        <p:txBody>
          <a:bodyPr wrap="square" rtlCol="0">
            <a:spAutoFit/>
          </a:bodyPr>
          <a:lstStyle/>
          <a:p>
            <a:r>
              <a:rPr lang="cs-CZ" sz="2400" dirty="0"/>
              <a:t>15x + 5x + 100 = 900</a:t>
            </a:r>
          </a:p>
        </p:txBody>
      </p:sp>
      <p:sp>
        <p:nvSpPr>
          <p:cNvPr id="87" name="TextovéPole 86">
            <a:extLst>
              <a:ext uri="{FF2B5EF4-FFF2-40B4-BE49-F238E27FC236}">
                <a16:creationId xmlns:a16="http://schemas.microsoft.com/office/drawing/2014/main" id="{BB3086B7-7F6F-41A7-99AC-60164070060A}"/>
              </a:ext>
            </a:extLst>
          </p:cNvPr>
          <p:cNvSpPr txBox="1"/>
          <p:nvPr/>
        </p:nvSpPr>
        <p:spPr>
          <a:xfrm>
            <a:off x="3727380" y="3985546"/>
            <a:ext cx="1035585" cy="461665"/>
          </a:xfrm>
          <a:prstGeom prst="rect">
            <a:avLst/>
          </a:prstGeom>
          <a:noFill/>
        </p:spPr>
        <p:txBody>
          <a:bodyPr wrap="square" rtlCol="0">
            <a:spAutoFit/>
          </a:bodyPr>
          <a:lstStyle/>
          <a:p>
            <a:r>
              <a:rPr lang="cs-CZ" sz="2400" dirty="0"/>
              <a:t>/ -100</a:t>
            </a:r>
          </a:p>
        </p:txBody>
      </p:sp>
      <p:sp>
        <p:nvSpPr>
          <p:cNvPr id="88" name="TextovéPole 87">
            <a:extLst>
              <a:ext uri="{FF2B5EF4-FFF2-40B4-BE49-F238E27FC236}">
                <a16:creationId xmlns:a16="http://schemas.microsoft.com/office/drawing/2014/main" id="{220871B2-2548-485F-A720-670D9EBA433F}"/>
              </a:ext>
            </a:extLst>
          </p:cNvPr>
          <p:cNvSpPr txBox="1"/>
          <p:nvPr/>
        </p:nvSpPr>
        <p:spPr>
          <a:xfrm>
            <a:off x="1738828" y="4444298"/>
            <a:ext cx="1585398" cy="461665"/>
          </a:xfrm>
          <a:prstGeom prst="rect">
            <a:avLst/>
          </a:prstGeom>
          <a:noFill/>
        </p:spPr>
        <p:txBody>
          <a:bodyPr wrap="square" rtlCol="0">
            <a:spAutoFit/>
          </a:bodyPr>
          <a:lstStyle/>
          <a:p>
            <a:r>
              <a:rPr lang="cs-CZ" sz="2400" dirty="0"/>
              <a:t>20x = 800</a:t>
            </a:r>
          </a:p>
        </p:txBody>
      </p:sp>
      <p:sp>
        <p:nvSpPr>
          <p:cNvPr id="89" name="TextovéPole 88">
            <a:extLst>
              <a:ext uri="{FF2B5EF4-FFF2-40B4-BE49-F238E27FC236}">
                <a16:creationId xmlns:a16="http://schemas.microsoft.com/office/drawing/2014/main" id="{3E3E3319-CA93-4FF2-90A3-74AEDCC30070}"/>
              </a:ext>
            </a:extLst>
          </p:cNvPr>
          <p:cNvSpPr txBox="1"/>
          <p:nvPr/>
        </p:nvSpPr>
        <p:spPr>
          <a:xfrm>
            <a:off x="3711307" y="4453313"/>
            <a:ext cx="1035585" cy="461665"/>
          </a:xfrm>
          <a:prstGeom prst="rect">
            <a:avLst/>
          </a:prstGeom>
          <a:noFill/>
        </p:spPr>
        <p:txBody>
          <a:bodyPr wrap="square" rtlCol="0">
            <a:spAutoFit/>
          </a:bodyPr>
          <a:lstStyle/>
          <a:p>
            <a:r>
              <a:rPr lang="cs-CZ" sz="2400" dirty="0"/>
              <a:t>/ :20</a:t>
            </a:r>
          </a:p>
        </p:txBody>
      </p:sp>
      <p:sp>
        <p:nvSpPr>
          <p:cNvPr id="90" name="TextovéPole 89">
            <a:extLst>
              <a:ext uri="{FF2B5EF4-FFF2-40B4-BE49-F238E27FC236}">
                <a16:creationId xmlns:a16="http://schemas.microsoft.com/office/drawing/2014/main" id="{210A2E68-7D72-485D-95DC-F5DBB81CD314}"/>
              </a:ext>
            </a:extLst>
          </p:cNvPr>
          <p:cNvSpPr txBox="1"/>
          <p:nvPr/>
        </p:nvSpPr>
        <p:spPr>
          <a:xfrm>
            <a:off x="2079088" y="4894247"/>
            <a:ext cx="1454225" cy="461665"/>
          </a:xfrm>
          <a:prstGeom prst="rect">
            <a:avLst/>
          </a:prstGeom>
          <a:noFill/>
        </p:spPr>
        <p:txBody>
          <a:bodyPr wrap="square" rtlCol="0">
            <a:spAutoFit/>
          </a:bodyPr>
          <a:lstStyle/>
          <a:p>
            <a:r>
              <a:rPr lang="cs-CZ" sz="2400" b="1" dirty="0"/>
              <a:t>x = 40 Kč</a:t>
            </a:r>
          </a:p>
        </p:txBody>
      </p:sp>
      <p:sp>
        <p:nvSpPr>
          <p:cNvPr id="91" name="TextovéPole 90">
            <a:extLst>
              <a:ext uri="{FF2B5EF4-FFF2-40B4-BE49-F238E27FC236}">
                <a16:creationId xmlns:a16="http://schemas.microsoft.com/office/drawing/2014/main" id="{0E31E789-FF29-4308-B376-5F3A43156C5D}"/>
              </a:ext>
            </a:extLst>
          </p:cNvPr>
          <p:cNvSpPr txBox="1"/>
          <p:nvPr/>
        </p:nvSpPr>
        <p:spPr>
          <a:xfrm>
            <a:off x="5025657" y="2299451"/>
            <a:ext cx="1105705" cy="461665"/>
          </a:xfrm>
          <a:prstGeom prst="rect">
            <a:avLst/>
          </a:prstGeom>
          <a:noFill/>
        </p:spPr>
        <p:txBody>
          <a:bodyPr wrap="square" rtlCol="0">
            <a:spAutoFit/>
          </a:bodyPr>
          <a:lstStyle/>
          <a:p>
            <a:r>
              <a:rPr lang="cs-CZ" sz="2400" dirty="0"/>
              <a:t>= 40 Kč</a:t>
            </a:r>
          </a:p>
        </p:txBody>
      </p:sp>
      <p:sp>
        <p:nvSpPr>
          <p:cNvPr id="92" name="TextovéPole 91">
            <a:extLst>
              <a:ext uri="{FF2B5EF4-FFF2-40B4-BE49-F238E27FC236}">
                <a16:creationId xmlns:a16="http://schemas.microsoft.com/office/drawing/2014/main" id="{9A15D178-26FE-47B2-8D1D-F2B23E8B9813}"/>
              </a:ext>
            </a:extLst>
          </p:cNvPr>
          <p:cNvSpPr txBox="1"/>
          <p:nvPr/>
        </p:nvSpPr>
        <p:spPr>
          <a:xfrm>
            <a:off x="5013394" y="2837318"/>
            <a:ext cx="1105705" cy="461665"/>
          </a:xfrm>
          <a:prstGeom prst="rect">
            <a:avLst/>
          </a:prstGeom>
          <a:noFill/>
        </p:spPr>
        <p:txBody>
          <a:bodyPr wrap="square" rtlCol="0">
            <a:spAutoFit/>
          </a:bodyPr>
          <a:lstStyle/>
          <a:p>
            <a:r>
              <a:rPr lang="cs-CZ" sz="2400" dirty="0"/>
              <a:t>= </a:t>
            </a:r>
            <a:r>
              <a:rPr lang="cs-CZ" sz="2400" b="1" dirty="0"/>
              <a:t>60 Kč</a:t>
            </a:r>
          </a:p>
        </p:txBody>
      </p:sp>
      <p:sp>
        <p:nvSpPr>
          <p:cNvPr id="93" name="TextovéPole 92">
            <a:extLst>
              <a:ext uri="{FF2B5EF4-FFF2-40B4-BE49-F238E27FC236}">
                <a16:creationId xmlns:a16="http://schemas.microsoft.com/office/drawing/2014/main" id="{8A5829CB-3943-4A1A-AFDA-9C6D12C91352}"/>
              </a:ext>
            </a:extLst>
          </p:cNvPr>
          <p:cNvSpPr txBox="1"/>
          <p:nvPr/>
        </p:nvSpPr>
        <p:spPr>
          <a:xfrm>
            <a:off x="6039706" y="4093987"/>
            <a:ext cx="2355816" cy="830997"/>
          </a:xfrm>
          <a:prstGeom prst="rect">
            <a:avLst/>
          </a:prstGeom>
          <a:noFill/>
        </p:spPr>
        <p:txBody>
          <a:bodyPr wrap="square" rtlCol="0">
            <a:spAutoFit/>
          </a:bodyPr>
          <a:lstStyle/>
          <a:p>
            <a:r>
              <a:rPr lang="cs-CZ" sz="2400" dirty="0"/>
              <a:t>Zk.</a:t>
            </a:r>
          </a:p>
          <a:p>
            <a:r>
              <a:rPr lang="cs-CZ" sz="2400" dirty="0"/>
              <a:t>15 . 40 + 5 . 60 =</a:t>
            </a:r>
          </a:p>
        </p:txBody>
      </p:sp>
      <p:sp>
        <p:nvSpPr>
          <p:cNvPr id="94" name="TextovéPole 93">
            <a:extLst>
              <a:ext uri="{FF2B5EF4-FFF2-40B4-BE49-F238E27FC236}">
                <a16:creationId xmlns:a16="http://schemas.microsoft.com/office/drawing/2014/main" id="{FEDC5A4E-9021-4153-99A6-716BB5D88F55}"/>
              </a:ext>
            </a:extLst>
          </p:cNvPr>
          <p:cNvSpPr txBox="1"/>
          <p:nvPr/>
        </p:nvSpPr>
        <p:spPr>
          <a:xfrm>
            <a:off x="6039706" y="4926425"/>
            <a:ext cx="1730761" cy="461665"/>
          </a:xfrm>
          <a:prstGeom prst="rect">
            <a:avLst/>
          </a:prstGeom>
          <a:noFill/>
        </p:spPr>
        <p:txBody>
          <a:bodyPr wrap="square" rtlCol="0">
            <a:spAutoFit/>
          </a:bodyPr>
          <a:lstStyle/>
          <a:p>
            <a:r>
              <a:rPr lang="cs-CZ" sz="2400" dirty="0"/>
              <a:t>600  + 300 =</a:t>
            </a:r>
          </a:p>
        </p:txBody>
      </p:sp>
      <p:sp>
        <p:nvSpPr>
          <p:cNvPr id="95" name="TextovéPole 94">
            <a:extLst>
              <a:ext uri="{FF2B5EF4-FFF2-40B4-BE49-F238E27FC236}">
                <a16:creationId xmlns:a16="http://schemas.microsoft.com/office/drawing/2014/main" id="{9184E1A5-3F29-40A6-BD2F-CF14B7E758BB}"/>
              </a:ext>
            </a:extLst>
          </p:cNvPr>
          <p:cNvSpPr txBox="1"/>
          <p:nvPr/>
        </p:nvSpPr>
        <p:spPr>
          <a:xfrm>
            <a:off x="7622114" y="4906757"/>
            <a:ext cx="1107033" cy="461665"/>
          </a:xfrm>
          <a:prstGeom prst="rect">
            <a:avLst/>
          </a:prstGeom>
          <a:noFill/>
        </p:spPr>
        <p:txBody>
          <a:bodyPr wrap="square" rtlCol="0">
            <a:spAutoFit/>
          </a:bodyPr>
          <a:lstStyle/>
          <a:p>
            <a:r>
              <a:rPr lang="cs-CZ" sz="2400" b="1" dirty="0"/>
              <a:t>900 Kč</a:t>
            </a:r>
          </a:p>
        </p:txBody>
      </p:sp>
      <p:sp>
        <p:nvSpPr>
          <p:cNvPr id="96" name="Rectangle 5">
            <a:extLst>
              <a:ext uri="{FF2B5EF4-FFF2-40B4-BE49-F238E27FC236}">
                <a16:creationId xmlns:a16="http://schemas.microsoft.com/office/drawing/2014/main" id="{860F5809-66ED-4BE6-9384-6F401A80F42F}"/>
              </a:ext>
            </a:extLst>
          </p:cNvPr>
          <p:cNvSpPr>
            <a:spLocks noChangeArrowheads="1"/>
          </p:cNvSpPr>
          <p:nvPr/>
        </p:nvSpPr>
        <p:spPr bwMode="auto">
          <a:xfrm>
            <a:off x="107503" y="620688"/>
            <a:ext cx="8914415" cy="1185534"/>
          </a:xfrm>
          <a:prstGeom prst="rect">
            <a:avLst/>
          </a:prstGeom>
          <a:noFill/>
          <a:ln w="9525">
            <a:noFill/>
            <a:miter lim="800000"/>
            <a:headEnd/>
            <a:tailEnd/>
          </a:ln>
          <a:effectLst/>
        </p:spPr>
        <p:txBody>
          <a:bodyPr anchor="t"/>
          <a:lstStyle/>
          <a:p>
            <a:pPr indent="-342900"/>
            <a:r>
              <a:rPr lang="cs-CZ" sz="2400" dirty="0"/>
              <a:t>Dětská vstupenka na výstavu je o 20 Kč levnější než vstupenka pro dospělého. Skupinka 15 dětí a 5 dospělých zaplatila za vstupenky na výstavu celkem 900 Kč. Kolik Kč stála vstupenka pro dospělého? </a:t>
            </a:r>
            <a:endParaRPr lang="cs-CZ" sz="2400" b="1" dirty="0">
              <a:cs typeface="Times New Roman" pitchFamily="18" charset="0"/>
            </a:endParaRPr>
          </a:p>
        </p:txBody>
      </p:sp>
      <p:sp>
        <p:nvSpPr>
          <p:cNvPr id="97" name="Rectangle 18">
            <a:extLst>
              <a:ext uri="{FF2B5EF4-FFF2-40B4-BE49-F238E27FC236}">
                <a16:creationId xmlns:a16="http://schemas.microsoft.com/office/drawing/2014/main" id="{AD4E772E-414B-458C-9FD3-C87BC015F93E}"/>
              </a:ext>
            </a:extLst>
          </p:cNvPr>
          <p:cNvSpPr>
            <a:spLocks noChangeArrowheads="1"/>
          </p:cNvSpPr>
          <p:nvPr/>
        </p:nvSpPr>
        <p:spPr bwMode="auto">
          <a:xfrm>
            <a:off x="3041267" y="5964088"/>
            <a:ext cx="5871914" cy="546447"/>
          </a:xfrm>
          <a:prstGeom prst="rect">
            <a:avLst/>
          </a:prstGeom>
          <a:solidFill>
            <a:schemeClr val="bg1"/>
          </a:solidFill>
          <a:ln w="9525">
            <a:noFill/>
            <a:miter lim="800000"/>
            <a:headEnd/>
            <a:tailEnd/>
          </a:ln>
          <a:effectLst/>
        </p:spPr>
        <p:txBody>
          <a:bodyPr anchor="t"/>
          <a:lstStyle/>
          <a:p>
            <a:r>
              <a:rPr lang="cs-CZ" sz="2400" dirty="0"/>
              <a:t>Vstupenka pro dospělého stála 60 Kč.</a:t>
            </a:r>
            <a:endParaRPr lang="cs-CZ" sz="2400" dirty="0">
              <a:latin typeface="Times New Roman" pitchFamily="18" charset="0"/>
              <a:cs typeface="Times New Roman" pitchFamily="18" charset="0"/>
            </a:endParaRPr>
          </a:p>
        </p:txBody>
      </p:sp>
      <p:pic>
        <p:nvPicPr>
          <p:cNvPr id="98" name="Obrázek 97" descr="Obsah obrázku text, podlaha, interiér&#10;&#10;Popis byl vytvořen automaticky">
            <a:extLst>
              <a:ext uri="{FF2B5EF4-FFF2-40B4-BE49-F238E27FC236}">
                <a16:creationId xmlns:a16="http://schemas.microsoft.com/office/drawing/2014/main" id="{BEDF98A0-D13B-4698-BCDB-2CCF440BD04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31620" y="1919543"/>
            <a:ext cx="2253002" cy="1689752"/>
          </a:xfrm>
          <a:prstGeom prst="rect">
            <a:avLst/>
          </a:prstGeom>
        </p:spPr>
      </p:pic>
    </p:spTree>
    <p:extLst>
      <p:ext uri="{BB962C8B-B14F-4D97-AF65-F5344CB8AC3E}">
        <p14:creationId xmlns:p14="http://schemas.microsoft.com/office/powerpoint/2010/main" val="798905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333" y="551420"/>
            <a:ext cx="1244423" cy="892228"/>
          </a:xfrm>
          <a:prstGeom prst="rect">
            <a:avLst/>
          </a:prstGeom>
        </p:spPr>
      </p:pic>
      <mc:AlternateContent xmlns:mc="http://schemas.openxmlformats.org/markup-compatibility/2006" xmlns:a14="http://schemas.microsoft.com/office/drawing/2010/main">
        <mc:Choice Requires="a14">
          <p:sp>
            <p:nvSpPr>
              <p:cNvPr id="15" name="TextovéPole 14"/>
              <p:cNvSpPr txBox="1"/>
              <p:nvPr/>
            </p:nvSpPr>
            <p:spPr>
              <a:xfrm>
                <a:off x="179512" y="3352697"/>
                <a:ext cx="231632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400" b="0" i="0" smtClean="0">
                          <a:latin typeface="Cambria Math"/>
                          <a:cs typeface="Times New Roman" pitchFamily="18" charset="0"/>
                        </a:rPr>
                        <m:t>5</m:t>
                      </m:r>
                      <m:r>
                        <m:rPr>
                          <m:sty m:val="p"/>
                        </m:rPr>
                        <a:rPr lang="cs-CZ" sz="2400" b="0" i="0" smtClean="0">
                          <a:latin typeface="Cambria Math"/>
                          <a:cs typeface="Times New Roman" pitchFamily="18" charset="0"/>
                        </a:rPr>
                        <m:t>x</m:t>
                      </m:r>
                      <m:r>
                        <a:rPr lang="cs-CZ" sz="2400" b="0" i="0" smtClean="0">
                          <a:latin typeface="Cambria Math"/>
                          <a:cs typeface="Times New Roman" pitchFamily="18" charset="0"/>
                        </a:rPr>
                        <m:t>+8</m:t>
                      </m:r>
                      <m:r>
                        <m:rPr>
                          <m:sty m:val="p"/>
                        </m:rPr>
                        <a:rPr lang="cs-CZ" sz="2400" b="0" i="0" smtClean="0">
                          <a:latin typeface="Cambria Math"/>
                          <a:cs typeface="Times New Roman" pitchFamily="18" charset="0"/>
                        </a:rPr>
                        <m:t>y</m:t>
                      </m:r>
                      <m:r>
                        <a:rPr lang="cs-CZ" sz="2400" b="0" i="1" smtClean="0">
                          <a:latin typeface="Cambria Math"/>
                          <a:cs typeface="Times New Roman" pitchFamily="18" charset="0"/>
                        </a:rPr>
                        <m:t>=</m:t>
                      </m:r>
                      <m:r>
                        <a:rPr lang="cs-CZ" sz="2400" b="0" i="0" smtClean="0">
                          <a:latin typeface="Cambria Math"/>
                          <a:cs typeface="Times New Roman" pitchFamily="18" charset="0"/>
                        </a:rPr>
                        <m:t>350</m:t>
                      </m:r>
                    </m:oMath>
                  </m:oMathPara>
                </a14:m>
                <a:endParaRPr lang="cs-CZ" sz="2400" dirty="0">
                  <a:latin typeface="Times New Roman" pitchFamily="18" charset="0"/>
                  <a:cs typeface="Times New Roman" pitchFamily="18" charset="0"/>
                </a:endParaRPr>
              </a:p>
            </p:txBody>
          </p:sp>
        </mc:Choice>
        <mc:Fallback xmlns="">
          <p:sp>
            <p:nvSpPr>
              <p:cNvPr id="15" name="TextovéPole 14"/>
              <p:cNvSpPr txBox="1">
                <a:spLocks noRot="1" noChangeAspect="1" noMove="1" noResize="1" noEditPoints="1" noAdjustHandles="1" noChangeArrowheads="1" noChangeShapeType="1" noTextEdit="1"/>
              </p:cNvSpPr>
              <p:nvPr/>
            </p:nvSpPr>
            <p:spPr>
              <a:xfrm>
                <a:off x="179512" y="3352697"/>
                <a:ext cx="2316329" cy="461665"/>
              </a:xfrm>
              <a:prstGeom prst="rect">
                <a:avLst/>
              </a:prstGeom>
              <a:blipFill>
                <a:blip r:embed="rId4"/>
                <a:stretch>
                  <a:fillRect b="-17105"/>
                </a:stretch>
              </a:blipFill>
            </p:spPr>
            <p:txBody>
              <a:bodyPr/>
              <a:lstStyle/>
              <a:p>
                <a:r>
                  <a:rPr lang="cs-CZ">
                    <a:noFill/>
                  </a:rPr>
                  <a:t> </a:t>
                </a:r>
              </a:p>
            </p:txBody>
          </p:sp>
        </mc:Fallback>
      </mc:AlternateContent>
      <p:sp>
        <p:nvSpPr>
          <p:cNvPr id="16" name="Rectangle 5"/>
          <p:cNvSpPr>
            <a:spLocks noChangeArrowheads="1"/>
          </p:cNvSpPr>
          <p:nvPr/>
        </p:nvSpPr>
        <p:spPr bwMode="auto">
          <a:xfrm>
            <a:off x="323528" y="2457299"/>
            <a:ext cx="3024336" cy="792088"/>
          </a:xfrm>
          <a:prstGeom prst="rect">
            <a:avLst/>
          </a:prstGeom>
          <a:noFill/>
          <a:ln w="9525">
            <a:noFill/>
            <a:miter lim="800000"/>
            <a:headEnd/>
            <a:tailEnd/>
          </a:ln>
          <a:effectLst/>
        </p:spPr>
        <p:txBody>
          <a:bodyPr anchor="t"/>
          <a:lstStyle/>
          <a:p>
            <a:r>
              <a:rPr lang="cs-CZ" sz="2400" dirty="0"/>
              <a:t>ROBO-XZ</a:t>
            </a:r>
            <a:r>
              <a:rPr lang="cs-CZ" sz="2400" dirty="0">
                <a:latin typeface="Times New Roman" pitchFamily="18" charset="0"/>
                <a:cs typeface="Times New Roman" pitchFamily="18" charset="0"/>
              </a:rPr>
              <a:t> …… x  t/hod</a:t>
            </a:r>
          </a:p>
          <a:p>
            <a:r>
              <a:rPr lang="cs-CZ" sz="2400" dirty="0"/>
              <a:t>Xaver-5K</a:t>
            </a:r>
            <a:r>
              <a:rPr lang="cs-CZ" sz="2400" dirty="0">
                <a:latin typeface="Times New Roman" pitchFamily="18" charset="0"/>
                <a:cs typeface="Times New Roman" pitchFamily="18" charset="0"/>
              </a:rPr>
              <a:t> …… y  t/hod</a:t>
            </a:r>
          </a:p>
        </p:txBody>
      </p:sp>
      <p:sp>
        <p:nvSpPr>
          <p:cNvPr id="17" name="TextovéPole 16"/>
          <p:cNvSpPr txBox="1"/>
          <p:nvPr/>
        </p:nvSpPr>
        <p:spPr>
          <a:xfrm>
            <a:off x="971600" y="5272360"/>
            <a:ext cx="1434339" cy="461665"/>
          </a:xfrm>
          <a:prstGeom prst="rect">
            <a:avLst/>
          </a:prstGeom>
          <a:noFill/>
        </p:spPr>
        <p:txBody>
          <a:bodyPr wrap="square" rtlCol="0">
            <a:spAutoFit/>
          </a:bodyPr>
          <a:lstStyle/>
          <a:p>
            <a:r>
              <a:rPr lang="cs-CZ" sz="2400" dirty="0">
                <a:latin typeface="Times New Roman" pitchFamily="18" charset="0"/>
                <a:cs typeface="Times New Roman" pitchFamily="18" charset="0"/>
              </a:rPr>
              <a:t>17x = 510</a:t>
            </a:r>
          </a:p>
        </p:txBody>
      </p:sp>
      <p:cxnSp>
        <p:nvCxnSpPr>
          <p:cNvPr id="18" name="Přímá spojnice 17"/>
          <p:cNvCxnSpPr/>
          <p:nvPr/>
        </p:nvCxnSpPr>
        <p:spPr>
          <a:xfrm flipH="1">
            <a:off x="323528" y="4323482"/>
            <a:ext cx="2160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flipH="1">
            <a:off x="323528" y="3325765"/>
            <a:ext cx="33843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5"/>
          <p:cNvSpPr>
            <a:spLocks noChangeArrowheads="1"/>
          </p:cNvSpPr>
          <p:nvPr/>
        </p:nvSpPr>
        <p:spPr bwMode="auto">
          <a:xfrm>
            <a:off x="2998941" y="2457299"/>
            <a:ext cx="1080119" cy="792088"/>
          </a:xfrm>
          <a:prstGeom prst="rect">
            <a:avLst/>
          </a:prstGeom>
          <a:noFill/>
          <a:ln w="9525">
            <a:noFill/>
            <a:miter lim="800000"/>
            <a:headEnd/>
            <a:tailEnd/>
          </a:ln>
          <a:effectLst/>
        </p:spPr>
        <p:txBody>
          <a:bodyPr anchor="t"/>
          <a:lstStyle/>
          <a:p>
            <a:pPr algn="ctr"/>
            <a:r>
              <a:rPr lang="cs-CZ" sz="2400" b="1" dirty="0">
                <a:solidFill>
                  <a:srgbClr val="FF0000"/>
                </a:solidFill>
                <a:latin typeface="Times New Roman" pitchFamily="18" charset="0"/>
                <a:cs typeface="Times New Roman" pitchFamily="18" charset="0"/>
              </a:rPr>
              <a:t>30</a:t>
            </a:r>
          </a:p>
          <a:p>
            <a:pPr algn="ctr"/>
            <a:r>
              <a:rPr lang="cs-CZ" sz="2400" b="1" dirty="0">
                <a:solidFill>
                  <a:srgbClr val="FF0000"/>
                </a:solidFill>
                <a:latin typeface="Times New Roman" pitchFamily="18" charset="0"/>
                <a:cs typeface="Times New Roman" pitchFamily="18" charset="0"/>
              </a:rPr>
              <a:t>25</a:t>
            </a:r>
          </a:p>
        </p:txBody>
      </p:sp>
      <p:sp>
        <p:nvSpPr>
          <p:cNvPr id="22" name="Rectangle 18"/>
          <p:cNvSpPr>
            <a:spLocks noChangeArrowheads="1"/>
          </p:cNvSpPr>
          <p:nvPr/>
        </p:nvSpPr>
        <p:spPr bwMode="auto">
          <a:xfrm>
            <a:off x="3272086" y="6311553"/>
            <a:ext cx="5871914" cy="546447"/>
          </a:xfrm>
          <a:prstGeom prst="rect">
            <a:avLst/>
          </a:prstGeom>
          <a:solidFill>
            <a:schemeClr val="bg1"/>
          </a:solidFill>
          <a:ln w="9525">
            <a:noFill/>
            <a:miter lim="800000"/>
            <a:headEnd/>
            <a:tailEnd/>
          </a:ln>
          <a:effectLst/>
        </p:spPr>
        <p:txBody>
          <a:bodyPr anchor="t"/>
          <a:lstStyle/>
          <a:p>
            <a:r>
              <a:rPr lang="cs-CZ" sz="2400" dirty="0"/>
              <a:t>ROBO-XZ sklidí 30 t/h, Xaver-5K sklidí 25 t/h.</a:t>
            </a:r>
            <a:endParaRPr lang="cs-CZ" sz="2400" dirty="0">
              <a:latin typeface="Times New Roman" pitchFamily="18" charset="0"/>
              <a:cs typeface="Times New Roman" pitchFamily="18" charset="0"/>
            </a:endParaRPr>
          </a:p>
        </p:txBody>
      </p:sp>
      <p:sp>
        <p:nvSpPr>
          <p:cNvPr id="23" name="TextovéPole 22"/>
          <p:cNvSpPr txBox="1"/>
          <p:nvPr/>
        </p:nvSpPr>
        <p:spPr>
          <a:xfrm>
            <a:off x="2627784" y="3808859"/>
            <a:ext cx="936104" cy="461665"/>
          </a:xfrm>
          <a:prstGeom prst="rect">
            <a:avLst/>
          </a:prstGeom>
          <a:noFill/>
        </p:spPr>
        <p:txBody>
          <a:bodyPr wrap="square" rtlCol="0">
            <a:spAutoFit/>
          </a:bodyPr>
          <a:lstStyle/>
          <a:p>
            <a:r>
              <a:rPr lang="cs-CZ" sz="2400" dirty="0">
                <a:latin typeface="Times New Roman" pitchFamily="18" charset="0"/>
                <a:cs typeface="Times New Roman" pitchFamily="18" charset="0"/>
              </a:rPr>
              <a:t>/.4</a:t>
            </a:r>
          </a:p>
        </p:txBody>
      </p:sp>
      <p:sp>
        <p:nvSpPr>
          <p:cNvPr id="24" name="TextovéPole 23"/>
          <p:cNvSpPr txBox="1"/>
          <p:nvPr/>
        </p:nvSpPr>
        <p:spPr>
          <a:xfrm>
            <a:off x="107504" y="4323482"/>
            <a:ext cx="2580591" cy="461665"/>
          </a:xfrm>
          <a:prstGeom prst="rect">
            <a:avLst/>
          </a:prstGeom>
          <a:noFill/>
        </p:spPr>
        <p:txBody>
          <a:bodyPr wrap="square" rtlCol="0">
            <a:spAutoFit/>
          </a:bodyPr>
          <a:lstStyle/>
          <a:p>
            <a:r>
              <a:rPr lang="cs-CZ" sz="2400" dirty="0">
                <a:latin typeface="Times New Roman" pitchFamily="18" charset="0"/>
                <a:cs typeface="Times New Roman" pitchFamily="18" charset="0"/>
              </a:rPr>
              <a:t>-15x - 24 y = -1050</a:t>
            </a:r>
          </a:p>
        </p:txBody>
      </p:sp>
      <p:sp>
        <p:nvSpPr>
          <p:cNvPr id="25" name="TextovéPole 24"/>
          <p:cNvSpPr txBox="1"/>
          <p:nvPr/>
        </p:nvSpPr>
        <p:spPr>
          <a:xfrm>
            <a:off x="179512" y="4755530"/>
            <a:ext cx="2376264" cy="461665"/>
          </a:xfrm>
          <a:prstGeom prst="rect">
            <a:avLst/>
          </a:prstGeom>
          <a:noFill/>
        </p:spPr>
        <p:txBody>
          <a:bodyPr wrap="square" rtlCol="0">
            <a:spAutoFit/>
          </a:bodyPr>
          <a:lstStyle/>
          <a:p>
            <a:r>
              <a:rPr lang="cs-CZ" sz="2400" dirty="0">
                <a:latin typeface="Times New Roman" pitchFamily="18" charset="0"/>
                <a:cs typeface="Times New Roman" pitchFamily="18" charset="0"/>
              </a:rPr>
              <a:t>32x + 24y = 1560</a:t>
            </a:r>
          </a:p>
        </p:txBody>
      </p:sp>
      <p:cxnSp>
        <p:nvCxnSpPr>
          <p:cNvPr id="27" name="Přímá spojnice 62"/>
          <p:cNvCxnSpPr/>
          <p:nvPr/>
        </p:nvCxnSpPr>
        <p:spPr>
          <a:xfrm flipH="1">
            <a:off x="281487" y="5187578"/>
            <a:ext cx="2160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0" name="Objekt 29"/>
          <p:cNvGraphicFramePr>
            <a:graphicFrameLocks noChangeAspect="1"/>
          </p:cNvGraphicFramePr>
          <p:nvPr>
            <p:extLst>
              <p:ext uri="{D42A27DB-BD31-4B8C-83A1-F6EECF244321}">
                <p14:modId xmlns:p14="http://schemas.microsoft.com/office/powerpoint/2010/main" val="3688834857"/>
              </p:ext>
            </p:extLst>
          </p:nvPr>
        </p:nvGraphicFramePr>
        <p:xfrm>
          <a:off x="4514850" y="4365573"/>
          <a:ext cx="114300" cy="215900"/>
        </p:xfrm>
        <a:graphic>
          <a:graphicData uri="http://schemas.openxmlformats.org/presentationml/2006/ole">
            <mc:AlternateContent xmlns:mc="http://schemas.openxmlformats.org/markup-compatibility/2006">
              <mc:Choice xmlns:v="urn:schemas-microsoft-com:vml" Requires="v">
                <p:oleObj spid="_x0000_s3100" name="Rovnice" r:id="rId5" imgW="114151" imgH="215619" progId="Equation.3">
                  <p:embed/>
                </p:oleObj>
              </mc:Choice>
              <mc:Fallback>
                <p:oleObj name="Rovnice"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4365573"/>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31" name="TextovéPole 30"/>
              <p:cNvSpPr txBox="1"/>
              <p:nvPr/>
            </p:nvSpPr>
            <p:spPr>
              <a:xfrm>
                <a:off x="251520" y="3825590"/>
                <a:ext cx="2346297" cy="461665"/>
              </a:xfrm>
              <a:prstGeom prst="rect">
                <a:avLst/>
              </a:prstGeom>
              <a:noFill/>
            </p:spPr>
            <p:txBody>
              <a:bodyPr wrap="square" rtlCol="0">
                <a:spAutoFit/>
              </a:bodyPr>
              <a:lstStyle/>
              <a:p>
                <a14:m>
                  <m:oMath xmlns:m="http://schemas.openxmlformats.org/officeDocument/2006/math">
                    <m:r>
                      <a:rPr lang="cs-CZ" sz="2400" b="0" i="0" smtClean="0">
                        <a:latin typeface="Cambria Math"/>
                        <a:cs typeface="Times New Roman" pitchFamily="18" charset="0"/>
                      </a:rPr>
                      <m:t>8</m:t>
                    </m:r>
                    <m:r>
                      <m:rPr>
                        <m:sty m:val="p"/>
                      </m:rPr>
                      <a:rPr lang="cs-CZ" sz="2400" b="0" i="0" smtClean="0">
                        <a:latin typeface="Cambria Math"/>
                        <a:cs typeface="Times New Roman" pitchFamily="18" charset="0"/>
                      </a:rPr>
                      <m:t>x</m:t>
                    </m:r>
                    <m:r>
                      <a:rPr lang="cs-CZ" sz="2400" b="0" i="1" smtClean="0">
                        <a:latin typeface="Cambria Math"/>
                        <a:cs typeface="Times New Roman" pitchFamily="18" charset="0"/>
                      </a:rPr>
                      <m:t>+</m:t>
                    </m:r>
                    <m:r>
                      <a:rPr lang="cs-CZ" sz="2400" b="0" i="0" smtClean="0">
                        <a:latin typeface="Cambria Math"/>
                        <a:cs typeface="Times New Roman" pitchFamily="18" charset="0"/>
                      </a:rPr>
                      <m:t>6</m:t>
                    </m:r>
                    <m:r>
                      <m:rPr>
                        <m:sty m:val="p"/>
                      </m:rPr>
                      <a:rPr lang="cs-CZ" sz="2400" b="0" i="0" smtClean="0">
                        <a:latin typeface="Cambria Math"/>
                        <a:cs typeface="Times New Roman" pitchFamily="18" charset="0"/>
                      </a:rPr>
                      <m:t>y</m:t>
                    </m:r>
                    <m:r>
                      <a:rPr lang="cs-CZ" sz="2400" b="0" i="1" smtClean="0">
                        <a:latin typeface="Cambria Math"/>
                        <a:cs typeface="Times New Roman" pitchFamily="18" charset="0"/>
                      </a:rPr>
                      <m:t>=3</m:t>
                    </m:r>
                  </m:oMath>
                </a14:m>
                <a:r>
                  <a:rPr lang="cs-CZ" sz="2400" dirty="0">
                    <a:latin typeface="Times New Roman" pitchFamily="18" charset="0"/>
                    <a:cs typeface="Times New Roman" pitchFamily="18" charset="0"/>
                  </a:rPr>
                  <a:t>90</a:t>
                </a:r>
              </a:p>
            </p:txBody>
          </p:sp>
        </mc:Choice>
        <mc:Fallback xmlns="">
          <p:sp>
            <p:nvSpPr>
              <p:cNvPr id="31" name="TextovéPole 30"/>
              <p:cNvSpPr txBox="1">
                <a:spLocks noRot="1" noChangeAspect="1" noMove="1" noResize="1" noEditPoints="1" noAdjustHandles="1" noChangeArrowheads="1" noChangeShapeType="1" noTextEdit="1"/>
              </p:cNvSpPr>
              <p:nvPr/>
            </p:nvSpPr>
            <p:spPr>
              <a:xfrm>
                <a:off x="251520" y="3825590"/>
                <a:ext cx="2346297" cy="461665"/>
              </a:xfrm>
              <a:prstGeom prst="rect">
                <a:avLst/>
              </a:prstGeom>
              <a:blipFill>
                <a:blip r:embed="rId7"/>
                <a:stretch>
                  <a:fillRect l="-519" t="-10667" b="-3066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3" name="TextovéPole 32"/>
              <p:cNvSpPr txBox="1"/>
              <p:nvPr/>
            </p:nvSpPr>
            <p:spPr>
              <a:xfrm>
                <a:off x="4228334" y="4965787"/>
                <a:ext cx="4808162" cy="83099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cs-CZ" sz="2400" i="1" smtClean="0">
                          <a:latin typeface="Cambria Math"/>
                          <a:cs typeface="Times New Roman" pitchFamily="18" charset="0"/>
                        </a:rPr>
                        <m:t>5</m:t>
                      </m:r>
                      <m:r>
                        <a:rPr lang="cs-CZ" sz="2400" b="0" i="1" smtClean="0">
                          <a:latin typeface="Cambria Math"/>
                          <a:cs typeface="Times New Roman" pitchFamily="18" charset="0"/>
                        </a:rPr>
                        <m:t>.30+8.25=150+200=350</m:t>
                      </m:r>
                    </m:oMath>
                  </m:oMathPara>
                </a14:m>
                <a:endParaRPr lang="cs-CZ" sz="2400" b="0" i="1" dirty="0">
                  <a:latin typeface="Cambria Math"/>
                  <a:cs typeface="Times New Roman" pitchFamily="18" charset="0"/>
                </a:endParaRPr>
              </a:p>
              <a:p>
                <a:pPr/>
                <a14:m>
                  <m:oMathPara xmlns:m="http://schemas.openxmlformats.org/officeDocument/2006/math">
                    <m:oMathParaPr>
                      <m:jc m:val="left"/>
                    </m:oMathParaPr>
                    <m:oMath xmlns:m="http://schemas.openxmlformats.org/officeDocument/2006/math">
                      <m:r>
                        <a:rPr lang="cs-CZ" sz="2400" b="0" i="1" smtClean="0">
                          <a:latin typeface="Cambria Math"/>
                          <a:cs typeface="Times New Roman" pitchFamily="18" charset="0"/>
                        </a:rPr>
                        <m:t>8.30</m:t>
                      </m:r>
                      <m:r>
                        <a:rPr lang="cs-CZ" sz="2400" b="0" i="0" smtClean="0">
                          <a:latin typeface="Cambria Math"/>
                          <a:cs typeface="Times New Roman" pitchFamily="18" charset="0"/>
                        </a:rPr>
                        <m:t>+6.25=240+150=390</m:t>
                      </m:r>
                    </m:oMath>
                  </m:oMathPara>
                </a14:m>
                <a:endParaRPr lang="cs-CZ" sz="2400" b="0" dirty="0">
                  <a:latin typeface="Times New Roman" pitchFamily="18" charset="0"/>
                  <a:cs typeface="Times New Roman" pitchFamily="18" charset="0"/>
                </a:endParaRPr>
              </a:p>
            </p:txBody>
          </p:sp>
        </mc:Choice>
        <mc:Fallback xmlns="">
          <p:sp>
            <p:nvSpPr>
              <p:cNvPr id="33" name="TextovéPole 32"/>
              <p:cNvSpPr txBox="1">
                <a:spLocks noRot="1" noChangeAspect="1" noMove="1" noResize="1" noEditPoints="1" noAdjustHandles="1" noChangeArrowheads="1" noChangeShapeType="1" noTextEdit="1"/>
              </p:cNvSpPr>
              <p:nvPr/>
            </p:nvSpPr>
            <p:spPr>
              <a:xfrm>
                <a:off x="4228334" y="4965787"/>
                <a:ext cx="4808162" cy="830997"/>
              </a:xfrm>
              <a:prstGeom prst="rect">
                <a:avLst/>
              </a:prstGeom>
              <a:blipFill>
                <a:blip r:embed="rId8"/>
                <a:stretch>
                  <a:fillRect l="-508"/>
                </a:stretch>
              </a:blipFill>
            </p:spPr>
            <p:txBody>
              <a:bodyPr/>
              <a:lstStyle/>
              <a:p>
                <a:r>
                  <a:rPr lang="cs-CZ">
                    <a:noFill/>
                  </a:rPr>
                  <a:t> </a:t>
                </a:r>
              </a:p>
            </p:txBody>
          </p:sp>
        </mc:Fallback>
      </mc:AlternateContent>
      <p:sp>
        <p:nvSpPr>
          <p:cNvPr id="35" name="TextovéPole 34"/>
          <p:cNvSpPr txBox="1"/>
          <p:nvPr/>
        </p:nvSpPr>
        <p:spPr>
          <a:xfrm>
            <a:off x="2699792" y="5272360"/>
            <a:ext cx="936104" cy="461665"/>
          </a:xfrm>
          <a:prstGeom prst="rect">
            <a:avLst/>
          </a:prstGeom>
          <a:noFill/>
        </p:spPr>
        <p:txBody>
          <a:bodyPr wrap="square" rtlCol="0">
            <a:spAutoFit/>
          </a:bodyPr>
          <a:lstStyle/>
          <a:p>
            <a:r>
              <a:rPr lang="cs-CZ" sz="2400" dirty="0">
                <a:latin typeface="Times New Roman" pitchFamily="18" charset="0"/>
                <a:cs typeface="Times New Roman" pitchFamily="18" charset="0"/>
              </a:rPr>
              <a:t>/ : 17</a:t>
            </a:r>
          </a:p>
        </p:txBody>
      </p:sp>
      <p:sp>
        <p:nvSpPr>
          <p:cNvPr id="40" name="TextovéPole 39"/>
          <p:cNvSpPr txBox="1"/>
          <p:nvPr/>
        </p:nvSpPr>
        <p:spPr>
          <a:xfrm>
            <a:off x="4031940" y="4503140"/>
            <a:ext cx="900100" cy="461665"/>
          </a:xfrm>
          <a:prstGeom prst="rect">
            <a:avLst/>
          </a:prstGeom>
          <a:noFill/>
        </p:spPr>
        <p:txBody>
          <a:bodyPr wrap="square" rtlCol="0">
            <a:spAutoFit/>
          </a:bodyPr>
          <a:lstStyle/>
          <a:p>
            <a:r>
              <a:rPr lang="cs-CZ" sz="2400" dirty="0" err="1">
                <a:latin typeface="Times New Roman" pitchFamily="18" charset="0"/>
                <a:cs typeface="Times New Roman" pitchFamily="18" charset="0"/>
              </a:rPr>
              <a:t>Zk</a:t>
            </a:r>
            <a:r>
              <a:rPr lang="cs-CZ" sz="2400" dirty="0">
                <a:latin typeface="Times New Roman" pitchFamily="18" charset="0"/>
                <a:cs typeface="Times New Roman" pitchFamily="18" charset="0"/>
              </a:rPr>
              <a:t>.</a:t>
            </a:r>
          </a:p>
        </p:txBody>
      </p:sp>
      <p:sp>
        <p:nvSpPr>
          <p:cNvPr id="41" name="Rectangle 5"/>
          <p:cNvSpPr>
            <a:spLocks noChangeArrowheads="1"/>
          </p:cNvSpPr>
          <p:nvPr/>
        </p:nvSpPr>
        <p:spPr bwMode="auto">
          <a:xfrm>
            <a:off x="107504" y="620688"/>
            <a:ext cx="8009208" cy="1368152"/>
          </a:xfrm>
          <a:prstGeom prst="rect">
            <a:avLst/>
          </a:prstGeom>
          <a:noFill/>
          <a:ln w="9525">
            <a:noFill/>
            <a:miter lim="800000"/>
            <a:headEnd/>
            <a:tailEnd/>
          </a:ln>
          <a:effectLst/>
        </p:spPr>
        <p:txBody>
          <a:bodyPr anchor="t"/>
          <a:lstStyle/>
          <a:p>
            <a:pPr indent="-342900"/>
            <a:r>
              <a:rPr lang="cs-CZ" sz="2300" dirty="0"/>
              <a:t>Včera sklízel obilí výkonnější kombajn ROBO-XZ  5 hodin a méně výkonný kombajn Xaver-5K  8 hodin a sklidily celkem 350 tun. Dnes sklízel výkonnější kombajn ROBO-XZ 8 hodin a méně výkonný kombajn Xaver-5K 6 hodin a sklidily celkem 390 tun. Kolik tun obilí jsou schopny kombajny sklízet za 1 hodinu?</a:t>
            </a:r>
            <a:endParaRPr lang="cs-CZ" sz="2300" b="1" dirty="0">
              <a:cs typeface="Times New Roman" pitchFamily="18" charset="0"/>
            </a:endParaRPr>
          </a:p>
        </p:txBody>
      </p:sp>
      <p:sp>
        <p:nvSpPr>
          <p:cNvPr id="42" name="TextovéPole 41"/>
          <p:cNvSpPr txBox="1"/>
          <p:nvPr/>
        </p:nvSpPr>
        <p:spPr>
          <a:xfrm>
            <a:off x="1265453" y="5662017"/>
            <a:ext cx="1434339" cy="461665"/>
          </a:xfrm>
          <a:prstGeom prst="rect">
            <a:avLst/>
          </a:prstGeom>
          <a:noFill/>
        </p:spPr>
        <p:txBody>
          <a:bodyPr wrap="square" rtlCol="0">
            <a:spAutoFit/>
          </a:bodyPr>
          <a:lstStyle/>
          <a:p>
            <a:r>
              <a:rPr lang="cs-CZ" sz="2400" b="1" dirty="0">
                <a:latin typeface="Times New Roman" pitchFamily="18" charset="0"/>
                <a:cs typeface="Times New Roman" pitchFamily="18" charset="0"/>
              </a:rPr>
              <a:t>x = 30</a:t>
            </a:r>
          </a:p>
        </p:txBody>
      </p:sp>
      <p:sp>
        <p:nvSpPr>
          <p:cNvPr id="43" name="TextovéPole 42"/>
          <p:cNvSpPr txBox="1"/>
          <p:nvPr/>
        </p:nvSpPr>
        <p:spPr>
          <a:xfrm>
            <a:off x="2652091" y="3344815"/>
            <a:ext cx="936104" cy="461665"/>
          </a:xfrm>
          <a:prstGeom prst="rect">
            <a:avLst/>
          </a:prstGeom>
          <a:noFill/>
        </p:spPr>
        <p:txBody>
          <a:bodyPr wrap="square" rtlCol="0">
            <a:spAutoFit/>
          </a:bodyPr>
          <a:lstStyle/>
          <a:p>
            <a:r>
              <a:rPr lang="cs-CZ" sz="2400" dirty="0">
                <a:latin typeface="Times New Roman" pitchFamily="18" charset="0"/>
                <a:cs typeface="Times New Roman" pitchFamily="18" charset="0"/>
              </a:rPr>
              <a:t>/.(-3)</a:t>
            </a:r>
          </a:p>
        </p:txBody>
      </p:sp>
      <mc:AlternateContent xmlns:mc="http://schemas.openxmlformats.org/markup-compatibility/2006" xmlns:a14="http://schemas.microsoft.com/office/drawing/2010/main">
        <mc:Choice Requires="a14">
          <p:sp>
            <p:nvSpPr>
              <p:cNvPr id="44" name="TextovéPole 43"/>
              <p:cNvSpPr txBox="1"/>
              <p:nvPr/>
            </p:nvSpPr>
            <p:spPr>
              <a:xfrm>
                <a:off x="5292079" y="2853705"/>
                <a:ext cx="231632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400" b="0" i="0" smtClean="0">
                          <a:latin typeface="Cambria Math"/>
                          <a:cs typeface="Times New Roman" pitchFamily="18" charset="0"/>
                        </a:rPr>
                        <m:t>5</m:t>
                      </m:r>
                      <m:r>
                        <m:rPr>
                          <m:sty m:val="p"/>
                        </m:rPr>
                        <a:rPr lang="cs-CZ" sz="2400" b="0" i="0" smtClean="0">
                          <a:latin typeface="Cambria Math"/>
                          <a:cs typeface="Times New Roman" pitchFamily="18" charset="0"/>
                        </a:rPr>
                        <m:t>x</m:t>
                      </m:r>
                      <m:r>
                        <a:rPr lang="cs-CZ" sz="2400" b="0" i="0" smtClean="0">
                          <a:latin typeface="Cambria Math"/>
                          <a:cs typeface="Times New Roman" pitchFamily="18" charset="0"/>
                        </a:rPr>
                        <m:t>+8</m:t>
                      </m:r>
                      <m:r>
                        <m:rPr>
                          <m:sty m:val="p"/>
                        </m:rPr>
                        <a:rPr lang="cs-CZ" sz="2400" b="0" i="0" smtClean="0">
                          <a:latin typeface="Cambria Math"/>
                          <a:cs typeface="Times New Roman" pitchFamily="18" charset="0"/>
                        </a:rPr>
                        <m:t>y</m:t>
                      </m:r>
                      <m:r>
                        <a:rPr lang="cs-CZ" sz="2400" b="0" i="1" smtClean="0">
                          <a:latin typeface="Cambria Math"/>
                          <a:cs typeface="Times New Roman" pitchFamily="18" charset="0"/>
                        </a:rPr>
                        <m:t>=</m:t>
                      </m:r>
                      <m:r>
                        <a:rPr lang="cs-CZ" sz="2400" b="0" i="0" smtClean="0">
                          <a:latin typeface="Cambria Math"/>
                          <a:cs typeface="Times New Roman" pitchFamily="18" charset="0"/>
                        </a:rPr>
                        <m:t>350</m:t>
                      </m:r>
                    </m:oMath>
                  </m:oMathPara>
                </a14:m>
                <a:endParaRPr lang="cs-CZ" sz="2400" dirty="0">
                  <a:latin typeface="Times New Roman" pitchFamily="18" charset="0"/>
                  <a:cs typeface="Times New Roman" pitchFamily="18" charset="0"/>
                </a:endParaRPr>
              </a:p>
            </p:txBody>
          </p:sp>
        </mc:Choice>
        <mc:Fallback xmlns="">
          <p:sp>
            <p:nvSpPr>
              <p:cNvPr id="44" name="TextovéPole 43"/>
              <p:cNvSpPr txBox="1">
                <a:spLocks noRot="1" noChangeAspect="1" noMove="1" noResize="1" noEditPoints="1" noAdjustHandles="1" noChangeArrowheads="1" noChangeShapeType="1" noTextEdit="1"/>
              </p:cNvSpPr>
              <p:nvPr/>
            </p:nvSpPr>
            <p:spPr>
              <a:xfrm>
                <a:off x="5292079" y="2853705"/>
                <a:ext cx="2316329" cy="461665"/>
              </a:xfrm>
              <a:prstGeom prst="rect">
                <a:avLst/>
              </a:prstGeom>
              <a:blipFill>
                <a:blip r:embed="rId9"/>
                <a:stretch>
                  <a:fillRect b="-18421"/>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5" name="TextovéPole 44"/>
              <p:cNvSpPr txBox="1"/>
              <p:nvPr/>
            </p:nvSpPr>
            <p:spPr>
              <a:xfrm>
                <a:off x="5148063" y="3288438"/>
                <a:ext cx="2952329"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cs-CZ" sz="2400" b="0" i="0" smtClean="0">
                          <a:latin typeface="Cambria Math"/>
                          <a:cs typeface="Times New Roman" pitchFamily="18" charset="0"/>
                        </a:rPr>
                        <m:t>5.30+8</m:t>
                      </m:r>
                      <m:r>
                        <m:rPr>
                          <m:sty m:val="p"/>
                        </m:rPr>
                        <a:rPr lang="cs-CZ" sz="2400" b="0" i="0" smtClean="0">
                          <a:latin typeface="Cambria Math"/>
                          <a:cs typeface="Times New Roman" pitchFamily="18" charset="0"/>
                        </a:rPr>
                        <m:t>y</m:t>
                      </m:r>
                      <m:r>
                        <a:rPr lang="cs-CZ" sz="2400" b="0" i="1" smtClean="0">
                          <a:latin typeface="Cambria Math"/>
                          <a:cs typeface="Times New Roman" pitchFamily="18" charset="0"/>
                        </a:rPr>
                        <m:t>=</m:t>
                      </m:r>
                      <m:r>
                        <a:rPr lang="cs-CZ" sz="2400" b="0" i="0" smtClean="0">
                          <a:latin typeface="Cambria Math"/>
                          <a:cs typeface="Times New Roman" pitchFamily="18" charset="0"/>
                        </a:rPr>
                        <m:t>350</m:t>
                      </m:r>
                    </m:oMath>
                  </m:oMathPara>
                </a14:m>
                <a:endParaRPr lang="cs-CZ" sz="2400" dirty="0">
                  <a:latin typeface="Times New Roman" pitchFamily="18" charset="0"/>
                  <a:cs typeface="Times New Roman" pitchFamily="18" charset="0"/>
                </a:endParaRPr>
              </a:p>
            </p:txBody>
          </p:sp>
        </mc:Choice>
        <mc:Fallback xmlns="">
          <p:sp>
            <p:nvSpPr>
              <p:cNvPr id="45" name="TextovéPole 44"/>
              <p:cNvSpPr txBox="1">
                <a:spLocks noRot="1" noChangeAspect="1" noMove="1" noResize="1" noEditPoints="1" noAdjustHandles="1" noChangeArrowheads="1" noChangeShapeType="1" noTextEdit="1"/>
              </p:cNvSpPr>
              <p:nvPr/>
            </p:nvSpPr>
            <p:spPr>
              <a:xfrm>
                <a:off x="5148063" y="3288438"/>
                <a:ext cx="2952329" cy="461665"/>
              </a:xfrm>
              <a:prstGeom prst="rect">
                <a:avLst/>
              </a:prstGeom>
              <a:blipFill>
                <a:blip r:embed="rId10"/>
                <a:stretch>
                  <a:fillRect l="-619" b="-18421"/>
                </a:stretch>
              </a:blipFill>
            </p:spPr>
            <p:txBody>
              <a:bodyPr/>
              <a:lstStyle/>
              <a:p>
                <a:r>
                  <a:rPr lang="cs-CZ">
                    <a:noFill/>
                  </a:rPr>
                  <a:t> </a:t>
                </a:r>
              </a:p>
            </p:txBody>
          </p:sp>
        </mc:Fallback>
      </mc:AlternateContent>
      <p:sp>
        <p:nvSpPr>
          <p:cNvPr id="46" name="TextovéPole 45"/>
          <p:cNvSpPr txBox="1"/>
          <p:nvPr/>
        </p:nvSpPr>
        <p:spPr>
          <a:xfrm>
            <a:off x="8028384" y="3256136"/>
            <a:ext cx="936104" cy="461665"/>
          </a:xfrm>
          <a:prstGeom prst="rect">
            <a:avLst/>
          </a:prstGeom>
          <a:noFill/>
        </p:spPr>
        <p:txBody>
          <a:bodyPr wrap="square" rtlCol="0">
            <a:spAutoFit/>
          </a:bodyPr>
          <a:lstStyle/>
          <a:p>
            <a:r>
              <a:rPr lang="cs-CZ" sz="2400" dirty="0">
                <a:latin typeface="Times New Roman" pitchFamily="18" charset="0"/>
                <a:cs typeface="Times New Roman" pitchFamily="18" charset="0"/>
              </a:rPr>
              <a:t>/ -150</a:t>
            </a:r>
          </a:p>
        </p:txBody>
      </p:sp>
      <mc:AlternateContent xmlns:mc="http://schemas.openxmlformats.org/markup-compatibility/2006" xmlns:a14="http://schemas.microsoft.com/office/drawing/2010/main">
        <mc:Choice Requires="a14">
          <p:sp>
            <p:nvSpPr>
              <p:cNvPr id="47" name="TextovéPole 46"/>
              <p:cNvSpPr txBox="1"/>
              <p:nvPr/>
            </p:nvSpPr>
            <p:spPr>
              <a:xfrm>
                <a:off x="6084166" y="3750103"/>
                <a:ext cx="1872210"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cs-CZ" sz="2400" b="0" i="0" smtClean="0">
                          <a:latin typeface="Cambria Math"/>
                          <a:cs typeface="Times New Roman" pitchFamily="18" charset="0"/>
                        </a:rPr>
                        <m:t>8</m:t>
                      </m:r>
                      <m:r>
                        <m:rPr>
                          <m:sty m:val="p"/>
                        </m:rPr>
                        <a:rPr lang="cs-CZ" sz="2400" b="0" i="0" smtClean="0">
                          <a:latin typeface="Cambria Math"/>
                          <a:cs typeface="Times New Roman" pitchFamily="18" charset="0"/>
                        </a:rPr>
                        <m:t>y</m:t>
                      </m:r>
                      <m:r>
                        <a:rPr lang="cs-CZ" sz="2400" b="0" i="1" smtClean="0">
                          <a:latin typeface="Cambria Math"/>
                          <a:cs typeface="Times New Roman" pitchFamily="18" charset="0"/>
                        </a:rPr>
                        <m:t>=</m:t>
                      </m:r>
                      <m:r>
                        <a:rPr lang="cs-CZ" sz="2400" b="0" i="0" smtClean="0">
                          <a:latin typeface="Cambria Math"/>
                          <a:cs typeface="Times New Roman" pitchFamily="18" charset="0"/>
                        </a:rPr>
                        <m:t>200</m:t>
                      </m:r>
                    </m:oMath>
                  </m:oMathPara>
                </a14:m>
                <a:endParaRPr lang="cs-CZ" sz="2400" dirty="0">
                  <a:latin typeface="Times New Roman" pitchFamily="18" charset="0"/>
                  <a:cs typeface="Times New Roman" pitchFamily="18" charset="0"/>
                </a:endParaRPr>
              </a:p>
            </p:txBody>
          </p:sp>
        </mc:Choice>
        <mc:Fallback xmlns="">
          <p:sp>
            <p:nvSpPr>
              <p:cNvPr id="47" name="TextovéPole 46"/>
              <p:cNvSpPr txBox="1">
                <a:spLocks noRot="1" noChangeAspect="1" noMove="1" noResize="1" noEditPoints="1" noAdjustHandles="1" noChangeArrowheads="1" noChangeShapeType="1" noTextEdit="1"/>
              </p:cNvSpPr>
              <p:nvPr/>
            </p:nvSpPr>
            <p:spPr>
              <a:xfrm>
                <a:off x="6084166" y="3750103"/>
                <a:ext cx="1872210" cy="461665"/>
              </a:xfrm>
              <a:prstGeom prst="rect">
                <a:avLst/>
              </a:prstGeom>
              <a:blipFill>
                <a:blip r:embed="rId11"/>
                <a:stretch>
                  <a:fillRect l="-2606" b="-18421"/>
                </a:stretch>
              </a:blipFill>
            </p:spPr>
            <p:txBody>
              <a:bodyPr/>
              <a:lstStyle/>
              <a:p>
                <a:r>
                  <a:rPr lang="cs-CZ">
                    <a:noFill/>
                  </a:rPr>
                  <a:t> </a:t>
                </a:r>
              </a:p>
            </p:txBody>
          </p:sp>
        </mc:Fallback>
      </mc:AlternateContent>
      <p:sp>
        <p:nvSpPr>
          <p:cNvPr id="48" name="TextovéPole 47"/>
          <p:cNvSpPr txBox="1"/>
          <p:nvPr/>
        </p:nvSpPr>
        <p:spPr>
          <a:xfrm>
            <a:off x="8028384" y="3714966"/>
            <a:ext cx="936104" cy="461665"/>
          </a:xfrm>
          <a:prstGeom prst="rect">
            <a:avLst/>
          </a:prstGeom>
          <a:noFill/>
        </p:spPr>
        <p:txBody>
          <a:bodyPr wrap="square" rtlCol="0">
            <a:spAutoFit/>
          </a:bodyPr>
          <a:lstStyle/>
          <a:p>
            <a:r>
              <a:rPr lang="cs-CZ" sz="2400" dirty="0">
                <a:latin typeface="Times New Roman" pitchFamily="18" charset="0"/>
                <a:cs typeface="Times New Roman" pitchFamily="18" charset="0"/>
              </a:rPr>
              <a:t>/ :8</a:t>
            </a:r>
          </a:p>
        </p:txBody>
      </p:sp>
      <mc:AlternateContent xmlns:mc="http://schemas.openxmlformats.org/markup-compatibility/2006" xmlns:a14="http://schemas.microsoft.com/office/drawing/2010/main">
        <mc:Choice Requires="a14">
          <p:sp>
            <p:nvSpPr>
              <p:cNvPr id="49" name="TextovéPole 48"/>
              <p:cNvSpPr txBox="1"/>
              <p:nvPr/>
            </p:nvSpPr>
            <p:spPr>
              <a:xfrm>
                <a:off x="6277714" y="4221857"/>
                <a:ext cx="1318622" cy="461665"/>
              </a:xfrm>
              <a:prstGeom prst="rect">
                <a:avLst/>
              </a:prstGeom>
              <a:noFill/>
            </p:spPr>
            <p:txBody>
              <a:bodyPr wrap="square" rtlCol="0">
                <a:spAutoFit/>
              </a:bodyPr>
              <a:lstStyle/>
              <a:p>
                <a14:m>
                  <m:oMath xmlns:m="http://schemas.openxmlformats.org/officeDocument/2006/math">
                    <m:r>
                      <a:rPr lang="cs-CZ" sz="2400" b="1" i="0" smtClean="0">
                        <a:latin typeface="Cambria Math"/>
                        <a:cs typeface="Times New Roman" pitchFamily="18" charset="0"/>
                      </a:rPr>
                      <m:t>𝐲</m:t>
                    </m:r>
                    <m:r>
                      <a:rPr lang="cs-CZ" sz="2400" b="1" i="1" smtClean="0">
                        <a:latin typeface="Cambria Math"/>
                        <a:cs typeface="Times New Roman" pitchFamily="18" charset="0"/>
                      </a:rPr>
                      <m:t>=</m:t>
                    </m:r>
                    <m:r>
                      <a:rPr lang="cs-CZ" sz="2400" b="1" i="0" smtClean="0">
                        <a:latin typeface="Cambria Math"/>
                        <a:cs typeface="Times New Roman" pitchFamily="18" charset="0"/>
                      </a:rPr>
                      <m:t>𝟐</m:t>
                    </m:r>
                  </m:oMath>
                </a14:m>
                <a:r>
                  <a:rPr lang="cs-CZ" sz="2400" b="1" dirty="0">
                    <a:latin typeface="Times New Roman" pitchFamily="18" charset="0"/>
                    <a:cs typeface="Times New Roman" pitchFamily="18" charset="0"/>
                  </a:rPr>
                  <a:t>5</a:t>
                </a:r>
              </a:p>
            </p:txBody>
          </p:sp>
        </mc:Choice>
        <mc:Fallback xmlns="">
          <p:sp>
            <p:nvSpPr>
              <p:cNvPr id="49" name="TextovéPole 48"/>
              <p:cNvSpPr txBox="1">
                <a:spLocks noRot="1" noChangeAspect="1" noMove="1" noResize="1" noEditPoints="1" noAdjustHandles="1" noChangeArrowheads="1" noChangeShapeType="1" noTextEdit="1"/>
              </p:cNvSpPr>
              <p:nvPr/>
            </p:nvSpPr>
            <p:spPr>
              <a:xfrm>
                <a:off x="6277714" y="4221857"/>
                <a:ext cx="1318622" cy="461665"/>
              </a:xfrm>
              <a:prstGeom prst="rect">
                <a:avLst/>
              </a:prstGeom>
              <a:blipFill>
                <a:blip r:embed="rId12"/>
                <a:stretch>
                  <a:fillRect l="-1852" t="-10667" b="-30667"/>
                </a:stretch>
              </a:blipFill>
            </p:spPr>
            <p:txBody>
              <a:bodyPr/>
              <a:lstStyle/>
              <a:p>
                <a:r>
                  <a:rPr lang="cs-CZ">
                    <a:noFill/>
                  </a:rPr>
                  <a:t> </a:t>
                </a:r>
              </a:p>
            </p:txBody>
          </p:sp>
        </mc:Fallback>
      </mc:AlternateContent>
      <p:pic>
        <p:nvPicPr>
          <p:cNvPr id="32" name="Obrázek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400" y="1348819"/>
            <a:ext cx="1526745" cy="1094647"/>
          </a:xfrm>
          <a:prstGeom prst="rect">
            <a:avLst/>
          </a:prstGeom>
        </p:spPr>
      </p:pic>
      <p:sp>
        <p:nvSpPr>
          <p:cNvPr id="34" name="Obdélník 33">
            <a:extLst>
              <a:ext uri="{FF2B5EF4-FFF2-40B4-BE49-F238E27FC236}">
                <a16:creationId xmlns:a16="http://schemas.microsoft.com/office/drawing/2014/main" id="{E0B5C4A8-F702-4869-929A-AFF3768A7CC1}"/>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6" name="Šipka doprava 21">
            <a:hlinkClick r:id="" action="ppaction://hlinkshowjump?jump=nextslide"/>
            <a:extLst>
              <a:ext uri="{FF2B5EF4-FFF2-40B4-BE49-F238E27FC236}">
                <a16:creationId xmlns:a16="http://schemas.microsoft.com/office/drawing/2014/main" id="{4BCA2071-BCDA-42E6-B94E-C936CCE490BA}"/>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7" name="Šipka doprava 22">
            <a:hlinkClick r:id="" action="ppaction://hlinkshowjump?jump=previousslide"/>
            <a:extLst>
              <a:ext uri="{FF2B5EF4-FFF2-40B4-BE49-F238E27FC236}">
                <a16:creationId xmlns:a16="http://schemas.microsoft.com/office/drawing/2014/main" id="{52B344E6-9917-41B1-9EDF-119237ABE1FA}"/>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8" name="Rectangle 10">
            <a:extLst>
              <a:ext uri="{FF2B5EF4-FFF2-40B4-BE49-F238E27FC236}">
                <a16:creationId xmlns:a16="http://schemas.microsoft.com/office/drawing/2014/main" id="{888AE41D-AA6F-44FA-865B-85A290F58AD7}"/>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- 37</a:t>
            </a:r>
          </a:p>
        </p:txBody>
      </p:sp>
      <p:sp>
        <p:nvSpPr>
          <p:cNvPr id="39" name="Zaoblený obdélník 24">
            <a:hlinkClick r:id="" action="ppaction://hlinkshowjump?jump=firstslide"/>
            <a:extLst>
              <a:ext uri="{FF2B5EF4-FFF2-40B4-BE49-F238E27FC236}">
                <a16:creationId xmlns:a16="http://schemas.microsoft.com/office/drawing/2014/main" id="{E43A31BE-0C36-4BFF-AB7B-E3EC7937C0DE}"/>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Tree>
    <p:extLst>
      <p:ext uri="{BB962C8B-B14F-4D97-AF65-F5344CB8AC3E}">
        <p14:creationId xmlns:p14="http://schemas.microsoft.com/office/powerpoint/2010/main" val="1188121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ovéPole 3"/>
              <p:cNvSpPr txBox="1"/>
              <p:nvPr/>
            </p:nvSpPr>
            <p:spPr>
              <a:xfrm>
                <a:off x="455471" y="2668214"/>
                <a:ext cx="195628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cs-CZ" sz="2400" b="0" i="0" smtClean="0">
                          <a:latin typeface="Cambria Math"/>
                          <a:cs typeface="Times New Roman" pitchFamily="18" charset="0"/>
                        </a:rPr>
                        <m:t>x</m:t>
                      </m:r>
                      <m:r>
                        <a:rPr lang="cs-CZ" sz="2400" b="0" i="0" smtClean="0">
                          <a:latin typeface="Cambria Math"/>
                          <a:cs typeface="Times New Roman" pitchFamily="18" charset="0"/>
                        </a:rPr>
                        <m:t>+</m:t>
                      </m:r>
                      <m:r>
                        <m:rPr>
                          <m:sty m:val="p"/>
                        </m:rPr>
                        <a:rPr lang="cs-CZ" sz="2400" b="0" i="0" smtClean="0">
                          <a:latin typeface="Cambria Math"/>
                          <a:cs typeface="Times New Roman" pitchFamily="18" charset="0"/>
                        </a:rPr>
                        <m:t>y</m:t>
                      </m:r>
                      <m:r>
                        <a:rPr lang="cs-CZ" sz="2400" b="0" i="1" smtClean="0">
                          <a:latin typeface="Cambria Math"/>
                          <a:cs typeface="Times New Roman" pitchFamily="18" charset="0"/>
                        </a:rPr>
                        <m:t>=</m:t>
                      </m:r>
                      <m:r>
                        <a:rPr lang="cs-CZ" sz="2400" b="0" i="0" smtClean="0">
                          <a:latin typeface="Cambria Math"/>
                          <a:cs typeface="Times New Roman" pitchFamily="18" charset="0"/>
                        </a:rPr>
                        <m:t>110</m:t>
                      </m:r>
                    </m:oMath>
                  </m:oMathPara>
                </a14:m>
                <a:endParaRPr lang="cs-CZ" sz="2400" dirty="0">
                  <a:latin typeface="Times New Roman" pitchFamily="18" charset="0"/>
                  <a:cs typeface="Times New Roman" pitchFamily="18" charset="0"/>
                </a:endParaRPr>
              </a:p>
            </p:txBody>
          </p:sp>
        </mc:Choice>
        <mc:Fallback xmlns="">
          <p:sp>
            <p:nvSpPr>
              <p:cNvPr id="4" name="TextovéPole 3"/>
              <p:cNvSpPr txBox="1">
                <a:spLocks noRot="1" noChangeAspect="1" noMove="1" noResize="1" noEditPoints="1" noAdjustHandles="1" noChangeArrowheads="1" noChangeShapeType="1" noTextEdit="1"/>
              </p:cNvSpPr>
              <p:nvPr/>
            </p:nvSpPr>
            <p:spPr>
              <a:xfrm>
                <a:off x="455471" y="2668214"/>
                <a:ext cx="1956289" cy="461665"/>
              </a:xfrm>
              <a:prstGeom prst="rect">
                <a:avLst/>
              </a:prstGeom>
              <a:blipFill rotWithShape="1">
                <a:blip r:embed="rId3"/>
                <a:stretch>
                  <a:fillRect b="-12000"/>
                </a:stretch>
              </a:blipFill>
            </p:spPr>
            <p:txBody>
              <a:bodyPr/>
              <a:lstStyle/>
              <a:p>
                <a:r>
                  <a:rPr lang="cs-CZ">
                    <a:noFill/>
                  </a:rPr>
                  <a:t> </a:t>
                </a:r>
              </a:p>
            </p:txBody>
          </p:sp>
        </mc:Fallback>
      </mc:AlternateContent>
      <p:sp>
        <p:nvSpPr>
          <p:cNvPr id="5" name="Rectangle 5"/>
          <p:cNvSpPr>
            <a:spLocks noChangeArrowheads="1"/>
          </p:cNvSpPr>
          <p:nvPr/>
        </p:nvSpPr>
        <p:spPr bwMode="auto">
          <a:xfrm>
            <a:off x="323528" y="1772816"/>
            <a:ext cx="2016224" cy="792088"/>
          </a:xfrm>
          <a:prstGeom prst="rect">
            <a:avLst/>
          </a:prstGeom>
          <a:noFill/>
          <a:ln w="9525">
            <a:noFill/>
            <a:miter lim="800000"/>
            <a:headEnd/>
            <a:tailEnd/>
          </a:ln>
          <a:effectLst/>
        </p:spPr>
        <p:txBody>
          <a:bodyPr anchor="t"/>
          <a:lstStyle/>
          <a:p>
            <a:r>
              <a:rPr lang="cs-CZ" sz="2400" dirty="0">
                <a:latin typeface="Times New Roman" pitchFamily="18" charset="0"/>
                <a:cs typeface="Times New Roman" pitchFamily="18" charset="0"/>
              </a:rPr>
              <a:t>sud ……x</a:t>
            </a:r>
          </a:p>
          <a:p>
            <a:r>
              <a:rPr lang="cs-CZ" sz="2400" dirty="0">
                <a:latin typeface="Times New Roman" pitchFamily="18" charset="0"/>
                <a:cs typeface="Times New Roman" pitchFamily="18" charset="0"/>
              </a:rPr>
              <a:t>voda … y</a:t>
            </a:r>
          </a:p>
        </p:txBody>
      </p:sp>
      <p:sp>
        <p:nvSpPr>
          <p:cNvPr id="6" name="TextovéPole 5"/>
          <p:cNvSpPr txBox="1"/>
          <p:nvPr/>
        </p:nvSpPr>
        <p:spPr>
          <a:xfrm>
            <a:off x="359269" y="5805264"/>
            <a:ext cx="1954951" cy="461665"/>
          </a:xfrm>
          <a:prstGeom prst="rect">
            <a:avLst/>
          </a:prstGeom>
          <a:noFill/>
        </p:spPr>
        <p:txBody>
          <a:bodyPr wrap="square" rtlCol="0">
            <a:spAutoFit/>
          </a:bodyPr>
          <a:lstStyle/>
          <a:p>
            <a:r>
              <a:rPr lang="cs-CZ" sz="2400" dirty="0">
                <a:latin typeface="Times New Roman" pitchFamily="18" charset="0"/>
                <a:cs typeface="Times New Roman" pitchFamily="18" charset="0"/>
              </a:rPr>
              <a:t>3x       = 30</a:t>
            </a:r>
          </a:p>
        </p:txBody>
      </p:sp>
      <p:cxnSp>
        <p:nvCxnSpPr>
          <p:cNvPr id="7" name="Přímá spojnice 6"/>
          <p:cNvCxnSpPr/>
          <p:nvPr/>
        </p:nvCxnSpPr>
        <p:spPr>
          <a:xfrm flipH="1">
            <a:off x="323528" y="3962673"/>
            <a:ext cx="2160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flipH="1">
            <a:off x="323528" y="2641282"/>
            <a:ext cx="2160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4355976" y="2373021"/>
            <a:ext cx="2235093" cy="461665"/>
          </a:xfrm>
          <a:prstGeom prst="rect">
            <a:avLst/>
          </a:prstGeom>
          <a:noFill/>
        </p:spPr>
        <p:txBody>
          <a:bodyPr wrap="square" rtlCol="0">
            <a:spAutoFit/>
          </a:bodyPr>
          <a:lstStyle/>
          <a:p>
            <a:r>
              <a:rPr lang="cs-CZ" sz="2400" dirty="0">
                <a:latin typeface="Times New Roman" pitchFamily="18" charset="0"/>
                <a:cs typeface="Times New Roman" pitchFamily="18" charset="0"/>
              </a:rPr>
              <a:t>10 + y = 110</a:t>
            </a:r>
          </a:p>
        </p:txBody>
      </p:sp>
      <p:sp>
        <p:nvSpPr>
          <p:cNvPr id="10" name="Rectangle 5"/>
          <p:cNvSpPr>
            <a:spLocks noChangeArrowheads="1"/>
          </p:cNvSpPr>
          <p:nvPr/>
        </p:nvSpPr>
        <p:spPr bwMode="auto">
          <a:xfrm>
            <a:off x="1979713" y="1772816"/>
            <a:ext cx="1080119" cy="792088"/>
          </a:xfrm>
          <a:prstGeom prst="rect">
            <a:avLst/>
          </a:prstGeom>
          <a:noFill/>
          <a:ln w="9525">
            <a:noFill/>
            <a:miter lim="800000"/>
            <a:headEnd/>
            <a:tailEnd/>
          </a:ln>
          <a:effectLst/>
        </p:spPr>
        <p:txBody>
          <a:bodyPr anchor="t"/>
          <a:lstStyle/>
          <a:p>
            <a:pPr algn="ctr"/>
            <a:r>
              <a:rPr lang="cs-CZ" sz="2400" b="1" dirty="0">
                <a:solidFill>
                  <a:srgbClr val="FF0000"/>
                </a:solidFill>
                <a:latin typeface="Times New Roman" pitchFamily="18" charset="0"/>
                <a:cs typeface="Times New Roman" pitchFamily="18" charset="0"/>
              </a:rPr>
              <a:t>10</a:t>
            </a:r>
          </a:p>
          <a:p>
            <a:pPr algn="ctr"/>
            <a:r>
              <a:rPr lang="cs-CZ" sz="2400" b="1" dirty="0">
                <a:solidFill>
                  <a:srgbClr val="FF0000"/>
                </a:solidFill>
                <a:latin typeface="Times New Roman" pitchFamily="18" charset="0"/>
                <a:cs typeface="Times New Roman" pitchFamily="18" charset="0"/>
              </a:rPr>
              <a:t>100</a:t>
            </a:r>
          </a:p>
        </p:txBody>
      </p:sp>
      <p:sp>
        <p:nvSpPr>
          <p:cNvPr id="11" name="Rectangle 18"/>
          <p:cNvSpPr>
            <a:spLocks noChangeArrowheads="1"/>
          </p:cNvSpPr>
          <p:nvPr/>
        </p:nvSpPr>
        <p:spPr bwMode="auto">
          <a:xfrm>
            <a:off x="5588521" y="5470649"/>
            <a:ext cx="3336404" cy="546447"/>
          </a:xfrm>
          <a:prstGeom prst="rect">
            <a:avLst/>
          </a:prstGeom>
          <a:solidFill>
            <a:schemeClr val="bg1"/>
          </a:solidFill>
          <a:ln w="9525">
            <a:noFill/>
            <a:miter lim="800000"/>
            <a:headEnd/>
            <a:tailEnd/>
          </a:ln>
          <a:effectLst/>
        </p:spPr>
        <p:txBody>
          <a:bodyPr anchor="t"/>
          <a:lstStyle/>
          <a:p>
            <a:r>
              <a:rPr lang="cs-CZ" sz="2400" dirty="0">
                <a:latin typeface="Times New Roman" pitchFamily="18" charset="0"/>
                <a:cs typeface="Times New Roman" pitchFamily="18" charset="0"/>
              </a:rPr>
              <a:t>Hmotnost sudu je 10 kg.</a:t>
            </a:r>
          </a:p>
        </p:txBody>
      </p:sp>
      <p:sp>
        <p:nvSpPr>
          <p:cNvPr id="12" name="TextovéPole 11"/>
          <p:cNvSpPr txBox="1"/>
          <p:nvPr/>
        </p:nvSpPr>
        <p:spPr>
          <a:xfrm>
            <a:off x="2699792" y="3255367"/>
            <a:ext cx="936104" cy="461665"/>
          </a:xfrm>
          <a:prstGeom prst="rect">
            <a:avLst/>
          </a:prstGeom>
          <a:noFill/>
        </p:spPr>
        <p:txBody>
          <a:bodyPr wrap="square" rtlCol="0">
            <a:spAutoFit/>
          </a:bodyPr>
          <a:lstStyle/>
          <a:p>
            <a:r>
              <a:rPr lang="cs-CZ" sz="2400" dirty="0">
                <a:latin typeface="Times New Roman" pitchFamily="18" charset="0"/>
                <a:cs typeface="Times New Roman" pitchFamily="18" charset="0"/>
              </a:rPr>
              <a:t>/.4</a:t>
            </a:r>
          </a:p>
        </p:txBody>
      </p:sp>
      <p:sp>
        <p:nvSpPr>
          <p:cNvPr id="13" name="TextovéPole 12"/>
          <p:cNvSpPr txBox="1"/>
          <p:nvPr/>
        </p:nvSpPr>
        <p:spPr>
          <a:xfrm>
            <a:off x="539552" y="3962673"/>
            <a:ext cx="1956289" cy="461665"/>
          </a:xfrm>
          <a:prstGeom prst="rect">
            <a:avLst/>
          </a:prstGeom>
          <a:noFill/>
        </p:spPr>
        <p:txBody>
          <a:bodyPr wrap="square" rtlCol="0">
            <a:spAutoFit/>
          </a:bodyPr>
          <a:lstStyle/>
          <a:p>
            <a:r>
              <a:rPr lang="cs-CZ" sz="2400" dirty="0">
                <a:latin typeface="Times New Roman" pitchFamily="18" charset="0"/>
                <a:cs typeface="Times New Roman" pitchFamily="18" charset="0"/>
              </a:rPr>
              <a:t>x + y = 110</a:t>
            </a:r>
          </a:p>
        </p:txBody>
      </p:sp>
      <p:sp>
        <p:nvSpPr>
          <p:cNvPr id="14" name="TextovéPole 13"/>
          <p:cNvSpPr txBox="1"/>
          <p:nvPr/>
        </p:nvSpPr>
        <p:spPr>
          <a:xfrm>
            <a:off x="395536" y="4394721"/>
            <a:ext cx="2376264" cy="461665"/>
          </a:xfrm>
          <a:prstGeom prst="rect">
            <a:avLst/>
          </a:prstGeom>
          <a:noFill/>
        </p:spPr>
        <p:txBody>
          <a:bodyPr wrap="square" rtlCol="0">
            <a:spAutoFit/>
          </a:bodyPr>
          <a:lstStyle/>
          <a:p>
            <a:r>
              <a:rPr lang="cs-CZ" sz="2400" dirty="0">
                <a:latin typeface="Times New Roman" pitchFamily="18" charset="0"/>
                <a:cs typeface="Times New Roman" pitchFamily="18" charset="0"/>
              </a:rPr>
              <a:t>4x + y = 140</a:t>
            </a:r>
          </a:p>
        </p:txBody>
      </p:sp>
      <p:cxnSp>
        <p:nvCxnSpPr>
          <p:cNvPr id="15" name="Přímá spojnice 62"/>
          <p:cNvCxnSpPr/>
          <p:nvPr/>
        </p:nvCxnSpPr>
        <p:spPr>
          <a:xfrm flipH="1">
            <a:off x="281487" y="4826769"/>
            <a:ext cx="2160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6876256" y="2373021"/>
            <a:ext cx="1368152" cy="461665"/>
          </a:xfrm>
          <a:prstGeom prst="rect">
            <a:avLst/>
          </a:prstGeom>
          <a:noFill/>
        </p:spPr>
        <p:txBody>
          <a:bodyPr wrap="square" rtlCol="0">
            <a:spAutoFit/>
          </a:bodyPr>
          <a:lstStyle/>
          <a:p>
            <a:r>
              <a:rPr lang="cs-CZ" sz="2400" dirty="0">
                <a:latin typeface="Times New Roman" pitchFamily="18" charset="0"/>
                <a:cs typeface="Times New Roman" pitchFamily="18" charset="0"/>
              </a:rPr>
              <a:t>/-10</a:t>
            </a:r>
          </a:p>
        </p:txBody>
      </p:sp>
      <p:graphicFrame>
        <p:nvGraphicFramePr>
          <p:cNvPr id="17" name="Objekt 16"/>
          <p:cNvGraphicFramePr>
            <a:graphicFrameLocks noChangeAspect="1"/>
          </p:cNvGraphicFramePr>
          <p:nvPr>
            <p:extLst>
              <p:ext uri="{D42A27DB-BD31-4B8C-83A1-F6EECF244321}">
                <p14:modId xmlns:p14="http://schemas.microsoft.com/office/powerpoint/2010/main" val="843741693"/>
              </p:ext>
            </p:extLst>
          </p:nvPr>
        </p:nvGraphicFramePr>
        <p:xfrm>
          <a:off x="4514850" y="3681090"/>
          <a:ext cx="114300" cy="215900"/>
        </p:xfrm>
        <a:graphic>
          <a:graphicData uri="http://schemas.openxmlformats.org/presentationml/2006/ole">
            <mc:AlternateContent xmlns:mc="http://schemas.openxmlformats.org/markup-compatibility/2006">
              <mc:Choice xmlns:v="urn:schemas-microsoft-com:vml" Requires="v">
                <p:oleObj spid="_x0000_s4124" name="Rovnice" r:id="rId4" imgW="114151" imgH="215619" progId="Equation.3">
                  <p:embed/>
                </p:oleObj>
              </mc:Choice>
              <mc:Fallback>
                <p:oleObj name="Rovnice" r:id="rId4" imgW="114151" imgH="21561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68109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8" name="TextovéPole 17"/>
              <p:cNvSpPr txBox="1"/>
              <p:nvPr/>
            </p:nvSpPr>
            <p:spPr>
              <a:xfrm>
                <a:off x="137471" y="3141107"/>
                <a:ext cx="2346297" cy="7199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cs-CZ" sz="2400" b="0" i="0" smtClean="0">
                          <a:latin typeface="Cambria Math"/>
                          <a:cs typeface="Times New Roman" pitchFamily="18" charset="0"/>
                        </a:rPr>
                        <m:t>x</m:t>
                      </m:r>
                      <m:r>
                        <a:rPr lang="cs-CZ" sz="2400" b="0" i="1" smtClean="0">
                          <a:latin typeface="Cambria Math"/>
                          <a:cs typeface="Times New Roman" pitchFamily="18" charset="0"/>
                        </a:rPr>
                        <m:t>+</m:t>
                      </m:r>
                      <m:f>
                        <m:fPr>
                          <m:ctrlPr>
                            <a:rPr lang="cs-CZ" sz="2400" i="1" smtClean="0">
                              <a:latin typeface="Cambria Math" panose="02040503050406030204" pitchFamily="18" charset="0"/>
                              <a:cs typeface="Times New Roman" pitchFamily="18" charset="0"/>
                            </a:rPr>
                          </m:ctrlPr>
                        </m:fPr>
                        <m:num>
                          <m:r>
                            <m:rPr>
                              <m:sty m:val="p"/>
                            </m:rPr>
                            <a:rPr lang="cs-CZ" sz="2400" b="0" i="0" smtClean="0">
                              <a:latin typeface="Cambria Math"/>
                              <a:cs typeface="Times New Roman" pitchFamily="18" charset="0"/>
                            </a:rPr>
                            <m:t>y</m:t>
                          </m:r>
                        </m:num>
                        <m:den>
                          <m:r>
                            <a:rPr lang="cs-CZ" sz="2400" b="0" i="0" smtClean="0">
                              <a:latin typeface="Cambria Math"/>
                              <a:cs typeface="Times New Roman" pitchFamily="18" charset="0"/>
                            </a:rPr>
                            <m:t>4</m:t>
                          </m:r>
                        </m:den>
                      </m:f>
                      <m:r>
                        <a:rPr lang="cs-CZ" sz="2400" b="0" i="1" smtClean="0">
                          <a:latin typeface="Cambria Math"/>
                          <a:cs typeface="Times New Roman" pitchFamily="18" charset="0"/>
                        </a:rPr>
                        <m:t>=35</m:t>
                      </m:r>
                    </m:oMath>
                  </m:oMathPara>
                </a14:m>
                <a:endParaRPr lang="cs-CZ" sz="2400" dirty="0">
                  <a:latin typeface="Times New Roman" pitchFamily="18" charset="0"/>
                  <a:cs typeface="Times New Roman" pitchFamily="18" charset="0"/>
                </a:endParaRPr>
              </a:p>
            </p:txBody>
          </p:sp>
        </mc:Choice>
        <mc:Fallback xmlns="">
          <p:sp>
            <p:nvSpPr>
              <p:cNvPr id="18" name="TextovéPole 17"/>
              <p:cNvSpPr txBox="1">
                <a:spLocks noRot="1" noChangeAspect="1" noMove="1" noResize="1" noEditPoints="1" noAdjustHandles="1" noChangeArrowheads="1" noChangeShapeType="1" noTextEdit="1"/>
              </p:cNvSpPr>
              <p:nvPr/>
            </p:nvSpPr>
            <p:spPr>
              <a:xfrm>
                <a:off x="137471" y="3141107"/>
                <a:ext cx="2346297" cy="719941"/>
              </a:xfrm>
              <a:prstGeom prst="rect">
                <a:avLst/>
              </a:prstGeom>
              <a:blipFill rotWithShape="1">
                <a:blip r:embed="rId6"/>
                <a:stretch>
                  <a:fillRect/>
                </a:stretch>
              </a:blipFill>
            </p:spPr>
            <p:txBody>
              <a:bodyPr/>
              <a:lstStyle/>
              <a:p>
                <a:r>
                  <a:rPr lang="cs-CZ">
                    <a:noFill/>
                  </a:rPr>
                  <a:t> </a:t>
                </a:r>
              </a:p>
            </p:txBody>
          </p:sp>
        </mc:Fallback>
      </mc:AlternateContent>
      <p:sp>
        <p:nvSpPr>
          <p:cNvPr id="19" name="TextovéPole 18"/>
          <p:cNvSpPr txBox="1"/>
          <p:nvPr/>
        </p:nvSpPr>
        <p:spPr>
          <a:xfrm>
            <a:off x="4393363" y="2819878"/>
            <a:ext cx="1884281" cy="461665"/>
          </a:xfrm>
          <a:prstGeom prst="rect">
            <a:avLst/>
          </a:prstGeom>
          <a:noFill/>
        </p:spPr>
        <p:txBody>
          <a:bodyPr wrap="square" rtlCol="0">
            <a:spAutoFit/>
          </a:bodyPr>
          <a:lstStyle/>
          <a:p>
            <a:r>
              <a:rPr lang="cs-CZ" sz="2400" dirty="0">
                <a:latin typeface="Times New Roman" pitchFamily="18" charset="0"/>
                <a:cs typeface="Times New Roman" pitchFamily="18" charset="0"/>
              </a:rPr>
              <a:t>        </a:t>
            </a:r>
            <a:r>
              <a:rPr lang="cs-CZ" sz="2400" b="1" u="sng" dirty="0">
                <a:latin typeface="Times New Roman" pitchFamily="18" charset="0"/>
                <a:cs typeface="Times New Roman" pitchFamily="18" charset="0"/>
              </a:rPr>
              <a:t>y = 100</a:t>
            </a:r>
          </a:p>
        </p:txBody>
      </p:sp>
      <mc:AlternateContent xmlns:mc="http://schemas.openxmlformats.org/markup-compatibility/2006" xmlns:a14="http://schemas.microsoft.com/office/drawing/2010/main">
        <mc:Choice Requires="a14">
          <p:sp>
            <p:nvSpPr>
              <p:cNvPr id="20" name="TextovéPole 19"/>
              <p:cNvSpPr txBox="1"/>
              <p:nvPr/>
            </p:nvSpPr>
            <p:spPr>
              <a:xfrm>
                <a:off x="3825999" y="3927624"/>
                <a:ext cx="31804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400" i="1" smtClean="0">
                          <a:latin typeface="Cambria Math"/>
                          <a:cs typeface="Times New Roman" pitchFamily="18" charset="0"/>
                        </a:rPr>
                        <m:t>1</m:t>
                      </m:r>
                      <m:r>
                        <a:rPr lang="cs-CZ" sz="2400" b="0" i="1" smtClean="0">
                          <a:latin typeface="Cambria Math"/>
                          <a:cs typeface="Times New Roman" pitchFamily="18" charset="0"/>
                        </a:rPr>
                        <m:t>0+100=110</m:t>
                      </m:r>
                    </m:oMath>
                  </m:oMathPara>
                </a14:m>
                <a:endParaRPr lang="cs-CZ" sz="2400" dirty="0">
                  <a:latin typeface="Times New Roman" pitchFamily="18" charset="0"/>
                  <a:cs typeface="Times New Roman" pitchFamily="18" charset="0"/>
                </a:endParaRPr>
              </a:p>
            </p:txBody>
          </p:sp>
        </mc:Choice>
        <mc:Fallback xmlns="">
          <p:sp>
            <p:nvSpPr>
              <p:cNvPr id="20" name="TextovéPole 19"/>
              <p:cNvSpPr txBox="1">
                <a:spLocks noRot="1" noChangeAspect="1" noMove="1" noResize="1" noEditPoints="1" noAdjustHandles="1" noChangeArrowheads="1" noChangeShapeType="1" noTextEdit="1"/>
              </p:cNvSpPr>
              <p:nvPr/>
            </p:nvSpPr>
            <p:spPr>
              <a:xfrm>
                <a:off x="3825999" y="3927624"/>
                <a:ext cx="3180425" cy="461665"/>
              </a:xfrm>
              <a:prstGeom prst="rect">
                <a:avLst/>
              </a:prstGeom>
              <a:blipFill>
                <a:blip r:embed="rId7"/>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TextovéPole 20"/>
              <p:cNvSpPr txBox="1"/>
              <p:nvPr/>
            </p:nvSpPr>
            <p:spPr>
              <a:xfrm>
                <a:off x="4274444" y="4476832"/>
                <a:ext cx="3774182" cy="78617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cs-CZ" sz="2400" i="1" smtClean="0">
                          <a:latin typeface="Cambria Math"/>
                          <a:cs typeface="Times New Roman" pitchFamily="18" charset="0"/>
                        </a:rPr>
                        <m:t>1</m:t>
                      </m:r>
                      <m:r>
                        <a:rPr lang="cs-CZ" sz="2400" b="0" i="1" smtClean="0">
                          <a:latin typeface="Cambria Math"/>
                          <a:cs typeface="Times New Roman" pitchFamily="18" charset="0"/>
                        </a:rPr>
                        <m:t>0+</m:t>
                      </m:r>
                      <m:f>
                        <m:fPr>
                          <m:ctrlPr>
                            <a:rPr lang="cs-CZ" sz="2400" i="1">
                              <a:latin typeface="Cambria Math" panose="02040503050406030204" pitchFamily="18" charset="0"/>
                              <a:cs typeface="Times New Roman" pitchFamily="18" charset="0"/>
                            </a:rPr>
                          </m:ctrlPr>
                        </m:fPr>
                        <m:num>
                          <m:r>
                            <a:rPr lang="cs-CZ" sz="2400" i="1" smtClean="0">
                              <a:latin typeface="Cambria Math"/>
                              <a:cs typeface="Times New Roman" pitchFamily="18" charset="0"/>
                            </a:rPr>
                            <m:t>1</m:t>
                          </m:r>
                          <m:r>
                            <a:rPr lang="cs-CZ" sz="2400" b="0" i="1" smtClean="0">
                              <a:latin typeface="Cambria Math"/>
                              <a:cs typeface="Times New Roman" pitchFamily="18" charset="0"/>
                            </a:rPr>
                            <m:t>00</m:t>
                          </m:r>
                        </m:num>
                        <m:den>
                          <m:r>
                            <a:rPr lang="cs-CZ" sz="2400" b="0" i="0" smtClean="0">
                              <a:latin typeface="Cambria Math"/>
                              <a:cs typeface="Times New Roman" pitchFamily="18" charset="0"/>
                            </a:rPr>
                            <m:t>4</m:t>
                          </m:r>
                        </m:den>
                      </m:f>
                      <m:r>
                        <a:rPr lang="cs-CZ" sz="2400" b="0" i="1" smtClean="0">
                          <a:latin typeface="Cambria Math"/>
                          <a:cs typeface="Times New Roman" pitchFamily="18" charset="0"/>
                        </a:rPr>
                        <m:t>=10+25=35</m:t>
                      </m:r>
                    </m:oMath>
                  </m:oMathPara>
                </a14:m>
                <a:endParaRPr lang="cs-CZ" sz="2400" dirty="0">
                  <a:latin typeface="Times New Roman" pitchFamily="18" charset="0"/>
                  <a:cs typeface="Times New Roman" pitchFamily="18" charset="0"/>
                </a:endParaRPr>
              </a:p>
            </p:txBody>
          </p:sp>
        </mc:Choice>
        <mc:Fallback xmlns="">
          <p:sp>
            <p:nvSpPr>
              <p:cNvPr id="21" name="TextovéPole 20"/>
              <p:cNvSpPr txBox="1">
                <a:spLocks noRot="1" noChangeAspect="1" noMove="1" noResize="1" noEditPoints="1" noAdjustHandles="1" noChangeArrowheads="1" noChangeShapeType="1" noTextEdit="1"/>
              </p:cNvSpPr>
              <p:nvPr/>
            </p:nvSpPr>
            <p:spPr>
              <a:xfrm>
                <a:off x="4274444" y="4476832"/>
                <a:ext cx="3774182" cy="786177"/>
              </a:xfrm>
              <a:prstGeom prst="rect">
                <a:avLst/>
              </a:prstGeom>
              <a:blipFill>
                <a:blip r:embed="rId8"/>
                <a:stretch>
                  <a:fillRect/>
                </a:stretch>
              </a:blipFill>
            </p:spPr>
            <p:txBody>
              <a:bodyPr/>
              <a:lstStyle/>
              <a:p>
                <a:r>
                  <a:rPr lang="cs-CZ">
                    <a:noFill/>
                  </a:rPr>
                  <a:t> </a:t>
                </a:r>
              </a:p>
            </p:txBody>
          </p:sp>
        </mc:Fallback>
      </mc:AlternateContent>
      <p:sp>
        <p:nvSpPr>
          <p:cNvPr id="22" name="TextovéPole 21"/>
          <p:cNvSpPr txBox="1"/>
          <p:nvPr/>
        </p:nvSpPr>
        <p:spPr>
          <a:xfrm>
            <a:off x="2627784" y="3933056"/>
            <a:ext cx="936104" cy="461665"/>
          </a:xfrm>
          <a:prstGeom prst="rect">
            <a:avLst/>
          </a:prstGeom>
          <a:noFill/>
        </p:spPr>
        <p:txBody>
          <a:bodyPr wrap="square" rtlCol="0">
            <a:spAutoFit/>
          </a:bodyPr>
          <a:lstStyle/>
          <a:p>
            <a:r>
              <a:rPr lang="cs-CZ" sz="2400" dirty="0">
                <a:latin typeface="Times New Roman" pitchFamily="18" charset="0"/>
                <a:cs typeface="Times New Roman" pitchFamily="18" charset="0"/>
              </a:rPr>
              <a:t>/.(-1)</a:t>
            </a:r>
          </a:p>
        </p:txBody>
      </p:sp>
      <p:sp>
        <p:nvSpPr>
          <p:cNvPr id="23" name="TextovéPole 22"/>
          <p:cNvSpPr txBox="1"/>
          <p:nvPr/>
        </p:nvSpPr>
        <p:spPr>
          <a:xfrm>
            <a:off x="485438" y="4879146"/>
            <a:ext cx="2502386" cy="461665"/>
          </a:xfrm>
          <a:prstGeom prst="rect">
            <a:avLst/>
          </a:prstGeom>
          <a:noFill/>
        </p:spPr>
        <p:txBody>
          <a:bodyPr wrap="square" rtlCol="0">
            <a:spAutoFit/>
          </a:bodyPr>
          <a:lstStyle/>
          <a:p>
            <a:r>
              <a:rPr lang="cs-CZ" sz="2400" dirty="0">
                <a:latin typeface="Times New Roman" pitchFamily="18" charset="0"/>
                <a:cs typeface="Times New Roman" pitchFamily="18" charset="0"/>
              </a:rPr>
              <a:t>-x - y = -110</a:t>
            </a:r>
          </a:p>
        </p:txBody>
      </p:sp>
      <p:sp>
        <p:nvSpPr>
          <p:cNvPr id="24" name="TextovéPole 23"/>
          <p:cNvSpPr txBox="1"/>
          <p:nvPr/>
        </p:nvSpPr>
        <p:spPr>
          <a:xfrm>
            <a:off x="323528" y="5311194"/>
            <a:ext cx="2376264" cy="461665"/>
          </a:xfrm>
          <a:prstGeom prst="rect">
            <a:avLst/>
          </a:prstGeom>
          <a:noFill/>
        </p:spPr>
        <p:txBody>
          <a:bodyPr wrap="square" rtlCol="0">
            <a:spAutoFit/>
          </a:bodyPr>
          <a:lstStyle/>
          <a:p>
            <a:r>
              <a:rPr lang="cs-CZ" sz="2400" dirty="0">
                <a:latin typeface="Times New Roman" pitchFamily="18" charset="0"/>
                <a:cs typeface="Times New Roman" pitchFamily="18" charset="0"/>
              </a:rPr>
              <a:t>4x + y = 140</a:t>
            </a:r>
          </a:p>
        </p:txBody>
      </p:sp>
      <p:cxnSp>
        <p:nvCxnSpPr>
          <p:cNvPr id="25" name="Přímá spojnice 62"/>
          <p:cNvCxnSpPr/>
          <p:nvPr/>
        </p:nvCxnSpPr>
        <p:spPr>
          <a:xfrm flipH="1">
            <a:off x="227373" y="5743242"/>
            <a:ext cx="2160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ovéPole 25"/>
              <p:cNvSpPr txBox="1"/>
              <p:nvPr/>
            </p:nvSpPr>
            <p:spPr>
              <a:xfrm>
                <a:off x="4355976" y="1874441"/>
                <a:ext cx="195628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cs-CZ" sz="2400" b="0" i="0" smtClean="0">
                          <a:latin typeface="Cambria Math"/>
                          <a:cs typeface="Times New Roman" pitchFamily="18" charset="0"/>
                        </a:rPr>
                        <m:t>x</m:t>
                      </m:r>
                      <m:r>
                        <a:rPr lang="cs-CZ" sz="2400" b="0" i="0" smtClean="0">
                          <a:latin typeface="Cambria Math"/>
                          <a:cs typeface="Times New Roman" pitchFamily="18" charset="0"/>
                        </a:rPr>
                        <m:t>+</m:t>
                      </m:r>
                      <m:r>
                        <m:rPr>
                          <m:sty m:val="p"/>
                        </m:rPr>
                        <a:rPr lang="cs-CZ" sz="2400" b="0" i="0" smtClean="0">
                          <a:latin typeface="Cambria Math"/>
                          <a:cs typeface="Times New Roman" pitchFamily="18" charset="0"/>
                        </a:rPr>
                        <m:t>y</m:t>
                      </m:r>
                      <m:r>
                        <a:rPr lang="cs-CZ" sz="2400" b="0" i="1" smtClean="0">
                          <a:latin typeface="Cambria Math"/>
                          <a:cs typeface="Times New Roman" pitchFamily="18" charset="0"/>
                        </a:rPr>
                        <m:t>=</m:t>
                      </m:r>
                      <m:r>
                        <a:rPr lang="cs-CZ" sz="2400" b="0" i="0" smtClean="0">
                          <a:latin typeface="Cambria Math"/>
                          <a:cs typeface="Times New Roman" pitchFamily="18" charset="0"/>
                        </a:rPr>
                        <m:t>110</m:t>
                      </m:r>
                    </m:oMath>
                  </m:oMathPara>
                </a14:m>
                <a:endParaRPr lang="cs-CZ" sz="2400" dirty="0">
                  <a:latin typeface="Times New Roman" pitchFamily="18" charset="0"/>
                  <a:cs typeface="Times New Roman" pitchFamily="18" charset="0"/>
                </a:endParaRPr>
              </a:p>
            </p:txBody>
          </p:sp>
        </mc:Choice>
        <mc:Fallback xmlns="">
          <p:sp>
            <p:nvSpPr>
              <p:cNvPr id="26" name="TextovéPole 25"/>
              <p:cNvSpPr txBox="1">
                <a:spLocks noRot="1" noChangeAspect="1" noMove="1" noResize="1" noEditPoints="1" noAdjustHandles="1" noChangeArrowheads="1" noChangeShapeType="1" noTextEdit="1"/>
              </p:cNvSpPr>
              <p:nvPr/>
            </p:nvSpPr>
            <p:spPr>
              <a:xfrm>
                <a:off x="4355976" y="1874441"/>
                <a:ext cx="1956289" cy="461665"/>
              </a:xfrm>
              <a:prstGeom prst="rect">
                <a:avLst/>
              </a:prstGeom>
              <a:blipFill rotWithShape="1">
                <a:blip r:embed="rId9"/>
                <a:stretch>
                  <a:fillRect b="-10526"/>
                </a:stretch>
              </a:blipFill>
            </p:spPr>
            <p:txBody>
              <a:bodyPr/>
              <a:lstStyle/>
              <a:p>
                <a:r>
                  <a:rPr lang="cs-CZ">
                    <a:noFill/>
                  </a:rPr>
                  <a:t> </a:t>
                </a:r>
              </a:p>
            </p:txBody>
          </p:sp>
        </mc:Fallback>
      </mc:AlternateContent>
      <p:sp>
        <p:nvSpPr>
          <p:cNvPr id="27" name="TextovéPole 26"/>
          <p:cNvSpPr txBox="1"/>
          <p:nvPr/>
        </p:nvSpPr>
        <p:spPr>
          <a:xfrm>
            <a:off x="3898590" y="3456707"/>
            <a:ext cx="900100" cy="461665"/>
          </a:xfrm>
          <a:prstGeom prst="rect">
            <a:avLst/>
          </a:prstGeom>
          <a:noFill/>
        </p:spPr>
        <p:txBody>
          <a:bodyPr wrap="square" rtlCol="0">
            <a:spAutoFit/>
          </a:bodyPr>
          <a:lstStyle/>
          <a:p>
            <a:r>
              <a:rPr lang="cs-CZ" sz="2400" dirty="0" err="1">
                <a:latin typeface="Times New Roman" pitchFamily="18" charset="0"/>
                <a:cs typeface="Times New Roman" pitchFamily="18" charset="0"/>
              </a:rPr>
              <a:t>Zk</a:t>
            </a:r>
            <a:r>
              <a:rPr lang="cs-CZ" sz="2400" dirty="0">
                <a:latin typeface="Times New Roman" pitchFamily="18" charset="0"/>
                <a:cs typeface="Times New Roman" pitchFamily="18" charset="0"/>
              </a:rPr>
              <a:t>.</a:t>
            </a:r>
          </a:p>
        </p:txBody>
      </p:sp>
      <p:sp>
        <p:nvSpPr>
          <p:cNvPr id="29" name="Rectangle 5"/>
          <p:cNvSpPr>
            <a:spLocks noChangeArrowheads="1"/>
          </p:cNvSpPr>
          <p:nvPr/>
        </p:nvSpPr>
        <p:spPr bwMode="auto">
          <a:xfrm>
            <a:off x="107503" y="620688"/>
            <a:ext cx="7941123" cy="1185534"/>
          </a:xfrm>
          <a:prstGeom prst="rect">
            <a:avLst/>
          </a:prstGeom>
          <a:noFill/>
          <a:ln w="9525">
            <a:noFill/>
            <a:miter lim="800000"/>
            <a:headEnd/>
            <a:tailEnd/>
          </a:ln>
          <a:effectLst/>
        </p:spPr>
        <p:txBody>
          <a:bodyPr anchor="t"/>
          <a:lstStyle/>
          <a:p>
            <a:pPr indent="-342900"/>
            <a:r>
              <a:rPr lang="cs-CZ" sz="2400" dirty="0"/>
              <a:t>Sud s vodou má hmotnost 110 kg. Odlijeme-li z něj 75 % vody, bude mít sud se zbytkem vody hmotnost 35 kg. Jaká je hmotnost prázdného sudu?</a:t>
            </a:r>
            <a:r>
              <a:rPr lang="cs-CZ" sz="2400" b="1" dirty="0">
                <a:cs typeface="Times New Roman" pitchFamily="18" charset="0"/>
              </a:rPr>
              <a:t> </a:t>
            </a:r>
          </a:p>
        </p:txBody>
      </p:sp>
      <p:pic>
        <p:nvPicPr>
          <p:cNvPr id="30" name="Obrázek 29"/>
          <p:cNvPicPr>
            <a:picLocks noChangeAspect="1"/>
          </p:cNvPicPr>
          <p:nvPr/>
        </p:nvPicPr>
        <p:blipFill rotWithShape="1">
          <a:blip r:embed="rId10">
            <a:extLst>
              <a:ext uri="{28A0092B-C50C-407E-A947-70E740481C1C}">
                <a14:useLocalDpi xmlns:a14="http://schemas.microsoft.com/office/drawing/2010/main" val="0"/>
              </a:ext>
            </a:extLst>
          </a:blip>
          <a:srcRect l="26981" t="16095" r="29785" b="20454"/>
          <a:stretch/>
        </p:blipFill>
        <p:spPr>
          <a:xfrm>
            <a:off x="7880475" y="436285"/>
            <a:ext cx="1221452" cy="1480547"/>
          </a:xfrm>
          <a:prstGeom prst="rect">
            <a:avLst/>
          </a:prstGeom>
        </p:spPr>
      </p:pic>
      <p:sp>
        <p:nvSpPr>
          <p:cNvPr id="31" name="TextovéPole 30"/>
          <p:cNvSpPr txBox="1"/>
          <p:nvPr/>
        </p:nvSpPr>
        <p:spPr>
          <a:xfrm>
            <a:off x="966132" y="6244061"/>
            <a:ext cx="1434339" cy="461665"/>
          </a:xfrm>
          <a:prstGeom prst="rect">
            <a:avLst/>
          </a:prstGeom>
          <a:noFill/>
        </p:spPr>
        <p:txBody>
          <a:bodyPr wrap="square" rtlCol="0">
            <a:spAutoFit/>
          </a:bodyPr>
          <a:lstStyle/>
          <a:p>
            <a:r>
              <a:rPr lang="cs-CZ" sz="2400" b="1" u="sng" dirty="0">
                <a:latin typeface="Times New Roman" pitchFamily="18" charset="0"/>
                <a:cs typeface="Times New Roman" pitchFamily="18" charset="0"/>
              </a:rPr>
              <a:t>x = 10</a:t>
            </a:r>
          </a:p>
        </p:txBody>
      </p:sp>
      <p:sp>
        <p:nvSpPr>
          <p:cNvPr id="32" name="Obdélník 31">
            <a:extLst>
              <a:ext uri="{FF2B5EF4-FFF2-40B4-BE49-F238E27FC236}">
                <a16:creationId xmlns:a16="http://schemas.microsoft.com/office/drawing/2014/main" id="{DC3A06B4-6756-4A00-BFCB-A379B3DD0EB5}"/>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3" name="Šipka doprava 21">
            <a:hlinkClick r:id="" action="ppaction://hlinkshowjump?jump=nextslide"/>
            <a:extLst>
              <a:ext uri="{FF2B5EF4-FFF2-40B4-BE49-F238E27FC236}">
                <a16:creationId xmlns:a16="http://schemas.microsoft.com/office/drawing/2014/main" id="{3732DC38-B97C-4616-8AE5-403E3F71A44A}"/>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4" name="Šipka doprava 22">
            <a:hlinkClick r:id="" action="ppaction://hlinkshowjump?jump=previousslide"/>
            <a:extLst>
              <a:ext uri="{FF2B5EF4-FFF2-40B4-BE49-F238E27FC236}">
                <a16:creationId xmlns:a16="http://schemas.microsoft.com/office/drawing/2014/main" id="{73B9586A-61DF-419C-9107-F0E49CF3BD30}"/>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5" name="Rectangle 10">
            <a:extLst>
              <a:ext uri="{FF2B5EF4-FFF2-40B4-BE49-F238E27FC236}">
                <a16:creationId xmlns:a16="http://schemas.microsoft.com/office/drawing/2014/main" id="{3B2E6DB4-6B05-45E5-8D51-CAED63DB37AB}"/>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- 38</a:t>
            </a:r>
          </a:p>
        </p:txBody>
      </p:sp>
      <p:sp>
        <p:nvSpPr>
          <p:cNvPr id="36" name="Zaoblený obdélník 24">
            <a:hlinkClick r:id="" action="ppaction://hlinkshowjump?jump=firstslide"/>
            <a:extLst>
              <a:ext uri="{FF2B5EF4-FFF2-40B4-BE49-F238E27FC236}">
                <a16:creationId xmlns:a16="http://schemas.microsoft.com/office/drawing/2014/main" id="{C6DEF03D-B732-4E94-87DC-3AF6A26272B6}"/>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37" name="TextovéPole 36">
            <a:extLst>
              <a:ext uri="{FF2B5EF4-FFF2-40B4-BE49-F238E27FC236}">
                <a16:creationId xmlns:a16="http://schemas.microsoft.com/office/drawing/2014/main" id="{099B716A-CE0B-489E-A0F4-103B8D949607}"/>
              </a:ext>
            </a:extLst>
          </p:cNvPr>
          <p:cNvSpPr txBox="1"/>
          <p:nvPr/>
        </p:nvSpPr>
        <p:spPr>
          <a:xfrm>
            <a:off x="2528342" y="5798542"/>
            <a:ext cx="633958" cy="461665"/>
          </a:xfrm>
          <a:prstGeom prst="rect">
            <a:avLst/>
          </a:prstGeom>
          <a:noFill/>
        </p:spPr>
        <p:txBody>
          <a:bodyPr wrap="square" rtlCol="0">
            <a:spAutoFit/>
          </a:bodyPr>
          <a:lstStyle/>
          <a:p>
            <a:r>
              <a:rPr lang="cs-CZ" sz="2400" dirty="0">
                <a:latin typeface="Times New Roman" pitchFamily="18" charset="0"/>
                <a:cs typeface="Times New Roman" pitchFamily="18" charset="0"/>
              </a:rPr>
              <a:t>/ :3</a:t>
            </a:r>
          </a:p>
        </p:txBody>
      </p:sp>
    </p:spTree>
    <p:extLst>
      <p:ext uri="{BB962C8B-B14F-4D97-AF65-F5344CB8AC3E}">
        <p14:creationId xmlns:p14="http://schemas.microsoft.com/office/powerpoint/2010/main" val="3947304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délník 10">
            <a:extLst>
              <a:ext uri="{FF2B5EF4-FFF2-40B4-BE49-F238E27FC236}">
                <a16:creationId xmlns:a16="http://schemas.microsoft.com/office/drawing/2014/main" id="{041080C8-9862-4A6F-8865-CE63B247E758}"/>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2" name="Šipka doprava 21">
            <a:hlinkClick r:id="" action="ppaction://hlinkshowjump?jump=nextslide"/>
            <a:extLst>
              <a:ext uri="{FF2B5EF4-FFF2-40B4-BE49-F238E27FC236}">
                <a16:creationId xmlns:a16="http://schemas.microsoft.com/office/drawing/2014/main" id="{12A673A1-2EE4-4138-B819-1E4619C48218}"/>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3" name="Šipka doprava 22">
            <a:hlinkClick r:id="" action="ppaction://hlinkshowjump?jump=previousslide"/>
            <a:extLst>
              <a:ext uri="{FF2B5EF4-FFF2-40B4-BE49-F238E27FC236}">
                <a16:creationId xmlns:a16="http://schemas.microsoft.com/office/drawing/2014/main" id="{18DCB477-710C-4A0A-A0D0-A55177BBD229}"/>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4" name="Rectangle 10">
            <a:extLst>
              <a:ext uri="{FF2B5EF4-FFF2-40B4-BE49-F238E27FC236}">
                <a16:creationId xmlns:a16="http://schemas.microsoft.com/office/drawing/2014/main" id="{ECD990A9-439E-421C-9A82-959EA61A9C1B}"/>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- 3</a:t>
            </a:r>
          </a:p>
        </p:txBody>
      </p:sp>
      <p:sp>
        <p:nvSpPr>
          <p:cNvPr id="15" name="Zaoblený obdélník 24">
            <a:hlinkClick r:id="" action="ppaction://hlinkshowjump?jump=firstslide"/>
            <a:extLst>
              <a:ext uri="{FF2B5EF4-FFF2-40B4-BE49-F238E27FC236}">
                <a16:creationId xmlns:a16="http://schemas.microsoft.com/office/drawing/2014/main" id="{D04E10B0-2324-4618-BB5E-A2030705888C}"/>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34" name="TextovéPole 33">
            <a:extLst>
              <a:ext uri="{FF2B5EF4-FFF2-40B4-BE49-F238E27FC236}">
                <a16:creationId xmlns:a16="http://schemas.microsoft.com/office/drawing/2014/main" id="{8E6CEFEF-125D-4675-9422-9FCB33B6D8C0}"/>
              </a:ext>
            </a:extLst>
          </p:cNvPr>
          <p:cNvSpPr txBox="1"/>
          <p:nvPr/>
        </p:nvSpPr>
        <p:spPr>
          <a:xfrm>
            <a:off x="1021847" y="2095713"/>
            <a:ext cx="2698812" cy="954107"/>
          </a:xfrm>
          <a:prstGeom prst="rect">
            <a:avLst/>
          </a:prstGeom>
          <a:noFill/>
        </p:spPr>
        <p:txBody>
          <a:bodyPr wrap="square" rtlCol="0">
            <a:spAutoFit/>
          </a:bodyPr>
          <a:lstStyle/>
          <a:p>
            <a:r>
              <a:rPr lang="cs-CZ" sz="2800" dirty="0"/>
              <a:t>5 koní …. 12 dní    </a:t>
            </a:r>
          </a:p>
          <a:p>
            <a:r>
              <a:rPr lang="cs-CZ" sz="2800" dirty="0"/>
              <a:t>6 koní …... x dní </a:t>
            </a:r>
          </a:p>
        </p:txBody>
      </p:sp>
      <p:cxnSp>
        <p:nvCxnSpPr>
          <p:cNvPr id="35" name="Přímá spojnice 34">
            <a:extLst>
              <a:ext uri="{FF2B5EF4-FFF2-40B4-BE49-F238E27FC236}">
                <a16:creationId xmlns:a16="http://schemas.microsoft.com/office/drawing/2014/main" id="{FC59D409-9628-4564-9E7C-1F3EB3450442}"/>
              </a:ext>
            </a:extLst>
          </p:cNvPr>
          <p:cNvCxnSpPr/>
          <p:nvPr/>
        </p:nvCxnSpPr>
        <p:spPr>
          <a:xfrm>
            <a:off x="871017" y="3052657"/>
            <a:ext cx="28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Přímá spojnice se šipkou 35">
            <a:extLst>
              <a:ext uri="{FF2B5EF4-FFF2-40B4-BE49-F238E27FC236}">
                <a16:creationId xmlns:a16="http://schemas.microsoft.com/office/drawing/2014/main" id="{868BBFC8-4E59-4463-A6EF-14463A51B7A2}"/>
              </a:ext>
            </a:extLst>
          </p:cNvPr>
          <p:cNvCxnSpPr/>
          <p:nvPr/>
        </p:nvCxnSpPr>
        <p:spPr>
          <a:xfrm flipV="1">
            <a:off x="3610191" y="2171129"/>
            <a:ext cx="0" cy="756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Přímá spojnice se šipkou 36">
            <a:extLst>
              <a:ext uri="{FF2B5EF4-FFF2-40B4-BE49-F238E27FC236}">
                <a16:creationId xmlns:a16="http://schemas.microsoft.com/office/drawing/2014/main" id="{7B60352E-9005-4BF5-950B-503211480E4F}"/>
              </a:ext>
            </a:extLst>
          </p:cNvPr>
          <p:cNvCxnSpPr>
            <a:cxnSpLocks/>
          </p:cNvCxnSpPr>
          <p:nvPr/>
        </p:nvCxnSpPr>
        <p:spPr>
          <a:xfrm>
            <a:off x="899937" y="2191590"/>
            <a:ext cx="0" cy="756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ovéPole 37">
                <a:extLst>
                  <a:ext uri="{FF2B5EF4-FFF2-40B4-BE49-F238E27FC236}">
                    <a16:creationId xmlns:a16="http://schemas.microsoft.com/office/drawing/2014/main" id="{00396157-82B1-4D1A-9228-01CD58C6452C}"/>
                  </a:ext>
                </a:extLst>
              </p:cNvPr>
              <p:cNvSpPr txBox="1"/>
              <p:nvPr/>
            </p:nvSpPr>
            <p:spPr>
              <a:xfrm>
                <a:off x="948521" y="3204731"/>
                <a:ext cx="1466829" cy="93615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cs-CZ" sz="2800" i="1" dirty="0" smtClean="0">
                              <a:solidFill>
                                <a:schemeClr val="tx1"/>
                              </a:solidFill>
                              <a:latin typeface="Cambria Math" panose="02040503050406030204" pitchFamily="18" charset="0"/>
                            </a:rPr>
                          </m:ctrlPr>
                        </m:fPr>
                        <m:num>
                          <m:r>
                            <m:rPr>
                              <m:sty m:val="p"/>
                            </m:rPr>
                            <a:rPr lang="cs-CZ" sz="2800" b="0" i="0" dirty="0" smtClean="0">
                              <a:solidFill>
                                <a:schemeClr val="tx1"/>
                              </a:solidFill>
                              <a:latin typeface="Cambria Math" panose="02040503050406030204" pitchFamily="18" charset="0"/>
                            </a:rPr>
                            <m:t>x</m:t>
                          </m:r>
                        </m:num>
                        <m:den>
                          <m:r>
                            <a:rPr lang="cs-CZ" sz="2800" b="0" i="0" dirty="0" smtClean="0">
                              <a:solidFill>
                                <a:schemeClr val="tx1"/>
                              </a:solidFill>
                              <a:latin typeface="Cambria Math" panose="02040503050406030204" pitchFamily="18" charset="0"/>
                            </a:rPr>
                            <m:t>12</m:t>
                          </m:r>
                        </m:den>
                      </m:f>
                      <m:r>
                        <a:rPr lang="cs-CZ" sz="2800" i="0" dirty="0" smtClean="0">
                          <a:solidFill>
                            <a:schemeClr val="tx1"/>
                          </a:solidFill>
                          <a:latin typeface="Cambria Math" panose="02040503050406030204" pitchFamily="18" charset="0"/>
                        </a:rPr>
                        <m:t>=</m:t>
                      </m:r>
                      <m:f>
                        <m:fPr>
                          <m:ctrlPr>
                            <a:rPr lang="cs-CZ" sz="2800" i="1" dirty="0">
                              <a:solidFill>
                                <a:schemeClr val="tx1"/>
                              </a:solidFill>
                              <a:latin typeface="Cambria Math" panose="02040503050406030204" pitchFamily="18" charset="0"/>
                            </a:rPr>
                          </m:ctrlPr>
                        </m:fPr>
                        <m:num>
                          <m:r>
                            <a:rPr lang="cs-CZ" sz="2800" b="0" i="0" dirty="0" smtClean="0">
                              <a:solidFill>
                                <a:schemeClr val="tx1"/>
                              </a:solidFill>
                              <a:latin typeface="Cambria Math" panose="02040503050406030204" pitchFamily="18" charset="0"/>
                            </a:rPr>
                            <m:t>5</m:t>
                          </m:r>
                        </m:num>
                        <m:den>
                          <m:r>
                            <a:rPr lang="cs-CZ" sz="2800" b="0" i="0" dirty="0" smtClean="0">
                              <a:solidFill>
                                <a:schemeClr val="tx1"/>
                              </a:solidFill>
                              <a:latin typeface="Cambria Math" panose="02040503050406030204" pitchFamily="18" charset="0"/>
                            </a:rPr>
                            <m:t>6</m:t>
                          </m:r>
                        </m:den>
                      </m:f>
                    </m:oMath>
                  </m:oMathPara>
                </a14:m>
                <a:endParaRPr lang="cs-CZ" sz="2800" b="1" dirty="0">
                  <a:solidFill>
                    <a:schemeClr val="tx1"/>
                  </a:solidFill>
                </a:endParaRPr>
              </a:p>
            </p:txBody>
          </p:sp>
        </mc:Choice>
        <mc:Fallback xmlns="">
          <p:sp>
            <p:nvSpPr>
              <p:cNvPr id="38" name="TextovéPole 37">
                <a:extLst>
                  <a:ext uri="{FF2B5EF4-FFF2-40B4-BE49-F238E27FC236}">
                    <a16:creationId xmlns:a16="http://schemas.microsoft.com/office/drawing/2014/main" id="{00396157-82B1-4D1A-9228-01CD58C6452C}"/>
                  </a:ext>
                </a:extLst>
              </p:cNvPr>
              <p:cNvSpPr txBox="1">
                <a:spLocks noRot="1" noChangeAspect="1" noMove="1" noResize="1" noEditPoints="1" noAdjustHandles="1" noChangeArrowheads="1" noChangeShapeType="1" noTextEdit="1"/>
              </p:cNvSpPr>
              <p:nvPr/>
            </p:nvSpPr>
            <p:spPr>
              <a:xfrm>
                <a:off x="948521" y="3204731"/>
                <a:ext cx="1466829" cy="936154"/>
              </a:xfrm>
              <a:prstGeom prst="rect">
                <a:avLst/>
              </a:prstGeom>
              <a:blipFill>
                <a:blip r:embed="rId2"/>
                <a:stretch>
                  <a:fillRect/>
                </a:stretch>
              </a:blipFill>
            </p:spPr>
            <p:txBody>
              <a:bodyPr/>
              <a:lstStyle/>
              <a:p>
                <a:r>
                  <a:rPr lang="cs-CZ">
                    <a:noFill/>
                  </a:rPr>
                  <a:t> </a:t>
                </a:r>
              </a:p>
            </p:txBody>
          </p:sp>
        </mc:Fallback>
      </mc:AlternateContent>
      <p:sp>
        <p:nvSpPr>
          <p:cNvPr id="39" name="Rectangle 5">
            <a:extLst>
              <a:ext uri="{FF2B5EF4-FFF2-40B4-BE49-F238E27FC236}">
                <a16:creationId xmlns:a16="http://schemas.microsoft.com/office/drawing/2014/main" id="{9586DEC5-F076-44C4-AAA1-0093C457F879}"/>
              </a:ext>
            </a:extLst>
          </p:cNvPr>
          <p:cNvSpPr>
            <a:spLocks noChangeArrowheads="1"/>
          </p:cNvSpPr>
          <p:nvPr/>
        </p:nvSpPr>
        <p:spPr bwMode="auto">
          <a:xfrm>
            <a:off x="107503" y="620687"/>
            <a:ext cx="8885666" cy="1330659"/>
          </a:xfrm>
          <a:prstGeom prst="rect">
            <a:avLst/>
          </a:prstGeom>
          <a:noFill/>
          <a:ln w="9525">
            <a:noFill/>
            <a:miter lim="800000"/>
            <a:headEnd/>
            <a:tailEnd/>
          </a:ln>
          <a:effectLst/>
        </p:spPr>
        <p:txBody>
          <a:bodyPr anchor="t"/>
          <a:lstStyle/>
          <a:p>
            <a:r>
              <a:rPr lang="cs-CZ" sz="2400" dirty="0"/>
              <a:t>Chovatel koní má zásobu ovsa pro 5 koní na 12 dnů. Vypočítejte, za kolik dnů by stejnou zásobu ovsa spotřebovalo 6 koní. </a:t>
            </a:r>
          </a:p>
          <a:p>
            <a:r>
              <a:rPr lang="cs-CZ" sz="2400" dirty="0"/>
              <a:t>(Denní dávka ovsa je pro všechny koně stejná)  </a:t>
            </a:r>
            <a:endParaRPr lang="cs-CZ" sz="2400" b="1" dirty="0">
              <a:latin typeface="Times New Roman" pitchFamily="18" charset="0"/>
              <a:cs typeface="Times New Roman" pitchFamily="18" charset="0"/>
            </a:endParaRPr>
          </a:p>
        </p:txBody>
      </p:sp>
      <p:pic>
        <p:nvPicPr>
          <p:cNvPr id="40" name="Obrázek 39" descr="Obsah obrázku klipart&#10;&#10;Popis byl vytvořen automaticky">
            <a:extLst>
              <a:ext uri="{FF2B5EF4-FFF2-40B4-BE49-F238E27FC236}">
                <a16:creationId xmlns:a16="http://schemas.microsoft.com/office/drawing/2014/main" id="{EE660AED-BE3B-46A2-9BB5-81A4D9CB4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999" y="1210358"/>
            <a:ext cx="1367285" cy="1716771"/>
          </a:xfrm>
          <a:prstGeom prst="rect">
            <a:avLst/>
          </a:prstGeom>
        </p:spPr>
      </p:pic>
      <p:sp>
        <p:nvSpPr>
          <p:cNvPr id="41" name="TextovéPole 40">
            <a:extLst>
              <a:ext uri="{FF2B5EF4-FFF2-40B4-BE49-F238E27FC236}">
                <a16:creationId xmlns:a16="http://schemas.microsoft.com/office/drawing/2014/main" id="{9C7E4B76-D3BA-4E10-9CF6-697D391AF39E}"/>
              </a:ext>
            </a:extLst>
          </p:cNvPr>
          <p:cNvSpPr txBox="1"/>
          <p:nvPr/>
        </p:nvSpPr>
        <p:spPr>
          <a:xfrm>
            <a:off x="2665612" y="3452216"/>
            <a:ext cx="917712" cy="523220"/>
          </a:xfrm>
          <a:prstGeom prst="rect">
            <a:avLst/>
          </a:prstGeom>
          <a:noFill/>
        </p:spPr>
        <p:txBody>
          <a:bodyPr wrap="square" rtlCol="0">
            <a:spAutoFit/>
          </a:bodyPr>
          <a:lstStyle/>
          <a:p>
            <a:r>
              <a:rPr lang="cs-CZ" sz="2800" dirty="0"/>
              <a:t>/ .12</a:t>
            </a:r>
            <a:endParaRPr lang="cs-CZ" sz="2800" b="1" dirty="0"/>
          </a:p>
        </p:txBody>
      </p:sp>
      <p:sp>
        <p:nvSpPr>
          <p:cNvPr id="42" name="TextovéPole 41">
            <a:extLst>
              <a:ext uri="{FF2B5EF4-FFF2-40B4-BE49-F238E27FC236}">
                <a16:creationId xmlns:a16="http://schemas.microsoft.com/office/drawing/2014/main" id="{CDED7365-CAB4-4A6B-A1C5-A6DD12B39369}"/>
              </a:ext>
            </a:extLst>
          </p:cNvPr>
          <p:cNvSpPr txBox="1"/>
          <p:nvPr/>
        </p:nvSpPr>
        <p:spPr>
          <a:xfrm>
            <a:off x="948521" y="5462315"/>
            <a:ext cx="2171751" cy="523220"/>
          </a:xfrm>
          <a:prstGeom prst="rect">
            <a:avLst/>
          </a:prstGeom>
          <a:noFill/>
        </p:spPr>
        <p:txBody>
          <a:bodyPr wrap="square" rtlCol="0">
            <a:spAutoFit/>
          </a:bodyPr>
          <a:lstStyle/>
          <a:p>
            <a:r>
              <a:rPr lang="cs-CZ" sz="2800" dirty="0">
                <a:latin typeface="Cambria Math" panose="02040503050406030204" pitchFamily="18" charset="0"/>
                <a:ea typeface="Cambria Math" panose="02040503050406030204" pitchFamily="18" charset="0"/>
              </a:rPr>
              <a:t>x = </a:t>
            </a:r>
            <a:r>
              <a:rPr lang="cs-CZ" sz="2800" b="1" dirty="0">
                <a:latin typeface="Cambria Math" panose="02040503050406030204" pitchFamily="18" charset="0"/>
                <a:ea typeface="Cambria Math" panose="02040503050406030204" pitchFamily="18" charset="0"/>
              </a:rPr>
              <a:t>10 dní</a:t>
            </a:r>
          </a:p>
        </p:txBody>
      </p:sp>
      <p:pic>
        <p:nvPicPr>
          <p:cNvPr id="45" name="Obrázek 44" descr="Obsah obrázku klipart&#10;&#10;Popis byl vytvořen automaticky">
            <a:extLst>
              <a:ext uri="{FF2B5EF4-FFF2-40B4-BE49-F238E27FC236}">
                <a16:creationId xmlns:a16="http://schemas.microsoft.com/office/drawing/2014/main" id="{346872EB-FE11-45A1-9A35-6F6C3B5C9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397995" y="2023417"/>
            <a:ext cx="1256651" cy="1577857"/>
          </a:xfrm>
          <a:prstGeom prst="rect">
            <a:avLst/>
          </a:prstGeom>
        </p:spPr>
      </p:pic>
      <mc:AlternateContent xmlns:mc="http://schemas.openxmlformats.org/markup-compatibility/2006" xmlns:a14="http://schemas.microsoft.com/office/drawing/2010/main">
        <mc:Choice Requires="a14">
          <p:sp>
            <p:nvSpPr>
              <p:cNvPr id="46" name="TextovéPole 45">
                <a:extLst>
                  <a:ext uri="{FF2B5EF4-FFF2-40B4-BE49-F238E27FC236}">
                    <a16:creationId xmlns:a16="http://schemas.microsoft.com/office/drawing/2014/main" id="{5E6B4B2E-35C4-4F8B-ABE0-68376D56E18C}"/>
                  </a:ext>
                </a:extLst>
              </p:cNvPr>
              <p:cNvSpPr txBox="1"/>
              <p:nvPr/>
            </p:nvSpPr>
            <p:spPr>
              <a:xfrm>
                <a:off x="948521" y="4303797"/>
                <a:ext cx="2068056" cy="9105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cs-CZ" sz="2800" b="0" i="0" dirty="0" smtClean="0">
                          <a:solidFill>
                            <a:schemeClr val="tx1"/>
                          </a:solidFill>
                          <a:latin typeface="Cambria Math" panose="02040503050406030204" pitchFamily="18" charset="0"/>
                        </a:rPr>
                        <m:t>x</m:t>
                      </m:r>
                      <m:r>
                        <a:rPr lang="cs-CZ" sz="2800" i="0" dirty="0" smtClean="0">
                          <a:solidFill>
                            <a:schemeClr val="tx1"/>
                          </a:solidFill>
                          <a:latin typeface="Cambria Math" panose="02040503050406030204" pitchFamily="18" charset="0"/>
                        </a:rPr>
                        <m:t>=</m:t>
                      </m:r>
                      <m:f>
                        <m:fPr>
                          <m:ctrlPr>
                            <a:rPr lang="cs-CZ" sz="2800" i="1" dirty="0">
                              <a:solidFill>
                                <a:schemeClr val="tx1"/>
                              </a:solidFill>
                              <a:latin typeface="Cambria Math" panose="02040503050406030204" pitchFamily="18" charset="0"/>
                            </a:rPr>
                          </m:ctrlPr>
                        </m:fPr>
                        <m:num>
                          <m:r>
                            <a:rPr lang="cs-CZ" sz="2800" b="0" i="0" dirty="0" smtClean="0">
                              <a:solidFill>
                                <a:schemeClr val="tx1"/>
                              </a:solidFill>
                              <a:latin typeface="Cambria Math" panose="02040503050406030204" pitchFamily="18" charset="0"/>
                            </a:rPr>
                            <m:t>12</m:t>
                          </m:r>
                        </m:num>
                        <m:den>
                          <m:r>
                            <a:rPr lang="cs-CZ" sz="2800" dirty="0">
                              <a:solidFill>
                                <a:schemeClr val="tx1"/>
                              </a:solidFill>
                              <a:latin typeface="Cambria Math" panose="02040503050406030204" pitchFamily="18" charset="0"/>
                            </a:rPr>
                            <m:t>1</m:t>
                          </m:r>
                        </m:den>
                      </m:f>
                      <m:r>
                        <a:rPr lang="cs-CZ" sz="2800" b="0" i="0" dirty="0" smtClean="0">
                          <a:solidFill>
                            <a:schemeClr val="tx1"/>
                          </a:solidFill>
                          <a:latin typeface="Cambria Math" panose="02040503050406030204" pitchFamily="18" charset="0"/>
                        </a:rPr>
                        <m:t>.</m:t>
                      </m:r>
                      <m:f>
                        <m:fPr>
                          <m:ctrlPr>
                            <a:rPr lang="cs-CZ" sz="2800" i="1" dirty="0">
                              <a:solidFill>
                                <a:schemeClr val="tx1"/>
                              </a:solidFill>
                              <a:latin typeface="Cambria Math" panose="02040503050406030204" pitchFamily="18" charset="0"/>
                            </a:rPr>
                          </m:ctrlPr>
                        </m:fPr>
                        <m:num>
                          <m:r>
                            <a:rPr lang="cs-CZ" sz="2800" b="0" i="0" dirty="0" smtClean="0">
                              <a:solidFill>
                                <a:schemeClr val="tx1"/>
                              </a:solidFill>
                              <a:latin typeface="Cambria Math" panose="02040503050406030204" pitchFamily="18" charset="0"/>
                            </a:rPr>
                            <m:t>5</m:t>
                          </m:r>
                        </m:num>
                        <m:den>
                          <m:r>
                            <a:rPr lang="cs-CZ" sz="2800" b="0" i="0" dirty="0" smtClean="0">
                              <a:solidFill>
                                <a:schemeClr val="tx1"/>
                              </a:solidFill>
                              <a:latin typeface="Cambria Math" panose="02040503050406030204" pitchFamily="18" charset="0"/>
                            </a:rPr>
                            <m:t>6</m:t>
                          </m:r>
                        </m:den>
                      </m:f>
                    </m:oMath>
                  </m:oMathPara>
                </a14:m>
                <a:endParaRPr lang="cs-CZ" sz="2800" b="1" dirty="0">
                  <a:solidFill>
                    <a:schemeClr val="tx1"/>
                  </a:solidFill>
                </a:endParaRPr>
              </a:p>
            </p:txBody>
          </p:sp>
        </mc:Choice>
        <mc:Fallback xmlns="">
          <p:sp>
            <p:nvSpPr>
              <p:cNvPr id="46" name="TextovéPole 45">
                <a:extLst>
                  <a:ext uri="{FF2B5EF4-FFF2-40B4-BE49-F238E27FC236}">
                    <a16:creationId xmlns:a16="http://schemas.microsoft.com/office/drawing/2014/main" id="{5E6B4B2E-35C4-4F8B-ABE0-68376D56E18C}"/>
                  </a:ext>
                </a:extLst>
              </p:cNvPr>
              <p:cNvSpPr txBox="1">
                <a:spLocks noRot="1" noChangeAspect="1" noMove="1" noResize="1" noEditPoints="1" noAdjustHandles="1" noChangeArrowheads="1" noChangeShapeType="1" noTextEdit="1"/>
              </p:cNvSpPr>
              <p:nvPr/>
            </p:nvSpPr>
            <p:spPr>
              <a:xfrm>
                <a:off x="948521" y="4303797"/>
                <a:ext cx="2068056" cy="910570"/>
              </a:xfrm>
              <a:prstGeom prst="rect">
                <a:avLst/>
              </a:prstGeom>
              <a:blipFill>
                <a:blip r:embed="rId4"/>
                <a:stretch>
                  <a:fillRect/>
                </a:stretch>
              </a:blipFill>
            </p:spPr>
            <p:txBody>
              <a:bodyPr/>
              <a:lstStyle/>
              <a:p>
                <a:r>
                  <a:rPr lang="cs-CZ">
                    <a:noFill/>
                  </a:rPr>
                  <a:t> </a:t>
                </a:r>
              </a:p>
            </p:txBody>
          </p:sp>
        </mc:Fallback>
      </mc:AlternateContent>
      <p:sp>
        <p:nvSpPr>
          <p:cNvPr id="47" name="Rectangle 43">
            <a:extLst>
              <a:ext uri="{FF2B5EF4-FFF2-40B4-BE49-F238E27FC236}">
                <a16:creationId xmlns:a16="http://schemas.microsoft.com/office/drawing/2014/main" id="{DE8D018F-3DF2-49BB-B17C-5AD9FA27806F}"/>
              </a:ext>
            </a:extLst>
          </p:cNvPr>
          <p:cNvSpPr>
            <a:spLocks noChangeArrowheads="1"/>
          </p:cNvSpPr>
          <p:nvPr/>
        </p:nvSpPr>
        <p:spPr bwMode="auto">
          <a:xfrm>
            <a:off x="2311017" y="6169714"/>
            <a:ext cx="7056335" cy="59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dirty="0">
                <a:latin typeface="+mn-lt"/>
              </a:rPr>
              <a:t>6 koní by zásobu ovsa spotřebovalo za 10 dní.</a:t>
            </a:r>
          </a:p>
        </p:txBody>
      </p:sp>
    </p:spTree>
    <p:extLst>
      <p:ext uri="{BB962C8B-B14F-4D97-AF65-F5344CB8AC3E}">
        <p14:creationId xmlns:p14="http://schemas.microsoft.com/office/powerpoint/2010/main" val="2520379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Rectangle 5"/>
          <p:cNvSpPr>
            <a:spLocks noChangeArrowheads="1"/>
          </p:cNvSpPr>
          <p:nvPr/>
        </p:nvSpPr>
        <p:spPr bwMode="auto">
          <a:xfrm>
            <a:off x="107503" y="620687"/>
            <a:ext cx="9036497" cy="1080121"/>
          </a:xfrm>
          <a:prstGeom prst="rect">
            <a:avLst/>
          </a:prstGeom>
          <a:noFill/>
          <a:ln w="9525">
            <a:noFill/>
            <a:miter lim="800000"/>
            <a:headEnd/>
            <a:tailEnd/>
          </a:ln>
          <a:effectLst/>
        </p:spPr>
        <p:txBody>
          <a:bodyPr anchor="t"/>
          <a:lstStyle/>
          <a:p>
            <a:r>
              <a:rPr lang="cs-CZ" sz="2300" dirty="0"/>
              <a:t>Michal má za první pololetí o 25 % více zameškaných hodin než Martin a Katka má o 24 zameškaných hodin méně než oba chlapci dohromady. Kolik zameškaných hodin má Michal, když všichni dohromady mají 120 hodin?</a:t>
            </a:r>
            <a:endParaRPr lang="cs-CZ" sz="2300" b="1" dirty="0">
              <a:latin typeface="Times New Roman" pitchFamily="18" charset="0"/>
              <a:cs typeface="Times New Roman" pitchFamily="18" charset="0"/>
            </a:endParaRPr>
          </a:p>
        </p:txBody>
      </p:sp>
      <p:sp>
        <p:nvSpPr>
          <p:cNvPr id="327" name="Rectangle 4"/>
          <p:cNvSpPr>
            <a:spLocks noChangeArrowheads="1"/>
          </p:cNvSpPr>
          <p:nvPr/>
        </p:nvSpPr>
        <p:spPr bwMode="auto">
          <a:xfrm>
            <a:off x="611188" y="2002870"/>
            <a:ext cx="2152984"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400" dirty="0">
                <a:latin typeface="Times New Roman" panose="02020603050405020304" pitchFamily="18" charset="0"/>
                <a:cs typeface="Times New Roman" panose="02020603050405020304" pitchFamily="18" charset="0"/>
              </a:rPr>
              <a:t>Michal …</a:t>
            </a:r>
          </a:p>
        </p:txBody>
      </p:sp>
      <p:sp>
        <p:nvSpPr>
          <p:cNvPr id="329" name="Rectangle 6"/>
          <p:cNvSpPr>
            <a:spLocks noChangeArrowheads="1"/>
          </p:cNvSpPr>
          <p:nvPr/>
        </p:nvSpPr>
        <p:spPr bwMode="auto">
          <a:xfrm>
            <a:off x="611188" y="2578612"/>
            <a:ext cx="184719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400" dirty="0">
                <a:latin typeface="Times New Roman" panose="02020603050405020304" pitchFamily="18" charset="0"/>
                <a:cs typeface="Times New Roman" panose="02020603050405020304" pitchFamily="18" charset="0"/>
              </a:rPr>
              <a:t>Martin… </a:t>
            </a:r>
          </a:p>
        </p:txBody>
      </p:sp>
      <p:sp>
        <p:nvSpPr>
          <p:cNvPr id="330" name="Line 11"/>
          <p:cNvSpPr>
            <a:spLocks noChangeShapeType="1"/>
          </p:cNvSpPr>
          <p:nvPr/>
        </p:nvSpPr>
        <p:spPr bwMode="auto">
          <a:xfrm>
            <a:off x="611561" y="3731062"/>
            <a:ext cx="525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400">
              <a:latin typeface="Times New Roman" panose="02020603050405020304" pitchFamily="18" charset="0"/>
              <a:cs typeface="Times New Roman" panose="02020603050405020304" pitchFamily="18" charset="0"/>
            </a:endParaRPr>
          </a:p>
        </p:txBody>
      </p:sp>
      <p:sp>
        <p:nvSpPr>
          <p:cNvPr id="332" name="Rectangle 19"/>
          <p:cNvSpPr>
            <a:spLocks noChangeArrowheads="1"/>
          </p:cNvSpPr>
          <p:nvPr/>
        </p:nvSpPr>
        <p:spPr bwMode="auto">
          <a:xfrm>
            <a:off x="467543" y="6237312"/>
            <a:ext cx="7236017"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sz="2400" dirty="0">
                <a:latin typeface="Times New Roman" panose="02020603050405020304" pitchFamily="18" charset="0"/>
                <a:cs typeface="Times New Roman" panose="02020603050405020304" pitchFamily="18" charset="0"/>
              </a:rPr>
              <a:t>Michal zameškal v 1.pololetí 40 hodin</a:t>
            </a:r>
            <a:r>
              <a:rPr lang="cs-CZ" altLang="cs-CZ" sz="2400" dirty="0">
                <a:latin typeface="Times New Roman" pitchFamily="18" charset="0"/>
                <a:cs typeface="Times New Roman" pitchFamily="18" charset="0"/>
              </a:rPr>
              <a:t>.</a:t>
            </a:r>
          </a:p>
        </p:txBody>
      </p:sp>
      <mc:AlternateContent xmlns:mc="http://schemas.openxmlformats.org/markup-compatibility/2006" xmlns:a14="http://schemas.microsoft.com/office/drawing/2010/main">
        <mc:Choice Requires="a14">
          <p:sp>
            <p:nvSpPr>
              <p:cNvPr id="334" name="Rectangle 4"/>
              <p:cNvSpPr>
                <a:spLocks noChangeArrowheads="1"/>
              </p:cNvSpPr>
              <p:nvPr/>
            </p:nvSpPr>
            <p:spPr bwMode="auto">
              <a:xfrm>
                <a:off x="2123839" y="1858854"/>
                <a:ext cx="997383" cy="6154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m:rPr>
                          <m:sty m:val="p"/>
                        </m:rPr>
                        <a:rPr lang="cs-CZ" altLang="cs-CZ" sz="2400" b="0" i="0" smtClean="0">
                          <a:latin typeface="Cambria Math"/>
                          <a:ea typeface="Cambria Math" pitchFamily="18" charset="0"/>
                          <a:cs typeface="Times New Roman" panose="02020603050405020304" pitchFamily="18" charset="0"/>
                        </a:rPr>
                        <m:t>x</m:t>
                      </m:r>
                      <m:r>
                        <a:rPr lang="cs-CZ" altLang="cs-CZ" sz="2400" b="0" i="0" smtClean="0">
                          <a:latin typeface="Cambria Math"/>
                          <a:ea typeface="Cambria Math" pitchFamily="18" charset="0"/>
                          <a:cs typeface="Times New Roman" panose="02020603050405020304" pitchFamily="18" charset="0"/>
                        </a:rPr>
                        <m:t>+</m:t>
                      </m:r>
                      <m:f>
                        <m:fPr>
                          <m:ctrlPr>
                            <a:rPr lang="cs-CZ" altLang="cs-CZ" sz="2400" i="1" smtClean="0">
                              <a:latin typeface="Cambria Math" panose="02040503050406030204" pitchFamily="18" charset="0"/>
                              <a:ea typeface="Cambria Math" pitchFamily="18" charset="0"/>
                              <a:cs typeface="Times New Roman" panose="02020603050405020304" pitchFamily="18" charset="0"/>
                            </a:rPr>
                          </m:ctrlPr>
                        </m:fPr>
                        <m:num>
                          <m:r>
                            <m:rPr>
                              <m:sty m:val="p"/>
                            </m:rPr>
                            <a:rPr lang="cs-CZ" altLang="cs-CZ" sz="2400" b="0" i="0" smtClean="0">
                              <a:latin typeface="Cambria Math"/>
                              <a:ea typeface="Cambria Math" pitchFamily="18" charset="0"/>
                              <a:cs typeface="Times New Roman" panose="02020603050405020304" pitchFamily="18" charset="0"/>
                            </a:rPr>
                            <m:t>x</m:t>
                          </m:r>
                        </m:num>
                        <m:den>
                          <m:r>
                            <a:rPr lang="cs-CZ" altLang="cs-CZ" sz="2400" b="0" i="0" smtClean="0">
                              <a:latin typeface="Cambria Math"/>
                              <a:ea typeface="Cambria Math" pitchFamily="18" charset="0"/>
                              <a:cs typeface="Times New Roman" panose="02020603050405020304" pitchFamily="18" charset="0"/>
                            </a:rPr>
                            <m:t>4</m:t>
                          </m:r>
                        </m:den>
                      </m:f>
                    </m:oMath>
                  </m:oMathPara>
                </a14:m>
                <a:endParaRPr lang="cs-CZ" altLang="cs-CZ" sz="2400" dirty="0">
                  <a:latin typeface="Times New Roman" panose="02020603050405020304" pitchFamily="18" charset="0"/>
                  <a:ea typeface="Cambria Math" pitchFamily="18" charset="0"/>
                  <a:cs typeface="Times New Roman" panose="02020603050405020304" pitchFamily="18" charset="0"/>
                </a:endParaRPr>
              </a:p>
            </p:txBody>
          </p:sp>
        </mc:Choice>
        <mc:Fallback xmlns="">
          <p:sp>
            <p:nvSpPr>
              <p:cNvPr id="334" name="Rectangle 4"/>
              <p:cNvSpPr>
                <a:spLocks noRot="1" noChangeAspect="1" noMove="1" noResize="1" noEditPoints="1" noAdjustHandles="1" noChangeArrowheads="1" noChangeShapeType="1" noTextEdit="1"/>
              </p:cNvSpPr>
              <p:nvPr/>
            </p:nvSpPr>
            <p:spPr bwMode="auto">
              <a:xfrm>
                <a:off x="2123839" y="1858854"/>
                <a:ext cx="997383" cy="615429"/>
              </a:xfrm>
              <a:prstGeom prst="rect">
                <a:avLst/>
              </a:prstGeom>
              <a:blipFill>
                <a:blip r:embed="rId2"/>
                <a:stretch>
                  <a:fillRect b="-9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p:sp>
        <p:nvSpPr>
          <p:cNvPr id="335" name="Rectangle 4"/>
          <p:cNvSpPr>
            <a:spLocks noChangeArrowheads="1"/>
          </p:cNvSpPr>
          <p:nvPr/>
        </p:nvSpPr>
        <p:spPr bwMode="auto">
          <a:xfrm>
            <a:off x="2267484" y="2434918"/>
            <a:ext cx="576324" cy="61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400" dirty="0">
                <a:latin typeface="Times New Roman" panose="02020603050405020304" pitchFamily="18" charset="0"/>
                <a:ea typeface="Cambria Math" pitchFamily="18" charset="0"/>
                <a:cs typeface="Times New Roman" panose="02020603050405020304" pitchFamily="18" charset="0"/>
              </a:rPr>
              <a:t>x</a:t>
            </a:r>
          </a:p>
        </p:txBody>
      </p:sp>
      <mc:AlternateContent xmlns:mc="http://schemas.openxmlformats.org/markup-compatibility/2006" xmlns:a14="http://schemas.microsoft.com/office/drawing/2010/main">
        <mc:Choice Requires="a14">
          <p:sp>
            <p:nvSpPr>
              <p:cNvPr id="336" name="Rectangle 4"/>
              <p:cNvSpPr>
                <a:spLocks noChangeArrowheads="1"/>
              </p:cNvSpPr>
              <p:nvPr/>
            </p:nvSpPr>
            <p:spPr bwMode="auto">
              <a:xfrm>
                <a:off x="1238399" y="4260453"/>
                <a:ext cx="4989785" cy="5760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None/>
                </a:pPr>
                <a14:m>
                  <m:oMath xmlns:m="http://schemas.openxmlformats.org/officeDocument/2006/math">
                    <m:r>
                      <m:rPr>
                        <m:sty m:val="p"/>
                      </m:rPr>
                      <a:rPr lang="cs-CZ" altLang="cs-CZ" sz="2400" smtClean="0">
                        <a:latin typeface="Cambria Math"/>
                        <a:ea typeface="Cambria Math" pitchFamily="18" charset="0"/>
                        <a:cs typeface="Times New Roman" panose="02020603050405020304" pitchFamily="18" charset="0"/>
                      </a:rPr>
                      <m:t>x</m:t>
                    </m:r>
                    <m:r>
                      <a:rPr lang="cs-CZ" altLang="cs-CZ" sz="2400" smtClean="0">
                        <a:latin typeface="Cambria Math"/>
                        <a:ea typeface="Cambria Math" pitchFamily="18" charset="0"/>
                        <a:cs typeface="Times New Roman" panose="02020603050405020304" pitchFamily="18" charset="0"/>
                      </a:rPr>
                      <m:t>+</m:t>
                    </m:r>
                    <m:f>
                      <m:fPr>
                        <m:ctrlPr>
                          <a:rPr lang="cs-CZ" altLang="cs-CZ" sz="2400" i="1">
                            <a:latin typeface="Cambria Math" panose="02040503050406030204" pitchFamily="18" charset="0"/>
                            <a:ea typeface="Cambria Math" pitchFamily="18" charset="0"/>
                            <a:cs typeface="Times New Roman" panose="02020603050405020304" pitchFamily="18" charset="0"/>
                          </a:rPr>
                        </m:ctrlPr>
                      </m:fPr>
                      <m:num>
                        <m:r>
                          <m:rPr>
                            <m:sty m:val="p"/>
                          </m:rPr>
                          <a:rPr lang="cs-CZ" altLang="cs-CZ" sz="2400">
                            <a:latin typeface="Cambria Math"/>
                            <a:ea typeface="Cambria Math" pitchFamily="18" charset="0"/>
                            <a:cs typeface="Times New Roman" panose="02020603050405020304" pitchFamily="18" charset="0"/>
                          </a:rPr>
                          <m:t>x</m:t>
                        </m:r>
                      </m:num>
                      <m:den>
                        <m:r>
                          <a:rPr lang="cs-CZ" altLang="cs-CZ" sz="2400">
                            <a:latin typeface="Cambria Math"/>
                            <a:ea typeface="Cambria Math" pitchFamily="18" charset="0"/>
                            <a:cs typeface="Times New Roman" panose="02020603050405020304" pitchFamily="18" charset="0"/>
                          </a:rPr>
                          <m:t>4</m:t>
                        </m:r>
                      </m:den>
                    </m:f>
                    <m:r>
                      <a:rPr lang="cs-CZ" altLang="cs-CZ" sz="2400" b="0" i="0" smtClean="0">
                        <a:latin typeface="Cambria Math"/>
                        <a:ea typeface="Cambria Math" pitchFamily="18" charset="0"/>
                        <a:cs typeface="Times New Roman" panose="02020603050405020304" pitchFamily="18" charset="0"/>
                      </a:rPr>
                      <m:t>+</m:t>
                    </m:r>
                    <m:r>
                      <m:rPr>
                        <m:sty m:val="p"/>
                      </m:rPr>
                      <a:rPr lang="cs-CZ" altLang="cs-CZ" sz="2400" b="0" i="0" smtClean="0">
                        <a:latin typeface="Cambria Math"/>
                        <a:ea typeface="Cambria Math" pitchFamily="18" charset="0"/>
                        <a:cs typeface="Times New Roman" panose="02020603050405020304" pitchFamily="18" charset="0"/>
                      </a:rPr>
                      <m:t>x</m:t>
                    </m:r>
                    <m:r>
                      <a:rPr lang="cs-CZ" altLang="cs-CZ" sz="2400" b="0" i="0" smtClean="0">
                        <a:latin typeface="Cambria Math"/>
                        <a:ea typeface="Cambria Math" pitchFamily="18" charset="0"/>
                        <a:cs typeface="Times New Roman" panose="02020603050405020304" pitchFamily="18" charset="0"/>
                      </a:rPr>
                      <m:t>+</m:t>
                    </m:r>
                    <m:r>
                      <m:rPr>
                        <m:sty m:val="p"/>
                      </m:rPr>
                      <a:rPr lang="cs-CZ" altLang="cs-CZ" sz="2400">
                        <a:latin typeface="Cambria Math"/>
                        <a:ea typeface="Cambria Math" pitchFamily="18" charset="0"/>
                        <a:cs typeface="Times New Roman" panose="02020603050405020304" pitchFamily="18" charset="0"/>
                      </a:rPr>
                      <m:t>x</m:t>
                    </m:r>
                    <m:r>
                      <a:rPr lang="cs-CZ" altLang="cs-CZ" sz="2400">
                        <a:latin typeface="Cambria Math"/>
                        <a:ea typeface="Cambria Math" pitchFamily="18" charset="0"/>
                        <a:cs typeface="Times New Roman" panose="02020603050405020304" pitchFamily="18" charset="0"/>
                      </a:rPr>
                      <m:t>+</m:t>
                    </m:r>
                    <m:r>
                      <m:rPr>
                        <m:sty m:val="p"/>
                      </m:rPr>
                      <a:rPr lang="cs-CZ" altLang="cs-CZ" sz="2400">
                        <a:latin typeface="Cambria Math"/>
                        <a:ea typeface="Cambria Math" pitchFamily="18" charset="0"/>
                        <a:cs typeface="Times New Roman" panose="02020603050405020304" pitchFamily="18" charset="0"/>
                      </a:rPr>
                      <m:t>x</m:t>
                    </m:r>
                    <m:r>
                      <a:rPr lang="cs-CZ" altLang="cs-CZ" sz="2400">
                        <a:latin typeface="Cambria Math"/>
                        <a:ea typeface="Cambria Math" pitchFamily="18" charset="0"/>
                        <a:cs typeface="Times New Roman" panose="02020603050405020304" pitchFamily="18" charset="0"/>
                      </a:rPr>
                      <m:t>+</m:t>
                    </m:r>
                    <m:f>
                      <m:fPr>
                        <m:ctrlPr>
                          <a:rPr lang="cs-CZ" altLang="cs-CZ" sz="2400" i="1">
                            <a:latin typeface="Cambria Math" panose="02040503050406030204" pitchFamily="18" charset="0"/>
                            <a:ea typeface="Cambria Math" pitchFamily="18" charset="0"/>
                            <a:cs typeface="Times New Roman" panose="02020603050405020304" pitchFamily="18" charset="0"/>
                          </a:rPr>
                        </m:ctrlPr>
                      </m:fPr>
                      <m:num>
                        <m:r>
                          <m:rPr>
                            <m:sty m:val="p"/>
                          </m:rPr>
                          <a:rPr lang="cs-CZ" altLang="cs-CZ" sz="2400">
                            <a:latin typeface="Cambria Math"/>
                            <a:ea typeface="Cambria Math" pitchFamily="18" charset="0"/>
                            <a:cs typeface="Times New Roman" panose="02020603050405020304" pitchFamily="18" charset="0"/>
                          </a:rPr>
                          <m:t>x</m:t>
                        </m:r>
                      </m:num>
                      <m:den>
                        <m:r>
                          <a:rPr lang="cs-CZ" altLang="cs-CZ" sz="2400">
                            <a:latin typeface="Cambria Math"/>
                            <a:ea typeface="Cambria Math" pitchFamily="18" charset="0"/>
                            <a:cs typeface="Times New Roman" panose="02020603050405020304" pitchFamily="18" charset="0"/>
                          </a:rPr>
                          <m:t>4</m:t>
                        </m:r>
                      </m:den>
                    </m:f>
                    <m:r>
                      <a:rPr lang="cs-CZ" altLang="cs-CZ" sz="2400" i="1">
                        <a:latin typeface="Cambria Math"/>
                        <a:ea typeface="Cambria Math" pitchFamily="18" charset="0"/>
                        <a:cs typeface="Times New Roman" panose="02020603050405020304" pitchFamily="18" charset="0"/>
                      </a:rPr>
                      <m:t>−24</m:t>
                    </m:r>
                  </m:oMath>
                </a14:m>
                <a:r>
                  <a:rPr lang="cs-CZ" altLang="cs-CZ" sz="2400" dirty="0">
                    <a:latin typeface="Times New Roman" pitchFamily="18" charset="0"/>
                    <a:ea typeface="Cambria Math" pitchFamily="18" charset="0"/>
                    <a:cs typeface="Times New Roman" pitchFamily="18" charset="0"/>
                  </a:rPr>
                  <a:t> = 120</a:t>
                </a:r>
              </a:p>
            </p:txBody>
          </p:sp>
        </mc:Choice>
        <mc:Fallback xmlns="">
          <p:sp>
            <p:nvSpPr>
              <p:cNvPr id="336" name="Rectangle 4"/>
              <p:cNvSpPr>
                <a:spLocks noRot="1" noChangeAspect="1" noMove="1" noResize="1" noEditPoints="1" noAdjustHandles="1" noChangeArrowheads="1" noChangeShapeType="1" noTextEdit="1"/>
              </p:cNvSpPr>
              <p:nvPr/>
            </p:nvSpPr>
            <p:spPr bwMode="auto">
              <a:xfrm>
                <a:off x="1238399" y="4260453"/>
                <a:ext cx="4989785" cy="576064"/>
              </a:xfrm>
              <a:prstGeom prst="rect">
                <a:avLst/>
              </a:prstGeom>
              <a:blipFill rotWithShape="1">
                <a:blip r:embed="rId3"/>
                <a:stretch>
                  <a:fillRect t="-2128" b="-106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p:sp>
        <p:nvSpPr>
          <p:cNvPr id="337" name="Rectangle 12"/>
          <p:cNvSpPr>
            <a:spLocks noChangeArrowheads="1"/>
          </p:cNvSpPr>
          <p:nvPr/>
        </p:nvSpPr>
        <p:spPr bwMode="auto">
          <a:xfrm>
            <a:off x="899592" y="4869160"/>
            <a:ext cx="543612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400" dirty="0">
                <a:latin typeface="Times New Roman" pitchFamily="18" charset="0"/>
                <a:ea typeface="Cambria Math" pitchFamily="18" charset="0"/>
                <a:cs typeface="Times New Roman" pitchFamily="18" charset="0"/>
              </a:rPr>
              <a:t>4x + x + 4x + 4x + 4x + x - 96 = 480</a:t>
            </a:r>
          </a:p>
        </p:txBody>
      </p:sp>
      <p:sp>
        <p:nvSpPr>
          <p:cNvPr id="338" name="Rectangle 13"/>
          <p:cNvSpPr>
            <a:spLocks noChangeArrowheads="1"/>
          </p:cNvSpPr>
          <p:nvPr/>
        </p:nvSpPr>
        <p:spPr bwMode="auto">
          <a:xfrm>
            <a:off x="6047681" y="4873352"/>
            <a:ext cx="867469"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400" dirty="0">
                <a:latin typeface="Times New Roman" pitchFamily="18" charset="0"/>
                <a:ea typeface="Cambria Math" pitchFamily="18" charset="0"/>
                <a:cs typeface="Times New Roman" pitchFamily="18" charset="0"/>
              </a:rPr>
              <a:t>/ +96</a:t>
            </a:r>
          </a:p>
        </p:txBody>
      </p:sp>
      <p:sp>
        <p:nvSpPr>
          <p:cNvPr id="340" name="Rectangle 19"/>
          <p:cNvSpPr>
            <a:spLocks noChangeArrowheads="1"/>
          </p:cNvSpPr>
          <p:nvPr/>
        </p:nvSpPr>
        <p:spPr bwMode="auto">
          <a:xfrm>
            <a:off x="4391494" y="1891497"/>
            <a:ext cx="1260626"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400" b="1" dirty="0">
                <a:solidFill>
                  <a:srgbClr val="FF3300"/>
                </a:solidFill>
                <a:latin typeface="Times New Roman" pitchFamily="18" charset="0"/>
                <a:cs typeface="Times New Roman" pitchFamily="18" charset="0"/>
              </a:rPr>
              <a:t>= 40</a:t>
            </a:r>
          </a:p>
        </p:txBody>
      </p:sp>
      <p:sp>
        <p:nvSpPr>
          <p:cNvPr id="341" name="Rectangle 19"/>
          <p:cNvSpPr>
            <a:spLocks noChangeArrowheads="1"/>
          </p:cNvSpPr>
          <p:nvPr/>
        </p:nvSpPr>
        <p:spPr bwMode="auto">
          <a:xfrm>
            <a:off x="4355976" y="2467561"/>
            <a:ext cx="1260626"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400" b="1" dirty="0">
                <a:solidFill>
                  <a:srgbClr val="FF3300"/>
                </a:solidFill>
                <a:latin typeface="Times New Roman" pitchFamily="18" charset="0"/>
                <a:cs typeface="Times New Roman" pitchFamily="18" charset="0"/>
              </a:rPr>
              <a:t>= 32</a:t>
            </a:r>
          </a:p>
        </p:txBody>
      </p:sp>
      <p:sp>
        <p:nvSpPr>
          <p:cNvPr id="342" name="Rectangle 12"/>
          <p:cNvSpPr>
            <a:spLocks noChangeArrowheads="1"/>
          </p:cNvSpPr>
          <p:nvPr/>
        </p:nvSpPr>
        <p:spPr bwMode="auto">
          <a:xfrm>
            <a:off x="4211961" y="5373216"/>
            <a:ext cx="15841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400" dirty="0">
                <a:latin typeface="Times New Roman" pitchFamily="18" charset="0"/>
                <a:ea typeface="Cambria Math" pitchFamily="18" charset="0"/>
                <a:cs typeface="Times New Roman" pitchFamily="18" charset="0"/>
              </a:rPr>
              <a:t>18x = 576</a:t>
            </a:r>
          </a:p>
        </p:txBody>
      </p:sp>
      <p:sp>
        <p:nvSpPr>
          <p:cNvPr id="343" name="Rectangle 6"/>
          <p:cNvSpPr>
            <a:spLocks noChangeArrowheads="1"/>
          </p:cNvSpPr>
          <p:nvPr/>
        </p:nvSpPr>
        <p:spPr bwMode="auto">
          <a:xfrm>
            <a:off x="611560" y="3118510"/>
            <a:ext cx="184719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400" dirty="0">
                <a:latin typeface="Times New Roman" panose="02020603050405020304" pitchFamily="18" charset="0"/>
                <a:cs typeface="Times New Roman" panose="02020603050405020304" pitchFamily="18" charset="0"/>
              </a:rPr>
              <a:t>Katka… </a:t>
            </a:r>
          </a:p>
        </p:txBody>
      </p:sp>
      <mc:AlternateContent xmlns:mc="http://schemas.openxmlformats.org/markup-compatibility/2006" xmlns:a14="http://schemas.microsoft.com/office/drawing/2010/main">
        <mc:Choice Requires="a14">
          <p:sp>
            <p:nvSpPr>
              <p:cNvPr id="345" name="Rectangle 4"/>
              <p:cNvSpPr>
                <a:spLocks noChangeArrowheads="1"/>
              </p:cNvSpPr>
              <p:nvPr/>
            </p:nvSpPr>
            <p:spPr bwMode="auto">
              <a:xfrm>
                <a:off x="2124210" y="3046824"/>
                <a:ext cx="2231765" cy="6122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r>
                        <m:rPr>
                          <m:sty m:val="p"/>
                        </m:rPr>
                        <a:rPr lang="cs-CZ" altLang="cs-CZ" sz="2400" b="0" i="0" smtClean="0">
                          <a:latin typeface="Cambria Math"/>
                          <a:ea typeface="Cambria Math" pitchFamily="18" charset="0"/>
                          <a:cs typeface="Times New Roman" panose="02020603050405020304" pitchFamily="18" charset="0"/>
                        </a:rPr>
                        <m:t>x</m:t>
                      </m:r>
                      <m:r>
                        <a:rPr lang="cs-CZ" altLang="cs-CZ" sz="2400" b="0" i="0" smtClean="0">
                          <a:latin typeface="Cambria Math"/>
                          <a:ea typeface="Cambria Math" pitchFamily="18" charset="0"/>
                          <a:cs typeface="Times New Roman" panose="02020603050405020304" pitchFamily="18" charset="0"/>
                        </a:rPr>
                        <m:t>+</m:t>
                      </m:r>
                      <m:r>
                        <m:rPr>
                          <m:sty m:val="p"/>
                        </m:rPr>
                        <a:rPr lang="cs-CZ" altLang="cs-CZ" sz="2400">
                          <a:latin typeface="Cambria Math"/>
                          <a:ea typeface="Cambria Math" pitchFamily="18" charset="0"/>
                          <a:cs typeface="Times New Roman" panose="02020603050405020304" pitchFamily="18" charset="0"/>
                        </a:rPr>
                        <m:t>x</m:t>
                      </m:r>
                      <m:r>
                        <a:rPr lang="cs-CZ" altLang="cs-CZ" sz="2400">
                          <a:latin typeface="Cambria Math"/>
                          <a:ea typeface="Cambria Math" pitchFamily="18" charset="0"/>
                          <a:cs typeface="Times New Roman" panose="02020603050405020304" pitchFamily="18" charset="0"/>
                        </a:rPr>
                        <m:t>+</m:t>
                      </m:r>
                      <m:f>
                        <m:fPr>
                          <m:ctrlPr>
                            <a:rPr lang="cs-CZ" altLang="cs-CZ" sz="2400" i="1">
                              <a:latin typeface="Cambria Math" panose="02040503050406030204" pitchFamily="18" charset="0"/>
                              <a:ea typeface="Cambria Math" pitchFamily="18" charset="0"/>
                              <a:cs typeface="Times New Roman" panose="02020603050405020304" pitchFamily="18" charset="0"/>
                            </a:rPr>
                          </m:ctrlPr>
                        </m:fPr>
                        <m:num>
                          <m:r>
                            <m:rPr>
                              <m:sty m:val="p"/>
                            </m:rPr>
                            <a:rPr lang="cs-CZ" altLang="cs-CZ" sz="2400">
                              <a:latin typeface="Cambria Math"/>
                              <a:ea typeface="Cambria Math" pitchFamily="18" charset="0"/>
                              <a:cs typeface="Times New Roman" panose="02020603050405020304" pitchFamily="18" charset="0"/>
                            </a:rPr>
                            <m:t>x</m:t>
                          </m:r>
                        </m:num>
                        <m:den>
                          <m:r>
                            <a:rPr lang="cs-CZ" altLang="cs-CZ" sz="2400">
                              <a:latin typeface="Cambria Math"/>
                              <a:ea typeface="Cambria Math" pitchFamily="18" charset="0"/>
                              <a:cs typeface="Times New Roman" panose="02020603050405020304" pitchFamily="18" charset="0"/>
                            </a:rPr>
                            <m:t>4</m:t>
                          </m:r>
                        </m:den>
                      </m:f>
                      <m:r>
                        <a:rPr lang="cs-CZ" altLang="cs-CZ" sz="2400" b="0" i="1" smtClean="0">
                          <a:latin typeface="Cambria Math"/>
                          <a:ea typeface="Cambria Math" pitchFamily="18" charset="0"/>
                          <a:cs typeface="Times New Roman" panose="02020603050405020304" pitchFamily="18" charset="0"/>
                        </a:rPr>
                        <m:t>−24</m:t>
                      </m:r>
                    </m:oMath>
                  </m:oMathPara>
                </a14:m>
                <a:endParaRPr lang="cs-CZ" altLang="cs-CZ" sz="2400" dirty="0">
                  <a:latin typeface="Times New Roman" panose="02020603050405020304" pitchFamily="18" charset="0"/>
                  <a:ea typeface="Cambria Math" pitchFamily="18" charset="0"/>
                  <a:cs typeface="Times New Roman" panose="02020603050405020304" pitchFamily="18" charset="0"/>
                </a:endParaRPr>
              </a:p>
            </p:txBody>
          </p:sp>
        </mc:Choice>
        <mc:Fallback xmlns="">
          <p:sp>
            <p:nvSpPr>
              <p:cNvPr id="345" name="Rectangle 4"/>
              <p:cNvSpPr>
                <a:spLocks noRot="1" noChangeAspect="1" noMove="1" noResize="1" noEditPoints="1" noAdjustHandles="1" noChangeArrowheads="1" noChangeShapeType="1" noTextEdit="1"/>
              </p:cNvSpPr>
              <p:nvPr/>
            </p:nvSpPr>
            <p:spPr bwMode="auto">
              <a:xfrm>
                <a:off x="2124210" y="3046824"/>
                <a:ext cx="2231765" cy="612230"/>
              </a:xfrm>
              <a:prstGeom prst="rect">
                <a:avLst/>
              </a:prstGeom>
              <a:blipFill>
                <a:blip r:embed="rId4"/>
                <a:stretch>
                  <a:fillRect b="-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p:sp>
        <p:nvSpPr>
          <p:cNvPr id="346" name="Rectangle 19"/>
          <p:cNvSpPr>
            <a:spLocks noChangeArrowheads="1"/>
          </p:cNvSpPr>
          <p:nvPr/>
        </p:nvSpPr>
        <p:spPr bwMode="auto">
          <a:xfrm>
            <a:off x="4356348" y="3046824"/>
            <a:ext cx="1260626"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400" b="1" dirty="0">
                <a:solidFill>
                  <a:srgbClr val="FF3300"/>
                </a:solidFill>
                <a:latin typeface="Times New Roman" pitchFamily="18" charset="0"/>
                <a:cs typeface="Times New Roman" pitchFamily="18" charset="0"/>
              </a:rPr>
              <a:t>= 48</a:t>
            </a:r>
          </a:p>
        </p:txBody>
      </p:sp>
      <p:sp>
        <p:nvSpPr>
          <p:cNvPr id="348" name="Rectangle 6"/>
          <p:cNvSpPr>
            <a:spLocks noChangeArrowheads="1"/>
          </p:cNvSpPr>
          <p:nvPr/>
        </p:nvSpPr>
        <p:spPr bwMode="auto">
          <a:xfrm>
            <a:off x="647552" y="3763383"/>
            <a:ext cx="184719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400" dirty="0">
                <a:latin typeface="Times New Roman" panose="02020603050405020304" pitchFamily="18" charset="0"/>
                <a:cs typeface="Times New Roman" panose="02020603050405020304" pitchFamily="18" charset="0"/>
              </a:rPr>
              <a:t>celkem… </a:t>
            </a:r>
          </a:p>
        </p:txBody>
      </p:sp>
      <p:sp>
        <p:nvSpPr>
          <p:cNvPr id="349" name="Rectangle 18"/>
          <p:cNvSpPr>
            <a:spLocks noChangeArrowheads="1"/>
          </p:cNvSpPr>
          <p:nvPr/>
        </p:nvSpPr>
        <p:spPr bwMode="auto">
          <a:xfrm>
            <a:off x="2123728" y="3803070"/>
            <a:ext cx="1367309"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400" dirty="0">
                <a:latin typeface="Times New Roman" panose="02020603050405020304" pitchFamily="18" charset="0"/>
                <a:cs typeface="Times New Roman" panose="02020603050405020304" pitchFamily="18" charset="0"/>
              </a:rPr>
              <a:t>120</a:t>
            </a:r>
          </a:p>
        </p:txBody>
      </p:sp>
      <p:sp>
        <p:nvSpPr>
          <p:cNvPr id="350" name="Rectangle 19"/>
          <p:cNvSpPr>
            <a:spLocks noChangeArrowheads="1"/>
          </p:cNvSpPr>
          <p:nvPr/>
        </p:nvSpPr>
        <p:spPr bwMode="auto">
          <a:xfrm>
            <a:off x="4535510" y="3622888"/>
            <a:ext cx="1260626"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400" b="1" dirty="0">
                <a:solidFill>
                  <a:srgbClr val="FF3300"/>
                </a:solidFill>
                <a:latin typeface="Times New Roman" pitchFamily="18" charset="0"/>
                <a:cs typeface="Times New Roman" pitchFamily="18" charset="0"/>
              </a:rPr>
              <a:t>120</a:t>
            </a:r>
          </a:p>
        </p:txBody>
      </p:sp>
      <p:sp>
        <p:nvSpPr>
          <p:cNvPr id="351" name="Rectangle 13"/>
          <p:cNvSpPr>
            <a:spLocks noChangeArrowheads="1"/>
          </p:cNvSpPr>
          <p:nvPr/>
        </p:nvSpPr>
        <p:spPr bwMode="auto">
          <a:xfrm>
            <a:off x="6053853" y="4332461"/>
            <a:ext cx="103842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400" dirty="0">
                <a:latin typeface="Times New Roman" pitchFamily="18" charset="0"/>
                <a:ea typeface="Cambria Math" pitchFamily="18" charset="0"/>
                <a:cs typeface="Times New Roman" pitchFamily="18" charset="0"/>
              </a:rPr>
              <a:t>/ .4</a:t>
            </a:r>
          </a:p>
        </p:txBody>
      </p:sp>
      <p:sp>
        <p:nvSpPr>
          <p:cNvPr id="352" name="Rectangle 12"/>
          <p:cNvSpPr>
            <a:spLocks noChangeArrowheads="1"/>
          </p:cNvSpPr>
          <p:nvPr/>
        </p:nvSpPr>
        <p:spPr bwMode="auto">
          <a:xfrm>
            <a:off x="4499993" y="5805264"/>
            <a:ext cx="15841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400" b="1" dirty="0">
                <a:latin typeface="Times New Roman" pitchFamily="18" charset="0"/>
                <a:ea typeface="Cambria Math" pitchFamily="18" charset="0"/>
                <a:cs typeface="Times New Roman" pitchFamily="18" charset="0"/>
              </a:rPr>
              <a:t>x = 32</a:t>
            </a:r>
          </a:p>
        </p:txBody>
      </p:sp>
      <p:sp>
        <p:nvSpPr>
          <p:cNvPr id="353" name="Rectangle 13"/>
          <p:cNvSpPr>
            <a:spLocks noChangeArrowheads="1"/>
          </p:cNvSpPr>
          <p:nvPr/>
        </p:nvSpPr>
        <p:spPr bwMode="auto">
          <a:xfrm>
            <a:off x="6029444" y="5373215"/>
            <a:ext cx="16206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400" dirty="0">
                <a:latin typeface="Times New Roman" pitchFamily="18" charset="0"/>
                <a:ea typeface="Cambria Math" pitchFamily="18" charset="0"/>
                <a:cs typeface="Times New Roman" pitchFamily="18" charset="0"/>
              </a:rPr>
              <a:t>/ :18</a:t>
            </a:r>
          </a:p>
        </p:txBody>
      </p:sp>
      <p:pic>
        <p:nvPicPr>
          <p:cNvPr id="31" name="Obrázek 30"/>
          <p:cNvPicPr>
            <a:picLocks noChangeAspect="1"/>
          </p:cNvPicPr>
          <p:nvPr/>
        </p:nvPicPr>
        <p:blipFill rotWithShape="1">
          <a:blip r:embed="rId5">
            <a:extLst>
              <a:ext uri="{28A0092B-C50C-407E-A947-70E740481C1C}">
                <a14:useLocalDpi xmlns:a14="http://schemas.microsoft.com/office/drawing/2010/main" val="0"/>
              </a:ext>
            </a:extLst>
          </a:blip>
          <a:srcRect l="11855" t="6084" b="9546"/>
          <a:stretch/>
        </p:blipFill>
        <p:spPr>
          <a:xfrm>
            <a:off x="7035544" y="1779094"/>
            <a:ext cx="2056065" cy="1393083"/>
          </a:xfrm>
          <a:prstGeom prst="rect">
            <a:avLst/>
          </a:prstGeom>
        </p:spPr>
      </p:pic>
      <p:sp>
        <p:nvSpPr>
          <p:cNvPr id="27" name="Obdélník 26">
            <a:extLst>
              <a:ext uri="{FF2B5EF4-FFF2-40B4-BE49-F238E27FC236}">
                <a16:creationId xmlns:a16="http://schemas.microsoft.com/office/drawing/2014/main" id="{70099FD0-3B07-4261-A94B-D1FDADE1F9C6}"/>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9" name="Šipka doprava 21">
            <a:hlinkClick r:id="" action="ppaction://hlinkshowjump?jump=nextslide"/>
            <a:extLst>
              <a:ext uri="{FF2B5EF4-FFF2-40B4-BE49-F238E27FC236}">
                <a16:creationId xmlns:a16="http://schemas.microsoft.com/office/drawing/2014/main" id="{DA526D0A-0D8E-42D0-9400-AB817F233E43}"/>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0" name="Šipka doprava 22">
            <a:hlinkClick r:id="" action="ppaction://hlinkshowjump?jump=previousslide"/>
            <a:extLst>
              <a:ext uri="{FF2B5EF4-FFF2-40B4-BE49-F238E27FC236}">
                <a16:creationId xmlns:a16="http://schemas.microsoft.com/office/drawing/2014/main" id="{F939F2EC-F108-4BD1-B2CB-CA4D5090FA11}"/>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2" name="Rectangle 10">
            <a:extLst>
              <a:ext uri="{FF2B5EF4-FFF2-40B4-BE49-F238E27FC236}">
                <a16:creationId xmlns:a16="http://schemas.microsoft.com/office/drawing/2014/main" id="{6C77C062-0D56-4B63-840C-B91D8CDB6054}"/>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- 39</a:t>
            </a:r>
          </a:p>
        </p:txBody>
      </p:sp>
      <p:sp>
        <p:nvSpPr>
          <p:cNvPr id="33" name="Zaoblený obdélník 24">
            <a:hlinkClick r:id="" action="ppaction://hlinkshowjump?jump=firstslide"/>
            <a:extLst>
              <a:ext uri="{FF2B5EF4-FFF2-40B4-BE49-F238E27FC236}">
                <a16:creationId xmlns:a16="http://schemas.microsoft.com/office/drawing/2014/main" id="{281A5E0C-B609-41FE-8C41-47DE02B26AD4}"/>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Tree>
    <p:extLst>
      <p:ext uri="{BB962C8B-B14F-4D97-AF65-F5344CB8AC3E}">
        <p14:creationId xmlns:p14="http://schemas.microsoft.com/office/powerpoint/2010/main" val="3503477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07504" y="620687"/>
            <a:ext cx="9036496" cy="792089"/>
          </a:xfrm>
          <a:prstGeom prst="rect">
            <a:avLst/>
          </a:prstGeom>
          <a:noFill/>
          <a:ln w="9525">
            <a:noFill/>
            <a:miter lim="800000"/>
            <a:headEnd/>
            <a:tailEnd/>
          </a:ln>
          <a:effectLst/>
        </p:spPr>
        <p:txBody>
          <a:bodyPr anchor="t"/>
          <a:lstStyle/>
          <a:p>
            <a:r>
              <a:rPr lang="cs-CZ" sz="2400" dirty="0"/>
              <a:t>Kamil běžel na atletickém oválu 35 minut průměrnou rychlostí 12 km za hodinu. Jak dlouhý je v m atletický ovál, jestliže uběhl přesně 28 kol?</a:t>
            </a:r>
            <a:endParaRPr lang="cs-CZ" sz="2400" b="1" dirty="0">
              <a:latin typeface="Times New Roman" pitchFamily="18" charset="0"/>
              <a:cs typeface="Times New Roman" pitchFamily="18" charset="0"/>
            </a:endParaRP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1733" y="1485989"/>
            <a:ext cx="2279592" cy="1625264"/>
          </a:xfrm>
          <a:prstGeom prst="rect">
            <a:avLst/>
          </a:prstGeom>
        </p:spPr>
      </p:pic>
      <p:sp>
        <p:nvSpPr>
          <p:cNvPr id="7" name="Rectangle 2"/>
          <p:cNvSpPr txBox="1">
            <a:spLocks noChangeArrowheads="1"/>
          </p:cNvSpPr>
          <p:nvPr/>
        </p:nvSpPr>
        <p:spPr bwMode="auto">
          <a:xfrm>
            <a:off x="711325" y="4068316"/>
            <a:ext cx="584076" cy="560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a:solidFill>
                  <a:schemeClr val="tx1"/>
                </a:solidFill>
                <a:latin typeface="+mn-lt"/>
              </a:rPr>
              <a:t>s =</a:t>
            </a:r>
          </a:p>
        </p:txBody>
      </p:sp>
      <p:sp>
        <p:nvSpPr>
          <p:cNvPr id="9" name="Rectangle 2"/>
          <p:cNvSpPr txBox="1">
            <a:spLocks noChangeArrowheads="1"/>
          </p:cNvSpPr>
          <p:nvPr/>
        </p:nvSpPr>
        <p:spPr bwMode="auto">
          <a:xfrm>
            <a:off x="4977383" y="6089501"/>
            <a:ext cx="36004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400" kern="0" dirty="0">
                <a:solidFill>
                  <a:schemeClr val="tx1"/>
                </a:solidFill>
                <a:latin typeface="+mn-lt"/>
              </a:rPr>
              <a:t>Ovál je dlouhý 250 m.</a:t>
            </a:r>
            <a:endParaRPr lang="cs-CZ" sz="2400" b="1" kern="0" dirty="0">
              <a:solidFill>
                <a:schemeClr val="tx1"/>
              </a:solidFill>
              <a:latin typeface="+mn-lt"/>
            </a:endParaRPr>
          </a:p>
        </p:txBody>
      </p:sp>
      <p:sp>
        <p:nvSpPr>
          <p:cNvPr id="10" name="Rectangle 2"/>
          <p:cNvSpPr txBox="1">
            <a:spLocks noChangeArrowheads="1"/>
          </p:cNvSpPr>
          <p:nvPr/>
        </p:nvSpPr>
        <p:spPr bwMode="auto">
          <a:xfrm>
            <a:off x="495300" y="1556791"/>
            <a:ext cx="4838700" cy="2377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600"/>
              </a:spcAft>
              <a:defRPr/>
            </a:pPr>
            <a:r>
              <a:rPr lang="cs-CZ" sz="2400" kern="0" dirty="0">
                <a:solidFill>
                  <a:schemeClr val="tx1"/>
                </a:solidFill>
                <a:latin typeface="+mn-lt"/>
              </a:rPr>
              <a:t>   t =</a:t>
            </a:r>
          </a:p>
          <a:p>
            <a:pPr algn="l">
              <a:spcAft>
                <a:spcPts val="600"/>
              </a:spcAft>
              <a:defRPr/>
            </a:pPr>
            <a:r>
              <a:rPr lang="cs-CZ" sz="2400" kern="0" dirty="0">
                <a:solidFill>
                  <a:schemeClr val="tx1"/>
                </a:solidFill>
                <a:latin typeface="+mn-lt"/>
              </a:rPr>
              <a:t>   v =</a:t>
            </a:r>
          </a:p>
          <a:p>
            <a:pPr algn="l">
              <a:spcAft>
                <a:spcPts val="600"/>
              </a:spcAft>
              <a:defRPr/>
            </a:pPr>
            <a:r>
              <a:rPr lang="cs-CZ" sz="2400" kern="0" dirty="0">
                <a:solidFill>
                  <a:schemeClr val="tx1"/>
                </a:solidFill>
                <a:latin typeface="+mn-lt"/>
              </a:rPr>
              <a:t>   s =</a:t>
            </a:r>
          </a:p>
          <a:p>
            <a:pPr algn="l">
              <a:spcAft>
                <a:spcPts val="600"/>
              </a:spcAft>
              <a:defRPr/>
            </a:pPr>
            <a:r>
              <a:rPr lang="cs-CZ" sz="2400" kern="0" dirty="0">
                <a:solidFill>
                  <a:schemeClr val="tx1"/>
                </a:solidFill>
                <a:latin typeface="+mn-lt"/>
              </a:rPr>
              <a:t>   počet oválů …….. </a:t>
            </a:r>
          </a:p>
          <a:p>
            <a:pPr algn="l">
              <a:defRPr/>
            </a:pPr>
            <a:r>
              <a:rPr lang="cs-CZ" sz="2400" kern="0" dirty="0">
                <a:solidFill>
                  <a:schemeClr val="tx1"/>
                </a:solidFill>
                <a:latin typeface="+mn-lt"/>
              </a:rPr>
              <a:t>   délka oválu …….. </a:t>
            </a:r>
          </a:p>
        </p:txBody>
      </p:sp>
      <p:cxnSp>
        <p:nvCxnSpPr>
          <p:cNvPr id="11" name="Přímá spojnice 10"/>
          <p:cNvCxnSpPr>
            <a:cxnSpLocks/>
          </p:cNvCxnSpPr>
          <p:nvPr/>
        </p:nvCxnSpPr>
        <p:spPr>
          <a:xfrm>
            <a:off x="521153" y="3910583"/>
            <a:ext cx="5460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2"/>
          <p:cNvSpPr txBox="1">
            <a:spLocks noChangeArrowheads="1"/>
          </p:cNvSpPr>
          <p:nvPr/>
        </p:nvSpPr>
        <p:spPr bwMode="auto">
          <a:xfrm>
            <a:off x="4211960" y="4077012"/>
            <a:ext cx="617455" cy="49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a:solidFill>
                  <a:schemeClr val="tx1"/>
                </a:solidFill>
                <a:latin typeface="+mn-lt"/>
              </a:rPr>
              <a:t>x =</a:t>
            </a:r>
          </a:p>
        </p:txBody>
      </p:sp>
      <p:sp>
        <p:nvSpPr>
          <p:cNvPr id="12" name="Obdélník 11">
            <a:extLst>
              <a:ext uri="{FF2B5EF4-FFF2-40B4-BE49-F238E27FC236}">
                <a16:creationId xmlns:a16="http://schemas.microsoft.com/office/drawing/2014/main" id="{C011C264-F4F3-431C-85B9-ECA3AEBA97C4}"/>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3" name="Šipka doprava 21">
            <a:hlinkClick r:id="" action="ppaction://hlinkshowjump?jump=nextslide"/>
            <a:extLst>
              <a:ext uri="{FF2B5EF4-FFF2-40B4-BE49-F238E27FC236}">
                <a16:creationId xmlns:a16="http://schemas.microsoft.com/office/drawing/2014/main" id="{0EEE76E4-0890-495F-A188-82BEE7621DE2}"/>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4" name="Šipka doprava 22">
            <a:hlinkClick r:id="" action="ppaction://hlinkshowjump?jump=previousslide"/>
            <a:extLst>
              <a:ext uri="{FF2B5EF4-FFF2-40B4-BE49-F238E27FC236}">
                <a16:creationId xmlns:a16="http://schemas.microsoft.com/office/drawing/2014/main" id="{696A89BC-2527-4433-867B-6B2CBF67626B}"/>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6" name="Rectangle 10">
            <a:extLst>
              <a:ext uri="{FF2B5EF4-FFF2-40B4-BE49-F238E27FC236}">
                <a16:creationId xmlns:a16="http://schemas.microsoft.com/office/drawing/2014/main" id="{E5BD3751-1C12-49E5-A5DE-DDEEA47777C3}"/>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- 40</a:t>
            </a:r>
          </a:p>
        </p:txBody>
      </p:sp>
      <p:sp>
        <p:nvSpPr>
          <p:cNvPr id="17" name="Zaoblený obdélník 24">
            <a:hlinkClick r:id="" action="ppaction://hlinkshowjump?jump=firstslide"/>
            <a:extLst>
              <a:ext uri="{FF2B5EF4-FFF2-40B4-BE49-F238E27FC236}">
                <a16:creationId xmlns:a16="http://schemas.microsoft.com/office/drawing/2014/main" id="{28965E81-B157-4F57-BF10-1F1B40AEB4DD}"/>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5" name="Obdélník 4">
            <a:extLst>
              <a:ext uri="{FF2B5EF4-FFF2-40B4-BE49-F238E27FC236}">
                <a16:creationId xmlns:a16="http://schemas.microsoft.com/office/drawing/2014/main" id="{C9D86B5C-F23B-4851-98DC-E5FC4212867C}"/>
              </a:ext>
            </a:extLst>
          </p:cNvPr>
          <p:cNvSpPr/>
          <p:nvPr/>
        </p:nvSpPr>
        <p:spPr>
          <a:xfrm>
            <a:off x="1140157" y="1549480"/>
            <a:ext cx="1529586" cy="461665"/>
          </a:xfrm>
          <a:prstGeom prst="rect">
            <a:avLst/>
          </a:prstGeom>
        </p:spPr>
        <p:txBody>
          <a:bodyPr wrap="none">
            <a:spAutoFit/>
          </a:bodyPr>
          <a:lstStyle/>
          <a:p>
            <a:r>
              <a:rPr lang="cs-CZ" sz="2400" kern="0" dirty="0"/>
              <a:t>35 minut =</a:t>
            </a:r>
            <a:endParaRPr lang="cs-CZ" sz="2400" dirty="0"/>
          </a:p>
        </p:txBody>
      </p:sp>
      <mc:AlternateContent xmlns:mc="http://schemas.openxmlformats.org/markup-compatibility/2006" xmlns:a14="http://schemas.microsoft.com/office/drawing/2010/main">
        <mc:Choice Requires="a14">
          <p:sp>
            <p:nvSpPr>
              <p:cNvPr id="18" name="Obdélník 17">
                <a:extLst>
                  <a:ext uri="{FF2B5EF4-FFF2-40B4-BE49-F238E27FC236}">
                    <a16:creationId xmlns:a16="http://schemas.microsoft.com/office/drawing/2014/main" id="{BDB6B334-8196-4F7A-888A-95727803D963}"/>
                  </a:ext>
                </a:extLst>
              </p:cNvPr>
              <p:cNvSpPr/>
              <p:nvPr/>
            </p:nvSpPr>
            <p:spPr>
              <a:xfrm>
                <a:off x="2578432" y="1473280"/>
                <a:ext cx="1439818" cy="612540"/>
              </a:xfrm>
              <a:prstGeom prst="rect">
                <a:avLst/>
              </a:prstGeom>
            </p:spPr>
            <p:txBody>
              <a:bodyPr wrap="none">
                <a:spAutoFit/>
              </a:bodyPr>
              <a:lstStyle/>
              <a:p>
                <a14:m>
                  <m:oMath xmlns:m="http://schemas.openxmlformats.org/officeDocument/2006/math">
                    <m:f>
                      <m:fPr>
                        <m:ctrlPr>
                          <a:rPr lang="cs-CZ" sz="2400" i="1" kern="0">
                            <a:latin typeface="Cambria Math" panose="02040503050406030204" pitchFamily="18" charset="0"/>
                          </a:rPr>
                        </m:ctrlPr>
                      </m:fPr>
                      <m:num>
                        <m:r>
                          <a:rPr lang="cs-CZ" sz="2400" i="1" kern="0">
                            <a:latin typeface="Cambria Math"/>
                          </a:rPr>
                          <m:t>7</m:t>
                        </m:r>
                      </m:num>
                      <m:den>
                        <m:r>
                          <a:rPr lang="cs-CZ" sz="2400" i="1" kern="0">
                            <a:latin typeface="Cambria Math"/>
                          </a:rPr>
                          <m:t>12</m:t>
                        </m:r>
                      </m:den>
                    </m:f>
                  </m:oMath>
                </a14:m>
                <a:r>
                  <a:rPr lang="cs-CZ" sz="2400" kern="0" dirty="0"/>
                  <a:t>  hodiny</a:t>
                </a:r>
                <a:endParaRPr lang="cs-CZ" sz="2400" dirty="0"/>
              </a:p>
            </p:txBody>
          </p:sp>
        </mc:Choice>
        <mc:Fallback xmlns="">
          <p:sp>
            <p:nvSpPr>
              <p:cNvPr id="18" name="Obdélník 17">
                <a:extLst>
                  <a:ext uri="{FF2B5EF4-FFF2-40B4-BE49-F238E27FC236}">
                    <a16:creationId xmlns:a16="http://schemas.microsoft.com/office/drawing/2014/main" id="{BDB6B334-8196-4F7A-888A-95727803D963}"/>
                  </a:ext>
                </a:extLst>
              </p:cNvPr>
              <p:cNvSpPr>
                <a:spLocks noRot="1" noChangeAspect="1" noMove="1" noResize="1" noEditPoints="1" noAdjustHandles="1" noChangeArrowheads="1" noChangeShapeType="1" noTextEdit="1"/>
              </p:cNvSpPr>
              <p:nvPr/>
            </p:nvSpPr>
            <p:spPr>
              <a:xfrm>
                <a:off x="2578432" y="1473280"/>
                <a:ext cx="1439818" cy="612540"/>
              </a:xfrm>
              <a:prstGeom prst="rect">
                <a:avLst/>
              </a:prstGeom>
              <a:blipFill>
                <a:blip r:embed="rId3"/>
                <a:stretch>
                  <a:fillRect r="-4661" b="-10000"/>
                </a:stretch>
              </a:blipFill>
            </p:spPr>
            <p:txBody>
              <a:bodyPr/>
              <a:lstStyle/>
              <a:p>
                <a:r>
                  <a:rPr lang="cs-CZ">
                    <a:noFill/>
                  </a:rPr>
                  <a:t> </a:t>
                </a:r>
              </a:p>
            </p:txBody>
          </p:sp>
        </mc:Fallback>
      </mc:AlternateContent>
      <p:sp>
        <p:nvSpPr>
          <p:cNvPr id="6" name="Obdélník 5">
            <a:extLst>
              <a:ext uri="{FF2B5EF4-FFF2-40B4-BE49-F238E27FC236}">
                <a16:creationId xmlns:a16="http://schemas.microsoft.com/office/drawing/2014/main" id="{ECC3C707-774E-480D-AE95-1729F30DBA84}"/>
              </a:ext>
            </a:extLst>
          </p:cNvPr>
          <p:cNvSpPr/>
          <p:nvPr/>
        </p:nvSpPr>
        <p:spPr>
          <a:xfrm>
            <a:off x="1123854" y="1987034"/>
            <a:ext cx="1229824" cy="461665"/>
          </a:xfrm>
          <a:prstGeom prst="rect">
            <a:avLst/>
          </a:prstGeom>
        </p:spPr>
        <p:txBody>
          <a:bodyPr wrap="none">
            <a:spAutoFit/>
          </a:bodyPr>
          <a:lstStyle/>
          <a:p>
            <a:r>
              <a:rPr lang="cs-CZ" sz="2400" kern="0" dirty="0"/>
              <a:t>12 km/h</a:t>
            </a:r>
            <a:endParaRPr lang="cs-CZ" sz="2400" dirty="0"/>
          </a:p>
        </p:txBody>
      </p:sp>
      <p:sp>
        <p:nvSpPr>
          <p:cNvPr id="8" name="Obdélník 7">
            <a:extLst>
              <a:ext uri="{FF2B5EF4-FFF2-40B4-BE49-F238E27FC236}">
                <a16:creationId xmlns:a16="http://schemas.microsoft.com/office/drawing/2014/main" id="{47124CE7-BA21-45A7-AC90-D6B878B07D2B}"/>
              </a:ext>
            </a:extLst>
          </p:cNvPr>
          <p:cNvSpPr/>
          <p:nvPr/>
        </p:nvSpPr>
        <p:spPr>
          <a:xfrm>
            <a:off x="1111996" y="2444234"/>
            <a:ext cx="780983" cy="461665"/>
          </a:xfrm>
          <a:prstGeom prst="rect">
            <a:avLst/>
          </a:prstGeom>
        </p:spPr>
        <p:txBody>
          <a:bodyPr wrap="none">
            <a:spAutoFit/>
          </a:bodyPr>
          <a:lstStyle/>
          <a:p>
            <a:r>
              <a:rPr lang="cs-CZ" sz="2400" kern="0" dirty="0"/>
              <a:t>? km</a:t>
            </a:r>
            <a:endParaRPr lang="cs-CZ" sz="2400" dirty="0"/>
          </a:p>
        </p:txBody>
      </p:sp>
      <p:sp>
        <p:nvSpPr>
          <p:cNvPr id="19" name="Obdélník 18">
            <a:extLst>
              <a:ext uri="{FF2B5EF4-FFF2-40B4-BE49-F238E27FC236}">
                <a16:creationId xmlns:a16="http://schemas.microsoft.com/office/drawing/2014/main" id="{D32E53A6-76D6-4971-8CCB-9CEAB11C9F0E}"/>
              </a:ext>
            </a:extLst>
          </p:cNvPr>
          <p:cNvSpPr/>
          <p:nvPr/>
        </p:nvSpPr>
        <p:spPr>
          <a:xfrm>
            <a:off x="2857698" y="2882384"/>
            <a:ext cx="495649" cy="461665"/>
          </a:xfrm>
          <a:prstGeom prst="rect">
            <a:avLst/>
          </a:prstGeom>
        </p:spPr>
        <p:txBody>
          <a:bodyPr wrap="none">
            <a:spAutoFit/>
          </a:bodyPr>
          <a:lstStyle/>
          <a:p>
            <a:r>
              <a:rPr lang="cs-CZ" sz="2400" kern="0" dirty="0"/>
              <a:t>28</a:t>
            </a:r>
            <a:endParaRPr lang="cs-CZ" sz="2400" dirty="0"/>
          </a:p>
        </p:txBody>
      </p:sp>
      <p:sp>
        <p:nvSpPr>
          <p:cNvPr id="20" name="Obdélník 19">
            <a:extLst>
              <a:ext uri="{FF2B5EF4-FFF2-40B4-BE49-F238E27FC236}">
                <a16:creationId xmlns:a16="http://schemas.microsoft.com/office/drawing/2014/main" id="{BB1D2629-6CF5-44B7-9C7E-F41FC1467A7B}"/>
              </a:ext>
            </a:extLst>
          </p:cNvPr>
          <p:cNvSpPr/>
          <p:nvPr/>
        </p:nvSpPr>
        <p:spPr>
          <a:xfrm>
            <a:off x="2846627" y="3320534"/>
            <a:ext cx="700833" cy="461665"/>
          </a:xfrm>
          <a:prstGeom prst="rect">
            <a:avLst/>
          </a:prstGeom>
        </p:spPr>
        <p:txBody>
          <a:bodyPr wrap="none">
            <a:spAutoFit/>
          </a:bodyPr>
          <a:lstStyle/>
          <a:p>
            <a:pPr>
              <a:defRPr/>
            </a:pPr>
            <a:r>
              <a:rPr lang="cs-CZ" sz="2400" kern="0" dirty="0"/>
              <a:t>x m </a:t>
            </a:r>
          </a:p>
        </p:txBody>
      </p:sp>
      <mc:AlternateContent xmlns:mc="http://schemas.openxmlformats.org/markup-compatibility/2006" xmlns:a14="http://schemas.microsoft.com/office/drawing/2010/main">
        <mc:Choice Requires="a14">
          <p:sp>
            <p:nvSpPr>
              <p:cNvPr id="21" name="Rectangle 2">
                <a:extLst>
                  <a:ext uri="{FF2B5EF4-FFF2-40B4-BE49-F238E27FC236}">
                    <a16:creationId xmlns:a16="http://schemas.microsoft.com/office/drawing/2014/main" id="{6E24ED4E-7712-4814-A116-27C58D44E08F}"/>
                  </a:ext>
                </a:extLst>
              </p:cNvPr>
              <p:cNvSpPr txBox="1">
                <a:spLocks noChangeArrowheads="1"/>
              </p:cNvSpPr>
              <p:nvPr/>
            </p:nvSpPr>
            <p:spPr bwMode="auto">
              <a:xfrm>
                <a:off x="711324" y="4515991"/>
                <a:ext cx="1565151" cy="76085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a:solidFill>
                      <a:schemeClr val="tx1"/>
                    </a:solidFill>
                    <a:latin typeface="+mn-lt"/>
                  </a:rPr>
                  <a:t>s = 12.</a:t>
                </a:r>
                <a:r>
                  <a:rPr lang="cs-CZ" sz="2600" kern="0" dirty="0">
                    <a:solidFill>
                      <a:schemeClr val="tx1"/>
                    </a:solidFill>
                  </a:rPr>
                  <a:t> </a:t>
                </a:r>
                <a14:m>
                  <m:oMath xmlns:m="http://schemas.openxmlformats.org/officeDocument/2006/math">
                    <m:f>
                      <m:fPr>
                        <m:ctrlPr>
                          <a:rPr lang="cs-CZ" sz="2600" i="1" kern="0">
                            <a:solidFill>
                              <a:schemeClr val="tx1"/>
                            </a:solidFill>
                            <a:latin typeface="Cambria Math" panose="02040503050406030204" pitchFamily="18" charset="0"/>
                          </a:rPr>
                        </m:ctrlPr>
                      </m:fPr>
                      <m:num>
                        <m:r>
                          <a:rPr lang="cs-CZ" sz="2600" i="1" kern="0">
                            <a:solidFill>
                              <a:schemeClr val="tx1"/>
                            </a:solidFill>
                            <a:latin typeface="Cambria Math"/>
                          </a:rPr>
                          <m:t>7</m:t>
                        </m:r>
                      </m:num>
                      <m:den>
                        <m:r>
                          <a:rPr lang="cs-CZ" sz="2600" i="1" kern="0">
                            <a:solidFill>
                              <a:schemeClr val="tx1"/>
                            </a:solidFill>
                            <a:latin typeface="Cambria Math"/>
                          </a:rPr>
                          <m:t>12</m:t>
                        </m:r>
                      </m:den>
                    </m:f>
                  </m:oMath>
                </a14:m>
                <a:endParaRPr lang="cs-CZ" sz="2600" kern="0" dirty="0">
                  <a:solidFill>
                    <a:schemeClr val="tx1"/>
                  </a:solidFill>
                  <a:latin typeface="+mn-lt"/>
                </a:endParaRPr>
              </a:p>
              <a:p>
                <a:pPr algn="l">
                  <a:defRPr/>
                </a:pPr>
                <a:endParaRPr lang="cs-CZ" sz="2600" kern="0" dirty="0">
                  <a:solidFill>
                    <a:schemeClr val="tx1"/>
                  </a:solidFill>
                  <a:latin typeface="+mn-lt"/>
                </a:endParaRPr>
              </a:p>
            </p:txBody>
          </p:sp>
        </mc:Choice>
        <mc:Fallback xmlns="">
          <p:sp>
            <p:nvSpPr>
              <p:cNvPr id="21" name="Rectangle 2">
                <a:extLst>
                  <a:ext uri="{FF2B5EF4-FFF2-40B4-BE49-F238E27FC236}">
                    <a16:creationId xmlns:a16="http://schemas.microsoft.com/office/drawing/2014/main" id="{6E24ED4E-7712-4814-A116-27C58D44E08F}"/>
                  </a:ext>
                </a:extLst>
              </p:cNvPr>
              <p:cNvSpPr txBox="1">
                <a:spLocks noRot="1" noChangeAspect="1" noMove="1" noResize="1" noEditPoints="1" noAdjustHandles="1" noChangeArrowheads="1" noChangeShapeType="1" noTextEdit="1"/>
              </p:cNvSpPr>
              <p:nvPr/>
            </p:nvSpPr>
            <p:spPr bwMode="auto">
              <a:xfrm>
                <a:off x="711324" y="4515991"/>
                <a:ext cx="1565151" cy="760859"/>
              </a:xfrm>
              <a:prstGeom prst="rect">
                <a:avLst/>
              </a:prstGeom>
              <a:blipFill>
                <a:blip r:embed="rId4"/>
                <a:stretch>
                  <a:fillRect l="-703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sp>
        <p:nvSpPr>
          <p:cNvPr id="22" name="Rectangle 2">
            <a:extLst>
              <a:ext uri="{FF2B5EF4-FFF2-40B4-BE49-F238E27FC236}">
                <a16:creationId xmlns:a16="http://schemas.microsoft.com/office/drawing/2014/main" id="{F093111D-6830-4FF9-8BC6-4B3417D871B5}"/>
              </a:ext>
            </a:extLst>
          </p:cNvPr>
          <p:cNvSpPr txBox="1">
            <a:spLocks noChangeArrowheads="1"/>
          </p:cNvSpPr>
          <p:nvPr/>
        </p:nvSpPr>
        <p:spPr bwMode="auto">
          <a:xfrm>
            <a:off x="1178050" y="4058791"/>
            <a:ext cx="774576" cy="560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a:solidFill>
                  <a:schemeClr val="tx1"/>
                </a:solidFill>
                <a:latin typeface="+mn-lt"/>
              </a:rPr>
              <a:t>v . t</a:t>
            </a:r>
          </a:p>
          <a:p>
            <a:pPr algn="l">
              <a:defRPr/>
            </a:pPr>
            <a:endParaRPr lang="cs-CZ" sz="2600" kern="0" dirty="0">
              <a:solidFill>
                <a:schemeClr val="tx1"/>
              </a:solidFill>
              <a:latin typeface="+mn-lt"/>
            </a:endParaRPr>
          </a:p>
        </p:txBody>
      </p:sp>
      <p:sp>
        <p:nvSpPr>
          <p:cNvPr id="23" name="Rectangle 2">
            <a:extLst>
              <a:ext uri="{FF2B5EF4-FFF2-40B4-BE49-F238E27FC236}">
                <a16:creationId xmlns:a16="http://schemas.microsoft.com/office/drawing/2014/main" id="{F1320176-1F8D-460A-9D80-9A53763F9F26}"/>
              </a:ext>
            </a:extLst>
          </p:cNvPr>
          <p:cNvSpPr txBox="1">
            <a:spLocks noChangeArrowheads="1"/>
          </p:cNvSpPr>
          <p:nvPr/>
        </p:nvSpPr>
        <p:spPr bwMode="auto">
          <a:xfrm>
            <a:off x="701798" y="5173216"/>
            <a:ext cx="2822451" cy="57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b="1" kern="0" dirty="0">
                <a:solidFill>
                  <a:schemeClr val="tx1"/>
                </a:solidFill>
                <a:latin typeface="+mn-lt"/>
              </a:rPr>
              <a:t>s = 7 km =             m</a:t>
            </a:r>
            <a:endParaRPr lang="cs-CZ" sz="2600" b="1" kern="0" dirty="0">
              <a:solidFill>
                <a:schemeClr val="tx1"/>
              </a:solidFill>
            </a:endParaRPr>
          </a:p>
          <a:p>
            <a:pPr algn="l">
              <a:defRPr/>
            </a:pPr>
            <a:endParaRPr lang="cs-CZ" sz="2600" kern="0" dirty="0">
              <a:solidFill>
                <a:schemeClr val="tx1"/>
              </a:solidFill>
              <a:latin typeface="+mn-lt"/>
            </a:endParaRPr>
          </a:p>
          <a:p>
            <a:pPr algn="l">
              <a:defRPr/>
            </a:pPr>
            <a:endParaRPr lang="cs-CZ" sz="2600" kern="0" dirty="0">
              <a:solidFill>
                <a:schemeClr val="tx1"/>
              </a:solidFill>
              <a:latin typeface="+mn-lt"/>
            </a:endParaRPr>
          </a:p>
        </p:txBody>
      </p:sp>
      <p:sp>
        <p:nvSpPr>
          <p:cNvPr id="24" name="Rectangle 2">
            <a:extLst>
              <a:ext uri="{FF2B5EF4-FFF2-40B4-BE49-F238E27FC236}">
                <a16:creationId xmlns:a16="http://schemas.microsoft.com/office/drawing/2014/main" id="{CBB8F938-605D-47A8-B9C1-E492584E8346}"/>
              </a:ext>
            </a:extLst>
          </p:cNvPr>
          <p:cNvSpPr txBox="1">
            <a:spLocks noChangeArrowheads="1"/>
          </p:cNvSpPr>
          <p:nvPr/>
        </p:nvSpPr>
        <p:spPr bwMode="auto">
          <a:xfrm>
            <a:off x="2216274" y="5173216"/>
            <a:ext cx="974601" cy="57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b="1" kern="0" dirty="0">
                <a:solidFill>
                  <a:schemeClr val="tx1"/>
                </a:solidFill>
                <a:latin typeface="+mn-lt"/>
              </a:rPr>
              <a:t>7000</a:t>
            </a:r>
            <a:endParaRPr lang="cs-CZ" sz="2600" b="1" kern="0" dirty="0">
              <a:solidFill>
                <a:schemeClr val="tx1"/>
              </a:solidFill>
            </a:endParaRPr>
          </a:p>
          <a:p>
            <a:pPr algn="l">
              <a:defRPr/>
            </a:pPr>
            <a:endParaRPr lang="cs-CZ" sz="2600" kern="0" dirty="0">
              <a:solidFill>
                <a:schemeClr val="tx1"/>
              </a:solidFill>
              <a:latin typeface="+mn-lt"/>
            </a:endParaRPr>
          </a:p>
          <a:p>
            <a:pPr algn="l">
              <a:defRPr/>
            </a:pPr>
            <a:endParaRPr lang="cs-CZ" sz="2600" kern="0" dirty="0">
              <a:solidFill>
                <a:schemeClr val="tx1"/>
              </a:solidFill>
              <a:latin typeface="+mn-lt"/>
            </a:endParaRPr>
          </a:p>
        </p:txBody>
      </p:sp>
      <p:sp>
        <p:nvSpPr>
          <p:cNvPr id="25" name="Rectangle 2">
            <a:extLst>
              <a:ext uri="{FF2B5EF4-FFF2-40B4-BE49-F238E27FC236}">
                <a16:creationId xmlns:a16="http://schemas.microsoft.com/office/drawing/2014/main" id="{16BE94C9-DF6E-406F-8B97-B8890A31832D}"/>
              </a:ext>
            </a:extLst>
          </p:cNvPr>
          <p:cNvSpPr txBox="1">
            <a:spLocks noChangeArrowheads="1"/>
          </p:cNvSpPr>
          <p:nvPr/>
        </p:nvSpPr>
        <p:spPr bwMode="auto">
          <a:xfrm>
            <a:off x="4211960" y="4572312"/>
            <a:ext cx="1701624" cy="51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b="1" u="sng" kern="0" dirty="0">
                <a:solidFill>
                  <a:schemeClr val="tx1"/>
                </a:solidFill>
                <a:latin typeface="+mn-lt"/>
              </a:rPr>
              <a:t>x = 250 m </a:t>
            </a:r>
          </a:p>
        </p:txBody>
      </p:sp>
      <p:sp>
        <p:nvSpPr>
          <p:cNvPr id="26" name="Rectangle 2">
            <a:extLst>
              <a:ext uri="{FF2B5EF4-FFF2-40B4-BE49-F238E27FC236}">
                <a16:creationId xmlns:a16="http://schemas.microsoft.com/office/drawing/2014/main" id="{180FB44D-C7EF-4AC3-AB56-C06392C94836}"/>
              </a:ext>
            </a:extLst>
          </p:cNvPr>
          <p:cNvSpPr txBox="1">
            <a:spLocks noChangeArrowheads="1"/>
          </p:cNvSpPr>
          <p:nvPr/>
        </p:nvSpPr>
        <p:spPr bwMode="auto">
          <a:xfrm>
            <a:off x="4659635" y="4086537"/>
            <a:ext cx="1474465" cy="49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a:solidFill>
                  <a:schemeClr val="tx1"/>
                </a:solidFill>
                <a:latin typeface="+mn-lt"/>
              </a:rPr>
              <a:t>7000 : 28</a:t>
            </a:r>
          </a:p>
        </p:txBody>
      </p:sp>
    </p:spTree>
    <p:extLst>
      <p:ext uri="{BB962C8B-B14F-4D97-AF65-F5344CB8AC3E}">
        <p14:creationId xmlns:p14="http://schemas.microsoft.com/office/powerpoint/2010/main" val="5103636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délník 26"/>
          <p:cNvSpPr/>
          <p:nvPr/>
        </p:nvSpPr>
        <p:spPr>
          <a:xfrm>
            <a:off x="107504" y="620688"/>
            <a:ext cx="8934896" cy="1569660"/>
          </a:xfrm>
          <a:prstGeom prst="rect">
            <a:avLst/>
          </a:prstGeom>
        </p:spPr>
        <p:txBody>
          <a:bodyPr wrap="square">
            <a:spAutoFit/>
          </a:bodyPr>
          <a:lstStyle/>
          <a:p>
            <a:pPr algn="just"/>
            <a:r>
              <a:rPr lang="cs-CZ" altLang="cs-CZ" sz="2400" dirty="0"/>
              <a:t>Vzdálenost z místa A do místa B je 108 km. Z obou míst vyjela současně dvě auta. Rychlost auta jedoucího z místa A byla o 8 km/h větší než rychlost druhého auta. Jaká byla rychlost každého z aut, jestliže se potkala za 54 minut?</a:t>
            </a:r>
          </a:p>
        </p:txBody>
      </p:sp>
      <p:sp>
        <p:nvSpPr>
          <p:cNvPr id="28" name="TextovéPole 27"/>
          <p:cNvSpPr txBox="1"/>
          <p:nvPr/>
        </p:nvSpPr>
        <p:spPr>
          <a:xfrm>
            <a:off x="4860032" y="2955331"/>
            <a:ext cx="698940" cy="461665"/>
          </a:xfrm>
          <a:prstGeom prst="rect">
            <a:avLst/>
          </a:prstGeom>
          <a:noFill/>
        </p:spPr>
        <p:txBody>
          <a:bodyPr wrap="square" rtlCol="0">
            <a:spAutoFit/>
          </a:bodyPr>
          <a:lstStyle/>
          <a:p>
            <a:r>
              <a:rPr lang="cs-CZ" sz="2400" dirty="0">
                <a:latin typeface="Times New Roman" pitchFamily="18" charset="0"/>
                <a:ea typeface="Cambria Math" pitchFamily="18" charset="0"/>
                <a:cs typeface="Times New Roman" pitchFamily="18" charset="0"/>
              </a:rPr>
              <a:t>t</a:t>
            </a:r>
            <a:r>
              <a:rPr lang="cs-CZ" sz="2400" baseline="-25000" dirty="0">
                <a:latin typeface="Times New Roman" pitchFamily="18" charset="0"/>
                <a:ea typeface="Cambria Math" pitchFamily="18" charset="0"/>
                <a:cs typeface="Times New Roman" pitchFamily="18" charset="0"/>
              </a:rPr>
              <a:t>2</a:t>
            </a:r>
            <a:r>
              <a:rPr lang="cs-CZ" sz="2400" dirty="0">
                <a:latin typeface="Times New Roman" pitchFamily="18" charset="0"/>
                <a:ea typeface="Cambria Math" pitchFamily="18" charset="0"/>
                <a:cs typeface="Times New Roman" pitchFamily="18" charset="0"/>
              </a:rPr>
              <a:t> =</a:t>
            </a:r>
          </a:p>
        </p:txBody>
      </p:sp>
      <p:sp>
        <p:nvSpPr>
          <p:cNvPr id="29" name="TextovéPole 28"/>
          <p:cNvSpPr txBox="1"/>
          <p:nvPr/>
        </p:nvSpPr>
        <p:spPr>
          <a:xfrm>
            <a:off x="4860032" y="3444284"/>
            <a:ext cx="756997" cy="461665"/>
          </a:xfrm>
          <a:prstGeom prst="rect">
            <a:avLst/>
          </a:prstGeom>
          <a:noFill/>
        </p:spPr>
        <p:txBody>
          <a:bodyPr wrap="square" rtlCol="0">
            <a:spAutoFit/>
          </a:bodyPr>
          <a:lstStyle/>
          <a:p>
            <a:r>
              <a:rPr lang="cs-CZ" sz="2400" dirty="0">
                <a:latin typeface="Times New Roman" pitchFamily="18" charset="0"/>
                <a:ea typeface="Cambria Math" pitchFamily="18" charset="0"/>
                <a:cs typeface="Times New Roman" pitchFamily="18" charset="0"/>
              </a:rPr>
              <a:t>v</a:t>
            </a:r>
            <a:r>
              <a:rPr lang="cs-CZ" sz="2400" baseline="-25000" dirty="0">
                <a:latin typeface="Times New Roman" pitchFamily="18" charset="0"/>
                <a:ea typeface="Cambria Math" pitchFamily="18" charset="0"/>
                <a:cs typeface="Times New Roman" pitchFamily="18" charset="0"/>
              </a:rPr>
              <a:t>2</a:t>
            </a:r>
            <a:r>
              <a:rPr lang="cs-CZ" sz="2400" dirty="0">
                <a:latin typeface="Times New Roman" pitchFamily="18" charset="0"/>
                <a:ea typeface="Cambria Math" pitchFamily="18" charset="0"/>
                <a:cs typeface="Times New Roman" pitchFamily="18" charset="0"/>
              </a:rPr>
              <a:t> =</a:t>
            </a:r>
          </a:p>
        </p:txBody>
      </p:sp>
      <p:sp>
        <p:nvSpPr>
          <p:cNvPr id="30" name="TextovéPole 29"/>
          <p:cNvSpPr txBox="1"/>
          <p:nvPr/>
        </p:nvSpPr>
        <p:spPr>
          <a:xfrm>
            <a:off x="1331640" y="2940817"/>
            <a:ext cx="714874" cy="461665"/>
          </a:xfrm>
          <a:prstGeom prst="rect">
            <a:avLst/>
          </a:prstGeom>
          <a:noFill/>
        </p:spPr>
        <p:txBody>
          <a:bodyPr wrap="square" rtlCol="0">
            <a:spAutoFit/>
          </a:bodyPr>
          <a:lstStyle/>
          <a:p>
            <a:r>
              <a:rPr lang="cs-CZ" sz="2400" dirty="0">
                <a:latin typeface="Times New Roman" pitchFamily="18" charset="0"/>
                <a:ea typeface="Cambria Math" pitchFamily="18" charset="0"/>
                <a:cs typeface="Times New Roman" pitchFamily="18" charset="0"/>
              </a:rPr>
              <a:t>t</a:t>
            </a:r>
            <a:r>
              <a:rPr lang="cs-CZ" sz="2400" baseline="-25000" dirty="0">
                <a:latin typeface="Times New Roman" pitchFamily="18" charset="0"/>
                <a:ea typeface="Cambria Math" pitchFamily="18" charset="0"/>
                <a:cs typeface="Times New Roman" pitchFamily="18" charset="0"/>
              </a:rPr>
              <a:t>1</a:t>
            </a:r>
            <a:r>
              <a:rPr lang="cs-CZ" sz="2400" dirty="0">
                <a:latin typeface="Times New Roman" pitchFamily="18" charset="0"/>
                <a:ea typeface="Cambria Math" pitchFamily="18" charset="0"/>
                <a:cs typeface="Times New Roman" pitchFamily="18" charset="0"/>
              </a:rPr>
              <a:t> =</a:t>
            </a:r>
          </a:p>
        </p:txBody>
      </p:sp>
      <p:sp>
        <p:nvSpPr>
          <p:cNvPr id="31" name="TextovéPole 30"/>
          <p:cNvSpPr txBox="1"/>
          <p:nvPr/>
        </p:nvSpPr>
        <p:spPr>
          <a:xfrm>
            <a:off x="1331640" y="3444284"/>
            <a:ext cx="787446" cy="461665"/>
          </a:xfrm>
          <a:prstGeom prst="rect">
            <a:avLst/>
          </a:prstGeom>
          <a:noFill/>
        </p:spPr>
        <p:txBody>
          <a:bodyPr wrap="square" rtlCol="0">
            <a:spAutoFit/>
          </a:bodyPr>
          <a:lstStyle/>
          <a:p>
            <a:r>
              <a:rPr lang="cs-CZ" sz="2400" dirty="0">
                <a:latin typeface="Times New Roman" pitchFamily="18" charset="0"/>
                <a:ea typeface="Cambria Math" pitchFamily="18" charset="0"/>
                <a:cs typeface="Times New Roman" pitchFamily="18" charset="0"/>
              </a:rPr>
              <a:t>v</a:t>
            </a:r>
            <a:r>
              <a:rPr lang="cs-CZ" sz="2400" baseline="-25000" dirty="0">
                <a:latin typeface="Times New Roman" pitchFamily="18" charset="0"/>
                <a:ea typeface="Cambria Math" pitchFamily="18" charset="0"/>
                <a:cs typeface="Times New Roman" pitchFamily="18" charset="0"/>
              </a:rPr>
              <a:t>1</a:t>
            </a:r>
            <a:r>
              <a:rPr lang="cs-CZ" sz="2400" dirty="0">
                <a:latin typeface="Times New Roman" pitchFamily="18" charset="0"/>
                <a:ea typeface="Cambria Math" pitchFamily="18" charset="0"/>
                <a:cs typeface="Times New Roman" pitchFamily="18" charset="0"/>
              </a:rPr>
              <a:t> =</a:t>
            </a:r>
          </a:p>
        </p:txBody>
      </p:sp>
      <p:cxnSp>
        <p:nvCxnSpPr>
          <p:cNvPr id="32" name="Přímá spojnice se šipkou 31"/>
          <p:cNvCxnSpPr/>
          <p:nvPr/>
        </p:nvCxnSpPr>
        <p:spPr>
          <a:xfrm>
            <a:off x="1440024" y="2838571"/>
            <a:ext cx="3312000" cy="0"/>
          </a:xfrm>
          <a:prstGeom prst="straightConnector1">
            <a:avLst/>
          </a:prstGeom>
          <a:ln w="38100">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p:nvPr/>
        </p:nvCxnSpPr>
        <p:spPr>
          <a:xfrm flipH="1">
            <a:off x="4680016" y="2829691"/>
            <a:ext cx="2988000" cy="0"/>
          </a:xfrm>
          <a:prstGeom prst="straightConnector1">
            <a:avLst/>
          </a:prstGeom>
          <a:ln w="38100">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2425379" y="2362331"/>
            <a:ext cx="481309" cy="461665"/>
          </a:xfrm>
          <a:prstGeom prst="rect">
            <a:avLst/>
          </a:prstGeom>
          <a:noFill/>
        </p:spPr>
        <p:txBody>
          <a:bodyPr wrap="square" rtlCol="0">
            <a:spAutoFit/>
          </a:bodyPr>
          <a:lstStyle/>
          <a:p>
            <a:r>
              <a:rPr lang="cs-CZ" sz="2400" b="1" dirty="0">
                <a:latin typeface="Times New Roman" pitchFamily="18" charset="0"/>
                <a:ea typeface="Cambria Math" pitchFamily="18" charset="0"/>
                <a:cs typeface="Times New Roman" pitchFamily="18" charset="0"/>
              </a:rPr>
              <a:t>s</a:t>
            </a:r>
            <a:r>
              <a:rPr lang="cs-CZ" sz="2400" b="1" baseline="-25000" dirty="0">
                <a:latin typeface="Times New Roman" pitchFamily="18" charset="0"/>
                <a:ea typeface="Cambria Math" pitchFamily="18" charset="0"/>
                <a:cs typeface="Times New Roman" pitchFamily="18" charset="0"/>
              </a:rPr>
              <a:t>1</a:t>
            </a:r>
            <a:endParaRPr lang="cs-CZ" sz="2400" b="1" dirty="0">
              <a:latin typeface="Times New Roman" pitchFamily="18" charset="0"/>
              <a:ea typeface="Cambria Math" pitchFamily="18" charset="0"/>
              <a:cs typeface="Times New Roman" pitchFamily="18" charset="0"/>
            </a:endParaRPr>
          </a:p>
        </p:txBody>
      </p:sp>
      <p:sp>
        <p:nvSpPr>
          <p:cNvPr id="35" name="TextovéPole 34"/>
          <p:cNvSpPr txBox="1"/>
          <p:nvPr/>
        </p:nvSpPr>
        <p:spPr>
          <a:xfrm>
            <a:off x="6012160" y="2362331"/>
            <a:ext cx="481309" cy="461665"/>
          </a:xfrm>
          <a:prstGeom prst="rect">
            <a:avLst/>
          </a:prstGeom>
          <a:noFill/>
        </p:spPr>
        <p:txBody>
          <a:bodyPr wrap="square" rtlCol="0">
            <a:spAutoFit/>
          </a:bodyPr>
          <a:lstStyle/>
          <a:p>
            <a:r>
              <a:rPr lang="cs-CZ" sz="2400" b="1" dirty="0">
                <a:latin typeface="Times New Roman" pitchFamily="18" charset="0"/>
                <a:ea typeface="Cambria Math" pitchFamily="18" charset="0"/>
                <a:cs typeface="Times New Roman" pitchFamily="18" charset="0"/>
              </a:rPr>
              <a:t>s</a:t>
            </a:r>
            <a:r>
              <a:rPr lang="cs-CZ" sz="2400" b="1" baseline="-25000" dirty="0">
                <a:latin typeface="Times New Roman" pitchFamily="18" charset="0"/>
                <a:ea typeface="Cambria Math" pitchFamily="18" charset="0"/>
                <a:cs typeface="Times New Roman" pitchFamily="18" charset="0"/>
              </a:rPr>
              <a:t>2</a:t>
            </a:r>
            <a:endParaRPr lang="cs-CZ" sz="2400" b="1" dirty="0">
              <a:latin typeface="Times New Roman" pitchFamily="18" charset="0"/>
              <a:ea typeface="Cambria Math" pitchFamily="18" charset="0"/>
              <a:cs typeface="Times New Roman" pitchFamily="18" charset="0"/>
            </a:endParaRPr>
          </a:p>
        </p:txBody>
      </p:sp>
      <p:cxnSp>
        <p:nvCxnSpPr>
          <p:cNvPr id="36" name="Přímá spojnice se šipkou 35"/>
          <p:cNvCxnSpPr/>
          <p:nvPr/>
        </p:nvCxnSpPr>
        <p:spPr>
          <a:xfrm flipV="1">
            <a:off x="1476344" y="2334515"/>
            <a:ext cx="6192000" cy="0"/>
          </a:xfrm>
          <a:prstGeom prst="straightConnector1">
            <a:avLst/>
          </a:prstGeom>
          <a:ln w="381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7" name="TextovéPole 36"/>
          <p:cNvSpPr txBox="1"/>
          <p:nvPr/>
        </p:nvSpPr>
        <p:spPr>
          <a:xfrm>
            <a:off x="3707904" y="1903115"/>
            <a:ext cx="631867" cy="461665"/>
          </a:xfrm>
          <a:prstGeom prst="rect">
            <a:avLst/>
          </a:prstGeom>
          <a:noFill/>
        </p:spPr>
        <p:txBody>
          <a:bodyPr wrap="square" rtlCol="0">
            <a:spAutoFit/>
          </a:bodyPr>
          <a:lstStyle/>
          <a:p>
            <a:r>
              <a:rPr lang="cs-CZ" sz="2400" b="1" dirty="0">
                <a:latin typeface="Times New Roman" pitchFamily="18" charset="0"/>
                <a:ea typeface="Cambria Math" pitchFamily="18" charset="0"/>
                <a:cs typeface="Times New Roman" pitchFamily="18" charset="0"/>
              </a:rPr>
              <a:t>s =</a:t>
            </a:r>
          </a:p>
        </p:txBody>
      </p:sp>
      <mc:AlternateContent xmlns:mc="http://schemas.openxmlformats.org/markup-compatibility/2006" xmlns:a14="http://schemas.microsoft.com/office/drawing/2010/main">
        <mc:Choice Requires="a14">
          <p:sp>
            <p:nvSpPr>
              <p:cNvPr id="38" name="TextovéPole 37"/>
              <p:cNvSpPr txBox="1"/>
              <p:nvPr/>
            </p:nvSpPr>
            <p:spPr>
              <a:xfrm>
                <a:off x="323527" y="4271242"/>
                <a:ext cx="3935809" cy="461665"/>
              </a:xfrm>
              <a:prstGeom prst="rect">
                <a:avLst/>
              </a:prstGeom>
              <a:noFill/>
            </p:spPr>
            <p:txBody>
              <a:bodyPr wrap="square" rtlCol="0">
                <a:spAutoFit/>
              </a:bodyPr>
              <a:lstStyle/>
              <a:p>
                <a:r>
                  <a:rPr lang="cs-CZ" sz="2400" dirty="0">
                    <a:latin typeface="Times New Roman" pitchFamily="18" charset="0"/>
                    <a:cs typeface="Times New Roman" pitchFamily="18" charset="0"/>
                  </a:rPr>
                  <a:t>(x + 8).</a:t>
                </a:r>
                <a:r>
                  <a:rPr lang="cs-CZ" sz="2400" dirty="0">
                    <a:ea typeface="Cambria Math" pitchFamily="18" charset="0"/>
                    <a:cs typeface="Times New Roman" pitchFamily="18" charset="0"/>
                  </a:rPr>
                  <a:t> </a:t>
                </a:r>
                <a14:m>
                  <m:oMath xmlns:m="http://schemas.openxmlformats.org/officeDocument/2006/math">
                    <m:r>
                      <a:rPr lang="cs-CZ" sz="2400" b="0" i="1" smtClean="0">
                        <a:latin typeface="Cambria Math"/>
                        <a:ea typeface="Cambria Math" pitchFamily="18" charset="0"/>
                        <a:cs typeface="Times New Roman" pitchFamily="18" charset="0"/>
                      </a:rPr>
                      <m:t>0,9</m:t>
                    </m:r>
                  </m:oMath>
                </a14:m>
                <a:r>
                  <a:rPr lang="cs-CZ" sz="2400" dirty="0">
                    <a:latin typeface="Times New Roman" pitchFamily="18" charset="0"/>
                    <a:cs typeface="Times New Roman" pitchFamily="18" charset="0"/>
                  </a:rPr>
                  <a:t> + x.0,9 = 108</a:t>
                </a:r>
                <a:endParaRPr lang="cs-CZ" sz="2400" baseline="-25000" dirty="0">
                  <a:latin typeface="Times New Roman" pitchFamily="18" charset="0"/>
                  <a:cs typeface="Times New Roman" pitchFamily="18" charset="0"/>
                </a:endParaRPr>
              </a:p>
            </p:txBody>
          </p:sp>
        </mc:Choice>
        <mc:Fallback xmlns="">
          <p:sp>
            <p:nvSpPr>
              <p:cNvPr id="38" name="TextovéPole 37"/>
              <p:cNvSpPr txBox="1">
                <a:spLocks noRot="1" noChangeAspect="1" noMove="1" noResize="1" noEditPoints="1" noAdjustHandles="1" noChangeArrowheads="1" noChangeShapeType="1" noTextEdit="1"/>
              </p:cNvSpPr>
              <p:nvPr/>
            </p:nvSpPr>
            <p:spPr>
              <a:xfrm>
                <a:off x="323527" y="4271242"/>
                <a:ext cx="3935809" cy="461665"/>
              </a:xfrm>
              <a:prstGeom prst="rect">
                <a:avLst/>
              </a:prstGeom>
              <a:blipFill>
                <a:blip r:embed="rId2"/>
                <a:stretch>
                  <a:fillRect l="-2322" t="-12000" b="-29333"/>
                </a:stretch>
              </a:blipFill>
            </p:spPr>
            <p:txBody>
              <a:bodyPr/>
              <a:lstStyle/>
              <a:p>
                <a:r>
                  <a:rPr lang="cs-CZ">
                    <a:noFill/>
                  </a:rPr>
                  <a:t> </a:t>
                </a:r>
              </a:p>
            </p:txBody>
          </p:sp>
        </mc:Fallback>
      </mc:AlternateContent>
      <p:sp>
        <p:nvSpPr>
          <p:cNvPr id="39" name="TextovéPole 38"/>
          <p:cNvSpPr txBox="1"/>
          <p:nvPr/>
        </p:nvSpPr>
        <p:spPr>
          <a:xfrm>
            <a:off x="539552" y="4631242"/>
            <a:ext cx="3383454" cy="461665"/>
          </a:xfrm>
          <a:prstGeom prst="rect">
            <a:avLst/>
          </a:prstGeom>
          <a:noFill/>
        </p:spPr>
        <p:txBody>
          <a:bodyPr wrap="square" rtlCol="0">
            <a:spAutoFit/>
          </a:bodyPr>
          <a:lstStyle/>
          <a:p>
            <a:r>
              <a:rPr lang="cs-CZ" sz="2400" dirty="0">
                <a:latin typeface="Times New Roman" pitchFamily="18" charset="0"/>
                <a:cs typeface="Times New Roman" pitchFamily="18" charset="0"/>
              </a:rPr>
              <a:t>0,9x + 7,2 + 0,9x = 108</a:t>
            </a:r>
            <a:endParaRPr lang="cs-CZ" sz="2400" baseline="-25000" dirty="0">
              <a:latin typeface="Times New Roman" pitchFamily="18" charset="0"/>
              <a:cs typeface="Times New Roman" pitchFamily="18" charset="0"/>
            </a:endParaRPr>
          </a:p>
        </p:txBody>
      </p:sp>
      <p:sp>
        <p:nvSpPr>
          <p:cNvPr id="40" name="TextovéPole 39"/>
          <p:cNvSpPr txBox="1"/>
          <p:nvPr/>
        </p:nvSpPr>
        <p:spPr>
          <a:xfrm>
            <a:off x="2114787" y="4991242"/>
            <a:ext cx="1737133" cy="461665"/>
          </a:xfrm>
          <a:prstGeom prst="rect">
            <a:avLst/>
          </a:prstGeom>
          <a:noFill/>
        </p:spPr>
        <p:txBody>
          <a:bodyPr wrap="square" rtlCol="0">
            <a:spAutoFit/>
          </a:bodyPr>
          <a:lstStyle/>
          <a:p>
            <a:r>
              <a:rPr lang="cs-CZ" sz="2400" dirty="0">
                <a:latin typeface="Times New Roman" pitchFamily="18" charset="0"/>
                <a:cs typeface="Times New Roman" pitchFamily="18" charset="0"/>
              </a:rPr>
              <a:t>1,8x = 100,8</a:t>
            </a:r>
            <a:endParaRPr lang="cs-CZ" sz="2400" baseline="-25000" dirty="0">
              <a:latin typeface="Times New Roman" pitchFamily="18" charset="0"/>
              <a:cs typeface="Times New Roman" pitchFamily="18" charset="0"/>
            </a:endParaRPr>
          </a:p>
        </p:txBody>
      </p:sp>
      <p:sp>
        <p:nvSpPr>
          <p:cNvPr id="41" name="TextovéPole 40"/>
          <p:cNvSpPr txBox="1"/>
          <p:nvPr/>
        </p:nvSpPr>
        <p:spPr>
          <a:xfrm>
            <a:off x="4095935" y="4631242"/>
            <a:ext cx="908113" cy="461665"/>
          </a:xfrm>
          <a:prstGeom prst="rect">
            <a:avLst/>
          </a:prstGeom>
          <a:noFill/>
        </p:spPr>
        <p:txBody>
          <a:bodyPr wrap="square" rtlCol="0">
            <a:spAutoFit/>
          </a:bodyPr>
          <a:lstStyle/>
          <a:p>
            <a:r>
              <a:rPr lang="cs-CZ" sz="2400" dirty="0">
                <a:latin typeface="Times New Roman" pitchFamily="18" charset="0"/>
                <a:cs typeface="Times New Roman" pitchFamily="18" charset="0"/>
              </a:rPr>
              <a:t>/ -7,2</a:t>
            </a:r>
            <a:endParaRPr lang="cs-CZ" sz="2400" baseline="-25000" dirty="0">
              <a:latin typeface="Times New Roman" pitchFamily="18" charset="0"/>
              <a:cs typeface="Times New Roman" pitchFamily="18" charset="0"/>
            </a:endParaRPr>
          </a:p>
        </p:txBody>
      </p:sp>
      <p:sp>
        <p:nvSpPr>
          <p:cNvPr id="42" name="TextovéPole 41"/>
          <p:cNvSpPr txBox="1"/>
          <p:nvPr/>
        </p:nvSpPr>
        <p:spPr>
          <a:xfrm>
            <a:off x="467544" y="5890989"/>
            <a:ext cx="6840759" cy="461665"/>
          </a:xfrm>
          <a:prstGeom prst="rect">
            <a:avLst/>
          </a:prstGeom>
          <a:noFill/>
        </p:spPr>
        <p:txBody>
          <a:bodyPr wrap="square" rtlCol="0">
            <a:spAutoFit/>
          </a:bodyPr>
          <a:lstStyle/>
          <a:p>
            <a:r>
              <a:rPr lang="cs-CZ" sz="2400" dirty="0">
                <a:latin typeface="Times New Roman" pitchFamily="18" charset="0"/>
                <a:cs typeface="Times New Roman" pitchFamily="18" charset="0"/>
              </a:rPr>
              <a:t>s</a:t>
            </a:r>
            <a:r>
              <a:rPr lang="cs-CZ" sz="2400" baseline="-25000" dirty="0">
                <a:latin typeface="Times New Roman" pitchFamily="18" charset="0"/>
                <a:cs typeface="Times New Roman" pitchFamily="18" charset="0"/>
              </a:rPr>
              <a:t>1 </a:t>
            </a:r>
            <a:r>
              <a:rPr lang="cs-CZ" sz="2400" dirty="0">
                <a:latin typeface="Times New Roman" pitchFamily="18" charset="0"/>
                <a:cs typeface="Times New Roman" pitchFamily="18" charset="0"/>
              </a:rPr>
              <a:t>+</a:t>
            </a:r>
            <a:r>
              <a:rPr lang="cs-CZ" sz="2400" baseline="-25000" dirty="0">
                <a:latin typeface="Times New Roman" pitchFamily="18" charset="0"/>
                <a:cs typeface="Times New Roman" pitchFamily="18" charset="0"/>
              </a:rPr>
              <a:t> </a:t>
            </a:r>
            <a:r>
              <a:rPr lang="cs-CZ" sz="2400" dirty="0">
                <a:latin typeface="Times New Roman" pitchFamily="18" charset="0"/>
                <a:cs typeface="Times New Roman" pitchFamily="18" charset="0"/>
              </a:rPr>
              <a:t>s</a:t>
            </a:r>
            <a:r>
              <a:rPr lang="cs-CZ" sz="2400" baseline="-25000" dirty="0">
                <a:latin typeface="Times New Roman" pitchFamily="18" charset="0"/>
                <a:cs typeface="Times New Roman" pitchFamily="18" charset="0"/>
              </a:rPr>
              <a:t>2</a:t>
            </a:r>
            <a:r>
              <a:rPr lang="cs-CZ" sz="2400" dirty="0">
                <a:latin typeface="Times New Roman" pitchFamily="18" charset="0"/>
                <a:cs typeface="Times New Roman" pitchFamily="18" charset="0"/>
              </a:rPr>
              <a:t> = 64 . 0,9 + 56 . 0,9 = 57,6 + 50,4 = 108 km.</a:t>
            </a:r>
            <a:endParaRPr lang="cs-CZ" sz="2400" baseline="-25000" dirty="0">
              <a:latin typeface="Times New Roman" pitchFamily="18" charset="0"/>
              <a:cs typeface="Times New Roman" pitchFamily="18" charset="0"/>
            </a:endParaRPr>
          </a:p>
        </p:txBody>
      </p:sp>
      <p:sp>
        <p:nvSpPr>
          <p:cNvPr id="43" name="TextovéPole 42"/>
          <p:cNvSpPr txBox="1"/>
          <p:nvPr/>
        </p:nvSpPr>
        <p:spPr>
          <a:xfrm>
            <a:off x="2572115" y="6351711"/>
            <a:ext cx="6480720" cy="461665"/>
          </a:xfrm>
          <a:prstGeom prst="rect">
            <a:avLst/>
          </a:prstGeom>
          <a:solidFill>
            <a:schemeClr val="bg1"/>
          </a:solidFill>
        </p:spPr>
        <p:txBody>
          <a:bodyPr wrap="square" rtlCol="0">
            <a:spAutoFit/>
          </a:bodyPr>
          <a:lstStyle/>
          <a:p>
            <a:r>
              <a:rPr lang="cs-CZ" sz="2400" dirty="0">
                <a:latin typeface="Times New Roman" pitchFamily="18" charset="0"/>
                <a:cs typeface="Times New Roman" pitchFamily="18" charset="0"/>
              </a:rPr>
              <a:t>Auta jela průměrnou rychlostí 56 km/h a 64 km/h.</a:t>
            </a:r>
          </a:p>
        </p:txBody>
      </p:sp>
      <p:sp>
        <p:nvSpPr>
          <p:cNvPr id="44" name="TextovéPole 43"/>
          <p:cNvSpPr txBox="1"/>
          <p:nvPr/>
        </p:nvSpPr>
        <p:spPr>
          <a:xfrm>
            <a:off x="2523128" y="5351242"/>
            <a:ext cx="1976864" cy="461665"/>
          </a:xfrm>
          <a:prstGeom prst="rect">
            <a:avLst/>
          </a:prstGeom>
          <a:noFill/>
        </p:spPr>
        <p:txBody>
          <a:bodyPr wrap="square" rtlCol="0">
            <a:spAutoFit/>
          </a:bodyPr>
          <a:lstStyle/>
          <a:p>
            <a:r>
              <a:rPr lang="cs-CZ" sz="2400" b="1" dirty="0">
                <a:latin typeface="Times New Roman" pitchFamily="18" charset="0"/>
                <a:cs typeface="Times New Roman" pitchFamily="18" charset="0"/>
              </a:rPr>
              <a:t>x = 56 km/h</a:t>
            </a:r>
            <a:endParaRPr lang="cs-CZ" sz="2400" b="1" baseline="-25000" dirty="0">
              <a:latin typeface="Times New Roman" pitchFamily="18" charset="0"/>
              <a:cs typeface="Times New Roman" pitchFamily="18" charset="0"/>
            </a:endParaRPr>
          </a:p>
        </p:txBody>
      </p:sp>
      <p:sp>
        <p:nvSpPr>
          <p:cNvPr id="45" name="TextovéPole 44"/>
          <p:cNvSpPr txBox="1"/>
          <p:nvPr/>
        </p:nvSpPr>
        <p:spPr>
          <a:xfrm>
            <a:off x="4059935" y="4991242"/>
            <a:ext cx="944113" cy="461665"/>
          </a:xfrm>
          <a:prstGeom prst="rect">
            <a:avLst/>
          </a:prstGeom>
          <a:noFill/>
        </p:spPr>
        <p:txBody>
          <a:bodyPr wrap="square" rtlCol="0">
            <a:spAutoFit/>
          </a:bodyPr>
          <a:lstStyle/>
          <a:p>
            <a:r>
              <a:rPr lang="cs-CZ" sz="2400" dirty="0">
                <a:latin typeface="Times New Roman" pitchFamily="18" charset="0"/>
                <a:cs typeface="Times New Roman" pitchFamily="18" charset="0"/>
              </a:rPr>
              <a:t>/:1,8</a:t>
            </a:r>
            <a:endParaRPr lang="cs-CZ" sz="2400" baseline="-25000" dirty="0">
              <a:latin typeface="Times New Roman" pitchFamily="18" charset="0"/>
              <a:cs typeface="Times New Roman" pitchFamily="18" charset="0"/>
            </a:endParaRPr>
          </a:p>
        </p:txBody>
      </p:sp>
      <p:sp>
        <p:nvSpPr>
          <p:cNvPr id="48" name="TextovéPole 47"/>
          <p:cNvSpPr txBox="1"/>
          <p:nvPr/>
        </p:nvSpPr>
        <p:spPr>
          <a:xfrm>
            <a:off x="1162234" y="2407171"/>
            <a:ext cx="385430" cy="369332"/>
          </a:xfrm>
          <a:prstGeom prst="rect">
            <a:avLst/>
          </a:prstGeom>
          <a:noFill/>
        </p:spPr>
        <p:txBody>
          <a:bodyPr wrap="square" rtlCol="0">
            <a:spAutoFit/>
          </a:bodyPr>
          <a:lstStyle/>
          <a:p>
            <a:r>
              <a:rPr lang="cs-CZ" dirty="0"/>
              <a:t>A</a:t>
            </a:r>
          </a:p>
        </p:txBody>
      </p:sp>
      <p:sp>
        <p:nvSpPr>
          <p:cNvPr id="49" name="TextovéPole 48"/>
          <p:cNvSpPr txBox="1"/>
          <p:nvPr/>
        </p:nvSpPr>
        <p:spPr>
          <a:xfrm>
            <a:off x="7662464" y="2407171"/>
            <a:ext cx="443808" cy="369332"/>
          </a:xfrm>
          <a:prstGeom prst="rect">
            <a:avLst/>
          </a:prstGeom>
          <a:noFill/>
        </p:spPr>
        <p:txBody>
          <a:bodyPr wrap="square" rtlCol="0">
            <a:spAutoFit/>
          </a:bodyPr>
          <a:lstStyle/>
          <a:p>
            <a:r>
              <a:rPr lang="cs-CZ" dirty="0"/>
              <a:t>B</a:t>
            </a:r>
          </a:p>
        </p:txBody>
      </p:sp>
      <p:sp>
        <p:nvSpPr>
          <p:cNvPr id="50" name="TextovéPole 49"/>
          <p:cNvSpPr txBox="1"/>
          <p:nvPr/>
        </p:nvSpPr>
        <p:spPr>
          <a:xfrm>
            <a:off x="683756" y="3884290"/>
            <a:ext cx="2412268" cy="461665"/>
          </a:xfrm>
          <a:prstGeom prst="rect">
            <a:avLst/>
          </a:prstGeom>
          <a:noFill/>
        </p:spPr>
        <p:txBody>
          <a:bodyPr wrap="square" rtlCol="0">
            <a:spAutoFit/>
          </a:bodyPr>
          <a:lstStyle/>
          <a:p>
            <a:r>
              <a:rPr lang="cs-CZ" sz="2400" dirty="0">
                <a:latin typeface="Times New Roman" pitchFamily="18" charset="0"/>
                <a:ea typeface="Cambria Math" pitchFamily="18" charset="0"/>
                <a:cs typeface="Times New Roman" pitchFamily="18" charset="0"/>
              </a:rPr>
              <a:t>v</a:t>
            </a:r>
            <a:r>
              <a:rPr lang="cs-CZ" sz="2400" baseline="-25000" dirty="0">
                <a:latin typeface="Times New Roman" pitchFamily="18" charset="0"/>
                <a:ea typeface="Cambria Math" pitchFamily="18" charset="0"/>
                <a:cs typeface="Times New Roman" pitchFamily="18" charset="0"/>
              </a:rPr>
              <a:t>1.</a:t>
            </a:r>
            <a:r>
              <a:rPr lang="cs-CZ" sz="2400" dirty="0">
                <a:latin typeface="Times New Roman" pitchFamily="18" charset="0"/>
                <a:ea typeface="Cambria Math" pitchFamily="18" charset="0"/>
                <a:cs typeface="Times New Roman" pitchFamily="18" charset="0"/>
              </a:rPr>
              <a:t> t</a:t>
            </a:r>
            <a:r>
              <a:rPr lang="cs-CZ" sz="2400" baseline="-25000" dirty="0">
                <a:latin typeface="Times New Roman" pitchFamily="18" charset="0"/>
                <a:ea typeface="Cambria Math" pitchFamily="18" charset="0"/>
                <a:cs typeface="Times New Roman" pitchFamily="18" charset="0"/>
              </a:rPr>
              <a:t>1 </a:t>
            </a:r>
            <a:r>
              <a:rPr lang="cs-CZ" sz="2400" dirty="0">
                <a:latin typeface="Times New Roman" pitchFamily="18" charset="0"/>
                <a:ea typeface="Cambria Math" pitchFamily="18" charset="0"/>
                <a:cs typeface="Times New Roman" pitchFamily="18" charset="0"/>
              </a:rPr>
              <a:t>+ v</a:t>
            </a:r>
            <a:r>
              <a:rPr lang="cs-CZ" sz="2400" baseline="-25000" dirty="0">
                <a:latin typeface="Times New Roman" pitchFamily="18" charset="0"/>
                <a:ea typeface="Cambria Math" pitchFamily="18" charset="0"/>
                <a:cs typeface="Times New Roman" pitchFamily="18" charset="0"/>
              </a:rPr>
              <a:t>2.</a:t>
            </a:r>
            <a:r>
              <a:rPr lang="cs-CZ" sz="2400" dirty="0">
                <a:latin typeface="Times New Roman" pitchFamily="18" charset="0"/>
                <a:ea typeface="Cambria Math" pitchFamily="18" charset="0"/>
                <a:cs typeface="Times New Roman" pitchFamily="18" charset="0"/>
              </a:rPr>
              <a:t> t</a:t>
            </a:r>
            <a:r>
              <a:rPr lang="cs-CZ" sz="2400" baseline="-25000" dirty="0">
                <a:latin typeface="Times New Roman" pitchFamily="18" charset="0"/>
                <a:ea typeface="Cambria Math" pitchFamily="18" charset="0"/>
                <a:cs typeface="Times New Roman" pitchFamily="18" charset="0"/>
              </a:rPr>
              <a:t>2 </a:t>
            </a:r>
            <a:r>
              <a:rPr lang="cs-CZ" sz="2400" dirty="0">
                <a:latin typeface="Times New Roman" pitchFamily="18" charset="0"/>
                <a:cs typeface="Times New Roman" pitchFamily="18" charset="0"/>
              </a:rPr>
              <a:t>= s</a:t>
            </a:r>
            <a:endParaRPr lang="cs-CZ" sz="2400" baseline="-25000" dirty="0">
              <a:latin typeface="Times New Roman" pitchFamily="18" charset="0"/>
              <a:cs typeface="Times New Roman" pitchFamily="18" charset="0"/>
            </a:endParaRPr>
          </a:p>
        </p:txBody>
      </p:sp>
      <p:pic>
        <p:nvPicPr>
          <p:cNvPr id="51" name="Picture 3" descr="C:\Users\Martin Holý\AppData\Local\Microsoft\Windows\Temporary Internet Files\Content.IE5\KQUC2Q4Z\MC90044173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270" y="2056655"/>
            <a:ext cx="1021779" cy="102177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 descr="C:\Users\Martin Holý\AppData\Local\Microsoft\Windows\Temporary Internet Files\Content.IE5\KQUC2Q4Z\MC900441736[1].png"/>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flipH="1">
            <a:off x="7981950" y="2000697"/>
            <a:ext cx="1079722" cy="1079722"/>
          </a:xfrm>
          <a:prstGeom prst="rect">
            <a:avLst/>
          </a:prstGeom>
          <a:noFill/>
          <a:extLst>
            <a:ext uri="{909E8E84-426E-40DD-AFC4-6F175D3DCCD1}">
              <a14:hiddenFill xmlns:a14="http://schemas.microsoft.com/office/drawing/2010/main">
                <a:solidFill>
                  <a:srgbClr val="FFFFFF"/>
                </a:solidFill>
              </a14:hiddenFill>
            </a:ext>
          </a:extLst>
        </p:spPr>
      </p:pic>
      <p:sp>
        <p:nvSpPr>
          <p:cNvPr id="46" name="Obdélník 45">
            <a:extLst>
              <a:ext uri="{FF2B5EF4-FFF2-40B4-BE49-F238E27FC236}">
                <a16:creationId xmlns:a16="http://schemas.microsoft.com/office/drawing/2014/main" id="{A0638592-C89A-406B-A88D-A8A79FC4EA5F}"/>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47" name="Šipka doprava 21">
            <a:hlinkClick r:id="" action="ppaction://hlinkshowjump?jump=nextslide"/>
            <a:extLst>
              <a:ext uri="{FF2B5EF4-FFF2-40B4-BE49-F238E27FC236}">
                <a16:creationId xmlns:a16="http://schemas.microsoft.com/office/drawing/2014/main" id="{9800D0DF-F05F-48BF-BBB0-BF9996CAA94F}"/>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56" name="Šipka doprava 22">
            <a:hlinkClick r:id="" action="ppaction://hlinkshowjump?jump=previousslide"/>
            <a:extLst>
              <a:ext uri="{FF2B5EF4-FFF2-40B4-BE49-F238E27FC236}">
                <a16:creationId xmlns:a16="http://schemas.microsoft.com/office/drawing/2014/main" id="{1327C47C-2252-4E66-8C1E-00DB95BFEC90}"/>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57" name="Rectangle 10">
            <a:extLst>
              <a:ext uri="{FF2B5EF4-FFF2-40B4-BE49-F238E27FC236}">
                <a16:creationId xmlns:a16="http://schemas.microsoft.com/office/drawing/2014/main" id="{143DBF3A-5F76-411C-988B-772A717853A9}"/>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- 41</a:t>
            </a:r>
          </a:p>
        </p:txBody>
      </p:sp>
      <p:sp>
        <p:nvSpPr>
          <p:cNvPr id="58" name="Zaoblený obdélník 24">
            <a:hlinkClick r:id="" action="ppaction://hlinkshowjump?jump=firstslide"/>
            <a:extLst>
              <a:ext uri="{FF2B5EF4-FFF2-40B4-BE49-F238E27FC236}">
                <a16:creationId xmlns:a16="http://schemas.microsoft.com/office/drawing/2014/main" id="{703E80A6-B939-4DE4-A58D-144E679866E5}"/>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53" name="TextovéPole 52">
            <a:extLst>
              <a:ext uri="{FF2B5EF4-FFF2-40B4-BE49-F238E27FC236}">
                <a16:creationId xmlns:a16="http://schemas.microsoft.com/office/drawing/2014/main" id="{282D845E-D930-4DCF-BCA3-7A9C218C3612}"/>
              </a:ext>
            </a:extLst>
          </p:cNvPr>
          <p:cNvSpPr txBox="1"/>
          <p:nvPr/>
        </p:nvSpPr>
        <p:spPr>
          <a:xfrm>
            <a:off x="4172362" y="1888601"/>
            <a:ext cx="1285010" cy="461665"/>
          </a:xfrm>
          <a:prstGeom prst="rect">
            <a:avLst/>
          </a:prstGeom>
          <a:noFill/>
        </p:spPr>
        <p:txBody>
          <a:bodyPr wrap="square" rtlCol="0">
            <a:spAutoFit/>
          </a:bodyPr>
          <a:lstStyle/>
          <a:p>
            <a:r>
              <a:rPr lang="cs-CZ" sz="2400" b="1" dirty="0">
                <a:latin typeface="Times New Roman" pitchFamily="18" charset="0"/>
                <a:ea typeface="Cambria Math" pitchFamily="18" charset="0"/>
                <a:cs typeface="Times New Roman" pitchFamily="18" charset="0"/>
              </a:rPr>
              <a:t>108 km</a:t>
            </a:r>
          </a:p>
        </p:txBody>
      </p:sp>
      <p:sp>
        <p:nvSpPr>
          <p:cNvPr id="54" name="TextovéPole 53">
            <a:extLst>
              <a:ext uri="{FF2B5EF4-FFF2-40B4-BE49-F238E27FC236}">
                <a16:creationId xmlns:a16="http://schemas.microsoft.com/office/drawing/2014/main" id="{A5617D95-4692-4283-B17A-5EE7779CCB26}"/>
              </a:ext>
            </a:extLst>
          </p:cNvPr>
          <p:cNvSpPr txBox="1"/>
          <p:nvPr/>
        </p:nvSpPr>
        <p:spPr>
          <a:xfrm>
            <a:off x="1868668" y="2926303"/>
            <a:ext cx="1382532" cy="461665"/>
          </a:xfrm>
          <a:prstGeom prst="rect">
            <a:avLst/>
          </a:prstGeom>
          <a:noFill/>
        </p:spPr>
        <p:txBody>
          <a:bodyPr wrap="square" rtlCol="0">
            <a:spAutoFit/>
          </a:bodyPr>
          <a:lstStyle/>
          <a:p>
            <a:r>
              <a:rPr lang="cs-CZ" sz="2400" dirty="0">
                <a:latin typeface="Times New Roman" pitchFamily="18" charset="0"/>
                <a:ea typeface="Cambria Math" pitchFamily="18" charset="0"/>
                <a:cs typeface="Times New Roman" pitchFamily="18" charset="0"/>
              </a:rPr>
              <a:t>54 min =</a:t>
            </a:r>
          </a:p>
        </p:txBody>
      </p:sp>
      <mc:AlternateContent xmlns:mc="http://schemas.openxmlformats.org/markup-compatibility/2006" xmlns:a14="http://schemas.microsoft.com/office/drawing/2010/main">
        <mc:Choice Requires="a14">
          <p:sp>
            <p:nvSpPr>
              <p:cNvPr id="55" name="TextovéPole 54">
                <a:extLst>
                  <a:ext uri="{FF2B5EF4-FFF2-40B4-BE49-F238E27FC236}">
                    <a16:creationId xmlns:a16="http://schemas.microsoft.com/office/drawing/2014/main" id="{14DD1605-86D9-4776-B8BC-279BE019A658}"/>
                  </a:ext>
                </a:extLst>
              </p:cNvPr>
              <p:cNvSpPr txBox="1"/>
              <p:nvPr/>
            </p:nvSpPr>
            <p:spPr>
              <a:xfrm>
                <a:off x="3087870" y="2853731"/>
                <a:ext cx="1005160" cy="616964"/>
              </a:xfrm>
              <a:prstGeom prst="rect">
                <a:avLst/>
              </a:prstGeom>
              <a:noFill/>
            </p:spPr>
            <p:txBody>
              <a:bodyPr wrap="square" rtlCol="0">
                <a:spAutoFit/>
              </a:bodyPr>
              <a:lstStyle/>
              <a:p>
                <a14:m>
                  <m:oMath xmlns:m="http://schemas.openxmlformats.org/officeDocument/2006/math">
                    <m:f>
                      <m:fPr>
                        <m:ctrlPr>
                          <a:rPr lang="cs-CZ" sz="2400" i="1" smtClean="0">
                            <a:latin typeface="Cambria Math" panose="02040503050406030204" pitchFamily="18" charset="0"/>
                            <a:ea typeface="Cambria Math" pitchFamily="18" charset="0"/>
                            <a:cs typeface="Times New Roman" pitchFamily="18" charset="0"/>
                          </a:rPr>
                        </m:ctrlPr>
                      </m:fPr>
                      <m:num>
                        <m:r>
                          <a:rPr lang="cs-CZ" sz="2400" b="0" i="1" smtClean="0">
                            <a:latin typeface="Cambria Math"/>
                            <a:ea typeface="Cambria Math" pitchFamily="18" charset="0"/>
                            <a:cs typeface="Times New Roman" pitchFamily="18" charset="0"/>
                          </a:rPr>
                          <m:t>9</m:t>
                        </m:r>
                      </m:num>
                      <m:den>
                        <m:r>
                          <a:rPr lang="cs-CZ" sz="2400" b="0" i="1" smtClean="0">
                            <a:latin typeface="Cambria Math"/>
                            <a:ea typeface="Cambria Math" pitchFamily="18" charset="0"/>
                            <a:cs typeface="Times New Roman" pitchFamily="18" charset="0"/>
                          </a:rPr>
                          <m:t>10</m:t>
                        </m:r>
                      </m:den>
                    </m:f>
                  </m:oMath>
                </a14:m>
                <a:r>
                  <a:rPr lang="cs-CZ" sz="2400" dirty="0">
                    <a:latin typeface="Times New Roman" pitchFamily="18" charset="0"/>
                    <a:ea typeface="Cambria Math" pitchFamily="18" charset="0"/>
                    <a:cs typeface="Times New Roman" pitchFamily="18" charset="0"/>
                  </a:rPr>
                  <a:t> h =</a:t>
                </a:r>
              </a:p>
            </p:txBody>
          </p:sp>
        </mc:Choice>
        <mc:Fallback xmlns="">
          <p:sp>
            <p:nvSpPr>
              <p:cNvPr id="55" name="TextovéPole 54">
                <a:extLst>
                  <a:ext uri="{FF2B5EF4-FFF2-40B4-BE49-F238E27FC236}">
                    <a16:creationId xmlns:a16="http://schemas.microsoft.com/office/drawing/2014/main" id="{14DD1605-86D9-4776-B8BC-279BE019A658}"/>
                  </a:ext>
                </a:extLst>
              </p:cNvPr>
              <p:cNvSpPr txBox="1">
                <a:spLocks noRot="1" noChangeAspect="1" noMove="1" noResize="1" noEditPoints="1" noAdjustHandles="1" noChangeArrowheads="1" noChangeShapeType="1" noTextEdit="1"/>
              </p:cNvSpPr>
              <p:nvPr/>
            </p:nvSpPr>
            <p:spPr>
              <a:xfrm>
                <a:off x="3087870" y="2853731"/>
                <a:ext cx="1005160" cy="616964"/>
              </a:xfrm>
              <a:prstGeom prst="rect">
                <a:avLst/>
              </a:prstGeom>
              <a:blipFill>
                <a:blip r:embed="rId4"/>
                <a:stretch>
                  <a:fillRect r="-610" b="-8911"/>
                </a:stretch>
              </a:blipFill>
            </p:spPr>
            <p:txBody>
              <a:bodyPr/>
              <a:lstStyle/>
              <a:p>
                <a:r>
                  <a:rPr lang="cs-CZ">
                    <a:noFill/>
                  </a:rPr>
                  <a:t> </a:t>
                </a:r>
              </a:p>
            </p:txBody>
          </p:sp>
        </mc:Fallback>
      </mc:AlternateContent>
      <p:sp>
        <p:nvSpPr>
          <p:cNvPr id="59" name="TextovéPole 58">
            <a:extLst>
              <a:ext uri="{FF2B5EF4-FFF2-40B4-BE49-F238E27FC236}">
                <a16:creationId xmlns:a16="http://schemas.microsoft.com/office/drawing/2014/main" id="{A24D2006-26EA-4C14-A4E7-08B7A2916D71}"/>
              </a:ext>
            </a:extLst>
          </p:cNvPr>
          <p:cNvSpPr txBox="1"/>
          <p:nvPr/>
        </p:nvSpPr>
        <p:spPr>
          <a:xfrm>
            <a:off x="3929698" y="2926303"/>
            <a:ext cx="961618" cy="461665"/>
          </a:xfrm>
          <a:prstGeom prst="rect">
            <a:avLst/>
          </a:prstGeom>
          <a:noFill/>
        </p:spPr>
        <p:txBody>
          <a:bodyPr wrap="square" rtlCol="0">
            <a:spAutoFit/>
          </a:bodyPr>
          <a:lstStyle/>
          <a:p>
            <a:r>
              <a:rPr lang="cs-CZ" sz="2400" dirty="0">
                <a:latin typeface="Times New Roman" pitchFamily="18" charset="0"/>
                <a:ea typeface="Cambria Math" pitchFamily="18" charset="0"/>
                <a:cs typeface="Times New Roman" pitchFamily="18" charset="0"/>
              </a:rPr>
              <a:t>0,9 h</a:t>
            </a:r>
          </a:p>
        </p:txBody>
      </p:sp>
      <p:sp>
        <p:nvSpPr>
          <p:cNvPr id="60" name="TextovéPole 59">
            <a:extLst>
              <a:ext uri="{FF2B5EF4-FFF2-40B4-BE49-F238E27FC236}">
                <a16:creationId xmlns:a16="http://schemas.microsoft.com/office/drawing/2014/main" id="{CA297441-5428-45FE-869A-2477DD42DE4F}"/>
              </a:ext>
            </a:extLst>
          </p:cNvPr>
          <p:cNvSpPr txBox="1"/>
          <p:nvPr/>
        </p:nvSpPr>
        <p:spPr>
          <a:xfrm>
            <a:off x="5395641" y="2955331"/>
            <a:ext cx="961618" cy="461665"/>
          </a:xfrm>
          <a:prstGeom prst="rect">
            <a:avLst/>
          </a:prstGeom>
          <a:noFill/>
        </p:spPr>
        <p:txBody>
          <a:bodyPr wrap="square" rtlCol="0">
            <a:spAutoFit/>
          </a:bodyPr>
          <a:lstStyle/>
          <a:p>
            <a:r>
              <a:rPr lang="cs-CZ" sz="2400" dirty="0">
                <a:latin typeface="Times New Roman" pitchFamily="18" charset="0"/>
                <a:ea typeface="Cambria Math" pitchFamily="18" charset="0"/>
                <a:cs typeface="Times New Roman" pitchFamily="18" charset="0"/>
              </a:rPr>
              <a:t>0,9 h</a:t>
            </a:r>
          </a:p>
        </p:txBody>
      </p:sp>
      <p:sp>
        <p:nvSpPr>
          <p:cNvPr id="61" name="TextovéPole 60">
            <a:extLst>
              <a:ext uri="{FF2B5EF4-FFF2-40B4-BE49-F238E27FC236}">
                <a16:creationId xmlns:a16="http://schemas.microsoft.com/office/drawing/2014/main" id="{B4BFD7E5-35D5-4BF3-92A5-5274B4A2A991}"/>
              </a:ext>
            </a:extLst>
          </p:cNvPr>
          <p:cNvSpPr txBox="1"/>
          <p:nvPr/>
        </p:nvSpPr>
        <p:spPr>
          <a:xfrm>
            <a:off x="5498660" y="3429769"/>
            <a:ext cx="1206940" cy="461665"/>
          </a:xfrm>
          <a:prstGeom prst="rect">
            <a:avLst/>
          </a:prstGeom>
          <a:noFill/>
        </p:spPr>
        <p:txBody>
          <a:bodyPr wrap="square" rtlCol="0">
            <a:spAutoFit/>
          </a:bodyPr>
          <a:lstStyle/>
          <a:p>
            <a:r>
              <a:rPr lang="cs-CZ" sz="2400" b="1" dirty="0">
                <a:latin typeface="Times New Roman" pitchFamily="18" charset="0"/>
                <a:ea typeface="Cambria Math" pitchFamily="18" charset="0"/>
                <a:cs typeface="Times New Roman" pitchFamily="18" charset="0"/>
              </a:rPr>
              <a:t>x</a:t>
            </a:r>
            <a:r>
              <a:rPr lang="cs-CZ" sz="2400" dirty="0">
                <a:latin typeface="Times New Roman" pitchFamily="18" charset="0"/>
                <a:ea typeface="Cambria Math" pitchFamily="18" charset="0"/>
                <a:cs typeface="Times New Roman" pitchFamily="18" charset="0"/>
              </a:rPr>
              <a:t>  km/h</a:t>
            </a:r>
          </a:p>
        </p:txBody>
      </p:sp>
      <p:sp>
        <p:nvSpPr>
          <p:cNvPr id="62" name="TextovéPole 61">
            <a:extLst>
              <a:ext uri="{FF2B5EF4-FFF2-40B4-BE49-F238E27FC236}">
                <a16:creationId xmlns:a16="http://schemas.microsoft.com/office/drawing/2014/main" id="{FAB8FAF8-246E-4977-978F-FBF22E6C21D3}"/>
              </a:ext>
            </a:extLst>
          </p:cNvPr>
          <p:cNvSpPr txBox="1"/>
          <p:nvPr/>
        </p:nvSpPr>
        <p:spPr>
          <a:xfrm>
            <a:off x="1926726" y="3429770"/>
            <a:ext cx="1600245" cy="461665"/>
          </a:xfrm>
          <a:prstGeom prst="rect">
            <a:avLst/>
          </a:prstGeom>
          <a:noFill/>
        </p:spPr>
        <p:txBody>
          <a:bodyPr wrap="square" rtlCol="0">
            <a:spAutoFit/>
          </a:bodyPr>
          <a:lstStyle/>
          <a:p>
            <a:r>
              <a:rPr lang="cs-CZ" sz="2400" b="1" dirty="0">
                <a:latin typeface="Times New Roman" pitchFamily="18" charset="0"/>
                <a:ea typeface="Cambria Math" pitchFamily="18" charset="0"/>
                <a:cs typeface="Times New Roman" pitchFamily="18" charset="0"/>
              </a:rPr>
              <a:t>x + 8</a:t>
            </a:r>
            <a:r>
              <a:rPr lang="cs-CZ" sz="2400" dirty="0">
                <a:latin typeface="Times New Roman" pitchFamily="18" charset="0"/>
                <a:ea typeface="Cambria Math" pitchFamily="18" charset="0"/>
                <a:cs typeface="Times New Roman" pitchFamily="18" charset="0"/>
              </a:rPr>
              <a:t> km/h </a:t>
            </a:r>
          </a:p>
        </p:txBody>
      </p:sp>
    </p:spTree>
    <p:extLst>
      <p:ext uri="{BB962C8B-B14F-4D97-AF65-F5344CB8AC3E}">
        <p14:creationId xmlns:p14="http://schemas.microsoft.com/office/powerpoint/2010/main" val="3078435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07504" y="620688"/>
            <a:ext cx="5694985" cy="792088"/>
          </a:xfrm>
          <a:prstGeom prst="rect">
            <a:avLst/>
          </a:prstGeom>
          <a:noFill/>
          <a:ln w="9525">
            <a:noFill/>
            <a:miter lim="800000"/>
            <a:headEnd/>
            <a:tailEnd/>
          </a:ln>
          <a:effectLst/>
        </p:spPr>
        <p:txBody>
          <a:bodyPr anchor="t"/>
          <a:lstStyle/>
          <a:p>
            <a:r>
              <a:rPr lang="cs-CZ" sz="2400" dirty="0"/>
              <a:t>Velikosti dvou čísel jsou v poměru 3 : 5. </a:t>
            </a:r>
          </a:p>
          <a:p>
            <a:r>
              <a:rPr lang="cs-CZ" sz="2400" dirty="0"/>
              <a:t>Určete tato čísla, jestliže jejich součet je 32.</a:t>
            </a:r>
            <a:endParaRPr lang="cs-CZ" sz="2400" b="1" dirty="0">
              <a:latin typeface="Times New Roman" pitchFamily="18" charset="0"/>
              <a:cs typeface="Times New Roman" pitchFamily="18" charset="0"/>
            </a:endParaRPr>
          </a:p>
        </p:txBody>
      </p:sp>
      <p:grpSp>
        <p:nvGrpSpPr>
          <p:cNvPr id="30" name="Group 5"/>
          <p:cNvGrpSpPr>
            <a:grpSpLocks noChangeAspect="1"/>
          </p:cNvGrpSpPr>
          <p:nvPr/>
        </p:nvGrpSpPr>
        <p:grpSpPr bwMode="auto">
          <a:xfrm>
            <a:off x="6568263" y="544339"/>
            <a:ext cx="2503238" cy="1660525"/>
            <a:chOff x="3923" y="878"/>
            <a:chExt cx="1910" cy="1267"/>
          </a:xfrm>
        </p:grpSpPr>
        <p:sp>
          <p:nvSpPr>
            <p:cNvPr id="31" name="AutoShape 4"/>
            <p:cNvSpPr>
              <a:spLocks noChangeAspect="1" noChangeArrowheads="1" noTextEdit="1"/>
            </p:cNvSpPr>
            <p:nvPr/>
          </p:nvSpPr>
          <p:spPr bwMode="auto">
            <a:xfrm>
              <a:off x="3923" y="878"/>
              <a:ext cx="1910" cy="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2" name="Freeform 6"/>
            <p:cNvSpPr>
              <a:spLocks/>
            </p:cNvSpPr>
            <p:nvPr/>
          </p:nvSpPr>
          <p:spPr bwMode="auto">
            <a:xfrm>
              <a:off x="4662" y="1366"/>
              <a:ext cx="32" cy="29"/>
            </a:xfrm>
            <a:custGeom>
              <a:avLst/>
              <a:gdLst>
                <a:gd name="T0" fmla="*/ 19 w 65"/>
                <a:gd name="T1" fmla="*/ 0 h 60"/>
                <a:gd name="T2" fmla="*/ 0 w 65"/>
                <a:gd name="T3" fmla="*/ 13 h 60"/>
                <a:gd name="T4" fmla="*/ 0 w 65"/>
                <a:gd name="T5" fmla="*/ 48 h 60"/>
                <a:gd name="T6" fmla="*/ 46 w 65"/>
                <a:gd name="T7" fmla="*/ 60 h 60"/>
                <a:gd name="T8" fmla="*/ 65 w 65"/>
                <a:gd name="T9" fmla="*/ 13 h 60"/>
                <a:gd name="T10" fmla="*/ 56 w 65"/>
                <a:gd name="T11" fmla="*/ 0 h 60"/>
                <a:gd name="T12" fmla="*/ 19 w 65"/>
                <a:gd name="T13" fmla="*/ 0 h 60"/>
                <a:gd name="T14" fmla="*/ 19 w 65"/>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0">
                  <a:moveTo>
                    <a:pt x="19" y="0"/>
                  </a:moveTo>
                  <a:lnTo>
                    <a:pt x="0" y="13"/>
                  </a:lnTo>
                  <a:lnTo>
                    <a:pt x="0" y="48"/>
                  </a:lnTo>
                  <a:lnTo>
                    <a:pt x="46" y="60"/>
                  </a:lnTo>
                  <a:lnTo>
                    <a:pt x="65" y="13"/>
                  </a:lnTo>
                  <a:lnTo>
                    <a:pt x="56" y="0"/>
                  </a:lnTo>
                  <a:lnTo>
                    <a:pt x="19" y="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3" name="Freeform 7"/>
            <p:cNvSpPr>
              <a:spLocks/>
            </p:cNvSpPr>
            <p:nvPr/>
          </p:nvSpPr>
          <p:spPr bwMode="auto">
            <a:xfrm>
              <a:off x="4648" y="1277"/>
              <a:ext cx="60" cy="42"/>
            </a:xfrm>
            <a:custGeom>
              <a:avLst/>
              <a:gdLst>
                <a:gd name="T0" fmla="*/ 73 w 120"/>
                <a:gd name="T1" fmla="*/ 0 h 85"/>
                <a:gd name="T2" fmla="*/ 0 w 120"/>
                <a:gd name="T3" fmla="*/ 37 h 85"/>
                <a:gd name="T4" fmla="*/ 27 w 120"/>
                <a:gd name="T5" fmla="*/ 85 h 85"/>
                <a:gd name="T6" fmla="*/ 83 w 120"/>
                <a:gd name="T7" fmla="*/ 85 h 85"/>
                <a:gd name="T8" fmla="*/ 120 w 120"/>
                <a:gd name="T9" fmla="*/ 49 h 85"/>
                <a:gd name="T10" fmla="*/ 120 w 120"/>
                <a:gd name="T11" fmla="*/ 13 h 85"/>
                <a:gd name="T12" fmla="*/ 73 w 120"/>
                <a:gd name="T13" fmla="*/ 0 h 85"/>
                <a:gd name="T14" fmla="*/ 73 w 120"/>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85">
                  <a:moveTo>
                    <a:pt x="73" y="0"/>
                  </a:moveTo>
                  <a:lnTo>
                    <a:pt x="0" y="37"/>
                  </a:lnTo>
                  <a:lnTo>
                    <a:pt x="27" y="85"/>
                  </a:lnTo>
                  <a:lnTo>
                    <a:pt x="83" y="85"/>
                  </a:lnTo>
                  <a:lnTo>
                    <a:pt x="120" y="49"/>
                  </a:lnTo>
                  <a:lnTo>
                    <a:pt x="120" y="13"/>
                  </a:lnTo>
                  <a:lnTo>
                    <a:pt x="73" y="0"/>
                  </a:lnTo>
                  <a:lnTo>
                    <a:pt x="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4" name="Freeform 8"/>
            <p:cNvSpPr>
              <a:spLocks/>
            </p:cNvSpPr>
            <p:nvPr/>
          </p:nvSpPr>
          <p:spPr bwMode="auto">
            <a:xfrm>
              <a:off x="4468" y="897"/>
              <a:ext cx="457" cy="362"/>
            </a:xfrm>
            <a:custGeom>
              <a:avLst/>
              <a:gdLst>
                <a:gd name="T0" fmla="*/ 268 w 915"/>
                <a:gd name="T1" fmla="*/ 24 h 725"/>
                <a:gd name="T2" fmla="*/ 204 w 915"/>
                <a:gd name="T3" fmla="*/ 83 h 725"/>
                <a:gd name="T4" fmla="*/ 130 w 915"/>
                <a:gd name="T5" fmla="*/ 83 h 725"/>
                <a:gd name="T6" fmla="*/ 65 w 915"/>
                <a:gd name="T7" fmla="*/ 130 h 725"/>
                <a:gd name="T8" fmla="*/ 46 w 915"/>
                <a:gd name="T9" fmla="*/ 214 h 725"/>
                <a:gd name="T10" fmla="*/ 0 w 915"/>
                <a:gd name="T11" fmla="*/ 309 h 725"/>
                <a:gd name="T12" fmla="*/ 19 w 915"/>
                <a:gd name="T13" fmla="*/ 545 h 725"/>
                <a:gd name="T14" fmla="*/ 10 w 915"/>
                <a:gd name="T15" fmla="*/ 665 h 725"/>
                <a:gd name="T16" fmla="*/ 148 w 915"/>
                <a:gd name="T17" fmla="*/ 725 h 725"/>
                <a:gd name="T18" fmla="*/ 315 w 915"/>
                <a:gd name="T19" fmla="*/ 712 h 725"/>
                <a:gd name="T20" fmla="*/ 500 w 915"/>
                <a:gd name="T21" fmla="*/ 725 h 725"/>
                <a:gd name="T22" fmla="*/ 648 w 915"/>
                <a:gd name="T23" fmla="*/ 677 h 725"/>
                <a:gd name="T24" fmla="*/ 813 w 915"/>
                <a:gd name="T25" fmla="*/ 701 h 725"/>
                <a:gd name="T26" fmla="*/ 878 w 915"/>
                <a:gd name="T27" fmla="*/ 677 h 725"/>
                <a:gd name="T28" fmla="*/ 878 w 915"/>
                <a:gd name="T29" fmla="*/ 582 h 725"/>
                <a:gd name="T30" fmla="*/ 915 w 915"/>
                <a:gd name="T31" fmla="*/ 510 h 725"/>
                <a:gd name="T32" fmla="*/ 869 w 915"/>
                <a:gd name="T33" fmla="*/ 452 h 725"/>
                <a:gd name="T34" fmla="*/ 850 w 915"/>
                <a:gd name="T35" fmla="*/ 130 h 725"/>
                <a:gd name="T36" fmla="*/ 878 w 915"/>
                <a:gd name="T37" fmla="*/ 71 h 725"/>
                <a:gd name="T38" fmla="*/ 813 w 915"/>
                <a:gd name="T39" fmla="*/ 24 h 725"/>
                <a:gd name="T40" fmla="*/ 740 w 915"/>
                <a:gd name="T41" fmla="*/ 35 h 725"/>
                <a:gd name="T42" fmla="*/ 676 w 915"/>
                <a:gd name="T43" fmla="*/ 0 h 725"/>
                <a:gd name="T44" fmla="*/ 528 w 915"/>
                <a:gd name="T45" fmla="*/ 35 h 725"/>
                <a:gd name="T46" fmla="*/ 350 w 915"/>
                <a:gd name="T47" fmla="*/ 35 h 725"/>
                <a:gd name="T48" fmla="*/ 268 w 915"/>
                <a:gd name="T49" fmla="*/ 24 h 725"/>
                <a:gd name="T50" fmla="*/ 268 w 915"/>
                <a:gd name="T51" fmla="*/ 24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5" h="725">
                  <a:moveTo>
                    <a:pt x="268" y="24"/>
                  </a:moveTo>
                  <a:lnTo>
                    <a:pt x="204" y="83"/>
                  </a:lnTo>
                  <a:lnTo>
                    <a:pt x="130" y="83"/>
                  </a:lnTo>
                  <a:lnTo>
                    <a:pt x="65" y="130"/>
                  </a:lnTo>
                  <a:lnTo>
                    <a:pt x="46" y="214"/>
                  </a:lnTo>
                  <a:lnTo>
                    <a:pt x="0" y="309"/>
                  </a:lnTo>
                  <a:lnTo>
                    <a:pt x="19" y="545"/>
                  </a:lnTo>
                  <a:lnTo>
                    <a:pt x="10" y="665"/>
                  </a:lnTo>
                  <a:lnTo>
                    <a:pt x="148" y="725"/>
                  </a:lnTo>
                  <a:lnTo>
                    <a:pt x="315" y="712"/>
                  </a:lnTo>
                  <a:lnTo>
                    <a:pt x="500" y="725"/>
                  </a:lnTo>
                  <a:lnTo>
                    <a:pt x="648" y="677"/>
                  </a:lnTo>
                  <a:lnTo>
                    <a:pt x="813" y="701"/>
                  </a:lnTo>
                  <a:lnTo>
                    <a:pt x="878" y="677"/>
                  </a:lnTo>
                  <a:lnTo>
                    <a:pt x="878" y="582"/>
                  </a:lnTo>
                  <a:lnTo>
                    <a:pt x="915" y="510"/>
                  </a:lnTo>
                  <a:lnTo>
                    <a:pt x="869" y="452"/>
                  </a:lnTo>
                  <a:lnTo>
                    <a:pt x="850" y="130"/>
                  </a:lnTo>
                  <a:lnTo>
                    <a:pt x="878" y="71"/>
                  </a:lnTo>
                  <a:lnTo>
                    <a:pt x="813" y="24"/>
                  </a:lnTo>
                  <a:lnTo>
                    <a:pt x="740" y="35"/>
                  </a:lnTo>
                  <a:lnTo>
                    <a:pt x="676" y="0"/>
                  </a:lnTo>
                  <a:lnTo>
                    <a:pt x="528" y="35"/>
                  </a:lnTo>
                  <a:lnTo>
                    <a:pt x="350" y="35"/>
                  </a:lnTo>
                  <a:lnTo>
                    <a:pt x="268" y="24"/>
                  </a:lnTo>
                  <a:lnTo>
                    <a:pt x="26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5" name="Freeform 10"/>
            <p:cNvSpPr>
              <a:spLocks/>
            </p:cNvSpPr>
            <p:nvPr/>
          </p:nvSpPr>
          <p:spPr bwMode="auto">
            <a:xfrm>
              <a:off x="4967" y="939"/>
              <a:ext cx="651" cy="991"/>
            </a:xfrm>
            <a:custGeom>
              <a:avLst/>
              <a:gdLst>
                <a:gd name="T0" fmla="*/ 0 w 1303"/>
                <a:gd name="T1" fmla="*/ 1200 h 1983"/>
                <a:gd name="T2" fmla="*/ 147 w 1303"/>
                <a:gd name="T3" fmla="*/ 73 h 1983"/>
                <a:gd name="T4" fmla="*/ 249 w 1303"/>
                <a:gd name="T5" fmla="*/ 0 h 1983"/>
                <a:gd name="T6" fmla="*/ 1173 w 1303"/>
                <a:gd name="T7" fmla="*/ 11 h 1983"/>
                <a:gd name="T8" fmla="*/ 1303 w 1303"/>
                <a:gd name="T9" fmla="*/ 142 h 1983"/>
                <a:gd name="T10" fmla="*/ 1145 w 1303"/>
                <a:gd name="T11" fmla="*/ 1722 h 1983"/>
                <a:gd name="T12" fmla="*/ 1274 w 1303"/>
                <a:gd name="T13" fmla="*/ 1804 h 1983"/>
                <a:gd name="T14" fmla="*/ 1219 w 1303"/>
                <a:gd name="T15" fmla="*/ 1983 h 1983"/>
                <a:gd name="T16" fmla="*/ 601 w 1303"/>
                <a:gd name="T17" fmla="*/ 1899 h 1983"/>
                <a:gd name="T18" fmla="*/ 0 w 1303"/>
                <a:gd name="T19" fmla="*/ 1200 h 1983"/>
                <a:gd name="T20" fmla="*/ 0 w 1303"/>
                <a:gd name="T21" fmla="*/ 120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3" h="1983">
                  <a:moveTo>
                    <a:pt x="0" y="1200"/>
                  </a:moveTo>
                  <a:lnTo>
                    <a:pt x="147" y="73"/>
                  </a:lnTo>
                  <a:lnTo>
                    <a:pt x="249" y="0"/>
                  </a:lnTo>
                  <a:lnTo>
                    <a:pt x="1173" y="11"/>
                  </a:lnTo>
                  <a:lnTo>
                    <a:pt x="1303" y="142"/>
                  </a:lnTo>
                  <a:lnTo>
                    <a:pt x="1145" y="1722"/>
                  </a:lnTo>
                  <a:lnTo>
                    <a:pt x="1274" y="1804"/>
                  </a:lnTo>
                  <a:lnTo>
                    <a:pt x="1219" y="1983"/>
                  </a:lnTo>
                  <a:lnTo>
                    <a:pt x="601" y="1899"/>
                  </a:lnTo>
                  <a:lnTo>
                    <a:pt x="0" y="1200"/>
                  </a:lnTo>
                  <a:lnTo>
                    <a:pt x="0" y="120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6" name="Freeform 11"/>
            <p:cNvSpPr>
              <a:spLocks/>
            </p:cNvSpPr>
            <p:nvPr/>
          </p:nvSpPr>
          <p:spPr bwMode="auto">
            <a:xfrm>
              <a:off x="3923" y="1502"/>
              <a:ext cx="632" cy="529"/>
            </a:xfrm>
            <a:custGeom>
              <a:avLst/>
              <a:gdLst>
                <a:gd name="T0" fmla="*/ 369 w 1265"/>
                <a:gd name="T1" fmla="*/ 130 h 1057"/>
                <a:gd name="T2" fmla="*/ 276 w 1265"/>
                <a:gd name="T3" fmla="*/ 215 h 1057"/>
                <a:gd name="T4" fmla="*/ 359 w 1265"/>
                <a:gd name="T5" fmla="*/ 274 h 1057"/>
                <a:gd name="T6" fmla="*/ 296 w 1265"/>
                <a:gd name="T7" fmla="*/ 321 h 1057"/>
                <a:gd name="T8" fmla="*/ 223 w 1265"/>
                <a:gd name="T9" fmla="*/ 368 h 1057"/>
                <a:gd name="T10" fmla="*/ 230 w 1265"/>
                <a:gd name="T11" fmla="*/ 416 h 1057"/>
                <a:gd name="T12" fmla="*/ 305 w 1265"/>
                <a:gd name="T13" fmla="*/ 475 h 1057"/>
                <a:gd name="T14" fmla="*/ 258 w 1265"/>
                <a:gd name="T15" fmla="*/ 522 h 1057"/>
                <a:gd name="T16" fmla="*/ 314 w 1265"/>
                <a:gd name="T17" fmla="*/ 583 h 1057"/>
                <a:gd name="T18" fmla="*/ 258 w 1265"/>
                <a:gd name="T19" fmla="*/ 617 h 1057"/>
                <a:gd name="T20" fmla="*/ 56 w 1265"/>
                <a:gd name="T21" fmla="*/ 689 h 1057"/>
                <a:gd name="T22" fmla="*/ 16 w 1265"/>
                <a:gd name="T23" fmla="*/ 725 h 1057"/>
                <a:gd name="T24" fmla="*/ 73 w 1265"/>
                <a:gd name="T25" fmla="*/ 760 h 1057"/>
                <a:gd name="T26" fmla="*/ 0 w 1265"/>
                <a:gd name="T27" fmla="*/ 771 h 1057"/>
                <a:gd name="T28" fmla="*/ 73 w 1265"/>
                <a:gd name="T29" fmla="*/ 843 h 1057"/>
                <a:gd name="T30" fmla="*/ 359 w 1265"/>
                <a:gd name="T31" fmla="*/ 1057 h 1057"/>
                <a:gd name="T32" fmla="*/ 942 w 1265"/>
                <a:gd name="T33" fmla="*/ 868 h 1057"/>
                <a:gd name="T34" fmla="*/ 1227 w 1265"/>
                <a:gd name="T35" fmla="*/ 522 h 1057"/>
                <a:gd name="T36" fmla="*/ 1099 w 1265"/>
                <a:gd name="T37" fmla="*/ 475 h 1057"/>
                <a:gd name="T38" fmla="*/ 1209 w 1265"/>
                <a:gd name="T39" fmla="*/ 403 h 1057"/>
                <a:gd name="T40" fmla="*/ 1145 w 1265"/>
                <a:gd name="T41" fmla="*/ 379 h 1057"/>
                <a:gd name="T42" fmla="*/ 1219 w 1265"/>
                <a:gd name="T43" fmla="*/ 356 h 1057"/>
                <a:gd name="T44" fmla="*/ 1145 w 1265"/>
                <a:gd name="T45" fmla="*/ 321 h 1057"/>
                <a:gd name="T46" fmla="*/ 1227 w 1265"/>
                <a:gd name="T47" fmla="*/ 297 h 1057"/>
                <a:gd name="T48" fmla="*/ 1154 w 1265"/>
                <a:gd name="T49" fmla="*/ 262 h 1057"/>
                <a:gd name="T50" fmla="*/ 1227 w 1265"/>
                <a:gd name="T51" fmla="*/ 237 h 1057"/>
                <a:gd name="T52" fmla="*/ 1183 w 1265"/>
                <a:gd name="T53" fmla="*/ 202 h 1057"/>
                <a:gd name="T54" fmla="*/ 1265 w 1265"/>
                <a:gd name="T55" fmla="*/ 155 h 1057"/>
                <a:gd name="T56" fmla="*/ 1127 w 1265"/>
                <a:gd name="T57" fmla="*/ 106 h 1057"/>
                <a:gd name="T58" fmla="*/ 1183 w 1265"/>
                <a:gd name="T59" fmla="*/ 83 h 1057"/>
                <a:gd name="T60" fmla="*/ 859 w 1265"/>
                <a:gd name="T61" fmla="*/ 0 h 1057"/>
                <a:gd name="T62" fmla="*/ 369 w 1265"/>
                <a:gd name="T63" fmla="*/ 130 h 1057"/>
                <a:gd name="T64" fmla="*/ 369 w 1265"/>
                <a:gd name="T65" fmla="*/ 130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5" h="1057">
                  <a:moveTo>
                    <a:pt x="369" y="130"/>
                  </a:moveTo>
                  <a:lnTo>
                    <a:pt x="276" y="215"/>
                  </a:lnTo>
                  <a:lnTo>
                    <a:pt x="359" y="274"/>
                  </a:lnTo>
                  <a:lnTo>
                    <a:pt x="296" y="321"/>
                  </a:lnTo>
                  <a:lnTo>
                    <a:pt x="223" y="368"/>
                  </a:lnTo>
                  <a:lnTo>
                    <a:pt x="230" y="416"/>
                  </a:lnTo>
                  <a:lnTo>
                    <a:pt x="305" y="475"/>
                  </a:lnTo>
                  <a:lnTo>
                    <a:pt x="258" y="522"/>
                  </a:lnTo>
                  <a:lnTo>
                    <a:pt x="314" y="583"/>
                  </a:lnTo>
                  <a:lnTo>
                    <a:pt x="258" y="617"/>
                  </a:lnTo>
                  <a:lnTo>
                    <a:pt x="56" y="689"/>
                  </a:lnTo>
                  <a:lnTo>
                    <a:pt x="16" y="725"/>
                  </a:lnTo>
                  <a:lnTo>
                    <a:pt x="73" y="760"/>
                  </a:lnTo>
                  <a:lnTo>
                    <a:pt x="0" y="771"/>
                  </a:lnTo>
                  <a:lnTo>
                    <a:pt x="73" y="843"/>
                  </a:lnTo>
                  <a:lnTo>
                    <a:pt x="359" y="1057"/>
                  </a:lnTo>
                  <a:lnTo>
                    <a:pt x="942" y="868"/>
                  </a:lnTo>
                  <a:lnTo>
                    <a:pt x="1227" y="522"/>
                  </a:lnTo>
                  <a:lnTo>
                    <a:pt x="1099" y="475"/>
                  </a:lnTo>
                  <a:lnTo>
                    <a:pt x="1209" y="403"/>
                  </a:lnTo>
                  <a:lnTo>
                    <a:pt x="1145" y="379"/>
                  </a:lnTo>
                  <a:lnTo>
                    <a:pt x="1219" y="356"/>
                  </a:lnTo>
                  <a:lnTo>
                    <a:pt x="1145" y="321"/>
                  </a:lnTo>
                  <a:lnTo>
                    <a:pt x="1227" y="297"/>
                  </a:lnTo>
                  <a:lnTo>
                    <a:pt x="1154" y="262"/>
                  </a:lnTo>
                  <a:lnTo>
                    <a:pt x="1227" y="237"/>
                  </a:lnTo>
                  <a:lnTo>
                    <a:pt x="1183" y="202"/>
                  </a:lnTo>
                  <a:lnTo>
                    <a:pt x="1265" y="155"/>
                  </a:lnTo>
                  <a:lnTo>
                    <a:pt x="1127" y="106"/>
                  </a:lnTo>
                  <a:lnTo>
                    <a:pt x="1183" y="83"/>
                  </a:lnTo>
                  <a:lnTo>
                    <a:pt x="859" y="0"/>
                  </a:lnTo>
                  <a:lnTo>
                    <a:pt x="369" y="130"/>
                  </a:lnTo>
                  <a:lnTo>
                    <a:pt x="369" y="13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7" name="Freeform 12"/>
            <p:cNvSpPr>
              <a:spLocks/>
            </p:cNvSpPr>
            <p:nvPr/>
          </p:nvSpPr>
          <p:spPr bwMode="auto">
            <a:xfrm>
              <a:off x="3960" y="1764"/>
              <a:ext cx="489" cy="179"/>
            </a:xfrm>
            <a:custGeom>
              <a:avLst/>
              <a:gdLst>
                <a:gd name="T0" fmla="*/ 0 w 979"/>
                <a:gd name="T1" fmla="*/ 48 h 358"/>
                <a:gd name="T2" fmla="*/ 232 w 979"/>
                <a:gd name="T3" fmla="*/ 85 h 358"/>
                <a:gd name="T4" fmla="*/ 398 w 979"/>
                <a:gd name="T5" fmla="*/ 72 h 358"/>
                <a:gd name="T6" fmla="*/ 656 w 979"/>
                <a:gd name="T7" fmla="*/ 0 h 358"/>
                <a:gd name="T8" fmla="*/ 979 w 979"/>
                <a:gd name="T9" fmla="*/ 273 h 358"/>
                <a:gd name="T10" fmla="*/ 499 w 979"/>
                <a:gd name="T11" fmla="*/ 358 h 358"/>
                <a:gd name="T12" fmla="*/ 342 w 979"/>
                <a:gd name="T13" fmla="*/ 346 h 358"/>
                <a:gd name="T14" fmla="*/ 0 w 979"/>
                <a:gd name="T15" fmla="*/ 48 h 358"/>
                <a:gd name="T16" fmla="*/ 0 w 979"/>
                <a:gd name="T17" fmla="*/ 4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9" h="358">
                  <a:moveTo>
                    <a:pt x="0" y="48"/>
                  </a:moveTo>
                  <a:lnTo>
                    <a:pt x="232" y="85"/>
                  </a:lnTo>
                  <a:lnTo>
                    <a:pt x="398" y="72"/>
                  </a:lnTo>
                  <a:lnTo>
                    <a:pt x="656" y="0"/>
                  </a:lnTo>
                  <a:lnTo>
                    <a:pt x="979" y="273"/>
                  </a:lnTo>
                  <a:lnTo>
                    <a:pt x="499" y="358"/>
                  </a:lnTo>
                  <a:lnTo>
                    <a:pt x="342" y="346"/>
                  </a:lnTo>
                  <a:lnTo>
                    <a:pt x="0" y="48"/>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8" name="Freeform 13"/>
            <p:cNvSpPr>
              <a:spLocks/>
            </p:cNvSpPr>
            <p:nvPr/>
          </p:nvSpPr>
          <p:spPr bwMode="auto">
            <a:xfrm>
              <a:off x="4311" y="1604"/>
              <a:ext cx="203" cy="124"/>
            </a:xfrm>
            <a:custGeom>
              <a:avLst/>
              <a:gdLst>
                <a:gd name="T0" fmla="*/ 0 w 408"/>
                <a:gd name="T1" fmla="*/ 130 h 249"/>
                <a:gd name="T2" fmla="*/ 408 w 408"/>
                <a:gd name="T3" fmla="*/ 0 h 249"/>
                <a:gd name="T4" fmla="*/ 360 w 408"/>
                <a:gd name="T5" fmla="*/ 249 h 249"/>
                <a:gd name="T6" fmla="*/ 250 w 408"/>
                <a:gd name="T7" fmla="*/ 166 h 249"/>
                <a:gd name="T8" fmla="*/ 93 w 408"/>
                <a:gd name="T9" fmla="*/ 154 h 249"/>
                <a:gd name="T10" fmla="*/ 0 w 408"/>
                <a:gd name="T11" fmla="*/ 130 h 249"/>
                <a:gd name="T12" fmla="*/ 0 w 408"/>
                <a:gd name="T13" fmla="*/ 130 h 249"/>
              </a:gdLst>
              <a:ahLst/>
              <a:cxnLst>
                <a:cxn ang="0">
                  <a:pos x="T0" y="T1"/>
                </a:cxn>
                <a:cxn ang="0">
                  <a:pos x="T2" y="T3"/>
                </a:cxn>
                <a:cxn ang="0">
                  <a:pos x="T4" y="T5"/>
                </a:cxn>
                <a:cxn ang="0">
                  <a:pos x="T6" y="T7"/>
                </a:cxn>
                <a:cxn ang="0">
                  <a:pos x="T8" y="T9"/>
                </a:cxn>
                <a:cxn ang="0">
                  <a:pos x="T10" y="T11"/>
                </a:cxn>
                <a:cxn ang="0">
                  <a:pos x="T12" y="T13"/>
                </a:cxn>
              </a:cxnLst>
              <a:rect l="0" t="0" r="r" b="b"/>
              <a:pathLst>
                <a:path w="408" h="249">
                  <a:moveTo>
                    <a:pt x="0" y="130"/>
                  </a:moveTo>
                  <a:lnTo>
                    <a:pt x="408" y="0"/>
                  </a:lnTo>
                  <a:lnTo>
                    <a:pt x="360" y="249"/>
                  </a:lnTo>
                  <a:lnTo>
                    <a:pt x="250" y="166"/>
                  </a:lnTo>
                  <a:lnTo>
                    <a:pt x="93" y="154"/>
                  </a:lnTo>
                  <a:lnTo>
                    <a:pt x="0" y="130"/>
                  </a:lnTo>
                  <a:lnTo>
                    <a:pt x="0" y="130"/>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9" name="Freeform 14"/>
            <p:cNvSpPr>
              <a:spLocks/>
            </p:cNvSpPr>
            <p:nvPr/>
          </p:nvSpPr>
          <p:spPr bwMode="auto">
            <a:xfrm>
              <a:off x="4094" y="1615"/>
              <a:ext cx="193" cy="125"/>
            </a:xfrm>
            <a:custGeom>
              <a:avLst/>
              <a:gdLst>
                <a:gd name="T0" fmla="*/ 0 w 387"/>
                <a:gd name="T1" fmla="*/ 0 h 250"/>
                <a:gd name="T2" fmla="*/ 156 w 387"/>
                <a:gd name="T3" fmla="*/ 96 h 250"/>
                <a:gd name="T4" fmla="*/ 387 w 387"/>
                <a:gd name="T5" fmla="*/ 131 h 250"/>
                <a:gd name="T6" fmla="*/ 17 w 387"/>
                <a:gd name="T7" fmla="*/ 250 h 250"/>
                <a:gd name="T8" fmla="*/ 0 w 387"/>
                <a:gd name="T9" fmla="*/ 0 h 250"/>
                <a:gd name="T10" fmla="*/ 0 w 387"/>
                <a:gd name="T11" fmla="*/ 0 h 250"/>
              </a:gdLst>
              <a:ahLst/>
              <a:cxnLst>
                <a:cxn ang="0">
                  <a:pos x="T0" y="T1"/>
                </a:cxn>
                <a:cxn ang="0">
                  <a:pos x="T2" y="T3"/>
                </a:cxn>
                <a:cxn ang="0">
                  <a:pos x="T4" y="T5"/>
                </a:cxn>
                <a:cxn ang="0">
                  <a:pos x="T6" y="T7"/>
                </a:cxn>
                <a:cxn ang="0">
                  <a:pos x="T8" y="T9"/>
                </a:cxn>
                <a:cxn ang="0">
                  <a:pos x="T10" y="T11"/>
                </a:cxn>
              </a:cxnLst>
              <a:rect l="0" t="0" r="r" b="b"/>
              <a:pathLst>
                <a:path w="387" h="250">
                  <a:moveTo>
                    <a:pt x="0" y="0"/>
                  </a:moveTo>
                  <a:lnTo>
                    <a:pt x="156" y="96"/>
                  </a:lnTo>
                  <a:lnTo>
                    <a:pt x="387" y="131"/>
                  </a:lnTo>
                  <a:lnTo>
                    <a:pt x="17" y="250"/>
                  </a:lnTo>
                  <a:lnTo>
                    <a:pt x="0" y="0"/>
                  </a:lnTo>
                  <a:lnTo>
                    <a:pt x="0" y="0"/>
                  </a:lnTo>
                  <a:close/>
                </a:path>
              </a:pathLst>
            </a:custGeom>
            <a:solidFill>
              <a:srgbClr val="FFC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0" name="Freeform 15"/>
            <p:cNvSpPr>
              <a:spLocks/>
            </p:cNvSpPr>
            <p:nvPr/>
          </p:nvSpPr>
          <p:spPr bwMode="auto">
            <a:xfrm>
              <a:off x="4080" y="1538"/>
              <a:ext cx="328" cy="83"/>
            </a:xfrm>
            <a:custGeom>
              <a:avLst/>
              <a:gdLst>
                <a:gd name="T0" fmla="*/ 184 w 656"/>
                <a:gd name="T1" fmla="*/ 0 h 165"/>
                <a:gd name="T2" fmla="*/ 0 w 656"/>
                <a:gd name="T3" fmla="*/ 58 h 165"/>
                <a:gd name="T4" fmla="*/ 388 w 656"/>
                <a:gd name="T5" fmla="*/ 165 h 165"/>
                <a:gd name="T6" fmla="*/ 656 w 656"/>
                <a:gd name="T7" fmla="*/ 71 h 165"/>
                <a:gd name="T8" fmla="*/ 184 w 656"/>
                <a:gd name="T9" fmla="*/ 0 h 165"/>
                <a:gd name="T10" fmla="*/ 184 w 656"/>
                <a:gd name="T11" fmla="*/ 0 h 165"/>
              </a:gdLst>
              <a:ahLst/>
              <a:cxnLst>
                <a:cxn ang="0">
                  <a:pos x="T0" y="T1"/>
                </a:cxn>
                <a:cxn ang="0">
                  <a:pos x="T2" y="T3"/>
                </a:cxn>
                <a:cxn ang="0">
                  <a:pos x="T4" y="T5"/>
                </a:cxn>
                <a:cxn ang="0">
                  <a:pos x="T6" y="T7"/>
                </a:cxn>
                <a:cxn ang="0">
                  <a:pos x="T8" y="T9"/>
                </a:cxn>
                <a:cxn ang="0">
                  <a:pos x="T10" y="T11"/>
                </a:cxn>
              </a:cxnLst>
              <a:rect l="0" t="0" r="r" b="b"/>
              <a:pathLst>
                <a:path w="656" h="165">
                  <a:moveTo>
                    <a:pt x="184" y="0"/>
                  </a:moveTo>
                  <a:lnTo>
                    <a:pt x="0" y="58"/>
                  </a:lnTo>
                  <a:lnTo>
                    <a:pt x="388" y="165"/>
                  </a:lnTo>
                  <a:lnTo>
                    <a:pt x="656" y="71"/>
                  </a:lnTo>
                  <a:lnTo>
                    <a:pt x="184" y="0"/>
                  </a:lnTo>
                  <a:lnTo>
                    <a:pt x="18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1" name="Freeform 16"/>
            <p:cNvSpPr>
              <a:spLocks/>
            </p:cNvSpPr>
            <p:nvPr/>
          </p:nvSpPr>
          <p:spPr bwMode="auto">
            <a:xfrm>
              <a:off x="4084" y="1444"/>
              <a:ext cx="425" cy="148"/>
            </a:xfrm>
            <a:custGeom>
              <a:avLst/>
              <a:gdLst>
                <a:gd name="T0" fmla="*/ 442 w 850"/>
                <a:gd name="T1" fmla="*/ 0 h 296"/>
                <a:gd name="T2" fmla="*/ 323 w 850"/>
                <a:gd name="T3" fmla="*/ 82 h 296"/>
                <a:gd name="T4" fmla="*/ 0 w 850"/>
                <a:gd name="T5" fmla="*/ 164 h 296"/>
                <a:gd name="T6" fmla="*/ 397 w 850"/>
                <a:gd name="T7" fmla="*/ 214 h 296"/>
                <a:gd name="T8" fmla="*/ 609 w 850"/>
                <a:gd name="T9" fmla="*/ 296 h 296"/>
                <a:gd name="T10" fmla="*/ 850 w 850"/>
                <a:gd name="T11" fmla="*/ 118 h 296"/>
                <a:gd name="T12" fmla="*/ 442 w 850"/>
                <a:gd name="T13" fmla="*/ 0 h 296"/>
                <a:gd name="T14" fmla="*/ 442 w 850"/>
                <a:gd name="T15" fmla="*/ 0 h 2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0" h="296">
                  <a:moveTo>
                    <a:pt x="442" y="0"/>
                  </a:moveTo>
                  <a:lnTo>
                    <a:pt x="323" y="82"/>
                  </a:lnTo>
                  <a:lnTo>
                    <a:pt x="0" y="164"/>
                  </a:lnTo>
                  <a:lnTo>
                    <a:pt x="397" y="214"/>
                  </a:lnTo>
                  <a:lnTo>
                    <a:pt x="609" y="296"/>
                  </a:lnTo>
                  <a:lnTo>
                    <a:pt x="850" y="118"/>
                  </a:lnTo>
                  <a:lnTo>
                    <a:pt x="442" y="0"/>
                  </a:lnTo>
                  <a:lnTo>
                    <a:pt x="4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2" name="Freeform 17"/>
            <p:cNvSpPr>
              <a:spLocks/>
            </p:cNvSpPr>
            <p:nvPr/>
          </p:nvSpPr>
          <p:spPr bwMode="auto">
            <a:xfrm>
              <a:off x="4824" y="1550"/>
              <a:ext cx="572" cy="357"/>
            </a:xfrm>
            <a:custGeom>
              <a:avLst/>
              <a:gdLst>
                <a:gd name="T0" fmla="*/ 0 w 1145"/>
                <a:gd name="T1" fmla="*/ 59 h 712"/>
                <a:gd name="T2" fmla="*/ 222 w 1145"/>
                <a:gd name="T3" fmla="*/ 0 h 712"/>
                <a:gd name="T4" fmla="*/ 490 w 1145"/>
                <a:gd name="T5" fmla="*/ 10 h 712"/>
                <a:gd name="T6" fmla="*/ 774 w 1145"/>
                <a:gd name="T7" fmla="*/ 106 h 712"/>
                <a:gd name="T8" fmla="*/ 979 w 1145"/>
                <a:gd name="T9" fmla="*/ 236 h 712"/>
                <a:gd name="T10" fmla="*/ 1145 w 1145"/>
                <a:gd name="T11" fmla="*/ 511 h 712"/>
                <a:gd name="T12" fmla="*/ 969 w 1145"/>
                <a:gd name="T13" fmla="*/ 558 h 712"/>
                <a:gd name="T14" fmla="*/ 1025 w 1145"/>
                <a:gd name="T15" fmla="*/ 712 h 712"/>
                <a:gd name="T16" fmla="*/ 46 w 1145"/>
                <a:gd name="T17" fmla="*/ 580 h 712"/>
                <a:gd name="T18" fmla="*/ 0 w 1145"/>
                <a:gd name="T19" fmla="*/ 59 h 712"/>
                <a:gd name="T20" fmla="*/ 0 w 1145"/>
                <a:gd name="T21" fmla="*/ 59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5" h="712">
                  <a:moveTo>
                    <a:pt x="0" y="59"/>
                  </a:moveTo>
                  <a:lnTo>
                    <a:pt x="222" y="0"/>
                  </a:lnTo>
                  <a:lnTo>
                    <a:pt x="490" y="10"/>
                  </a:lnTo>
                  <a:lnTo>
                    <a:pt x="774" y="106"/>
                  </a:lnTo>
                  <a:lnTo>
                    <a:pt x="979" y="236"/>
                  </a:lnTo>
                  <a:lnTo>
                    <a:pt x="1145" y="511"/>
                  </a:lnTo>
                  <a:lnTo>
                    <a:pt x="969" y="558"/>
                  </a:lnTo>
                  <a:lnTo>
                    <a:pt x="1025" y="712"/>
                  </a:lnTo>
                  <a:lnTo>
                    <a:pt x="46" y="580"/>
                  </a:lnTo>
                  <a:lnTo>
                    <a:pt x="0" y="59"/>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3" name="Freeform 18"/>
            <p:cNvSpPr>
              <a:spLocks/>
            </p:cNvSpPr>
            <p:nvPr/>
          </p:nvSpPr>
          <p:spPr bwMode="auto">
            <a:xfrm>
              <a:off x="4339" y="1776"/>
              <a:ext cx="1024" cy="350"/>
            </a:xfrm>
            <a:custGeom>
              <a:avLst/>
              <a:gdLst>
                <a:gd name="T0" fmla="*/ 0 w 2049"/>
                <a:gd name="T1" fmla="*/ 343 h 700"/>
                <a:gd name="T2" fmla="*/ 1145 w 2049"/>
                <a:gd name="T3" fmla="*/ 700 h 700"/>
                <a:gd name="T4" fmla="*/ 2049 w 2049"/>
                <a:gd name="T5" fmla="*/ 296 h 700"/>
                <a:gd name="T6" fmla="*/ 2023 w 2049"/>
                <a:gd name="T7" fmla="*/ 248 h 700"/>
                <a:gd name="T8" fmla="*/ 498 w 2049"/>
                <a:gd name="T9" fmla="*/ 0 h 700"/>
                <a:gd name="T10" fmla="*/ 0 w 2049"/>
                <a:gd name="T11" fmla="*/ 343 h 700"/>
                <a:gd name="T12" fmla="*/ 0 w 2049"/>
                <a:gd name="T13" fmla="*/ 343 h 700"/>
              </a:gdLst>
              <a:ahLst/>
              <a:cxnLst>
                <a:cxn ang="0">
                  <a:pos x="T0" y="T1"/>
                </a:cxn>
                <a:cxn ang="0">
                  <a:pos x="T2" y="T3"/>
                </a:cxn>
                <a:cxn ang="0">
                  <a:pos x="T4" y="T5"/>
                </a:cxn>
                <a:cxn ang="0">
                  <a:pos x="T6" y="T7"/>
                </a:cxn>
                <a:cxn ang="0">
                  <a:pos x="T8" y="T9"/>
                </a:cxn>
                <a:cxn ang="0">
                  <a:pos x="T10" y="T11"/>
                </a:cxn>
                <a:cxn ang="0">
                  <a:pos x="T12" y="T13"/>
                </a:cxn>
              </a:cxnLst>
              <a:rect l="0" t="0" r="r" b="b"/>
              <a:pathLst>
                <a:path w="2049" h="700">
                  <a:moveTo>
                    <a:pt x="0" y="343"/>
                  </a:moveTo>
                  <a:lnTo>
                    <a:pt x="1145" y="700"/>
                  </a:lnTo>
                  <a:lnTo>
                    <a:pt x="2049" y="296"/>
                  </a:lnTo>
                  <a:lnTo>
                    <a:pt x="2023" y="248"/>
                  </a:lnTo>
                  <a:lnTo>
                    <a:pt x="498" y="0"/>
                  </a:lnTo>
                  <a:lnTo>
                    <a:pt x="0" y="343"/>
                  </a:lnTo>
                  <a:lnTo>
                    <a:pt x="0" y="343"/>
                  </a:lnTo>
                  <a:close/>
                </a:path>
              </a:pathLst>
            </a:custGeom>
            <a:solidFill>
              <a:srgbClr val="9E5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4" name="Freeform 19"/>
            <p:cNvSpPr>
              <a:spLocks/>
            </p:cNvSpPr>
            <p:nvPr/>
          </p:nvSpPr>
          <p:spPr bwMode="auto">
            <a:xfrm>
              <a:off x="4389" y="1841"/>
              <a:ext cx="933" cy="220"/>
            </a:xfrm>
            <a:custGeom>
              <a:avLst/>
              <a:gdLst>
                <a:gd name="T0" fmla="*/ 0 w 1866"/>
                <a:gd name="T1" fmla="*/ 179 h 441"/>
                <a:gd name="T2" fmla="*/ 777 w 1866"/>
                <a:gd name="T3" fmla="*/ 441 h 441"/>
                <a:gd name="T4" fmla="*/ 951 w 1866"/>
                <a:gd name="T5" fmla="*/ 428 h 441"/>
                <a:gd name="T6" fmla="*/ 1211 w 1866"/>
                <a:gd name="T7" fmla="*/ 441 h 441"/>
                <a:gd name="T8" fmla="*/ 1866 w 1866"/>
                <a:gd name="T9" fmla="*/ 155 h 441"/>
                <a:gd name="T10" fmla="*/ 1155 w 1866"/>
                <a:gd name="T11" fmla="*/ 0 h 441"/>
                <a:gd name="T12" fmla="*/ 138 w 1866"/>
                <a:gd name="T13" fmla="*/ 49 h 441"/>
                <a:gd name="T14" fmla="*/ 0 w 1866"/>
                <a:gd name="T15" fmla="*/ 179 h 441"/>
                <a:gd name="T16" fmla="*/ 0 w 1866"/>
                <a:gd name="T17" fmla="*/ 17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6" h="441">
                  <a:moveTo>
                    <a:pt x="0" y="179"/>
                  </a:moveTo>
                  <a:lnTo>
                    <a:pt x="777" y="441"/>
                  </a:lnTo>
                  <a:lnTo>
                    <a:pt x="951" y="428"/>
                  </a:lnTo>
                  <a:lnTo>
                    <a:pt x="1211" y="441"/>
                  </a:lnTo>
                  <a:lnTo>
                    <a:pt x="1866" y="155"/>
                  </a:lnTo>
                  <a:lnTo>
                    <a:pt x="1155" y="0"/>
                  </a:lnTo>
                  <a:lnTo>
                    <a:pt x="138" y="49"/>
                  </a:lnTo>
                  <a:lnTo>
                    <a:pt x="0" y="179"/>
                  </a:lnTo>
                  <a:lnTo>
                    <a:pt x="0" y="179"/>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5" name="Freeform 20"/>
            <p:cNvSpPr>
              <a:spLocks/>
            </p:cNvSpPr>
            <p:nvPr/>
          </p:nvSpPr>
          <p:spPr bwMode="auto">
            <a:xfrm>
              <a:off x="4325" y="1764"/>
              <a:ext cx="896" cy="273"/>
            </a:xfrm>
            <a:custGeom>
              <a:avLst/>
              <a:gdLst>
                <a:gd name="T0" fmla="*/ 0 w 1793"/>
                <a:gd name="T1" fmla="*/ 119 h 547"/>
                <a:gd name="T2" fmla="*/ 157 w 1793"/>
                <a:gd name="T3" fmla="*/ 132 h 547"/>
                <a:gd name="T4" fmla="*/ 296 w 1793"/>
                <a:gd name="T5" fmla="*/ 85 h 547"/>
                <a:gd name="T6" fmla="*/ 472 w 1793"/>
                <a:gd name="T7" fmla="*/ 0 h 547"/>
                <a:gd name="T8" fmla="*/ 1793 w 1793"/>
                <a:gd name="T9" fmla="*/ 227 h 547"/>
                <a:gd name="T10" fmla="*/ 1662 w 1793"/>
                <a:gd name="T11" fmla="*/ 321 h 547"/>
                <a:gd name="T12" fmla="*/ 1312 w 1793"/>
                <a:gd name="T13" fmla="*/ 418 h 547"/>
                <a:gd name="T14" fmla="*/ 1126 w 1793"/>
                <a:gd name="T15" fmla="*/ 547 h 547"/>
                <a:gd name="T16" fmla="*/ 1034 w 1793"/>
                <a:gd name="T17" fmla="*/ 499 h 547"/>
                <a:gd name="T18" fmla="*/ 786 w 1793"/>
                <a:gd name="T19" fmla="*/ 475 h 547"/>
                <a:gd name="T20" fmla="*/ 462 w 1793"/>
                <a:gd name="T21" fmla="*/ 358 h 547"/>
                <a:gd name="T22" fmla="*/ 167 w 1793"/>
                <a:gd name="T23" fmla="*/ 203 h 547"/>
                <a:gd name="T24" fmla="*/ 0 w 1793"/>
                <a:gd name="T25" fmla="*/ 119 h 547"/>
                <a:gd name="T26" fmla="*/ 0 w 1793"/>
                <a:gd name="T27" fmla="*/ 119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3" h="547">
                  <a:moveTo>
                    <a:pt x="0" y="119"/>
                  </a:moveTo>
                  <a:lnTo>
                    <a:pt x="157" y="132"/>
                  </a:lnTo>
                  <a:lnTo>
                    <a:pt x="296" y="85"/>
                  </a:lnTo>
                  <a:lnTo>
                    <a:pt x="472" y="0"/>
                  </a:lnTo>
                  <a:lnTo>
                    <a:pt x="1793" y="227"/>
                  </a:lnTo>
                  <a:lnTo>
                    <a:pt x="1662" y="321"/>
                  </a:lnTo>
                  <a:lnTo>
                    <a:pt x="1312" y="418"/>
                  </a:lnTo>
                  <a:lnTo>
                    <a:pt x="1126" y="547"/>
                  </a:lnTo>
                  <a:lnTo>
                    <a:pt x="1034" y="499"/>
                  </a:lnTo>
                  <a:lnTo>
                    <a:pt x="786" y="475"/>
                  </a:lnTo>
                  <a:lnTo>
                    <a:pt x="462" y="358"/>
                  </a:lnTo>
                  <a:lnTo>
                    <a:pt x="167" y="203"/>
                  </a:lnTo>
                  <a:lnTo>
                    <a:pt x="0" y="119"/>
                  </a:lnTo>
                  <a:lnTo>
                    <a:pt x="0"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6" name="Freeform 21"/>
            <p:cNvSpPr>
              <a:spLocks/>
            </p:cNvSpPr>
            <p:nvPr/>
          </p:nvSpPr>
          <p:spPr bwMode="auto">
            <a:xfrm>
              <a:off x="4602" y="1532"/>
              <a:ext cx="359" cy="160"/>
            </a:xfrm>
            <a:custGeom>
              <a:avLst/>
              <a:gdLst>
                <a:gd name="T0" fmla="*/ 148 w 720"/>
                <a:gd name="T1" fmla="*/ 286 h 320"/>
                <a:gd name="T2" fmla="*/ 65 w 720"/>
                <a:gd name="T3" fmla="*/ 297 h 320"/>
                <a:gd name="T4" fmla="*/ 75 w 720"/>
                <a:gd name="T5" fmla="*/ 273 h 320"/>
                <a:gd name="T6" fmla="*/ 18 w 720"/>
                <a:gd name="T7" fmla="*/ 251 h 320"/>
                <a:gd name="T8" fmla="*/ 37 w 720"/>
                <a:gd name="T9" fmla="*/ 215 h 320"/>
                <a:gd name="T10" fmla="*/ 0 w 720"/>
                <a:gd name="T11" fmla="*/ 166 h 320"/>
                <a:gd name="T12" fmla="*/ 75 w 720"/>
                <a:gd name="T13" fmla="*/ 166 h 320"/>
                <a:gd name="T14" fmla="*/ 0 w 720"/>
                <a:gd name="T15" fmla="*/ 119 h 320"/>
                <a:gd name="T16" fmla="*/ 37 w 720"/>
                <a:gd name="T17" fmla="*/ 84 h 320"/>
                <a:gd name="T18" fmla="*/ 82 w 720"/>
                <a:gd name="T19" fmla="*/ 106 h 320"/>
                <a:gd name="T20" fmla="*/ 222 w 720"/>
                <a:gd name="T21" fmla="*/ 24 h 320"/>
                <a:gd name="T22" fmla="*/ 333 w 720"/>
                <a:gd name="T23" fmla="*/ 24 h 320"/>
                <a:gd name="T24" fmla="*/ 370 w 720"/>
                <a:gd name="T25" fmla="*/ 0 h 320"/>
                <a:gd name="T26" fmla="*/ 462 w 720"/>
                <a:gd name="T27" fmla="*/ 71 h 320"/>
                <a:gd name="T28" fmla="*/ 657 w 720"/>
                <a:gd name="T29" fmla="*/ 143 h 320"/>
                <a:gd name="T30" fmla="*/ 720 w 720"/>
                <a:gd name="T31" fmla="*/ 273 h 320"/>
                <a:gd name="T32" fmla="*/ 499 w 720"/>
                <a:gd name="T33" fmla="*/ 320 h 320"/>
                <a:gd name="T34" fmla="*/ 195 w 720"/>
                <a:gd name="T35" fmla="*/ 238 h 320"/>
                <a:gd name="T36" fmla="*/ 148 w 720"/>
                <a:gd name="T37" fmla="*/ 286 h 320"/>
                <a:gd name="T38" fmla="*/ 148 w 720"/>
                <a:gd name="T39" fmla="*/ 28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0" h="320">
                  <a:moveTo>
                    <a:pt x="148" y="286"/>
                  </a:moveTo>
                  <a:lnTo>
                    <a:pt x="65" y="297"/>
                  </a:lnTo>
                  <a:lnTo>
                    <a:pt x="75" y="273"/>
                  </a:lnTo>
                  <a:lnTo>
                    <a:pt x="18" y="251"/>
                  </a:lnTo>
                  <a:lnTo>
                    <a:pt x="37" y="215"/>
                  </a:lnTo>
                  <a:lnTo>
                    <a:pt x="0" y="166"/>
                  </a:lnTo>
                  <a:lnTo>
                    <a:pt x="75" y="166"/>
                  </a:lnTo>
                  <a:lnTo>
                    <a:pt x="0" y="119"/>
                  </a:lnTo>
                  <a:lnTo>
                    <a:pt x="37" y="84"/>
                  </a:lnTo>
                  <a:lnTo>
                    <a:pt x="82" y="106"/>
                  </a:lnTo>
                  <a:lnTo>
                    <a:pt x="222" y="24"/>
                  </a:lnTo>
                  <a:lnTo>
                    <a:pt x="333" y="24"/>
                  </a:lnTo>
                  <a:lnTo>
                    <a:pt x="370" y="0"/>
                  </a:lnTo>
                  <a:lnTo>
                    <a:pt x="462" y="71"/>
                  </a:lnTo>
                  <a:lnTo>
                    <a:pt x="657" y="143"/>
                  </a:lnTo>
                  <a:lnTo>
                    <a:pt x="720" y="273"/>
                  </a:lnTo>
                  <a:lnTo>
                    <a:pt x="499" y="320"/>
                  </a:lnTo>
                  <a:lnTo>
                    <a:pt x="195" y="238"/>
                  </a:lnTo>
                  <a:lnTo>
                    <a:pt x="148" y="286"/>
                  </a:lnTo>
                  <a:lnTo>
                    <a:pt x="148" y="286"/>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7" name="Freeform 22"/>
            <p:cNvSpPr>
              <a:spLocks/>
            </p:cNvSpPr>
            <p:nvPr/>
          </p:nvSpPr>
          <p:spPr bwMode="auto">
            <a:xfrm>
              <a:off x="4542" y="1621"/>
              <a:ext cx="475" cy="256"/>
            </a:xfrm>
            <a:custGeom>
              <a:avLst/>
              <a:gdLst>
                <a:gd name="T0" fmla="*/ 380 w 951"/>
                <a:gd name="T1" fmla="*/ 0 h 512"/>
                <a:gd name="T2" fmla="*/ 268 w 951"/>
                <a:gd name="T3" fmla="*/ 95 h 512"/>
                <a:gd name="T4" fmla="*/ 230 w 951"/>
                <a:gd name="T5" fmla="*/ 202 h 512"/>
                <a:gd name="T6" fmla="*/ 103 w 951"/>
                <a:gd name="T7" fmla="*/ 357 h 512"/>
                <a:gd name="T8" fmla="*/ 10 w 951"/>
                <a:gd name="T9" fmla="*/ 452 h 512"/>
                <a:gd name="T10" fmla="*/ 0 w 951"/>
                <a:gd name="T11" fmla="*/ 488 h 512"/>
                <a:gd name="T12" fmla="*/ 28 w 951"/>
                <a:gd name="T13" fmla="*/ 512 h 512"/>
                <a:gd name="T14" fmla="*/ 120 w 951"/>
                <a:gd name="T15" fmla="*/ 499 h 512"/>
                <a:gd name="T16" fmla="*/ 249 w 951"/>
                <a:gd name="T17" fmla="*/ 476 h 512"/>
                <a:gd name="T18" fmla="*/ 369 w 951"/>
                <a:gd name="T19" fmla="*/ 499 h 512"/>
                <a:gd name="T20" fmla="*/ 592 w 951"/>
                <a:gd name="T21" fmla="*/ 499 h 512"/>
                <a:gd name="T22" fmla="*/ 878 w 951"/>
                <a:gd name="T23" fmla="*/ 465 h 512"/>
                <a:gd name="T24" fmla="*/ 951 w 951"/>
                <a:gd name="T25" fmla="*/ 417 h 512"/>
                <a:gd name="T26" fmla="*/ 878 w 951"/>
                <a:gd name="T27" fmla="*/ 155 h 512"/>
                <a:gd name="T28" fmla="*/ 657 w 951"/>
                <a:gd name="T29" fmla="*/ 166 h 512"/>
                <a:gd name="T30" fmla="*/ 573 w 951"/>
                <a:gd name="T31" fmla="*/ 84 h 512"/>
                <a:gd name="T32" fmla="*/ 425 w 951"/>
                <a:gd name="T33" fmla="*/ 0 h 512"/>
                <a:gd name="T34" fmla="*/ 380 w 951"/>
                <a:gd name="T35" fmla="*/ 0 h 512"/>
                <a:gd name="T36" fmla="*/ 380 w 951"/>
                <a:gd name="T37"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1" h="512">
                  <a:moveTo>
                    <a:pt x="380" y="0"/>
                  </a:moveTo>
                  <a:lnTo>
                    <a:pt x="268" y="95"/>
                  </a:lnTo>
                  <a:lnTo>
                    <a:pt x="230" y="202"/>
                  </a:lnTo>
                  <a:lnTo>
                    <a:pt x="103" y="357"/>
                  </a:lnTo>
                  <a:lnTo>
                    <a:pt x="10" y="452"/>
                  </a:lnTo>
                  <a:lnTo>
                    <a:pt x="0" y="488"/>
                  </a:lnTo>
                  <a:lnTo>
                    <a:pt x="28" y="512"/>
                  </a:lnTo>
                  <a:lnTo>
                    <a:pt x="120" y="499"/>
                  </a:lnTo>
                  <a:lnTo>
                    <a:pt x="249" y="476"/>
                  </a:lnTo>
                  <a:lnTo>
                    <a:pt x="369" y="499"/>
                  </a:lnTo>
                  <a:lnTo>
                    <a:pt x="592" y="499"/>
                  </a:lnTo>
                  <a:lnTo>
                    <a:pt x="878" y="465"/>
                  </a:lnTo>
                  <a:lnTo>
                    <a:pt x="951" y="417"/>
                  </a:lnTo>
                  <a:lnTo>
                    <a:pt x="878" y="155"/>
                  </a:lnTo>
                  <a:lnTo>
                    <a:pt x="657" y="166"/>
                  </a:lnTo>
                  <a:lnTo>
                    <a:pt x="573" y="84"/>
                  </a:lnTo>
                  <a:lnTo>
                    <a:pt x="425" y="0"/>
                  </a:lnTo>
                  <a:lnTo>
                    <a:pt x="380" y="0"/>
                  </a:lnTo>
                  <a:lnTo>
                    <a:pt x="380" y="0"/>
                  </a:lnTo>
                  <a:close/>
                </a:path>
              </a:pathLst>
            </a:custGeom>
            <a:solidFill>
              <a:srgbClr val="FFC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8" name="Freeform 23"/>
            <p:cNvSpPr>
              <a:spLocks/>
            </p:cNvSpPr>
            <p:nvPr/>
          </p:nvSpPr>
          <p:spPr bwMode="auto">
            <a:xfrm>
              <a:off x="4657" y="1859"/>
              <a:ext cx="360" cy="130"/>
            </a:xfrm>
            <a:custGeom>
              <a:avLst/>
              <a:gdLst>
                <a:gd name="T0" fmla="*/ 29 w 721"/>
                <a:gd name="T1" fmla="*/ 261 h 261"/>
                <a:gd name="T2" fmla="*/ 157 w 721"/>
                <a:gd name="T3" fmla="*/ 248 h 261"/>
                <a:gd name="T4" fmla="*/ 270 w 721"/>
                <a:gd name="T5" fmla="*/ 237 h 261"/>
                <a:gd name="T6" fmla="*/ 482 w 721"/>
                <a:gd name="T7" fmla="*/ 118 h 261"/>
                <a:gd name="T8" fmla="*/ 721 w 721"/>
                <a:gd name="T9" fmla="*/ 0 h 261"/>
                <a:gd name="T10" fmla="*/ 657 w 721"/>
                <a:gd name="T11" fmla="*/ 0 h 261"/>
                <a:gd name="T12" fmla="*/ 380 w 721"/>
                <a:gd name="T13" fmla="*/ 36 h 261"/>
                <a:gd name="T14" fmla="*/ 139 w 721"/>
                <a:gd name="T15" fmla="*/ 118 h 261"/>
                <a:gd name="T16" fmla="*/ 0 w 721"/>
                <a:gd name="T17" fmla="*/ 201 h 261"/>
                <a:gd name="T18" fmla="*/ 29 w 721"/>
                <a:gd name="T19" fmla="*/ 261 h 261"/>
                <a:gd name="T20" fmla="*/ 29 w 721"/>
                <a:gd name="T21"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1" h="261">
                  <a:moveTo>
                    <a:pt x="29" y="261"/>
                  </a:moveTo>
                  <a:lnTo>
                    <a:pt x="157" y="248"/>
                  </a:lnTo>
                  <a:lnTo>
                    <a:pt x="270" y="237"/>
                  </a:lnTo>
                  <a:lnTo>
                    <a:pt x="482" y="118"/>
                  </a:lnTo>
                  <a:lnTo>
                    <a:pt x="721" y="0"/>
                  </a:lnTo>
                  <a:lnTo>
                    <a:pt x="657" y="0"/>
                  </a:lnTo>
                  <a:lnTo>
                    <a:pt x="380" y="36"/>
                  </a:lnTo>
                  <a:lnTo>
                    <a:pt x="139" y="118"/>
                  </a:lnTo>
                  <a:lnTo>
                    <a:pt x="0" y="201"/>
                  </a:lnTo>
                  <a:lnTo>
                    <a:pt x="29" y="261"/>
                  </a:lnTo>
                  <a:lnTo>
                    <a:pt x="29" y="26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9" name="Freeform 24"/>
            <p:cNvSpPr>
              <a:spLocks/>
            </p:cNvSpPr>
            <p:nvPr/>
          </p:nvSpPr>
          <p:spPr bwMode="auto">
            <a:xfrm>
              <a:off x="5045" y="1972"/>
              <a:ext cx="300" cy="53"/>
            </a:xfrm>
            <a:custGeom>
              <a:avLst/>
              <a:gdLst>
                <a:gd name="T0" fmla="*/ 0 w 601"/>
                <a:gd name="T1" fmla="*/ 46 h 106"/>
                <a:gd name="T2" fmla="*/ 239 w 601"/>
                <a:gd name="T3" fmla="*/ 57 h 106"/>
                <a:gd name="T4" fmla="*/ 554 w 601"/>
                <a:gd name="T5" fmla="*/ 106 h 106"/>
                <a:gd name="T6" fmla="*/ 601 w 601"/>
                <a:gd name="T7" fmla="*/ 34 h 106"/>
                <a:gd name="T8" fmla="*/ 379 w 601"/>
                <a:gd name="T9" fmla="*/ 10 h 106"/>
                <a:gd name="T10" fmla="*/ 73 w 601"/>
                <a:gd name="T11" fmla="*/ 0 h 106"/>
                <a:gd name="T12" fmla="*/ 0 w 601"/>
                <a:gd name="T13" fmla="*/ 46 h 106"/>
                <a:gd name="T14" fmla="*/ 0 w 601"/>
                <a:gd name="T15" fmla="*/ 4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106">
                  <a:moveTo>
                    <a:pt x="0" y="46"/>
                  </a:moveTo>
                  <a:lnTo>
                    <a:pt x="239" y="57"/>
                  </a:lnTo>
                  <a:lnTo>
                    <a:pt x="554" y="106"/>
                  </a:lnTo>
                  <a:lnTo>
                    <a:pt x="601" y="34"/>
                  </a:lnTo>
                  <a:lnTo>
                    <a:pt x="379" y="10"/>
                  </a:lnTo>
                  <a:lnTo>
                    <a:pt x="73" y="0"/>
                  </a:lnTo>
                  <a:lnTo>
                    <a:pt x="0" y="46"/>
                  </a:lnTo>
                  <a:lnTo>
                    <a:pt x="0" y="46"/>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0" name="Freeform 25"/>
            <p:cNvSpPr>
              <a:spLocks/>
            </p:cNvSpPr>
            <p:nvPr/>
          </p:nvSpPr>
          <p:spPr bwMode="auto">
            <a:xfrm>
              <a:off x="4616" y="1532"/>
              <a:ext cx="286" cy="96"/>
            </a:xfrm>
            <a:custGeom>
              <a:avLst/>
              <a:gdLst>
                <a:gd name="T0" fmla="*/ 0 w 573"/>
                <a:gd name="T1" fmla="*/ 96 h 191"/>
                <a:gd name="T2" fmla="*/ 65 w 573"/>
                <a:gd name="T3" fmla="*/ 96 h 191"/>
                <a:gd name="T4" fmla="*/ 138 w 573"/>
                <a:gd name="T5" fmla="*/ 37 h 191"/>
                <a:gd name="T6" fmla="*/ 194 w 573"/>
                <a:gd name="T7" fmla="*/ 13 h 191"/>
                <a:gd name="T8" fmla="*/ 232 w 573"/>
                <a:gd name="T9" fmla="*/ 0 h 191"/>
                <a:gd name="T10" fmla="*/ 305 w 573"/>
                <a:gd name="T11" fmla="*/ 13 h 191"/>
                <a:gd name="T12" fmla="*/ 361 w 573"/>
                <a:gd name="T13" fmla="*/ 47 h 191"/>
                <a:gd name="T14" fmla="*/ 397 w 573"/>
                <a:gd name="T15" fmla="*/ 84 h 191"/>
                <a:gd name="T16" fmla="*/ 342 w 573"/>
                <a:gd name="T17" fmla="*/ 0 h 191"/>
                <a:gd name="T18" fmla="*/ 380 w 573"/>
                <a:gd name="T19" fmla="*/ 13 h 191"/>
                <a:gd name="T20" fmla="*/ 444 w 573"/>
                <a:gd name="T21" fmla="*/ 84 h 191"/>
                <a:gd name="T22" fmla="*/ 471 w 573"/>
                <a:gd name="T23" fmla="*/ 60 h 191"/>
                <a:gd name="T24" fmla="*/ 471 w 573"/>
                <a:gd name="T25" fmla="*/ 84 h 191"/>
                <a:gd name="T26" fmla="*/ 573 w 573"/>
                <a:gd name="T27" fmla="*/ 119 h 191"/>
                <a:gd name="T28" fmla="*/ 509 w 573"/>
                <a:gd name="T29" fmla="*/ 106 h 191"/>
                <a:gd name="T30" fmla="*/ 471 w 573"/>
                <a:gd name="T31" fmla="*/ 96 h 191"/>
                <a:gd name="T32" fmla="*/ 425 w 573"/>
                <a:gd name="T33" fmla="*/ 96 h 191"/>
                <a:gd name="T34" fmla="*/ 388 w 573"/>
                <a:gd name="T35" fmla="*/ 132 h 191"/>
                <a:gd name="T36" fmla="*/ 352 w 573"/>
                <a:gd name="T37" fmla="*/ 166 h 191"/>
                <a:gd name="T38" fmla="*/ 305 w 573"/>
                <a:gd name="T39" fmla="*/ 178 h 191"/>
                <a:gd name="T40" fmla="*/ 268 w 573"/>
                <a:gd name="T41" fmla="*/ 191 h 191"/>
                <a:gd name="T42" fmla="*/ 239 w 573"/>
                <a:gd name="T43" fmla="*/ 166 h 191"/>
                <a:gd name="T44" fmla="*/ 221 w 573"/>
                <a:gd name="T45" fmla="*/ 156 h 191"/>
                <a:gd name="T46" fmla="*/ 185 w 573"/>
                <a:gd name="T47" fmla="*/ 132 h 191"/>
                <a:gd name="T48" fmla="*/ 120 w 573"/>
                <a:gd name="T49" fmla="*/ 143 h 191"/>
                <a:gd name="T50" fmla="*/ 101 w 573"/>
                <a:gd name="T51" fmla="*/ 156 h 191"/>
                <a:gd name="T52" fmla="*/ 176 w 573"/>
                <a:gd name="T53" fmla="*/ 106 h 191"/>
                <a:gd name="T54" fmla="*/ 314 w 573"/>
                <a:gd name="T55" fmla="*/ 143 h 191"/>
                <a:gd name="T56" fmla="*/ 204 w 573"/>
                <a:gd name="T57" fmla="*/ 84 h 191"/>
                <a:gd name="T58" fmla="*/ 331 w 573"/>
                <a:gd name="T59" fmla="*/ 132 h 191"/>
                <a:gd name="T60" fmla="*/ 221 w 573"/>
                <a:gd name="T61" fmla="*/ 60 h 191"/>
                <a:gd name="T62" fmla="*/ 352 w 573"/>
                <a:gd name="T63" fmla="*/ 96 h 191"/>
                <a:gd name="T64" fmla="*/ 249 w 573"/>
                <a:gd name="T65" fmla="*/ 37 h 191"/>
                <a:gd name="T66" fmla="*/ 213 w 573"/>
                <a:gd name="T67" fmla="*/ 37 h 191"/>
                <a:gd name="T68" fmla="*/ 167 w 573"/>
                <a:gd name="T69" fmla="*/ 47 h 191"/>
                <a:gd name="T70" fmla="*/ 111 w 573"/>
                <a:gd name="T71" fmla="*/ 71 h 191"/>
                <a:gd name="T72" fmla="*/ 75 w 573"/>
                <a:gd name="T73" fmla="*/ 119 h 191"/>
                <a:gd name="T74" fmla="*/ 0 w 573"/>
                <a:gd name="T75" fmla="*/ 96 h 191"/>
                <a:gd name="T76" fmla="*/ 0 w 573"/>
                <a:gd name="T7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3" h="191">
                  <a:moveTo>
                    <a:pt x="0" y="96"/>
                  </a:moveTo>
                  <a:lnTo>
                    <a:pt x="65" y="96"/>
                  </a:lnTo>
                  <a:lnTo>
                    <a:pt x="138" y="37"/>
                  </a:lnTo>
                  <a:lnTo>
                    <a:pt x="194" y="13"/>
                  </a:lnTo>
                  <a:lnTo>
                    <a:pt x="232" y="0"/>
                  </a:lnTo>
                  <a:lnTo>
                    <a:pt x="305" y="13"/>
                  </a:lnTo>
                  <a:lnTo>
                    <a:pt x="361" y="47"/>
                  </a:lnTo>
                  <a:lnTo>
                    <a:pt x="397" y="84"/>
                  </a:lnTo>
                  <a:lnTo>
                    <a:pt x="342" y="0"/>
                  </a:lnTo>
                  <a:lnTo>
                    <a:pt x="380" y="13"/>
                  </a:lnTo>
                  <a:lnTo>
                    <a:pt x="444" y="84"/>
                  </a:lnTo>
                  <a:lnTo>
                    <a:pt x="471" y="60"/>
                  </a:lnTo>
                  <a:lnTo>
                    <a:pt x="471" y="84"/>
                  </a:lnTo>
                  <a:lnTo>
                    <a:pt x="573" y="119"/>
                  </a:lnTo>
                  <a:lnTo>
                    <a:pt x="509" y="106"/>
                  </a:lnTo>
                  <a:lnTo>
                    <a:pt x="471" y="96"/>
                  </a:lnTo>
                  <a:lnTo>
                    <a:pt x="425" y="96"/>
                  </a:lnTo>
                  <a:lnTo>
                    <a:pt x="388" y="132"/>
                  </a:lnTo>
                  <a:lnTo>
                    <a:pt x="352" y="166"/>
                  </a:lnTo>
                  <a:lnTo>
                    <a:pt x="305" y="178"/>
                  </a:lnTo>
                  <a:lnTo>
                    <a:pt x="268" y="191"/>
                  </a:lnTo>
                  <a:lnTo>
                    <a:pt x="239" y="166"/>
                  </a:lnTo>
                  <a:lnTo>
                    <a:pt x="221" y="156"/>
                  </a:lnTo>
                  <a:lnTo>
                    <a:pt x="185" y="132"/>
                  </a:lnTo>
                  <a:lnTo>
                    <a:pt x="120" y="143"/>
                  </a:lnTo>
                  <a:lnTo>
                    <a:pt x="101" y="156"/>
                  </a:lnTo>
                  <a:lnTo>
                    <a:pt x="176" y="106"/>
                  </a:lnTo>
                  <a:lnTo>
                    <a:pt x="314" y="143"/>
                  </a:lnTo>
                  <a:lnTo>
                    <a:pt x="204" y="84"/>
                  </a:lnTo>
                  <a:lnTo>
                    <a:pt x="331" y="132"/>
                  </a:lnTo>
                  <a:lnTo>
                    <a:pt x="221" y="60"/>
                  </a:lnTo>
                  <a:lnTo>
                    <a:pt x="352" y="96"/>
                  </a:lnTo>
                  <a:lnTo>
                    <a:pt x="249" y="37"/>
                  </a:lnTo>
                  <a:lnTo>
                    <a:pt x="213" y="37"/>
                  </a:lnTo>
                  <a:lnTo>
                    <a:pt x="167" y="47"/>
                  </a:lnTo>
                  <a:lnTo>
                    <a:pt x="111" y="71"/>
                  </a:lnTo>
                  <a:lnTo>
                    <a:pt x="75" y="119"/>
                  </a:lnTo>
                  <a:lnTo>
                    <a:pt x="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1" name="Freeform 26"/>
            <p:cNvSpPr>
              <a:spLocks/>
            </p:cNvSpPr>
            <p:nvPr/>
          </p:nvSpPr>
          <p:spPr bwMode="auto">
            <a:xfrm>
              <a:off x="4616" y="1610"/>
              <a:ext cx="110" cy="112"/>
            </a:xfrm>
            <a:custGeom>
              <a:avLst/>
              <a:gdLst>
                <a:gd name="T0" fmla="*/ 92 w 221"/>
                <a:gd name="T1" fmla="*/ 10 h 224"/>
                <a:gd name="T2" fmla="*/ 65 w 221"/>
                <a:gd name="T3" fmla="*/ 47 h 224"/>
                <a:gd name="T4" fmla="*/ 28 w 221"/>
                <a:gd name="T5" fmla="*/ 59 h 224"/>
                <a:gd name="T6" fmla="*/ 0 w 221"/>
                <a:gd name="T7" fmla="*/ 59 h 224"/>
                <a:gd name="T8" fmla="*/ 75 w 221"/>
                <a:gd name="T9" fmla="*/ 59 h 224"/>
                <a:gd name="T10" fmla="*/ 28 w 221"/>
                <a:gd name="T11" fmla="*/ 106 h 224"/>
                <a:gd name="T12" fmla="*/ 82 w 221"/>
                <a:gd name="T13" fmla="*/ 95 h 224"/>
                <a:gd name="T14" fmla="*/ 75 w 221"/>
                <a:gd name="T15" fmla="*/ 130 h 224"/>
                <a:gd name="T16" fmla="*/ 101 w 221"/>
                <a:gd name="T17" fmla="*/ 141 h 224"/>
                <a:gd name="T18" fmla="*/ 82 w 221"/>
                <a:gd name="T19" fmla="*/ 224 h 224"/>
                <a:gd name="T20" fmla="*/ 148 w 221"/>
                <a:gd name="T21" fmla="*/ 95 h 224"/>
                <a:gd name="T22" fmla="*/ 194 w 221"/>
                <a:gd name="T23" fmla="*/ 47 h 224"/>
                <a:gd name="T24" fmla="*/ 221 w 221"/>
                <a:gd name="T25" fmla="*/ 35 h 224"/>
                <a:gd name="T26" fmla="*/ 185 w 221"/>
                <a:gd name="T27" fmla="*/ 0 h 224"/>
                <a:gd name="T28" fmla="*/ 138 w 221"/>
                <a:gd name="T29" fmla="*/ 10 h 224"/>
                <a:gd name="T30" fmla="*/ 92 w 221"/>
                <a:gd name="T31" fmla="*/ 10 h 224"/>
                <a:gd name="T32" fmla="*/ 92 w 221"/>
                <a:gd name="T33" fmla="*/ 1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1" h="224">
                  <a:moveTo>
                    <a:pt x="92" y="10"/>
                  </a:moveTo>
                  <a:lnTo>
                    <a:pt x="65" y="47"/>
                  </a:lnTo>
                  <a:lnTo>
                    <a:pt x="28" y="59"/>
                  </a:lnTo>
                  <a:lnTo>
                    <a:pt x="0" y="59"/>
                  </a:lnTo>
                  <a:lnTo>
                    <a:pt x="75" y="59"/>
                  </a:lnTo>
                  <a:lnTo>
                    <a:pt x="28" y="106"/>
                  </a:lnTo>
                  <a:lnTo>
                    <a:pt x="82" y="95"/>
                  </a:lnTo>
                  <a:lnTo>
                    <a:pt x="75" y="130"/>
                  </a:lnTo>
                  <a:lnTo>
                    <a:pt x="101" y="141"/>
                  </a:lnTo>
                  <a:lnTo>
                    <a:pt x="82" y="224"/>
                  </a:lnTo>
                  <a:lnTo>
                    <a:pt x="148" y="95"/>
                  </a:lnTo>
                  <a:lnTo>
                    <a:pt x="194" y="47"/>
                  </a:lnTo>
                  <a:lnTo>
                    <a:pt x="221" y="35"/>
                  </a:lnTo>
                  <a:lnTo>
                    <a:pt x="185" y="0"/>
                  </a:lnTo>
                  <a:lnTo>
                    <a:pt x="138" y="10"/>
                  </a:lnTo>
                  <a:lnTo>
                    <a:pt x="92" y="10"/>
                  </a:lnTo>
                  <a:lnTo>
                    <a:pt x="9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2" name="Freeform 27"/>
            <p:cNvSpPr>
              <a:spLocks/>
            </p:cNvSpPr>
            <p:nvPr/>
          </p:nvSpPr>
          <p:spPr bwMode="auto">
            <a:xfrm>
              <a:off x="4542" y="1698"/>
              <a:ext cx="374" cy="184"/>
            </a:xfrm>
            <a:custGeom>
              <a:avLst/>
              <a:gdLst>
                <a:gd name="T0" fmla="*/ 10 w 749"/>
                <a:gd name="T1" fmla="*/ 166 h 368"/>
                <a:gd name="T2" fmla="*/ 28 w 749"/>
                <a:gd name="T3" fmla="*/ 59 h 368"/>
                <a:gd name="T4" fmla="*/ 103 w 749"/>
                <a:gd name="T5" fmla="*/ 0 h 368"/>
                <a:gd name="T6" fmla="*/ 167 w 749"/>
                <a:gd name="T7" fmla="*/ 24 h 368"/>
                <a:gd name="T8" fmla="*/ 195 w 749"/>
                <a:gd name="T9" fmla="*/ 106 h 368"/>
                <a:gd name="T10" fmla="*/ 230 w 749"/>
                <a:gd name="T11" fmla="*/ 59 h 368"/>
                <a:gd name="T12" fmla="*/ 277 w 749"/>
                <a:gd name="T13" fmla="*/ 0 h 368"/>
                <a:gd name="T14" fmla="*/ 352 w 749"/>
                <a:gd name="T15" fmla="*/ 0 h 368"/>
                <a:gd name="T16" fmla="*/ 249 w 749"/>
                <a:gd name="T17" fmla="*/ 47 h 368"/>
                <a:gd name="T18" fmla="*/ 240 w 749"/>
                <a:gd name="T19" fmla="*/ 130 h 368"/>
                <a:gd name="T20" fmla="*/ 268 w 749"/>
                <a:gd name="T21" fmla="*/ 225 h 368"/>
                <a:gd name="T22" fmla="*/ 361 w 749"/>
                <a:gd name="T23" fmla="*/ 273 h 368"/>
                <a:gd name="T24" fmla="*/ 444 w 749"/>
                <a:gd name="T25" fmla="*/ 238 h 368"/>
                <a:gd name="T26" fmla="*/ 434 w 749"/>
                <a:gd name="T27" fmla="*/ 143 h 368"/>
                <a:gd name="T28" fmla="*/ 369 w 749"/>
                <a:gd name="T29" fmla="*/ 59 h 368"/>
                <a:gd name="T30" fmla="*/ 380 w 749"/>
                <a:gd name="T31" fmla="*/ 24 h 368"/>
                <a:gd name="T32" fmla="*/ 444 w 749"/>
                <a:gd name="T33" fmla="*/ 106 h 368"/>
                <a:gd name="T34" fmla="*/ 692 w 749"/>
                <a:gd name="T35" fmla="*/ 83 h 368"/>
                <a:gd name="T36" fmla="*/ 749 w 749"/>
                <a:gd name="T37" fmla="*/ 96 h 368"/>
                <a:gd name="T38" fmla="*/ 462 w 749"/>
                <a:gd name="T39" fmla="*/ 249 h 368"/>
                <a:gd name="T40" fmla="*/ 407 w 749"/>
                <a:gd name="T41" fmla="*/ 297 h 368"/>
                <a:gd name="T42" fmla="*/ 342 w 749"/>
                <a:gd name="T43" fmla="*/ 297 h 368"/>
                <a:gd name="T44" fmla="*/ 333 w 749"/>
                <a:gd name="T45" fmla="*/ 321 h 368"/>
                <a:gd name="T46" fmla="*/ 249 w 749"/>
                <a:gd name="T47" fmla="*/ 333 h 368"/>
                <a:gd name="T48" fmla="*/ 148 w 749"/>
                <a:gd name="T49" fmla="*/ 357 h 368"/>
                <a:gd name="T50" fmla="*/ 65 w 749"/>
                <a:gd name="T51" fmla="*/ 368 h 368"/>
                <a:gd name="T52" fmla="*/ 10 w 749"/>
                <a:gd name="T53" fmla="*/ 357 h 368"/>
                <a:gd name="T54" fmla="*/ 46 w 749"/>
                <a:gd name="T55" fmla="*/ 357 h 368"/>
                <a:gd name="T56" fmla="*/ 138 w 749"/>
                <a:gd name="T57" fmla="*/ 344 h 368"/>
                <a:gd name="T58" fmla="*/ 230 w 749"/>
                <a:gd name="T59" fmla="*/ 310 h 368"/>
                <a:gd name="T60" fmla="*/ 296 w 749"/>
                <a:gd name="T61" fmla="*/ 297 h 368"/>
                <a:gd name="T62" fmla="*/ 296 w 749"/>
                <a:gd name="T63" fmla="*/ 273 h 368"/>
                <a:gd name="T64" fmla="*/ 249 w 749"/>
                <a:gd name="T65" fmla="*/ 238 h 368"/>
                <a:gd name="T66" fmla="*/ 240 w 749"/>
                <a:gd name="T67" fmla="*/ 191 h 368"/>
                <a:gd name="T68" fmla="*/ 157 w 749"/>
                <a:gd name="T69" fmla="*/ 178 h 368"/>
                <a:gd name="T70" fmla="*/ 65 w 749"/>
                <a:gd name="T71" fmla="*/ 238 h 368"/>
                <a:gd name="T72" fmla="*/ 75 w 749"/>
                <a:gd name="T73" fmla="*/ 215 h 368"/>
                <a:gd name="T74" fmla="*/ 157 w 749"/>
                <a:gd name="T75" fmla="*/ 96 h 368"/>
                <a:gd name="T76" fmla="*/ 138 w 749"/>
                <a:gd name="T77" fmla="*/ 37 h 368"/>
                <a:gd name="T78" fmla="*/ 28 w 749"/>
                <a:gd name="T79" fmla="*/ 72 h 368"/>
                <a:gd name="T80" fmla="*/ 46 w 749"/>
                <a:gd name="T81" fmla="*/ 215 h 368"/>
                <a:gd name="T82" fmla="*/ 38 w 749"/>
                <a:gd name="T83" fmla="*/ 22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9" h="368">
                  <a:moveTo>
                    <a:pt x="38" y="225"/>
                  </a:moveTo>
                  <a:lnTo>
                    <a:pt x="10" y="166"/>
                  </a:lnTo>
                  <a:lnTo>
                    <a:pt x="10" y="106"/>
                  </a:lnTo>
                  <a:lnTo>
                    <a:pt x="28" y="59"/>
                  </a:lnTo>
                  <a:lnTo>
                    <a:pt x="65" y="24"/>
                  </a:lnTo>
                  <a:lnTo>
                    <a:pt x="103" y="0"/>
                  </a:lnTo>
                  <a:lnTo>
                    <a:pt x="138" y="11"/>
                  </a:lnTo>
                  <a:lnTo>
                    <a:pt x="167" y="24"/>
                  </a:lnTo>
                  <a:lnTo>
                    <a:pt x="185" y="59"/>
                  </a:lnTo>
                  <a:lnTo>
                    <a:pt x="195" y="106"/>
                  </a:lnTo>
                  <a:lnTo>
                    <a:pt x="213" y="130"/>
                  </a:lnTo>
                  <a:lnTo>
                    <a:pt x="230" y="59"/>
                  </a:lnTo>
                  <a:lnTo>
                    <a:pt x="259" y="24"/>
                  </a:lnTo>
                  <a:lnTo>
                    <a:pt x="277" y="0"/>
                  </a:lnTo>
                  <a:lnTo>
                    <a:pt x="315" y="0"/>
                  </a:lnTo>
                  <a:lnTo>
                    <a:pt x="352" y="0"/>
                  </a:lnTo>
                  <a:lnTo>
                    <a:pt x="277" y="24"/>
                  </a:lnTo>
                  <a:lnTo>
                    <a:pt x="249" y="47"/>
                  </a:lnTo>
                  <a:lnTo>
                    <a:pt x="240" y="83"/>
                  </a:lnTo>
                  <a:lnTo>
                    <a:pt x="240" y="130"/>
                  </a:lnTo>
                  <a:lnTo>
                    <a:pt x="249" y="178"/>
                  </a:lnTo>
                  <a:lnTo>
                    <a:pt x="268" y="225"/>
                  </a:lnTo>
                  <a:lnTo>
                    <a:pt x="315" y="262"/>
                  </a:lnTo>
                  <a:lnTo>
                    <a:pt x="361" y="273"/>
                  </a:lnTo>
                  <a:lnTo>
                    <a:pt x="407" y="262"/>
                  </a:lnTo>
                  <a:lnTo>
                    <a:pt x="444" y="238"/>
                  </a:lnTo>
                  <a:lnTo>
                    <a:pt x="453" y="202"/>
                  </a:lnTo>
                  <a:lnTo>
                    <a:pt x="434" y="143"/>
                  </a:lnTo>
                  <a:lnTo>
                    <a:pt x="397" y="96"/>
                  </a:lnTo>
                  <a:lnTo>
                    <a:pt x="369" y="59"/>
                  </a:lnTo>
                  <a:lnTo>
                    <a:pt x="352" y="37"/>
                  </a:lnTo>
                  <a:lnTo>
                    <a:pt x="380" y="24"/>
                  </a:lnTo>
                  <a:lnTo>
                    <a:pt x="425" y="72"/>
                  </a:lnTo>
                  <a:lnTo>
                    <a:pt x="444" y="106"/>
                  </a:lnTo>
                  <a:lnTo>
                    <a:pt x="453" y="155"/>
                  </a:lnTo>
                  <a:lnTo>
                    <a:pt x="692" y="83"/>
                  </a:lnTo>
                  <a:lnTo>
                    <a:pt x="462" y="191"/>
                  </a:lnTo>
                  <a:lnTo>
                    <a:pt x="749" y="96"/>
                  </a:lnTo>
                  <a:lnTo>
                    <a:pt x="462" y="215"/>
                  </a:lnTo>
                  <a:lnTo>
                    <a:pt x="462" y="249"/>
                  </a:lnTo>
                  <a:lnTo>
                    <a:pt x="444" y="273"/>
                  </a:lnTo>
                  <a:lnTo>
                    <a:pt x="407" y="297"/>
                  </a:lnTo>
                  <a:lnTo>
                    <a:pt x="369" y="297"/>
                  </a:lnTo>
                  <a:lnTo>
                    <a:pt x="342" y="297"/>
                  </a:lnTo>
                  <a:lnTo>
                    <a:pt x="352" y="321"/>
                  </a:lnTo>
                  <a:lnTo>
                    <a:pt x="333" y="321"/>
                  </a:lnTo>
                  <a:lnTo>
                    <a:pt x="296" y="333"/>
                  </a:lnTo>
                  <a:lnTo>
                    <a:pt x="249" y="333"/>
                  </a:lnTo>
                  <a:lnTo>
                    <a:pt x="213" y="333"/>
                  </a:lnTo>
                  <a:lnTo>
                    <a:pt x="148" y="357"/>
                  </a:lnTo>
                  <a:lnTo>
                    <a:pt x="103" y="368"/>
                  </a:lnTo>
                  <a:lnTo>
                    <a:pt x="65" y="368"/>
                  </a:lnTo>
                  <a:lnTo>
                    <a:pt x="38" y="368"/>
                  </a:lnTo>
                  <a:lnTo>
                    <a:pt x="10" y="357"/>
                  </a:lnTo>
                  <a:lnTo>
                    <a:pt x="0" y="333"/>
                  </a:lnTo>
                  <a:lnTo>
                    <a:pt x="46" y="357"/>
                  </a:lnTo>
                  <a:lnTo>
                    <a:pt x="92" y="357"/>
                  </a:lnTo>
                  <a:lnTo>
                    <a:pt x="138" y="344"/>
                  </a:lnTo>
                  <a:lnTo>
                    <a:pt x="185" y="321"/>
                  </a:lnTo>
                  <a:lnTo>
                    <a:pt x="230" y="310"/>
                  </a:lnTo>
                  <a:lnTo>
                    <a:pt x="259" y="310"/>
                  </a:lnTo>
                  <a:lnTo>
                    <a:pt x="296" y="297"/>
                  </a:lnTo>
                  <a:lnTo>
                    <a:pt x="296" y="284"/>
                  </a:lnTo>
                  <a:lnTo>
                    <a:pt x="296" y="273"/>
                  </a:lnTo>
                  <a:lnTo>
                    <a:pt x="277" y="249"/>
                  </a:lnTo>
                  <a:lnTo>
                    <a:pt x="249" y="238"/>
                  </a:lnTo>
                  <a:lnTo>
                    <a:pt x="249" y="215"/>
                  </a:lnTo>
                  <a:lnTo>
                    <a:pt x="240" y="191"/>
                  </a:lnTo>
                  <a:lnTo>
                    <a:pt x="195" y="166"/>
                  </a:lnTo>
                  <a:lnTo>
                    <a:pt x="157" y="178"/>
                  </a:lnTo>
                  <a:lnTo>
                    <a:pt x="110" y="215"/>
                  </a:lnTo>
                  <a:lnTo>
                    <a:pt x="65" y="238"/>
                  </a:lnTo>
                  <a:lnTo>
                    <a:pt x="28" y="273"/>
                  </a:lnTo>
                  <a:lnTo>
                    <a:pt x="75" y="215"/>
                  </a:lnTo>
                  <a:lnTo>
                    <a:pt x="185" y="155"/>
                  </a:lnTo>
                  <a:lnTo>
                    <a:pt x="157" y="96"/>
                  </a:lnTo>
                  <a:lnTo>
                    <a:pt x="110" y="59"/>
                  </a:lnTo>
                  <a:lnTo>
                    <a:pt x="138" y="37"/>
                  </a:lnTo>
                  <a:lnTo>
                    <a:pt x="120" y="11"/>
                  </a:lnTo>
                  <a:lnTo>
                    <a:pt x="28" y="72"/>
                  </a:lnTo>
                  <a:lnTo>
                    <a:pt x="18" y="155"/>
                  </a:lnTo>
                  <a:lnTo>
                    <a:pt x="46" y="215"/>
                  </a:lnTo>
                  <a:lnTo>
                    <a:pt x="38" y="225"/>
                  </a:lnTo>
                  <a:lnTo>
                    <a:pt x="38" y="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3" name="Freeform 28"/>
            <p:cNvSpPr>
              <a:spLocks/>
            </p:cNvSpPr>
            <p:nvPr/>
          </p:nvSpPr>
          <p:spPr bwMode="auto">
            <a:xfrm>
              <a:off x="4653" y="1598"/>
              <a:ext cx="508" cy="403"/>
            </a:xfrm>
            <a:custGeom>
              <a:avLst/>
              <a:gdLst>
                <a:gd name="T0" fmla="*/ 267 w 1015"/>
                <a:gd name="T1" fmla="*/ 545 h 806"/>
                <a:gd name="T2" fmla="*/ 461 w 1015"/>
                <a:gd name="T3" fmla="*/ 534 h 806"/>
                <a:gd name="T4" fmla="*/ 636 w 1015"/>
                <a:gd name="T5" fmla="*/ 511 h 806"/>
                <a:gd name="T6" fmla="*/ 683 w 1015"/>
                <a:gd name="T7" fmla="*/ 450 h 806"/>
                <a:gd name="T8" fmla="*/ 683 w 1015"/>
                <a:gd name="T9" fmla="*/ 392 h 806"/>
                <a:gd name="T10" fmla="*/ 655 w 1015"/>
                <a:gd name="T11" fmla="*/ 331 h 806"/>
                <a:gd name="T12" fmla="*/ 627 w 1015"/>
                <a:gd name="T13" fmla="*/ 248 h 806"/>
                <a:gd name="T14" fmla="*/ 544 w 1015"/>
                <a:gd name="T15" fmla="*/ 225 h 806"/>
                <a:gd name="T16" fmla="*/ 498 w 1015"/>
                <a:gd name="T17" fmla="*/ 284 h 806"/>
                <a:gd name="T18" fmla="*/ 416 w 1015"/>
                <a:gd name="T19" fmla="*/ 260 h 806"/>
                <a:gd name="T20" fmla="*/ 359 w 1015"/>
                <a:gd name="T21" fmla="*/ 165 h 806"/>
                <a:gd name="T22" fmla="*/ 305 w 1015"/>
                <a:gd name="T23" fmla="*/ 95 h 806"/>
                <a:gd name="T24" fmla="*/ 359 w 1015"/>
                <a:gd name="T25" fmla="*/ 95 h 806"/>
                <a:gd name="T26" fmla="*/ 423 w 1015"/>
                <a:gd name="T27" fmla="*/ 154 h 806"/>
                <a:gd name="T28" fmla="*/ 461 w 1015"/>
                <a:gd name="T29" fmla="*/ 141 h 806"/>
                <a:gd name="T30" fmla="*/ 498 w 1015"/>
                <a:gd name="T31" fmla="*/ 130 h 806"/>
                <a:gd name="T32" fmla="*/ 516 w 1015"/>
                <a:gd name="T33" fmla="*/ 95 h 806"/>
                <a:gd name="T34" fmla="*/ 563 w 1015"/>
                <a:gd name="T35" fmla="*/ 83 h 806"/>
                <a:gd name="T36" fmla="*/ 571 w 1015"/>
                <a:gd name="T37" fmla="*/ 46 h 806"/>
                <a:gd name="T38" fmla="*/ 627 w 1015"/>
                <a:gd name="T39" fmla="*/ 34 h 806"/>
                <a:gd name="T40" fmla="*/ 683 w 1015"/>
                <a:gd name="T41" fmla="*/ 141 h 806"/>
                <a:gd name="T42" fmla="*/ 728 w 1015"/>
                <a:gd name="T43" fmla="*/ 284 h 806"/>
                <a:gd name="T44" fmla="*/ 803 w 1015"/>
                <a:gd name="T45" fmla="*/ 416 h 806"/>
                <a:gd name="T46" fmla="*/ 904 w 1015"/>
                <a:gd name="T47" fmla="*/ 498 h 806"/>
                <a:gd name="T48" fmla="*/ 756 w 1015"/>
                <a:gd name="T49" fmla="*/ 522 h 806"/>
                <a:gd name="T50" fmla="*/ 544 w 1015"/>
                <a:gd name="T51" fmla="*/ 604 h 806"/>
                <a:gd name="T52" fmla="*/ 387 w 1015"/>
                <a:gd name="T53" fmla="*/ 712 h 806"/>
                <a:gd name="T54" fmla="*/ 267 w 1015"/>
                <a:gd name="T55" fmla="*/ 770 h 806"/>
                <a:gd name="T56" fmla="*/ 129 w 1015"/>
                <a:gd name="T57" fmla="*/ 795 h 806"/>
                <a:gd name="T58" fmla="*/ 7 w 1015"/>
                <a:gd name="T59" fmla="*/ 795 h 806"/>
                <a:gd name="T60" fmla="*/ 7 w 1015"/>
                <a:gd name="T61" fmla="*/ 759 h 806"/>
                <a:gd name="T62" fmla="*/ 92 w 1015"/>
                <a:gd name="T63" fmla="*/ 770 h 806"/>
                <a:gd name="T64" fmla="*/ 286 w 1015"/>
                <a:gd name="T65" fmla="*/ 749 h 806"/>
                <a:gd name="T66" fmla="*/ 507 w 1015"/>
                <a:gd name="T67" fmla="*/ 617 h 806"/>
                <a:gd name="T68" fmla="*/ 674 w 1015"/>
                <a:gd name="T69" fmla="*/ 534 h 806"/>
                <a:gd name="T70" fmla="*/ 469 w 1015"/>
                <a:gd name="T71" fmla="*/ 558 h 806"/>
                <a:gd name="T72" fmla="*/ 294 w 1015"/>
                <a:gd name="T73" fmla="*/ 604 h 806"/>
                <a:gd name="T74" fmla="*/ 129 w 1015"/>
                <a:gd name="T75" fmla="*/ 652 h 806"/>
                <a:gd name="T76" fmla="*/ 157 w 1015"/>
                <a:gd name="T77" fmla="*/ 628 h 806"/>
                <a:gd name="T78" fmla="*/ 359 w 1015"/>
                <a:gd name="T79" fmla="*/ 569 h 806"/>
                <a:gd name="T80" fmla="*/ 146 w 1015"/>
                <a:gd name="T81" fmla="*/ 545 h 806"/>
                <a:gd name="T82" fmla="*/ 146 w 1015"/>
                <a:gd name="T83" fmla="*/ 534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5" h="806">
                  <a:moveTo>
                    <a:pt x="146" y="534"/>
                  </a:moveTo>
                  <a:lnTo>
                    <a:pt x="267" y="545"/>
                  </a:lnTo>
                  <a:lnTo>
                    <a:pt x="369" y="545"/>
                  </a:lnTo>
                  <a:lnTo>
                    <a:pt x="461" y="534"/>
                  </a:lnTo>
                  <a:lnTo>
                    <a:pt x="544" y="522"/>
                  </a:lnTo>
                  <a:lnTo>
                    <a:pt x="636" y="511"/>
                  </a:lnTo>
                  <a:lnTo>
                    <a:pt x="674" y="485"/>
                  </a:lnTo>
                  <a:lnTo>
                    <a:pt x="683" y="450"/>
                  </a:lnTo>
                  <a:lnTo>
                    <a:pt x="674" y="426"/>
                  </a:lnTo>
                  <a:lnTo>
                    <a:pt x="683" y="392"/>
                  </a:lnTo>
                  <a:lnTo>
                    <a:pt x="664" y="356"/>
                  </a:lnTo>
                  <a:lnTo>
                    <a:pt x="655" y="331"/>
                  </a:lnTo>
                  <a:lnTo>
                    <a:pt x="646" y="297"/>
                  </a:lnTo>
                  <a:lnTo>
                    <a:pt x="627" y="248"/>
                  </a:lnTo>
                  <a:lnTo>
                    <a:pt x="589" y="212"/>
                  </a:lnTo>
                  <a:lnTo>
                    <a:pt x="544" y="225"/>
                  </a:lnTo>
                  <a:lnTo>
                    <a:pt x="516" y="260"/>
                  </a:lnTo>
                  <a:lnTo>
                    <a:pt x="498" y="284"/>
                  </a:lnTo>
                  <a:lnTo>
                    <a:pt x="469" y="297"/>
                  </a:lnTo>
                  <a:lnTo>
                    <a:pt x="416" y="260"/>
                  </a:lnTo>
                  <a:lnTo>
                    <a:pt x="377" y="212"/>
                  </a:lnTo>
                  <a:lnTo>
                    <a:pt x="359" y="165"/>
                  </a:lnTo>
                  <a:lnTo>
                    <a:pt x="341" y="119"/>
                  </a:lnTo>
                  <a:lnTo>
                    <a:pt x="305" y="95"/>
                  </a:lnTo>
                  <a:lnTo>
                    <a:pt x="249" y="83"/>
                  </a:lnTo>
                  <a:lnTo>
                    <a:pt x="359" y="95"/>
                  </a:lnTo>
                  <a:lnTo>
                    <a:pt x="396" y="130"/>
                  </a:lnTo>
                  <a:lnTo>
                    <a:pt x="423" y="154"/>
                  </a:lnTo>
                  <a:lnTo>
                    <a:pt x="396" y="71"/>
                  </a:lnTo>
                  <a:lnTo>
                    <a:pt x="461" y="141"/>
                  </a:lnTo>
                  <a:lnTo>
                    <a:pt x="434" y="71"/>
                  </a:lnTo>
                  <a:lnTo>
                    <a:pt x="498" y="130"/>
                  </a:lnTo>
                  <a:lnTo>
                    <a:pt x="423" y="46"/>
                  </a:lnTo>
                  <a:lnTo>
                    <a:pt x="516" y="95"/>
                  </a:lnTo>
                  <a:lnTo>
                    <a:pt x="461" y="34"/>
                  </a:lnTo>
                  <a:lnTo>
                    <a:pt x="563" y="83"/>
                  </a:lnTo>
                  <a:lnTo>
                    <a:pt x="498" y="24"/>
                  </a:lnTo>
                  <a:lnTo>
                    <a:pt x="571" y="46"/>
                  </a:lnTo>
                  <a:lnTo>
                    <a:pt x="516" y="0"/>
                  </a:lnTo>
                  <a:lnTo>
                    <a:pt x="627" y="34"/>
                  </a:lnTo>
                  <a:lnTo>
                    <a:pt x="655" y="95"/>
                  </a:lnTo>
                  <a:lnTo>
                    <a:pt x="683" y="141"/>
                  </a:lnTo>
                  <a:lnTo>
                    <a:pt x="700" y="225"/>
                  </a:lnTo>
                  <a:lnTo>
                    <a:pt x="728" y="284"/>
                  </a:lnTo>
                  <a:lnTo>
                    <a:pt x="756" y="356"/>
                  </a:lnTo>
                  <a:lnTo>
                    <a:pt x="803" y="416"/>
                  </a:lnTo>
                  <a:lnTo>
                    <a:pt x="848" y="450"/>
                  </a:lnTo>
                  <a:lnTo>
                    <a:pt x="904" y="498"/>
                  </a:lnTo>
                  <a:lnTo>
                    <a:pt x="1015" y="545"/>
                  </a:lnTo>
                  <a:lnTo>
                    <a:pt x="756" y="522"/>
                  </a:lnTo>
                  <a:lnTo>
                    <a:pt x="627" y="569"/>
                  </a:lnTo>
                  <a:lnTo>
                    <a:pt x="544" y="604"/>
                  </a:lnTo>
                  <a:lnTo>
                    <a:pt x="469" y="652"/>
                  </a:lnTo>
                  <a:lnTo>
                    <a:pt x="387" y="712"/>
                  </a:lnTo>
                  <a:lnTo>
                    <a:pt x="341" y="736"/>
                  </a:lnTo>
                  <a:lnTo>
                    <a:pt x="267" y="770"/>
                  </a:lnTo>
                  <a:lnTo>
                    <a:pt x="193" y="770"/>
                  </a:lnTo>
                  <a:lnTo>
                    <a:pt x="129" y="795"/>
                  </a:lnTo>
                  <a:lnTo>
                    <a:pt x="54" y="806"/>
                  </a:lnTo>
                  <a:lnTo>
                    <a:pt x="7" y="795"/>
                  </a:lnTo>
                  <a:lnTo>
                    <a:pt x="0" y="783"/>
                  </a:lnTo>
                  <a:lnTo>
                    <a:pt x="7" y="759"/>
                  </a:lnTo>
                  <a:lnTo>
                    <a:pt x="7" y="783"/>
                  </a:lnTo>
                  <a:lnTo>
                    <a:pt x="92" y="770"/>
                  </a:lnTo>
                  <a:lnTo>
                    <a:pt x="211" y="749"/>
                  </a:lnTo>
                  <a:lnTo>
                    <a:pt x="286" y="749"/>
                  </a:lnTo>
                  <a:lnTo>
                    <a:pt x="404" y="677"/>
                  </a:lnTo>
                  <a:lnTo>
                    <a:pt x="507" y="617"/>
                  </a:lnTo>
                  <a:lnTo>
                    <a:pt x="617" y="569"/>
                  </a:lnTo>
                  <a:lnTo>
                    <a:pt x="674" y="534"/>
                  </a:lnTo>
                  <a:lnTo>
                    <a:pt x="655" y="522"/>
                  </a:lnTo>
                  <a:lnTo>
                    <a:pt x="469" y="558"/>
                  </a:lnTo>
                  <a:lnTo>
                    <a:pt x="377" y="580"/>
                  </a:lnTo>
                  <a:lnTo>
                    <a:pt x="294" y="604"/>
                  </a:lnTo>
                  <a:lnTo>
                    <a:pt x="221" y="617"/>
                  </a:lnTo>
                  <a:lnTo>
                    <a:pt x="129" y="652"/>
                  </a:lnTo>
                  <a:lnTo>
                    <a:pt x="17" y="712"/>
                  </a:lnTo>
                  <a:lnTo>
                    <a:pt x="157" y="628"/>
                  </a:lnTo>
                  <a:lnTo>
                    <a:pt x="331" y="580"/>
                  </a:lnTo>
                  <a:lnTo>
                    <a:pt x="359" y="569"/>
                  </a:lnTo>
                  <a:lnTo>
                    <a:pt x="305" y="558"/>
                  </a:lnTo>
                  <a:lnTo>
                    <a:pt x="146" y="545"/>
                  </a:lnTo>
                  <a:lnTo>
                    <a:pt x="146" y="534"/>
                  </a:lnTo>
                  <a:lnTo>
                    <a:pt x="146" y="5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4" name="Freeform 29"/>
            <p:cNvSpPr>
              <a:spLocks/>
            </p:cNvSpPr>
            <p:nvPr/>
          </p:nvSpPr>
          <p:spPr bwMode="auto">
            <a:xfrm>
              <a:off x="4920" y="1734"/>
              <a:ext cx="41" cy="72"/>
            </a:xfrm>
            <a:custGeom>
              <a:avLst/>
              <a:gdLst>
                <a:gd name="T0" fmla="*/ 0 w 82"/>
                <a:gd name="T1" fmla="*/ 94 h 143"/>
                <a:gd name="T2" fmla="*/ 19 w 82"/>
                <a:gd name="T3" fmla="*/ 34 h 143"/>
                <a:gd name="T4" fmla="*/ 64 w 82"/>
                <a:gd name="T5" fmla="*/ 0 h 143"/>
                <a:gd name="T6" fmla="*/ 54 w 82"/>
                <a:gd name="T7" fmla="*/ 34 h 143"/>
                <a:gd name="T8" fmla="*/ 82 w 82"/>
                <a:gd name="T9" fmla="*/ 47 h 143"/>
                <a:gd name="T10" fmla="*/ 54 w 82"/>
                <a:gd name="T11" fmla="*/ 83 h 143"/>
                <a:gd name="T12" fmla="*/ 64 w 82"/>
                <a:gd name="T13" fmla="*/ 143 h 143"/>
                <a:gd name="T14" fmla="*/ 19 w 82"/>
                <a:gd name="T15" fmla="*/ 106 h 143"/>
                <a:gd name="T16" fmla="*/ 0 w 82"/>
                <a:gd name="T17" fmla="*/ 94 h 143"/>
                <a:gd name="T18" fmla="*/ 0 w 82"/>
                <a:gd name="T19" fmla="*/ 9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43">
                  <a:moveTo>
                    <a:pt x="0" y="94"/>
                  </a:moveTo>
                  <a:lnTo>
                    <a:pt x="19" y="34"/>
                  </a:lnTo>
                  <a:lnTo>
                    <a:pt x="64" y="0"/>
                  </a:lnTo>
                  <a:lnTo>
                    <a:pt x="54" y="34"/>
                  </a:lnTo>
                  <a:lnTo>
                    <a:pt x="82" y="47"/>
                  </a:lnTo>
                  <a:lnTo>
                    <a:pt x="54" y="83"/>
                  </a:lnTo>
                  <a:lnTo>
                    <a:pt x="64" y="143"/>
                  </a:lnTo>
                  <a:lnTo>
                    <a:pt x="19" y="106"/>
                  </a:lnTo>
                  <a:lnTo>
                    <a:pt x="0" y="94"/>
                  </a:lnTo>
                  <a:lnTo>
                    <a:pt x="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5" name="Freeform 30"/>
            <p:cNvSpPr>
              <a:spLocks/>
            </p:cNvSpPr>
            <p:nvPr/>
          </p:nvSpPr>
          <p:spPr bwMode="auto">
            <a:xfrm>
              <a:off x="4574" y="1770"/>
              <a:ext cx="55" cy="18"/>
            </a:xfrm>
            <a:custGeom>
              <a:avLst/>
              <a:gdLst>
                <a:gd name="T0" fmla="*/ 0 w 111"/>
                <a:gd name="T1" fmla="*/ 23 h 35"/>
                <a:gd name="T2" fmla="*/ 92 w 111"/>
                <a:gd name="T3" fmla="*/ 35 h 35"/>
                <a:gd name="T4" fmla="*/ 111 w 111"/>
                <a:gd name="T5" fmla="*/ 12 h 35"/>
                <a:gd name="T6" fmla="*/ 45 w 111"/>
                <a:gd name="T7" fmla="*/ 0 h 35"/>
                <a:gd name="T8" fmla="*/ 0 w 111"/>
                <a:gd name="T9" fmla="*/ 23 h 35"/>
                <a:gd name="T10" fmla="*/ 0 w 111"/>
                <a:gd name="T11" fmla="*/ 23 h 35"/>
              </a:gdLst>
              <a:ahLst/>
              <a:cxnLst>
                <a:cxn ang="0">
                  <a:pos x="T0" y="T1"/>
                </a:cxn>
                <a:cxn ang="0">
                  <a:pos x="T2" y="T3"/>
                </a:cxn>
                <a:cxn ang="0">
                  <a:pos x="T4" y="T5"/>
                </a:cxn>
                <a:cxn ang="0">
                  <a:pos x="T6" y="T7"/>
                </a:cxn>
                <a:cxn ang="0">
                  <a:pos x="T8" y="T9"/>
                </a:cxn>
                <a:cxn ang="0">
                  <a:pos x="T10" y="T11"/>
                </a:cxn>
              </a:cxnLst>
              <a:rect l="0" t="0" r="r" b="b"/>
              <a:pathLst>
                <a:path w="111" h="35">
                  <a:moveTo>
                    <a:pt x="0" y="23"/>
                  </a:moveTo>
                  <a:lnTo>
                    <a:pt x="92" y="35"/>
                  </a:lnTo>
                  <a:lnTo>
                    <a:pt x="111" y="12"/>
                  </a:lnTo>
                  <a:lnTo>
                    <a:pt x="45" y="0"/>
                  </a:lnTo>
                  <a:lnTo>
                    <a:pt x="0" y="23"/>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6" name="Freeform 31"/>
            <p:cNvSpPr>
              <a:spLocks/>
            </p:cNvSpPr>
            <p:nvPr/>
          </p:nvSpPr>
          <p:spPr bwMode="auto">
            <a:xfrm>
              <a:off x="4694" y="1794"/>
              <a:ext cx="60" cy="23"/>
            </a:xfrm>
            <a:custGeom>
              <a:avLst/>
              <a:gdLst>
                <a:gd name="T0" fmla="*/ 0 w 120"/>
                <a:gd name="T1" fmla="*/ 0 h 47"/>
                <a:gd name="T2" fmla="*/ 120 w 120"/>
                <a:gd name="T3" fmla="*/ 47 h 47"/>
                <a:gd name="T4" fmla="*/ 28 w 120"/>
                <a:gd name="T5" fmla="*/ 24 h 47"/>
                <a:gd name="T6" fmla="*/ 0 w 120"/>
                <a:gd name="T7" fmla="*/ 0 h 47"/>
                <a:gd name="T8" fmla="*/ 0 w 120"/>
                <a:gd name="T9" fmla="*/ 0 h 47"/>
              </a:gdLst>
              <a:ahLst/>
              <a:cxnLst>
                <a:cxn ang="0">
                  <a:pos x="T0" y="T1"/>
                </a:cxn>
                <a:cxn ang="0">
                  <a:pos x="T2" y="T3"/>
                </a:cxn>
                <a:cxn ang="0">
                  <a:pos x="T4" y="T5"/>
                </a:cxn>
                <a:cxn ang="0">
                  <a:pos x="T6" y="T7"/>
                </a:cxn>
                <a:cxn ang="0">
                  <a:pos x="T8" y="T9"/>
                </a:cxn>
              </a:cxnLst>
              <a:rect l="0" t="0" r="r" b="b"/>
              <a:pathLst>
                <a:path w="120" h="47">
                  <a:moveTo>
                    <a:pt x="0" y="0"/>
                  </a:moveTo>
                  <a:lnTo>
                    <a:pt x="120" y="47"/>
                  </a:lnTo>
                  <a:lnTo>
                    <a:pt x="28" y="24"/>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7" name="Freeform 32"/>
            <p:cNvSpPr>
              <a:spLocks/>
            </p:cNvSpPr>
            <p:nvPr/>
          </p:nvSpPr>
          <p:spPr bwMode="auto">
            <a:xfrm>
              <a:off x="4717" y="1675"/>
              <a:ext cx="51" cy="42"/>
            </a:xfrm>
            <a:custGeom>
              <a:avLst/>
              <a:gdLst>
                <a:gd name="T0" fmla="*/ 0 w 101"/>
                <a:gd name="T1" fmla="*/ 11 h 84"/>
                <a:gd name="T2" fmla="*/ 101 w 101"/>
                <a:gd name="T3" fmla="*/ 84 h 84"/>
                <a:gd name="T4" fmla="*/ 17 w 101"/>
                <a:gd name="T5" fmla="*/ 0 h 84"/>
                <a:gd name="T6" fmla="*/ 0 w 101"/>
                <a:gd name="T7" fmla="*/ 11 h 84"/>
                <a:gd name="T8" fmla="*/ 0 w 101"/>
                <a:gd name="T9" fmla="*/ 11 h 84"/>
              </a:gdLst>
              <a:ahLst/>
              <a:cxnLst>
                <a:cxn ang="0">
                  <a:pos x="T0" y="T1"/>
                </a:cxn>
                <a:cxn ang="0">
                  <a:pos x="T2" y="T3"/>
                </a:cxn>
                <a:cxn ang="0">
                  <a:pos x="T4" y="T5"/>
                </a:cxn>
                <a:cxn ang="0">
                  <a:pos x="T6" y="T7"/>
                </a:cxn>
                <a:cxn ang="0">
                  <a:pos x="T8" y="T9"/>
                </a:cxn>
              </a:cxnLst>
              <a:rect l="0" t="0" r="r" b="b"/>
              <a:pathLst>
                <a:path w="101" h="84">
                  <a:moveTo>
                    <a:pt x="0" y="11"/>
                  </a:moveTo>
                  <a:lnTo>
                    <a:pt x="101" y="84"/>
                  </a:lnTo>
                  <a:lnTo>
                    <a:pt x="17" y="0"/>
                  </a:lnTo>
                  <a:lnTo>
                    <a:pt x="0" y="11"/>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8" name="Freeform 33"/>
            <p:cNvSpPr>
              <a:spLocks/>
            </p:cNvSpPr>
            <p:nvPr/>
          </p:nvSpPr>
          <p:spPr bwMode="auto">
            <a:xfrm>
              <a:off x="4851" y="1538"/>
              <a:ext cx="604" cy="357"/>
            </a:xfrm>
            <a:custGeom>
              <a:avLst/>
              <a:gdLst>
                <a:gd name="T0" fmla="*/ 0 w 1209"/>
                <a:gd name="T1" fmla="*/ 58 h 712"/>
                <a:gd name="T2" fmla="*/ 139 w 1209"/>
                <a:gd name="T3" fmla="*/ 11 h 712"/>
                <a:gd name="T4" fmla="*/ 296 w 1209"/>
                <a:gd name="T5" fmla="*/ 0 h 712"/>
                <a:gd name="T6" fmla="*/ 425 w 1209"/>
                <a:gd name="T7" fmla="*/ 11 h 712"/>
                <a:gd name="T8" fmla="*/ 592 w 1209"/>
                <a:gd name="T9" fmla="*/ 34 h 712"/>
                <a:gd name="T10" fmla="*/ 740 w 1209"/>
                <a:gd name="T11" fmla="*/ 106 h 712"/>
                <a:gd name="T12" fmla="*/ 886 w 1209"/>
                <a:gd name="T13" fmla="*/ 225 h 712"/>
                <a:gd name="T14" fmla="*/ 989 w 1209"/>
                <a:gd name="T15" fmla="*/ 331 h 712"/>
                <a:gd name="T16" fmla="*/ 1044 w 1209"/>
                <a:gd name="T17" fmla="*/ 439 h 712"/>
                <a:gd name="T18" fmla="*/ 1081 w 1209"/>
                <a:gd name="T19" fmla="*/ 463 h 712"/>
                <a:gd name="T20" fmla="*/ 1090 w 1209"/>
                <a:gd name="T21" fmla="*/ 486 h 712"/>
                <a:gd name="T22" fmla="*/ 1109 w 1209"/>
                <a:gd name="T23" fmla="*/ 511 h 712"/>
                <a:gd name="T24" fmla="*/ 1109 w 1209"/>
                <a:gd name="T25" fmla="*/ 535 h 712"/>
                <a:gd name="T26" fmla="*/ 1209 w 1209"/>
                <a:gd name="T27" fmla="*/ 535 h 712"/>
                <a:gd name="T28" fmla="*/ 998 w 1209"/>
                <a:gd name="T29" fmla="*/ 582 h 712"/>
                <a:gd name="T30" fmla="*/ 932 w 1209"/>
                <a:gd name="T31" fmla="*/ 617 h 712"/>
                <a:gd name="T32" fmla="*/ 970 w 1209"/>
                <a:gd name="T33" fmla="*/ 712 h 712"/>
                <a:gd name="T34" fmla="*/ 942 w 1209"/>
                <a:gd name="T35" fmla="*/ 712 h 712"/>
                <a:gd name="T36" fmla="*/ 924 w 1209"/>
                <a:gd name="T37" fmla="*/ 641 h 712"/>
                <a:gd name="T38" fmla="*/ 886 w 1209"/>
                <a:gd name="T39" fmla="*/ 569 h 712"/>
                <a:gd name="T40" fmla="*/ 832 w 1209"/>
                <a:gd name="T41" fmla="*/ 498 h 712"/>
                <a:gd name="T42" fmla="*/ 757 w 1209"/>
                <a:gd name="T43" fmla="*/ 416 h 712"/>
                <a:gd name="T44" fmla="*/ 729 w 1209"/>
                <a:gd name="T45" fmla="*/ 392 h 712"/>
                <a:gd name="T46" fmla="*/ 832 w 1209"/>
                <a:gd name="T47" fmla="*/ 426 h 712"/>
                <a:gd name="T48" fmla="*/ 886 w 1209"/>
                <a:gd name="T49" fmla="*/ 475 h 712"/>
                <a:gd name="T50" fmla="*/ 850 w 1209"/>
                <a:gd name="T51" fmla="*/ 284 h 712"/>
                <a:gd name="T52" fmla="*/ 942 w 1209"/>
                <a:gd name="T53" fmla="*/ 511 h 712"/>
                <a:gd name="T54" fmla="*/ 979 w 1209"/>
                <a:gd name="T55" fmla="*/ 522 h 712"/>
                <a:gd name="T56" fmla="*/ 932 w 1209"/>
                <a:gd name="T57" fmla="*/ 357 h 712"/>
                <a:gd name="T58" fmla="*/ 989 w 1209"/>
                <a:gd name="T59" fmla="*/ 511 h 712"/>
                <a:gd name="T60" fmla="*/ 1006 w 1209"/>
                <a:gd name="T61" fmla="*/ 463 h 712"/>
                <a:gd name="T62" fmla="*/ 979 w 1209"/>
                <a:gd name="T63" fmla="*/ 344 h 712"/>
                <a:gd name="T64" fmla="*/ 869 w 1209"/>
                <a:gd name="T65" fmla="*/ 249 h 712"/>
                <a:gd name="T66" fmla="*/ 729 w 1209"/>
                <a:gd name="T67" fmla="*/ 153 h 712"/>
                <a:gd name="T68" fmla="*/ 562 w 1209"/>
                <a:gd name="T69" fmla="*/ 71 h 712"/>
                <a:gd name="T70" fmla="*/ 407 w 1209"/>
                <a:gd name="T71" fmla="*/ 34 h 712"/>
                <a:gd name="T72" fmla="*/ 221 w 1209"/>
                <a:gd name="T73" fmla="*/ 34 h 712"/>
                <a:gd name="T74" fmla="*/ 102 w 1209"/>
                <a:gd name="T75" fmla="*/ 58 h 712"/>
                <a:gd name="T76" fmla="*/ 0 w 1209"/>
                <a:gd name="T77" fmla="*/ 58 h 712"/>
                <a:gd name="T78" fmla="*/ 0 w 1209"/>
                <a:gd name="T79" fmla="*/ 5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09" h="712">
                  <a:moveTo>
                    <a:pt x="0" y="58"/>
                  </a:moveTo>
                  <a:lnTo>
                    <a:pt x="139" y="11"/>
                  </a:lnTo>
                  <a:lnTo>
                    <a:pt x="296" y="0"/>
                  </a:lnTo>
                  <a:lnTo>
                    <a:pt x="425" y="11"/>
                  </a:lnTo>
                  <a:lnTo>
                    <a:pt x="592" y="34"/>
                  </a:lnTo>
                  <a:lnTo>
                    <a:pt x="740" y="106"/>
                  </a:lnTo>
                  <a:lnTo>
                    <a:pt x="886" y="225"/>
                  </a:lnTo>
                  <a:lnTo>
                    <a:pt x="989" y="331"/>
                  </a:lnTo>
                  <a:lnTo>
                    <a:pt x="1044" y="439"/>
                  </a:lnTo>
                  <a:lnTo>
                    <a:pt x="1081" y="463"/>
                  </a:lnTo>
                  <a:lnTo>
                    <a:pt x="1090" y="486"/>
                  </a:lnTo>
                  <a:lnTo>
                    <a:pt x="1109" y="511"/>
                  </a:lnTo>
                  <a:lnTo>
                    <a:pt x="1109" y="535"/>
                  </a:lnTo>
                  <a:lnTo>
                    <a:pt x="1209" y="535"/>
                  </a:lnTo>
                  <a:lnTo>
                    <a:pt x="998" y="582"/>
                  </a:lnTo>
                  <a:lnTo>
                    <a:pt x="932" y="617"/>
                  </a:lnTo>
                  <a:lnTo>
                    <a:pt x="970" y="712"/>
                  </a:lnTo>
                  <a:lnTo>
                    <a:pt x="942" y="712"/>
                  </a:lnTo>
                  <a:lnTo>
                    <a:pt x="924" y="641"/>
                  </a:lnTo>
                  <a:lnTo>
                    <a:pt x="886" y="569"/>
                  </a:lnTo>
                  <a:lnTo>
                    <a:pt x="832" y="498"/>
                  </a:lnTo>
                  <a:lnTo>
                    <a:pt x="757" y="416"/>
                  </a:lnTo>
                  <a:lnTo>
                    <a:pt x="729" y="392"/>
                  </a:lnTo>
                  <a:lnTo>
                    <a:pt x="832" y="426"/>
                  </a:lnTo>
                  <a:lnTo>
                    <a:pt x="886" y="475"/>
                  </a:lnTo>
                  <a:lnTo>
                    <a:pt x="850" y="284"/>
                  </a:lnTo>
                  <a:lnTo>
                    <a:pt x="942" y="511"/>
                  </a:lnTo>
                  <a:lnTo>
                    <a:pt x="979" y="522"/>
                  </a:lnTo>
                  <a:lnTo>
                    <a:pt x="932" y="357"/>
                  </a:lnTo>
                  <a:lnTo>
                    <a:pt x="989" y="511"/>
                  </a:lnTo>
                  <a:lnTo>
                    <a:pt x="1006" y="463"/>
                  </a:lnTo>
                  <a:lnTo>
                    <a:pt x="979" y="344"/>
                  </a:lnTo>
                  <a:lnTo>
                    <a:pt x="869" y="249"/>
                  </a:lnTo>
                  <a:lnTo>
                    <a:pt x="729" y="153"/>
                  </a:lnTo>
                  <a:lnTo>
                    <a:pt x="562" y="71"/>
                  </a:lnTo>
                  <a:lnTo>
                    <a:pt x="407" y="34"/>
                  </a:lnTo>
                  <a:lnTo>
                    <a:pt x="221" y="34"/>
                  </a:lnTo>
                  <a:lnTo>
                    <a:pt x="102" y="58"/>
                  </a:lnTo>
                  <a:lnTo>
                    <a:pt x="0" y="58"/>
                  </a:lnTo>
                  <a:lnTo>
                    <a:pt x="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9" name="Freeform 34"/>
            <p:cNvSpPr>
              <a:spLocks/>
            </p:cNvSpPr>
            <p:nvPr/>
          </p:nvSpPr>
          <p:spPr bwMode="auto">
            <a:xfrm>
              <a:off x="5087" y="1734"/>
              <a:ext cx="28" cy="101"/>
            </a:xfrm>
            <a:custGeom>
              <a:avLst/>
              <a:gdLst>
                <a:gd name="T0" fmla="*/ 9 w 56"/>
                <a:gd name="T1" fmla="*/ 201 h 201"/>
                <a:gd name="T2" fmla="*/ 0 w 56"/>
                <a:gd name="T3" fmla="*/ 130 h 201"/>
                <a:gd name="T4" fmla="*/ 9 w 56"/>
                <a:gd name="T5" fmla="*/ 71 h 201"/>
                <a:gd name="T6" fmla="*/ 28 w 56"/>
                <a:gd name="T7" fmla="*/ 0 h 201"/>
                <a:gd name="T8" fmla="*/ 56 w 56"/>
                <a:gd name="T9" fmla="*/ 0 h 201"/>
                <a:gd name="T10" fmla="*/ 18 w 56"/>
                <a:gd name="T11" fmla="*/ 83 h 201"/>
                <a:gd name="T12" fmla="*/ 9 w 56"/>
                <a:gd name="T13" fmla="*/ 201 h 201"/>
                <a:gd name="T14" fmla="*/ 9 w 56"/>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01">
                  <a:moveTo>
                    <a:pt x="9" y="201"/>
                  </a:moveTo>
                  <a:lnTo>
                    <a:pt x="0" y="130"/>
                  </a:lnTo>
                  <a:lnTo>
                    <a:pt x="9" y="71"/>
                  </a:lnTo>
                  <a:lnTo>
                    <a:pt x="28" y="0"/>
                  </a:lnTo>
                  <a:lnTo>
                    <a:pt x="56" y="0"/>
                  </a:lnTo>
                  <a:lnTo>
                    <a:pt x="18" y="83"/>
                  </a:lnTo>
                  <a:lnTo>
                    <a:pt x="9" y="201"/>
                  </a:lnTo>
                  <a:lnTo>
                    <a:pt x="9"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0" name="Freeform 35"/>
            <p:cNvSpPr>
              <a:spLocks/>
            </p:cNvSpPr>
            <p:nvPr/>
          </p:nvSpPr>
          <p:spPr bwMode="auto">
            <a:xfrm>
              <a:off x="5123" y="1740"/>
              <a:ext cx="28" cy="95"/>
            </a:xfrm>
            <a:custGeom>
              <a:avLst/>
              <a:gdLst>
                <a:gd name="T0" fmla="*/ 0 w 55"/>
                <a:gd name="T1" fmla="*/ 190 h 190"/>
                <a:gd name="T2" fmla="*/ 0 w 55"/>
                <a:gd name="T3" fmla="*/ 119 h 190"/>
                <a:gd name="T4" fmla="*/ 17 w 55"/>
                <a:gd name="T5" fmla="*/ 47 h 190"/>
                <a:gd name="T6" fmla="*/ 36 w 55"/>
                <a:gd name="T7" fmla="*/ 0 h 190"/>
                <a:gd name="T8" fmla="*/ 55 w 55"/>
                <a:gd name="T9" fmla="*/ 23 h 190"/>
                <a:gd name="T10" fmla="*/ 28 w 55"/>
                <a:gd name="T11" fmla="*/ 83 h 190"/>
                <a:gd name="T12" fmla="*/ 0 w 55"/>
                <a:gd name="T13" fmla="*/ 190 h 190"/>
                <a:gd name="T14" fmla="*/ 0 w 55"/>
                <a:gd name="T15" fmla="*/ 190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90">
                  <a:moveTo>
                    <a:pt x="0" y="190"/>
                  </a:moveTo>
                  <a:lnTo>
                    <a:pt x="0" y="119"/>
                  </a:lnTo>
                  <a:lnTo>
                    <a:pt x="17" y="47"/>
                  </a:lnTo>
                  <a:lnTo>
                    <a:pt x="36" y="0"/>
                  </a:lnTo>
                  <a:lnTo>
                    <a:pt x="55" y="23"/>
                  </a:lnTo>
                  <a:lnTo>
                    <a:pt x="28" y="83"/>
                  </a:lnTo>
                  <a:lnTo>
                    <a:pt x="0" y="190"/>
                  </a:lnTo>
                  <a:lnTo>
                    <a:pt x="0" y="1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1" name="Freeform 36"/>
            <p:cNvSpPr>
              <a:spLocks/>
            </p:cNvSpPr>
            <p:nvPr/>
          </p:nvSpPr>
          <p:spPr bwMode="auto">
            <a:xfrm>
              <a:off x="5170" y="1746"/>
              <a:ext cx="88" cy="136"/>
            </a:xfrm>
            <a:custGeom>
              <a:avLst/>
              <a:gdLst>
                <a:gd name="T0" fmla="*/ 0 w 177"/>
                <a:gd name="T1" fmla="*/ 47 h 272"/>
                <a:gd name="T2" fmla="*/ 120 w 177"/>
                <a:gd name="T3" fmla="*/ 188 h 272"/>
                <a:gd name="T4" fmla="*/ 177 w 177"/>
                <a:gd name="T5" fmla="*/ 272 h 272"/>
                <a:gd name="T6" fmla="*/ 65 w 177"/>
                <a:gd name="T7" fmla="*/ 95 h 272"/>
                <a:gd name="T8" fmla="*/ 18 w 177"/>
                <a:gd name="T9" fmla="*/ 47 h 272"/>
                <a:gd name="T10" fmla="*/ 75 w 177"/>
                <a:gd name="T11" fmla="*/ 34 h 272"/>
                <a:gd name="T12" fmla="*/ 65 w 177"/>
                <a:gd name="T13" fmla="*/ 0 h 272"/>
                <a:gd name="T14" fmla="*/ 0 w 177"/>
                <a:gd name="T15" fmla="*/ 47 h 272"/>
                <a:gd name="T16" fmla="*/ 0 w 177"/>
                <a:gd name="T17" fmla="*/ 4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72">
                  <a:moveTo>
                    <a:pt x="0" y="47"/>
                  </a:moveTo>
                  <a:lnTo>
                    <a:pt x="120" y="188"/>
                  </a:lnTo>
                  <a:lnTo>
                    <a:pt x="177" y="272"/>
                  </a:lnTo>
                  <a:lnTo>
                    <a:pt x="65" y="95"/>
                  </a:lnTo>
                  <a:lnTo>
                    <a:pt x="18" y="47"/>
                  </a:lnTo>
                  <a:lnTo>
                    <a:pt x="75" y="34"/>
                  </a:lnTo>
                  <a:lnTo>
                    <a:pt x="65" y="0"/>
                  </a:lnTo>
                  <a:lnTo>
                    <a:pt x="0" y="47"/>
                  </a:lnTo>
                  <a:lnTo>
                    <a:pt x="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2" name="Freeform 37"/>
            <p:cNvSpPr>
              <a:spLocks/>
            </p:cNvSpPr>
            <p:nvPr/>
          </p:nvSpPr>
          <p:spPr bwMode="auto">
            <a:xfrm>
              <a:off x="4961" y="939"/>
              <a:ext cx="694" cy="896"/>
            </a:xfrm>
            <a:custGeom>
              <a:avLst/>
              <a:gdLst>
                <a:gd name="T0" fmla="*/ 0 w 1386"/>
                <a:gd name="T1" fmla="*/ 1187 h 1793"/>
                <a:gd name="T2" fmla="*/ 157 w 1386"/>
                <a:gd name="T3" fmla="*/ 83 h 1793"/>
                <a:gd name="T4" fmla="*/ 250 w 1386"/>
                <a:gd name="T5" fmla="*/ 0 h 1793"/>
                <a:gd name="T6" fmla="*/ 1155 w 1386"/>
                <a:gd name="T7" fmla="*/ 0 h 1793"/>
                <a:gd name="T8" fmla="*/ 1229 w 1386"/>
                <a:gd name="T9" fmla="*/ 11 h 1793"/>
                <a:gd name="T10" fmla="*/ 1376 w 1386"/>
                <a:gd name="T11" fmla="*/ 108 h 1793"/>
                <a:gd name="T12" fmla="*/ 1386 w 1386"/>
                <a:gd name="T13" fmla="*/ 155 h 1793"/>
                <a:gd name="T14" fmla="*/ 1339 w 1386"/>
                <a:gd name="T15" fmla="*/ 393 h 1793"/>
                <a:gd name="T16" fmla="*/ 1293 w 1386"/>
                <a:gd name="T17" fmla="*/ 735 h 1793"/>
                <a:gd name="T18" fmla="*/ 1257 w 1386"/>
                <a:gd name="T19" fmla="*/ 1045 h 1793"/>
                <a:gd name="T20" fmla="*/ 1247 w 1386"/>
                <a:gd name="T21" fmla="*/ 1365 h 1793"/>
                <a:gd name="T22" fmla="*/ 1174 w 1386"/>
                <a:gd name="T23" fmla="*/ 1722 h 1793"/>
                <a:gd name="T24" fmla="*/ 1247 w 1386"/>
                <a:gd name="T25" fmla="*/ 1745 h 1793"/>
                <a:gd name="T26" fmla="*/ 1313 w 1386"/>
                <a:gd name="T27" fmla="*/ 1793 h 1793"/>
                <a:gd name="T28" fmla="*/ 1193 w 1386"/>
                <a:gd name="T29" fmla="*/ 1745 h 1793"/>
                <a:gd name="T30" fmla="*/ 1202 w 1386"/>
                <a:gd name="T31" fmla="*/ 1769 h 1793"/>
                <a:gd name="T32" fmla="*/ 1100 w 1386"/>
                <a:gd name="T33" fmla="*/ 1735 h 1793"/>
                <a:gd name="T34" fmla="*/ 1036 w 1386"/>
                <a:gd name="T35" fmla="*/ 1735 h 1793"/>
                <a:gd name="T36" fmla="*/ 1008 w 1386"/>
                <a:gd name="T37" fmla="*/ 1735 h 1793"/>
                <a:gd name="T38" fmla="*/ 1090 w 1386"/>
                <a:gd name="T39" fmla="*/ 1639 h 1793"/>
                <a:gd name="T40" fmla="*/ 1026 w 1386"/>
                <a:gd name="T41" fmla="*/ 1663 h 1793"/>
                <a:gd name="T42" fmla="*/ 1017 w 1386"/>
                <a:gd name="T43" fmla="*/ 1603 h 1793"/>
                <a:gd name="T44" fmla="*/ 1165 w 1386"/>
                <a:gd name="T45" fmla="*/ 1390 h 1793"/>
                <a:gd name="T46" fmla="*/ 1026 w 1386"/>
                <a:gd name="T47" fmla="*/ 1531 h 1793"/>
                <a:gd name="T48" fmla="*/ 1054 w 1386"/>
                <a:gd name="T49" fmla="*/ 1390 h 1793"/>
                <a:gd name="T50" fmla="*/ 1202 w 1386"/>
                <a:gd name="T51" fmla="*/ 1152 h 1793"/>
                <a:gd name="T52" fmla="*/ 1054 w 1386"/>
                <a:gd name="T53" fmla="*/ 1306 h 1793"/>
                <a:gd name="T54" fmla="*/ 1062 w 1386"/>
                <a:gd name="T55" fmla="*/ 1258 h 1793"/>
                <a:gd name="T56" fmla="*/ 1210 w 1386"/>
                <a:gd name="T57" fmla="*/ 1069 h 1793"/>
                <a:gd name="T58" fmla="*/ 1193 w 1386"/>
                <a:gd name="T59" fmla="*/ 1045 h 1793"/>
                <a:gd name="T60" fmla="*/ 1073 w 1386"/>
                <a:gd name="T61" fmla="*/ 1164 h 1793"/>
                <a:gd name="T62" fmla="*/ 1146 w 1386"/>
                <a:gd name="T63" fmla="*/ 558 h 1793"/>
                <a:gd name="T64" fmla="*/ 1174 w 1386"/>
                <a:gd name="T65" fmla="*/ 369 h 1793"/>
                <a:gd name="T66" fmla="*/ 1202 w 1386"/>
                <a:gd name="T67" fmla="*/ 95 h 1793"/>
                <a:gd name="T68" fmla="*/ 1174 w 1386"/>
                <a:gd name="T69" fmla="*/ 60 h 1793"/>
                <a:gd name="T70" fmla="*/ 1062 w 1386"/>
                <a:gd name="T71" fmla="*/ 23 h 1793"/>
                <a:gd name="T72" fmla="*/ 296 w 1386"/>
                <a:gd name="T73" fmla="*/ 23 h 1793"/>
                <a:gd name="T74" fmla="*/ 221 w 1386"/>
                <a:gd name="T75" fmla="*/ 47 h 1793"/>
                <a:gd name="T76" fmla="*/ 176 w 1386"/>
                <a:gd name="T77" fmla="*/ 83 h 1793"/>
                <a:gd name="T78" fmla="*/ 176 w 1386"/>
                <a:gd name="T79" fmla="*/ 119 h 1793"/>
                <a:gd name="T80" fmla="*/ 149 w 1386"/>
                <a:gd name="T81" fmla="*/ 403 h 1793"/>
                <a:gd name="T82" fmla="*/ 47 w 1386"/>
                <a:gd name="T83" fmla="*/ 1033 h 1793"/>
                <a:gd name="T84" fmla="*/ 38 w 1386"/>
                <a:gd name="T85" fmla="*/ 1174 h 1793"/>
                <a:gd name="T86" fmla="*/ 0 w 1386"/>
                <a:gd name="T87" fmla="*/ 1187 h 1793"/>
                <a:gd name="T88" fmla="*/ 0 w 1386"/>
                <a:gd name="T89" fmla="*/ 1187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86" h="1793">
                  <a:moveTo>
                    <a:pt x="0" y="1187"/>
                  </a:moveTo>
                  <a:lnTo>
                    <a:pt x="157" y="83"/>
                  </a:lnTo>
                  <a:lnTo>
                    <a:pt x="250" y="0"/>
                  </a:lnTo>
                  <a:lnTo>
                    <a:pt x="1155" y="0"/>
                  </a:lnTo>
                  <a:lnTo>
                    <a:pt x="1229" y="11"/>
                  </a:lnTo>
                  <a:lnTo>
                    <a:pt x="1376" y="108"/>
                  </a:lnTo>
                  <a:lnTo>
                    <a:pt x="1386" y="155"/>
                  </a:lnTo>
                  <a:lnTo>
                    <a:pt x="1339" y="393"/>
                  </a:lnTo>
                  <a:lnTo>
                    <a:pt x="1293" y="735"/>
                  </a:lnTo>
                  <a:lnTo>
                    <a:pt x="1257" y="1045"/>
                  </a:lnTo>
                  <a:lnTo>
                    <a:pt x="1247" y="1365"/>
                  </a:lnTo>
                  <a:lnTo>
                    <a:pt x="1174" y="1722"/>
                  </a:lnTo>
                  <a:lnTo>
                    <a:pt x="1247" y="1745"/>
                  </a:lnTo>
                  <a:lnTo>
                    <a:pt x="1313" y="1793"/>
                  </a:lnTo>
                  <a:lnTo>
                    <a:pt x="1193" y="1745"/>
                  </a:lnTo>
                  <a:lnTo>
                    <a:pt x="1202" y="1769"/>
                  </a:lnTo>
                  <a:lnTo>
                    <a:pt x="1100" y="1735"/>
                  </a:lnTo>
                  <a:lnTo>
                    <a:pt x="1036" y="1735"/>
                  </a:lnTo>
                  <a:lnTo>
                    <a:pt x="1008" y="1735"/>
                  </a:lnTo>
                  <a:lnTo>
                    <a:pt x="1090" y="1639"/>
                  </a:lnTo>
                  <a:lnTo>
                    <a:pt x="1026" y="1663"/>
                  </a:lnTo>
                  <a:lnTo>
                    <a:pt x="1017" y="1603"/>
                  </a:lnTo>
                  <a:lnTo>
                    <a:pt x="1165" y="1390"/>
                  </a:lnTo>
                  <a:lnTo>
                    <a:pt x="1026" y="1531"/>
                  </a:lnTo>
                  <a:lnTo>
                    <a:pt x="1054" y="1390"/>
                  </a:lnTo>
                  <a:lnTo>
                    <a:pt x="1202" y="1152"/>
                  </a:lnTo>
                  <a:lnTo>
                    <a:pt x="1054" y="1306"/>
                  </a:lnTo>
                  <a:lnTo>
                    <a:pt x="1062" y="1258"/>
                  </a:lnTo>
                  <a:lnTo>
                    <a:pt x="1210" y="1069"/>
                  </a:lnTo>
                  <a:lnTo>
                    <a:pt x="1193" y="1045"/>
                  </a:lnTo>
                  <a:lnTo>
                    <a:pt x="1073" y="1164"/>
                  </a:lnTo>
                  <a:lnTo>
                    <a:pt x="1146" y="558"/>
                  </a:lnTo>
                  <a:lnTo>
                    <a:pt x="1174" y="369"/>
                  </a:lnTo>
                  <a:lnTo>
                    <a:pt x="1202" y="95"/>
                  </a:lnTo>
                  <a:lnTo>
                    <a:pt x="1174" y="60"/>
                  </a:lnTo>
                  <a:lnTo>
                    <a:pt x="1062" y="23"/>
                  </a:lnTo>
                  <a:lnTo>
                    <a:pt x="296" y="23"/>
                  </a:lnTo>
                  <a:lnTo>
                    <a:pt x="221" y="47"/>
                  </a:lnTo>
                  <a:lnTo>
                    <a:pt x="176" y="83"/>
                  </a:lnTo>
                  <a:lnTo>
                    <a:pt x="176" y="119"/>
                  </a:lnTo>
                  <a:lnTo>
                    <a:pt x="149" y="403"/>
                  </a:lnTo>
                  <a:lnTo>
                    <a:pt x="47" y="1033"/>
                  </a:lnTo>
                  <a:lnTo>
                    <a:pt x="38" y="1174"/>
                  </a:lnTo>
                  <a:lnTo>
                    <a:pt x="0" y="1187"/>
                  </a:lnTo>
                  <a:lnTo>
                    <a:pt x="0" y="1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3" name="Freeform 38"/>
            <p:cNvSpPr>
              <a:spLocks/>
            </p:cNvSpPr>
            <p:nvPr/>
          </p:nvSpPr>
          <p:spPr bwMode="auto">
            <a:xfrm>
              <a:off x="5156" y="1847"/>
              <a:ext cx="664" cy="149"/>
            </a:xfrm>
            <a:custGeom>
              <a:avLst/>
              <a:gdLst>
                <a:gd name="T0" fmla="*/ 528 w 1330"/>
                <a:gd name="T1" fmla="*/ 71 h 297"/>
                <a:gd name="T2" fmla="*/ 575 w 1330"/>
                <a:gd name="T3" fmla="*/ 60 h 297"/>
                <a:gd name="T4" fmla="*/ 600 w 1330"/>
                <a:gd name="T5" fmla="*/ 82 h 297"/>
                <a:gd name="T6" fmla="*/ 638 w 1330"/>
                <a:gd name="T7" fmla="*/ 47 h 297"/>
                <a:gd name="T8" fmla="*/ 657 w 1330"/>
                <a:gd name="T9" fmla="*/ 60 h 297"/>
                <a:gd name="T10" fmla="*/ 702 w 1330"/>
                <a:gd name="T11" fmla="*/ 36 h 297"/>
                <a:gd name="T12" fmla="*/ 740 w 1330"/>
                <a:gd name="T13" fmla="*/ 47 h 297"/>
                <a:gd name="T14" fmla="*/ 767 w 1330"/>
                <a:gd name="T15" fmla="*/ 24 h 297"/>
                <a:gd name="T16" fmla="*/ 795 w 1330"/>
                <a:gd name="T17" fmla="*/ 36 h 297"/>
                <a:gd name="T18" fmla="*/ 869 w 1330"/>
                <a:gd name="T19" fmla="*/ 13 h 297"/>
                <a:gd name="T20" fmla="*/ 905 w 1330"/>
                <a:gd name="T21" fmla="*/ 0 h 297"/>
                <a:gd name="T22" fmla="*/ 878 w 1330"/>
                <a:gd name="T23" fmla="*/ 166 h 297"/>
                <a:gd name="T24" fmla="*/ 1330 w 1330"/>
                <a:gd name="T25" fmla="*/ 261 h 297"/>
                <a:gd name="T26" fmla="*/ 748 w 1330"/>
                <a:gd name="T27" fmla="*/ 166 h 297"/>
                <a:gd name="T28" fmla="*/ 1312 w 1330"/>
                <a:gd name="T29" fmla="*/ 272 h 297"/>
                <a:gd name="T30" fmla="*/ 1266 w 1330"/>
                <a:gd name="T31" fmla="*/ 297 h 297"/>
                <a:gd name="T32" fmla="*/ 0 w 1330"/>
                <a:gd name="T33" fmla="*/ 47 h 297"/>
                <a:gd name="T34" fmla="*/ 435 w 1330"/>
                <a:gd name="T35" fmla="*/ 106 h 297"/>
                <a:gd name="T36" fmla="*/ 528 w 1330"/>
                <a:gd name="T37" fmla="*/ 71 h 297"/>
                <a:gd name="T38" fmla="*/ 528 w 1330"/>
                <a:gd name="T39" fmla="*/ 7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30" h="297">
                  <a:moveTo>
                    <a:pt x="528" y="71"/>
                  </a:moveTo>
                  <a:lnTo>
                    <a:pt x="575" y="60"/>
                  </a:lnTo>
                  <a:lnTo>
                    <a:pt x="600" y="82"/>
                  </a:lnTo>
                  <a:lnTo>
                    <a:pt x="638" y="47"/>
                  </a:lnTo>
                  <a:lnTo>
                    <a:pt x="657" y="60"/>
                  </a:lnTo>
                  <a:lnTo>
                    <a:pt x="702" y="36"/>
                  </a:lnTo>
                  <a:lnTo>
                    <a:pt x="740" y="47"/>
                  </a:lnTo>
                  <a:lnTo>
                    <a:pt x="767" y="24"/>
                  </a:lnTo>
                  <a:lnTo>
                    <a:pt x="795" y="36"/>
                  </a:lnTo>
                  <a:lnTo>
                    <a:pt x="869" y="13"/>
                  </a:lnTo>
                  <a:lnTo>
                    <a:pt x="905" y="0"/>
                  </a:lnTo>
                  <a:lnTo>
                    <a:pt x="878" y="166"/>
                  </a:lnTo>
                  <a:lnTo>
                    <a:pt x="1330" y="261"/>
                  </a:lnTo>
                  <a:lnTo>
                    <a:pt x="748" y="166"/>
                  </a:lnTo>
                  <a:lnTo>
                    <a:pt x="1312" y="272"/>
                  </a:lnTo>
                  <a:lnTo>
                    <a:pt x="1266" y="297"/>
                  </a:lnTo>
                  <a:lnTo>
                    <a:pt x="0" y="47"/>
                  </a:lnTo>
                  <a:lnTo>
                    <a:pt x="435" y="106"/>
                  </a:lnTo>
                  <a:lnTo>
                    <a:pt x="528" y="71"/>
                  </a:lnTo>
                  <a:lnTo>
                    <a:pt x="528"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4" name="Freeform 39"/>
            <p:cNvSpPr>
              <a:spLocks/>
            </p:cNvSpPr>
            <p:nvPr/>
          </p:nvSpPr>
          <p:spPr bwMode="auto">
            <a:xfrm>
              <a:off x="5013" y="1966"/>
              <a:ext cx="337" cy="65"/>
            </a:xfrm>
            <a:custGeom>
              <a:avLst/>
              <a:gdLst>
                <a:gd name="T0" fmla="*/ 0 w 675"/>
                <a:gd name="T1" fmla="*/ 34 h 130"/>
                <a:gd name="T2" fmla="*/ 148 w 675"/>
                <a:gd name="T3" fmla="*/ 0 h 130"/>
                <a:gd name="T4" fmla="*/ 417 w 675"/>
                <a:gd name="T5" fmla="*/ 0 h 130"/>
                <a:gd name="T6" fmla="*/ 675 w 675"/>
                <a:gd name="T7" fmla="*/ 34 h 130"/>
                <a:gd name="T8" fmla="*/ 666 w 675"/>
                <a:gd name="T9" fmla="*/ 82 h 130"/>
                <a:gd name="T10" fmla="*/ 656 w 675"/>
                <a:gd name="T11" fmla="*/ 106 h 130"/>
                <a:gd name="T12" fmla="*/ 619 w 675"/>
                <a:gd name="T13" fmla="*/ 106 h 130"/>
                <a:gd name="T14" fmla="*/ 647 w 675"/>
                <a:gd name="T15" fmla="*/ 47 h 130"/>
                <a:gd name="T16" fmla="*/ 619 w 675"/>
                <a:gd name="T17" fmla="*/ 47 h 130"/>
                <a:gd name="T18" fmla="*/ 591 w 675"/>
                <a:gd name="T19" fmla="*/ 82 h 130"/>
                <a:gd name="T20" fmla="*/ 582 w 675"/>
                <a:gd name="T21" fmla="*/ 47 h 130"/>
                <a:gd name="T22" fmla="*/ 277 w 675"/>
                <a:gd name="T23" fmla="*/ 13 h 130"/>
                <a:gd name="T24" fmla="*/ 119 w 675"/>
                <a:gd name="T25" fmla="*/ 13 h 130"/>
                <a:gd name="T26" fmla="*/ 65 w 675"/>
                <a:gd name="T27" fmla="*/ 34 h 130"/>
                <a:gd name="T28" fmla="*/ 93 w 675"/>
                <a:gd name="T29" fmla="*/ 59 h 130"/>
                <a:gd name="T30" fmla="*/ 258 w 675"/>
                <a:gd name="T31" fmla="*/ 59 h 130"/>
                <a:gd name="T32" fmla="*/ 509 w 675"/>
                <a:gd name="T33" fmla="*/ 82 h 130"/>
                <a:gd name="T34" fmla="*/ 591 w 675"/>
                <a:gd name="T35" fmla="*/ 94 h 130"/>
                <a:gd name="T36" fmla="*/ 573 w 675"/>
                <a:gd name="T37" fmla="*/ 130 h 130"/>
                <a:gd name="T38" fmla="*/ 361 w 675"/>
                <a:gd name="T39" fmla="*/ 94 h 130"/>
                <a:gd name="T40" fmla="*/ 176 w 675"/>
                <a:gd name="T41" fmla="*/ 94 h 130"/>
                <a:gd name="T42" fmla="*/ 157 w 675"/>
                <a:gd name="T43" fmla="*/ 70 h 130"/>
                <a:gd name="T44" fmla="*/ 93 w 675"/>
                <a:gd name="T45" fmla="*/ 70 h 130"/>
                <a:gd name="T46" fmla="*/ 19 w 675"/>
                <a:gd name="T47" fmla="*/ 47 h 130"/>
                <a:gd name="T48" fmla="*/ 0 w 675"/>
                <a:gd name="T49" fmla="*/ 34 h 130"/>
                <a:gd name="T50" fmla="*/ 0 w 675"/>
                <a:gd name="T51"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5" h="130">
                  <a:moveTo>
                    <a:pt x="0" y="34"/>
                  </a:moveTo>
                  <a:lnTo>
                    <a:pt x="148" y="0"/>
                  </a:lnTo>
                  <a:lnTo>
                    <a:pt x="417" y="0"/>
                  </a:lnTo>
                  <a:lnTo>
                    <a:pt x="675" y="34"/>
                  </a:lnTo>
                  <a:lnTo>
                    <a:pt x="666" y="82"/>
                  </a:lnTo>
                  <a:lnTo>
                    <a:pt x="656" y="106"/>
                  </a:lnTo>
                  <a:lnTo>
                    <a:pt x="619" y="106"/>
                  </a:lnTo>
                  <a:lnTo>
                    <a:pt x="647" y="47"/>
                  </a:lnTo>
                  <a:lnTo>
                    <a:pt x="619" y="47"/>
                  </a:lnTo>
                  <a:lnTo>
                    <a:pt x="591" y="82"/>
                  </a:lnTo>
                  <a:lnTo>
                    <a:pt x="582" y="47"/>
                  </a:lnTo>
                  <a:lnTo>
                    <a:pt x="277" y="13"/>
                  </a:lnTo>
                  <a:lnTo>
                    <a:pt x="119" y="13"/>
                  </a:lnTo>
                  <a:lnTo>
                    <a:pt x="65" y="34"/>
                  </a:lnTo>
                  <a:lnTo>
                    <a:pt x="93" y="59"/>
                  </a:lnTo>
                  <a:lnTo>
                    <a:pt x="258" y="59"/>
                  </a:lnTo>
                  <a:lnTo>
                    <a:pt x="509" y="82"/>
                  </a:lnTo>
                  <a:lnTo>
                    <a:pt x="591" y="94"/>
                  </a:lnTo>
                  <a:lnTo>
                    <a:pt x="573" y="130"/>
                  </a:lnTo>
                  <a:lnTo>
                    <a:pt x="361" y="94"/>
                  </a:lnTo>
                  <a:lnTo>
                    <a:pt x="176" y="94"/>
                  </a:lnTo>
                  <a:lnTo>
                    <a:pt x="157" y="70"/>
                  </a:lnTo>
                  <a:lnTo>
                    <a:pt x="93" y="70"/>
                  </a:lnTo>
                  <a:lnTo>
                    <a:pt x="19" y="47"/>
                  </a:lnTo>
                  <a:lnTo>
                    <a:pt x="0" y="34"/>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5" name="Freeform 40"/>
            <p:cNvSpPr>
              <a:spLocks/>
            </p:cNvSpPr>
            <p:nvPr/>
          </p:nvSpPr>
          <p:spPr bwMode="auto">
            <a:xfrm>
              <a:off x="5238" y="1918"/>
              <a:ext cx="121" cy="54"/>
            </a:xfrm>
            <a:custGeom>
              <a:avLst/>
              <a:gdLst>
                <a:gd name="T0" fmla="*/ 223 w 240"/>
                <a:gd name="T1" fmla="*/ 0 h 109"/>
                <a:gd name="T2" fmla="*/ 0 w 240"/>
                <a:gd name="T3" fmla="*/ 96 h 109"/>
                <a:gd name="T4" fmla="*/ 39 w 240"/>
                <a:gd name="T5" fmla="*/ 109 h 109"/>
                <a:gd name="T6" fmla="*/ 240 w 240"/>
                <a:gd name="T7" fmla="*/ 24 h 109"/>
                <a:gd name="T8" fmla="*/ 223 w 240"/>
                <a:gd name="T9" fmla="*/ 0 h 109"/>
                <a:gd name="T10" fmla="*/ 223 w 240"/>
                <a:gd name="T11" fmla="*/ 0 h 109"/>
              </a:gdLst>
              <a:ahLst/>
              <a:cxnLst>
                <a:cxn ang="0">
                  <a:pos x="T0" y="T1"/>
                </a:cxn>
                <a:cxn ang="0">
                  <a:pos x="T2" y="T3"/>
                </a:cxn>
                <a:cxn ang="0">
                  <a:pos x="T4" y="T5"/>
                </a:cxn>
                <a:cxn ang="0">
                  <a:pos x="T6" y="T7"/>
                </a:cxn>
                <a:cxn ang="0">
                  <a:pos x="T8" y="T9"/>
                </a:cxn>
                <a:cxn ang="0">
                  <a:pos x="T10" y="T11"/>
                </a:cxn>
              </a:cxnLst>
              <a:rect l="0" t="0" r="r" b="b"/>
              <a:pathLst>
                <a:path w="240" h="109">
                  <a:moveTo>
                    <a:pt x="223" y="0"/>
                  </a:moveTo>
                  <a:lnTo>
                    <a:pt x="0" y="96"/>
                  </a:lnTo>
                  <a:lnTo>
                    <a:pt x="39" y="109"/>
                  </a:lnTo>
                  <a:lnTo>
                    <a:pt x="240" y="24"/>
                  </a:lnTo>
                  <a:lnTo>
                    <a:pt x="223" y="0"/>
                  </a:lnTo>
                  <a:lnTo>
                    <a:pt x="2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6" name="Freeform 41"/>
            <p:cNvSpPr>
              <a:spLocks/>
            </p:cNvSpPr>
            <p:nvPr/>
          </p:nvSpPr>
          <p:spPr bwMode="auto">
            <a:xfrm>
              <a:off x="4916" y="2013"/>
              <a:ext cx="249" cy="119"/>
            </a:xfrm>
            <a:custGeom>
              <a:avLst/>
              <a:gdLst>
                <a:gd name="T0" fmla="*/ 462 w 497"/>
                <a:gd name="T1" fmla="*/ 0 h 239"/>
                <a:gd name="T2" fmla="*/ 9 w 497"/>
                <a:gd name="T3" fmla="*/ 202 h 239"/>
                <a:gd name="T4" fmla="*/ 0 w 497"/>
                <a:gd name="T5" fmla="*/ 239 h 239"/>
                <a:gd name="T6" fmla="*/ 497 w 497"/>
                <a:gd name="T7" fmla="*/ 12 h 239"/>
                <a:gd name="T8" fmla="*/ 462 w 497"/>
                <a:gd name="T9" fmla="*/ 0 h 239"/>
                <a:gd name="T10" fmla="*/ 462 w 497"/>
                <a:gd name="T11" fmla="*/ 0 h 239"/>
              </a:gdLst>
              <a:ahLst/>
              <a:cxnLst>
                <a:cxn ang="0">
                  <a:pos x="T0" y="T1"/>
                </a:cxn>
                <a:cxn ang="0">
                  <a:pos x="T2" y="T3"/>
                </a:cxn>
                <a:cxn ang="0">
                  <a:pos x="T4" y="T5"/>
                </a:cxn>
                <a:cxn ang="0">
                  <a:pos x="T6" y="T7"/>
                </a:cxn>
                <a:cxn ang="0">
                  <a:pos x="T8" y="T9"/>
                </a:cxn>
                <a:cxn ang="0">
                  <a:pos x="T10" y="T11"/>
                </a:cxn>
              </a:cxnLst>
              <a:rect l="0" t="0" r="r" b="b"/>
              <a:pathLst>
                <a:path w="497" h="239">
                  <a:moveTo>
                    <a:pt x="462" y="0"/>
                  </a:moveTo>
                  <a:lnTo>
                    <a:pt x="9" y="202"/>
                  </a:lnTo>
                  <a:lnTo>
                    <a:pt x="0" y="239"/>
                  </a:lnTo>
                  <a:lnTo>
                    <a:pt x="497" y="12"/>
                  </a:lnTo>
                  <a:lnTo>
                    <a:pt x="462" y="0"/>
                  </a:lnTo>
                  <a:lnTo>
                    <a:pt x="4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7" name="Freeform 42"/>
            <p:cNvSpPr>
              <a:spLocks/>
            </p:cNvSpPr>
            <p:nvPr/>
          </p:nvSpPr>
          <p:spPr bwMode="auto">
            <a:xfrm>
              <a:off x="4366" y="1954"/>
              <a:ext cx="642" cy="178"/>
            </a:xfrm>
            <a:custGeom>
              <a:avLst/>
              <a:gdLst>
                <a:gd name="T0" fmla="*/ 1284 w 1284"/>
                <a:gd name="T1" fmla="*/ 201 h 357"/>
                <a:gd name="T2" fmla="*/ 1026 w 1284"/>
                <a:gd name="T3" fmla="*/ 190 h 357"/>
                <a:gd name="T4" fmla="*/ 768 w 1284"/>
                <a:gd name="T5" fmla="*/ 214 h 357"/>
                <a:gd name="T6" fmla="*/ 749 w 1284"/>
                <a:gd name="T7" fmla="*/ 238 h 357"/>
                <a:gd name="T8" fmla="*/ 28 w 1284"/>
                <a:gd name="T9" fmla="*/ 0 h 357"/>
                <a:gd name="T10" fmla="*/ 0 w 1284"/>
                <a:gd name="T11" fmla="*/ 11 h 357"/>
                <a:gd name="T12" fmla="*/ 1082 w 1284"/>
                <a:gd name="T13" fmla="*/ 357 h 357"/>
                <a:gd name="T14" fmla="*/ 1082 w 1284"/>
                <a:gd name="T15" fmla="*/ 331 h 357"/>
                <a:gd name="T16" fmla="*/ 777 w 1284"/>
                <a:gd name="T17" fmla="*/ 238 h 357"/>
                <a:gd name="T18" fmla="*/ 971 w 1284"/>
                <a:gd name="T19" fmla="*/ 201 h 357"/>
                <a:gd name="T20" fmla="*/ 1174 w 1284"/>
                <a:gd name="T21" fmla="*/ 201 h 357"/>
                <a:gd name="T22" fmla="*/ 1239 w 1284"/>
                <a:gd name="T23" fmla="*/ 225 h 357"/>
                <a:gd name="T24" fmla="*/ 1284 w 1284"/>
                <a:gd name="T25" fmla="*/ 201 h 357"/>
                <a:gd name="T26" fmla="*/ 1284 w 1284"/>
                <a:gd name="T27" fmla="*/ 20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4" h="357">
                  <a:moveTo>
                    <a:pt x="1284" y="201"/>
                  </a:moveTo>
                  <a:lnTo>
                    <a:pt x="1026" y="190"/>
                  </a:lnTo>
                  <a:lnTo>
                    <a:pt x="768" y="214"/>
                  </a:lnTo>
                  <a:lnTo>
                    <a:pt x="749" y="238"/>
                  </a:lnTo>
                  <a:lnTo>
                    <a:pt x="28" y="0"/>
                  </a:lnTo>
                  <a:lnTo>
                    <a:pt x="0" y="11"/>
                  </a:lnTo>
                  <a:lnTo>
                    <a:pt x="1082" y="357"/>
                  </a:lnTo>
                  <a:lnTo>
                    <a:pt x="1082" y="331"/>
                  </a:lnTo>
                  <a:lnTo>
                    <a:pt x="777" y="238"/>
                  </a:lnTo>
                  <a:lnTo>
                    <a:pt x="971" y="201"/>
                  </a:lnTo>
                  <a:lnTo>
                    <a:pt x="1174" y="201"/>
                  </a:lnTo>
                  <a:lnTo>
                    <a:pt x="1239" y="225"/>
                  </a:lnTo>
                  <a:lnTo>
                    <a:pt x="1284" y="201"/>
                  </a:lnTo>
                  <a:lnTo>
                    <a:pt x="1284"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8" name="Freeform 43"/>
            <p:cNvSpPr>
              <a:spLocks/>
            </p:cNvSpPr>
            <p:nvPr/>
          </p:nvSpPr>
          <p:spPr bwMode="auto">
            <a:xfrm>
              <a:off x="3923" y="1764"/>
              <a:ext cx="540" cy="261"/>
            </a:xfrm>
            <a:custGeom>
              <a:avLst/>
              <a:gdLst>
                <a:gd name="T0" fmla="*/ 28 w 1080"/>
                <a:gd name="T1" fmla="*/ 25 h 524"/>
                <a:gd name="T2" fmla="*/ 213 w 1080"/>
                <a:gd name="T3" fmla="*/ 85 h 524"/>
                <a:gd name="T4" fmla="*/ 406 w 1080"/>
                <a:gd name="T5" fmla="*/ 85 h 524"/>
                <a:gd name="T6" fmla="*/ 581 w 1080"/>
                <a:gd name="T7" fmla="*/ 48 h 524"/>
                <a:gd name="T8" fmla="*/ 720 w 1080"/>
                <a:gd name="T9" fmla="*/ 0 h 524"/>
                <a:gd name="T10" fmla="*/ 932 w 1080"/>
                <a:gd name="T11" fmla="*/ 132 h 524"/>
                <a:gd name="T12" fmla="*/ 793 w 1080"/>
                <a:gd name="T13" fmla="*/ 61 h 524"/>
                <a:gd name="T14" fmla="*/ 729 w 1080"/>
                <a:gd name="T15" fmla="*/ 0 h 524"/>
                <a:gd name="T16" fmla="*/ 471 w 1080"/>
                <a:gd name="T17" fmla="*/ 85 h 524"/>
                <a:gd name="T18" fmla="*/ 91 w 1080"/>
                <a:gd name="T19" fmla="*/ 72 h 524"/>
                <a:gd name="T20" fmla="*/ 434 w 1080"/>
                <a:gd name="T21" fmla="*/ 346 h 524"/>
                <a:gd name="T22" fmla="*/ 692 w 1080"/>
                <a:gd name="T23" fmla="*/ 333 h 524"/>
                <a:gd name="T24" fmla="*/ 960 w 1080"/>
                <a:gd name="T25" fmla="*/ 286 h 524"/>
                <a:gd name="T26" fmla="*/ 878 w 1080"/>
                <a:gd name="T27" fmla="*/ 227 h 524"/>
                <a:gd name="T28" fmla="*/ 979 w 1080"/>
                <a:gd name="T29" fmla="*/ 214 h 524"/>
                <a:gd name="T30" fmla="*/ 1080 w 1080"/>
                <a:gd name="T31" fmla="*/ 273 h 524"/>
                <a:gd name="T32" fmla="*/ 1035 w 1080"/>
                <a:gd name="T33" fmla="*/ 297 h 524"/>
                <a:gd name="T34" fmla="*/ 1063 w 1080"/>
                <a:gd name="T35" fmla="*/ 309 h 524"/>
                <a:gd name="T36" fmla="*/ 859 w 1080"/>
                <a:gd name="T37" fmla="*/ 368 h 524"/>
                <a:gd name="T38" fmla="*/ 850 w 1080"/>
                <a:gd name="T39" fmla="*/ 392 h 524"/>
                <a:gd name="T40" fmla="*/ 397 w 1080"/>
                <a:gd name="T41" fmla="*/ 524 h 524"/>
                <a:gd name="T42" fmla="*/ 831 w 1080"/>
                <a:gd name="T43" fmla="*/ 368 h 524"/>
                <a:gd name="T44" fmla="*/ 388 w 1080"/>
                <a:gd name="T45" fmla="*/ 475 h 524"/>
                <a:gd name="T46" fmla="*/ 600 w 1080"/>
                <a:gd name="T47" fmla="*/ 405 h 524"/>
                <a:gd name="T48" fmla="*/ 369 w 1080"/>
                <a:gd name="T49" fmla="*/ 428 h 524"/>
                <a:gd name="T50" fmla="*/ 443 w 1080"/>
                <a:gd name="T51" fmla="*/ 381 h 524"/>
                <a:gd name="T52" fmla="*/ 359 w 1080"/>
                <a:gd name="T53" fmla="*/ 368 h 524"/>
                <a:gd name="T54" fmla="*/ 73 w 1080"/>
                <a:gd name="T55" fmla="*/ 167 h 524"/>
                <a:gd name="T56" fmla="*/ 28 w 1080"/>
                <a:gd name="T57" fmla="*/ 191 h 524"/>
                <a:gd name="T58" fmla="*/ 378 w 1080"/>
                <a:gd name="T59" fmla="*/ 452 h 524"/>
                <a:gd name="T60" fmla="*/ 0 w 1080"/>
                <a:gd name="T61" fmla="*/ 191 h 524"/>
                <a:gd name="T62" fmla="*/ 46 w 1080"/>
                <a:gd name="T63" fmla="*/ 167 h 524"/>
                <a:gd name="T64" fmla="*/ 37 w 1080"/>
                <a:gd name="T65" fmla="*/ 132 h 524"/>
                <a:gd name="T66" fmla="*/ 119 w 1080"/>
                <a:gd name="T67" fmla="*/ 119 h 524"/>
                <a:gd name="T68" fmla="*/ 28 w 1080"/>
                <a:gd name="T69" fmla="*/ 25 h 524"/>
                <a:gd name="T70" fmla="*/ 28 w 1080"/>
                <a:gd name="T71" fmla="*/ 2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0" h="524">
                  <a:moveTo>
                    <a:pt x="28" y="25"/>
                  </a:moveTo>
                  <a:lnTo>
                    <a:pt x="213" y="85"/>
                  </a:lnTo>
                  <a:lnTo>
                    <a:pt x="406" y="85"/>
                  </a:lnTo>
                  <a:lnTo>
                    <a:pt x="581" y="48"/>
                  </a:lnTo>
                  <a:lnTo>
                    <a:pt x="720" y="0"/>
                  </a:lnTo>
                  <a:lnTo>
                    <a:pt x="932" y="132"/>
                  </a:lnTo>
                  <a:lnTo>
                    <a:pt x="793" y="61"/>
                  </a:lnTo>
                  <a:lnTo>
                    <a:pt x="729" y="0"/>
                  </a:lnTo>
                  <a:lnTo>
                    <a:pt x="471" y="85"/>
                  </a:lnTo>
                  <a:lnTo>
                    <a:pt x="91" y="72"/>
                  </a:lnTo>
                  <a:lnTo>
                    <a:pt x="434" y="346"/>
                  </a:lnTo>
                  <a:lnTo>
                    <a:pt x="692" y="333"/>
                  </a:lnTo>
                  <a:lnTo>
                    <a:pt x="960" y="286"/>
                  </a:lnTo>
                  <a:lnTo>
                    <a:pt x="878" y="227"/>
                  </a:lnTo>
                  <a:lnTo>
                    <a:pt x="979" y="214"/>
                  </a:lnTo>
                  <a:lnTo>
                    <a:pt x="1080" y="273"/>
                  </a:lnTo>
                  <a:lnTo>
                    <a:pt x="1035" y="297"/>
                  </a:lnTo>
                  <a:lnTo>
                    <a:pt x="1063" y="309"/>
                  </a:lnTo>
                  <a:lnTo>
                    <a:pt x="859" y="368"/>
                  </a:lnTo>
                  <a:lnTo>
                    <a:pt x="850" y="392"/>
                  </a:lnTo>
                  <a:lnTo>
                    <a:pt x="397" y="524"/>
                  </a:lnTo>
                  <a:lnTo>
                    <a:pt x="831" y="368"/>
                  </a:lnTo>
                  <a:lnTo>
                    <a:pt x="388" y="475"/>
                  </a:lnTo>
                  <a:lnTo>
                    <a:pt x="600" y="405"/>
                  </a:lnTo>
                  <a:lnTo>
                    <a:pt x="369" y="428"/>
                  </a:lnTo>
                  <a:lnTo>
                    <a:pt x="443" y="381"/>
                  </a:lnTo>
                  <a:lnTo>
                    <a:pt x="359" y="368"/>
                  </a:lnTo>
                  <a:lnTo>
                    <a:pt x="73" y="167"/>
                  </a:lnTo>
                  <a:lnTo>
                    <a:pt x="28" y="191"/>
                  </a:lnTo>
                  <a:lnTo>
                    <a:pt x="378" y="452"/>
                  </a:lnTo>
                  <a:lnTo>
                    <a:pt x="0" y="191"/>
                  </a:lnTo>
                  <a:lnTo>
                    <a:pt x="46" y="167"/>
                  </a:lnTo>
                  <a:lnTo>
                    <a:pt x="37" y="132"/>
                  </a:lnTo>
                  <a:lnTo>
                    <a:pt x="119" y="119"/>
                  </a:lnTo>
                  <a:lnTo>
                    <a:pt x="28" y="25"/>
                  </a:lnTo>
                  <a:lnTo>
                    <a:pt x="28"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9" name="Freeform 44"/>
            <p:cNvSpPr>
              <a:spLocks/>
            </p:cNvSpPr>
            <p:nvPr/>
          </p:nvSpPr>
          <p:spPr bwMode="auto">
            <a:xfrm>
              <a:off x="3923" y="1882"/>
              <a:ext cx="185" cy="149"/>
            </a:xfrm>
            <a:custGeom>
              <a:avLst/>
              <a:gdLst>
                <a:gd name="T0" fmla="*/ 0 w 369"/>
                <a:gd name="T1" fmla="*/ 0 h 297"/>
                <a:gd name="T2" fmla="*/ 369 w 369"/>
                <a:gd name="T3" fmla="*/ 286 h 297"/>
                <a:gd name="T4" fmla="*/ 323 w 369"/>
                <a:gd name="T5" fmla="*/ 297 h 297"/>
                <a:gd name="T6" fmla="*/ 0 w 369"/>
                <a:gd name="T7" fmla="*/ 83 h 297"/>
                <a:gd name="T8" fmla="*/ 37 w 369"/>
                <a:gd name="T9" fmla="*/ 48 h 297"/>
                <a:gd name="T10" fmla="*/ 0 w 369"/>
                <a:gd name="T11" fmla="*/ 0 h 297"/>
                <a:gd name="T12" fmla="*/ 0 w 369"/>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369" h="297">
                  <a:moveTo>
                    <a:pt x="0" y="0"/>
                  </a:moveTo>
                  <a:lnTo>
                    <a:pt x="369" y="286"/>
                  </a:lnTo>
                  <a:lnTo>
                    <a:pt x="323" y="297"/>
                  </a:lnTo>
                  <a:lnTo>
                    <a:pt x="0" y="83"/>
                  </a:lnTo>
                  <a:lnTo>
                    <a:pt x="37" y="48"/>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0" name="Freeform 45"/>
            <p:cNvSpPr>
              <a:spLocks/>
            </p:cNvSpPr>
            <p:nvPr/>
          </p:nvSpPr>
          <p:spPr bwMode="auto">
            <a:xfrm>
              <a:off x="4320" y="1781"/>
              <a:ext cx="319" cy="196"/>
            </a:xfrm>
            <a:custGeom>
              <a:avLst/>
              <a:gdLst>
                <a:gd name="T0" fmla="*/ 0 w 639"/>
                <a:gd name="T1" fmla="*/ 72 h 392"/>
                <a:gd name="T2" fmla="*/ 149 w 639"/>
                <a:gd name="T3" fmla="*/ 96 h 392"/>
                <a:gd name="T4" fmla="*/ 242 w 639"/>
                <a:gd name="T5" fmla="*/ 72 h 392"/>
                <a:gd name="T6" fmla="*/ 334 w 639"/>
                <a:gd name="T7" fmla="*/ 36 h 392"/>
                <a:gd name="T8" fmla="*/ 426 w 639"/>
                <a:gd name="T9" fmla="*/ 0 h 392"/>
                <a:gd name="T10" fmla="*/ 277 w 639"/>
                <a:gd name="T11" fmla="*/ 59 h 392"/>
                <a:gd name="T12" fmla="*/ 167 w 639"/>
                <a:gd name="T13" fmla="*/ 96 h 392"/>
                <a:gd name="T14" fmla="*/ 38 w 639"/>
                <a:gd name="T15" fmla="*/ 96 h 392"/>
                <a:gd name="T16" fmla="*/ 490 w 639"/>
                <a:gd name="T17" fmla="*/ 332 h 392"/>
                <a:gd name="T18" fmla="*/ 639 w 639"/>
                <a:gd name="T19" fmla="*/ 392 h 392"/>
                <a:gd name="T20" fmla="*/ 399 w 639"/>
                <a:gd name="T21" fmla="*/ 297 h 392"/>
                <a:gd name="T22" fmla="*/ 0 w 639"/>
                <a:gd name="T23" fmla="*/ 96 h 392"/>
                <a:gd name="T24" fmla="*/ 0 w 639"/>
                <a:gd name="T25" fmla="*/ 72 h 392"/>
                <a:gd name="T26" fmla="*/ 0 w 639"/>
                <a:gd name="T27" fmla="*/ 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9" h="392">
                  <a:moveTo>
                    <a:pt x="0" y="72"/>
                  </a:moveTo>
                  <a:lnTo>
                    <a:pt x="149" y="96"/>
                  </a:lnTo>
                  <a:lnTo>
                    <a:pt x="242" y="72"/>
                  </a:lnTo>
                  <a:lnTo>
                    <a:pt x="334" y="36"/>
                  </a:lnTo>
                  <a:lnTo>
                    <a:pt x="426" y="0"/>
                  </a:lnTo>
                  <a:lnTo>
                    <a:pt x="277" y="59"/>
                  </a:lnTo>
                  <a:lnTo>
                    <a:pt x="167" y="96"/>
                  </a:lnTo>
                  <a:lnTo>
                    <a:pt x="38" y="96"/>
                  </a:lnTo>
                  <a:lnTo>
                    <a:pt x="490" y="332"/>
                  </a:lnTo>
                  <a:lnTo>
                    <a:pt x="639" y="392"/>
                  </a:lnTo>
                  <a:lnTo>
                    <a:pt x="399" y="297"/>
                  </a:lnTo>
                  <a:lnTo>
                    <a:pt x="0" y="96"/>
                  </a:lnTo>
                  <a:lnTo>
                    <a:pt x="0" y="72"/>
                  </a:lnTo>
                  <a:lnTo>
                    <a:pt x="0"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1" name="Freeform 46"/>
            <p:cNvSpPr>
              <a:spLocks/>
            </p:cNvSpPr>
            <p:nvPr/>
          </p:nvSpPr>
          <p:spPr bwMode="auto">
            <a:xfrm>
              <a:off x="4750" y="1888"/>
              <a:ext cx="471" cy="161"/>
            </a:xfrm>
            <a:custGeom>
              <a:avLst/>
              <a:gdLst>
                <a:gd name="T0" fmla="*/ 0 w 943"/>
                <a:gd name="T1" fmla="*/ 226 h 322"/>
                <a:gd name="T2" fmla="*/ 194 w 943"/>
                <a:gd name="T3" fmla="*/ 250 h 322"/>
                <a:gd name="T4" fmla="*/ 268 w 943"/>
                <a:gd name="T5" fmla="*/ 298 h 322"/>
                <a:gd name="T6" fmla="*/ 507 w 943"/>
                <a:gd name="T7" fmla="*/ 156 h 322"/>
                <a:gd name="T8" fmla="*/ 674 w 943"/>
                <a:gd name="T9" fmla="*/ 97 h 322"/>
                <a:gd name="T10" fmla="*/ 840 w 943"/>
                <a:gd name="T11" fmla="*/ 48 h 322"/>
                <a:gd name="T12" fmla="*/ 922 w 943"/>
                <a:gd name="T13" fmla="*/ 0 h 322"/>
                <a:gd name="T14" fmla="*/ 896 w 943"/>
                <a:gd name="T15" fmla="*/ 37 h 322"/>
                <a:gd name="T16" fmla="*/ 943 w 943"/>
                <a:gd name="T17" fmla="*/ 37 h 322"/>
                <a:gd name="T18" fmla="*/ 258 w 943"/>
                <a:gd name="T19" fmla="*/ 322 h 322"/>
                <a:gd name="T20" fmla="*/ 176 w 943"/>
                <a:gd name="T21" fmla="*/ 275 h 322"/>
                <a:gd name="T22" fmla="*/ 93 w 943"/>
                <a:gd name="T23" fmla="*/ 250 h 322"/>
                <a:gd name="T24" fmla="*/ 0 w 943"/>
                <a:gd name="T25" fmla="*/ 226 h 322"/>
                <a:gd name="T26" fmla="*/ 0 w 943"/>
                <a:gd name="T27" fmla="*/ 22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322">
                  <a:moveTo>
                    <a:pt x="0" y="226"/>
                  </a:moveTo>
                  <a:lnTo>
                    <a:pt x="194" y="250"/>
                  </a:lnTo>
                  <a:lnTo>
                    <a:pt x="268" y="298"/>
                  </a:lnTo>
                  <a:lnTo>
                    <a:pt x="507" y="156"/>
                  </a:lnTo>
                  <a:lnTo>
                    <a:pt x="674" y="97"/>
                  </a:lnTo>
                  <a:lnTo>
                    <a:pt x="840" y="48"/>
                  </a:lnTo>
                  <a:lnTo>
                    <a:pt x="922" y="0"/>
                  </a:lnTo>
                  <a:lnTo>
                    <a:pt x="896" y="37"/>
                  </a:lnTo>
                  <a:lnTo>
                    <a:pt x="943" y="37"/>
                  </a:lnTo>
                  <a:lnTo>
                    <a:pt x="258" y="322"/>
                  </a:lnTo>
                  <a:lnTo>
                    <a:pt x="176" y="275"/>
                  </a:lnTo>
                  <a:lnTo>
                    <a:pt x="93" y="250"/>
                  </a:lnTo>
                  <a:lnTo>
                    <a:pt x="0" y="226"/>
                  </a:lnTo>
                  <a:lnTo>
                    <a:pt x="0" y="2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2" name="Freeform 47"/>
            <p:cNvSpPr>
              <a:spLocks/>
            </p:cNvSpPr>
            <p:nvPr/>
          </p:nvSpPr>
          <p:spPr bwMode="auto">
            <a:xfrm>
              <a:off x="4043" y="1438"/>
              <a:ext cx="466" cy="213"/>
            </a:xfrm>
            <a:custGeom>
              <a:avLst/>
              <a:gdLst>
                <a:gd name="T0" fmla="*/ 380 w 934"/>
                <a:gd name="T1" fmla="*/ 106 h 426"/>
                <a:gd name="T2" fmla="*/ 214 w 934"/>
                <a:gd name="T3" fmla="*/ 141 h 426"/>
                <a:gd name="T4" fmla="*/ 103 w 934"/>
                <a:gd name="T5" fmla="*/ 153 h 426"/>
                <a:gd name="T6" fmla="*/ 0 w 934"/>
                <a:gd name="T7" fmla="*/ 188 h 426"/>
                <a:gd name="T8" fmla="*/ 167 w 934"/>
                <a:gd name="T9" fmla="*/ 201 h 426"/>
                <a:gd name="T10" fmla="*/ 29 w 934"/>
                <a:gd name="T11" fmla="*/ 272 h 426"/>
                <a:gd name="T12" fmla="*/ 221 w 934"/>
                <a:gd name="T13" fmla="*/ 235 h 426"/>
                <a:gd name="T14" fmla="*/ 371 w 934"/>
                <a:gd name="T15" fmla="*/ 248 h 426"/>
                <a:gd name="T16" fmla="*/ 536 w 934"/>
                <a:gd name="T17" fmla="*/ 284 h 426"/>
                <a:gd name="T18" fmla="*/ 592 w 934"/>
                <a:gd name="T19" fmla="*/ 307 h 426"/>
                <a:gd name="T20" fmla="*/ 519 w 934"/>
                <a:gd name="T21" fmla="*/ 354 h 426"/>
                <a:gd name="T22" fmla="*/ 592 w 934"/>
                <a:gd name="T23" fmla="*/ 331 h 426"/>
                <a:gd name="T24" fmla="*/ 583 w 934"/>
                <a:gd name="T25" fmla="*/ 366 h 426"/>
                <a:gd name="T26" fmla="*/ 453 w 934"/>
                <a:gd name="T27" fmla="*/ 426 h 426"/>
                <a:gd name="T28" fmla="*/ 896 w 934"/>
                <a:gd name="T29" fmla="*/ 294 h 426"/>
                <a:gd name="T30" fmla="*/ 831 w 934"/>
                <a:gd name="T31" fmla="*/ 284 h 426"/>
                <a:gd name="T32" fmla="*/ 906 w 934"/>
                <a:gd name="T33" fmla="*/ 235 h 426"/>
                <a:gd name="T34" fmla="*/ 850 w 934"/>
                <a:gd name="T35" fmla="*/ 212 h 426"/>
                <a:gd name="T36" fmla="*/ 934 w 934"/>
                <a:gd name="T37" fmla="*/ 141 h 426"/>
                <a:gd name="T38" fmla="*/ 925 w 934"/>
                <a:gd name="T39" fmla="*/ 129 h 426"/>
                <a:gd name="T40" fmla="*/ 693 w 934"/>
                <a:gd name="T41" fmla="*/ 294 h 426"/>
                <a:gd name="T42" fmla="*/ 519 w 934"/>
                <a:gd name="T43" fmla="*/ 225 h 426"/>
                <a:gd name="T44" fmla="*/ 361 w 934"/>
                <a:gd name="T45" fmla="*/ 188 h 426"/>
                <a:gd name="T46" fmla="*/ 92 w 934"/>
                <a:gd name="T47" fmla="*/ 175 h 426"/>
                <a:gd name="T48" fmla="*/ 426 w 934"/>
                <a:gd name="T49" fmla="*/ 93 h 426"/>
                <a:gd name="T50" fmla="*/ 536 w 934"/>
                <a:gd name="T51" fmla="*/ 22 h 426"/>
                <a:gd name="T52" fmla="*/ 896 w 934"/>
                <a:gd name="T53" fmla="*/ 117 h 426"/>
                <a:gd name="T54" fmla="*/ 526 w 934"/>
                <a:gd name="T55" fmla="*/ 0 h 426"/>
                <a:gd name="T56" fmla="*/ 380 w 934"/>
                <a:gd name="T57" fmla="*/ 106 h 426"/>
                <a:gd name="T58" fmla="*/ 380 w 934"/>
                <a:gd name="T59" fmla="*/ 10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34" h="426">
                  <a:moveTo>
                    <a:pt x="380" y="106"/>
                  </a:moveTo>
                  <a:lnTo>
                    <a:pt x="214" y="141"/>
                  </a:lnTo>
                  <a:lnTo>
                    <a:pt x="103" y="153"/>
                  </a:lnTo>
                  <a:lnTo>
                    <a:pt x="0" y="188"/>
                  </a:lnTo>
                  <a:lnTo>
                    <a:pt x="167" y="201"/>
                  </a:lnTo>
                  <a:lnTo>
                    <a:pt x="29" y="272"/>
                  </a:lnTo>
                  <a:lnTo>
                    <a:pt x="221" y="235"/>
                  </a:lnTo>
                  <a:lnTo>
                    <a:pt x="371" y="248"/>
                  </a:lnTo>
                  <a:lnTo>
                    <a:pt x="536" y="284"/>
                  </a:lnTo>
                  <a:lnTo>
                    <a:pt x="592" y="307"/>
                  </a:lnTo>
                  <a:lnTo>
                    <a:pt x="519" y="354"/>
                  </a:lnTo>
                  <a:lnTo>
                    <a:pt x="592" y="331"/>
                  </a:lnTo>
                  <a:lnTo>
                    <a:pt x="583" y="366"/>
                  </a:lnTo>
                  <a:lnTo>
                    <a:pt x="453" y="426"/>
                  </a:lnTo>
                  <a:lnTo>
                    <a:pt x="896" y="294"/>
                  </a:lnTo>
                  <a:lnTo>
                    <a:pt x="831" y="284"/>
                  </a:lnTo>
                  <a:lnTo>
                    <a:pt x="906" y="235"/>
                  </a:lnTo>
                  <a:lnTo>
                    <a:pt x="850" y="212"/>
                  </a:lnTo>
                  <a:lnTo>
                    <a:pt x="934" y="141"/>
                  </a:lnTo>
                  <a:lnTo>
                    <a:pt x="925" y="129"/>
                  </a:lnTo>
                  <a:lnTo>
                    <a:pt x="693" y="294"/>
                  </a:lnTo>
                  <a:lnTo>
                    <a:pt x="519" y="225"/>
                  </a:lnTo>
                  <a:lnTo>
                    <a:pt x="361" y="188"/>
                  </a:lnTo>
                  <a:lnTo>
                    <a:pt x="92" y="175"/>
                  </a:lnTo>
                  <a:lnTo>
                    <a:pt x="426" y="93"/>
                  </a:lnTo>
                  <a:lnTo>
                    <a:pt x="536" y="22"/>
                  </a:lnTo>
                  <a:lnTo>
                    <a:pt x="896" y="117"/>
                  </a:lnTo>
                  <a:lnTo>
                    <a:pt x="526" y="0"/>
                  </a:lnTo>
                  <a:lnTo>
                    <a:pt x="380" y="106"/>
                  </a:lnTo>
                  <a:lnTo>
                    <a:pt x="380"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3" name="Freeform 48"/>
            <p:cNvSpPr>
              <a:spLocks/>
            </p:cNvSpPr>
            <p:nvPr/>
          </p:nvSpPr>
          <p:spPr bwMode="auto">
            <a:xfrm>
              <a:off x="4080" y="1580"/>
              <a:ext cx="207" cy="48"/>
            </a:xfrm>
            <a:custGeom>
              <a:avLst/>
              <a:gdLst>
                <a:gd name="T0" fmla="*/ 0 w 415"/>
                <a:gd name="T1" fmla="*/ 0 h 95"/>
                <a:gd name="T2" fmla="*/ 146 w 415"/>
                <a:gd name="T3" fmla="*/ 0 h 95"/>
                <a:gd name="T4" fmla="*/ 239 w 415"/>
                <a:gd name="T5" fmla="*/ 23 h 95"/>
                <a:gd name="T6" fmla="*/ 324 w 415"/>
                <a:gd name="T7" fmla="*/ 60 h 95"/>
                <a:gd name="T8" fmla="*/ 415 w 415"/>
                <a:gd name="T9" fmla="*/ 82 h 95"/>
                <a:gd name="T10" fmla="*/ 341 w 415"/>
                <a:gd name="T11" fmla="*/ 82 h 95"/>
                <a:gd name="T12" fmla="*/ 296 w 415"/>
                <a:gd name="T13" fmla="*/ 95 h 95"/>
                <a:gd name="T14" fmla="*/ 45 w 415"/>
                <a:gd name="T15" fmla="*/ 47 h 95"/>
                <a:gd name="T16" fmla="*/ 83 w 415"/>
                <a:gd name="T17" fmla="*/ 10 h 95"/>
                <a:gd name="T18" fmla="*/ 0 w 415"/>
                <a:gd name="T19" fmla="*/ 0 h 95"/>
                <a:gd name="T20" fmla="*/ 0 w 415"/>
                <a:gd name="T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95">
                  <a:moveTo>
                    <a:pt x="0" y="0"/>
                  </a:moveTo>
                  <a:lnTo>
                    <a:pt x="146" y="0"/>
                  </a:lnTo>
                  <a:lnTo>
                    <a:pt x="239" y="23"/>
                  </a:lnTo>
                  <a:lnTo>
                    <a:pt x="324" y="60"/>
                  </a:lnTo>
                  <a:lnTo>
                    <a:pt x="415" y="82"/>
                  </a:lnTo>
                  <a:lnTo>
                    <a:pt x="341" y="82"/>
                  </a:lnTo>
                  <a:lnTo>
                    <a:pt x="296" y="95"/>
                  </a:lnTo>
                  <a:lnTo>
                    <a:pt x="45" y="47"/>
                  </a:lnTo>
                  <a:lnTo>
                    <a:pt x="83" y="1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4" name="Freeform 49"/>
            <p:cNvSpPr>
              <a:spLocks/>
            </p:cNvSpPr>
            <p:nvPr/>
          </p:nvSpPr>
          <p:spPr bwMode="auto">
            <a:xfrm>
              <a:off x="4066" y="1604"/>
              <a:ext cx="236" cy="77"/>
            </a:xfrm>
            <a:custGeom>
              <a:avLst/>
              <a:gdLst>
                <a:gd name="T0" fmla="*/ 0 w 472"/>
                <a:gd name="T1" fmla="*/ 0 h 154"/>
                <a:gd name="T2" fmla="*/ 185 w 472"/>
                <a:gd name="T3" fmla="*/ 84 h 154"/>
                <a:gd name="T4" fmla="*/ 472 w 472"/>
                <a:gd name="T5" fmla="*/ 143 h 154"/>
                <a:gd name="T6" fmla="*/ 425 w 472"/>
                <a:gd name="T7" fmla="*/ 154 h 154"/>
                <a:gd name="T8" fmla="*/ 148 w 472"/>
                <a:gd name="T9" fmla="*/ 95 h 154"/>
                <a:gd name="T10" fmla="*/ 0 w 472"/>
                <a:gd name="T11" fmla="*/ 0 h 154"/>
                <a:gd name="T12" fmla="*/ 0 w 472"/>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472" h="154">
                  <a:moveTo>
                    <a:pt x="0" y="0"/>
                  </a:moveTo>
                  <a:lnTo>
                    <a:pt x="185" y="84"/>
                  </a:lnTo>
                  <a:lnTo>
                    <a:pt x="472" y="143"/>
                  </a:lnTo>
                  <a:lnTo>
                    <a:pt x="425" y="154"/>
                  </a:lnTo>
                  <a:lnTo>
                    <a:pt x="148" y="95"/>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5" name="Freeform 50"/>
            <p:cNvSpPr>
              <a:spLocks/>
            </p:cNvSpPr>
            <p:nvPr/>
          </p:nvSpPr>
          <p:spPr bwMode="auto">
            <a:xfrm>
              <a:off x="4089" y="1640"/>
              <a:ext cx="180" cy="106"/>
            </a:xfrm>
            <a:custGeom>
              <a:avLst/>
              <a:gdLst>
                <a:gd name="T0" fmla="*/ 0 w 361"/>
                <a:gd name="T1" fmla="*/ 0 h 214"/>
                <a:gd name="T2" fmla="*/ 19 w 361"/>
                <a:gd name="T3" fmla="*/ 105 h 214"/>
                <a:gd name="T4" fmla="*/ 28 w 361"/>
                <a:gd name="T5" fmla="*/ 165 h 214"/>
                <a:gd name="T6" fmla="*/ 176 w 361"/>
                <a:gd name="T7" fmla="*/ 118 h 214"/>
                <a:gd name="T8" fmla="*/ 361 w 361"/>
                <a:gd name="T9" fmla="*/ 94 h 214"/>
                <a:gd name="T10" fmla="*/ 260 w 361"/>
                <a:gd name="T11" fmla="*/ 142 h 214"/>
                <a:gd name="T12" fmla="*/ 232 w 361"/>
                <a:gd name="T13" fmla="*/ 214 h 214"/>
                <a:gd name="T14" fmla="*/ 84 w 361"/>
                <a:gd name="T15" fmla="*/ 165 h 214"/>
                <a:gd name="T16" fmla="*/ 0 w 361"/>
                <a:gd name="T17" fmla="*/ 201 h 214"/>
                <a:gd name="T18" fmla="*/ 0 w 361"/>
                <a:gd name="T19" fmla="*/ 0 h 214"/>
                <a:gd name="T20" fmla="*/ 0 w 361"/>
                <a:gd name="T21"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214">
                  <a:moveTo>
                    <a:pt x="0" y="0"/>
                  </a:moveTo>
                  <a:lnTo>
                    <a:pt x="19" y="105"/>
                  </a:lnTo>
                  <a:lnTo>
                    <a:pt x="28" y="165"/>
                  </a:lnTo>
                  <a:lnTo>
                    <a:pt x="176" y="118"/>
                  </a:lnTo>
                  <a:lnTo>
                    <a:pt x="361" y="94"/>
                  </a:lnTo>
                  <a:lnTo>
                    <a:pt x="260" y="142"/>
                  </a:lnTo>
                  <a:lnTo>
                    <a:pt x="232" y="214"/>
                  </a:lnTo>
                  <a:lnTo>
                    <a:pt x="84" y="165"/>
                  </a:lnTo>
                  <a:lnTo>
                    <a:pt x="0" y="20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6" name="Freeform 51"/>
            <p:cNvSpPr>
              <a:spLocks/>
            </p:cNvSpPr>
            <p:nvPr/>
          </p:nvSpPr>
          <p:spPr bwMode="auto">
            <a:xfrm>
              <a:off x="4334" y="1592"/>
              <a:ext cx="185" cy="160"/>
            </a:xfrm>
            <a:custGeom>
              <a:avLst/>
              <a:gdLst>
                <a:gd name="T0" fmla="*/ 18 w 370"/>
                <a:gd name="T1" fmla="*/ 154 h 320"/>
                <a:gd name="T2" fmla="*/ 157 w 370"/>
                <a:gd name="T3" fmla="*/ 167 h 320"/>
                <a:gd name="T4" fmla="*/ 277 w 370"/>
                <a:gd name="T5" fmla="*/ 214 h 320"/>
                <a:gd name="T6" fmla="*/ 313 w 370"/>
                <a:gd name="T7" fmla="*/ 261 h 320"/>
                <a:gd name="T8" fmla="*/ 370 w 370"/>
                <a:gd name="T9" fmla="*/ 0 h 320"/>
                <a:gd name="T10" fmla="*/ 323 w 370"/>
                <a:gd name="T11" fmla="*/ 286 h 320"/>
                <a:gd name="T12" fmla="*/ 277 w 370"/>
                <a:gd name="T13" fmla="*/ 225 h 320"/>
                <a:gd name="T14" fmla="*/ 138 w 370"/>
                <a:gd name="T15" fmla="*/ 286 h 320"/>
                <a:gd name="T16" fmla="*/ 277 w 370"/>
                <a:gd name="T17" fmla="*/ 273 h 320"/>
                <a:gd name="T18" fmla="*/ 128 w 370"/>
                <a:gd name="T19" fmla="*/ 320 h 320"/>
                <a:gd name="T20" fmla="*/ 82 w 370"/>
                <a:gd name="T21" fmla="*/ 286 h 320"/>
                <a:gd name="T22" fmla="*/ 220 w 370"/>
                <a:gd name="T23" fmla="*/ 214 h 320"/>
                <a:gd name="T24" fmla="*/ 56 w 370"/>
                <a:gd name="T25" fmla="*/ 238 h 320"/>
                <a:gd name="T26" fmla="*/ 0 w 370"/>
                <a:gd name="T27" fmla="*/ 167 h 320"/>
                <a:gd name="T28" fmla="*/ 18 w 370"/>
                <a:gd name="T29" fmla="*/ 154 h 320"/>
                <a:gd name="T30" fmla="*/ 18 w 370"/>
                <a:gd name="T31" fmla="*/ 15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0" h="320">
                  <a:moveTo>
                    <a:pt x="18" y="154"/>
                  </a:moveTo>
                  <a:lnTo>
                    <a:pt x="157" y="167"/>
                  </a:lnTo>
                  <a:lnTo>
                    <a:pt x="277" y="214"/>
                  </a:lnTo>
                  <a:lnTo>
                    <a:pt x="313" y="261"/>
                  </a:lnTo>
                  <a:lnTo>
                    <a:pt x="370" y="0"/>
                  </a:lnTo>
                  <a:lnTo>
                    <a:pt x="323" y="286"/>
                  </a:lnTo>
                  <a:lnTo>
                    <a:pt x="277" y="225"/>
                  </a:lnTo>
                  <a:lnTo>
                    <a:pt x="138" y="286"/>
                  </a:lnTo>
                  <a:lnTo>
                    <a:pt x="277" y="273"/>
                  </a:lnTo>
                  <a:lnTo>
                    <a:pt x="128" y="320"/>
                  </a:lnTo>
                  <a:lnTo>
                    <a:pt x="82" y="286"/>
                  </a:lnTo>
                  <a:lnTo>
                    <a:pt x="220" y="214"/>
                  </a:lnTo>
                  <a:lnTo>
                    <a:pt x="56" y="238"/>
                  </a:lnTo>
                  <a:lnTo>
                    <a:pt x="0" y="167"/>
                  </a:lnTo>
                  <a:lnTo>
                    <a:pt x="18" y="154"/>
                  </a:lnTo>
                  <a:lnTo>
                    <a:pt x="18"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7" name="Freeform 52"/>
            <p:cNvSpPr>
              <a:spLocks/>
            </p:cNvSpPr>
            <p:nvPr/>
          </p:nvSpPr>
          <p:spPr bwMode="auto">
            <a:xfrm>
              <a:off x="4302" y="1710"/>
              <a:ext cx="60" cy="36"/>
            </a:xfrm>
            <a:custGeom>
              <a:avLst/>
              <a:gdLst>
                <a:gd name="T0" fmla="*/ 7 w 120"/>
                <a:gd name="T1" fmla="*/ 35 h 72"/>
                <a:gd name="T2" fmla="*/ 120 w 120"/>
                <a:gd name="T3" fmla="*/ 0 h 72"/>
                <a:gd name="T4" fmla="*/ 0 w 120"/>
                <a:gd name="T5" fmla="*/ 72 h 72"/>
                <a:gd name="T6" fmla="*/ 7 w 120"/>
                <a:gd name="T7" fmla="*/ 35 h 72"/>
                <a:gd name="T8" fmla="*/ 7 w 120"/>
                <a:gd name="T9" fmla="*/ 35 h 72"/>
              </a:gdLst>
              <a:ahLst/>
              <a:cxnLst>
                <a:cxn ang="0">
                  <a:pos x="T0" y="T1"/>
                </a:cxn>
                <a:cxn ang="0">
                  <a:pos x="T2" y="T3"/>
                </a:cxn>
                <a:cxn ang="0">
                  <a:pos x="T4" y="T5"/>
                </a:cxn>
                <a:cxn ang="0">
                  <a:pos x="T6" y="T7"/>
                </a:cxn>
                <a:cxn ang="0">
                  <a:pos x="T8" y="T9"/>
                </a:cxn>
              </a:cxnLst>
              <a:rect l="0" t="0" r="r" b="b"/>
              <a:pathLst>
                <a:path w="120" h="72">
                  <a:moveTo>
                    <a:pt x="7" y="35"/>
                  </a:moveTo>
                  <a:lnTo>
                    <a:pt x="120" y="0"/>
                  </a:lnTo>
                  <a:lnTo>
                    <a:pt x="0" y="72"/>
                  </a:lnTo>
                  <a:lnTo>
                    <a:pt x="7" y="35"/>
                  </a:lnTo>
                  <a:lnTo>
                    <a:pt x="7"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8" name="Freeform 53"/>
            <p:cNvSpPr>
              <a:spLocks/>
            </p:cNvSpPr>
            <p:nvPr/>
          </p:nvSpPr>
          <p:spPr bwMode="auto">
            <a:xfrm>
              <a:off x="4329" y="1746"/>
              <a:ext cx="37" cy="12"/>
            </a:xfrm>
            <a:custGeom>
              <a:avLst/>
              <a:gdLst>
                <a:gd name="T0" fmla="*/ 0 w 73"/>
                <a:gd name="T1" fmla="*/ 23 h 23"/>
                <a:gd name="T2" fmla="*/ 66 w 73"/>
                <a:gd name="T3" fmla="*/ 0 h 23"/>
                <a:gd name="T4" fmla="*/ 73 w 73"/>
                <a:gd name="T5" fmla="*/ 23 h 23"/>
                <a:gd name="T6" fmla="*/ 0 w 73"/>
                <a:gd name="T7" fmla="*/ 23 h 23"/>
                <a:gd name="T8" fmla="*/ 0 w 73"/>
                <a:gd name="T9" fmla="*/ 23 h 23"/>
              </a:gdLst>
              <a:ahLst/>
              <a:cxnLst>
                <a:cxn ang="0">
                  <a:pos x="T0" y="T1"/>
                </a:cxn>
                <a:cxn ang="0">
                  <a:pos x="T2" y="T3"/>
                </a:cxn>
                <a:cxn ang="0">
                  <a:pos x="T4" y="T5"/>
                </a:cxn>
                <a:cxn ang="0">
                  <a:pos x="T6" y="T7"/>
                </a:cxn>
                <a:cxn ang="0">
                  <a:pos x="T8" y="T9"/>
                </a:cxn>
              </a:cxnLst>
              <a:rect l="0" t="0" r="r" b="b"/>
              <a:pathLst>
                <a:path w="73" h="23">
                  <a:moveTo>
                    <a:pt x="0" y="23"/>
                  </a:moveTo>
                  <a:lnTo>
                    <a:pt x="66" y="0"/>
                  </a:lnTo>
                  <a:lnTo>
                    <a:pt x="73" y="23"/>
                  </a:lnTo>
                  <a:lnTo>
                    <a:pt x="0" y="23"/>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9" name="Freeform 54"/>
            <p:cNvSpPr>
              <a:spLocks/>
            </p:cNvSpPr>
            <p:nvPr/>
          </p:nvSpPr>
          <p:spPr bwMode="auto">
            <a:xfrm>
              <a:off x="4237" y="1686"/>
              <a:ext cx="65" cy="42"/>
            </a:xfrm>
            <a:custGeom>
              <a:avLst/>
              <a:gdLst>
                <a:gd name="T0" fmla="*/ 0 w 131"/>
                <a:gd name="T1" fmla="*/ 35 h 83"/>
                <a:gd name="T2" fmla="*/ 113 w 131"/>
                <a:gd name="T3" fmla="*/ 83 h 83"/>
                <a:gd name="T4" fmla="*/ 28 w 131"/>
                <a:gd name="T5" fmla="*/ 24 h 83"/>
                <a:gd name="T6" fmla="*/ 131 w 131"/>
                <a:gd name="T7" fmla="*/ 48 h 83"/>
                <a:gd name="T8" fmla="*/ 65 w 131"/>
                <a:gd name="T9" fmla="*/ 0 h 83"/>
                <a:gd name="T10" fmla="*/ 0 w 131"/>
                <a:gd name="T11" fmla="*/ 35 h 83"/>
                <a:gd name="T12" fmla="*/ 0 w 131"/>
                <a:gd name="T13" fmla="*/ 35 h 83"/>
              </a:gdLst>
              <a:ahLst/>
              <a:cxnLst>
                <a:cxn ang="0">
                  <a:pos x="T0" y="T1"/>
                </a:cxn>
                <a:cxn ang="0">
                  <a:pos x="T2" y="T3"/>
                </a:cxn>
                <a:cxn ang="0">
                  <a:pos x="T4" y="T5"/>
                </a:cxn>
                <a:cxn ang="0">
                  <a:pos x="T6" y="T7"/>
                </a:cxn>
                <a:cxn ang="0">
                  <a:pos x="T8" y="T9"/>
                </a:cxn>
                <a:cxn ang="0">
                  <a:pos x="T10" y="T11"/>
                </a:cxn>
                <a:cxn ang="0">
                  <a:pos x="T12" y="T13"/>
                </a:cxn>
              </a:cxnLst>
              <a:rect l="0" t="0" r="r" b="b"/>
              <a:pathLst>
                <a:path w="131" h="83">
                  <a:moveTo>
                    <a:pt x="0" y="35"/>
                  </a:moveTo>
                  <a:lnTo>
                    <a:pt x="113" y="83"/>
                  </a:lnTo>
                  <a:lnTo>
                    <a:pt x="28" y="24"/>
                  </a:lnTo>
                  <a:lnTo>
                    <a:pt x="131" y="48"/>
                  </a:lnTo>
                  <a:lnTo>
                    <a:pt x="65" y="0"/>
                  </a:lnTo>
                  <a:lnTo>
                    <a:pt x="0" y="35"/>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0" name="Freeform 55"/>
            <p:cNvSpPr>
              <a:spLocks/>
            </p:cNvSpPr>
            <p:nvPr/>
          </p:nvSpPr>
          <p:spPr bwMode="auto">
            <a:xfrm>
              <a:off x="4348" y="1567"/>
              <a:ext cx="216" cy="84"/>
            </a:xfrm>
            <a:custGeom>
              <a:avLst/>
              <a:gdLst>
                <a:gd name="T0" fmla="*/ 0 w 433"/>
                <a:gd name="T1" fmla="*/ 167 h 167"/>
                <a:gd name="T2" fmla="*/ 405 w 433"/>
                <a:gd name="T3" fmla="*/ 25 h 167"/>
                <a:gd name="T4" fmla="*/ 314 w 433"/>
                <a:gd name="T5" fmla="*/ 0 h 167"/>
                <a:gd name="T6" fmla="*/ 433 w 433"/>
                <a:gd name="T7" fmla="*/ 25 h 167"/>
                <a:gd name="T8" fmla="*/ 397 w 433"/>
                <a:gd name="T9" fmla="*/ 48 h 167"/>
                <a:gd name="T10" fmla="*/ 0 w 433"/>
                <a:gd name="T11" fmla="*/ 167 h 167"/>
                <a:gd name="T12" fmla="*/ 0 w 433"/>
                <a:gd name="T13" fmla="*/ 167 h 167"/>
              </a:gdLst>
              <a:ahLst/>
              <a:cxnLst>
                <a:cxn ang="0">
                  <a:pos x="T0" y="T1"/>
                </a:cxn>
                <a:cxn ang="0">
                  <a:pos x="T2" y="T3"/>
                </a:cxn>
                <a:cxn ang="0">
                  <a:pos x="T4" y="T5"/>
                </a:cxn>
                <a:cxn ang="0">
                  <a:pos x="T6" y="T7"/>
                </a:cxn>
                <a:cxn ang="0">
                  <a:pos x="T8" y="T9"/>
                </a:cxn>
                <a:cxn ang="0">
                  <a:pos x="T10" y="T11"/>
                </a:cxn>
                <a:cxn ang="0">
                  <a:pos x="T12" y="T13"/>
                </a:cxn>
              </a:cxnLst>
              <a:rect l="0" t="0" r="r" b="b"/>
              <a:pathLst>
                <a:path w="433" h="167">
                  <a:moveTo>
                    <a:pt x="0" y="167"/>
                  </a:moveTo>
                  <a:lnTo>
                    <a:pt x="405" y="25"/>
                  </a:lnTo>
                  <a:lnTo>
                    <a:pt x="314" y="0"/>
                  </a:lnTo>
                  <a:lnTo>
                    <a:pt x="433" y="25"/>
                  </a:lnTo>
                  <a:lnTo>
                    <a:pt x="397" y="48"/>
                  </a:lnTo>
                  <a:lnTo>
                    <a:pt x="0" y="167"/>
                  </a:lnTo>
                  <a:lnTo>
                    <a:pt x="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1" name="Freeform 56"/>
            <p:cNvSpPr>
              <a:spLocks/>
            </p:cNvSpPr>
            <p:nvPr/>
          </p:nvSpPr>
          <p:spPr bwMode="auto">
            <a:xfrm>
              <a:off x="4029" y="1669"/>
              <a:ext cx="60" cy="65"/>
            </a:xfrm>
            <a:custGeom>
              <a:avLst/>
              <a:gdLst>
                <a:gd name="T0" fmla="*/ 45 w 118"/>
                <a:gd name="T1" fmla="*/ 0 h 132"/>
                <a:gd name="T2" fmla="*/ 110 w 118"/>
                <a:gd name="T3" fmla="*/ 36 h 132"/>
                <a:gd name="T4" fmla="*/ 110 w 118"/>
                <a:gd name="T5" fmla="*/ 132 h 132"/>
                <a:gd name="T6" fmla="*/ 10 w 118"/>
                <a:gd name="T7" fmla="*/ 84 h 132"/>
                <a:gd name="T8" fmla="*/ 92 w 118"/>
                <a:gd name="T9" fmla="*/ 107 h 132"/>
                <a:gd name="T10" fmla="*/ 0 w 118"/>
                <a:gd name="T11" fmla="*/ 36 h 132"/>
                <a:gd name="T12" fmla="*/ 118 w 118"/>
                <a:gd name="T13" fmla="*/ 71 h 132"/>
                <a:gd name="T14" fmla="*/ 45 w 118"/>
                <a:gd name="T15" fmla="*/ 0 h 132"/>
                <a:gd name="T16" fmla="*/ 45 w 118"/>
                <a:gd name="T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32">
                  <a:moveTo>
                    <a:pt x="45" y="0"/>
                  </a:moveTo>
                  <a:lnTo>
                    <a:pt x="110" y="36"/>
                  </a:lnTo>
                  <a:lnTo>
                    <a:pt x="110" y="132"/>
                  </a:lnTo>
                  <a:lnTo>
                    <a:pt x="10" y="84"/>
                  </a:lnTo>
                  <a:lnTo>
                    <a:pt x="92" y="107"/>
                  </a:lnTo>
                  <a:lnTo>
                    <a:pt x="0" y="36"/>
                  </a:lnTo>
                  <a:lnTo>
                    <a:pt x="118" y="71"/>
                  </a:lnTo>
                  <a:lnTo>
                    <a:pt x="45" y="0"/>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2" name="Freeform 57"/>
            <p:cNvSpPr>
              <a:spLocks/>
            </p:cNvSpPr>
            <p:nvPr/>
          </p:nvSpPr>
          <p:spPr bwMode="auto">
            <a:xfrm>
              <a:off x="4075" y="1746"/>
              <a:ext cx="143" cy="54"/>
            </a:xfrm>
            <a:custGeom>
              <a:avLst/>
              <a:gdLst>
                <a:gd name="T0" fmla="*/ 73 w 286"/>
                <a:gd name="T1" fmla="*/ 0 h 106"/>
                <a:gd name="T2" fmla="*/ 286 w 286"/>
                <a:gd name="T3" fmla="*/ 59 h 106"/>
                <a:gd name="T4" fmla="*/ 9 w 286"/>
                <a:gd name="T5" fmla="*/ 10 h 106"/>
                <a:gd name="T6" fmla="*/ 166 w 286"/>
                <a:gd name="T7" fmla="*/ 82 h 106"/>
                <a:gd name="T8" fmla="*/ 73 w 286"/>
                <a:gd name="T9" fmla="*/ 106 h 106"/>
                <a:gd name="T10" fmla="*/ 18 w 286"/>
                <a:gd name="T11" fmla="*/ 82 h 106"/>
                <a:gd name="T12" fmla="*/ 0 w 286"/>
                <a:gd name="T13" fmla="*/ 0 h 106"/>
                <a:gd name="T14" fmla="*/ 73 w 286"/>
                <a:gd name="T15" fmla="*/ 0 h 106"/>
                <a:gd name="T16" fmla="*/ 73 w 286"/>
                <a:gd name="T1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06">
                  <a:moveTo>
                    <a:pt x="73" y="0"/>
                  </a:moveTo>
                  <a:lnTo>
                    <a:pt x="286" y="59"/>
                  </a:lnTo>
                  <a:lnTo>
                    <a:pt x="9" y="10"/>
                  </a:lnTo>
                  <a:lnTo>
                    <a:pt x="166" y="82"/>
                  </a:lnTo>
                  <a:lnTo>
                    <a:pt x="73" y="106"/>
                  </a:lnTo>
                  <a:lnTo>
                    <a:pt x="18" y="82"/>
                  </a:lnTo>
                  <a:lnTo>
                    <a:pt x="0" y="0"/>
                  </a:lnTo>
                  <a:lnTo>
                    <a:pt x="73" y="0"/>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3" name="Freeform 58"/>
            <p:cNvSpPr>
              <a:spLocks/>
            </p:cNvSpPr>
            <p:nvPr/>
          </p:nvSpPr>
          <p:spPr bwMode="auto">
            <a:xfrm>
              <a:off x="4259" y="1336"/>
              <a:ext cx="19" cy="166"/>
            </a:xfrm>
            <a:custGeom>
              <a:avLst/>
              <a:gdLst>
                <a:gd name="T0" fmla="*/ 0 w 38"/>
                <a:gd name="T1" fmla="*/ 333 h 333"/>
                <a:gd name="T2" fmla="*/ 10 w 38"/>
                <a:gd name="T3" fmla="*/ 0 h 333"/>
                <a:gd name="T4" fmla="*/ 38 w 38"/>
                <a:gd name="T5" fmla="*/ 333 h 333"/>
                <a:gd name="T6" fmla="*/ 0 w 38"/>
                <a:gd name="T7" fmla="*/ 333 h 333"/>
                <a:gd name="T8" fmla="*/ 0 w 38"/>
                <a:gd name="T9" fmla="*/ 333 h 333"/>
              </a:gdLst>
              <a:ahLst/>
              <a:cxnLst>
                <a:cxn ang="0">
                  <a:pos x="T0" y="T1"/>
                </a:cxn>
                <a:cxn ang="0">
                  <a:pos x="T2" y="T3"/>
                </a:cxn>
                <a:cxn ang="0">
                  <a:pos x="T4" y="T5"/>
                </a:cxn>
                <a:cxn ang="0">
                  <a:pos x="T6" y="T7"/>
                </a:cxn>
                <a:cxn ang="0">
                  <a:pos x="T8" y="T9"/>
                </a:cxn>
              </a:cxnLst>
              <a:rect l="0" t="0" r="r" b="b"/>
              <a:pathLst>
                <a:path w="38" h="333">
                  <a:moveTo>
                    <a:pt x="0" y="333"/>
                  </a:moveTo>
                  <a:lnTo>
                    <a:pt x="10" y="0"/>
                  </a:lnTo>
                  <a:lnTo>
                    <a:pt x="38" y="333"/>
                  </a:lnTo>
                  <a:lnTo>
                    <a:pt x="0" y="333"/>
                  </a:lnTo>
                  <a:lnTo>
                    <a:pt x="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4" name="Freeform 59"/>
            <p:cNvSpPr>
              <a:spLocks/>
            </p:cNvSpPr>
            <p:nvPr/>
          </p:nvSpPr>
          <p:spPr bwMode="auto">
            <a:xfrm>
              <a:off x="4676" y="1431"/>
              <a:ext cx="23" cy="24"/>
            </a:xfrm>
            <a:custGeom>
              <a:avLst/>
              <a:gdLst>
                <a:gd name="T0" fmla="*/ 0 w 47"/>
                <a:gd name="T1" fmla="*/ 35 h 47"/>
                <a:gd name="T2" fmla="*/ 37 w 47"/>
                <a:gd name="T3" fmla="*/ 47 h 47"/>
                <a:gd name="T4" fmla="*/ 47 w 47"/>
                <a:gd name="T5" fmla="*/ 0 h 47"/>
                <a:gd name="T6" fmla="*/ 18 w 47"/>
                <a:gd name="T7" fmla="*/ 0 h 47"/>
                <a:gd name="T8" fmla="*/ 0 w 47"/>
                <a:gd name="T9" fmla="*/ 13 h 47"/>
                <a:gd name="T10" fmla="*/ 28 w 47"/>
                <a:gd name="T11" fmla="*/ 13 h 47"/>
                <a:gd name="T12" fmla="*/ 9 w 47"/>
                <a:gd name="T13" fmla="*/ 24 h 47"/>
                <a:gd name="T14" fmla="*/ 0 w 47"/>
                <a:gd name="T15" fmla="*/ 35 h 47"/>
                <a:gd name="T16" fmla="*/ 0 w 47"/>
                <a:gd name="T17"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0" y="35"/>
                  </a:moveTo>
                  <a:lnTo>
                    <a:pt x="37" y="47"/>
                  </a:lnTo>
                  <a:lnTo>
                    <a:pt x="47" y="0"/>
                  </a:lnTo>
                  <a:lnTo>
                    <a:pt x="18" y="0"/>
                  </a:lnTo>
                  <a:lnTo>
                    <a:pt x="0" y="13"/>
                  </a:lnTo>
                  <a:lnTo>
                    <a:pt x="28" y="13"/>
                  </a:lnTo>
                  <a:lnTo>
                    <a:pt x="9" y="24"/>
                  </a:lnTo>
                  <a:lnTo>
                    <a:pt x="0" y="35"/>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5" name="Freeform 60"/>
            <p:cNvSpPr>
              <a:spLocks/>
            </p:cNvSpPr>
            <p:nvPr/>
          </p:nvSpPr>
          <p:spPr bwMode="auto">
            <a:xfrm>
              <a:off x="4662" y="1361"/>
              <a:ext cx="46" cy="47"/>
            </a:xfrm>
            <a:custGeom>
              <a:avLst/>
              <a:gdLst>
                <a:gd name="T0" fmla="*/ 0 w 93"/>
                <a:gd name="T1" fmla="*/ 10 h 95"/>
                <a:gd name="T2" fmla="*/ 46 w 93"/>
                <a:gd name="T3" fmla="*/ 0 h 95"/>
                <a:gd name="T4" fmla="*/ 84 w 93"/>
                <a:gd name="T5" fmla="*/ 10 h 95"/>
                <a:gd name="T6" fmla="*/ 93 w 93"/>
                <a:gd name="T7" fmla="*/ 34 h 95"/>
                <a:gd name="T8" fmla="*/ 65 w 93"/>
                <a:gd name="T9" fmla="*/ 83 h 95"/>
                <a:gd name="T10" fmla="*/ 28 w 93"/>
                <a:gd name="T11" fmla="*/ 95 h 95"/>
                <a:gd name="T12" fmla="*/ 9 w 93"/>
                <a:gd name="T13" fmla="*/ 70 h 95"/>
                <a:gd name="T14" fmla="*/ 0 w 93"/>
                <a:gd name="T15" fmla="*/ 47 h 95"/>
                <a:gd name="T16" fmla="*/ 19 w 93"/>
                <a:gd name="T17" fmla="*/ 58 h 95"/>
                <a:gd name="T18" fmla="*/ 46 w 93"/>
                <a:gd name="T19" fmla="*/ 58 h 95"/>
                <a:gd name="T20" fmla="*/ 65 w 93"/>
                <a:gd name="T21" fmla="*/ 34 h 95"/>
                <a:gd name="T22" fmla="*/ 56 w 93"/>
                <a:gd name="T23" fmla="*/ 10 h 95"/>
                <a:gd name="T24" fmla="*/ 28 w 93"/>
                <a:gd name="T25" fmla="*/ 10 h 95"/>
                <a:gd name="T26" fmla="*/ 0 w 93"/>
                <a:gd name="T27" fmla="*/ 10 h 95"/>
                <a:gd name="T28" fmla="*/ 0 w 93"/>
                <a:gd name="T29" fmla="*/ 1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95">
                  <a:moveTo>
                    <a:pt x="0" y="10"/>
                  </a:moveTo>
                  <a:lnTo>
                    <a:pt x="46" y="0"/>
                  </a:lnTo>
                  <a:lnTo>
                    <a:pt x="84" y="10"/>
                  </a:lnTo>
                  <a:lnTo>
                    <a:pt x="93" y="34"/>
                  </a:lnTo>
                  <a:lnTo>
                    <a:pt x="65" y="83"/>
                  </a:lnTo>
                  <a:lnTo>
                    <a:pt x="28" y="95"/>
                  </a:lnTo>
                  <a:lnTo>
                    <a:pt x="9" y="70"/>
                  </a:lnTo>
                  <a:lnTo>
                    <a:pt x="0" y="47"/>
                  </a:lnTo>
                  <a:lnTo>
                    <a:pt x="19" y="58"/>
                  </a:lnTo>
                  <a:lnTo>
                    <a:pt x="46" y="58"/>
                  </a:lnTo>
                  <a:lnTo>
                    <a:pt x="65" y="34"/>
                  </a:lnTo>
                  <a:lnTo>
                    <a:pt x="56" y="10"/>
                  </a:lnTo>
                  <a:lnTo>
                    <a:pt x="28" y="10"/>
                  </a:lnTo>
                  <a:lnTo>
                    <a:pt x="0" y="1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6" name="Freeform 61"/>
            <p:cNvSpPr>
              <a:spLocks/>
            </p:cNvSpPr>
            <p:nvPr/>
          </p:nvSpPr>
          <p:spPr bwMode="auto">
            <a:xfrm>
              <a:off x="4657" y="1271"/>
              <a:ext cx="60" cy="60"/>
            </a:xfrm>
            <a:custGeom>
              <a:avLst/>
              <a:gdLst>
                <a:gd name="T0" fmla="*/ 10 w 122"/>
                <a:gd name="T1" fmla="*/ 35 h 120"/>
                <a:gd name="T2" fmla="*/ 56 w 122"/>
                <a:gd name="T3" fmla="*/ 0 h 120"/>
                <a:gd name="T4" fmla="*/ 103 w 122"/>
                <a:gd name="T5" fmla="*/ 11 h 120"/>
                <a:gd name="T6" fmla="*/ 122 w 122"/>
                <a:gd name="T7" fmla="*/ 35 h 120"/>
                <a:gd name="T8" fmla="*/ 103 w 122"/>
                <a:gd name="T9" fmla="*/ 70 h 120"/>
                <a:gd name="T10" fmla="*/ 103 w 122"/>
                <a:gd name="T11" fmla="*/ 96 h 120"/>
                <a:gd name="T12" fmla="*/ 56 w 122"/>
                <a:gd name="T13" fmla="*/ 120 h 120"/>
                <a:gd name="T14" fmla="*/ 10 w 122"/>
                <a:gd name="T15" fmla="*/ 107 h 120"/>
                <a:gd name="T16" fmla="*/ 0 w 122"/>
                <a:gd name="T17" fmla="*/ 70 h 120"/>
                <a:gd name="T18" fmla="*/ 29 w 122"/>
                <a:gd name="T19" fmla="*/ 70 h 120"/>
                <a:gd name="T20" fmla="*/ 66 w 122"/>
                <a:gd name="T21" fmla="*/ 83 h 120"/>
                <a:gd name="T22" fmla="*/ 94 w 122"/>
                <a:gd name="T23" fmla="*/ 60 h 120"/>
                <a:gd name="T24" fmla="*/ 94 w 122"/>
                <a:gd name="T25" fmla="*/ 24 h 120"/>
                <a:gd name="T26" fmla="*/ 38 w 122"/>
                <a:gd name="T27" fmla="*/ 24 h 120"/>
                <a:gd name="T28" fmla="*/ 19 w 122"/>
                <a:gd name="T29" fmla="*/ 35 h 120"/>
                <a:gd name="T30" fmla="*/ 10 w 122"/>
                <a:gd name="T31" fmla="*/ 35 h 120"/>
                <a:gd name="T32" fmla="*/ 10 w 122"/>
                <a:gd name="T33"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120">
                  <a:moveTo>
                    <a:pt x="10" y="35"/>
                  </a:moveTo>
                  <a:lnTo>
                    <a:pt x="56" y="0"/>
                  </a:lnTo>
                  <a:lnTo>
                    <a:pt x="103" y="11"/>
                  </a:lnTo>
                  <a:lnTo>
                    <a:pt x="122" y="35"/>
                  </a:lnTo>
                  <a:lnTo>
                    <a:pt x="103" y="70"/>
                  </a:lnTo>
                  <a:lnTo>
                    <a:pt x="103" y="96"/>
                  </a:lnTo>
                  <a:lnTo>
                    <a:pt x="56" y="120"/>
                  </a:lnTo>
                  <a:lnTo>
                    <a:pt x="10" y="107"/>
                  </a:lnTo>
                  <a:lnTo>
                    <a:pt x="0" y="70"/>
                  </a:lnTo>
                  <a:lnTo>
                    <a:pt x="29" y="70"/>
                  </a:lnTo>
                  <a:lnTo>
                    <a:pt x="66" y="83"/>
                  </a:lnTo>
                  <a:lnTo>
                    <a:pt x="94" y="60"/>
                  </a:lnTo>
                  <a:lnTo>
                    <a:pt x="94" y="24"/>
                  </a:lnTo>
                  <a:lnTo>
                    <a:pt x="38" y="24"/>
                  </a:lnTo>
                  <a:lnTo>
                    <a:pt x="19" y="35"/>
                  </a:lnTo>
                  <a:lnTo>
                    <a:pt x="10" y="35"/>
                  </a:lnTo>
                  <a:lnTo>
                    <a:pt x="1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7" name="Freeform 62"/>
            <p:cNvSpPr>
              <a:spLocks/>
            </p:cNvSpPr>
            <p:nvPr/>
          </p:nvSpPr>
          <p:spPr bwMode="auto">
            <a:xfrm>
              <a:off x="4458" y="891"/>
              <a:ext cx="481" cy="380"/>
            </a:xfrm>
            <a:custGeom>
              <a:avLst/>
              <a:gdLst>
                <a:gd name="T0" fmla="*/ 195 w 961"/>
                <a:gd name="T1" fmla="*/ 738 h 761"/>
                <a:gd name="T2" fmla="*/ 426 w 961"/>
                <a:gd name="T3" fmla="*/ 714 h 761"/>
                <a:gd name="T4" fmla="*/ 657 w 961"/>
                <a:gd name="T5" fmla="*/ 678 h 761"/>
                <a:gd name="T6" fmla="*/ 851 w 961"/>
                <a:gd name="T7" fmla="*/ 690 h 761"/>
                <a:gd name="T8" fmla="*/ 879 w 961"/>
                <a:gd name="T9" fmla="*/ 571 h 761"/>
                <a:gd name="T10" fmla="*/ 879 w 961"/>
                <a:gd name="T11" fmla="*/ 439 h 761"/>
                <a:gd name="T12" fmla="*/ 879 w 961"/>
                <a:gd name="T13" fmla="*/ 286 h 761"/>
                <a:gd name="T14" fmla="*/ 879 w 961"/>
                <a:gd name="T15" fmla="*/ 84 h 761"/>
                <a:gd name="T16" fmla="*/ 740 w 961"/>
                <a:gd name="T17" fmla="*/ 60 h 761"/>
                <a:gd name="T18" fmla="*/ 574 w 961"/>
                <a:gd name="T19" fmla="*/ 60 h 761"/>
                <a:gd name="T20" fmla="*/ 380 w 961"/>
                <a:gd name="T21" fmla="*/ 60 h 761"/>
                <a:gd name="T22" fmla="*/ 232 w 961"/>
                <a:gd name="T23" fmla="*/ 107 h 761"/>
                <a:gd name="T24" fmla="*/ 103 w 961"/>
                <a:gd name="T25" fmla="*/ 143 h 761"/>
                <a:gd name="T26" fmla="*/ 19 w 961"/>
                <a:gd name="T27" fmla="*/ 322 h 761"/>
                <a:gd name="T28" fmla="*/ 65 w 961"/>
                <a:gd name="T29" fmla="*/ 548 h 761"/>
                <a:gd name="T30" fmla="*/ 47 w 961"/>
                <a:gd name="T31" fmla="*/ 666 h 761"/>
                <a:gd name="T32" fmla="*/ 38 w 961"/>
                <a:gd name="T33" fmla="*/ 584 h 761"/>
                <a:gd name="T34" fmla="*/ 19 w 961"/>
                <a:gd name="T35" fmla="*/ 429 h 761"/>
                <a:gd name="T36" fmla="*/ 47 w 961"/>
                <a:gd name="T37" fmla="*/ 251 h 761"/>
                <a:gd name="T38" fmla="*/ 139 w 961"/>
                <a:gd name="T39" fmla="*/ 96 h 761"/>
                <a:gd name="T40" fmla="*/ 223 w 961"/>
                <a:gd name="T41" fmla="*/ 96 h 761"/>
                <a:gd name="T42" fmla="*/ 352 w 961"/>
                <a:gd name="T43" fmla="*/ 37 h 761"/>
                <a:gd name="T44" fmla="*/ 583 w 961"/>
                <a:gd name="T45" fmla="*/ 37 h 761"/>
                <a:gd name="T46" fmla="*/ 767 w 961"/>
                <a:gd name="T47" fmla="*/ 37 h 761"/>
                <a:gd name="T48" fmla="*/ 906 w 961"/>
                <a:gd name="T49" fmla="*/ 72 h 761"/>
                <a:gd name="T50" fmla="*/ 897 w 961"/>
                <a:gd name="T51" fmla="*/ 119 h 761"/>
                <a:gd name="T52" fmla="*/ 906 w 961"/>
                <a:gd name="T53" fmla="*/ 452 h 761"/>
                <a:gd name="T54" fmla="*/ 944 w 961"/>
                <a:gd name="T55" fmla="*/ 535 h 761"/>
                <a:gd name="T56" fmla="*/ 934 w 961"/>
                <a:gd name="T57" fmla="*/ 608 h 761"/>
                <a:gd name="T58" fmla="*/ 851 w 961"/>
                <a:gd name="T59" fmla="*/ 725 h 761"/>
                <a:gd name="T60" fmla="*/ 684 w 961"/>
                <a:gd name="T61" fmla="*/ 714 h 761"/>
                <a:gd name="T62" fmla="*/ 601 w 961"/>
                <a:gd name="T63" fmla="*/ 714 h 761"/>
                <a:gd name="T64" fmla="*/ 528 w 961"/>
                <a:gd name="T65" fmla="*/ 749 h 761"/>
                <a:gd name="T66" fmla="*/ 343 w 961"/>
                <a:gd name="T67" fmla="*/ 725 h 761"/>
                <a:gd name="T68" fmla="*/ 242 w 961"/>
                <a:gd name="T69" fmla="*/ 749 h 761"/>
                <a:gd name="T70" fmla="*/ 130 w 961"/>
                <a:gd name="T71" fmla="*/ 738 h 761"/>
                <a:gd name="T72" fmla="*/ 57 w 961"/>
                <a:gd name="T73" fmla="*/ 69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1" h="761">
                  <a:moveTo>
                    <a:pt x="57" y="690"/>
                  </a:moveTo>
                  <a:lnTo>
                    <a:pt x="195" y="738"/>
                  </a:lnTo>
                  <a:lnTo>
                    <a:pt x="305" y="702"/>
                  </a:lnTo>
                  <a:lnTo>
                    <a:pt x="426" y="714"/>
                  </a:lnTo>
                  <a:lnTo>
                    <a:pt x="547" y="725"/>
                  </a:lnTo>
                  <a:lnTo>
                    <a:pt x="657" y="678"/>
                  </a:lnTo>
                  <a:lnTo>
                    <a:pt x="786" y="690"/>
                  </a:lnTo>
                  <a:lnTo>
                    <a:pt x="851" y="690"/>
                  </a:lnTo>
                  <a:lnTo>
                    <a:pt x="869" y="619"/>
                  </a:lnTo>
                  <a:lnTo>
                    <a:pt x="879" y="571"/>
                  </a:lnTo>
                  <a:lnTo>
                    <a:pt x="925" y="499"/>
                  </a:lnTo>
                  <a:lnTo>
                    <a:pt x="879" y="439"/>
                  </a:lnTo>
                  <a:lnTo>
                    <a:pt x="888" y="346"/>
                  </a:lnTo>
                  <a:lnTo>
                    <a:pt x="879" y="286"/>
                  </a:lnTo>
                  <a:lnTo>
                    <a:pt x="859" y="179"/>
                  </a:lnTo>
                  <a:lnTo>
                    <a:pt x="879" y="84"/>
                  </a:lnTo>
                  <a:lnTo>
                    <a:pt x="824" y="48"/>
                  </a:lnTo>
                  <a:lnTo>
                    <a:pt x="740" y="60"/>
                  </a:lnTo>
                  <a:lnTo>
                    <a:pt x="676" y="37"/>
                  </a:lnTo>
                  <a:lnTo>
                    <a:pt x="574" y="60"/>
                  </a:lnTo>
                  <a:lnTo>
                    <a:pt x="453" y="60"/>
                  </a:lnTo>
                  <a:lnTo>
                    <a:pt x="380" y="60"/>
                  </a:lnTo>
                  <a:lnTo>
                    <a:pt x="297" y="48"/>
                  </a:lnTo>
                  <a:lnTo>
                    <a:pt x="232" y="107"/>
                  </a:lnTo>
                  <a:lnTo>
                    <a:pt x="167" y="107"/>
                  </a:lnTo>
                  <a:lnTo>
                    <a:pt x="103" y="143"/>
                  </a:lnTo>
                  <a:lnTo>
                    <a:pt x="57" y="275"/>
                  </a:lnTo>
                  <a:lnTo>
                    <a:pt x="19" y="322"/>
                  </a:lnTo>
                  <a:lnTo>
                    <a:pt x="29" y="429"/>
                  </a:lnTo>
                  <a:lnTo>
                    <a:pt x="65" y="548"/>
                  </a:lnTo>
                  <a:lnTo>
                    <a:pt x="57" y="619"/>
                  </a:lnTo>
                  <a:lnTo>
                    <a:pt x="47" y="666"/>
                  </a:lnTo>
                  <a:lnTo>
                    <a:pt x="29" y="654"/>
                  </a:lnTo>
                  <a:lnTo>
                    <a:pt x="38" y="584"/>
                  </a:lnTo>
                  <a:lnTo>
                    <a:pt x="19" y="465"/>
                  </a:lnTo>
                  <a:lnTo>
                    <a:pt x="19" y="429"/>
                  </a:lnTo>
                  <a:lnTo>
                    <a:pt x="0" y="322"/>
                  </a:lnTo>
                  <a:lnTo>
                    <a:pt x="47" y="251"/>
                  </a:lnTo>
                  <a:lnTo>
                    <a:pt x="57" y="156"/>
                  </a:lnTo>
                  <a:lnTo>
                    <a:pt x="139" y="96"/>
                  </a:lnTo>
                  <a:lnTo>
                    <a:pt x="205" y="84"/>
                  </a:lnTo>
                  <a:lnTo>
                    <a:pt x="223" y="96"/>
                  </a:lnTo>
                  <a:lnTo>
                    <a:pt x="287" y="37"/>
                  </a:lnTo>
                  <a:lnTo>
                    <a:pt x="352" y="37"/>
                  </a:lnTo>
                  <a:lnTo>
                    <a:pt x="390" y="48"/>
                  </a:lnTo>
                  <a:lnTo>
                    <a:pt x="583" y="37"/>
                  </a:lnTo>
                  <a:lnTo>
                    <a:pt x="684" y="0"/>
                  </a:lnTo>
                  <a:lnTo>
                    <a:pt x="767" y="37"/>
                  </a:lnTo>
                  <a:lnTo>
                    <a:pt x="851" y="26"/>
                  </a:lnTo>
                  <a:lnTo>
                    <a:pt x="906" y="72"/>
                  </a:lnTo>
                  <a:lnTo>
                    <a:pt x="906" y="96"/>
                  </a:lnTo>
                  <a:lnTo>
                    <a:pt x="897" y="119"/>
                  </a:lnTo>
                  <a:lnTo>
                    <a:pt x="906" y="227"/>
                  </a:lnTo>
                  <a:lnTo>
                    <a:pt x="906" y="452"/>
                  </a:lnTo>
                  <a:lnTo>
                    <a:pt x="953" y="511"/>
                  </a:lnTo>
                  <a:lnTo>
                    <a:pt x="944" y="535"/>
                  </a:lnTo>
                  <a:lnTo>
                    <a:pt x="961" y="571"/>
                  </a:lnTo>
                  <a:lnTo>
                    <a:pt x="934" y="608"/>
                  </a:lnTo>
                  <a:lnTo>
                    <a:pt x="897" y="690"/>
                  </a:lnTo>
                  <a:lnTo>
                    <a:pt x="851" y="725"/>
                  </a:lnTo>
                  <a:lnTo>
                    <a:pt x="806" y="725"/>
                  </a:lnTo>
                  <a:lnTo>
                    <a:pt x="684" y="714"/>
                  </a:lnTo>
                  <a:lnTo>
                    <a:pt x="676" y="702"/>
                  </a:lnTo>
                  <a:lnTo>
                    <a:pt x="601" y="714"/>
                  </a:lnTo>
                  <a:lnTo>
                    <a:pt x="611" y="725"/>
                  </a:lnTo>
                  <a:lnTo>
                    <a:pt x="528" y="749"/>
                  </a:lnTo>
                  <a:lnTo>
                    <a:pt x="426" y="738"/>
                  </a:lnTo>
                  <a:lnTo>
                    <a:pt x="343" y="725"/>
                  </a:lnTo>
                  <a:lnTo>
                    <a:pt x="324" y="725"/>
                  </a:lnTo>
                  <a:lnTo>
                    <a:pt x="242" y="749"/>
                  </a:lnTo>
                  <a:lnTo>
                    <a:pt x="167" y="761"/>
                  </a:lnTo>
                  <a:lnTo>
                    <a:pt x="130" y="738"/>
                  </a:lnTo>
                  <a:lnTo>
                    <a:pt x="57" y="690"/>
                  </a:lnTo>
                  <a:lnTo>
                    <a:pt x="57" y="6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8" name="Freeform 65"/>
            <p:cNvSpPr>
              <a:spLocks/>
            </p:cNvSpPr>
            <p:nvPr/>
          </p:nvSpPr>
          <p:spPr bwMode="auto">
            <a:xfrm>
              <a:off x="4463" y="1740"/>
              <a:ext cx="79" cy="36"/>
            </a:xfrm>
            <a:custGeom>
              <a:avLst/>
              <a:gdLst>
                <a:gd name="T0" fmla="*/ 0 w 157"/>
                <a:gd name="T1" fmla="*/ 47 h 72"/>
                <a:gd name="T2" fmla="*/ 157 w 157"/>
                <a:gd name="T3" fmla="*/ 72 h 72"/>
                <a:gd name="T4" fmla="*/ 147 w 157"/>
                <a:gd name="T5" fmla="*/ 23 h 72"/>
                <a:gd name="T6" fmla="*/ 0 w 157"/>
                <a:gd name="T7" fmla="*/ 0 h 72"/>
                <a:gd name="T8" fmla="*/ 0 w 157"/>
                <a:gd name="T9" fmla="*/ 47 h 72"/>
                <a:gd name="T10" fmla="*/ 0 w 157"/>
                <a:gd name="T11" fmla="*/ 47 h 72"/>
              </a:gdLst>
              <a:ahLst/>
              <a:cxnLst>
                <a:cxn ang="0">
                  <a:pos x="T0" y="T1"/>
                </a:cxn>
                <a:cxn ang="0">
                  <a:pos x="T2" y="T3"/>
                </a:cxn>
                <a:cxn ang="0">
                  <a:pos x="T4" y="T5"/>
                </a:cxn>
                <a:cxn ang="0">
                  <a:pos x="T6" y="T7"/>
                </a:cxn>
                <a:cxn ang="0">
                  <a:pos x="T8" y="T9"/>
                </a:cxn>
                <a:cxn ang="0">
                  <a:pos x="T10" y="T11"/>
                </a:cxn>
              </a:cxnLst>
              <a:rect l="0" t="0" r="r" b="b"/>
              <a:pathLst>
                <a:path w="157" h="72">
                  <a:moveTo>
                    <a:pt x="0" y="47"/>
                  </a:moveTo>
                  <a:lnTo>
                    <a:pt x="157" y="72"/>
                  </a:lnTo>
                  <a:lnTo>
                    <a:pt x="147" y="23"/>
                  </a:lnTo>
                  <a:lnTo>
                    <a:pt x="0" y="0"/>
                  </a:lnTo>
                  <a:lnTo>
                    <a:pt x="0" y="47"/>
                  </a:lnTo>
                  <a:lnTo>
                    <a:pt x="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9" name="Freeform 66"/>
            <p:cNvSpPr>
              <a:spLocks/>
            </p:cNvSpPr>
            <p:nvPr/>
          </p:nvSpPr>
          <p:spPr bwMode="auto">
            <a:xfrm>
              <a:off x="4398" y="1930"/>
              <a:ext cx="379" cy="131"/>
            </a:xfrm>
            <a:custGeom>
              <a:avLst/>
              <a:gdLst>
                <a:gd name="T0" fmla="*/ 10 w 759"/>
                <a:gd name="T1" fmla="*/ 25 h 262"/>
                <a:gd name="T2" fmla="*/ 759 w 759"/>
                <a:gd name="T3" fmla="*/ 262 h 262"/>
                <a:gd name="T4" fmla="*/ 0 w 759"/>
                <a:gd name="T5" fmla="*/ 0 h 262"/>
                <a:gd name="T6" fmla="*/ 10 w 759"/>
                <a:gd name="T7" fmla="*/ 25 h 262"/>
                <a:gd name="T8" fmla="*/ 10 w 759"/>
                <a:gd name="T9" fmla="*/ 25 h 262"/>
              </a:gdLst>
              <a:ahLst/>
              <a:cxnLst>
                <a:cxn ang="0">
                  <a:pos x="T0" y="T1"/>
                </a:cxn>
                <a:cxn ang="0">
                  <a:pos x="T2" y="T3"/>
                </a:cxn>
                <a:cxn ang="0">
                  <a:pos x="T4" y="T5"/>
                </a:cxn>
                <a:cxn ang="0">
                  <a:pos x="T6" y="T7"/>
                </a:cxn>
                <a:cxn ang="0">
                  <a:pos x="T8" y="T9"/>
                </a:cxn>
              </a:cxnLst>
              <a:rect l="0" t="0" r="r" b="b"/>
              <a:pathLst>
                <a:path w="759" h="262">
                  <a:moveTo>
                    <a:pt x="10" y="25"/>
                  </a:moveTo>
                  <a:lnTo>
                    <a:pt x="759" y="262"/>
                  </a:lnTo>
                  <a:lnTo>
                    <a:pt x="0" y="0"/>
                  </a:lnTo>
                  <a:lnTo>
                    <a:pt x="10" y="25"/>
                  </a:lnTo>
                  <a:lnTo>
                    <a:pt x="1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sp>
        <p:nvSpPr>
          <p:cNvPr id="90" name="TextovéPole 89"/>
          <p:cNvSpPr txBox="1"/>
          <p:nvPr/>
        </p:nvSpPr>
        <p:spPr>
          <a:xfrm>
            <a:off x="7372410" y="220578"/>
            <a:ext cx="583966" cy="400110"/>
          </a:xfrm>
          <a:prstGeom prst="rect">
            <a:avLst/>
          </a:prstGeom>
          <a:noFill/>
        </p:spPr>
        <p:txBody>
          <a:bodyPr wrap="square" rtlCol="0">
            <a:spAutoFit/>
          </a:bodyPr>
          <a:lstStyle/>
          <a:p>
            <a:r>
              <a:rPr lang="cs-CZ" sz="2000" dirty="0"/>
              <a:t>8?</a:t>
            </a:r>
          </a:p>
        </p:txBody>
      </p:sp>
      <p:sp>
        <p:nvSpPr>
          <p:cNvPr id="91" name="Obdélník 90">
            <a:extLst>
              <a:ext uri="{FF2B5EF4-FFF2-40B4-BE49-F238E27FC236}">
                <a16:creationId xmlns:a16="http://schemas.microsoft.com/office/drawing/2014/main" id="{1D2119B4-2BD1-4F8F-926B-FA609750868B}"/>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92" name="Šipka doprava 21">
            <a:hlinkClick r:id="" action="ppaction://hlinkshowjump?jump=nextslide"/>
            <a:extLst>
              <a:ext uri="{FF2B5EF4-FFF2-40B4-BE49-F238E27FC236}">
                <a16:creationId xmlns:a16="http://schemas.microsoft.com/office/drawing/2014/main" id="{95518E88-F15A-4546-BCF4-3FD8CE62E2BD}"/>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93" name="Šipka doprava 22">
            <a:hlinkClick r:id="" action="ppaction://hlinkshowjump?jump=previousslide"/>
            <a:extLst>
              <a:ext uri="{FF2B5EF4-FFF2-40B4-BE49-F238E27FC236}">
                <a16:creationId xmlns:a16="http://schemas.microsoft.com/office/drawing/2014/main" id="{07B9A70A-00B0-4B6E-A6E7-39FCF007E773}"/>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94" name="Rectangle 10">
            <a:extLst>
              <a:ext uri="{FF2B5EF4-FFF2-40B4-BE49-F238E27FC236}">
                <a16:creationId xmlns:a16="http://schemas.microsoft.com/office/drawing/2014/main" id="{77F59BA3-6BA2-46E6-A8BA-4B74C7D170BA}"/>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- 42</a:t>
            </a:r>
          </a:p>
        </p:txBody>
      </p:sp>
      <p:sp>
        <p:nvSpPr>
          <p:cNvPr id="95" name="Zaoblený obdélník 24">
            <a:hlinkClick r:id="" action="ppaction://hlinkshowjump?jump=firstslide"/>
            <a:extLst>
              <a:ext uri="{FF2B5EF4-FFF2-40B4-BE49-F238E27FC236}">
                <a16:creationId xmlns:a16="http://schemas.microsoft.com/office/drawing/2014/main" id="{C4F243A8-A6F6-4D0E-BDB1-24D39ECEC5A9}"/>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97" name="Rectangle 2">
            <a:extLst>
              <a:ext uri="{FF2B5EF4-FFF2-40B4-BE49-F238E27FC236}">
                <a16:creationId xmlns:a16="http://schemas.microsoft.com/office/drawing/2014/main" id="{A928A13E-95E3-48E6-9DB8-F903472CC048}"/>
              </a:ext>
            </a:extLst>
          </p:cNvPr>
          <p:cNvSpPr txBox="1">
            <a:spLocks noChangeArrowheads="1"/>
          </p:cNvSpPr>
          <p:nvPr/>
        </p:nvSpPr>
        <p:spPr bwMode="auto">
          <a:xfrm>
            <a:off x="205015" y="1863730"/>
            <a:ext cx="1265767"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a:solidFill>
                  <a:schemeClr val="tx1"/>
                </a:solidFill>
                <a:latin typeface="+mn-lt"/>
              </a:rPr>
              <a:t>1 díl ….. </a:t>
            </a:r>
          </a:p>
        </p:txBody>
      </p:sp>
      <p:sp>
        <p:nvSpPr>
          <p:cNvPr id="98" name="Rectangle 2">
            <a:extLst>
              <a:ext uri="{FF2B5EF4-FFF2-40B4-BE49-F238E27FC236}">
                <a16:creationId xmlns:a16="http://schemas.microsoft.com/office/drawing/2014/main" id="{F80D9B7F-1E5D-4F3A-B948-86DA0EC2669D}"/>
              </a:ext>
            </a:extLst>
          </p:cNvPr>
          <p:cNvSpPr txBox="1">
            <a:spLocks noChangeArrowheads="1"/>
          </p:cNvSpPr>
          <p:nvPr/>
        </p:nvSpPr>
        <p:spPr bwMode="auto">
          <a:xfrm>
            <a:off x="211896" y="2373647"/>
            <a:ext cx="1778176" cy="535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1200"/>
              </a:spcAft>
              <a:defRPr/>
            </a:pPr>
            <a:r>
              <a:rPr lang="cs-CZ" sz="2600" kern="0" dirty="0">
                <a:solidFill>
                  <a:schemeClr val="tx1"/>
                </a:solidFill>
                <a:latin typeface="+mn-lt"/>
              </a:rPr>
              <a:t>3 díly …</a:t>
            </a:r>
            <a:endParaRPr lang="cs-CZ" sz="2600" b="1" kern="0" dirty="0">
              <a:solidFill>
                <a:schemeClr val="tx1"/>
              </a:solidFill>
              <a:latin typeface="+mn-lt"/>
            </a:endParaRPr>
          </a:p>
        </p:txBody>
      </p:sp>
      <p:sp>
        <p:nvSpPr>
          <p:cNvPr id="99" name="Rectangle 2">
            <a:extLst>
              <a:ext uri="{FF2B5EF4-FFF2-40B4-BE49-F238E27FC236}">
                <a16:creationId xmlns:a16="http://schemas.microsoft.com/office/drawing/2014/main" id="{D2AABE42-CF0B-4343-A042-6A1265AC52FB}"/>
              </a:ext>
            </a:extLst>
          </p:cNvPr>
          <p:cNvSpPr txBox="1">
            <a:spLocks noChangeArrowheads="1"/>
          </p:cNvSpPr>
          <p:nvPr/>
        </p:nvSpPr>
        <p:spPr bwMode="auto">
          <a:xfrm>
            <a:off x="4278626" y="3941626"/>
            <a:ext cx="335589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a:solidFill>
                  <a:schemeClr val="tx1"/>
                </a:solidFill>
                <a:latin typeface="+mn-lt"/>
              </a:rPr>
              <a:t>Jsou to čísla 12 a 20.</a:t>
            </a:r>
            <a:endParaRPr lang="cs-CZ" sz="2600" b="1" kern="0" dirty="0">
              <a:solidFill>
                <a:schemeClr val="tx1"/>
              </a:solidFill>
              <a:latin typeface="+mn-lt"/>
            </a:endParaRPr>
          </a:p>
        </p:txBody>
      </p:sp>
      <p:sp>
        <p:nvSpPr>
          <p:cNvPr id="100" name="Rectangle 2">
            <a:extLst>
              <a:ext uri="{FF2B5EF4-FFF2-40B4-BE49-F238E27FC236}">
                <a16:creationId xmlns:a16="http://schemas.microsoft.com/office/drawing/2014/main" id="{77E7D8C8-8BBA-4049-943A-AD3D7F20D31E}"/>
              </a:ext>
            </a:extLst>
          </p:cNvPr>
          <p:cNvSpPr txBox="1">
            <a:spLocks noChangeArrowheads="1"/>
          </p:cNvSpPr>
          <p:nvPr/>
        </p:nvSpPr>
        <p:spPr bwMode="auto">
          <a:xfrm>
            <a:off x="1333904" y="1875019"/>
            <a:ext cx="2010833" cy="50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a:solidFill>
                  <a:schemeClr val="tx1"/>
                </a:solidFill>
                <a:latin typeface="+mn-lt"/>
              </a:rPr>
              <a:t>32 : (3 + 5) =</a:t>
            </a:r>
          </a:p>
        </p:txBody>
      </p:sp>
      <p:sp>
        <p:nvSpPr>
          <p:cNvPr id="101" name="Rectangle 2">
            <a:extLst>
              <a:ext uri="{FF2B5EF4-FFF2-40B4-BE49-F238E27FC236}">
                <a16:creationId xmlns:a16="http://schemas.microsoft.com/office/drawing/2014/main" id="{CDD27ED1-CE17-418D-A819-D7079DCEB8E9}"/>
              </a:ext>
            </a:extLst>
          </p:cNvPr>
          <p:cNvSpPr txBox="1">
            <a:spLocks noChangeArrowheads="1"/>
          </p:cNvSpPr>
          <p:nvPr/>
        </p:nvSpPr>
        <p:spPr bwMode="auto">
          <a:xfrm>
            <a:off x="3094971" y="1886308"/>
            <a:ext cx="441678" cy="50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600" kern="0" dirty="0">
                <a:solidFill>
                  <a:schemeClr val="tx1"/>
                </a:solidFill>
                <a:latin typeface="+mn-lt"/>
              </a:rPr>
              <a:t>4 </a:t>
            </a:r>
          </a:p>
        </p:txBody>
      </p:sp>
      <p:sp>
        <p:nvSpPr>
          <p:cNvPr id="102" name="Rectangle 2">
            <a:extLst>
              <a:ext uri="{FF2B5EF4-FFF2-40B4-BE49-F238E27FC236}">
                <a16:creationId xmlns:a16="http://schemas.microsoft.com/office/drawing/2014/main" id="{C1C4CF6D-9361-47AA-9E22-653266533783}"/>
              </a:ext>
            </a:extLst>
          </p:cNvPr>
          <p:cNvSpPr txBox="1">
            <a:spLocks noChangeArrowheads="1"/>
          </p:cNvSpPr>
          <p:nvPr/>
        </p:nvSpPr>
        <p:spPr bwMode="auto">
          <a:xfrm>
            <a:off x="1508508" y="2384936"/>
            <a:ext cx="1529819" cy="535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1200"/>
              </a:spcAft>
              <a:defRPr/>
            </a:pPr>
            <a:r>
              <a:rPr lang="cs-CZ" sz="2600" kern="0" dirty="0">
                <a:solidFill>
                  <a:schemeClr val="tx1"/>
                </a:solidFill>
                <a:latin typeface="+mn-lt"/>
              </a:rPr>
              <a:t>3 . 4 = 12</a:t>
            </a:r>
            <a:endParaRPr lang="cs-CZ" sz="2600" b="1" kern="0" dirty="0">
              <a:solidFill>
                <a:schemeClr val="tx1"/>
              </a:solidFill>
              <a:latin typeface="+mn-lt"/>
            </a:endParaRPr>
          </a:p>
        </p:txBody>
      </p:sp>
      <p:sp>
        <p:nvSpPr>
          <p:cNvPr id="103" name="Rectangle 2">
            <a:extLst>
              <a:ext uri="{FF2B5EF4-FFF2-40B4-BE49-F238E27FC236}">
                <a16:creationId xmlns:a16="http://schemas.microsoft.com/office/drawing/2014/main" id="{72427077-84E5-4651-9621-09AB84622E2B}"/>
              </a:ext>
            </a:extLst>
          </p:cNvPr>
          <p:cNvSpPr txBox="1">
            <a:spLocks noChangeArrowheads="1"/>
          </p:cNvSpPr>
          <p:nvPr/>
        </p:nvSpPr>
        <p:spPr bwMode="auto">
          <a:xfrm>
            <a:off x="200607" y="2881647"/>
            <a:ext cx="1631419" cy="569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600"/>
              </a:spcAft>
              <a:defRPr/>
            </a:pPr>
            <a:r>
              <a:rPr lang="cs-CZ" sz="2600" kern="0" dirty="0">
                <a:solidFill>
                  <a:schemeClr val="tx1"/>
                </a:solidFill>
                <a:latin typeface="+mn-lt"/>
              </a:rPr>
              <a:t>5 dílů …</a:t>
            </a:r>
            <a:endParaRPr lang="cs-CZ" sz="2600" b="1" kern="0" dirty="0">
              <a:solidFill>
                <a:schemeClr val="tx1"/>
              </a:solidFill>
              <a:latin typeface="+mn-lt"/>
            </a:endParaRPr>
          </a:p>
        </p:txBody>
      </p:sp>
      <p:sp>
        <p:nvSpPr>
          <p:cNvPr id="104" name="Rectangle 2">
            <a:extLst>
              <a:ext uri="{FF2B5EF4-FFF2-40B4-BE49-F238E27FC236}">
                <a16:creationId xmlns:a16="http://schemas.microsoft.com/office/drawing/2014/main" id="{BF246845-743F-479C-AD32-B1780A7EBB10}"/>
              </a:ext>
            </a:extLst>
          </p:cNvPr>
          <p:cNvSpPr txBox="1">
            <a:spLocks noChangeArrowheads="1"/>
          </p:cNvSpPr>
          <p:nvPr/>
        </p:nvSpPr>
        <p:spPr bwMode="auto">
          <a:xfrm>
            <a:off x="1508509" y="2881646"/>
            <a:ext cx="1484663" cy="52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600"/>
              </a:spcAft>
              <a:defRPr/>
            </a:pPr>
            <a:r>
              <a:rPr lang="cs-CZ" sz="2600" kern="0" dirty="0">
                <a:solidFill>
                  <a:schemeClr val="tx1"/>
                </a:solidFill>
                <a:latin typeface="+mn-lt"/>
              </a:rPr>
              <a:t>5 . 4 = 20</a:t>
            </a:r>
            <a:endParaRPr lang="cs-CZ" sz="2600" b="1" kern="0" dirty="0">
              <a:solidFill>
                <a:schemeClr val="tx1"/>
              </a:solidFill>
              <a:latin typeface="+mn-lt"/>
            </a:endParaRPr>
          </a:p>
        </p:txBody>
      </p:sp>
    </p:spTree>
    <p:extLst>
      <p:ext uri="{BB962C8B-B14F-4D97-AF65-F5344CB8AC3E}">
        <p14:creationId xmlns:p14="http://schemas.microsoft.com/office/powerpoint/2010/main" val="1384293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07504" y="620688"/>
            <a:ext cx="8855874" cy="1862048"/>
          </a:xfrm>
          <a:prstGeom prst="rect">
            <a:avLst/>
          </a:prstGeom>
        </p:spPr>
        <p:txBody>
          <a:bodyPr wrap="square">
            <a:spAutoFit/>
          </a:bodyPr>
          <a:lstStyle/>
          <a:p>
            <a:pPr lvl="0"/>
            <a:r>
              <a:rPr lang="cs-CZ" sz="2300" dirty="0"/>
              <a:t>Cestovní kancelář zajišťuje do Řecka na 8denní, 10denní a 12denní pobyty. S každou skupinou cestujících letí tam i zpět přidělený delegát. Dne 1. května vzletí na pobyt k moři všechny tři skupiny i se svými delegáty najednou. Kdy se všichni tři delegáti opět sejdou v jednom letadle, jestliže delegáti létají zpátky do Prahy pouze na otočku?</a:t>
            </a:r>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t="22370" b="23461"/>
          <a:stretch/>
        </p:blipFill>
        <p:spPr>
          <a:xfrm>
            <a:off x="7025748" y="2375910"/>
            <a:ext cx="1907612" cy="1033334"/>
          </a:xfrm>
          <a:prstGeom prst="rect">
            <a:avLst/>
          </a:prstGeom>
        </p:spPr>
      </p:pic>
      <p:sp>
        <p:nvSpPr>
          <p:cNvPr id="5" name="TextovéPole 4"/>
          <p:cNvSpPr txBox="1"/>
          <p:nvPr/>
        </p:nvSpPr>
        <p:spPr>
          <a:xfrm>
            <a:off x="367071" y="2970666"/>
            <a:ext cx="2550301" cy="492443"/>
          </a:xfrm>
          <a:prstGeom prst="rect">
            <a:avLst/>
          </a:prstGeom>
          <a:noFill/>
        </p:spPr>
        <p:txBody>
          <a:bodyPr wrap="square" rtlCol="0">
            <a:spAutoFit/>
          </a:bodyPr>
          <a:lstStyle/>
          <a:p>
            <a:r>
              <a:rPr lang="cs-CZ" sz="2600" dirty="0"/>
              <a:t>n(8,10,12) =</a:t>
            </a:r>
          </a:p>
        </p:txBody>
      </p:sp>
      <p:sp>
        <p:nvSpPr>
          <p:cNvPr id="9" name="TextovéPole 8"/>
          <p:cNvSpPr txBox="1"/>
          <p:nvPr/>
        </p:nvSpPr>
        <p:spPr>
          <a:xfrm>
            <a:off x="4520005" y="3014209"/>
            <a:ext cx="2797636" cy="1923604"/>
          </a:xfrm>
          <a:prstGeom prst="rect">
            <a:avLst/>
          </a:prstGeom>
          <a:noFill/>
        </p:spPr>
        <p:txBody>
          <a:bodyPr wrap="square" rtlCol="0">
            <a:spAutoFit/>
          </a:bodyPr>
          <a:lstStyle/>
          <a:p>
            <a:pPr>
              <a:spcAft>
                <a:spcPts val="600"/>
              </a:spcAft>
            </a:pPr>
            <a:r>
              <a:rPr lang="cs-CZ" sz="2600" dirty="0"/>
              <a:t>květen …….</a:t>
            </a:r>
          </a:p>
          <a:p>
            <a:pPr>
              <a:spcAft>
                <a:spcPts val="600"/>
              </a:spcAft>
            </a:pPr>
            <a:r>
              <a:rPr lang="cs-CZ" sz="2600" dirty="0"/>
              <a:t>červen …….</a:t>
            </a:r>
          </a:p>
          <a:p>
            <a:pPr>
              <a:spcAft>
                <a:spcPts val="600"/>
              </a:spcAft>
            </a:pPr>
            <a:r>
              <a:rPr lang="cs-CZ" sz="2600" dirty="0"/>
              <a:t>červenec …</a:t>
            </a:r>
            <a:r>
              <a:rPr lang="cs-CZ" sz="2600" u="sng" dirty="0"/>
              <a:t> </a:t>
            </a:r>
          </a:p>
          <a:p>
            <a:r>
              <a:rPr lang="cs-CZ" sz="2600" dirty="0"/>
              <a:t>                 </a:t>
            </a:r>
          </a:p>
        </p:txBody>
      </p:sp>
      <p:sp>
        <p:nvSpPr>
          <p:cNvPr id="10" name="Obdélník 9"/>
          <p:cNvSpPr/>
          <p:nvPr/>
        </p:nvSpPr>
        <p:spPr>
          <a:xfrm>
            <a:off x="3347864" y="5079170"/>
            <a:ext cx="5273622" cy="492443"/>
          </a:xfrm>
          <a:prstGeom prst="rect">
            <a:avLst/>
          </a:prstGeom>
        </p:spPr>
        <p:txBody>
          <a:bodyPr wrap="square">
            <a:spAutoFit/>
          </a:bodyPr>
          <a:lstStyle/>
          <a:p>
            <a:r>
              <a:rPr lang="cs-CZ" sz="2600" dirty="0"/>
              <a:t>na srpen zbývá …</a:t>
            </a:r>
            <a:endParaRPr lang="cs-CZ" sz="2600" b="1" dirty="0"/>
          </a:p>
        </p:txBody>
      </p:sp>
      <p:sp>
        <p:nvSpPr>
          <p:cNvPr id="11" name="Obdélník 10"/>
          <p:cNvSpPr/>
          <p:nvPr/>
        </p:nvSpPr>
        <p:spPr>
          <a:xfrm>
            <a:off x="1663603" y="6081705"/>
            <a:ext cx="7611025" cy="492443"/>
          </a:xfrm>
          <a:prstGeom prst="rect">
            <a:avLst/>
          </a:prstGeom>
        </p:spPr>
        <p:txBody>
          <a:bodyPr wrap="square">
            <a:spAutoFit/>
          </a:bodyPr>
          <a:lstStyle/>
          <a:p>
            <a:r>
              <a:rPr lang="cs-CZ" sz="2600" dirty="0"/>
              <a:t>Delegáti se sejdou v jednom letadle znovu 28.srpna.</a:t>
            </a:r>
            <a:endParaRPr lang="cs-CZ" sz="2600" b="1" dirty="0"/>
          </a:p>
        </p:txBody>
      </p:sp>
      <p:sp>
        <p:nvSpPr>
          <p:cNvPr id="13" name="Obdélník 12">
            <a:extLst>
              <a:ext uri="{FF2B5EF4-FFF2-40B4-BE49-F238E27FC236}">
                <a16:creationId xmlns:a16="http://schemas.microsoft.com/office/drawing/2014/main" id="{E8D6732C-1106-4836-AB57-09143DBEFA50}"/>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4" name="Šipka doprava 21">
            <a:hlinkClick r:id="" action="ppaction://hlinkshowjump?jump=nextslide"/>
            <a:extLst>
              <a:ext uri="{FF2B5EF4-FFF2-40B4-BE49-F238E27FC236}">
                <a16:creationId xmlns:a16="http://schemas.microsoft.com/office/drawing/2014/main" id="{86DFACE2-5F4C-480B-9024-10B717AF99AC}"/>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5" name="Šipka doprava 22">
            <a:hlinkClick r:id="" action="ppaction://hlinkshowjump?jump=previousslide"/>
            <a:extLst>
              <a:ext uri="{FF2B5EF4-FFF2-40B4-BE49-F238E27FC236}">
                <a16:creationId xmlns:a16="http://schemas.microsoft.com/office/drawing/2014/main" id="{95DE4B58-8758-44D9-A38F-EEFD477061FB}"/>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6" name="Rectangle 10">
            <a:extLst>
              <a:ext uri="{FF2B5EF4-FFF2-40B4-BE49-F238E27FC236}">
                <a16:creationId xmlns:a16="http://schemas.microsoft.com/office/drawing/2014/main" id="{FA13B627-AA10-4B15-9E77-3047A9EF5B07}"/>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- 43</a:t>
            </a:r>
          </a:p>
        </p:txBody>
      </p:sp>
      <p:sp>
        <p:nvSpPr>
          <p:cNvPr id="17" name="Zaoblený obdélník 24">
            <a:hlinkClick r:id="" action="ppaction://hlinkshowjump?jump=firstslide"/>
            <a:extLst>
              <a:ext uri="{FF2B5EF4-FFF2-40B4-BE49-F238E27FC236}">
                <a16:creationId xmlns:a16="http://schemas.microsoft.com/office/drawing/2014/main" id="{752E20C0-7ABD-4BD1-A616-EE69567EE338}"/>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18" name="TextovéPole 17">
            <a:extLst>
              <a:ext uri="{FF2B5EF4-FFF2-40B4-BE49-F238E27FC236}">
                <a16:creationId xmlns:a16="http://schemas.microsoft.com/office/drawing/2014/main" id="{F05463AA-B698-4014-8E95-8F0AFD53F0E8}"/>
              </a:ext>
            </a:extLst>
          </p:cNvPr>
          <p:cNvSpPr txBox="1"/>
          <p:nvPr/>
        </p:nvSpPr>
        <p:spPr>
          <a:xfrm>
            <a:off x="2065242" y="2970665"/>
            <a:ext cx="837615" cy="492443"/>
          </a:xfrm>
          <a:prstGeom prst="rect">
            <a:avLst/>
          </a:prstGeom>
          <a:noFill/>
        </p:spPr>
        <p:txBody>
          <a:bodyPr wrap="square" rtlCol="0">
            <a:spAutoFit/>
          </a:bodyPr>
          <a:lstStyle/>
          <a:p>
            <a:r>
              <a:rPr lang="cs-CZ" sz="2600" b="1" dirty="0"/>
              <a:t>120</a:t>
            </a:r>
            <a:r>
              <a:rPr lang="cs-CZ" sz="2600" dirty="0"/>
              <a:t> </a:t>
            </a:r>
          </a:p>
        </p:txBody>
      </p:sp>
      <p:sp>
        <p:nvSpPr>
          <p:cNvPr id="2" name="Obdélník 1">
            <a:extLst>
              <a:ext uri="{FF2B5EF4-FFF2-40B4-BE49-F238E27FC236}">
                <a16:creationId xmlns:a16="http://schemas.microsoft.com/office/drawing/2014/main" id="{284C377C-D1F0-45C1-94F0-A59CD495B71D}"/>
              </a:ext>
            </a:extLst>
          </p:cNvPr>
          <p:cNvSpPr/>
          <p:nvPr/>
        </p:nvSpPr>
        <p:spPr>
          <a:xfrm>
            <a:off x="6162416" y="3012105"/>
            <a:ext cx="521297" cy="492443"/>
          </a:xfrm>
          <a:prstGeom prst="rect">
            <a:avLst/>
          </a:prstGeom>
        </p:spPr>
        <p:txBody>
          <a:bodyPr wrap="none">
            <a:spAutoFit/>
          </a:bodyPr>
          <a:lstStyle/>
          <a:p>
            <a:r>
              <a:rPr lang="cs-CZ" sz="2600" dirty="0"/>
              <a:t>31</a:t>
            </a:r>
          </a:p>
        </p:txBody>
      </p:sp>
      <p:cxnSp>
        <p:nvCxnSpPr>
          <p:cNvPr id="19" name="Přímá spojnice 18">
            <a:extLst>
              <a:ext uri="{FF2B5EF4-FFF2-40B4-BE49-F238E27FC236}">
                <a16:creationId xmlns:a16="http://schemas.microsoft.com/office/drawing/2014/main" id="{E0C4124A-D05A-41C1-98D1-365891D55018}"/>
              </a:ext>
            </a:extLst>
          </p:cNvPr>
          <p:cNvCxnSpPr>
            <a:cxnSpLocks/>
          </p:cNvCxnSpPr>
          <p:nvPr/>
        </p:nvCxnSpPr>
        <p:spPr>
          <a:xfrm>
            <a:off x="4513943" y="4426856"/>
            <a:ext cx="284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bdélník 20">
            <a:extLst>
              <a:ext uri="{FF2B5EF4-FFF2-40B4-BE49-F238E27FC236}">
                <a16:creationId xmlns:a16="http://schemas.microsoft.com/office/drawing/2014/main" id="{0C65E808-7053-4A4E-B93B-3E49C9665234}"/>
              </a:ext>
            </a:extLst>
          </p:cNvPr>
          <p:cNvSpPr/>
          <p:nvPr/>
        </p:nvSpPr>
        <p:spPr>
          <a:xfrm>
            <a:off x="6133387" y="3476562"/>
            <a:ext cx="521297" cy="492443"/>
          </a:xfrm>
          <a:prstGeom prst="rect">
            <a:avLst/>
          </a:prstGeom>
        </p:spPr>
        <p:txBody>
          <a:bodyPr wrap="none">
            <a:spAutoFit/>
          </a:bodyPr>
          <a:lstStyle/>
          <a:p>
            <a:r>
              <a:rPr lang="cs-CZ" sz="2600" dirty="0"/>
              <a:t>30</a:t>
            </a:r>
          </a:p>
        </p:txBody>
      </p:sp>
      <p:sp>
        <p:nvSpPr>
          <p:cNvPr id="22" name="Obdélník 21">
            <a:extLst>
              <a:ext uri="{FF2B5EF4-FFF2-40B4-BE49-F238E27FC236}">
                <a16:creationId xmlns:a16="http://schemas.microsoft.com/office/drawing/2014/main" id="{45540691-2C41-4800-96EE-89DFE8BAE80D}"/>
              </a:ext>
            </a:extLst>
          </p:cNvPr>
          <p:cNvSpPr/>
          <p:nvPr/>
        </p:nvSpPr>
        <p:spPr>
          <a:xfrm>
            <a:off x="6133387" y="3941019"/>
            <a:ext cx="521297" cy="492443"/>
          </a:xfrm>
          <a:prstGeom prst="rect">
            <a:avLst/>
          </a:prstGeom>
        </p:spPr>
        <p:txBody>
          <a:bodyPr wrap="none">
            <a:spAutoFit/>
          </a:bodyPr>
          <a:lstStyle/>
          <a:p>
            <a:r>
              <a:rPr lang="cs-CZ" sz="2600" dirty="0"/>
              <a:t>31</a:t>
            </a:r>
          </a:p>
        </p:txBody>
      </p:sp>
      <p:sp>
        <p:nvSpPr>
          <p:cNvPr id="23" name="Obdélník 22">
            <a:extLst>
              <a:ext uri="{FF2B5EF4-FFF2-40B4-BE49-F238E27FC236}">
                <a16:creationId xmlns:a16="http://schemas.microsoft.com/office/drawing/2014/main" id="{B71E6C60-643E-40CD-9EE3-9C0E8AF95641}"/>
              </a:ext>
            </a:extLst>
          </p:cNvPr>
          <p:cNvSpPr/>
          <p:nvPr/>
        </p:nvSpPr>
        <p:spPr>
          <a:xfrm>
            <a:off x="6147901" y="4449019"/>
            <a:ext cx="521297" cy="492443"/>
          </a:xfrm>
          <a:prstGeom prst="rect">
            <a:avLst/>
          </a:prstGeom>
        </p:spPr>
        <p:txBody>
          <a:bodyPr wrap="none">
            <a:spAutoFit/>
          </a:bodyPr>
          <a:lstStyle/>
          <a:p>
            <a:r>
              <a:rPr lang="cs-CZ" sz="2600" dirty="0"/>
              <a:t>92</a:t>
            </a:r>
          </a:p>
        </p:txBody>
      </p:sp>
      <p:sp>
        <p:nvSpPr>
          <p:cNvPr id="24" name="Obdélník 23">
            <a:extLst>
              <a:ext uri="{FF2B5EF4-FFF2-40B4-BE49-F238E27FC236}">
                <a16:creationId xmlns:a16="http://schemas.microsoft.com/office/drawing/2014/main" id="{DEFB5DF0-C26B-46D1-945C-9705D55E234E}"/>
              </a:ext>
            </a:extLst>
          </p:cNvPr>
          <p:cNvSpPr/>
          <p:nvPr/>
        </p:nvSpPr>
        <p:spPr>
          <a:xfrm>
            <a:off x="5713693" y="5093684"/>
            <a:ext cx="2690079" cy="492443"/>
          </a:xfrm>
          <a:prstGeom prst="rect">
            <a:avLst/>
          </a:prstGeom>
        </p:spPr>
        <p:txBody>
          <a:bodyPr wrap="square">
            <a:spAutoFit/>
          </a:bodyPr>
          <a:lstStyle/>
          <a:p>
            <a:r>
              <a:rPr lang="cs-CZ" sz="2600" dirty="0"/>
              <a:t>120 – 92 =</a:t>
            </a:r>
            <a:endParaRPr lang="cs-CZ" sz="2600" b="1" dirty="0"/>
          </a:p>
        </p:txBody>
      </p:sp>
      <p:sp>
        <p:nvSpPr>
          <p:cNvPr id="25" name="Obdélník 24">
            <a:extLst>
              <a:ext uri="{FF2B5EF4-FFF2-40B4-BE49-F238E27FC236}">
                <a16:creationId xmlns:a16="http://schemas.microsoft.com/office/drawing/2014/main" id="{28C930B8-C512-4C47-9B7A-76DD453435CC}"/>
              </a:ext>
            </a:extLst>
          </p:cNvPr>
          <p:cNvSpPr/>
          <p:nvPr/>
        </p:nvSpPr>
        <p:spPr>
          <a:xfrm>
            <a:off x="7194151" y="5079169"/>
            <a:ext cx="1151564" cy="492443"/>
          </a:xfrm>
          <a:prstGeom prst="rect">
            <a:avLst/>
          </a:prstGeom>
        </p:spPr>
        <p:txBody>
          <a:bodyPr wrap="square">
            <a:spAutoFit/>
          </a:bodyPr>
          <a:lstStyle/>
          <a:p>
            <a:r>
              <a:rPr lang="cs-CZ" sz="2600" b="1" dirty="0"/>
              <a:t>28 dní </a:t>
            </a:r>
          </a:p>
        </p:txBody>
      </p:sp>
    </p:spTree>
    <p:extLst>
      <p:ext uri="{BB962C8B-B14F-4D97-AF65-F5344CB8AC3E}">
        <p14:creationId xmlns:p14="http://schemas.microsoft.com/office/powerpoint/2010/main" val="1384293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07504" y="620688"/>
            <a:ext cx="8223696" cy="1200329"/>
          </a:xfrm>
          <a:prstGeom prst="rect">
            <a:avLst/>
          </a:prstGeom>
        </p:spPr>
        <p:txBody>
          <a:bodyPr wrap="square">
            <a:spAutoFit/>
          </a:bodyPr>
          <a:lstStyle/>
          <a:p>
            <a:r>
              <a:rPr lang="cs-CZ" altLang="cs-CZ" sz="2400" dirty="0"/>
              <a:t>Bronz je slitina mědi (88 %) a cínu (12 %). Kolik kg mědi a kolik kg cínu se spotřebuje na výrobu 300 ks olympijských bronzových medailí, když jedna váží 250g? </a:t>
            </a:r>
            <a:endParaRPr lang="cs-CZ" sz="2400" dirty="0"/>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l="65628"/>
          <a:stretch/>
        </p:blipFill>
        <p:spPr>
          <a:xfrm>
            <a:off x="7853037" y="1148196"/>
            <a:ext cx="1170255" cy="1303695"/>
          </a:xfrm>
          <a:prstGeom prst="rect">
            <a:avLst/>
          </a:prstGeom>
        </p:spPr>
      </p:pic>
      <p:sp>
        <p:nvSpPr>
          <p:cNvPr id="6" name="Rectangle 5"/>
          <p:cNvSpPr>
            <a:spLocks noChangeArrowheads="1"/>
          </p:cNvSpPr>
          <p:nvPr/>
        </p:nvSpPr>
        <p:spPr bwMode="auto">
          <a:xfrm>
            <a:off x="242004" y="1828702"/>
            <a:ext cx="1665700" cy="504056"/>
          </a:xfrm>
          <a:prstGeom prst="rect">
            <a:avLst/>
          </a:prstGeom>
          <a:noFill/>
          <a:ln w="9525">
            <a:noFill/>
            <a:miter lim="800000"/>
            <a:headEnd/>
            <a:tailEnd/>
          </a:ln>
          <a:effectLst/>
        </p:spPr>
        <p:txBody>
          <a:bodyPr anchor="t"/>
          <a:lstStyle/>
          <a:p>
            <a:pPr indent="-342900"/>
            <a:r>
              <a:rPr lang="cs-CZ" sz="2400" dirty="0"/>
              <a:t>měď</a:t>
            </a:r>
            <a:endParaRPr lang="cs-CZ" sz="2400" b="1" dirty="0">
              <a:cs typeface="Times New Roman" pitchFamily="18" charset="0"/>
            </a:endParaRPr>
          </a:p>
        </p:txBody>
      </p:sp>
      <p:sp>
        <p:nvSpPr>
          <p:cNvPr id="7" name="Rectangle 5"/>
          <p:cNvSpPr>
            <a:spLocks noChangeArrowheads="1"/>
          </p:cNvSpPr>
          <p:nvPr/>
        </p:nvSpPr>
        <p:spPr bwMode="auto">
          <a:xfrm>
            <a:off x="3962172" y="1854252"/>
            <a:ext cx="1665700" cy="504056"/>
          </a:xfrm>
          <a:prstGeom prst="rect">
            <a:avLst/>
          </a:prstGeom>
          <a:noFill/>
          <a:ln w="9525">
            <a:noFill/>
            <a:miter lim="800000"/>
            <a:headEnd/>
            <a:tailEnd/>
          </a:ln>
          <a:effectLst/>
        </p:spPr>
        <p:txBody>
          <a:bodyPr anchor="t"/>
          <a:lstStyle/>
          <a:p>
            <a:pPr indent="-342900"/>
            <a:r>
              <a:rPr lang="cs-CZ" sz="2400" dirty="0"/>
              <a:t>cín</a:t>
            </a:r>
            <a:endParaRPr lang="cs-CZ" sz="2400" b="1" dirty="0">
              <a:cs typeface="Times New Roman" pitchFamily="18" charset="0"/>
            </a:endParaRPr>
          </a:p>
        </p:txBody>
      </p:sp>
      <p:sp>
        <p:nvSpPr>
          <p:cNvPr id="8" name="Text Box 8"/>
          <p:cNvSpPr txBox="1">
            <a:spLocks noChangeArrowheads="1"/>
          </p:cNvSpPr>
          <p:nvPr/>
        </p:nvSpPr>
        <p:spPr bwMode="auto">
          <a:xfrm>
            <a:off x="395536" y="2235406"/>
            <a:ext cx="3024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400" dirty="0">
                <a:solidFill>
                  <a:schemeClr val="tx1"/>
                </a:solidFill>
                <a:latin typeface="+mn-lt"/>
              </a:rPr>
              <a:t>100 % ………. 250 g</a:t>
            </a:r>
          </a:p>
        </p:txBody>
      </p:sp>
      <p:sp>
        <p:nvSpPr>
          <p:cNvPr id="9" name="Text Box 9"/>
          <p:cNvSpPr txBox="1">
            <a:spLocks noChangeArrowheads="1"/>
          </p:cNvSpPr>
          <p:nvPr/>
        </p:nvSpPr>
        <p:spPr bwMode="auto">
          <a:xfrm>
            <a:off x="395536" y="2739462"/>
            <a:ext cx="3024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400" dirty="0">
                <a:solidFill>
                  <a:schemeClr val="tx1"/>
                </a:solidFill>
                <a:latin typeface="+mn-lt"/>
              </a:rPr>
              <a:t>88 % ....……..…. x g</a:t>
            </a:r>
          </a:p>
        </p:txBody>
      </p:sp>
      <p:sp>
        <p:nvSpPr>
          <p:cNvPr id="10" name="Line 10"/>
          <p:cNvSpPr>
            <a:spLocks noChangeShapeType="1"/>
          </p:cNvSpPr>
          <p:nvPr/>
        </p:nvSpPr>
        <p:spPr bwMode="auto">
          <a:xfrm>
            <a:off x="251520" y="3272391"/>
            <a:ext cx="28083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400"/>
          </a:p>
        </p:txBody>
      </p:sp>
      <p:sp>
        <p:nvSpPr>
          <p:cNvPr id="11" name="Line 15"/>
          <p:cNvSpPr>
            <a:spLocks noChangeShapeType="1"/>
          </p:cNvSpPr>
          <p:nvPr/>
        </p:nvSpPr>
        <p:spPr bwMode="auto">
          <a:xfrm flipV="1">
            <a:off x="2987824" y="2284966"/>
            <a:ext cx="0" cy="8640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p:sp>
        <p:nvSpPr>
          <p:cNvPr id="12" name="Line 17"/>
          <p:cNvSpPr>
            <a:spLocks noChangeShapeType="1"/>
          </p:cNvSpPr>
          <p:nvPr/>
        </p:nvSpPr>
        <p:spPr bwMode="auto">
          <a:xfrm flipV="1">
            <a:off x="323528" y="2284967"/>
            <a:ext cx="0" cy="8640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400"/>
          </a:p>
        </p:txBody>
      </p:sp>
      <mc:AlternateContent xmlns:mc="http://schemas.openxmlformats.org/markup-compatibility/2006" xmlns:a14="http://schemas.microsoft.com/office/drawing/2010/main">
        <mc:Choice Requires="a14">
          <p:sp>
            <p:nvSpPr>
              <p:cNvPr id="13" name="TextovéPole 12"/>
              <p:cNvSpPr txBox="1"/>
              <p:nvPr/>
            </p:nvSpPr>
            <p:spPr>
              <a:xfrm>
                <a:off x="578074" y="3356992"/>
                <a:ext cx="1673279" cy="786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cs-CZ" sz="2400" i="1" smtClean="0">
                              <a:latin typeface="Cambria Math" panose="02040503050406030204" pitchFamily="18" charset="0"/>
                            </a:rPr>
                          </m:ctrlPr>
                        </m:fPr>
                        <m:num>
                          <m:r>
                            <m:rPr>
                              <m:sty m:val="p"/>
                            </m:rPr>
                            <a:rPr lang="cs-CZ" sz="2400" b="0" i="0" smtClean="0">
                              <a:latin typeface="Cambria Math"/>
                            </a:rPr>
                            <m:t>x</m:t>
                          </m:r>
                        </m:num>
                        <m:den>
                          <m:r>
                            <a:rPr lang="cs-CZ" sz="2400" b="0" i="1" smtClean="0">
                              <a:latin typeface="Cambria Math"/>
                            </a:rPr>
                            <m:t>250</m:t>
                          </m:r>
                        </m:den>
                      </m:f>
                      <m:r>
                        <a:rPr lang="cs-CZ" sz="2400" b="0" i="0" smtClean="0">
                          <a:latin typeface="Cambria Math"/>
                        </a:rPr>
                        <m:t>=</m:t>
                      </m:r>
                      <m:f>
                        <m:fPr>
                          <m:ctrlPr>
                            <a:rPr lang="cs-CZ" sz="2400" b="0" i="1" smtClean="0">
                              <a:latin typeface="Cambria Math" panose="02040503050406030204" pitchFamily="18" charset="0"/>
                            </a:rPr>
                          </m:ctrlPr>
                        </m:fPr>
                        <m:num>
                          <m:r>
                            <a:rPr lang="cs-CZ" sz="2400" b="0" i="0" smtClean="0">
                              <a:latin typeface="Cambria Math"/>
                            </a:rPr>
                            <m:t>88</m:t>
                          </m:r>
                        </m:num>
                        <m:den>
                          <m:r>
                            <a:rPr lang="cs-CZ" sz="2400" b="0" i="0" smtClean="0">
                              <a:latin typeface="Cambria Math"/>
                            </a:rPr>
                            <m:t>100</m:t>
                          </m:r>
                        </m:den>
                      </m:f>
                    </m:oMath>
                  </m:oMathPara>
                </a14:m>
                <a:endParaRPr lang="cs-CZ" sz="2400" dirty="0"/>
              </a:p>
            </p:txBody>
          </p:sp>
        </mc:Choice>
        <mc:Fallback xmlns="">
          <p:sp>
            <p:nvSpPr>
              <p:cNvPr id="13" name="TextovéPole 12"/>
              <p:cNvSpPr txBox="1">
                <a:spLocks noRot="1" noChangeAspect="1" noMove="1" noResize="1" noEditPoints="1" noAdjustHandles="1" noChangeArrowheads="1" noChangeShapeType="1" noTextEdit="1"/>
              </p:cNvSpPr>
              <p:nvPr/>
            </p:nvSpPr>
            <p:spPr>
              <a:xfrm>
                <a:off x="578074" y="3356992"/>
                <a:ext cx="1673279" cy="786177"/>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TextovéPole 13"/>
              <p:cNvSpPr txBox="1"/>
              <p:nvPr/>
            </p:nvSpPr>
            <p:spPr>
              <a:xfrm>
                <a:off x="935400" y="4185176"/>
                <a:ext cx="1987467" cy="7936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cs-CZ" sz="2400" i="0" smtClean="0">
                          <a:latin typeface="Cambria Math"/>
                        </a:rPr>
                        <m:t>x</m:t>
                      </m:r>
                      <m:r>
                        <a:rPr lang="cs-CZ" sz="2400" b="0" i="0" smtClean="0">
                          <a:latin typeface="Cambria Math"/>
                        </a:rPr>
                        <m:t>=</m:t>
                      </m:r>
                      <m:f>
                        <m:fPr>
                          <m:ctrlPr>
                            <a:rPr lang="cs-CZ" sz="2400" b="0" i="1" smtClean="0">
                              <a:latin typeface="Cambria Math" panose="02040503050406030204" pitchFamily="18" charset="0"/>
                            </a:rPr>
                          </m:ctrlPr>
                        </m:fPr>
                        <m:num>
                          <m:r>
                            <a:rPr lang="cs-CZ" sz="2400" b="0" i="1" smtClean="0">
                              <a:latin typeface="Cambria Math"/>
                            </a:rPr>
                            <m:t>250</m:t>
                          </m:r>
                        </m:num>
                        <m:den>
                          <m:r>
                            <a:rPr lang="cs-CZ" sz="2400" b="0" i="1" smtClean="0">
                              <a:latin typeface="Cambria Math"/>
                            </a:rPr>
                            <m:t>1</m:t>
                          </m:r>
                        </m:den>
                      </m:f>
                      <m:r>
                        <a:rPr lang="cs-CZ" sz="2400" b="0" i="1" smtClean="0">
                          <a:latin typeface="Cambria Math"/>
                        </a:rPr>
                        <m:t>.</m:t>
                      </m:r>
                      <m:f>
                        <m:fPr>
                          <m:ctrlPr>
                            <a:rPr lang="cs-CZ" sz="2400" b="0" i="1" smtClean="0">
                              <a:latin typeface="Cambria Math" panose="02040503050406030204" pitchFamily="18" charset="0"/>
                            </a:rPr>
                          </m:ctrlPr>
                        </m:fPr>
                        <m:num>
                          <m:r>
                            <a:rPr lang="cs-CZ" sz="2400" b="0" i="0" smtClean="0">
                              <a:latin typeface="Cambria Math"/>
                            </a:rPr>
                            <m:t>88</m:t>
                          </m:r>
                        </m:num>
                        <m:den>
                          <m:r>
                            <a:rPr lang="cs-CZ" sz="2400" b="0" i="0" smtClean="0">
                              <a:latin typeface="Cambria Math"/>
                            </a:rPr>
                            <m:t>100</m:t>
                          </m:r>
                        </m:den>
                      </m:f>
                    </m:oMath>
                  </m:oMathPara>
                </a14:m>
                <a:endParaRPr lang="cs-CZ" sz="2400" dirty="0"/>
              </a:p>
            </p:txBody>
          </p:sp>
        </mc:Choice>
        <mc:Fallback xmlns="">
          <p:sp>
            <p:nvSpPr>
              <p:cNvPr id="14" name="TextovéPole 13"/>
              <p:cNvSpPr txBox="1">
                <a:spLocks noRot="1" noChangeAspect="1" noMove="1" noResize="1" noEditPoints="1" noAdjustHandles="1" noChangeArrowheads="1" noChangeShapeType="1" noTextEdit="1"/>
              </p:cNvSpPr>
              <p:nvPr/>
            </p:nvSpPr>
            <p:spPr>
              <a:xfrm>
                <a:off x="935400" y="4185176"/>
                <a:ext cx="1987467" cy="793679"/>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TextovéPole 14"/>
              <p:cNvSpPr txBox="1"/>
              <p:nvPr/>
            </p:nvSpPr>
            <p:spPr>
              <a:xfrm>
                <a:off x="1034163" y="5037241"/>
                <a:ext cx="1870349" cy="461665"/>
              </a:xfrm>
              <a:prstGeom prst="rect">
                <a:avLst/>
              </a:prstGeom>
              <a:noFill/>
            </p:spPr>
            <p:txBody>
              <a:bodyPr wrap="square" rtlCol="0">
                <a:spAutoFit/>
              </a:bodyPr>
              <a:lstStyle/>
              <a:p>
                <a:r>
                  <a:rPr lang="cs-CZ" sz="2400" b="1" dirty="0"/>
                  <a:t>x </a:t>
                </a:r>
                <a14:m>
                  <m:oMath xmlns:m="http://schemas.openxmlformats.org/officeDocument/2006/math">
                    <m:r>
                      <a:rPr lang="cs-CZ" sz="2400">
                        <a:latin typeface="Cambria Math"/>
                      </a:rPr>
                      <m:t>=</m:t>
                    </m:r>
                  </m:oMath>
                </a14:m>
                <a:r>
                  <a:rPr lang="cs-CZ" sz="2400" b="1" dirty="0"/>
                  <a:t> 220 g</a:t>
                </a:r>
              </a:p>
            </p:txBody>
          </p:sp>
        </mc:Choice>
        <mc:Fallback xmlns="">
          <p:sp>
            <p:nvSpPr>
              <p:cNvPr id="15" name="TextovéPole 14"/>
              <p:cNvSpPr txBox="1">
                <a:spLocks noRot="1" noChangeAspect="1" noMove="1" noResize="1" noEditPoints="1" noAdjustHandles="1" noChangeArrowheads="1" noChangeShapeType="1" noTextEdit="1"/>
              </p:cNvSpPr>
              <p:nvPr/>
            </p:nvSpPr>
            <p:spPr>
              <a:xfrm>
                <a:off x="1034163" y="5037241"/>
                <a:ext cx="1870349" cy="461665"/>
              </a:xfrm>
              <a:prstGeom prst="rect">
                <a:avLst/>
              </a:prstGeom>
              <a:blipFill>
                <a:blip r:embed="rId5"/>
                <a:stretch>
                  <a:fillRect l="-5229" t="-10526" b="-2894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3" name="TextovéPole 22"/>
              <p:cNvSpPr txBox="1"/>
              <p:nvPr/>
            </p:nvSpPr>
            <p:spPr>
              <a:xfrm>
                <a:off x="4198841" y="2390292"/>
                <a:ext cx="1870349" cy="461665"/>
              </a:xfrm>
              <a:prstGeom prst="rect">
                <a:avLst/>
              </a:prstGeom>
              <a:noFill/>
            </p:spPr>
            <p:txBody>
              <a:bodyPr wrap="square" rtlCol="0">
                <a:spAutoFit/>
              </a:bodyPr>
              <a:lstStyle/>
              <a:p>
                <a:r>
                  <a:rPr lang="cs-CZ" sz="2400" dirty="0"/>
                  <a:t>250 – 220 </a:t>
                </a:r>
                <a14:m>
                  <m:oMath xmlns:m="http://schemas.openxmlformats.org/officeDocument/2006/math">
                    <m:r>
                      <a:rPr lang="cs-CZ" sz="2400">
                        <a:latin typeface="Cambria Math"/>
                      </a:rPr>
                      <m:t>=</m:t>
                    </m:r>
                  </m:oMath>
                </a14:m>
                <a:endParaRPr lang="cs-CZ" sz="2400" dirty="0"/>
              </a:p>
            </p:txBody>
          </p:sp>
        </mc:Choice>
        <mc:Fallback xmlns="">
          <p:sp>
            <p:nvSpPr>
              <p:cNvPr id="23" name="TextovéPole 22"/>
              <p:cNvSpPr txBox="1">
                <a:spLocks noRot="1" noChangeAspect="1" noMove="1" noResize="1" noEditPoints="1" noAdjustHandles="1" noChangeArrowheads="1" noChangeShapeType="1" noTextEdit="1"/>
              </p:cNvSpPr>
              <p:nvPr/>
            </p:nvSpPr>
            <p:spPr>
              <a:xfrm>
                <a:off x="4198841" y="2390292"/>
                <a:ext cx="1870349" cy="461665"/>
              </a:xfrm>
              <a:prstGeom prst="rect">
                <a:avLst/>
              </a:prstGeom>
              <a:blipFill>
                <a:blip r:embed="rId6"/>
                <a:stretch>
                  <a:fillRect l="-5212" t="-10526" b="-28947"/>
                </a:stretch>
              </a:blipFill>
            </p:spPr>
            <p:txBody>
              <a:bodyPr/>
              <a:lstStyle/>
              <a:p>
                <a:r>
                  <a:rPr lang="cs-CZ">
                    <a:noFill/>
                  </a:rPr>
                  <a:t> </a:t>
                </a:r>
              </a:p>
            </p:txBody>
          </p:sp>
        </mc:Fallback>
      </mc:AlternateContent>
      <p:sp>
        <p:nvSpPr>
          <p:cNvPr id="24" name="Rectangle 5"/>
          <p:cNvSpPr>
            <a:spLocks noChangeArrowheads="1"/>
          </p:cNvSpPr>
          <p:nvPr/>
        </p:nvSpPr>
        <p:spPr bwMode="auto">
          <a:xfrm>
            <a:off x="3228637" y="4721696"/>
            <a:ext cx="5915363" cy="764704"/>
          </a:xfrm>
          <a:prstGeom prst="rect">
            <a:avLst/>
          </a:prstGeom>
          <a:noFill/>
          <a:ln w="9525">
            <a:noFill/>
            <a:miter lim="800000"/>
            <a:headEnd/>
            <a:tailEnd/>
          </a:ln>
          <a:effectLst/>
        </p:spPr>
        <p:txBody>
          <a:bodyPr anchor="t"/>
          <a:lstStyle/>
          <a:p>
            <a:pPr indent="-342900"/>
            <a:r>
              <a:rPr lang="cs-CZ" sz="2400" dirty="0"/>
              <a:t>Na výrobu 300 ks bronzových olympijských medailí bude potřeba 66 kg mědi a 9 kg cínu.</a:t>
            </a:r>
            <a:endParaRPr lang="cs-CZ" sz="2400" b="1" dirty="0">
              <a:cs typeface="Times New Roman" pitchFamily="18" charset="0"/>
            </a:endParaRPr>
          </a:p>
        </p:txBody>
      </p:sp>
      <mc:AlternateContent xmlns:mc="http://schemas.openxmlformats.org/markup-compatibility/2006" xmlns:a14="http://schemas.microsoft.com/office/drawing/2010/main">
        <mc:Choice Requires="a14">
          <p:sp>
            <p:nvSpPr>
              <p:cNvPr id="25" name="TextovéPole 24"/>
              <p:cNvSpPr txBox="1"/>
              <p:nvPr/>
            </p:nvSpPr>
            <p:spPr>
              <a:xfrm>
                <a:off x="540459" y="6130674"/>
                <a:ext cx="1757573" cy="523220"/>
              </a:xfrm>
              <a:prstGeom prst="rect">
                <a:avLst/>
              </a:prstGeom>
              <a:noFill/>
            </p:spPr>
            <p:txBody>
              <a:bodyPr wrap="square" rtlCol="0">
                <a:spAutoFit/>
              </a:bodyPr>
              <a:lstStyle/>
              <a:p>
                <a:r>
                  <a:rPr lang="cs-CZ" sz="2600" dirty="0"/>
                  <a:t>300 . 220 </a:t>
                </a:r>
                <a14:m>
                  <m:oMath xmlns:m="http://schemas.openxmlformats.org/officeDocument/2006/math">
                    <m:r>
                      <a:rPr lang="cs-CZ" sz="2800">
                        <a:latin typeface="Cambria Math"/>
                      </a:rPr>
                      <m:t>=</m:t>
                    </m:r>
                  </m:oMath>
                </a14:m>
                <a:endParaRPr lang="cs-CZ" sz="2600" dirty="0"/>
              </a:p>
            </p:txBody>
          </p:sp>
        </mc:Choice>
        <mc:Fallback xmlns="">
          <p:sp>
            <p:nvSpPr>
              <p:cNvPr id="25" name="TextovéPole 24"/>
              <p:cNvSpPr txBox="1">
                <a:spLocks noRot="1" noChangeAspect="1" noMove="1" noResize="1" noEditPoints="1" noAdjustHandles="1" noChangeArrowheads="1" noChangeShapeType="1" noTextEdit="1"/>
              </p:cNvSpPr>
              <p:nvPr/>
            </p:nvSpPr>
            <p:spPr>
              <a:xfrm>
                <a:off x="540459" y="6130674"/>
                <a:ext cx="1757573" cy="523220"/>
              </a:xfrm>
              <a:prstGeom prst="rect">
                <a:avLst/>
              </a:prstGeom>
              <a:blipFill>
                <a:blip r:embed="rId7"/>
                <a:stretch>
                  <a:fillRect l="-6250" t="-5814" b="-27907"/>
                </a:stretch>
              </a:blipFill>
            </p:spPr>
            <p:txBody>
              <a:bodyPr/>
              <a:lstStyle/>
              <a:p>
                <a:r>
                  <a:rPr lang="cs-CZ">
                    <a:noFill/>
                  </a:rPr>
                  <a:t> </a:t>
                </a:r>
              </a:p>
            </p:txBody>
          </p:sp>
        </mc:Fallback>
      </mc:AlternateContent>
      <p:sp>
        <p:nvSpPr>
          <p:cNvPr id="27" name="Obdélník 26">
            <a:extLst>
              <a:ext uri="{FF2B5EF4-FFF2-40B4-BE49-F238E27FC236}">
                <a16:creationId xmlns:a16="http://schemas.microsoft.com/office/drawing/2014/main" id="{23BDFDBC-F9BD-4311-AF5F-BCD62628E470}"/>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8" name="Šipka doprava 21">
            <a:hlinkClick r:id="" action="ppaction://hlinkshowjump?jump=nextslide"/>
            <a:extLst>
              <a:ext uri="{FF2B5EF4-FFF2-40B4-BE49-F238E27FC236}">
                <a16:creationId xmlns:a16="http://schemas.microsoft.com/office/drawing/2014/main" id="{3F636A64-C3DD-4906-9C02-FDB7107B242A}"/>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9" name="Šipka doprava 22">
            <a:hlinkClick r:id="" action="ppaction://hlinkshowjump?jump=previousslide"/>
            <a:extLst>
              <a:ext uri="{FF2B5EF4-FFF2-40B4-BE49-F238E27FC236}">
                <a16:creationId xmlns:a16="http://schemas.microsoft.com/office/drawing/2014/main" id="{74427D9A-310B-4D2B-A999-5FF3EF344911}"/>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0" name="Rectangle 10">
            <a:extLst>
              <a:ext uri="{FF2B5EF4-FFF2-40B4-BE49-F238E27FC236}">
                <a16:creationId xmlns:a16="http://schemas.microsoft.com/office/drawing/2014/main" id="{789798BA-21DE-4EC4-BB28-1635A6975AA2}"/>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- 44</a:t>
            </a:r>
          </a:p>
        </p:txBody>
      </p:sp>
      <p:sp>
        <p:nvSpPr>
          <p:cNvPr id="31" name="Zaoblený obdélník 24">
            <a:hlinkClick r:id="" action="ppaction://hlinkshowjump?jump=firstslide"/>
            <a:extLst>
              <a:ext uri="{FF2B5EF4-FFF2-40B4-BE49-F238E27FC236}">
                <a16:creationId xmlns:a16="http://schemas.microsoft.com/office/drawing/2014/main" id="{51524E91-6D84-4514-A223-1DE55BD88BC8}"/>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32" name="Rectangle 5">
            <a:extLst>
              <a:ext uri="{FF2B5EF4-FFF2-40B4-BE49-F238E27FC236}">
                <a16:creationId xmlns:a16="http://schemas.microsoft.com/office/drawing/2014/main" id="{3742A309-ED6C-4797-9D3A-A9AB31FA92B3}"/>
              </a:ext>
            </a:extLst>
          </p:cNvPr>
          <p:cNvSpPr>
            <a:spLocks noChangeArrowheads="1"/>
          </p:cNvSpPr>
          <p:nvPr/>
        </p:nvSpPr>
        <p:spPr bwMode="auto">
          <a:xfrm>
            <a:off x="172228" y="5596073"/>
            <a:ext cx="2005488" cy="504056"/>
          </a:xfrm>
          <a:prstGeom prst="rect">
            <a:avLst/>
          </a:prstGeom>
          <a:noFill/>
          <a:ln w="9525">
            <a:noFill/>
            <a:miter lim="800000"/>
            <a:headEnd/>
            <a:tailEnd/>
          </a:ln>
          <a:effectLst/>
        </p:spPr>
        <p:txBody>
          <a:bodyPr anchor="t"/>
          <a:lstStyle/>
          <a:p>
            <a:pPr indent="-342900"/>
            <a:r>
              <a:rPr lang="cs-CZ" sz="2600" dirty="0"/>
              <a:t>300 medailí</a:t>
            </a:r>
            <a:endParaRPr lang="cs-CZ" sz="2600" b="1" dirty="0">
              <a:cs typeface="Times New Roman" pitchFamily="18" charset="0"/>
            </a:endParaRPr>
          </a:p>
        </p:txBody>
      </p:sp>
      <mc:AlternateContent xmlns:mc="http://schemas.openxmlformats.org/markup-compatibility/2006" xmlns:a14="http://schemas.microsoft.com/office/drawing/2010/main">
        <mc:Choice Requires="a14">
          <p:sp>
            <p:nvSpPr>
              <p:cNvPr id="33" name="TextovéPole 32">
                <a:extLst>
                  <a:ext uri="{FF2B5EF4-FFF2-40B4-BE49-F238E27FC236}">
                    <a16:creationId xmlns:a16="http://schemas.microsoft.com/office/drawing/2014/main" id="{8BE31A6A-0B83-45A1-976A-3A0EB0443467}"/>
                  </a:ext>
                </a:extLst>
              </p:cNvPr>
              <p:cNvSpPr txBox="1"/>
              <p:nvPr/>
            </p:nvSpPr>
            <p:spPr>
              <a:xfrm>
                <a:off x="2200818" y="6142706"/>
                <a:ext cx="2888541" cy="513282"/>
              </a:xfrm>
              <a:prstGeom prst="rect">
                <a:avLst/>
              </a:prstGeom>
              <a:noFill/>
            </p:spPr>
            <p:txBody>
              <a:bodyPr wrap="square" rtlCol="0">
                <a:spAutoFit/>
              </a:bodyPr>
              <a:lstStyle/>
              <a:p>
                <a:r>
                  <a:rPr lang="cs-CZ" sz="2600" dirty="0"/>
                  <a:t>66 000 g </a:t>
                </a:r>
                <a14:m>
                  <m:oMath xmlns:m="http://schemas.openxmlformats.org/officeDocument/2006/math">
                    <m:r>
                      <a:rPr lang="cs-CZ" sz="2800">
                        <a:latin typeface="Cambria Math"/>
                      </a:rPr>
                      <m:t>=</m:t>
                    </m:r>
                  </m:oMath>
                </a14:m>
                <a:r>
                  <a:rPr lang="cs-CZ" sz="2600" dirty="0"/>
                  <a:t>        kg</a:t>
                </a:r>
              </a:p>
            </p:txBody>
          </p:sp>
        </mc:Choice>
        <mc:Fallback xmlns="">
          <p:sp>
            <p:nvSpPr>
              <p:cNvPr id="33" name="TextovéPole 32">
                <a:extLst>
                  <a:ext uri="{FF2B5EF4-FFF2-40B4-BE49-F238E27FC236}">
                    <a16:creationId xmlns:a16="http://schemas.microsoft.com/office/drawing/2014/main" id="{8BE31A6A-0B83-45A1-976A-3A0EB0443467}"/>
                  </a:ext>
                </a:extLst>
              </p:cNvPr>
              <p:cNvSpPr txBox="1">
                <a:spLocks noRot="1" noChangeAspect="1" noMove="1" noResize="1" noEditPoints="1" noAdjustHandles="1" noChangeArrowheads="1" noChangeShapeType="1" noTextEdit="1"/>
              </p:cNvSpPr>
              <p:nvPr/>
            </p:nvSpPr>
            <p:spPr>
              <a:xfrm>
                <a:off x="2200818" y="6142706"/>
                <a:ext cx="2888541" cy="513282"/>
              </a:xfrm>
              <a:prstGeom prst="rect">
                <a:avLst/>
              </a:prstGeom>
              <a:blipFill>
                <a:blip r:embed="rId8"/>
                <a:stretch>
                  <a:fillRect l="-3797" t="-7143" b="-29762"/>
                </a:stretch>
              </a:blipFill>
            </p:spPr>
            <p:txBody>
              <a:bodyPr/>
              <a:lstStyle/>
              <a:p>
                <a:r>
                  <a:rPr lang="cs-CZ">
                    <a:noFill/>
                  </a:rPr>
                  <a:t> </a:t>
                </a:r>
              </a:p>
            </p:txBody>
          </p:sp>
        </mc:Fallback>
      </mc:AlternateContent>
      <p:sp>
        <p:nvSpPr>
          <p:cNvPr id="34" name="TextovéPole 33">
            <a:extLst>
              <a:ext uri="{FF2B5EF4-FFF2-40B4-BE49-F238E27FC236}">
                <a16:creationId xmlns:a16="http://schemas.microsoft.com/office/drawing/2014/main" id="{3BB9B3F2-13AE-41DC-A5C3-07B7D0467B4E}"/>
              </a:ext>
            </a:extLst>
          </p:cNvPr>
          <p:cNvSpPr txBox="1"/>
          <p:nvPr/>
        </p:nvSpPr>
        <p:spPr>
          <a:xfrm>
            <a:off x="3788991" y="6154738"/>
            <a:ext cx="578477" cy="492443"/>
          </a:xfrm>
          <a:prstGeom prst="rect">
            <a:avLst/>
          </a:prstGeom>
          <a:noFill/>
        </p:spPr>
        <p:txBody>
          <a:bodyPr wrap="square" rtlCol="0">
            <a:spAutoFit/>
          </a:bodyPr>
          <a:lstStyle/>
          <a:p>
            <a:r>
              <a:rPr lang="cs-CZ" sz="2600" b="1" dirty="0"/>
              <a:t>66</a:t>
            </a:r>
          </a:p>
        </p:txBody>
      </p:sp>
      <p:sp>
        <p:nvSpPr>
          <p:cNvPr id="35" name="TextovéPole 34">
            <a:extLst>
              <a:ext uri="{FF2B5EF4-FFF2-40B4-BE49-F238E27FC236}">
                <a16:creationId xmlns:a16="http://schemas.microsoft.com/office/drawing/2014/main" id="{82C28410-1258-499F-BFB6-D556B8F7391B}"/>
              </a:ext>
            </a:extLst>
          </p:cNvPr>
          <p:cNvSpPr txBox="1"/>
          <p:nvPr/>
        </p:nvSpPr>
        <p:spPr>
          <a:xfrm>
            <a:off x="5799044" y="2390291"/>
            <a:ext cx="806296" cy="461665"/>
          </a:xfrm>
          <a:prstGeom prst="rect">
            <a:avLst/>
          </a:prstGeom>
          <a:noFill/>
        </p:spPr>
        <p:txBody>
          <a:bodyPr wrap="square" rtlCol="0">
            <a:spAutoFit/>
          </a:bodyPr>
          <a:lstStyle/>
          <a:p>
            <a:r>
              <a:rPr lang="cs-CZ" sz="2400" b="1" dirty="0"/>
              <a:t>30 g</a:t>
            </a:r>
          </a:p>
        </p:txBody>
      </p:sp>
      <p:sp>
        <p:nvSpPr>
          <p:cNvPr id="36" name="Rectangle 5">
            <a:extLst>
              <a:ext uri="{FF2B5EF4-FFF2-40B4-BE49-F238E27FC236}">
                <a16:creationId xmlns:a16="http://schemas.microsoft.com/office/drawing/2014/main" id="{3A55CEE3-12AD-43C4-B652-5D8F0FDD159F}"/>
              </a:ext>
            </a:extLst>
          </p:cNvPr>
          <p:cNvSpPr>
            <a:spLocks noChangeArrowheads="1"/>
          </p:cNvSpPr>
          <p:nvPr/>
        </p:nvSpPr>
        <p:spPr bwMode="auto">
          <a:xfrm>
            <a:off x="3926080" y="2973189"/>
            <a:ext cx="2005488" cy="504056"/>
          </a:xfrm>
          <a:prstGeom prst="rect">
            <a:avLst/>
          </a:prstGeom>
          <a:noFill/>
          <a:ln w="9525">
            <a:noFill/>
            <a:miter lim="800000"/>
            <a:headEnd/>
            <a:tailEnd/>
          </a:ln>
          <a:effectLst/>
        </p:spPr>
        <p:txBody>
          <a:bodyPr anchor="t"/>
          <a:lstStyle/>
          <a:p>
            <a:pPr indent="-342900"/>
            <a:r>
              <a:rPr lang="cs-CZ" sz="2600" dirty="0"/>
              <a:t>300 medailí</a:t>
            </a:r>
            <a:endParaRPr lang="cs-CZ" sz="2600" b="1" dirty="0">
              <a:cs typeface="Times New Roman" pitchFamily="18" charset="0"/>
            </a:endParaRPr>
          </a:p>
        </p:txBody>
      </p:sp>
      <mc:AlternateContent xmlns:mc="http://schemas.openxmlformats.org/markup-compatibility/2006" xmlns:a14="http://schemas.microsoft.com/office/drawing/2010/main">
        <mc:Choice Requires="a14">
          <p:sp>
            <p:nvSpPr>
              <p:cNvPr id="37" name="TextovéPole 36">
                <a:extLst>
                  <a:ext uri="{FF2B5EF4-FFF2-40B4-BE49-F238E27FC236}">
                    <a16:creationId xmlns:a16="http://schemas.microsoft.com/office/drawing/2014/main" id="{6A3B3983-7D8F-4AF3-8F70-AAE5C25D81E4}"/>
                  </a:ext>
                </a:extLst>
              </p:cNvPr>
              <p:cNvSpPr txBox="1"/>
              <p:nvPr/>
            </p:nvSpPr>
            <p:spPr>
              <a:xfrm>
                <a:off x="4210091" y="3579979"/>
                <a:ext cx="1757573" cy="523220"/>
              </a:xfrm>
              <a:prstGeom prst="rect">
                <a:avLst/>
              </a:prstGeom>
              <a:noFill/>
            </p:spPr>
            <p:txBody>
              <a:bodyPr wrap="square" rtlCol="0">
                <a:spAutoFit/>
              </a:bodyPr>
              <a:lstStyle/>
              <a:p>
                <a:r>
                  <a:rPr lang="cs-CZ" sz="2600" dirty="0"/>
                  <a:t>300 . 30 </a:t>
                </a:r>
                <a14:m>
                  <m:oMath xmlns:m="http://schemas.openxmlformats.org/officeDocument/2006/math">
                    <m:r>
                      <a:rPr lang="cs-CZ" sz="2800">
                        <a:latin typeface="Cambria Math"/>
                      </a:rPr>
                      <m:t>=</m:t>
                    </m:r>
                  </m:oMath>
                </a14:m>
                <a:endParaRPr lang="cs-CZ" sz="2600" dirty="0"/>
              </a:p>
            </p:txBody>
          </p:sp>
        </mc:Choice>
        <mc:Fallback xmlns="">
          <p:sp>
            <p:nvSpPr>
              <p:cNvPr id="37" name="TextovéPole 36">
                <a:extLst>
                  <a:ext uri="{FF2B5EF4-FFF2-40B4-BE49-F238E27FC236}">
                    <a16:creationId xmlns:a16="http://schemas.microsoft.com/office/drawing/2014/main" id="{6A3B3983-7D8F-4AF3-8F70-AAE5C25D81E4}"/>
                  </a:ext>
                </a:extLst>
              </p:cNvPr>
              <p:cNvSpPr txBox="1">
                <a:spLocks noRot="1" noChangeAspect="1" noMove="1" noResize="1" noEditPoints="1" noAdjustHandles="1" noChangeArrowheads="1" noChangeShapeType="1" noTextEdit="1"/>
              </p:cNvSpPr>
              <p:nvPr/>
            </p:nvSpPr>
            <p:spPr>
              <a:xfrm>
                <a:off x="4210091" y="3579979"/>
                <a:ext cx="1757573" cy="523220"/>
              </a:xfrm>
              <a:prstGeom prst="rect">
                <a:avLst/>
              </a:prstGeom>
              <a:blipFill>
                <a:blip r:embed="rId9"/>
                <a:stretch>
                  <a:fillRect l="-6250" t="-4651" b="-2907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8" name="TextovéPole 37">
                <a:extLst>
                  <a:ext uri="{FF2B5EF4-FFF2-40B4-BE49-F238E27FC236}">
                    <a16:creationId xmlns:a16="http://schemas.microsoft.com/office/drawing/2014/main" id="{F4036B54-FE57-403B-8600-1194FFC96984}"/>
                  </a:ext>
                </a:extLst>
              </p:cNvPr>
              <p:cNvSpPr txBox="1"/>
              <p:nvPr/>
            </p:nvSpPr>
            <p:spPr>
              <a:xfrm>
                <a:off x="5714035" y="3579979"/>
                <a:ext cx="2515562" cy="513282"/>
              </a:xfrm>
              <a:prstGeom prst="rect">
                <a:avLst/>
              </a:prstGeom>
              <a:noFill/>
            </p:spPr>
            <p:txBody>
              <a:bodyPr wrap="square" rtlCol="0">
                <a:spAutoFit/>
              </a:bodyPr>
              <a:lstStyle/>
              <a:p>
                <a:r>
                  <a:rPr lang="cs-CZ" sz="2600" dirty="0"/>
                  <a:t>9 000 g </a:t>
                </a:r>
                <a14:m>
                  <m:oMath xmlns:m="http://schemas.openxmlformats.org/officeDocument/2006/math">
                    <m:r>
                      <a:rPr lang="cs-CZ" sz="2800">
                        <a:latin typeface="Cambria Math"/>
                      </a:rPr>
                      <m:t>=</m:t>
                    </m:r>
                  </m:oMath>
                </a14:m>
                <a:r>
                  <a:rPr lang="cs-CZ" sz="2600" dirty="0"/>
                  <a:t>      kg</a:t>
                </a:r>
              </a:p>
            </p:txBody>
          </p:sp>
        </mc:Choice>
        <mc:Fallback xmlns="">
          <p:sp>
            <p:nvSpPr>
              <p:cNvPr id="38" name="TextovéPole 37">
                <a:extLst>
                  <a:ext uri="{FF2B5EF4-FFF2-40B4-BE49-F238E27FC236}">
                    <a16:creationId xmlns:a16="http://schemas.microsoft.com/office/drawing/2014/main" id="{F4036B54-FE57-403B-8600-1194FFC96984}"/>
                  </a:ext>
                </a:extLst>
              </p:cNvPr>
              <p:cNvSpPr txBox="1">
                <a:spLocks noRot="1" noChangeAspect="1" noMove="1" noResize="1" noEditPoints="1" noAdjustHandles="1" noChangeArrowheads="1" noChangeShapeType="1" noTextEdit="1"/>
              </p:cNvSpPr>
              <p:nvPr/>
            </p:nvSpPr>
            <p:spPr>
              <a:xfrm>
                <a:off x="5714035" y="3579979"/>
                <a:ext cx="2515562" cy="513282"/>
              </a:xfrm>
              <a:prstGeom prst="rect">
                <a:avLst/>
              </a:prstGeom>
              <a:blipFill>
                <a:blip r:embed="rId10"/>
                <a:stretch>
                  <a:fillRect l="-4358" t="-5952" b="-30952"/>
                </a:stretch>
              </a:blipFill>
            </p:spPr>
            <p:txBody>
              <a:bodyPr/>
              <a:lstStyle/>
              <a:p>
                <a:r>
                  <a:rPr lang="cs-CZ">
                    <a:noFill/>
                  </a:rPr>
                  <a:t> </a:t>
                </a:r>
              </a:p>
            </p:txBody>
          </p:sp>
        </mc:Fallback>
      </mc:AlternateContent>
      <p:sp>
        <p:nvSpPr>
          <p:cNvPr id="39" name="TextovéPole 38">
            <a:extLst>
              <a:ext uri="{FF2B5EF4-FFF2-40B4-BE49-F238E27FC236}">
                <a16:creationId xmlns:a16="http://schemas.microsoft.com/office/drawing/2014/main" id="{7E2AE004-A842-4DE7-91FC-5009B28CEBDA}"/>
              </a:ext>
            </a:extLst>
          </p:cNvPr>
          <p:cNvSpPr txBox="1"/>
          <p:nvPr/>
        </p:nvSpPr>
        <p:spPr>
          <a:xfrm>
            <a:off x="7157825" y="3592011"/>
            <a:ext cx="578477" cy="492443"/>
          </a:xfrm>
          <a:prstGeom prst="rect">
            <a:avLst/>
          </a:prstGeom>
          <a:noFill/>
        </p:spPr>
        <p:txBody>
          <a:bodyPr wrap="square" rtlCol="0">
            <a:spAutoFit/>
          </a:bodyPr>
          <a:lstStyle/>
          <a:p>
            <a:r>
              <a:rPr lang="cs-CZ" sz="2600" b="1" dirty="0"/>
              <a:t>9</a:t>
            </a:r>
          </a:p>
        </p:txBody>
      </p:sp>
    </p:spTree>
    <p:extLst>
      <p:ext uri="{BB962C8B-B14F-4D97-AF65-F5344CB8AC3E}">
        <p14:creationId xmlns:p14="http://schemas.microsoft.com/office/powerpoint/2010/main" val="13842939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07504" y="620688"/>
            <a:ext cx="7862452" cy="1037649"/>
          </a:xfrm>
          <a:prstGeom prst="rect">
            <a:avLst/>
          </a:prstGeom>
          <a:noFill/>
          <a:ln w="9525">
            <a:noFill/>
            <a:miter lim="800000"/>
            <a:headEnd/>
            <a:tailEnd/>
          </a:ln>
          <a:effectLst/>
        </p:spPr>
        <p:txBody>
          <a:bodyPr anchor="t"/>
          <a:lstStyle/>
          <a:p>
            <a:pPr indent="-342900"/>
            <a:r>
              <a:rPr lang="cs-CZ" sz="2400" dirty="0"/>
              <a:t>Petr nastřádal celkem 150 dvoukorunových a pětikorunových mincí. Kolik mincí má Petr dvoukorunových a kolik pětikorunových, když nastřádal celkem 495 Kč?</a:t>
            </a:r>
            <a:r>
              <a:rPr lang="cs-CZ" sz="2400" b="1" dirty="0">
                <a:cs typeface="Times New Roman" pitchFamily="18" charset="0"/>
              </a:rPr>
              <a:t> </a:t>
            </a:r>
          </a:p>
        </p:txBody>
      </p:sp>
      <p:graphicFrame>
        <p:nvGraphicFramePr>
          <p:cNvPr id="4" name="Tabulka 3"/>
          <p:cNvGraphicFramePr>
            <a:graphicFrameLocks noGrp="1"/>
          </p:cNvGraphicFramePr>
          <p:nvPr>
            <p:extLst>
              <p:ext uri="{D42A27DB-BD31-4B8C-83A1-F6EECF244321}">
                <p14:modId xmlns:p14="http://schemas.microsoft.com/office/powerpoint/2010/main" val="1533871901"/>
              </p:ext>
            </p:extLst>
          </p:nvPr>
        </p:nvGraphicFramePr>
        <p:xfrm>
          <a:off x="212335" y="1844824"/>
          <a:ext cx="8536129" cy="2232248"/>
        </p:xfrm>
        <a:graphic>
          <a:graphicData uri="http://schemas.openxmlformats.org/drawingml/2006/table">
            <a:tbl>
              <a:tblPr firstRow="1" bandRow="1">
                <a:tableStyleId>{5C22544A-7EE6-4342-B048-85BDC9FD1C3A}</a:tableStyleId>
              </a:tblPr>
              <a:tblGrid>
                <a:gridCol w="1335329">
                  <a:extLst>
                    <a:ext uri="{9D8B030D-6E8A-4147-A177-3AD203B41FA5}">
                      <a16:colId xmlns:a16="http://schemas.microsoft.com/office/drawing/2014/main" val="20000"/>
                    </a:ext>
                  </a:extLst>
                </a:gridCol>
                <a:gridCol w="2008336">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3363664">
                  <a:extLst>
                    <a:ext uri="{9D8B030D-6E8A-4147-A177-3AD203B41FA5}">
                      <a16:colId xmlns:a16="http://schemas.microsoft.com/office/drawing/2014/main" val="20003"/>
                    </a:ext>
                  </a:extLst>
                </a:gridCol>
              </a:tblGrid>
              <a:tr h="504056">
                <a:tc>
                  <a:txBody>
                    <a:bodyPr/>
                    <a:lstStyle/>
                    <a:p>
                      <a:pPr algn="ctr"/>
                      <a:endParaRPr lang="cs-CZ"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dirty="0">
                          <a:solidFill>
                            <a:schemeClr val="tx1"/>
                          </a:solidFill>
                        </a:rPr>
                        <a:t>hodnota 1 mince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000" dirty="0">
                          <a:solidFill>
                            <a:schemeClr val="tx1"/>
                          </a:solidFill>
                        </a:rPr>
                        <a:t>počet mincí</a:t>
                      </a:r>
                      <a:endParaRPr lang="cs-CZ" sz="2000"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sz="2000" dirty="0">
                          <a:solidFill>
                            <a:schemeClr val="tx1"/>
                          </a:solidFill>
                        </a:rPr>
                        <a:t>cena celkem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76064">
                <a:tc>
                  <a:txBody>
                    <a:bodyPr/>
                    <a:lstStyle/>
                    <a:p>
                      <a:pPr algn="ctr"/>
                      <a:r>
                        <a:rPr lang="cs-CZ" sz="2000" b="1" dirty="0"/>
                        <a:t>2 Kč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6064">
                <a:tc>
                  <a:txBody>
                    <a:bodyPr/>
                    <a:lstStyle/>
                    <a:p>
                      <a:pPr algn="ctr"/>
                      <a:r>
                        <a:rPr lang="cs-CZ" sz="2000" b="1" dirty="0"/>
                        <a:t>5</a:t>
                      </a:r>
                      <a:r>
                        <a:rPr lang="cs-CZ" sz="2000" b="1" baseline="0" dirty="0"/>
                        <a:t> Kč</a:t>
                      </a:r>
                      <a:endParaRPr lang="cs-CZ"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76064">
                <a:tc>
                  <a:txBody>
                    <a:bodyPr/>
                    <a:lstStyle/>
                    <a:p>
                      <a:pPr algn="ctr"/>
                      <a:r>
                        <a:rPr lang="cs-CZ" sz="2000" b="1" dirty="0"/>
                        <a:t>celkem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TextovéPole 4"/>
          <p:cNvSpPr txBox="1"/>
          <p:nvPr/>
        </p:nvSpPr>
        <p:spPr>
          <a:xfrm>
            <a:off x="3586138" y="2420888"/>
            <a:ext cx="692354"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x</a:t>
            </a:r>
          </a:p>
        </p:txBody>
      </p:sp>
      <p:sp>
        <p:nvSpPr>
          <p:cNvPr id="6" name="TextovéPole 5"/>
          <p:cNvSpPr txBox="1"/>
          <p:nvPr/>
        </p:nvSpPr>
        <p:spPr>
          <a:xfrm>
            <a:off x="1422158" y="2420886"/>
            <a:ext cx="1548000"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2</a:t>
            </a:r>
          </a:p>
        </p:txBody>
      </p:sp>
      <p:sp>
        <p:nvSpPr>
          <p:cNvPr id="7" name="TextovéPole 6"/>
          <p:cNvSpPr txBox="1"/>
          <p:nvPr/>
        </p:nvSpPr>
        <p:spPr>
          <a:xfrm>
            <a:off x="1422158" y="2974872"/>
            <a:ext cx="1548000"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5</a:t>
            </a:r>
          </a:p>
        </p:txBody>
      </p:sp>
      <p:sp>
        <p:nvSpPr>
          <p:cNvPr id="8" name="Rectangle 18"/>
          <p:cNvSpPr>
            <a:spLocks noChangeArrowheads="1"/>
          </p:cNvSpPr>
          <p:nvPr/>
        </p:nvSpPr>
        <p:spPr bwMode="auto">
          <a:xfrm>
            <a:off x="4932040" y="5666754"/>
            <a:ext cx="4211960" cy="834479"/>
          </a:xfrm>
          <a:prstGeom prst="rect">
            <a:avLst/>
          </a:prstGeom>
          <a:noFill/>
          <a:ln w="9525">
            <a:noFill/>
            <a:miter lim="800000"/>
            <a:headEnd/>
            <a:tailEnd/>
          </a:ln>
          <a:effectLst/>
        </p:spPr>
        <p:txBody>
          <a:bodyPr anchor="t"/>
          <a:lstStyle/>
          <a:p>
            <a:r>
              <a:rPr lang="cs-CZ" sz="2400" dirty="0">
                <a:latin typeface="Times New Roman" pitchFamily="18" charset="0"/>
                <a:cs typeface="Times New Roman" pitchFamily="18" charset="0"/>
              </a:rPr>
              <a:t>Dvoukorunových mincí Petr nastřádal 85, pětikorunových 65.</a:t>
            </a:r>
          </a:p>
        </p:txBody>
      </p:sp>
      <p:sp>
        <p:nvSpPr>
          <p:cNvPr id="9" name="TextovéPole 8"/>
          <p:cNvSpPr txBox="1"/>
          <p:nvPr/>
        </p:nvSpPr>
        <p:spPr>
          <a:xfrm>
            <a:off x="3586135" y="2996952"/>
            <a:ext cx="726220"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y</a:t>
            </a:r>
          </a:p>
        </p:txBody>
      </p:sp>
      <p:sp>
        <p:nvSpPr>
          <p:cNvPr id="10" name="TextovéPole 9"/>
          <p:cNvSpPr txBox="1"/>
          <p:nvPr/>
        </p:nvSpPr>
        <p:spPr>
          <a:xfrm>
            <a:off x="5148064" y="2420888"/>
            <a:ext cx="1800000"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2x</a:t>
            </a:r>
          </a:p>
        </p:txBody>
      </p:sp>
      <p:sp>
        <p:nvSpPr>
          <p:cNvPr id="11" name="TextovéPole 10"/>
          <p:cNvSpPr txBox="1"/>
          <p:nvPr/>
        </p:nvSpPr>
        <p:spPr>
          <a:xfrm>
            <a:off x="5148064" y="2996952"/>
            <a:ext cx="1800000"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5y</a:t>
            </a:r>
          </a:p>
        </p:txBody>
      </p:sp>
      <p:sp>
        <p:nvSpPr>
          <p:cNvPr id="12" name="TextovéPole 11"/>
          <p:cNvSpPr txBox="1"/>
          <p:nvPr/>
        </p:nvSpPr>
        <p:spPr>
          <a:xfrm>
            <a:off x="5148064" y="3543399"/>
            <a:ext cx="1800000"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495</a:t>
            </a:r>
          </a:p>
        </p:txBody>
      </p:sp>
      <p:sp>
        <p:nvSpPr>
          <p:cNvPr id="13" name="TextovéPole 12"/>
          <p:cNvSpPr txBox="1"/>
          <p:nvPr/>
        </p:nvSpPr>
        <p:spPr>
          <a:xfrm>
            <a:off x="3529694" y="3565976"/>
            <a:ext cx="850398" cy="461665"/>
          </a:xfrm>
          <a:prstGeom prst="rect">
            <a:avLst/>
          </a:prstGeom>
          <a:noFill/>
        </p:spPr>
        <p:txBody>
          <a:bodyPr wrap="square" rtlCol="0">
            <a:spAutoFit/>
          </a:bodyPr>
          <a:lstStyle/>
          <a:p>
            <a:pPr algn="ctr"/>
            <a:r>
              <a:rPr lang="cs-CZ" sz="2400" dirty="0">
                <a:latin typeface="Cambria Math" pitchFamily="18" charset="0"/>
                <a:ea typeface="Cambria Math" pitchFamily="18" charset="0"/>
              </a:rPr>
              <a:t>150</a:t>
            </a:r>
          </a:p>
        </p:txBody>
      </p:sp>
      <p:sp>
        <p:nvSpPr>
          <p:cNvPr id="14" name="TextovéPole 13"/>
          <p:cNvSpPr txBox="1"/>
          <p:nvPr/>
        </p:nvSpPr>
        <p:spPr>
          <a:xfrm>
            <a:off x="4499992" y="2420888"/>
            <a:ext cx="702000" cy="461665"/>
          </a:xfrm>
          <a:prstGeom prst="rect">
            <a:avLst/>
          </a:prstGeom>
          <a:noFill/>
        </p:spPr>
        <p:txBody>
          <a:bodyPr wrap="square" rtlCol="0">
            <a:spAutoFit/>
          </a:bodyPr>
          <a:lstStyle/>
          <a:p>
            <a:pPr algn="ctr"/>
            <a:r>
              <a:rPr lang="cs-CZ" sz="2400" dirty="0">
                <a:solidFill>
                  <a:srgbClr val="FF0000"/>
                </a:solidFill>
                <a:latin typeface="Cambria Math" pitchFamily="18" charset="0"/>
                <a:ea typeface="Cambria Math" pitchFamily="18" charset="0"/>
              </a:rPr>
              <a:t>85</a:t>
            </a:r>
          </a:p>
        </p:txBody>
      </p:sp>
      <p:sp>
        <p:nvSpPr>
          <p:cNvPr id="15" name="TextovéPole 14"/>
          <p:cNvSpPr txBox="1"/>
          <p:nvPr/>
        </p:nvSpPr>
        <p:spPr>
          <a:xfrm>
            <a:off x="4499992" y="2990221"/>
            <a:ext cx="702000" cy="461665"/>
          </a:xfrm>
          <a:prstGeom prst="rect">
            <a:avLst/>
          </a:prstGeom>
          <a:noFill/>
        </p:spPr>
        <p:txBody>
          <a:bodyPr wrap="square" rtlCol="0">
            <a:spAutoFit/>
          </a:bodyPr>
          <a:lstStyle/>
          <a:p>
            <a:pPr algn="ctr"/>
            <a:r>
              <a:rPr lang="cs-CZ" sz="2400" dirty="0">
                <a:solidFill>
                  <a:srgbClr val="FF0000"/>
                </a:solidFill>
                <a:latin typeface="Cambria Math" pitchFamily="18" charset="0"/>
                <a:ea typeface="Cambria Math" pitchFamily="18" charset="0"/>
              </a:rPr>
              <a:t>65</a:t>
            </a:r>
          </a:p>
        </p:txBody>
      </p:sp>
      <p:sp>
        <p:nvSpPr>
          <p:cNvPr id="16" name="TextovéPole 15"/>
          <p:cNvSpPr txBox="1"/>
          <p:nvPr/>
        </p:nvSpPr>
        <p:spPr>
          <a:xfrm>
            <a:off x="4499992" y="3565975"/>
            <a:ext cx="702000" cy="461665"/>
          </a:xfrm>
          <a:prstGeom prst="rect">
            <a:avLst/>
          </a:prstGeom>
          <a:noFill/>
        </p:spPr>
        <p:txBody>
          <a:bodyPr wrap="square" rtlCol="0">
            <a:spAutoFit/>
          </a:bodyPr>
          <a:lstStyle/>
          <a:p>
            <a:pPr algn="ctr"/>
            <a:r>
              <a:rPr lang="cs-CZ" sz="2400" dirty="0">
                <a:solidFill>
                  <a:srgbClr val="FF0000"/>
                </a:solidFill>
                <a:latin typeface="Cambria Math" pitchFamily="18" charset="0"/>
                <a:ea typeface="Cambria Math" pitchFamily="18" charset="0"/>
              </a:rPr>
              <a:t>150</a:t>
            </a:r>
          </a:p>
        </p:txBody>
      </p:sp>
      <p:sp>
        <p:nvSpPr>
          <p:cNvPr id="17" name="TextovéPole 16"/>
          <p:cNvSpPr txBox="1"/>
          <p:nvPr/>
        </p:nvSpPr>
        <p:spPr>
          <a:xfrm>
            <a:off x="6372200" y="3028890"/>
            <a:ext cx="2340000" cy="461665"/>
          </a:xfrm>
          <a:prstGeom prst="rect">
            <a:avLst/>
          </a:prstGeom>
          <a:noFill/>
        </p:spPr>
        <p:txBody>
          <a:bodyPr wrap="square" rtlCol="0">
            <a:spAutoFit/>
          </a:bodyPr>
          <a:lstStyle/>
          <a:p>
            <a:pPr algn="r"/>
            <a:r>
              <a:rPr lang="cs-CZ" sz="2400" dirty="0">
                <a:solidFill>
                  <a:srgbClr val="FF0000"/>
                </a:solidFill>
                <a:latin typeface="Cambria Math" pitchFamily="18" charset="0"/>
                <a:ea typeface="Cambria Math" pitchFamily="18" charset="0"/>
              </a:rPr>
              <a:t>5.65 = 325</a:t>
            </a:r>
          </a:p>
        </p:txBody>
      </p:sp>
      <p:sp>
        <p:nvSpPr>
          <p:cNvPr id="18" name="TextovéPole 17"/>
          <p:cNvSpPr txBox="1"/>
          <p:nvPr/>
        </p:nvSpPr>
        <p:spPr>
          <a:xfrm>
            <a:off x="6372200" y="3604954"/>
            <a:ext cx="2340000" cy="461665"/>
          </a:xfrm>
          <a:prstGeom prst="rect">
            <a:avLst/>
          </a:prstGeom>
          <a:noFill/>
        </p:spPr>
        <p:txBody>
          <a:bodyPr wrap="square" rtlCol="0">
            <a:spAutoFit/>
          </a:bodyPr>
          <a:lstStyle/>
          <a:p>
            <a:pPr algn="r"/>
            <a:r>
              <a:rPr lang="cs-CZ" sz="2400" dirty="0">
                <a:solidFill>
                  <a:srgbClr val="FF0000"/>
                </a:solidFill>
                <a:latin typeface="Cambria Math" pitchFamily="18" charset="0"/>
                <a:ea typeface="Cambria Math" pitchFamily="18" charset="0"/>
              </a:rPr>
              <a:t>495</a:t>
            </a:r>
          </a:p>
        </p:txBody>
      </p:sp>
      <p:sp>
        <p:nvSpPr>
          <p:cNvPr id="19" name="TextovéPole 18"/>
          <p:cNvSpPr txBox="1"/>
          <p:nvPr/>
        </p:nvSpPr>
        <p:spPr>
          <a:xfrm>
            <a:off x="6408464" y="2437680"/>
            <a:ext cx="2340000" cy="468000"/>
          </a:xfrm>
          <a:prstGeom prst="rect">
            <a:avLst/>
          </a:prstGeom>
          <a:noFill/>
        </p:spPr>
        <p:txBody>
          <a:bodyPr wrap="square" rtlCol="0">
            <a:spAutoFit/>
          </a:bodyPr>
          <a:lstStyle/>
          <a:p>
            <a:pPr algn="r"/>
            <a:r>
              <a:rPr lang="cs-CZ" sz="2400" dirty="0">
                <a:solidFill>
                  <a:srgbClr val="FF0000"/>
                </a:solidFill>
                <a:latin typeface="Cambria Math" pitchFamily="18" charset="0"/>
                <a:ea typeface="Cambria Math" pitchFamily="18" charset="0"/>
              </a:rPr>
              <a:t>2.85 = 170</a:t>
            </a:r>
          </a:p>
        </p:txBody>
      </p:sp>
      <p:sp>
        <p:nvSpPr>
          <p:cNvPr id="20" name="TextovéPole 19"/>
          <p:cNvSpPr txBox="1"/>
          <p:nvPr/>
        </p:nvSpPr>
        <p:spPr>
          <a:xfrm>
            <a:off x="3942232" y="5415607"/>
            <a:ext cx="923433" cy="461665"/>
          </a:xfrm>
          <a:prstGeom prst="rect">
            <a:avLst/>
          </a:prstGeom>
          <a:noFill/>
        </p:spPr>
        <p:txBody>
          <a:bodyPr wrap="square" rtlCol="0">
            <a:spAutoFit/>
          </a:bodyPr>
          <a:lstStyle/>
          <a:p>
            <a:r>
              <a:rPr lang="cs-CZ" sz="2400" b="0" dirty="0">
                <a:latin typeface="Times New Roman" pitchFamily="18" charset="0"/>
                <a:ea typeface="Cambria Math" pitchFamily="18" charset="0"/>
                <a:cs typeface="Times New Roman" pitchFamily="18" charset="0"/>
              </a:rPr>
              <a:t>/-750</a:t>
            </a:r>
            <a:endParaRPr lang="cs-CZ" sz="2400" dirty="0">
              <a:latin typeface="Times New Roman" pitchFamily="18" charset="0"/>
              <a:ea typeface="Cambria Math" pitchFamily="18" charset="0"/>
              <a:cs typeface="Times New Roman" pitchFamily="18" charset="0"/>
            </a:endParaRPr>
          </a:p>
        </p:txBody>
      </p:sp>
      <mc:AlternateContent xmlns:mc="http://schemas.openxmlformats.org/markup-compatibility/2006" xmlns:a14="http://schemas.microsoft.com/office/drawing/2010/main">
        <mc:Choice Requires="a14">
          <p:sp>
            <p:nvSpPr>
              <p:cNvPr id="21" name="TextovéPole 20"/>
              <p:cNvSpPr txBox="1"/>
              <p:nvPr/>
            </p:nvSpPr>
            <p:spPr>
              <a:xfrm>
                <a:off x="2058735" y="5847655"/>
                <a:ext cx="2218718" cy="461665"/>
              </a:xfrm>
              <a:prstGeom prst="rect">
                <a:avLst/>
              </a:prstGeom>
              <a:noFill/>
            </p:spPr>
            <p:txBody>
              <a:bodyPr wrap="square" rtlCol="0">
                <a:spAutoFit/>
              </a:bodyPr>
              <a:lstStyle/>
              <a:p>
                <a14:m>
                  <m:oMath xmlns:m="http://schemas.openxmlformats.org/officeDocument/2006/math">
                    <m:r>
                      <a:rPr lang="cs-CZ" sz="2400" b="0" i="0" smtClean="0">
                        <a:latin typeface="Cambria Math"/>
                        <a:ea typeface="Cambria Math" pitchFamily="18" charset="0"/>
                      </a:rPr>
                      <m:t>−3</m:t>
                    </m:r>
                    <m:r>
                      <m:rPr>
                        <m:sty m:val="p"/>
                      </m:rPr>
                      <a:rPr lang="cs-CZ" sz="2400" b="0" i="0" smtClean="0">
                        <a:latin typeface="Cambria Math"/>
                        <a:ea typeface="Cambria Math" pitchFamily="18" charset="0"/>
                      </a:rPr>
                      <m:t>x</m:t>
                    </m:r>
                    <m:r>
                      <a:rPr lang="cs-CZ" sz="2400" b="0" i="0" smtClean="0">
                        <a:latin typeface="Cambria Math" pitchFamily="18" charset="0"/>
                        <a:ea typeface="Cambria Math" pitchFamily="18" charset="0"/>
                      </a:rPr>
                      <m:t>=</m:t>
                    </m:r>
                    <m:r>
                      <a:rPr lang="cs-CZ" sz="2400" b="0" i="0" smtClean="0">
                        <a:latin typeface="Cambria Math"/>
                        <a:ea typeface="Cambria Math" pitchFamily="18" charset="0"/>
                      </a:rPr>
                      <m:t>−255</m:t>
                    </m:r>
                  </m:oMath>
                </a14:m>
                <a:r>
                  <a:rPr lang="cs-CZ" sz="2400" dirty="0">
                    <a:latin typeface="Times New Roman" pitchFamily="18" charset="0"/>
                    <a:ea typeface="Cambria Math" pitchFamily="18" charset="0"/>
                    <a:cs typeface="Times New Roman" pitchFamily="18" charset="0"/>
                  </a:rPr>
                  <a:t> </a:t>
                </a:r>
              </a:p>
            </p:txBody>
          </p:sp>
        </mc:Choice>
        <mc:Fallback xmlns="">
          <p:sp>
            <p:nvSpPr>
              <p:cNvPr id="21" name="TextovéPole 20"/>
              <p:cNvSpPr txBox="1">
                <a:spLocks noRot="1" noChangeAspect="1" noMove="1" noResize="1" noEditPoints="1" noAdjustHandles="1" noChangeArrowheads="1" noChangeShapeType="1" noTextEdit="1"/>
              </p:cNvSpPr>
              <p:nvPr/>
            </p:nvSpPr>
            <p:spPr>
              <a:xfrm>
                <a:off x="2058735" y="5847655"/>
                <a:ext cx="2218718" cy="461665"/>
              </a:xfrm>
              <a:prstGeom prst="rect">
                <a:avLst/>
              </a:prstGeom>
              <a:blipFill>
                <a:blip r:embed="rId2"/>
                <a:stretch>
                  <a:fillRect/>
                </a:stretch>
              </a:blipFill>
            </p:spPr>
            <p:txBody>
              <a:bodyPr/>
              <a:lstStyle/>
              <a:p>
                <a:r>
                  <a:rPr lang="cs-CZ">
                    <a:noFill/>
                  </a:rPr>
                  <a:t> </a:t>
                </a:r>
              </a:p>
            </p:txBody>
          </p:sp>
        </mc:Fallback>
      </mc:AlternateContent>
      <p:sp>
        <p:nvSpPr>
          <p:cNvPr id="22" name="TextovéPole 21"/>
          <p:cNvSpPr txBox="1"/>
          <p:nvPr/>
        </p:nvSpPr>
        <p:spPr>
          <a:xfrm>
            <a:off x="3942232" y="5877272"/>
            <a:ext cx="923433" cy="461665"/>
          </a:xfrm>
          <a:prstGeom prst="rect">
            <a:avLst/>
          </a:prstGeom>
          <a:noFill/>
        </p:spPr>
        <p:txBody>
          <a:bodyPr wrap="square" rtlCol="0">
            <a:spAutoFit/>
          </a:bodyPr>
          <a:lstStyle/>
          <a:p>
            <a:r>
              <a:rPr lang="cs-CZ" sz="2400" b="0" dirty="0">
                <a:latin typeface="Times New Roman" pitchFamily="18" charset="0"/>
                <a:ea typeface="Cambria Math" pitchFamily="18" charset="0"/>
                <a:cs typeface="Times New Roman" pitchFamily="18" charset="0"/>
              </a:rPr>
              <a:t>/:(-3)</a:t>
            </a:r>
            <a:endParaRPr lang="cs-CZ" sz="2400" dirty="0">
              <a:latin typeface="Times New Roman" pitchFamily="18" charset="0"/>
              <a:ea typeface="Cambria Math" pitchFamily="18" charset="0"/>
              <a:cs typeface="Times New Roman" pitchFamily="18" charset="0"/>
            </a:endParaRPr>
          </a:p>
        </p:txBody>
      </p:sp>
      <mc:AlternateContent xmlns:mc="http://schemas.openxmlformats.org/markup-compatibility/2006" xmlns:a14="http://schemas.microsoft.com/office/drawing/2010/main">
        <mc:Choice Requires="a14">
          <p:sp>
            <p:nvSpPr>
              <p:cNvPr id="23" name="TextovéPole 22"/>
              <p:cNvSpPr txBox="1"/>
              <p:nvPr/>
            </p:nvSpPr>
            <p:spPr>
              <a:xfrm>
                <a:off x="2441353" y="6279703"/>
                <a:ext cx="1507355" cy="461665"/>
              </a:xfrm>
              <a:prstGeom prst="rect">
                <a:avLst/>
              </a:prstGeom>
              <a:noFill/>
            </p:spPr>
            <p:txBody>
              <a:bodyPr wrap="square" rtlCol="0">
                <a:spAutoFit/>
              </a:bodyPr>
              <a:lstStyle/>
              <a:p>
                <a14:m>
                  <m:oMath xmlns:m="http://schemas.openxmlformats.org/officeDocument/2006/math">
                    <m:r>
                      <a:rPr lang="cs-CZ" sz="2400" b="1" i="0" smtClean="0">
                        <a:latin typeface="Cambria Math"/>
                        <a:ea typeface="Cambria Math" pitchFamily="18" charset="0"/>
                      </a:rPr>
                      <m:t>𝐱</m:t>
                    </m:r>
                    <m:r>
                      <a:rPr lang="cs-CZ" sz="2400" b="1" i="0" smtClean="0">
                        <a:latin typeface="Cambria Math" pitchFamily="18" charset="0"/>
                        <a:ea typeface="Cambria Math" pitchFamily="18" charset="0"/>
                      </a:rPr>
                      <m:t>=</m:t>
                    </m:r>
                  </m:oMath>
                </a14:m>
                <a:r>
                  <a:rPr lang="cs-CZ" sz="2400" b="1" dirty="0">
                    <a:latin typeface="Times New Roman" pitchFamily="18" charset="0"/>
                    <a:ea typeface="Cambria Math" pitchFamily="18" charset="0"/>
                    <a:cs typeface="Times New Roman" pitchFamily="18" charset="0"/>
                  </a:rPr>
                  <a:t> 85</a:t>
                </a:r>
              </a:p>
            </p:txBody>
          </p:sp>
        </mc:Choice>
        <mc:Fallback xmlns="">
          <p:sp>
            <p:nvSpPr>
              <p:cNvPr id="23" name="TextovéPole 22"/>
              <p:cNvSpPr txBox="1">
                <a:spLocks noRot="1" noChangeAspect="1" noMove="1" noResize="1" noEditPoints="1" noAdjustHandles="1" noChangeArrowheads="1" noChangeShapeType="1" noTextEdit="1"/>
              </p:cNvSpPr>
              <p:nvPr/>
            </p:nvSpPr>
            <p:spPr>
              <a:xfrm>
                <a:off x="2441353" y="6279703"/>
                <a:ext cx="1507355" cy="461665"/>
              </a:xfrm>
              <a:prstGeom prst="rect">
                <a:avLst/>
              </a:prstGeom>
              <a:blipFill>
                <a:blip r:embed="rId3"/>
                <a:stretch>
                  <a:fillRect t="-10526" b="-2894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4" name="TextovéPole 23"/>
              <p:cNvSpPr txBox="1"/>
              <p:nvPr/>
            </p:nvSpPr>
            <p:spPr>
              <a:xfrm>
                <a:off x="978521" y="4551511"/>
                <a:ext cx="32334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400" b="0" i="0" u="sng" smtClean="0">
                          <a:latin typeface="Cambria Math"/>
                        </a:rPr>
                        <m:t>2</m:t>
                      </m:r>
                      <m:r>
                        <m:rPr>
                          <m:sty m:val="p"/>
                        </m:rPr>
                        <a:rPr lang="cs-CZ" sz="2400" b="0" i="0" u="sng" smtClean="0">
                          <a:latin typeface="Cambria Math"/>
                        </a:rPr>
                        <m:t>x</m:t>
                      </m:r>
                      <m:r>
                        <a:rPr lang="cs-CZ" sz="2400" b="0" i="0" u="sng" smtClean="0">
                          <a:latin typeface="Cambria Math"/>
                        </a:rPr>
                        <m:t>+5</m:t>
                      </m:r>
                      <m:r>
                        <m:rPr>
                          <m:sty m:val="p"/>
                        </m:rPr>
                        <a:rPr lang="cs-CZ" sz="2400" b="0" i="0" u="sng" smtClean="0">
                          <a:latin typeface="Cambria Math"/>
                        </a:rPr>
                        <m:t>y</m:t>
                      </m:r>
                      <m:r>
                        <a:rPr lang="cs-CZ" sz="2400" b="0" i="0" u="sng" smtClean="0">
                          <a:latin typeface="Cambria Math"/>
                        </a:rPr>
                        <m:t> =495</m:t>
                      </m:r>
                    </m:oMath>
                  </m:oMathPara>
                </a14:m>
                <a:endParaRPr lang="cs-CZ" sz="2400" u="sng" dirty="0">
                  <a:latin typeface="Times New Roman" pitchFamily="18" charset="0"/>
                  <a:cs typeface="Times New Roman" pitchFamily="18" charset="0"/>
                </a:endParaRPr>
              </a:p>
            </p:txBody>
          </p:sp>
        </mc:Choice>
        <mc:Fallback xmlns="">
          <p:sp>
            <p:nvSpPr>
              <p:cNvPr id="24" name="TextovéPole 23"/>
              <p:cNvSpPr txBox="1">
                <a:spLocks noRot="1" noChangeAspect="1" noMove="1" noResize="1" noEditPoints="1" noAdjustHandles="1" noChangeArrowheads="1" noChangeShapeType="1" noTextEdit="1"/>
              </p:cNvSpPr>
              <p:nvPr/>
            </p:nvSpPr>
            <p:spPr>
              <a:xfrm>
                <a:off x="978521" y="4551511"/>
                <a:ext cx="3233439" cy="461665"/>
              </a:xfrm>
              <a:prstGeom prst="rect">
                <a:avLst/>
              </a:prstGeom>
              <a:blipFill>
                <a:blip r:embed="rId4"/>
                <a:stretch>
                  <a:fillRect b="-2000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5" name="TextovéPole 24"/>
              <p:cNvSpPr txBox="1"/>
              <p:nvPr/>
            </p:nvSpPr>
            <p:spPr>
              <a:xfrm>
                <a:off x="1619672" y="4104016"/>
                <a:ext cx="233349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cs-CZ" sz="2400" b="0" i="0" smtClean="0">
                          <a:latin typeface="Cambria Math"/>
                        </a:rPr>
                        <m:t>x</m:t>
                      </m:r>
                      <m:r>
                        <a:rPr lang="cs-CZ" sz="2400" b="0" i="0" smtClean="0">
                          <a:latin typeface="Cambria Math"/>
                        </a:rPr>
                        <m:t>+</m:t>
                      </m:r>
                      <m:r>
                        <m:rPr>
                          <m:sty m:val="p"/>
                        </m:rPr>
                        <a:rPr lang="cs-CZ" sz="2400" b="0" i="0" smtClean="0">
                          <a:latin typeface="Cambria Math"/>
                        </a:rPr>
                        <m:t>y</m:t>
                      </m:r>
                      <m:r>
                        <a:rPr lang="cs-CZ" sz="2400" b="0" i="0" smtClean="0">
                          <a:latin typeface="Cambria Math"/>
                        </a:rPr>
                        <m:t>=150</m:t>
                      </m:r>
                    </m:oMath>
                  </m:oMathPara>
                </a14:m>
                <a:endParaRPr lang="cs-CZ" sz="2400" dirty="0">
                  <a:latin typeface="Times New Roman" pitchFamily="18" charset="0"/>
                  <a:cs typeface="Times New Roman" pitchFamily="18" charset="0"/>
                </a:endParaRPr>
              </a:p>
            </p:txBody>
          </p:sp>
        </mc:Choice>
        <mc:Fallback xmlns="">
          <p:sp>
            <p:nvSpPr>
              <p:cNvPr id="25" name="TextovéPole 24"/>
              <p:cNvSpPr txBox="1">
                <a:spLocks noRot="1" noChangeAspect="1" noMove="1" noResize="1" noEditPoints="1" noAdjustHandles="1" noChangeArrowheads="1" noChangeShapeType="1" noTextEdit="1"/>
              </p:cNvSpPr>
              <p:nvPr/>
            </p:nvSpPr>
            <p:spPr>
              <a:xfrm>
                <a:off x="1619672" y="4104016"/>
                <a:ext cx="2333495" cy="461665"/>
              </a:xfrm>
              <a:prstGeom prst="rect">
                <a:avLst/>
              </a:prstGeom>
              <a:blipFill>
                <a:blip r:embed="rId5"/>
                <a:stretch>
                  <a:fillRect b="-1184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6" name="TextovéPole 25"/>
              <p:cNvSpPr txBox="1"/>
              <p:nvPr/>
            </p:nvSpPr>
            <p:spPr>
              <a:xfrm>
                <a:off x="5508283" y="4191551"/>
                <a:ext cx="1908113"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cs-CZ" sz="2400" b="0" i="0" smtClean="0">
                          <a:latin typeface="Cambria Math"/>
                        </a:rPr>
                        <m:t>y</m:t>
                      </m:r>
                      <m:r>
                        <a:rPr lang="cs-CZ" sz="2400" b="0" i="0" smtClean="0">
                          <a:latin typeface="Cambria Math"/>
                        </a:rPr>
                        <m:t>=150−</m:t>
                      </m:r>
                      <m:r>
                        <m:rPr>
                          <m:sty m:val="p"/>
                        </m:rPr>
                        <a:rPr lang="cs-CZ" sz="2400" b="0" i="0" smtClean="0">
                          <a:latin typeface="Cambria Math"/>
                        </a:rPr>
                        <m:t>x</m:t>
                      </m:r>
                    </m:oMath>
                  </m:oMathPara>
                </a14:m>
                <a:endParaRPr lang="cs-CZ" sz="2400" dirty="0">
                  <a:latin typeface="Times New Roman" pitchFamily="18" charset="0"/>
                  <a:cs typeface="Times New Roman" pitchFamily="18" charset="0"/>
                </a:endParaRPr>
              </a:p>
            </p:txBody>
          </p:sp>
        </mc:Choice>
        <mc:Fallback xmlns="">
          <p:sp>
            <p:nvSpPr>
              <p:cNvPr id="26" name="TextovéPole 25"/>
              <p:cNvSpPr txBox="1">
                <a:spLocks noRot="1" noChangeAspect="1" noMove="1" noResize="1" noEditPoints="1" noAdjustHandles="1" noChangeArrowheads="1" noChangeShapeType="1" noTextEdit="1"/>
              </p:cNvSpPr>
              <p:nvPr/>
            </p:nvSpPr>
            <p:spPr>
              <a:xfrm>
                <a:off x="5508283" y="4191551"/>
                <a:ext cx="1908113" cy="461665"/>
              </a:xfrm>
              <a:prstGeom prst="rect">
                <a:avLst/>
              </a:prstGeom>
              <a:blipFill>
                <a:blip r:embed="rId6"/>
                <a:stretch>
                  <a:fillRect l="-958" b="-1200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7" name="TextovéPole 26"/>
              <p:cNvSpPr txBox="1"/>
              <p:nvPr/>
            </p:nvSpPr>
            <p:spPr>
              <a:xfrm>
                <a:off x="5508283" y="4607996"/>
                <a:ext cx="2232069" cy="461665"/>
              </a:xfrm>
              <a:prstGeom prst="rect">
                <a:avLst/>
              </a:prstGeom>
              <a:noFill/>
            </p:spPr>
            <p:txBody>
              <a:bodyPr wrap="square" rtlCol="0">
                <a:spAutoFit/>
              </a:bodyPr>
              <a:lstStyle/>
              <a:p>
                <a14:m>
                  <m:oMath xmlns:m="http://schemas.openxmlformats.org/officeDocument/2006/math">
                    <m:r>
                      <m:rPr>
                        <m:sty m:val="p"/>
                      </m:rPr>
                      <a:rPr lang="cs-CZ" sz="2400" b="0" i="0" smtClean="0">
                        <a:latin typeface="Cambria Math"/>
                      </a:rPr>
                      <m:t>y</m:t>
                    </m:r>
                    <m:r>
                      <a:rPr lang="cs-CZ" sz="2400" b="0" i="0" smtClean="0">
                        <a:latin typeface="Cambria Math"/>
                      </a:rPr>
                      <m:t>=150−</m:t>
                    </m:r>
                  </m:oMath>
                </a14:m>
                <a:r>
                  <a:rPr lang="cs-CZ" sz="2400" dirty="0">
                    <a:latin typeface="Times New Roman" pitchFamily="18" charset="0"/>
                    <a:cs typeface="Times New Roman" pitchFamily="18" charset="0"/>
                  </a:rPr>
                  <a:t> 85</a:t>
                </a:r>
              </a:p>
            </p:txBody>
          </p:sp>
        </mc:Choice>
        <mc:Fallback xmlns="">
          <p:sp>
            <p:nvSpPr>
              <p:cNvPr id="27" name="TextovéPole 26"/>
              <p:cNvSpPr txBox="1">
                <a:spLocks noRot="1" noChangeAspect="1" noMove="1" noResize="1" noEditPoints="1" noAdjustHandles="1" noChangeArrowheads="1" noChangeShapeType="1" noTextEdit="1"/>
              </p:cNvSpPr>
              <p:nvPr/>
            </p:nvSpPr>
            <p:spPr>
              <a:xfrm>
                <a:off x="5508283" y="4607996"/>
                <a:ext cx="2232069" cy="461665"/>
              </a:xfrm>
              <a:prstGeom prst="rect">
                <a:avLst/>
              </a:prstGeom>
              <a:blipFill>
                <a:blip r:embed="rId7"/>
                <a:stretch>
                  <a:fillRect l="-820" t="-10526" b="-2894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8" name="TextovéPole 27"/>
              <p:cNvSpPr txBox="1"/>
              <p:nvPr/>
            </p:nvSpPr>
            <p:spPr>
              <a:xfrm>
                <a:off x="5101879" y="5001863"/>
                <a:ext cx="19081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400" b="1" i="0" smtClean="0">
                          <a:latin typeface="Cambria Math"/>
                        </a:rPr>
                        <m:t>𝐲</m:t>
                      </m:r>
                      <m:r>
                        <a:rPr lang="cs-CZ" sz="2400" b="1" i="0" smtClean="0">
                          <a:latin typeface="Cambria Math"/>
                        </a:rPr>
                        <m:t>=</m:t>
                      </m:r>
                      <m:r>
                        <a:rPr lang="cs-CZ" sz="2400" b="1" i="1" smtClean="0">
                          <a:latin typeface="Cambria Math"/>
                        </a:rPr>
                        <m:t>𝟔𝟓</m:t>
                      </m:r>
                    </m:oMath>
                  </m:oMathPara>
                </a14:m>
                <a:endParaRPr lang="cs-CZ" sz="2400" b="1" dirty="0">
                  <a:latin typeface="Times New Roman" pitchFamily="18" charset="0"/>
                  <a:cs typeface="Times New Roman" pitchFamily="18" charset="0"/>
                </a:endParaRPr>
              </a:p>
            </p:txBody>
          </p:sp>
        </mc:Choice>
        <mc:Fallback xmlns="">
          <p:sp>
            <p:nvSpPr>
              <p:cNvPr id="28" name="TextovéPole 27"/>
              <p:cNvSpPr txBox="1">
                <a:spLocks noRot="1" noChangeAspect="1" noMove="1" noResize="1" noEditPoints="1" noAdjustHandles="1" noChangeArrowheads="1" noChangeShapeType="1" noTextEdit="1"/>
              </p:cNvSpPr>
              <p:nvPr/>
            </p:nvSpPr>
            <p:spPr>
              <a:xfrm>
                <a:off x="5101879" y="5001863"/>
                <a:ext cx="1908114" cy="461665"/>
              </a:xfrm>
              <a:prstGeom prst="rect">
                <a:avLst/>
              </a:prstGeom>
              <a:blipFill>
                <a:blip r:embed="rId8"/>
                <a:stretch>
                  <a:fillRect b="-1333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9" name="TextovéPole 28"/>
              <p:cNvSpPr txBox="1"/>
              <p:nvPr/>
            </p:nvSpPr>
            <p:spPr>
              <a:xfrm>
                <a:off x="-36512" y="4983559"/>
                <a:ext cx="417646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400" b="0" i="0" smtClean="0">
                          <a:latin typeface="Cambria Math"/>
                        </a:rPr>
                        <m:t>2</m:t>
                      </m:r>
                      <m:r>
                        <m:rPr>
                          <m:sty m:val="p"/>
                        </m:rPr>
                        <a:rPr lang="cs-CZ" sz="2400" b="0" i="0" smtClean="0">
                          <a:latin typeface="Cambria Math"/>
                        </a:rPr>
                        <m:t>x</m:t>
                      </m:r>
                      <m:r>
                        <a:rPr lang="cs-CZ" sz="2400" b="0" i="0" smtClean="0">
                          <a:latin typeface="Cambria Math"/>
                        </a:rPr>
                        <m:t>+5.</m:t>
                      </m:r>
                      <m:d>
                        <m:dPr>
                          <m:ctrlPr>
                            <a:rPr lang="cs-CZ" sz="2400" b="0" i="1" smtClean="0">
                              <a:latin typeface="Cambria Math" panose="02040503050406030204" pitchFamily="18" charset="0"/>
                            </a:rPr>
                          </m:ctrlPr>
                        </m:dPr>
                        <m:e>
                          <m:r>
                            <a:rPr lang="cs-CZ" sz="2400" b="0" i="0" smtClean="0">
                              <a:latin typeface="Cambria Math"/>
                            </a:rPr>
                            <m:t>150−</m:t>
                          </m:r>
                          <m:r>
                            <m:rPr>
                              <m:sty m:val="p"/>
                            </m:rPr>
                            <a:rPr lang="cs-CZ" sz="2400" b="0" i="0" smtClean="0">
                              <a:latin typeface="Cambria Math"/>
                            </a:rPr>
                            <m:t>x</m:t>
                          </m:r>
                        </m:e>
                      </m:d>
                      <m:r>
                        <a:rPr lang="cs-CZ" sz="2400" b="0" i="0" smtClean="0">
                          <a:latin typeface="Cambria Math"/>
                        </a:rPr>
                        <m:t>=495</m:t>
                      </m:r>
                    </m:oMath>
                  </m:oMathPara>
                </a14:m>
                <a:endParaRPr lang="cs-CZ" sz="2400" dirty="0">
                  <a:latin typeface="Times New Roman" pitchFamily="18" charset="0"/>
                  <a:cs typeface="Times New Roman" pitchFamily="18" charset="0"/>
                </a:endParaRPr>
              </a:p>
            </p:txBody>
          </p:sp>
        </mc:Choice>
        <mc:Fallback xmlns="">
          <p:sp>
            <p:nvSpPr>
              <p:cNvPr id="29" name="TextovéPole 28"/>
              <p:cNvSpPr txBox="1">
                <a:spLocks noRot="1" noChangeAspect="1" noMove="1" noResize="1" noEditPoints="1" noAdjustHandles="1" noChangeArrowheads="1" noChangeShapeType="1" noTextEdit="1"/>
              </p:cNvSpPr>
              <p:nvPr/>
            </p:nvSpPr>
            <p:spPr>
              <a:xfrm>
                <a:off x="-36512" y="4983559"/>
                <a:ext cx="4176465" cy="461665"/>
              </a:xfrm>
              <a:prstGeom prst="rect">
                <a:avLst/>
              </a:prstGeom>
              <a:blipFill>
                <a:blip r:embed="rId9"/>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0" name="TextovéPole 29"/>
              <p:cNvSpPr txBox="1"/>
              <p:nvPr/>
            </p:nvSpPr>
            <p:spPr>
              <a:xfrm>
                <a:off x="755577" y="5415607"/>
                <a:ext cx="3384375" cy="461665"/>
              </a:xfrm>
              <a:prstGeom prst="rect">
                <a:avLst/>
              </a:prstGeom>
              <a:noFill/>
            </p:spPr>
            <p:txBody>
              <a:bodyPr wrap="square" rtlCol="0">
                <a:spAutoFit/>
              </a:bodyPr>
              <a:lstStyle/>
              <a:p>
                <a14:m>
                  <m:oMath xmlns:m="http://schemas.openxmlformats.org/officeDocument/2006/math">
                    <m:r>
                      <a:rPr lang="cs-CZ" sz="2400" b="0" i="0" smtClean="0">
                        <a:latin typeface="Cambria Math"/>
                      </a:rPr>
                      <m:t>2</m:t>
                    </m:r>
                    <m:r>
                      <m:rPr>
                        <m:sty m:val="p"/>
                      </m:rPr>
                      <a:rPr lang="cs-CZ" sz="2400" b="0" i="0" smtClean="0">
                        <a:latin typeface="Cambria Math"/>
                      </a:rPr>
                      <m:t>x</m:t>
                    </m:r>
                    <m:r>
                      <a:rPr lang="cs-CZ" sz="2400" b="0" i="0" smtClean="0">
                        <a:latin typeface="Cambria Math"/>
                      </a:rPr>
                      <m:t>+750−5</m:t>
                    </m:r>
                    <m:r>
                      <m:rPr>
                        <m:sty m:val="p"/>
                      </m:rPr>
                      <a:rPr lang="cs-CZ" sz="2400" b="0" i="0" smtClean="0">
                        <a:latin typeface="Cambria Math"/>
                      </a:rPr>
                      <m:t>x</m:t>
                    </m:r>
                    <m:r>
                      <a:rPr lang="cs-CZ" sz="2400" b="0" i="0" smtClean="0">
                        <a:latin typeface="Cambria Math"/>
                      </a:rPr>
                      <m:t>=</m:t>
                    </m:r>
                  </m:oMath>
                </a14:m>
                <a:r>
                  <a:rPr lang="cs-CZ" sz="2400" dirty="0">
                    <a:latin typeface="Times New Roman" pitchFamily="18" charset="0"/>
                    <a:cs typeface="Times New Roman" pitchFamily="18" charset="0"/>
                  </a:rPr>
                  <a:t> 495</a:t>
                </a:r>
              </a:p>
            </p:txBody>
          </p:sp>
        </mc:Choice>
        <mc:Fallback xmlns="">
          <p:sp>
            <p:nvSpPr>
              <p:cNvPr id="30" name="TextovéPole 29"/>
              <p:cNvSpPr txBox="1">
                <a:spLocks noRot="1" noChangeAspect="1" noMove="1" noResize="1" noEditPoints="1" noAdjustHandles="1" noChangeArrowheads="1" noChangeShapeType="1" noTextEdit="1"/>
              </p:cNvSpPr>
              <p:nvPr/>
            </p:nvSpPr>
            <p:spPr>
              <a:xfrm>
                <a:off x="755577" y="5415607"/>
                <a:ext cx="3384375" cy="461665"/>
              </a:xfrm>
              <a:prstGeom prst="rect">
                <a:avLst/>
              </a:prstGeom>
              <a:blipFill>
                <a:blip r:embed="rId10"/>
                <a:stretch>
                  <a:fillRect l="-541" t="-10526" b="-28947"/>
                </a:stretch>
              </a:blipFill>
            </p:spPr>
            <p:txBody>
              <a:bodyPr/>
              <a:lstStyle/>
              <a:p>
                <a:r>
                  <a:rPr lang="cs-CZ">
                    <a:noFill/>
                  </a:rPr>
                  <a:t> </a:t>
                </a:r>
              </a:p>
            </p:txBody>
          </p:sp>
        </mc:Fallback>
      </mc:AlternateContent>
      <p:pic>
        <p:nvPicPr>
          <p:cNvPr id="32" name="Obrázek 31"/>
          <p:cNvPicPr>
            <a:picLocks noChangeAspect="1"/>
          </p:cNvPicPr>
          <p:nvPr/>
        </p:nvPicPr>
        <p:blipFill rotWithShape="1">
          <a:blip r:embed="rId11">
            <a:extLst>
              <a:ext uri="{28A0092B-C50C-407E-A947-70E740481C1C}">
                <a14:useLocalDpi xmlns:a14="http://schemas.microsoft.com/office/drawing/2010/main" val="0"/>
              </a:ext>
            </a:extLst>
          </a:blip>
          <a:srcRect l="29437" t="27020" b="38969"/>
          <a:stretch/>
        </p:blipFill>
        <p:spPr>
          <a:xfrm>
            <a:off x="7146732" y="1006304"/>
            <a:ext cx="1997268" cy="787996"/>
          </a:xfrm>
          <a:prstGeom prst="rect">
            <a:avLst/>
          </a:prstGeom>
        </p:spPr>
      </p:pic>
      <p:sp>
        <p:nvSpPr>
          <p:cNvPr id="33" name="Obdélník 32">
            <a:extLst>
              <a:ext uri="{FF2B5EF4-FFF2-40B4-BE49-F238E27FC236}">
                <a16:creationId xmlns:a16="http://schemas.microsoft.com/office/drawing/2014/main" id="{066465D5-E17E-48E1-9930-CA8FD530813B}"/>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4" name="Šipka doprava 21">
            <a:hlinkClick r:id="" action="ppaction://hlinkshowjump?jump=nextslide"/>
            <a:extLst>
              <a:ext uri="{FF2B5EF4-FFF2-40B4-BE49-F238E27FC236}">
                <a16:creationId xmlns:a16="http://schemas.microsoft.com/office/drawing/2014/main" id="{CEB106D6-2122-4BF0-8046-137C5EE290EF}"/>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5" name="Šipka doprava 22">
            <a:hlinkClick r:id="" action="ppaction://hlinkshowjump?jump=previousslide"/>
            <a:extLst>
              <a:ext uri="{FF2B5EF4-FFF2-40B4-BE49-F238E27FC236}">
                <a16:creationId xmlns:a16="http://schemas.microsoft.com/office/drawing/2014/main" id="{7BD4F739-F720-42E4-9EB1-C39763A80CC8}"/>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6" name="Rectangle 10">
            <a:extLst>
              <a:ext uri="{FF2B5EF4-FFF2-40B4-BE49-F238E27FC236}">
                <a16:creationId xmlns:a16="http://schemas.microsoft.com/office/drawing/2014/main" id="{0CAC46DA-36EA-4D11-BBD6-4C45DCCB4A2D}"/>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- 45</a:t>
            </a:r>
          </a:p>
        </p:txBody>
      </p:sp>
      <p:sp>
        <p:nvSpPr>
          <p:cNvPr id="37" name="Zaoblený obdélník 24">
            <a:hlinkClick r:id="" action="ppaction://hlinkshowjump?jump=firstslide"/>
            <a:extLst>
              <a:ext uri="{FF2B5EF4-FFF2-40B4-BE49-F238E27FC236}">
                <a16:creationId xmlns:a16="http://schemas.microsoft.com/office/drawing/2014/main" id="{ACD32004-A757-41C1-98EB-8289E55A353D}"/>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Tree>
    <p:extLst>
      <p:ext uri="{BB962C8B-B14F-4D97-AF65-F5344CB8AC3E}">
        <p14:creationId xmlns:p14="http://schemas.microsoft.com/office/powerpoint/2010/main" val="1384293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27" name="TextovéPole 326"/>
              <p:cNvSpPr txBox="1"/>
              <p:nvPr/>
            </p:nvSpPr>
            <p:spPr>
              <a:xfrm>
                <a:off x="455471" y="2668214"/>
                <a:ext cx="253235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400" b="0" i="0" smtClean="0">
                          <a:latin typeface="Cambria Math"/>
                          <a:cs typeface="Times New Roman" pitchFamily="18" charset="0"/>
                        </a:rPr>
                        <m:t>2.</m:t>
                      </m:r>
                      <m:d>
                        <m:dPr>
                          <m:ctrlPr>
                            <a:rPr lang="cs-CZ" sz="2400" b="0" i="1" smtClean="0">
                              <a:latin typeface="Cambria Math" panose="02040503050406030204" pitchFamily="18" charset="0"/>
                              <a:cs typeface="Times New Roman" pitchFamily="18" charset="0"/>
                            </a:rPr>
                          </m:ctrlPr>
                        </m:dPr>
                        <m:e>
                          <m:r>
                            <m:rPr>
                              <m:sty m:val="p"/>
                            </m:rPr>
                            <a:rPr lang="cs-CZ" sz="2400" b="0" i="0" smtClean="0">
                              <a:latin typeface="Cambria Math"/>
                              <a:cs typeface="Times New Roman" pitchFamily="18" charset="0"/>
                            </a:rPr>
                            <m:t>x</m:t>
                          </m:r>
                          <m:r>
                            <a:rPr lang="cs-CZ" sz="2400" b="0" i="0" smtClean="0">
                              <a:latin typeface="Cambria Math"/>
                              <a:cs typeface="Times New Roman" pitchFamily="18" charset="0"/>
                            </a:rPr>
                            <m:t>−</m:t>
                          </m:r>
                          <m:r>
                            <m:rPr>
                              <m:sty m:val="p"/>
                            </m:rPr>
                            <a:rPr lang="cs-CZ" sz="2400" b="0" i="0" smtClean="0">
                              <a:latin typeface="Cambria Math"/>
                              <a:cs typeface="Times New Roman" pitchFamily="18" charset="0"/>
                            </a:rPr>
                            <m:t>y</m:t>
                          </m:r>
                        </m:e>
                      </m:d>
                      <m:r>
                        <a:rPr lang="cs-CZ" sz="2400" b="0" i="1" smtClean="0">
                          <a:latin typeface="Cambria Math"/>
                          <a:cs typeface="Times New Roman" pitchFamily="18" charset="0"/>
                        </a:rPr>
                        <m:t>=</m:t>
                      </m:r>
                      <m:r>
                        <m:rPr>
                          <m:sty m:val="p"/>
                        </m:rPr>
                        <a:rPr lang="cs-CZ" sz="2400" b="0" i="0" smtClean="0">
                          <a:latin typeface="Cambria Math"/>
                          <a:cs typeface="Times New Roman" pitchFamily="18" charset="0"/>
                        </a:rPr>
                        <m:t>x</m:t>
                      </m:r>
                      <m:r>
                        <a:rPr lang="cs-CZ" sz="2400" b="0" i="0" smtClean="0">
                          <a:latin typeface="Cambria Math"/>
                          <a:cs typeface="Times New Roman" pitchFamily="18" charset="0"/>
                        </a:rPr>
                        <m:t>+</m:t>
                      </m:r>
                      <m:r>
                        <m:rPr>
                          <m:sty m:val="p"/>
                        </m:rPr>
                        <a:rPr lang="cs-CZ" sz="2400" b="0" i="0" smtClean="0">
                          <a:latin typeface="Cambria Math"/>
                          <a:cs typeface="Times New Roman" pitchFamily="18" charset="0"/>
                        </a:rPr>
                        <m:t>y</m:t>
                      </m:r>
                    </m:oMath>
                  </m:oMathPara>
                </a14:m>
                <a:endParaRPr lang="cs-CZ" sz="2400" dirty="0">
                  <a:latin typeface="Times New Roman" pitchFamily="18" charset="0"/>
                  <a:cs typeface="Times New Roman" pitchFamily="18" charset="0"/>
                </a:endParaRPr>
              </a:p>
            </p:txBody>
          </p:sp>
        </mc:Choice>
        <mc:Fallback xmlns="">
          <p:sp>
            <p:nvSpPr>
              <p:cNvPr id="327" name="TextovéPole 326"/>
              <p:cNvSpPr txBox="1">
                <a:spLocks noRot="1" noChangeAspect="1" noMove="1" noResize="1" noEditPoints="1" noAdjustHandles="1" noChangeArrowheads="1" noChangeShapeType="1" noTextEdit="1"/>
              </p:cNvSpPr>
              <p:nvPr/>
            </p:nvSpPr>
            <p:spPr>
              <a:xfrm>
                <a:off x="455471" y="2668214"/>
                <a:ext cx="2532353" cy="461665"/>
              </a:xfrm>
              <a:prstGeom prst="rect">
                <a:avLst/>
              </a:prstGeom>
              <a:blipFill rotWithShape="1">
                <a:blip r:embed="rId3"/>
                <a:stretch>
                  <a:fillRect b="-12000"/>
                </a:stretch>
              </a:blipFill>
            </p:spPr>
            <p:txBody>
              <a:bodyPr/>
              <a:lstStyle/>
              <a:p>
                <a:r>
                  <a:rPr lang="cs-CZ">
                    <a:noFill/>
                  </a:rPr>
                  <a:t> </a:t>
                </a:r>
              </a:p>
            </p:txBody>
          </p:sp>
        </mc:Fallback>
      </mc:AlternateContent>
      <p:sp>
        <p:nvSpPr>
          <p:cNvPr id="328" name="Rectangle 5"/>
          <p:cNvSpPr>
            <a:spLocks noChangeArrowheads="1"/>
          </p:cNvSpPr>
          <p:nvPr/>
        </p:nvSpPr>
        <p:spPr bwMode="auto">
          <a:xfrm>
            <a:off x="323528" y="1772816"/>
            <a:ext cx="2772308" cy="792088"/>
          </a:xfrm>
          <a:prstGeom prst="rect">
            <a:avLst/>
          </a:prstGeom>
          <a:noFill/>
          <a:ln w="9525">
            <a:noFill/>
            <a:miter lim="800000"/>
            <a:headEnd/>
            <a:tailEnd/>
          </a:ln>
          <a:effectLst/>
        </p:spPr>
        <p:txBody>
          <a:bodyPr anchor="t"/>
          <a:lstStyle/>
          <a:p>
            <a:r>
              <a:rPr lang="cs-CZ" sz="2400" dirty="0">
                <a:latin typeface="Times New Roman" pitchFamily="18" charset="0"/>
                <a:cs typeface="Times New Roman" pitchFamily="18" charset="0"/>
              </a:rPr>
              <a:t>větší číslo …… x</a:t>
            </a:r>
          </a:p>
          <a:p>
            <a:r>
              <a:rPr lang="cs-CZ" sz="2400" dirty="0">
                <a:latin typeface="Times New Roman" pitchFamily="18" charset="0"/>
                <a:cs typeface="Times New Roman" pitchFamily="18" charset="0"/>
              </a:rPr>
              <a:t>menší číslo …… y</a:t>
            </a:r>
          </a:p>
        </p:txBody>
      </p:sp>
      <p:sp>
        <p:nvSpPr>
          <p:cNvPr id="329" name="TextovéPole 328"/>
          <p:cNvSpPr txBox="1"/>
          <p:nvPr/>
        </p:nvSpPr>
        <p:spPr>
          <a:xfrm>
            <a:off x="1409469" y="5589240"/>
            <a:ext cx="1434339" cy="461665"/>
          </a:xfrm>
          <a:prstGeom prst="rect">
            <a:avLst/>
          </a:prstGeom>
          <a:noFill/>
        </p:spPr>
        <p:txBody>
          <a:bodyPr wrap="square" rtlCol="0">
            <a:spAutoFit/>
          </a:bodyPr>
          <a:lstStyle/>
          <a:p>
            <a:r>
              <a:rPr lang="cs-CZ" sz="2400" dirty="0">
                <a:latin typeface="Times New Roman" pitchFamily="18" charset="0"/>
                <a:cs typeface="Times New Roman" pitchFamily="18" charset="0"/>
              </a:rPr>
              <a:t>-y = -4</a:t>
            </a:r>
          </a:p>
        </p:txBody>
      </p:sp>
      <p:cxnSp>
        <p:nvCxnSpPr>
          <p:cNvPr id="330" name="Přímá spojnice 329"/>
          <p:cNvCxnSpPr/>
          <p:nvPr/>
        </p:nvCxnSpPr>
        <p:spPr>
          <a:xfrm flipH="1">
            <a:off x="539552" y="3645024"/>
            <a:ext cx="2592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Přímá spojnice 330"/>
          <p:cNvCxnSpPr/>
          <p:nvPr/>
        </p:nvCxnSpPr>
        <p:spPr>
          <a:xfrm flipH="1">
            <a:off x="323528" y="2641282"/>
            <a:ext cx="27723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2" name="TextovéPole 331"/>
              <p:cNvSpPr txBox="1"/>
              <p:nvPr/>
            </p:nvSpPr>
            <p:spPr>
              <a:xfrm>
                <a:off x="4769720" y="2376462"/>
                <a:ext cx="2235093" cy="461665"/>
              </a:xfrm>
              <a:prstGeom prst="rect">
                <a:avLst/>
              </a:prstGeom>
              <a:noFill/>
            </p:spPr>
            <p:txBody>
              <a:bodyPr wrap="square" rtlCol="0">
                <a:spAutoFit/>
              </a:bodyPr>
              <a:lstStyle/>
              <a:p>
                <a:r>
                  <a:rPr lang="cs-CZ" sz="2400" dirty="0">
                    <a:latin typeface="Cambria Math" panose="02040503050406030204" pitchFamily="18" charset="0"/>
                    <a:ea typeface="Cambria Math" panose="02040503050406030204" pitchFamily="18" charset="0"/>
                    <a:cs typeface="Times New Roman" pitchFamily="18" charset="0"/>
                  </a:rPr>
                  <a:t>x </a:t>
                </a:r>
                <a14:m>
                  <m:oMath xmlns:m="http://schemas.openxmlformats.org/officeDocument/2006/math">
                    <m:r>
                      <a:rPr lang="cs-CZ" sz="2400">
                        <a:latin typeface="Cambria Math"/>
                        <a:cs typeface="Times New Roman" pitchFamily="18" charset="0"/>
                      </a:rPr>
                      <m:t>−</m:t>
                    </m:r>
                  </m:oMath>
                </a14:m>
                <a:r>
                  <a:rPr lang="cs-CZ" sz="2400" dirty="0">
                    <a:latin typeface="Cambria Math" panose="02040503050406030204" pitchFamily="18" charset="0"/>
                    <a:ea typeface="Cambria Math" panose="02040503050406030204" pitchFamily="18" charset="0"/>
                    <a:cs typeface="Times New Roman" pitchFamily="18" charset="0"/>
                  </a:rPr>
                  <a:t> 3.4 = 0</a:t>
                </a:r>
              </a:p>
            </p:txBody>
          </p:sp>
        </mc:Choice>
        <mc:Fallback xmlns="">
          <p:sp>
            <p:nvSpPr>
              <p:cNvPr id="332" name="TextovéPole 331"/>
              <p:cNvSpPr txBox="1">
                <a:spLocks noRot="1" noChangeAspect="1" noMove="1" noResize="1" noEditPoints="1" noAdjustHandles="1" noChangeArrowheads="1" noChangeShapeType="1" noTextEdit="1"/>
              </p:cNvSpPr>
              <p:nvPr/>
            </p:nvSpPr>
            <p:spPr>
              <a:xfrm>
                <a:off x="4769720" y="2376462"/>
                <a:ext cx="2235093" cy="461665"/>
              </a:xfrm>
              <a:prstGeom prst="rect">
                <a:avLst/>
              </a:prstGeom>
              <a:blipFill>
                <a:blip r:embed="rId4"/>
                <a:stretch>
                  <a:fillRect l="-4087" t="-10526" b="-28947"/>
                </a:stretch>
              </a:blipFill>
            </p:spPr>
            <p:txBody>
              <a:bodyPr/>
              <a:lstStyle/>
              <a:p>
                <a:r>
                  <a:rPr lang="cs-CZ">
                    <a:noFill/>
                  </a:rPr>
                  <a:t> </a:t>
                </a:r>
              </a:p>
            </p:txBody>
          </p:sp>
        </mc:Fallback>
      </mc:AlternateContent>
      <p:sp>
        <p:nvSpPr>
          <p:cNvPr id="333" name="Rectangle 5"/>
          <p:cNvSpPr>
            <a:spLocks noChangeArrowheads="1"/>
          </p:cNvSpPr>
          <p:nvPr/>
        </p:nvSpPr>
        <p:spPr bwMode="auto">
          <a:xfrm>
            <a:off x="3191170" y="1772816"/>
            <a:ext cx="504055" cy="792088"/>
          </a:xfrm>
          <a:prstGeom prst="rect">
            <a:avLst/>
          </a:prstGeom>
          <a:noFill/>
          <a:ln w="9525">
            <a:noFill/>
            <a:miter lim="800000"/>
            <a:headEnd/>
            <a:tailEnd/>
          </a:ln>
          <a:effectLst/>
        </p:spPr>
        <p:txBody>
          <a:bodyPr anchor="t"/>
          <a:lstStyle/>
          <a:p>
            <a:pPr algn="ctr"/>
            <a:r>
              <a:rPr lang="cs-CZ" sz="2400" b="1" dirty="0">
                <a:solidFill>
                  <a:srgbClr val="FF0000"/>
                </a:solidFill>
                <a:latin typeface="Times New Roman" pitchFamily="18" charset="0"/>
                <a:cs typeface="Times New Roman" pitchFamily="18" charset="0"/>
              </a:rPr>
              <a:t>12</a:t>
            </a:r>
          </a:p>
          <a:p>
            <a:pPr algn="ctr"/>
            <a:r>
              <a:rPr lang="cs-CZ" sz="2400" b="1" dirty="0">
                <a:solidFill>
                  <a:srgbClr val="FF0000"/>
                </a:solidFill>
                <a:latin typeface="Times New Roman" pitchFamily="18" charset="0"/>
                <a:cs typeface="Times New Roman" pitchFamily="18" charset="0"/>
              </a:rPr>
              <a:t>4</a:t>
            </a:r>
          </a:p>
        </p:txBody>
      </p:sp>
      <p:sp>
        <p:nvSpPr>
          <p:cNvPr id="334" name="Rectangle 18"/>
          <p:cNvSpPr>
            <a:spLocks noChangeArrowheads="1"/>
          </p:cNvSpPr>
          <p:nvPr/>
        </p:nvSpPr>
        <p:spPr bwMode="auto">
          <a:xfrm>
            <a:off x="5656607" y="6266929"/>
            <a:ext cx="3464815" cy="546447"/>
          </a:xfrm>
          <a:prstGeom prst="rect">
            <a:avLst/>
          </a:prstGeom>
          <a:solidFill>
            <a:schemeClr val="bg1"/>
          </a:solidFill>
          <a:ln w="9525">
            <a:noFill/>
            <a:miter lim="800000"/>
            <a:headEnd/>
            <a:tailEnd/>
          </a:ln>
          <a:effectLst/>
        </p:spPr>
        <p:txBody>
          <a:bodyPr anchor="t"/>
          <a:lstStyle/>
          <a:p>
            <a:r>
              <a:rPr lang="cs-CZ" sz="2400" dirty="0">
                <a:latin typeface="Times New Roman" pitchFamily="18" charset="0"/>
                <a:cs typeface="Times New Roman" pitchFamily="18" charset="0"/>
              </a:rPr>
              <a:t>Hledaná čísla jsou 12 a 4.</a:t>
            </a:r>
          </a:p>
        </p:txBody>
      </p:sp>
      <p:sp>
        <p:nvSpPr>
          <p:cNvPr id="335" name="TextovéPole 334"/>
          <p:cNvSpPr txBox="1"/>
          <p:nvPr/>
        </p:nvSpPr>
        <p:spPr>
          <a:xfrm>
            <a:off x="3131840" y="3140968"/>
            <a:ext cx="1224136" cy="461665"/>
          </a:xfrm>
          <a:prstGeom prst="rect">
            <a:avLst/>
          </a:prstGeom>
          <a:noFill/>
        </p:spPr>
        <p:txBody>
          <a:bodyPr wrap="square" rtlCol="0">
            <a:spAutoFit/>
          </a:bodyPr>
          <a:lstStyle/>
          <a:p>
            <a:r>
              <a:rPr lang="cs-CZ" sz="2400" dirty="0">
                <a:latin typeface="Times New Roman" pitchFamily="18" charset="0"/>
                <a:cs typeface="Times New Roman" pitchFamily="18" charset="0"/>
              </a:rPr>
              <a:t>/ -2x -4</a:t>
            </a:r>
          </a:p>
        </p:txBody>
      </p:sp>
      <p:sp>
        <p:nvSpPr>
          <p:cNvPr id="336" name="TextovéPole 335"/>
          <p:cNvSpPr txBox="1"/>
          <p:nvPr/>
        </p:nvSpPr>
        <p:spPr>
          <a:xfrm>
            <a:off x="1043608" y="3645024"/>
            <a:ext cx="1956289" cy="461665"/>
          </a:xfrm>
          <a:prstGeom prst="rect">
            <a:avLst/>
          </a:prstGeom>
          <a:noFill/>
        </p:spPr>
        <p:txBody>
          <a:bodyPr wrap="square" rtlCol="0">
            <a:spAutoFit/>
          </a:bodyPr>
          <a:lstStyle/>
          <a:p>
            <a:r>
              <a:rPr lang="cs-CZ" sz="2400" dirty="0">
                <a:latin typeface="Times New Roman" pitchFamily="18" charset="0"/>
                <a:cs typeface="Times New Roman" pitchFamily="18" charset="0"/>
              </a:rPr>
              <a:t>x - 3y = 0</a:t>
            </a:r>
          </a:p>
        </p:txBody>
      </p:sp>
      <p:sp>
        <p:nvSpPr>
          <p:cNvPr id="337" name="TextovéPole 336"/>
          <p:cNvSpPr txBox="1"/>
          <p:nvPr/>
        </p:nvSpPr>
        <p:spPr>
          <a:xfrm>
            <a:off x="683568" y="4047455"/>
            <a:ext cx="2376264" cy="461665"/>
          </a:xfrm>
          <a:prstGeom prst="rect">
            <a:avLst/>
          </a:prstGeom>
          <a:noFill/>
        </p:spPr>
        <p:txBody>
          <a:bodyPr wrap="square" rtlCol="0">
            <a:spAutoFit/>
          </a:bodyPr>
          <a:lstStyle/>
          <a:p>
            <a:r>
              <a:rPr lang="cs-CZ" sz="2400" dirty="0">
                <a:latin typeface="Times New Roman" pitchFamily="18" charset="0"/>
                <a:cs typeface="Times New Roman" pitchFamily="18" charset="0"/>
              </a:rPr>
              <a:t>-2x + 5y = -4</a:t>
            </a:r>
          </a:p>
        </p:txBody>
      </p:sp>
      <p:cxnSp>
        <p:nvCxnSpPr>
          <p:cNvPr id="338" name="Přímá spojnice 62"/>
          <p:cNvCxnSpPr/>
          <p:nvPr/>
        </p:nvCxnSpPr>
        <p:spPr>
          <a:xfrm flipH="1">
            <a:off x="683568" y="4509120"/>
            <a:ext cx="2160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9" name="TextovéPole 338"/>
          <p:cNvSpPr txBox="1"/>
          <p:nvPr/>
        </p:nvSpPr>
        <p:spPr>
          <a:xfrm>
            <a:off x="6824086" y="2394036"/>
            <a:ext cx="864096" cy="461665"/>
          </a:xfrm>
          <a:prstGeom prst="rect">
            <a:avLst/>
          </a:prstGeom>
          <a:noFill/>
        </p:spPr>
        <p:txBody>
          <a:bodyPr wrap="square" rtlCol="0">
            <a:spAutoFit/>
          </a:bodyPr>
          <a:lstStyle/>
          <a:p>
            <a:r>
              <a:rPr lang="cs-CZ" sz="2400" dirty="0">
                <a:latin typeface="Times New Roman" pitchFamily="18" charset="0"/>
                <a:cs typeface="Times New Roman" pitchFamily="18" charset="0"/>
              </a:rPr>
              <a:t>/ +12</a:t>
            </a:r>
          </a:p>
        </p:txBody>
      </p:sp>
      <p:graphicFrame>
        <p:nvGraphicFramePr>
          <p:cNvPr id="340" name="Objekt 339"/>
          <p:cNvGraphicFramePr>
            <a:graphicFrameLocks noChangeAspect="1"/>
          </p:cNvGraphicFramePr>
          <p:nvPr>
            <p:extLst>
              <p:ext uri="{D42A27DB-BD31-4B8C-83A1-F6EECF244321}">
                <p14:modId xmlns:p14="http://schemas.microsoft.com/office/powerpoint/2010/main" val="3580900003"/>
              </p:ext>
            </p:extLst>
          </p:nvPr>
        </p:nvGraphicFramePr>
        <p:xfrm>
          <a:off x="4984285" y="3681090"/>
          <a:ext cx="114300" cy="215900"/>
        </p:xfrm>
        <a:graphic>
          <a:graphicData uri="http://schemas.openxmlformats.org/presentationml/2006/ole">
            <mc:AlternateContent xmlns:mc="http://schemas.openxmlformats.org/markup-compatibility/2006">
              <mc:Choice xmlns:v="urn:schemas-microsoft-com:vml" Requires="v">
                <p:oleObj spid="_x0000_s5148" name="Rovnice" r:id="rId5" imgW="114151" imgH="215619" progId="Equation.3">
                  <p:embed/>
                </p:oleObj>
              </mc:Choice>
              <mc:Fallback>
                <p:oleObj name="Rovnice" r:id="rId5" imgW="114151"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4285" y="368109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1" name="TextovéPole 340"/>
          <p:cNvSpPr txBox="1"/>
          <p:nvPr/>
        </p:nvSpPr>
        <p:spPr>
          <a:xfrm>
            <a:off x="929559" y="3141107"/>
            <a:ext cx="2346297" cy="461665"/>
          </a:xfrm>
          <a:prstGeom prst="rect">
            <a:avLst/>
          </a:prstGeom>
          <a:noFill/>
        </p:spPr>
        <p:txBody>
          <a:bodyPr wrap="square" rtlCol="0">
            <a:spAutoFit/>
          </a:bodyPr>
          <a:lstStyle/>
          <a:p>
            <a:r>
              <a:rPr lang="cs-CZ" sz="2400" dirty="0">
                <a:latin typeface="Times New Roman" pitchFamily="18" charset="0"/>
                <a:cs typeface="Times New Roman" pitchFamily="18" charset="0"/>
              </a:rPr>
              <a:t>5y + 4 = 2x</a:t>
            </a:r>
          </a:p>
        </p:txBody>
      </p:sp>
      <p:sp>
        <p:nvSpPr>
          <p:cNvPr id="342" name="TextovéPole 341"/>
          <p:cNvSpPr txBox="1"/>
          <p:nvPr/>
        </p:nvSpPr>
        <p:spPr>
          <a:xfrm>
            <a:off x="4897419" y="2823319"/>
            <a:ext cx="1884281" cy="461665"/>
          </a:xfrm>
          <a:prstGeom prst="rect">
            <a:avLst/>
          </a:prstGeom>
          <a:noFill/>
        </p:spPr>
        <p:txBody>
          <a:bodyPr wrap="square" rtlCol="0">
            <a:spAutoFit/>
          </a:bodyPr>
          <a:lstStyle/>
          <a:p>
            <a:r>
              <a:rPr lang="cs-CZ" sz="2400" dirty="0">
                <a:latin typeface="Cambria Math" panose="02040503050406030204" pitchFamily="18" charset="0"/>
                <a:ea typeface="Cambria Math" panose="02040503050406030204" pitchFamily="18" charset="0"/>
                <a:cs typeface="Times New Roman" pitchFamily="18" charset="0"/>
              </a:rPr>
              <a:t>        </a:t>
            </a:r>
            <a:r>
              <a:rPr lang="cs-CZ" sz="2400" b="1" u="sng" dirty="0">
                <a:latin typeface="Cambria Math" panose="02040503050406030204" pitchFamily="18" charset="0"/>
                <a:ea typeface="Cambria Math" panose="02040503050406030204" pitchFamily="18" charset="0"/>
                <a:cs typeface="Times New Roman" pitchFamily="18" charset="0"/>
              </a:rPr>
              <a:t>x = 12</a:t>
            </a:r>
          </a:p>
        </p:txBody>
      </p:sp>
      <mc:AlternateContent xmlns:mc="http://schemas.openxmlformats.org/markup-compatibility/2006" xmlns:a14="http://schemas.microsoft.com/office/drawing/2010/main">
        <mc:Choice Requires="a14">
          <p:sp>
            <p:nvSpPr>
              <p:cNvPr id="343" name="TextovéPole 342"/>
              <p:cNvSpPr txBox="1"/>
              <p:nvPr/>
            </p:nvSpPr>
            <p:spPr>
              <a:xfrm>
                <a:off x="5207999" y="3807499"/>
                <a:ext cx="3180425"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400" i="1" smtClean="0">
                          <a:latin typeface="Cambria Math"/>
                          <a:cs typeface="Times New Roman" pitchFamily="18" charset="0"/>
                        </a:rPr>
                        <m:t>2</m:t>
                      </m:r>
                      <m:r>
                        <a:rPr lang="cs-CZ" sz="2400" b="0" i="1" smtClean="0">
                          <a:latin typeface="Cambria Math"/>
                          <a:cs typeface="Times New Roman" pitchFamily="18" charset="0"/>
                        </a:rPr>
                        <m:t>.</m:t>
                      </m:r>
                      <m:d>
                        <m:dPr>
                          <m:ctrlPr>
                            <a:rPr lang="cs-CZ" sz="2400" b="0" i="1" smtClean="0">
                              <a:latin typeface="Cambria Math" panose="02040503050406030204" pitchFamily="18" charset="0"/>
                              <a:cs typeface="Times New Roman" pitchFamily="18" charset="0"/>
                            </a:rPr>
                          </m:ctrlPr>
                        </m:dPr>
                        <m:e>
                          <m:r>
                            <a:rPr lang="cs-CZ" sz="2400" b="0" i="1" smtClean="0">
                              <a:latin typeface="Cambria Math"/>
                              <a:cs typeface="Times New Roman" pitchFamily="18" charset="0"/>
                            </a:rPr>
                            <m:t>12−4</m:t>
                          </m:r>
                        </m:e>
                      </m:d>
                      <m:r>
                        <a:rPr lang="cs-CZ" sz="2400" b="0" i="1" smtClean="0">
                          <a:latin typeface="Cambria Math"/>
                          <a:cs typeface="Times New Roman" pitchFamily="18" charset="0"/>
                        </a:rPr>
                        <m:t>=</m:t>
                      </m:r>
                      <m:r>
                        <a:rPr lang="cs-CZ" sz="2400" b="0" i="0" smtClean="0">
                          <a:latin typeface="Cambria Math"/>
                          <a:cs typeface="Times New Roman" pitchFamily="18" charset="0"/>
                        </a:rPr>
                        <m:t>12+4</m:t>
                      </m:r>
                    </m:oMath>
                  </m:oMathPara>
                </a14:m>
                <a:endParaRPr lang="cs-CZ" sz="2400" b="0" dirty="0">
                  <a:latin typeface="Times New Roman" pitchFamily="18" charset="0"/>
                  <a:cs typeface="Times New Roman" pitchFamily="18" charset="0"/>
                </a:endParaRPr>
              </a:p>
              <a:p>
                <a:r>
                  <a:rPr lang="cs-CZ" sz="2400" dirty="0">
                    <a:latin typeface="Times New Roman" pitchFamily="18" charset="0"/>
                    <a:cs typeface="Times New Roman" pitchFamily="18" charset="0"/>
                  </a:rPr>
                  <a:t>                 16 = 16</a:t>
                </a:r>
              </a:p>
            </p:txBody>
          </p:sp>
        </mc:Choice>
        <mc:Fallback xmlns="">
          <p:sp>
            <p:nvSpPr>
              <p:cNvPr id="343" name="TextovéPole 342"/>
              <p:cNvSpPr txBox="1">
                <a:spLocks noRot="1" noChangeAspect="1" noMove="1" noResize="1" noEditPoints="1" noAdjustHandles="1" noChangeArrowheads="1" noChangeShapeType="1" noTextEdit="1"/>
              </p:cNvSpPr>
              <p:nvPr/>
            </p:nvSpPr>
            <p:spPr>
              <a:xfrm>
                <a:off x="5207999" y="3807499"/>
                <a:ext cx="3180425" cy="830997"/>
              </a:xfrm>
              <a:prstGeom prst="rect">
                <a:avLst/>
              </a:prstGeom>
              <a:blipFill rotWithShape="1">
                <a:blip r:embed="rId7"/>
                <a:stretch>
                  <a:fillRect b="-16176"/>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44" name="TextovéPole 343"/>
              <p:cNvSpPr txBox="1"/>
              <p:nvPr/>
            </p:nvSpPr>
            <p:spPr>
              <a:xfrm>
                <a:off x="5796136" y="4902259"/>
                <a:ext cx="2371785" cy="83099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cs-CZ" sz="2400" i="1" smtClean="0">
                          <a:latin typeface="Cambria Math"/>
                          <a:cs typeface="Times New Roman" pitchFamily="18" charset="0"/>
                        </a:rPr>
                        <m:t>5</m:t>
                      </m:r>
                      <m:r>
                        <a:rPr lang="cs-CZ" sz="2400" b="0" i="1" smtClean="0">
                          <a:latin typeface="Cambria Math"/>
                          <a:cs typeface="Times New Roman" pitchFamily="18" charset="0"/>
                        </a:rPr>
                        <m:t>.4+4=</m:t>
                      </m:r>
                      <m:r>
                        <a:rPr lang="cs-CZ" sz="2400" b="0" i="0" smtClean="0">
                          <a:latin typeface="Cambria Math"/>
                          <a:cs typeface="Times New Roman" pitchFamily="18" charset="0"/>
                        </a:rPr>
                        <m:t>2.12</m:t>
                      </m:r>
                    </m:oMath>
                  </m:oMathPara>
                </a14:m>
                <a:endParaRPr lang="cs-CZ" sz="2400" b="0" dirty="0">
                  <a:latin typeface="Times New Roman" pitchFamily="18" charset="0"/>
                  <a:cs typeface="Times New Roman" pitchFamily="18" charset="0"/>
                </a:endParaRPr>
              </a:p>
              <a:p>
                <a:r>
                  <a:rPr lang="cs-CZ" sz="2400" dirty="0">
                    <a:latin typeface="Times New Roman" pitchFamily="18" charset="0"/>
                    <a:cs typeface="Times New Roman" pitchFamily="18" charset="0"/>
                  </a:rPr>
                  <a:t>         24 = 24</a:t>
                </a:r>
              </a:p>
            </p:txBody>
          </p:sp>
        </mc:Choice>
        <mc:Fallback xmlns="">
          <p:sp>
            <p:nvSpPr>
              <p:cNvPr id="344" name="TextovéPole 343"/>
              <p:cNvSpPr txBox="1">
                <a:spLocks noRot="1" noChangeAspect="1" noMove="1" noResize="1" noEditPoints="1" noAdjustHandles="1" noChangeArrowheads="1" noChangeShapeType="1" noTextEdit="1"/>
              </p:cNvSpPr>
              <p:nvPr/>
            </p:nvSpPr>
            <p:spPr>
              <a:xfrm>
                <a:off x="5796136" y="4902259"/>
                <a:ext cx="2371785" cy="830997"/>
              </a:xfrm>
              <a:prstGeom prst="rect">
                <a:avLst/>
              </a:prstGeom>
              <a:blipFill rotWithShape="1">
                <a:blip r:embed="rId8"/>
                <a:stretch>
                  <a:fillRect l="-1028" b="-16176"/>
                </a:stretch>
              </a:blipFill>
            </p:spPr>
            <p:txBody>
              <a:bodyPr/>
              <a:lstStyle/>
              <a:p>
                <a:r>
                  <a:rPr lang="cs-CZ">
                    <a:noFill/>
                  </a:rPr>
                  <a:t> </a:t>
                </a:r>
              </a:p>
            </p:txBody>
          </p:sp>
        </mc:Fallback>
      </mc:AlternateContent>
      <p:sp>
        <p:nvSpPr>
          <p:cNvPr id="345" name="TextovéPole 344"/>
          <p:cNvSpPr txBox="1"/>
          <p:nvPr/>
        </p:nvSpPr>
        <p:spPr>
          <a:xfrm>
            <a:off x="3131840" y="3645024"/>
            <a:ext cx="936104" cy="461665"/>
          </a:xfrm>
          <a:prstGeom prst="rect">
            <a:avLst/>
          </a:prstGeom>
          <a:noFill/>
        </p:spPr>
        <p:txBody>
          <a:bodyPr wrap="square" rtlCol="0">
            <a:spAutoFit/>
          </a:bodyPr>
          <a:lstStyle/>
          <a:p>
            <a:r>
              <a:rPr lang="cs-CZ" sz="2400" dirty="0">
                <a:latin typeface="Times New Roman" pitchFamily="18" charset="0"/>
                <a:cs typeface="Times New Roman" pitchFamily="18" charset="0"/>
              </a:rPr>
              <a:t>/.2</a:t>
            </a:r>
          </a:p>
        </p:txBody>
      </p:sp>
      <p:sp>
        <p:nvSpPr>
          <p:cNvPr id="346" name="TextovéPole 345"/>
          <p:cNvSpPr txBox="1"/>
          <p:nvPr/>
        </p:nvSpPr>
        <p:spPr>
          <a:xfrm>
            <a:off x="845478" y="4551511"/>
            <a:ext cx="1926322" cy="461665"/>
          </a:xfrm>
          <a:prstGeom prst="rect">
            <a:avLst/>
          </a:prstGeom>
          <a:noFill/>
        </p:spPr>
        <p:txBody>
          <a:bodyPr wrap="square" rtlCol="0">
            <a:spAutoFit/>
          </a:bodyPr>
          <a:lstStyle/>
          <a:p>
            <a:r>
              <a:rPr lang="cs-CZ" sz="2400" dirty="0">
                <a:latin typeface="Times New Roman" pitchFamily="18" charset="0"/>
                <a:cs typeface="Times New Roman" pitchFamily="18" charset="0"/>
              </a:rPr>
              <a:t>2x - 6y = 0</a:t>
            </a:r>
          </a:p>
        </p:txBody>
      </p:sp>
      <p:sp>
        <p:nvSpPr>
          <p:cNvPr id="347" name="TextovéPole 346"/>
          <p:cNvSpPr txBox="1"/>
          <p:nvPr/>
        </p:nvSpPr>
        <p:spPr>
          <a:xfrm>
            <a:off x="827584" y="5022507"/>
            <a:ext cx="2376264" cy="461665"/>
          </a:xfrm>
          <a:prstGeom prst="rect">
            <a:avLst/>
          </a:prstGeom>
          <a:noFill/>
        </p:spPr>
        <p:txBody>
          <a:bodyPr wrap="square" rtlCol="0">
            <a:spAutoFit/>
          </a:bodyPr>
          <a:lstStyle/>
          <a:p>
            <a:r>
              <a:rPr lang="cs-CZ" sz="2400" dirty="0">
                <a:latin typeface="Times New Roman" pitchFamily="18" charset="0"/>
                <a:cs typeface="Times New Roman" pitchFamily="18" charset="0"/>
              </a:rPr>
              <a:t>-2x + 5 = -4</a:t>
            </a:r>
          </a:p>
        </p:txBody>
      </p:sp>
      <p:cxnSp>
        <p:nvCxnSpPr>
          <p:cNvPr id="348" name="Přímá spojnice 62"/>
          <p:cNvCxnSpPr/>
          <p:nvPr/>
        </p:nvCxnSpPr>
        <p:spPr>
          <a:xfrm flipH="1">
            <a:off x="611560" y="5445224"/>
            <a:ext cx="2160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9" name="TextovéPole 348"/>
              <p:cNvSpPr txBox="1"/>
              <p:nvPr/>
            </p:nvSpPr>
            <p:spPr>
              <a:xfrm>
                <a:off x="4644008" y="1877882"/>
                <a:ext cx="195628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cs-CZ" sz="2400" b="0" i="0" smtClean="0">
                          <a:latin typeface="Cambria Math"/>
                          <a:cs typeface="Times New Roman" pitchFamily="18" charset="0"/>
                        </a:rPr>
                        <m:t>x</m:t>
                      </m:r>
                      <m:r>
                        <a:rPr lang="cs-CZ" sz="2400" b="0" i="0" smtClean="0">
                          <a:latin typeface="Cambria Math"/>
                          <a:cs typeface="Times New Roman" pitchFamily="18" charset="0"/>
                        </a:rPr>
                        <m:t>−3</m:t>
                      </m:r>
                      <m:r>
                        <m:rPr>
                          <m:sty m:val="p"/>
                        </m:rPr>
                        <a:rPr lang="cs-CZ" sz="2400" b="0" i="0" smtClean="0">
                          <a:latin typeface="Cambria Math"/>
                          <a:cs typeface="Times New Roman" pitchFamily="18" charset="0"/>
                        </a:rPr>
                        <m:t>y</m:t>
                      </m:r>
                      <m:r>
                        <a:rPr lang="cs-CZ" sz="2400" b="0" i="1" smtClean="0">
                          <a:latin typeface="Cambria Math"/>
                          <a:cs typeface="Times New Roman" pitchFamily="18" charset="0"/>
                        </a:rPr>
                        <m:t>=</m:t>
                      </m:r>
                      <m:r>
                        <a:rPr lang="cs-CZ" sz="2400" b="0" i="0" smtClean="0">
                          <a:latin typeface="Cambria Math"/>
                          <a:cs typeface="Times New Roman" pitchFamily="18" charset="0"/>
                        </a:rPr>
                        <m:t>0</m:t>
                      </m:r>
                    </m:oMath>
                  </m:oMathPara>
                </a14:m>
                <a:endParaRPr lang="cs-CZ" sz="2400" dirty="0">
                  <a:latin typeface="Times New Roman" pitchFamily="18" charset="0"/>
                  <a:cs typeface="Times New Roman" pitchFamily="18" charset="0"/>
                </a:endParaRPr>
              </a:p>
            </p:txBody>
          </p:sp>
        </mc:Choice>
        <mc:Fallback xmlns="">
          <p:sp>
            <p:nvSpPr>
              <p:cNvPr id="349" name="TextovéPole 348"/>
              <p:cNvSpPr txBox="1">
                <a:spLocks noRot="1" noChangeAspect="1" noMove="1" noResize="1" noEditPoints="1" noAdjustHandles="1" noChangeArrowheads="1" noChangeShapeType="1" noTextEdit="1"/>
              </p:cNvSpPr>
              <p:nvPr/>
            </p:nvSpPr>
            <p:spPr>
              <a:xfrm>
                <a:off x="4644008" y="1877882"/>
                <a:ext cx="1956289" cy="461665"/>
              </a:xfrm>
              <a:prstGeom prst="rect">
                <a:avLst/>
              </a:prstGeom>
              <a:blipFill rotWithShape="1">
                <a:blip r:embed="rId9"/>
                <a:stretch>
                  <a:fillRect b="-17105"/>
                </a:stretch>
              </a:blipFill>
            </p:spPr>
            <p:txBody>
              <a:bodyPr/>
              <a:lstStyle/>
              <a:p>
                <a:r>
                  <a:rPr lang="cs-CZ">
                    <a:noFill/>
                  </a:rPr>
                  <a:t> </a:t>
                </a:r>
              </a:p>
            </p:txBody>
          </p:sp>
        </mc:Fallback>
      </mc:AlternateContent>
      <p:sp>
        <p:nvSpPr>
          <p:cNvPr id="350" name="TextovéPole 349"/>
          <p:cNvSpPr txBox="1"/>
          <p:nvPr/>
        </p:nvSpPr>
        <p:spPr>
          <a:xfrm>
            <a:off x="4501375" y="3818657"/>
            <a:ext cx="900100" cy="461665"/>
          </a:xfrm>
          <a:prstGeom prst="rect">
            <a:avLst/>
          </a:prstGeom>
          <a:noFill/>
        </p:spPr>
        <p:txBody>
          <a:bodyPr wrap="square" rtlCol="0">
            <a:spAutoFit/>
          </a:bodyPr>
          <a:lstStyle/>
          <a:p>
            <a:r>
              <a:rPr lang="cs-CZ" sz="2400" dirty="0" err="1">
                <a:latin typeface="Times New Roman" pitchFamily="18" charset="0"/>
                <a:cs typeface="Times New Roman" pitchFamily="18" charset="0"/>
              </a:rPr>
              <a:t>Zk</a:t>
            </a:r>
            <a:r>
              <a:rPr lang="cs-CZ" sz="2400" dirty="0">
                <a:latin typeface="Times New Roman" pitchFamily="18" charset="0"/>
                <a:cs typeface="Times New Roman" pitchFamily="18" charset="0"/>
              </a:rPr>
              <a:t>.</a:t>
            </a:r>
          </a:p>
        </p:txBody>
      </p:sp>
      <p:sp>
        <p:nvSpPr>
          <p:cNvPr id="351" name="Rectangle 5"/>
          <p:cNvSpPr>
            <a:spLocks noChangeArrowheads="1"/>
          </p:cNvSpPr>
          <p:nvPr/>
        </p:nvSpPr>
        <p:spPr bwMode="auto">
          <a:xfrm>
            <a:off x="107504" y="620688"/>
            <a:ext cx="9036496" cy="792089"/>
          </a:xfrm>
          <a:prstGeom prst="rect">
            <a:avLst/>
          </a:prstGeom>
          <a:noFill/>
          <a:ln w="9525">
            <a:noFill/>
            <a:miter lim="800000"/>
            <a:headEnd/>
            <a:tailEnd/>
          </a:ln>
          <a:effectLst/>
        </p:spPr>
        <p:txBody>
          <a:bodyPr anchor="t"/>
          <a:lstStyle/>
          <a:p>
            <a:pPr indent="-342900"/>
            <a:r>
              <a:rPr lang="cs-CZ" sz="2400" dirty="0"/>
              <a:t>Určete čísla, pro která platí, že jejich rozdíl je poloviční než jejich součet a zároveň</a:t>
            </a:r>
            <a:r>
              <a:rPr lang="cs-CZ" sz="2400" b="1" dirty="0">
                <a:cs typeface="Times New Roman" pitchFamily="18" charset="0"/>
              </a:rPr>
              <a:t> </a:t>
            </a:r>
            <a:r>
              <a:rPr lang="cs-CZ" sz="2400" dirty="0">
                <a:cs typeface="Times New Roman" pitchFamily="18" charset="0"/>
              </a:rPr>
              <a:t>pětinásobek menšího čísla je o 4 menší než dvojnásobek většího čísla.</a:t>
            </a:r>
          </a:p>
        </p:txBody>
      </p:sp>
      <p:sp>
        <p:nvSpPr>
          <p:cNvPr id="352" name="TextovéPole 351"/>
          <p:cNvSpPr txBox="1"/>
          <p:nvPr/>
        </p:nvSpPr>
        <p:spPr>
          <a:xfrm>
            <a:off x="1481477" y="6093296"/>
            <a:ext cx="1434339" cy="461665"/>
          </a:xfrm>
          <a:prstGeom prst="rect">
            <a:avLst/>
          </a:prstGeom>
          <a:noFill/>
        </p:spPr>
        <p:txBody>
          <a:bodyPr wrap="square" rtlCol="0">
            <a:spAutoFit/>
          </a:bodyPr>
          <a:lstStyle/>
          <a:p>
            <a:r>
              <a:rPr lang="cs-CZ" sz="2400" b="1" u="sng" dirty="0">
                <a:latin typeface="Times New Roman" pitchFamily="18" charset="0"/>
                <a:cs typeface="Times New Roman" pitchFamily="18" charset="0"/>
              </a:rPr>
              <a:t>y = 4</a:t>
            </a:r>
          </a:p>
        </p:txBody>
      </p:sp>
      <p:sp>
        <p:nvSpPr>
          <p:cNvPr id="353" name="TextovéPole 352"/>
          <p:cNvSpPr txBox="1"/>
          <p:nvPr/>
        </p:nvSpPr>
        <p:spPr>
          <a:xfrm>
            <a:off x="3167843" y="2636912"/>
            <a:ext cx="1133223" cy="461665"/>
          </a:xfrm>
          <a:prstGeom prst="rect">
            <a:avLst/>
          </a:prstGeom>
          <a:noFill/>
        </p:spPr>
        <p:txBody>
          <a:bodyPr wrap="square" rtlCol="0">
            <a:spAutoFit/>
          </a:bodyPr>
          <a:lstStyle/>
          <a:p>
            <a:r>
              <a:rPr lang="cs-CZ" sz="2400" dirty="0">
                <a:latin typeface="Times New Roman" pitchFamily="18" charset="0"/>
                <a:cs typeface="Times New Roman" pitchFamily="18" charset="0"/>
              </a:rPr>
              <a:t>/ -x - y</a:t>
            </a:r>
          </a:p>
        </p:txBody>
      </p:sp>
      <p:sp>
        <p:nvSpPr>
          <p:cNvPr id="354" name="TextovéPole 353"/>
          <p:cNvSpPr txBox="1"/>
          <p:nvPr/>
        </p:nvSpPr>
        <p:spPr>
          <a:xfrm>
            <a:off x="3067540" y="5546849"/>
            <a:ext cx="936104" cy="461665"/>
          </a:xfrm>
          <a:prstGeom prst="rect">
            <a:avLst/>
          </a:prstGeom>
          <a:noFill/>
        </p:spPr>
        <p:txBody>
          <a:bodyPr wrap="square" rtlCol="0">
            <a:spAutoFit/>
          </a:bodyPr>
          <a:lstStyle/>
          <a:p>
            <a:r>
              <a:rPr lang="cs-CZ" sz="2400" dirty="0">
                <a:latin typeface="Times New Roman" pitchFamily="18" charset="0"/>
                <a:cs typeface="Times New Roman" pitchFamily="18" charset="0"/>
              </a:rPr>
              <a:t>/.(-1)</a:t>
            </a:r>
          </a:p>
        </p:txBody>
      </p:sp>
      <p:grpSp>
        <p:nvGrpSpPr>
          <p:cNvPr id="356" name="Group 5"/>
          <p:cNvGrpSpPr>
            <a:grpSpLocks noChangeAspect="1"/>
          </p:cNvGrpSpPr>
          <p:nvPr/>
        </p:nvGrpSpPr>
        <p:grpSpPr bwMode="auto">
          <a:xfrm>
            <a:off x="7546433" y="1378409"/>
            <a:ext cx="1597567" cy="1059748"/>
            <a:chOff x="3923" y="878"/>
            <a:chExt cx="1910" cy="1267"/>
          </a:xfrm>
        </p:grpSpPr>
        <p:sp>
          <p:nvSpPr>
            <p:cNvPr id="357" name="AutoShape 4"/>
            <p:cNvSpPr>
              <a:spLocks noChangeAspect="1" noChangeArrowheads="1" noTextEdit="1"/>
            </p:cNvSpPr>
            <p:nvPr/>
          </p:nvSpPr>
          <p:spPr bwMode="auto">
            <a:xfrm>
              <a:off x="3923" y="878"/>
              <a:ext cx="1910" cy="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58" name="Freeform 6"/>
            <p:cNvSpPr>
              <a:spLocks/>
            </p:cNvSpPr>
            <p:nvPr/>
          </p:nvSpPr>
          <p:spPr bwMode="auto">
            <a:xfrm>
              <a:off x="4662" y="1366"/>
              <a:ext cx="32" cy="29"/>
            </a:xfrm>
            <a:custGeom>
              <a:avLst/>
              <a:gdLst>
                <a:gd name="T0" fmla="*/ 19 w 65"/>
                <a:gd name="T1" fmla="*/ 0 h 60"/>
                <a:gd name="T2" fmla="*/ 0 w 65"/>
                <a:gd name="T3" fmla="*/ 13 h 60"/>
                <a:gd name="T4" fmla="*/ 0 w 65"/>
                <a:gd name="T5" fmla="*/ 48 h 60"/>
                <a:gd name="T6" fmla="*/ 46 w 65"/>
                <a:gd name="T7" fmla="*/ 60 h 60"/>
                <a:gd name="T8" fmla="*/ 65 w 65"/>
                <a:gd name="T9" fmla="*/ 13 h 60"/>
                <a:gd name="T10" fmla="*/ 56 w 65"/>
                <a:gd name="T11" fmla="*/ 0 h 60"/>
                <a:gd name="T12" fmla="*/ 19 w 65"/>
                <a:gd name="T13" fmla="*/ 0 h 60"/>
                <a:gd name="T14" fmla="*/ 19 w 65"/>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0">
                  <a:moveTo>
                    <a:pt x="19" y="0"/>
                  </a:moveTo>
                  <a:lnTo>
                    <a:pt x="0" y="13"/>
                  </a:lnTo>
                  <a:lnTo>
                    <a:pt x="0" y="48"/>
                  </a:lnTo>
                  <a:lnTo>
                    <a:pt x="46" y="60"/>
                  </a:lnTo>
                  <a:lnTo>
                    <a:pt x="65" y="13"/>
                  </a:lnTo>
                  <a:lnTo>
                    <a:pt x="56" y="0"/>
                  </a:lnTo>
                  <a:lnTo>
                    <a:pt x="19" y="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59" name="Freeform 7"/>
            <p:cNvSpPr>
              <a:spLocks/>
            </p:cNvSpPr>
            <p:nvPr/>
          </p:nvSpPr>
          <p:spPr bwMode="auto">
            <a:xfrm>
              <a:off x="4648" y="1277"/>
              <a:ext cx="60" cy="42"/>
            </a:xfrm>
            <a:custGeom>
              <a:avLst/>
              <a:gdLst>
                <a:gd name="T0" fmla="*/ 73 w 120"/>
                <a:gd name="T1" fmla="*/ 0 h 85"/>
                <a:gd name="T2" fmla="*/ 0 w 120"/>
                <a:gd name="T3" fmla="*/ 37 h 85"/>
                <a:gd name="T4" fmla="*/ 27 w 120"/>
                <a:gd name="T5" fmla="*/ 85 h 85"/>
                <a:gd name="T6" fmla="*/ 83 w 120"/>
                <a:gd name="T7" fmla="*/ 85 h 85"/>
                <a:gd name="T8" fmla="*/ 120 w 120"/>
                <a:gd name="T9" fmla="*/ 49 h 85"/>
                <a:gd name="T10" fmla="*/ 120 w 120"/>
                <a:gd name="T11" fmla="*/ 13 h 85"/>
                <a:gd name="T12" fmla="*/ 73 w 120"/>
                <a:gd name="T13" fmla="*/ 0 h 85"/>
                <a:gd name="T14" fmla="*/ 73 w 120"/>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85">
                  <a:moveTo>
                    <a:pt x="73" y="0"/>
                  </a:moveTo>
                  <a:lnTo>
                    <a:pt x="0" y="37"/>
                  </a:lnTo>
                  <a:lnTo>
                    <a:pt x="27" y="85"/>
                  </a:lnTo>
                  <a:lnTo>
                    <a:pt x="83" y="85"/>
                  </a:lnTo>
                  <a:lnTo>
                    <a:pt x="120" y="49"/>
                  </a:lnTo>
                  <a:lnTo>
                    <a:pt x="120" y="13"/>
                  </a:lnTo>
                  <a:lnTo>
                    <a:pt x="73" y="0"/>
                  </a:lnTo>
                  <a:lnTo>
                    <a:pt x="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60" name="Freeform 8"/>
            <p:cNvSpPr>
              <a:spLocks/>
            </p:cNvSpPr>
            <p:nvPr/>
          </p:nvSpPr>
          <p:spPr bwMode="auto">
            <a:xfrm>
              <a:off x="4468" y="897"/>
              <a:ext cx="457" cy="362"/>
            </a:xfrm>
            <a:custGeom>
              <a:avLst/>
              <a:gdLst>
                <a:gd name="T0" fmla="*/ 268 w 915"/>
                <a:gd name="T1" fmla="*/ 24 h 725"/>
                <a:gd name="T2" fmla="*/ 204 w 915"/>
                <a:gd name="T3" fmla="*/ 83 h 725"/>
                <a:gd name="T4" fmla="*/ 130 w 915"/>
                <a:gd name="T5" fmla="*/ 83 h 725"/>
                <a:gd name="T6" fmla="*/ 65 w 915"/>
                <a:gd name="T7" fmla="*/ 130 h 725"/>
                <a:gd name="T8" fmla="*/ 46 w 915"/>
                <a:gd name="T9" fmla="*/ 214 h 725"/>
                <a:gd name="T10" fmla="*/ 0 w 915"/>
                <a:gd name="T11" fmla="*/ 309 h 725"/>
                <a:gd name="T12" fmla="*/ 19 w 915"/>
                <a:gd name="T13" fmla="*/ 545 h 725"/>
                <a:gd name="T14" fmla="*/ 10 w 915"/>
                <a:gd name="T15" fmla="*/ 665 h 725"/>
                <a:gd name="T16" fmla="*/ 148 w 915"/>
                <a:gd name="T17" fmla="*/ 725 h 725"/>
                <a:gd name="T18" fmla="*/ 315 w 915"/>
                <a:gd name="T19" fmla="*/ 712 h 725"/>
                <a:gd name="T20" fmla="*/ 500 w 915"/>
                <a:gd name="T21" fmla="*/ 725 h 725"/>
                <a:gd name="T22" fmla="*/ 648 w 915"/>
                <a:gd name="T23" fmla="*/ 677 h 725"/>
                <a:gd name="T24" fmla="*/ 813 w 915"/>
                <a:gd name="T25" fmla="*/ 701 h 725"/>
                <a:gd name="T26" fmla="*/ 878 w 915"/>
                <a:gd name="T27" fmla="*/ 677 h 725"/>
                <a:gd name="T28" fmla="*/ 878 w 915"/>
                <a:gd name="T29" fmla="*/ 582 h 725"/>
                <a:gd name="T30" fmla="*/ 915 w 915"/>
                <a:gd name="T31" fmla="*/ 510 h 725"/>
                <a:gd name="T32" fmla="*/ 869 w 915"/>
                <a:gd name="T33" fmla="*/ 452 h 725"/>
                <a:gd name="T34" fmla="*/ 850 w 915"/>
                <a:gd name="T35" fmla="*/ 130 h 725"/>
                <a:gd name="T36" fmla="*/ 878 w 915"/>
                <a:gd name="T37" fmla="*/ 71 h 725"/>
                <a:gd name="T38" fmla="*/ 813 w 915"/>
                <a:gd name="T39" fmla="*/ 24 h 725"/>
                <a:gd name="T40" fmla="*/ 740 w 915"/>
                <a:gd name="T41" fmla="*/ 35 h 725"/>
                <a:gd name="T42" fmla="*/ 676 w 915"/>
                <a:gd name="T43" fmla="*/ 0 h 725"/>
                <a:gd name="T44" fmla="*/ 528 w 915"/>
                <a:gd name="T45" fmla="*/ 35 h 725"/>
                <a:gd name="T46" fmla="*/ 350 w 915"/>
                <a:gd name="T47" fmla="*/ 35 h 725"/>
                <a:gd name="T48" fmla="*/ 268 w 915"/>
                <a:gd name="T49" fmla="*/ 24 h 725"/>
                <a:gd name="T50" fmla="*/ 268 w 915"/>
                <a:gd name="T51" fmla="*/ 24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5" h="725">
                  <a:moveTo>
                    <a:pt x="268" y="24"/>
                  </a:moveTo>
                  <a:lnTo>
                    <a:pt x="204" y="83"/>
                  </a:lnTo>
                  <a:lnTo>
                    <a:pt x="130" y="83"/>
                  </a:lnTo>
                  <a:lnTo>
                    <a:pt x="65" y="130"/>
                  </a:lnTo>
                  <a:lnTo>
                    <a:pt x="46" y="214"/>
                  </a:lnTo>
                  <a:lnTo>
                    <a:pt x="0" y="309"/>
                  </a:lnTo>
                  <a:lnTo>
                    <a:pt x="19" y="545"/>
                  </a:lnTo>
                  <a:lnTo>
                    <a:pt x="10" y="665"/>
                  </a:lnTo>
                  <a:lnTo>
                    <a:pt x="148" y="725"/>
                  </a:lnTo>
                  <a:lnTo>
                    <a:pt x="315" y="712"/>
                  </a:lnTo>
                  <a:lnTo>
                    <a:pt x="500" y="725"/>
                  </a:lnTo>
                  <a:lnTo>
                    <a:pt x="648" y="677"/>
                  </a:lnTo>
                  <a:lnTo>
                    <a:pt x="813" y="701"/>
                  </a:lnTo>
                  <a:lnTo>
                    <a:pt x="878" y="677"/>
                  </a:lnTo>
                  <a:lnTo>
                    <a:pt x="878" y="582"/>
                  </a:lnTo>
                  <a:lnTo>
                    <a:pt x="915" y="510"/>
                  </a:lnTo>
                  <a:lnTo>
                    <a:pt x="869" y="452"/>
                  </a:lnTo>
                  <a:lnTo>
                    <a:pt x="850" y="130"/>
                  </a:lnTo>
                  <a:lnTo>
                    <a:pt x="878" y="71"/>
                  </a:lnTo>
                  <a:lnTo>
                    <a:pt x="813" y="24"/>
                  </a:lnTo>
                  <a:lnTo>
                    <a:pt x="740" y="35"/>
                  </a:lnTo>
                  <a:lnTo>
                    <a:pt x="676" y="0"/>
                  </a:lnTo>
                  <a:lnTo>
                    <a:pt x="528" y="35"/>
                  </a:lnTo>
                  <a:lnTo>
                    <a:pt x="350" y="35"/>
                  </a:lnTo>
                  <a:lnTo>
                    <a:pt x="268" y="24"/>
                  </a:lnTo>
                  <a:lnTo>
                    <a:pt x="26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61" name="Freeform 10"/>
            <p:cNvSpPr>
              <a:spLocks/>
            </p:cNvSpPr>
            <p:nvPr/>
          </p:nvSpPr>
          <p:spPr bwMode="auto">
            <a:xfrm>
              <a:off x="4967" y="939"/>
              <a:ext cx="651" cy="991"/>
            </a:xfrm>
            <a:custGeom>
              <a:avLst/>
              <a:gdLst>
                <a:gd name="T0" fmla="*/ 0 w 1303"/>
                <a:gd name="T1" fmla="*/ 1200 h 1983"/>
                <a:gd name="T2" fmla="*/ 147 w 1303"/>
                <a:gd name="T3" fmla="*/ 73 h 1983"/>
                <a:gd name="T4" fmla="*/ 249 w 1303"/>
                <a:gd name="T5" fmla="*/ 0 h 1983"/>
                <a:gd name="T6" fmla="*/ 1173 w 1303"/>
                <a:gd name="T7" fmla="*/ 11 h 1983"/>
                <a:gd name="T8" fmla="*/ 1303 w 1303"/>
                <a:gd name="T9" fmla="*/ 142 h 1983"/>
                <a:gd name="T10" fmla="*/ 1145 w 1303"/>
                <a:gd name="T11" fmla="*/ 1722 h 1983"/>
                <a:gd name="T12" fmla="*/ 1274 w 1303"/>
                <a:gd name="T13" fmla="*/ 1804 h 1983"/>
                <a:gd name="T14" fmla="*/ 1219 w 1303"/>
                <a:gd name="T15" fmla="*/ 1983 h 1983"/>
                <a:gd name="T16" fmla="*/ 601 w 1303"/>
                <a:gd name="T17" fmla="*/ 1899 h 1983"/>
                <a:gd name="T18" fmla="*/ 0 w 1303"/>
                <a:gd name="T19" fmla="*/ 1200 h 1983"/>
                <a:gd name="T20" fmla="*/ 0 w 1303"/>
                <a:gd name="T21" fmla="*/ 120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3" h="1983">
                  <a:moveTo>
                    <a:pt x="0" y="1200"/>
                  </a:moveTo>
                  <a:lnTo>
                    <a:pt x="147" y="73"/>
                  </a:lnTo>
                  <a:lnTo>
                    <a:pt x="249" y="0"/>
                  </a:lnTo>
                  <a:lnTo>
                    <a:pt x="1173" y="11"/>
                  </a:lnTo>
                  <a:lnTo>
                    <a:pt x="1303" y="142"/>
                  </a:lnTo>
                  <a:lnTo>
                    <a:pt x="1145" y="1722"/>
                  </a:lnTo>
                  <a:lnTo>
                    <a:pt x="1274" y="1804"/>
                  </a:lnTo>
                  <a:lnTo>
                    <a:pt x="1219" y="1983"/>
                  </a:lnTo>
                  <a:lnTo>
                    <a:pt x="601" y="1899"/>
                  </a:lnTo>
                  <a:lnTo>
                    <a:pt x="0" y="1200"/>
                  </a:lnTo>
                  <a:lnTo>
                    <a:pt x="0" y="120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62" name="Freeform 11"/>
            <p:cNvSpPr>
              <a:spLocks/>
            </p:cNvSpPr>
            <p:nvPr/>
          </p:nvSpPr>
          <p:spPr bwMode="auto">
            <a:xfrm>
              <a:off x="3923" y="1502"/>
              <a:ext cx="632" cy="529"/>
            </a:xfrm>
            <a:custGeom>
              <a:avLst/>
              <a:gdLst>
                <a:gd name="T0" fmla="*/ 369 w 1265"/>
                <a:gd name="T1" fmla="*/ 130 h 1057"/>
                <a:gd name="T2" fmla="*/ 276 w 1265"/>
                <a:gd name="T3" fmla="*/ 215 h 1057"/>
                <a:gd name="T4" fmla="*/ 359 w 1265"/>
                <a:gd name="T5" fmla="*/ 274 h 1057"/>
                <a:gd name="T6" fmla="*/ 296 w 1265"/>
                <a:gd name="T7" fmla="*/ 321 h 1057"/>
                <a:gd name="T8" fmla="*/ 223 w 1265"/>
                <a:gd name="T9" fmla="*/ 368 h 1057"/>
                <a:gd name="T10" fmla="*/ 230 w 1265"/>
                <a:gd name="T11" fmla="*/ 416 h 1057"/>
                <a:gd name="T12" fmla="*/ 305 w 1265"/>
                <a:gd name="T13" fmla="*/ 475 h 1057"/>
                <a:gd name="T14" fmla="*/ 258 w 1265"/>
                <a:gd name="T15" fmla="*/ 522 h 1057"/>
                <a:gd name="T16" fmla="*/ 314 w 1265"/>
                <a:gd name="T17" fmla="*/ 583 h 1057"/>
                <a:gd name="T18" fmla="*/ 258 w 1265"/>
                <a:gd name="T19" fmla="*/ 617 h 1057"/>
                <a:gd name="T20" fmla="*/ 56 w 1265"/>
                <a:gd name="T21" fmla="*/ 689 h 1057"/>
                <a:gd name="T22" fmla="*/ 16 w 1265"/>
                <a:gd name="T23" fmla="*/ 725 h 1057"/>
                <a:gd name="T24" fmla="*/ 73 w 1265"/>
                <a:gd name="T25" fmla="*/ 760 h 1057"/>
                <a:gd name="T26" fmla="*/ 0 w 1265"/>
                <a:gd name="T27" fmla="*/ 771 h 1057"/>
                <a:gd name="T28" fmla="*/ 73 w 1265"/>
                <a:gd name="T29" fmla="*/ 843 h 1057"/>
                <a:gd name="T30" fmla="*/ 359 w 1265"/>
                <a:gd name="T31" fmla="*/ 1057 h 1057"/>
                <a:gd name="T32" fmla="*/ 942 w 1265"/>
                <a:gd name="T33" fmla="*/ 868 h 1057"/>
                <a:gd name="T34" fmla="*/ 1227 w 1265"/>
                <a:gd name="T35" fmla="*/ 522 h 1057"/>
                <a:gd name="T36" fmla="*/ 1099 w 1265"/>
                <a:gd name="T37" fmla="*/ 475 h 1057"/>
                <a:gd name="T38" fmla="*/ 1209 w 1265"/>
                <a:gd name="T39" fmla="*/ 403 h 1057"/>
                <a:gd name="T40" fmla="*/ 1145 w 1265"/>
                <a:gd name="T41" fmla="*/ 379 h 1057"/>
                <a:gd name="T42" fmla="*/ 1219 w 1265"/>
                <a:gd name="T43" fmla="*/ 356 h 1057"/>
                <a:gd name="T44" fmla="*/ 1145 w 1265"/>
                <a:gd name="T45" fmla="*/ 321 h 1057"/>
                <a:gd name="T46" fmla="*/ 1227 w 1265"/>
                <a:gd name="T47" fmla="*/ 297 h 1057"/>
                <a:gd name="T48" fmla="*/ 1154 w 1265"/>
                <a:gd name="T49" fmla="*/ 262 h 1057"/>
                <a:gd name="T50" fmla="*/ 1227 w 1265"/>
                <a:gd name="T51" fmla="*/ 237 h 1057"/>
                <a:gd name="T52" fmla="*/ 1183 w 1265"/>
                <a:gd name="T53" fmla="*/ 202 h 1057"/>
                <a:gd name="T54" fmla="*/ 1265 w 1265"/>
                <a:gd name="T55" fmla="*/ 155 h 1057"/>
                <a:gd name="T56" fmla="*/ 1127 w 1265"/>
                <a:gd name="T57" fmla="*/ 106 h 1057"/>
                <a:gd name="T58" fmla="*/ 1183 w 1265"/>
                <a:gd name="T59" fmla="*/ 83 h 1057"/>
                <a:gd name="T60" fmla="*/ 859 w 1265"/>
                <a:gd name="T61" fmla="*/ 0 h 1057"/>
                <a:gd name="T62" fmla="*/ 369 w 1265"/>
                <a:gd name="T63" fmla="*/ 130 h 1057"/>
                <a:gd name="T64" fmla="*/ 369 w 1265"/>
                <a:gd name="T65" fmla="*/ 130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5" h="1057">
                  <a:moveTo>
                    <a:pt x="369" y="130"/>
                  </a:moveTo>
                  <a:lnTo>
                    <a:pt x="276" y="215"/>
                  </a:lnTo>
                  <a:lnTo>
                    <a:pt x="359" y="274"/>
                  </a:lnTo>
                  <a:lnTo>
                    <a:pt x="296" y="321"/>
                  </a:lnTo>
                  <a:lnTo>
                    <a:pt x="223" y="368"/>
                  </a:lnTo>
                  <a:lnTo>
                    <a:pt x="230" y="416"/>
                  </a:lnTo>
                  <a:lnTo>
                    <a:pt x="305" y="475"/>
                  </a:lnTo>
                  <a:lnTo>
                    <a:pt x="258" y="522"/>
                  </a:lnTo>
                  <a:lnTo>
                    <a:pt x="314" y="583"/>
                  </a:lnTo>
                  <a:lnTo>
                    <a:pt x="258" y="617"/>
                  </a:lnTo>
                  <a:lnTo>
                    <a:pt x="56" y="689"/>
                  </a:lnTo>
                  <a:lnTo>
                    <a:pt x="16" y="725"/>
                  </a:lnTo>
                  <a:lnTo>
                    <a:pt x="73" y="760"/>
                  </a:lnTo>
                  <a:lnTo>
                    <a:pt x="0" y="771"/>
                  </a:lnTo>
                  <a:lnTo>
                    <a:pt x="73" y="843"/>
                  </a:lnTo>
                  <a:lnTo>
                    <a:pt x="359" y="1057"/>
                  </a:lnTo>
                  <a:lnTo>
                    <a:pt x="942" y="868"/>
                  </a:lnTo>
                  <a:lnTo>
                    <a:pt x="1227" y="522"/>
                  </a:lnTo>
                  <a:lnTo>
                    <a:pt x="1099" y="475"/>
                  </a:lnTo>
                  <a:lnTo>
                    <a:pt x="1209" y="403"/>
                  </a:lnTo>
                  <a:lnTo>
                    <a:pt x="1145" y="379"/>
                  </a:lnTo>
                  <a:lnTo>
                    <a:pt x="1219" y="356"/>
                  </a:lnTo>
                  <a:lnTo>
                    <a:pt x="1145" y="321"/>
                  </a:lnTo>
                  <a:lnTo>
                    <a:pt x="1227" y="297"/>
                  </a:lnTo>
                  <a:lnTo>
                    <a:pt x="1154" y="262"/>
                  </a:lnTo>
                  <a:lnTo>
                    <a:pt x="1227" y="237"/>
                  </a:lnTo>
                  <a:lnTo>
                    <a:pt x="1183" y="202"/>
                  </a:lnTo>
                  <a:lnTo>
                    <a:pt x="1265" y="155"/>
                  </a:lnTo>
                  <a:lnTo>
                    <a:pt x="1127" y="106"/>
                  </a:lnTo>
                  <a:lnTo>
                    <a:pt x="1183" y="83"/>
                  </a:lnTo>
                  <a:lnTo>
                    <a:pt x="859" y="0"/>
                  </a:lnTo>
                  <a:lnTo>
                    <a:pt x="369" y="130"/>
                  </a:lnTo>
                  <a:lnTo>
                    <a:pt x="369" y="13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63" name="Freeform 12"/>
            <p:cNvSpPr>
              <a:spLocks/>
            </p:cNvSpPr>
            <p:nvPr/>
          </p:nvSpPr>
          <p:spPr bwMode="auto">
            <a:xfrm>
              <a:off x="3960" y="1764"/>
              <a:ext cx="489" cy="179"/>
            </a:xfrm>
            <a:custGeom>
              <a:avLst/>
              <a:gdLst>
                <a:gd name="T0" fmla="*/ 0 w 979"/>
                <a:gd name="T1" fmla="*/ 48 h 358"/>
                <a:gd name="T2" fmla="*/ 232 w 979"/>
                <a:gd name="T3" fmla="*/ 85 h 358"/>
                <a:gd name="T4" fmla="*/ 398 w 979"/>
                <a:gd name="T5" fmla="*/ 72 h 358"/>
                <a:gd name="T6" fmla="*/ 656 w 979"/>
                <a:gd name="T7" fmla="*/ 0 h 358"/>
                <a:gd name="T8" fmla="*/ 979 w 979"/>
                <a:gd name="T9" fmla="*/ 273 h 358"/>
                <a:gd name="T10" fmla="*/ 499 w 979"/>
                <a:gd name="T11" fmla="*/ 358 h 358"/>
                <a:gd name="T12" fmla="*/ 342 w 979"/>
                <a:gd name="T13" fmla="*/ 346 h 358"/>
                <a:gd name="T14" fmla="*/ 0 w 979"/>
                <a:gd name="T15" fmla="*/ 48 h 358"/>
                <a:gd name="T16" fmla="*/ 0 w 979"/>
                <a:gd name="T17" fmla="*/ 4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9" h="358">
                  <a:moveTo>
                    <a:pt x="0" y="48"/>
                  </a:moveTo>
                  <a:lnTo>
                    <a:pt x="232" y="85"/>
                  </a:lnTo>
                  <a:lnTo>
                    <a:pt x="398" y="72"/>
                  </a:lnTo>
                  <a:lnTo>
                    <a:pt x="656" y="0"/>
                  </a:lnTo>
                  <a:lnTo>
                    <a:pt x="979" y="273"/>
                  </a:lnTo>
                  <a:lnTo>
                    <a:pt x="499" y="358"/>
                  </a:lnTo>
                  <a:lnTo>
                    <a:pt x="342" y="346"/>
                  </a:lnTo>
                  <a:lnTo>
                    <a:pt x="0" y="48"/>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64" name="Freeform 13"/>
            <p:cNvSpPr>
              <a:spLocks/>
            </p:cNvSpPr>
            <p:nvPr/>
          </p:nvSpPr>
          <p:spPr bwMode="auto">
            <a:xfrm>
              <a:off x="4311" y="1604"/>
              <a:ext cx="203" cy="124"/>
            </a:xfrm>
            <a:custGeom>
              <a:avLst/>
              <a:gdLst>
                <a:gd name="T0" fmla="*/ 0 w 408"/>
                <a:gd name="T1" fmla="*/ 130 h 249"/>
                <a:gd name="T2" fmla="*/ 408 w 408"/>
                <a:gd name="T3" fmla="*/ 0 h 249"/>
                <a:gd name="T4" fmla="*/ 360 w 408"/>
                <a:gd name="T5" fmla="*/ 249 h 249"/>
                <a:gd name="T6" fmla="*/ 250 w 408"/>
                <a:gd name="T7" fmla="*/ 166 h 249"/>
                <a:gd name="T8" fmla="*/ 93 w 408"/>
                <a:gd name="T9" fmla="*/ 154 h 249"/>
                <a:gd name="T10" fmla="*/ 0 w 408"/>
                <a:gd name="T11" fmla="*/ 130 h 249"/>
                <a:gd name="T12" fmla="*/ 0 w 408"/>
                <a:gd name="T13" fmla="*/ 130 h 249"/>
              </a:gdLst>
              <a:ahLst/>
              <a:cxnLst>
                <a:cxn ang="0">
                  <a:pos x="T0" y="T1"/>
                </a:cxn>
                <a:cxn ang="0">
                  <a:pos x="T2" y="T3"/>
                </a:cxn>
                <a:cxn ang="0">
                  <a:pos x="T4" y="T5"/>
                </a:cxn>
                <a:cxn ang="0">
                  <a:pos x="T6" y="T7"/>
                </a:cxn>
                <a:cxn ang="0">
                  <a:pos x="T8" y="T9"/>
                </a:cxn>
                <a:cxn ang="0">
                  <a:pos x="T10" y="T11"/>
                </a:cxn>
                <a:cxn ang="0">
                  <a:pos x="T12" y="T13"/>
                </a:cxn>
              </a:cxnLst>
              <a:rect l="0" t="0" r="r" b="b"/>
              <a:pathLst>
                <a:path w="408" h="249">
                  <a:moveTo>
                    <a:pt x="0" y="130"/>
                  </a:moveTo>
                  <a:lnTo>
                    <a:pt x="408" y="0"/>
                  </a:lnTo>
                  <a:lnTo>
                    <a:pt x="360" y="249"/>
                  </a:lnTo>
                  <a:lnTo>
                    <a:pt x="250" y="166"/>
                  </a:lnTo>
                  <a:lnTo>
                    <a:pt x="93" y="154"/>
                  </a:lnTo>
                  <a:lnTo>
                    <a:pt x="0" y="130"/>
                  </a:lnTo>
                  <a:lnTo>
                    <a:pt x="0" y="130"/>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65" name="Freeform 14"/>
            <p:cNvSpPr>
              <a:spLocks/>
            </p:cNvSpPr>
            <p:nvPr/>
          </p:nvSpPr>
          <p:spPr bwMode="auto">
            <a:xfrm>
              <a:off x="4094" y="1615"/>
              <a:ext cx="193" cy="125"/>
            </a:xfrm>
            <a:custGeom>
              <a:avLst/>
              <a:gdLst>
                <a:gd name="T0" fmla="*/ 0 w 387"/>
                <a:gd name="T1" fmla="*/ 0 h 250"/>
                <a:gd name="T2" fmla="*/ 156 w 387"/>
                <a:gd name="T3" fmla="*/ 96 h 250"/>
                <a:gd name="T4" fmla="*/ 387 w 387"/>
                <a:gd name="T5" fmla="*/ 131 h 250"/>
                <a:gd name="T6" fmla="*/ 17 w 387"/>
                <a:gd name="T7" fmla="*/ 250 h 250"/>
                <a:gd name="T8" fmla="*/ 0 w 387"/>
                <a:gd name="T9" fmla="*/ 0 h 250"/>
                <a:gd name="T10" fmla="*/ 0 w 387"/>
                <a:gd name="T11" fmla="*/ 0 h 250"/>
              </a:gdLst>
              <a:ahLst/>
              <a:cxnLst>
                <a:cxn ang="0">
                  <a:pos x="T0" y="T1"/>
                </a:cxn>
                <a:cxn ang="0">
                  <a:pos x="T2" y="T3"/>
                </a:cxn>
                <a:cxn ang="0">
                  <a:pos x="T4" y="T5"/>
                </a:cxn>
                <a:cxn ang="0">
                  <a:pos x="T6" y="T7"/>
                </a:cxn>
                <a:cxn ang="0">
                  <a:pos x="T8" y="T9"/>
                </a:cxn>
                <a:cxn ang="0">
                  <a:pos x="T10" y="T11"/>
                </a:cxn>
              </a:cxnLst>
              <a:rect l="0" t="0" r="r" b="b"/>
              <a:pathLst>
                <a:path w="387" h="250">
                  <a:moveTo>
                    <a:pt x="0" y="0"/>
                  </a:moveTo>
                  <a:lnTo>
                    <a:pt x="156" y="96"/>
                  </a:lnTo>
                  <a:lnTo>
                    <a:pt x="387" y="131"/>
                  </a:lnTo>
                  <a:lnTo>
                    <a:pt x="17" y="250"/>
                  </a:lnTo>
                  <a:lnTo>
                    <a:pt x="0" y="0"/>
                  </a:lnTo>
                  <a:lnTo>
                    <a:pt x="0" y="0"/>
                  </a:lnTo>
                  <a:close/>
                </a:path>
              </a:pathLst>
            </a:custGeom>
            <a:solidFill>
              <a:srgbClr val="FFC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66" name="Freeform 15"/>
            <p:cNvSpPr>
              <a:spLocks/>
            </p:cNvSpPr>
            <p:nvPr/>
          </p:nvSpPr>
          <p:spPr bwMode="auto">
            <a:xfrm>
              <a:off x="4080" y="1538"/>
              <a:ext cx="328" cy="83"/>
            </a:xfrm>
            <a:custGeom>
              <a:avLst/>
              <a:gdLst>
                <a:gd name="T0" fmla="*/ 184 w 656"/>
                <a:gd name="T1" fmla="*/ 0 h 165"/>
                <a:gd name="T2" fmla="*/ 0 w 656"/>
                <a:gd name="T3" fmla="*/ 58 h 165"/>
                <a:gd name="T4" fmla="*/ 388 w 656"/>
                <a:gd name="T5" fmla="*/ 165 h 165"/>
                <a:gd name="T6" fmla="*/ 656 w 656"/>
                <a:gd name="T7" fmla="*/ 71 h 165"/>
                <a:gd name="T8" fmla="*/ 184 w 656"/>
                <a:gd name="T9" fmla="*/ 0 h 165"/>
                <a:gd name="T10" fmla="*/ 184 w 656"/>
                <a:gd name="T11" fmla="*/ 0 h 165"/>
              </a:gdLst>
              <a:ahLst/>
              <a:cxnLst>
                <a:cxn ang="0">
                  <a:pos x="T0" y="T1"/>
                </a:cxn>
                <a:cxn ang="0">
                  <a:pos x="T2" y="T3"/>
                </a:cxn>
                <a:cxn ang="0">
                  <a:pos x="T4" y="T5"/>
                </a:cxn>
                <a:cxn ang="0">
                  <a:pos x="T6" y="T7"/>
                </a:cxn>
                <a:cxn ang="0">
                  <a:pos x="T8" y="T9"/>
                </a:cxn>
                <a:cxn ang="0">
                  <a:pos x="T10" y="T11"/>
                </a:cxn>
              </a:cxnLst>
              <a:rect l="0" t="0" r="r" b="b"/>
              <a:pathLst>
                <a:path w="656" h="165">
                  <a:moveTo>
                    <a:pt x="184" y="0"/>
                  </a:moveTo>
                  <a:lnTo>
                    <a:pt x="0" y="58"/>
                  </a:lnTo>
                  <a:lnTo>
                    <a:pt x="388" y="165"/>
                  </a:lnTo>
                  <a:lnTo>
                    <a:pt x="656" y="71"/>
                  </a:lnTo>
                  <a:lnTo>
                    <a:pt x="184" y="0"/>
                  </a:lnTo>
                  <a:lnTo>
                    <a:pt x="18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67" name="Freeform 16"/>
            <p:cNvSpPr>
              <a:spLocks/>
            </p:cNvSpPr>
            <p:nvPr/>
          </p:nvSpPr>
          <p:spPr bwMode="auto">
            <a:xfrm>
              <a:off x="4084" y="1444"/>
              <a:ext cx="425" cy="148"/>
            </a:xfrm>
            <a:custGeom>
              <a:avLst/>
              <a:gdLst>
                <a:gd name="T0" fmla="*/ 442 w 850"/>
                <a:gd name="T1" fmla="*/ 0 h 296"/>
                <a:gd name="T2" fmla="*/ 323 w 850"/>
                <a:gd name="T3" fmla="*/ 82 h 296"/>
                <a:gd name="T4" fmla="*/ 0 w 850"/>
                <a:gd name="T5" fmla="*/ 164 h 296"/>
                <a:gd name="T6" fmla="*/ 397 w 850"/>
                <a:gd name="T7" fmla="*/ 214 h 296"/>
                <a:gd name="T8" fmla="*/ 609 w 850"/>
                <a:gd name="T9" fmla="*/ 296 h 296"/>
                <a:gd name="T10" fmla="*/ 850 w 850"/>
                <a:gd name="T11" fmla="*/ 118 h 296"/>
                <a:gd name="T12" fmla="*/ 442 w 850"/>
                <a:gd name="T13" fmla="*/ 0 h 296"/>
                <a:gd name="T14" fmla="*/ 442 w 850"/>
                <a:gd name="T15" fmla="*/ 0 h 2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0" h="296">
                  <a:moveTo>
                    <a:pt x="442" y="0"/>
                  </a:moveTo>
                  <a:lnTo>
                    <a:pt x="323" y="82"/>
                  </a:lnTo>
                  <a:lnTo>
                    <a:pt x="0" y="164"/>
                  </a:lnTo>
                  <a:lnTo>
                    <a:pt x="397" y="214"/>
                  </a:lnTo>
                  <a:lnTo>
                    <a:pt x="609" y="296"/>
                  </a:lnTo>
                  <a:lnTo>
                    <a:pt x="850" y="118"/>
                  </a:lnTo>
                  <a:lnTo>
                    <a:pt x="442" y="0"/>
                  </a:lnTo>
                  <a:lnTo>
                    <a:pt x="4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68" name="Freeform 17"/>
            <p:cNvSpPr>
              <a:spLocks/>
            </p:cNvSpPr>
            <p:nvPr/>
          </p:nvSpPr>
          <p:spPr bwMode="auto">
            <a:xfrm>
              <a:off x="4824" y="1550"/>
              <a:ext cx="572" cy="357"/>
            </a:xfrm>
            <a:custGeom>
              <a:avLst/>
              <a:gdLst>
                <a:gd name="T0" fmla="*/ 0 w 1145"/>
                <a:gd name="T1" fmla="*/ 59 h 712"/>
                <a:gd name="T2" fmla="*/ 222 w 1145"/>
                <a:gd name="T3" fmla="*/ 0 h 712"/>
                <a:gd name="T4" fmla="*/ 490 w 1145"/>
                <a:gd name="T5" fmla="*/ 10 h 712"/>
                <a:gd name="T6" fmla="*/ 774 w 1145"/>
                <a:gd name="T7" fmla="*/ 106 h 712"/>
                <a:gd name="T8" fmla="*/ 979 w 1145"/>
                <a:gd name="T9" fmla="*/ 236 h 712"/>
                <a:gd name="T10" fmla="*/ 1145 w 1145"/>
                <a:gd name="T11" fmla="*/ 511 h 712"/>
                <a:gd name="T12" fmla="*/ 969 w 1145"/>
                <a:gd name="T13" fmla="*/ 558 h 712"/>
                <a:gd name="T14" fmla="*/ 1025 w 1145"/>
                <a:gd name="T15" fmla="*/ 712 h 712"/>
                <a:gd name="T16" fmla="*/ 46 w 1145"/>
                <a:gd name="T17" fmla="*/ 580 h 712"/>
                <a:gd name="T18" fmla="*/ 0 w 1145"/>
                <a:gd name="T19" fmla="*/ 59 h 712"/>
                <a:gd name="T20" fmla="*/ 0 w 1145"/>
                <a:gd name="T21" fmla="*/ 59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5" h="712">
                  <a:moveTo>
                    <a:pt x="0" y="59"/>
                  </a:moveTo>
                  <a:lnTo>
                    <a:pt x="222" y="0"/>
                  </a:lnTo>
                  <a:lnTo>
                    <a:pt x="490" y="10"/>
                  </a:lnTo>
                  <a:lnTo>
                    <a:pt x="774" y="106"/>
                  </a:lnTo>
                  <a:lnTo>
                    <a:pt x="979" y="236"/>
                  </a:lnTo>
                  <a:lnTo>
                    <a:pt x="1145" y="511"/>
                  </a:lnTo>
                  <a:lnTo>
                    <a:pt x="969" y="558"/>
                  </a:lnTo>
                  <a:lnTo>
                    <a:pt x="1025" y="712"/>
                  </a:lnTo>
                  <a:lnTo>
                    <a:pt x="46" y="580"/>
                  </a:lnTo>
                  <a:lnTo>
                    <a:pt x="0" y="59"/>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69" name="Freeform 18"/>
            <p:cNvSpPr>
              <a:spLocks/>
            </p:cNvSpPr>
            <p:nvPr/>
          </p:nvSpPr>
          <p:spPr bwMode="auto">
            <a:xfrm>
              <a:off x="4339" y="1776"/>
              <a:ext cx="1024" cy="350"/>
            </a:xfrm>
            <a:custGeom>
              <a:avLst/>
              <a:gdLst>
                <a:gd name="T0" fmla="*/ 0 w 2049"/>
                <a:gd name="T1" fmla="*/ 343 h 700"/>
                <a:gd name="T2" fmla="*/ 1145 w 2049"/>
                <a:gd name="T3" fmla="*/ 700 h 700"/>
                <a:gd name="T4" fmla="*/ 2049 w 2049"/>
                <a:gd name="T5" fmla="*/ 296 h 700"/>
                <a:gd name="T6" fmla="*/ 2023 w 2049"/>
                <a:gd name="T7" fmla="*/ 248 h 700"/>
                <a:gd name="T8" fmla="*/ 498 w 2049"/>
                <a:gd name="T9" fmla="*/ 0 h 700"/>
                <a:gd name="T10" fmla="*/ 0 w 2049"/>
                <a:gd name="T11" fmla="*/ 343 h 700"/>
                <a:gd name="T12" fmla="*/ 0 w 2049"/>
                <a:gd name="T13" fmla="*/ 343 h 700"/>
              </a:gdLst>
              <a:ahLst/>
              <a:cxnLst>
                <a:cxn ang="0">
                  <a:pos x="T0" y="T1"/>
                </a:cxn>
                <a:cxn ang="0">
                  <a:pos x="T2" y="T3"/>
                </a:cxn>
                <a:cxn ang="0">
                  <a:pos x="T4" y="T5"/>
                </a:cxn>
                <a:cxn ang="0">
                  <a:pos x="T6" y="T7"/>
                </a:cxn>
                <a:cxn ang="0">
                  <a:pos x="T8" y="T9"/>
                </a:cxn>
                <a:cxn ang="0">
                  <a:pos x="T10" y="T11"/>
                </a:cxn>
                <a:cxn ang="0">
                  <a:pos x="T12" y="T13"/>
                </a:cxn>
              </a:cxnLst>
              <a:rect l="0" t="0" r="r" b="b"/>
              <a:pathLst>
                <a:path w="2049" h="700">
                  <a:moveTo>
                    <a:pt x="0" y="343"/>
                  </a:moveTo>
                  <a:lnTo>
                    <a:pt x="1145" y="700"/>
                  </a:lnTo>
                  <a:lnTo>
                    <a:pt x="2049" y="296"/>
                  </a:lnTo>
                  <a:lnTo>
                    <a:pt x="2023" y="248"/>
                  </a:lnTo>
                  <a:lnTo>
                    <a:pt x="498" y="0"/>
                  </a:lnTo>
                  <a:lnTo>
                    <a:pt x="0" y="343"/>
                  </a:lnTo>
                  <a:lnTo>
                    <a:pt x="0" y="343"/>
                  </a:lnTo>
                  <a:close/>
                </a:path>
              </a:pathLst>
            </a:custGeom>
            <a:solidFill>
              <a:srgbClr val="9E5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70" name="Freeform 19"/>
            <p:cNvSpPr>
              <a:spLocks/>
            </p:cNvSpPr>
            <p:nvPr/>
          </p:nvSpPr>
          <p:spPr bwMode="auto">
            <a:xfrm>
              <a:off x="4389" y="1841"/>
              <a:ext cx="933" cy="220"/>
            </a:xfrm>
            <a:custGeom>
              <a:avLst/>
              <a:gdLst>
                <a:gd name="T0" fmla="*/ 0 w 1866"/>
                <a:gd name="T1" fmla="*/ 179 h 441"/>
                <a:gd name="T2" fmla="*/ 777 w 1866"/>
                <a:gd name="T3" fmla="*/ 441 h 441"/>
                <a:gd name="T4" fmla="*/ 951 w 1866"/>
                <a:gd name="T5" fmla="*/ 428 h 441"/>
                <a:gd name="T6" fmla="*/ 1211 w 1866"/>
                <a:gd name="T7" fmla="*/ 441 h 441"/>
                <a:gd name="T8" fmla="*/ 1866 w 1866"/>
                <a:gd name="T9" fmla="*/ 155 h 441"/>
                <a:gd name="T10" fmla="*/ 1155 w 1866"/>
                <a:gd name="T11" fmla="*/ 0 h 441"/>
                <a:gd name="T12" fmla="*/ 138 w 1866"/>
                <a:gd name="T13" fmla="*/ 49 h 441"/>
                <a:gd name="T14" fmla="*/ 0 w 1866"/>
                <a:gd name="T15" fmla="*/ 179 h 441"/>
                <a:gd name="T16" fmla="*/ 0 w 1866"/>
                <a:gd name="T17" fmla="*/ 17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6" h="441">
                  <a:moveTo>
                    <a:pt x="0" y="179"/>
                  </a:moveTo>
                  <a:lnTo>
                    <a:pt x="777" y="441"/>
                  </a:lnTo>
                  <a:lnTo>
                    <a:pt x="951" y="428"/>
                  </a:lnTo>
                  <a:lnTo>
                    <a:pt x="1211" y="441"/>
                  </a:lnTo>
                  <a:lnTo>
                    <a:pt x="1866" y="155"/>
                  </a:lnTo>
                  <a:lnTo>
                    <a:pt x="1155" y="0"/>
                  </a:lnTo>
                  <a:lnTo>
                    <a:pt x="138" y="49"/>
                  </a:lnTo>
                  <a:lnTo>
                    <a:pt x="0" y="179"/>
                  </a:lnTo>
                  <a:lnTo>
                    <a:pt x="0" y="179"/>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71" name="Freeform 20"/>
            <p:cNvSpPr>
              <a:spLocks/>
            </p:cNvSpPr>
            <p:nvPr/>
          </p:nvSpPr>
          <p:spPr bwMode="auto">
            <a:xfrm>
              <a:off x="4325" y="1764"/>
              <a:ext cx="896" cy="273"/>
            </a:xfrm>
            <a:custGeom>
              <a:avLst/>
              <a:gdLst>
                <a:gd name="T0" fmla="*/ 0 w 1793"/>
                <a:gd name="T1" fmla="*/ 119 h 547"/>
                <a:gd name="T2" fmla="*/ 157 w 1793"/>
                <a:gd name="T3" fmla="*/ 132 h 547"/>
                <a:gd name="T4" fmla="*/ 296 w 1793"/>
                <a:gd name="T5" fmla="*/ 85 h 547"/>
                <a:gd name="T6" fmla="*/ 472 w 1793"/>
                <a:gd name="T7" fmla="*/ 0 h 547"/>
                <a:gd name="T8" fmla="*/ 1793 w 1793"/>
                <a:gd name="T9" fmla="*/ 227 h 547"/>
                <a:gd name="T10" fmla="*/ 1662 w 1793"/>
                <a:gd name="T11" fmla="*/ 321 h 547"/>
                <a:gd name="T12" fmla="*/ 1312 w 1793"/>
                <a:gd name="T13" fmla="*/ 418 h 547"/>
                <a:gd name="T14" fmla="*/ 1126 w 1793"/>
                <a:gd name="T15" fmla="*/ 547 h 547"/>
                <a:gd name="T16" fmla="*/ 1034 w 1793"/>
                <a:gd name="T17" fmla="*/ 499 h 547"/>
                <a:gd name="T18" fmla="*/ 786 w 1793"/>
                <a:gd name="T19" fmla="*/ 475 h 547"/>
                <a:gd name="T20" fmla="*/ 462 w 1793"/>
                <a:gd name="T21" fmla="*/ 358 h 547"/>
                <a:gd name="T22" fmla="*/ 167 w 1793"/>
                <a:gd name="T23" fmla="*/ 203 h 547"/>
                <a:gd name="T24" fmla="*/ 0 w 1793"/>
                <a:gd name="T25" fmla="*/ 119 h 547"/>
                <a:gd name="T26" fmla="*/ 0 w 1793"/>
                <a:gd name="T27" fmla="*/ 119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3" h="547">
                  <a:moveTo>
                    <a:pt x="0" y="119"/>
                  </a:moveTo>
                  <a:lnTo>
                    <a:pt x="157" y="132"/>
                  </a:lnTo>
                  <a:lnTo>
                    <a:pt x="296" y="85"/>
                  </a:lnTo>
                  <a:lnTo>
                    <a:pt x="472" y="0"/>
                  </a:lnTo>
                  <a:lnTo>
                    <a:pt x="1793" y="227"/>
                  </a:lnTo>
                  <a:lnTo>
                    <a:pt x="1662" y="321"/>
                  </a:lnTo>
                  <a:lnTo>
                    <a:pt x="1312" y="418"/>
                  </a:lnTo>
                  <a:lnTo>
                    <a:pt x="1126" y="547"/>
                  </a:lnTo>
                  <a:lnTo>
                    <a:pt x="1034" y="499"/>
                  </a:lnTo>
                  <a:lnTo>
                    <a:pt x="786" y="475"/>
                  </a:lnTo>
                  <a:lnTo>
                    <a:pt x="462" y="358"/>
                  </a:lnTo>
                  <a:lnTo>
                    <a:pt x="167" y="203"/>
                  </a:lnTo>
                  <a:lnTo>
                    <a:pt x="0" y="119"/>
                  </a:lnTo>
                  <a:lnTo>
                    <a:pt x="0"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72" name="Freeform 21"/>
            <p:cNvSpPr>
              <a:spLocks/>
            </p:cNvSpPr>
            <p:nvPr/>
          </p:nvSpPr>
          <p:spPr bwMode="auto">
            <a:xfrm>
              <a:off x="4602" y="1532"/>
              <a:ext cx="359" cy="160"/>
            </a:xfrm>
            <a:custGeom>
              <a:avLst/>
              <a:gdLst>
                <a:gd name="T0" fmla="*/ 148 w 720"/>
                <a:gd name="T1" fmla="*/ 286 h 320"/>
                <a:gd name="T2" fmla="*/ 65 w 720"/>
                <a:gd name="T3" fmla="*/ 297 h 320"/>
                <a:gd name="T4" fmla="*/ 75 w 720"/>
                <a:gd name="T5" fmla="*/ 273 h 320"/>
                <a:gd name="T6" fmla="*/ 18 w 720"/>
                <a:gd name="T7" fmla="*/ 251 h 320"/>
                <a:gd name="T8" fmla="*/ 37 w 720"/>
                <a:gd name="T9" fmla="*/ 215 h 320"/>
                <a:gd name="T10" fmla="*/ 0 w 720"/>
                <a:gd name="T11" fmla="*/ 166 h 320"/>
                <a:gd name="T12" fmla="*/ 75 w 720"/>
                <a:gd name="T13" fmla="*/ 166 h 320"/>
                <a:gd name="T14" fmla="*/ 0 w 720"/>
                <a:gd name="T15" fmla="*/ 119 h 320"/>
                <a:gd name="T16" fmla="*/ 37 w 720"/>
                <a:gd name="T17" fmla="*/ 84 h 320"/>
                <a:gd name="T18" fmla="*/ 82 w 720"/>
                <a:gd name="T19" fmla="*/ 106 h 320"/>
                <a:gd name="T20" fmla="*/ 222 w 720"/>
                <a:gd name="T21" fmla="*/ 24 h 320"/>
                <a:gd name="T22" fmla="*/ 333 w 720"/>
                <a:gd name="T23" fmla="*/ 24 h 320"/>
                <a:gd name="T24" fmla="*/ 370 w 720"/>
                <a:gd name="T25" fmla="*/ 0 h 320"/>
                <a:gd name="T26" fmla="*/ 462 w 720"/>
                <a:gd name="T27" fmla="*/ 71 h 320"/>
                <a:gd name="T28" fmla="*/ 657 w 720"/>
                <a:gd name="T29" fmla="*/ 143 h 320"/>
                <a:gd name="T30" fmla="*/ 720 w 720"/>
                <a:gd name="T31" fmla="*/ 273 h 320"/>
                <a:gd name="T32" fmla="*/ 499 w 720"/>
                <a:gd name="T33" fmla="*/ 320 h 320"/>
                <a:gd name="T34" fmla="*/ 195 w 720"/>
                <a:gd name="T35" fmla="*/ 238 h 320"/>
                <a:gd name="T36" fmla="*/ 148 w 720"/>
                <a:gd name="T37" fmla="*/ 286 h 320"/>
                <a:gd name="T38" fmla="*/ 148 w 720"/>
                <a:gd name="T39" fmla="*/ 28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0" h="320">
                  <a:moveTo>
                    <a:pt x="148" y="286"/>
                  </a:moveTo>
                  <a:lnTo>
                    <a:pt x="65" y="297"/>
                  </a:lnTo>
                  <a:lnTo>
                    <a:pt x="75" y="273"/>
                  </a:lnTo>
                  <a:lnTo>
                    <a:pt x="18" y="251"/>
                  </a:lnTo>
                  <a:lnTo>
                    <a:pt x="37" y="215"/>
                  </a:lnTo>
                  <a:lnTo>
                    <a:pt x="0" y="166"/>
                  </a:lnTo>
                  <a:lnTo>
                    <a:pt x="75" y="166"/>
                  </a:lnTo>
                  <a:lnTo>
                    <a:pt x="0" y="119"/>
                  </a:lnTo>
                  <a:lnTo>
                    <a:pt x="37" y="84"/>
                  </a:lnTo>
                  <a:lnTo>
                    <a:pt x="82" y="106"/>
                  </a:lnTo>
                  <a:lnTo>
                    <a:pt x="222" y="24"/>
                  </a:lnTo>
                  <a:lnTo>
                    <a:pt x="333" y="24"/>
                  </a:lnTo>
                  <a:lnTo>
                    <a:pt x="370" y="0"/>
                  </a:lnTo>
                  <a:lnTo>
                    <a:pt x="462" y="71"/>
                  </a:lnTo>
                  <a:lnTo>
                    <a:pt x="657" y="143"/>
                  </a:lnTo>
                  <a:lnTo>
                    <a:pt x="720" y="273"/>
                  </a:lnTo>
                  <a:lnTo>
                    <a:pt x="499" y="320"/>
                  </a:lnTo>
                  <a:lnTo>
                    <a:pt x="195" y="238"/>
                  </a:lnTo>
                  <a:lnTo>
                    <a:pt x="148" y="286"/>
                  </a:lnTo>
                  <a:lnTo>
                    <a:pt x="148" y="286"/>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73" name="Freeform 22"/>
            <p:cNvSpPr>
              <a:spLocks/>
            </p:cNvSpPr>
            <p:nvPr/>
          </p:nvSpPr>
          <p:spPr bwMode="auto">
            <a:xfrm>
              <a:off x="4542" y="1621"/>
              <a:ext cx="475" cy="256"/>
            </a:xfrm>
            <a:custGeom>
              <a:avLst/>
              <a:gdLst>
                <a:gd name="T0" fmla="*/ 380 w 951"/>
                <a:gd name="T1" fmla="*/ 0 h 512"/>
                <a:gd name="T2" fmla="*/ 268 w 951"/>
                <a:gd name="T3" fmla="*/ 95 h 512"/>
                <a:gd name="T4" fmla="*/ 230 w 951"/>
                <a:gd name="T5" fmla="*/ 202 h 512"/>
                <a:gd name="T6" fmla="*/ 103 w 951"/>
                <a:gd name="T7" fmla="*/ 357 h 512"/>
                <a:gd name="T8" fmla="*/ 10 w 951"/>
                <a:gd name="T9" fmla="*/ 452 h 512"/>
                <a:gd name="T10" fmla="*/ 0 w 951"/>
                <a:gd name="T11" fmla="*/ 488 h 512"/>
                <a:gd name="T12" fmla="*/ 28 w 951"/>
                <a:gd name="T13" fmla="*/ 512 h 512"/>
                <a:gd name="T14" fmla="*/ 120 w 951"/>
                <a:gd name="T15" fmla="*/ 499 h 512"/>
                <a:gd name="T16" fmla="*/ 249 w 951"/>
                <a:gd name="T17" fmla="*/ 476 h 512"/>
                <a:gd name="T18" fmla="*/ 369 w 951"/>
                <a:gd name="T19" fmla="*/ 499 h 512"/>
                <a:gd name="T20" fmla="*/ 592 w 951"/>
                <a:gd name="T21" fmla="*/ 499 h 512"/>
                <a:gd name="T22" fmla="*/ 878 w 951"/>
                <a:gd name="T23" fmla="*/ 465 h 512"/>
                <a:gd name="T24" fmla="*/ 951 w 951"/>
                <a:gd name="T25" fmla="*/ 417 h 512"/>
                <a:gd name="T26" fmla="*/ 878 w 951"/>
                <a:gd name="T27" fmla="*/ 155 h 512"/>
                <a:gd name="T28" fmla="*/ 657 w 951"/>
                <a:gd name="T29" fmla="*/ 166 h 512"/>
                <a:gd name="T30" fmla="*/ 573 w 951"/>
                <a:gd name="T31" fmla="*/ 84 h 512"/>
                <a:gd name="T32" fmla="*/ 425 w 951"/>
                <a:gd name="T33" fmla="*/ 0 h 512"/>
                <a:gd name="T34" fmla="*/ 380 w 951"/>
                <a:gd name="T35" fmla="*/ 0 h 512"/>
                <a:gd name="T36" fmla="*/ 380 w 951"/>
                <a:gd name="T37"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1" h="512">
                  <a:moveTo>
                    <a:pt x="380" y="0"/>
                  </a:moveTo>
                  <a:lnTo>
                    <a:pt x="268" y="95"/>
                  </a:lnTo>
                  <a:lnTo>
                    <a:pt x="230" y="202"/>
                  </a:lnTo>
                  <a:lnTo>
                    <a:pt x="103" y="357"/>
                  </a:lnTo>
                  <a:lnTo>
                    <a:pt x="10" y="452"/>
                  </a:lnTo>
                  <a:lnTo>
                    <a:pt x="0" y="488"/>
                  </a:lnTo>
                  <a:lnTo>
                    <a:pt x="28" y="512"/>
                  </a:lnTo>
                  <a:lnTo>
                    <a:pt x="120" y="499"/>
                  </a:lnTo>
                  <a:lnTo>
                    <a:pt x="249" y="476"/>
                  </a:lnTo>
                  <a:lnTo>
                    <a:pt x="369" y="499"/>
                  </a:lnTo>
                  <a:lnTo>
                    <a:pt x="592" y="499"/>
                  </a:lnTo>
                  <a:lnTo>
                    <a:pt x="878" y="465"/>
                  </a:lnTo>
                  <a:lnTo>
                    <a:pt x="951" y="417"/>
                  </a:lnTo>
                  <a:lnTo>
                    <a:pt x="878" y="155"/>
                  </a:lnTo>
                  <a:lnTo>
                    <a:pt x="657" y="166"/>
                  </a:lnTo>
                  <a:lnTo>
                    <a:pt x="573" y="84"/>
                  </a:lnTo>
                  <a:lnTo>
                    <a:pt x="425" y="0"/>
                  </a:lnTo>
                  <a:lnTo>
                    <a:pt x="380" y="0"/>
                  </a:lnTo>
                  <a:lnTo>
                    <a:pt x="380" y="0"/>
                  </a:lnTo>
                  <a:close/>
                </a:path>
              </a:pathLst>
            </a:custGeom>
            <a:solidFill>
              <a:srgbClr val="FFC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74" name="Freeform 23"/>
            <p:cNvSpPr>
              <a:spLocks/>
            </p:cNvSpPr>
            <p:nvPr/>
          </p:nvSpPr>
          <p:spPr bwMode="auto">
            <a:xfrm>
              <a:off x="4657" y="1859"/>
              <a:ext cx="360" cy="130"/>
            </a:xfrm>
            <a:custGeom>
              <a:avLst/>
              <a:gdLst>
                <a:gd name="T0" fmla="*/ 29 w 721"/>
                <a:gd name="T1" fmla="*/ 261 h 261"/>
                <a:gd name="T2" fmla="*/ 157 w 721"/>
                <a:gd name="T3" fmla="*/ 248 h 261"/>
                <a:gd name="T4" fmla="*/ 270 w 721"/>
                <a:gd name="T5" fmla="*/ 237 h 261"/>
                <a:gd name="T6" fmla="*/ 482 w 721"/>
                <a:gd name="T7" fmla="*/ 118 h 261"/>
                <a:gd name="T8" fmla="*/ 721 w 721"/>
                <a:gd name="T9" fmla="*/ 0 h 261"/>
                <a:gd name="T10" fmla="*/ 657 w 721"/>
                <a:gd name="T11" fmla="*/ 0 h 261"/>
                <a:gd name="T12" fmla="*/ 380 w 721"/>
                <a:gd name="T13" fmla="*/ 36 h 261"/>
                <a:gd name="T14" fmla="*/ 139 w 721"/>
                <a:gd name="T15" fmla="*/ 118 h 261"/>
                <a:gd name="T16" fmla="*/ 0 w 721"/>
                <a:gd name="T17" fmla="*/ 201 h 261"/>
                <a:gd name="T18" fmla="*/ 29 w 721"/>
                <a:gd name="T19" fmla="*/ 261 h 261"/>
                <a:gd name="T20" fmla="*/ 29 w 721"/>
                <a:gd name="T21"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1" h="261">
                  <a:moveTo>
                    <a:pt x="29" y="261"/>
                  </a:moveTo>
                  <a:lnTo>
                    <a:pt x="157" y="248"/>
                  </a:lnTo>
                  <a:lnTo>
                    <a:pt x="270" y="237"/>
                  </a:lnTo>
                  <a:lnTo>
                    <a:pt x="482" y="118"/>
                  </a:lnTo>
                  <a:lnTo>
                    <a:pt x="721" y="0"/>
                  </a:lnTo>
                  <a:lnTo>
                    <a:pt x="657" y="0"/>
                  </a:lnTo>
                  <a:lnTo>
                    <a:pt x="380" y="36"/>
                  </a:lnTo>
                  <a:lnTo>
                    <a:pt x="139" y="118"/>
                  </a:lnTo>
                  <a:lnTo>
                    <a:pt x="0" y="201"/>
                  </a:lnTo>
                  <a:lnTo>
                    <a:pt x="29" y="261"/>
                  </a:lnTo>
                  <a:lnTo>
                    <a:pt x="29" y="26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75" name="Freeform 24"/>
            <p:cNvSpPr>
              <a:spLocks/>
            </p:cNvSpPr>
            <p:nvPr/>
          </p:nvSpPr>
          <p:spPr bwMode="auto">
            <a:xfrm>
              <a:off x="5045" y="1972"/>
              <a:ext cx="300" cy="53"/>
            </a:xfrm>
            <a:custGeom>
              <a:avLst/>
              <a:gdLst>
                <a:gd name="T0" fmla="*/ 0 w 601"/>
                <a:gd name="T1" fmla="*/ 46 h 106"/>
                <a:gd name="T2" fmla="*/ 239 w 601"/>
                <a:gd name="T3" fmla="*/ 57 h 106"/>
                <a:gd name="T4" fmla="*/ 554 w 601"/>
                <a:gd name="T5" fmla="*/ 106 h 106"/>
                <a:gd name="T6" fmla="*/ 601 w 601"/>
                <a:gd name="T7" fmla="*/ 34 h 106"/>
                <a:gd name="T8" fmla="*/ 379 w 601"/>
                <a:gd name="T9" fmla="*/ 10 h 106"/>
                <a:gd name="T10" fmla="*/ 73 w 601"/>
                <a:gd name="T11" fmla="*/ 0 h 106"/>
                <a:gd name="T12" fmla="*/ 0 w 601"/>
                <a:gd name="T13" fmla="*/ 46 h 106"/>
                <a:gd name="T14" fmla="*/ 0 w 601"/>
                <a:gd name="T15" fmla="*/ 4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106">
                  <a:moveTo>
                    <a:pt x="0" y="46"/>
                  </a:moveTo>
                  <a:lnTo>
                    <a:pt x="239" y="57"/>
                  </a:lnTo>
                  <a:lnTo>
                    <a:pt x="554" y="106"/>
                  </a:lnTo>
                  <a:lnTo>
                    <a:pt x="601" y="34"/>
                  </a:lnTo>
                  <a:lnTo>
                    <a:pt x="379" y="10"/>
                  </a:lnTo>
                  <a:lnTo>
                    <a:pt x="73" y="0"/>
                  </a:lnTo>
                  <a:lnTo>
                    <a:pt x="0" y="46"/>
                  </a:lnTo>
                  <a:lnTo>
                    <a:pt x="0" y="46"/>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76" name="Freeform 25"/>
            <p:cNvSpPr>
              <a:spLocks/>
            </p:cNvSpPr>
            <p:nvPr/>
          </p:nvSpPr>
          <p:spPr bwMode="auto">
            <a:xfrm>
              <a:off x="4616" y="1532"/>
              <a:ext cx="286" cy="96"/>
            </a:xfrm>
            <a:custGeom>
              <a:avLst/>
              <a:gdLst>
                <a:gd name="T0" fmla="*/ 0 w 573"/>
                <a:gd name="T1" fmla="*/ 96 h 191"/>
                <a:gd name="T2" fmla="*/ 65 w 573"/>
                <a:gd name="T3" fmla="*/ 96 h 191"/>
                <a:gd name="T4" fmla="*/ 138 w 573"/>
                <a:gd name="T5" fmla="*/ 37 h 191"/>
                <a:gd name="T6" fmla="*/ 194 w 573"/>
                <a:gd name="T7" fmla="*/ 13 h 191"/>
                <a:gd name="T8" fmla="*/ 232 w 573"/>
                <a:gd name="T9" fmla="*/ 0 h 191"/>
                <a:gd name="T10" fmla="*/ 305 w 573"/>
                <a:gd name="T11" fmla="*/ 13 h 191"/>
                <a:gd name="T12" fmla="*/ 361 w 573"/>
                <a:gd name="T13" fmla="*/ 47 h 191"/>
                <a:gd name="T14" fmla="*/ 397 w 573"/>
                <a:gd name="T15" fmla="*/ 84 h 191"/>
                <a:gd name="T16" fmla="*/ 342 w 573"/>
                <a:gd name="T17" fmla="*/ 0 h 191"/>
                <a:gd name="T18" fmla="*/ 380 w 573"/>
                <a:gd name="T19" fmla="*/ 13 h 191"/>
                <a:gd name="T20" fmla="*/ 444 w 573"/>
                <a:gd name="T21" fmla="*/ 84 h 191"/>
                <a:gd name="T22" fmla="*/ 471 w 573"/>
                <a:gd name="T23" fmla="*/ 60 h 191"/>
                <a:gd name="T24" fmla="*/ 471 w 573"/>
                <a:gd name="T25" fmla="*/ 84 h 191"/>
                <a:gd name="T26" fmla="*/ 573 w 573"/>
                <a:gd name="T27" fmla="*/ 119 h 191"/>
                <a:gd name="T28" fmla="*/ 509 w 573"/>
                <a:gd name="T29" fmla="*/ 106 h 191"/>
                <a:gd name="T30" fmla="*/ 471 w 573"/>
                <a:gd name="T31" fmla="*/ 96 h 191"/>
                <a:gd name="T32" fmla="*/ 425 w 573"/>
                <a:gd name="T33" fmla="*/ 96 h 191"/>
                <a:gd name="T34" fmla="*/ 388 w 573"/>
                <a:gd name="T35" fmla="*/ 132 h 191"/>
                <a:gd name="T36" fmla="*/ 352 w 573"/>
                <a:gd name="T37" fmla="*/ 166 h 191"/>
                <a:gd name="T38" fmla="*/ 305 w 573"/>
                <a:gd name="T39" fmla="*/ 178 h 191"/>
                <a:gd name="T40" fmla="*/ 268 w 573"/>
                <a:gd name="T41" fmla="*/ 191 h 191"/>
                <a:gd name="T42" fmla="*/ 239 w 573"/>
                <a:gd name="T43" fmla="*/ 166 h 191"/>
                <a:gd name="T44" fmla="*/ 221 w 573"/>
                <a:gd name="T45" fmla="*/ 156 h 191"/>
                <a:gd name="T46" fmla="*/ 185 w 573"/>
                <a:gd name="T47" fmla="*/ 132 h 191"/>
                <a:gd name="T48" fmla="*/ 120 w 573"/>
                <a:gd name="T49" fmla="*/ 143 h 191"/>
                <a:gd name="T50" fmla="*/ 101 w 573"/>
                <a:gd name="T51" fmla="*/ 156 h 191"/>
                <a:gd name="T52" fmla="*/ 176 w 573"/>
                <a:gd name="T53" fmla="*/ 106 h 191"/>
                <a:gd name="T54" fmla="*/ 314 w 573"/>
                <a:gd name="T55" fmla="*/ 143 h 191"/>
                <a:gd name="T56" fmla="*/ 204 w 573"/>
                <a:gd name="T57" fmla="*/ 84 h 191"/>
                <a:gd name="T58" fmla="*/ 331 w 573"/>
                <a:gd name="T59" fmla="*/ 132 h 191"/>
                <a:gd name="T60" fmla="*/ 221 w 573"/>
                <a:gd name="T61" fmla="*/ 60 h 191"/>
                <a:gd name="T62" fmla="*/ 352 w 573"/>
                <a:gd name="T63" fmla="*/ 96 h 191"/>
                <a:gd name="T64" fmla="*/ 249 w 573"/>
                <a:gd name="T65" fmla="*/ 37 h 191"/>
                <a:gd name="T66" fmla="*/ 213 w 573"/>
                <a:gd name="T67" fmla="*/ 37 h 191"/>
                <a:gd name="T68" fmla="*/ 167 w 573"/>
                <a:gd name="T69" fmla="*/ 47 h 191"/>
                <a:gd name="T70" fmla="*/ 111 w 573"/>
                <a:gd name="T71" fmla="*/ 71 h 191"/>
                <a:gd name="T72" fmla="*/ 75 w 573"/>
                <a:gd name="T73" fmla="*/ 119 h 191"/>
                <a:gd name="T74" fmla="*/ 0 w 573"/>
                <a:gd name="T75" fmla="*/ 96 h 191"/>
                <a:gd name="T76" fmla="*/ 0 w 573"/>
                <a:gd name="T7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3" h="191">
                  <a:moveTo>
                    <a:pt x="0" y="96"/>
                  </a:moveTo>
                  <a:lnTo>
                    <a:pt x="65" y="96"/>
                  </a:lnTo>
                  <a:lnTo>
                    <a:pt x="138" y="37"/>
                  </a:lnTo>
                  <a:lnTo>
                    <a:pt x="194" y="13"/>
                  </a:lnTo>
                  <a:lnTo>
                    <a:pt x="232" y="0"/>
                  </a:lnTo>
                  <a:lnTo>
                    <a:pt x="305" y="13"/>
                  </a:lnTo>
                  <a:lnTo>
                    <a:pt x="361" y="47"/>
                  </a:lnTo>
                  <a:lnTo>
                    <a:pt x="397" y="84"/>
                  </a:lnTo>
                  <a:lnTo>
                    <a:pt x="342" y="0"/>
                  </a:lnTo>
                  <a:lnTo>
                    <a:pt x="380" y="13"/>
                  </a:lnTo>
                  <a:lnTo>
                    <a:pt x="444" y="84"/>
                  </a:lnTo>
                  <a:lnTo>
                    <a:pt x="471" y="60"/>
                  </a:lnTo>
                  <a:lnTo>
                    <a:pt x="471" y="84"/>
                  </a:lnTo>
                  <a:lnTo>
                    <a:pt x="573" y="119"/>
                  </a:lnTo>
                  <a:lnTo>
                    <a:pt x="509" y="106"/>
                  </a:lnTo>
                  <a:lnTo>
                    <a:pt x="471" y="96"/>
                  </a:lnTo>
                  <a:lnTo>
                    <a:pt x="425" y="96"/>
                  </a:lnTo>
                  <a:lnTo>
                    <a:pt x="388" y="132"/>
                  </a:lnTo>
                  <a:lnTo>
                    <a:pt x="352" y="166"/>
                  </a:lnTo>
                  <a:lnTo>
                    <a:pt x="305" y="178"/>
                  </a:lnTo>
                  <a:lnTo>
                    <a:pt x="268" y="191"/>
                  </a:lnTo>
                  <a:lnTo>
                    <a:pt x="239" y="166"/>
                  </a:lnTo>
                  <a:lnTo>
                    <a:pt x="221" y="156"/>
                  </a:lnTo>
                  <a:lnTo>
                    <a:pt x="185" y="132"/>
                  </a:lnTo>
                  <a:lnTo>
                    <a:pt x="120" y="143"/>
                  </a:lnTo>
                  <a:lnTo>
                    <a:pt x="101" y="156"/>
                  </a:lnTo>
                  <a:lnTo>
                    <a:pt x="176" y="106"/>
                  </a:lnTo>
                  <a:lnTo>
                    <a:pt x="314" y="143"/>
                  </a:lnTo>
                  <a:lnTo>
                    <a:pt x="204" y="84"/>
                  </a:lnTo>
                  <a:lnTo>
                    <a:pt x="331" y="132"/>
                  </a:lnTo>
                  <a:lnTo>
                    <a:pt x="221" y="60"/>
                  </a:lnTo>
                  <a:lnTo>
                    <a:pt x="352" y="96"/>
                  </a:lnTo>
                  <a:lnTo>
                    <a:pt x="249" y="37"/>
                  </a:lnTo>
                  <a:lnTo>
                    <a:pt x="213" y="37"/>
                  </a:lnTo>
                  <a:lnTo>
                    <a:pt x="167" y="47"/>
                  </a:lnTo>
                  <a:lnTo>
                    <a:pt x="111" y="71"/>
                  </a:lnTo>
                  <a:lnTo>
                    <a:pt x="75" y="119"/>
                  </a:lnTo>
                  <a:lnTo>
                    <a:pt x="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77" name="Freeform 26"/>
            <p:cNvSpPr>
              <a:spLocks/>
            </p:cNvSpPr>
            <p:nvPr/>
          </p:nvSpPr>
          <p:spPr bwMode="auto">
            <a:xfrm>
              <a:off x="4616" y="1610"/>
              <a:ext cx="110" cy="112"/>
            </a:xfrm>
            <a:custGeom>
              <a:avLst/>
              <a:gdLst>
                <a:gd name="T0" fmla="*/ 92 w 221"/>
                <a:gd name="T1" fmla="*/ 10 h 224"/>
                <a:gd name="T2" fmla="*/ 65 w 221"/>
                <a:gd name="T3" fmla="*/ 47 h 224"/>
                <a:gd name="T4" fmla="*/ 28 w 221"/>
                <a:gd name="T5" fmla="*/ 59 h 224"/>
                <a:gd name="T6" fmla="*/ 0 w 221"/>
                <a:gd name="T7" fmla="*/ 59 h 224"/>
                <a:gd name="T8" fmla="*/ 75 w 221"/>
                <a:gd name="T9" fmla="*/ 59 h 224"/>
                <a:gd name="T10" fmla="*/ 28 w 221"/>
                <a:gd name="T11" fmla="*/ 106 h 224"/>
                <a:gd name="T12" fmla="*/ 82 w 221"/>
                <a:gd name="T13" fmla="*/ 95 h 224"/>
                <a:gd name="T14" fmla="*/ 75 w 221"/>
                <a:gd name="T15" fmla="*/ 130 h 224"/>
                <a:gd name="T16" fmla="*/ 101 w 221"/>
                <a:gd name="T17" fmla="*/ 141 h 224"/>
                <a:gd name="T18" fmla="*/ 82 w 221"/>
                <a:gd name="T19" fmla="*/ 224 h 224"/>
                <a:gd name="T20" fmla="*/ 148 w 221"/>
                <a:gd name="T21" fmla="*/ 95 h 224"/>
                <a:gd name="T22" fmla="*/ 194 w 221"/>
                <a:gd name="T23" fmla="*/ 47 h 224"/>
                <a:gd name="T24" fmla="*/ 221 w 221"/>
                <a:gd name="T25" fmla="*/ 35 h 224"/>
                <a:gd name="T26" fmla="*/ 185 w 221"/>
                <a:gd name="T27" fmla="*/ 0 h 224"/>
                <a:gd name="T28" fmla="*/ 138 w 221"/>
                <a:gd name="T29" fmla="*/ 10 h 224"/>
                <a:gd name="T30" fmla="*/ 92 w 221"/>
                <a:gd name="T31" fmla="*/ 10 h 224"/>
                <a:gd name="T32" fmla="*/ 92 w 221"/>
                <a:gd name="T33" fmla="*/ 1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1" h="224">
                  <a:moveTo>
                    <a:pt x="92" y="10"/>
                  </a:moveTo>
                  <a:lnTo>
                    <a:pt x="65" y="47"/>
                  </a:lnTo>
                  <a:lnTo>
                    <a:pt x="28" y="59"/>
                  </a:lnTo>
                  <a:lnTo>
                    <a:pt x="0" y="59"/>
                  </a:lnTo>
                  <a:lnTo>
                    <a:pt x="75" y="59"/>
                  </a:lnTo>
                  <a:lnTo>
                    <a:pt x="28" y="106"/>
                  </a:lnTo>
                  <a:lnTo>
                    <a:pt x="82" y="95"/>
                  </a:lnTo>
                  <a:lnTo>
                    <a:pt x="75" y="130"/>
                  </a:lnTo>
                  <a:lnTo>
                    <a:pt x="101" y="141"/>
                  </a:lnTo>
                  <a:lnTo>
                    <a:pt x="82" y="224"/>
                  </a:lnTo>
                  <a:lnTo>
                    <a:pt x="148" y="95"/>
                  </a:lnTo>
                  <a:lnTo>
                    <a:pt x="194" y="47"/>
                  </a:lnTo>
                  <a:lnTo>
                    <a:pt x="221" y="35"/>
                  </a:lnTo>
                  <a:lnTo>
                    <a:pt x="185" y="0"/>
                  </a:lnTo>
                  <a:lnTo>
                    <a:pt x="138" y="10"/>
                  </a:lnTo>
                  <a:lnTo>
                    <a:pt x="92" y="10"/>
                  </a:lnTo>
                  <a:lnTo>
                    <a:pt x="9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78" name="Freeform 27"/>
            <p:cNvSpPr>
              <a:spLocks/>
            </p:cNvSpPr>
            <p:nvPr/>
          </p:nvSpPr>
          <p:spPr bwMode="auto">
            <a:xfrm>
              <a:off x="4542" y="1698"/>
              <a:ext cx="374" cy="184"/>
            </a:xfrm>
            <a:custGeom>
              <a:avLst/>
              <a:gdLst>
                <a:gd name="T0" fmla="*/ 10 w 749"/>
                <a:gd name="T1" fmla="*/ 166 h 368"/>
                <a:gd name="T2" fmla="*/ 28 w 749"/>
                <a:gd name="T3" fmla="*/ 59 h 368"/>
                <a:gd name="T4" fmla="*/ 103 w 749"/>
                <a:gd name="T5" fmla="*/ 0 h 368"/>
                <a:gd name="T6" fmla="*/ 167 w 749"/>
                <a:gd name="T7" fmla="*/ 24 h 368"/>
                <a:gd name="T8" fmla="*/ 195 w 749"/>
                <a:gd name="T9" fmla="*/ 106 h 368"/>
                <a:gd name="T10" fmla="*/ 230 w 749"/>
                <a:gd name="T11" fmla="*/ 59 h 368"/>
                <a:gd name="T12" fmla="*/ 277 w 749"/>
                <a:gd name="T13" fmla="*/ 0 h 368"/>
                <a:gd name="T14" fmla="*/ 352 w 749"/>
                <a:gd name="T15" fmla="*/ 0 h 368"/>
                <a:gd name="T16" fmla="*/ 249 w 749"/>
                <a:gd name="T17" fmla="*/ 47 h 368"/>
                <a:gd name="T18" fmla="*/ 240 w 749"/>
                <a:gd name="T19" fmla="*/ 130 h 368"/>
                <a:gd name="T20" fmla="*/ 268 w 749"/>
                <a:gd name="T21" fmla="*/ 225 h 368"/>
                <a:gd name="T22" fmla="*/ 361 w 749"/>
                <a:gd name="T23" fmla="*/ 273 h 368"/>
                <a:gd name="T24" fmla="*/ 444 w 749"/>
                <a:gd name="T25" fmla="*/ 238 h 368"/>
                <a:gd name="T26" fmla="*/ 434 w 749"/>
                <a:gd name="T27" fmla="*/ 143 h 368"/>
                <a:gd name="T28" fmla="*/ 369 w 749"/>
                <a:gd name="T29" fmla="*/ 59 h 368"/>
                <a:gd name="T30" fmla="*/ 380 w 749"/>
                <a:gd name="T31" fmla="*/ 24 h 368"/>
                <a:gd name="T32" fmla="*/ 444 w 749"/>
                <a:gd name="T33" fmla="*/ 106 h 368"/>
                <a:gd name="T34" fmla="*/ 692 w 749"/>
                <a:gd name="T35" fmla="*/ 83 h 368"/>
                <a:gd name="T36" fmla="*/ 749 w 749"/>
                <a:gd name="T37" fmla="*/ 96 h 368"/>
                <a:gd name="T38" fmla="*/ 462 w 749"/>
                <a:gd name="T39" fmla="*/ 249 h 368"/>
                <a:gd name="T40" fmla="*/ 407 w 749"/>
                <a:gd name="T41" fmla="*/ 297 h 368"/>
                <a:gd name="T42" fmla="*/ 342 w 749"/>
                <a:gd name="T43" fmla="*/ 297 h 368"/>
                <a:gd name="T44" fmla="*/ 333 w 749"/>
                <a:gd name="T45" fmla="*/ 321 h 368"/>
                <a:gd name="T46" fmla="*/ 249 w 749"/>
                <a:gd name="T47" fmla="*/ 333 h 368"/>
                <a:gd name="T48" fmla="*/ 148 w 749"/>
                <a:gd name="T49" fmla="*/ 357 h 368"/>
                <a:gd name="T50" fmla="*/ 65 w 749"/>
                <a:gd name="T51" fmla="*/ 368 h 368"/>
                <a:gd name="T52" fmla="*/ 10 w 749"/>
                <a:gd name="T53" fmla="*/ 357 h 368"/>
                <a:gd name="T54" fmla="*/ 46 w 749"/>
                <a:gd name="T55" fmla="*/ 357 h 368"/>
                <a:gd name="T56" fmla="*/ 138 w 749"/>
                <a:gd name="T57" fmla="*/ 344 h 368"/>
                <a:gd name="T58" fmla="*/ 230 w 749"/>
                <a:gd name="T59" fmla="*/ 310 h 368"/>
                <a:gd name="T60" fmla="*/ 296 w 749"/>
                <a:gd name="T61" fmla="*/ 297 h 368"/>
                <a:gd name="T62" fmla="*/ 296 w 749"/>
                <a:gd name="T63" fmla="*/ 273 h 368"/>
                <a:gd name="T64" fmla="*/ 249 w 749"/>
                <a:gd name="T65" fmla="*/ 238 h 368"/>
                <a:gd name="T66" fmla="*/ 240 w 749"/>
                <a:gd name="T67" fmla="*/ 191 h 368"/>
                <a:gd name="T68" fmla="*/ 157 w 749"/>
                <a:gd name="T69" fmla="*/ 178 h 368"/>
                <a:gd name="T70" fmla="*/ 65 w 749"/>
                <a:gd name="T71" fmla="*/ 238 h 368"/>
                <a:gd name="T72" fmla="*/ 75 w 749"/>
                <a:gd name="T73" fmla="*/ 215 h 368"/>
                <a:gd name="T74" fmla="*/ 157 w 749"/>
                <a:gd name="T75" fmla="*/ 96 h 368"/>
                <a:gd name="T76" fmla="*/ 138 w 749"/>
                <a:gd name="T77" fmla="*/ 37 h 368"/>
                <a:gd name="T78" fmla="*/ 28 w 749"/>
                <a:gd name="T79" fmla="*/ 72 h 368"/>
                <a:gd name="T80" fmla="*/ 46 w 749"/>
                <a:gd name="T81" fmla="*/ 215 h 368"/>
                <a:gd name="T82" fmla="*/ 38 w 749"/>
                <a:gd name="T83" fmla="*/ 22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9" h="368">
                  <a:moveTo>
                    <a:pt x="38" y="225"/>
                  </a:moveTo>
                  <a:lnTo>
                    <a:pt x="10" y="166"/>
                  </a:lnTo>
                  <a:lnTo>
                    <a:pt x="10" y="106"/>
                  </a:lnTo>
                  <a:lnTo>
                    <a:pt x="28" y="59"/>
                  </a:lnTo>
                  <a:lnTo>
                    <a:pt x="65" y="24"/>
                  </a:lnTo>
                  <a:lnTo>
                    <a:pt x="103" y="0"/>
                  </a:lnTo>
                  <a:lnTo>
                    <a:pt x="138" y="11"/>
                  </a:lnTo>
                  <a:lnTo>
                    <a:pt x="167" y="24"/>
                  </a:lnTo>
                  <a:lnTo>
                    <a:pt x="185" y="59"/>
                  </a:lnTo>
                  <a:lnTo>
                    <a:pt x="195" y="106"/>
                  </a:lnTo>
                  <a:lnTo>
                    <a:pt x="213" y="130"/>
                  </a:lnTo>
                  <a:lnTo>
                    <a:pt x="230" y="59"/>
                  </a:lnTo>
                  <a:lnTo>
                    <a:pt x="259" y="24"/>
                  </a:lnTo>
                  <a:lnTo>
                    <a:pt x="277" y="0"/>
                  </a:lnTo>
                  <a:lnTo>
                    <a:pt x="315" y="0"/>
                  </a:lnTo>
                  <a:lnTo>
                    <a:pt x="352" y="0"/>
                  </a:lnTo>
                  <a:lnTo>
                    <a:pt x="277" y="24"/>
                  </a:lnTo>
                  <a:lnTo>
                    <a:pt x="249" y="47"/>
                  </a:lnTo>
                  <a:lnTo>
                    <a:pt x="240" y="83"/>
                  </a:lnTo>
                  <a:lnTo>
                    <a:pt x="240" y="130"/>
                  </a:lnTo>
                  <a:lnTo>
                    <a:pt x="249" y="178"/>
                  </a:lnTo>
                  <a:lnTo>
                    <a:pt x="268" y="225"/>
                  </a:lnTo>
                  <a:lnTo>
                    <a:pt x="315" y="262"/>
                  </a:lnTo>
                  <a:lnTo>
                    <a:pt x="361" y="273"/>
                  </a:lnTo>
                  <a:lnTo>
                    <a:pt x="407" y="262"/>
                  </a:lnTo>
                  <a:lnTo>
                    <a:pt x="444" y="238"/>
                  </a:lnTo>
                  <a:lnTo>
                    <a:pt x="453" y="202"/>
                  </a:lnTo>
                  <a:lnTo>
                    <a:pt x="434" y="143"/>
                  </a:lnTo>
                  <a:lnTo>
                    <a:pt x="397" y="96"/>
                  </a:lnTo>
                  <a:lnTo>
                    <a:pt x="369" y="59"/>
                  </a:lnTo>
                  <a:lnTo>
                    <a:pt x="352" y="37"/>
                  </a:lnTo>
                  <a:lnTo>
                    <a:pt x="380" y="24"/>
                  </a:lnTo>
                  <a:lnTo>
                    <a:pt x="425" y="72"/>
                  </a:lnTo>
                  <a:lnTo>
                    <a:pt x="444" y="106"/>
                  </a:lnTo>
                  <a:lnTo>
                    <a:pt x="453" y="155"/>
                  </a:lnTo>
                  <a:lnTo>
                    <a:pt x="692" y="83"/>
                  </a:lnTo>
                  <a:lnTo>
                    <a:pt x="462" y="191"/>
                  </a:lnTo>
                  <a:lnTo>
                    <a:pt x="749" y="96"/>
                  </a:lnTo>
                  <a:lnTo>
                    <a:pt x="462" y="215"/>
                  </a:lnTo>
                  <a:lnTo>
                    <a:pt x="462" y="249"/>
                  </a:lnTo>
                  <a:lnTo>
                    <a:pt x="444" y="273"/>
                  </a:lnTo>
                  <a:lnTo>
                    <a:pt x="407" y="297"/>
                  </a:lnTo>
                  <a:lnTo>
                    <a:pt x="369" y="297"/>
                  </a:lnTo>
                  <a:lnTo>
                    <a:pt x="342" y="297"/>
                  </a:lnTo>
                  <a:lnTo>
                    <a:pt x="352" y="321"/>
                  </a:lnTo>
                  <a:lnTo>
                    <a:pt x="333" y="321"/>
                  </a:lnTo>
                  <a:lnTo>
                    <a:pt x="296" y="333"/>
                  </a:lnTo>
                  <a:lnTo>
                    <a:pt x="249" y="333"/>
                  </a:lnTo>
                  <a:lnTo>
                    <a:pt x="213" y="333"/>
                  </a:lnTo>
                  <a:lnTo>
                    <a:pt x="148" y="357"/>
                  </a:lnTo>
                  <a:lnTo>
                    <a:pt x="103" y="368"/>
                  </a:lnTo>
                  <a:lnTo>
                    <a:pt x="65" y="368"/>
                  </a:lnTo>
                  <a:lnTo>
                    <a:pt x="38" y="368"/>
                  </a:lnTo>
                  <a:lnTo>
                    <a:pt x="10" y="357"/>
                  </a:lnTo>
                  <a:lnTo>
                    <a:pt x="0" y="333"/>
                  </a:lnTo>
                  <a:lnTo>
                    <a:pt x="46" y="357"/>
                  </a:lnTo>
                  <a:lnTo>
                    <a:pt x="92" y="357"/>
                  </a:lnTo>
                  <a:lnTo>
                    <a:pt x="138" y="344"/>
                  </a:lnTo>
                  <a:lnTo>
                    <a:pt x="185" y="321"/>
                  </a:lnTo>
                  <a:lnTo>
                    <a:pt x="230" y="310"/>
                  </a:lnTo>
                  <a:lnTo>
                    <a:pt x="259" y="310"/>
                  </a:lnTo>
                  <a:lnTo>
                    <a:pt x="296" y="297"/>
                  </a:lnTo>
                  <a:lnTo>
                    <a:pt x="296" y="284"/>
                  </a:lnTo>
                  <a:lnTo>
                    <a:pt x="296" y="273"/>
                  </a:lnTo>
                  <a:lnTo>
                    <a:pt x="277" y="249"/>
                  </a:lnTo>
                  <a:lnTo>
                    <a:pt x="249" y="238"/>
                  </a:lnTo>
                  <a:lnTo>
                    <a:pt x="249" y="215"/>
                  </a:lnTo>
                  <a:lnTo>
                    <a:pt x="240" y="191"/>
                  </a:lnTo>
                  <a:lnTo>
                    <a:pt x="195" y="166"/>
                  </a:lnTo>
                  <a:lnTo>
                    <a:pt x="157" y="178"/>
                  </a:lnTo>
                  <a:lnTo>
                    <a:pt x="110" y="215"/>
                  </a:lnTo>
                  <a:lnTo>
                    <a:pt x="65" y="238"/>
                  </a:lnTo>
                  <a:lnTo>
                    <a:pt x="28" y="273"/>
                  </a:lnTo>
                  <a:lnTo>
                    <a:pt x="75" y="215"/>
                  </a:lnTo>
                  <a:lnTo>
                    <a:pt x="185" y="155"/>
                  </a:lnTo>
                  <a:lnTo>
                    <a:pt x="157" y="96"/>
                  </a:lnTo>
                  <a:lnTo>
                    <a:pt x="110" y="59"/>
                  </a:lnTo>
                  <a:lnTo>
                    <a:pt x="138" y="37"/>
                  </a:lnTo>
                  <a:lnTo>
                    <a:pt x="120" y="11"/>
                  </a:lnTo>
                  <a:lnTo>
                    <a:pt x="28" y="72"/>
                  </a:lnTo>
                  <a:lnTo>
                    <a:pt x="18" y="155"/>
                  </a:lnTo>
                  <a:lnTo>
                    <a:pt x="46" y="215"/>
                  </a:lnTo>
                  <a:lnTo>
                    <a:pt x="38" y="225"/>
                  </a:lnTo>
                  <a:lnTo>
                    <a:pt x="38" y="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79" name="Freeform 28"/>
            <p:cNvSpPr>
              <a:spLocks/>
            </p:cNvSpPr>
            <p:nvPr/>
          </p:nvSpPr>
          <p:spPr bwMode="auto">
            <a:xfrm>
              <a:off x="4653" y="1598"/>
              <a:ext cx="508" cy="403"/>
            </a:xfrm>
            <a:custGeom>
              <a:avLst/>
              <a:gdLst>
                <a:gd name="T0" fmla="*/ 267 w 1015"/>
                <a:gd name="T1" fmla="*/ 545 h 806"/>
                <a:gd name="T2" fmla="*/ 461 w 1015"/>
                <a:gd name="T3" fmla="*/ 534 h 806"/>
                <a:gd name="T4" fmla="*/ 636 w 1015"/>
                <a:gd name="T5" fmla="*/ 511 h 806"/>
                <a:gd name="T6" fmla="*/ 683 w 1015"/>
                <a:gd name="T7" fmla="*/ 450 h 806"/>
                <a:gd name="T8" fmla="*/ 683 w 1015"/>
                <a:gd name="T9" fmla="*/ 392 h 806"/>
                <a:gd name="T10" fmla="*/ 655 w 1015"/>
                <a:gd name="T11" fmla="*/ 331 h 806"/>
                <a:gd name="T12" fmla="*/ 627 w 1015"/>
                <a:gd name="T13" fmla="*/ 248 h 806"/>
                <a:gd name="T14" fmla="*/ 544 w 1015"/>
                <a:gd name="T15" fmla="*/ 225 h 806"/>
                <a:gd name="T16" fmla="*/ 498 w 1015"/>
                <a:gd name="T17" fmla="*/ 284 h 806"/>
                <a:gd name="T18" fmla="*/ 416 w 1015"/>
                <a:gd name="T19" fmla="*/ 260 h 806"/>
                <a:gd name="T20" fmla="*/ 359 w 1015"/>
                <a:gd name="T21" fmla="*/ 165 h 806"/>
                <a:gd name="T22" fmla="*/ 305 w 1015"/>
                <a:gd name="T23" fmla="*/ 95 h 806"/>
                <a:gd name="T24" fmla="*/ 359 w 1015"/>
                <a:gd name="T25" fmla="*/ 95 h 806"/>
                <a:gd name="T26" fmla="*/ 423 w 1015"/>
                <a:gd name="T27" fmla="*/ 154 h 806"/>
                <a:gd name="T28" fmla="*/ 461 w 1015"/>
                <a:gd name="T29" fmla="*/ 141 h 806"/>
                <a:gd name="T30" fmla="*/ 498 w 1015"/>
                <a:gd name="T31" fmla="*/ 130 h 806"/>
                <a:gd name="T32" fmla="*/ 516 w 1015"/>
                <a:gd name="T33" fmla="*/ 95 h 806"/>
                <a:gd name="T34" fmla="*/ 563 w 1015"/>
                <a:gd name="T35" fmla="*/ 83 h 806"/>
                <a:gd name="T36" fmla="*/ 571 w 1015"/>
                <a:gd name="T37" fmla="*/ 46 h 806"/>
                <a:gd name="T38" fmla="*/ 627 w 1015"/>
                <a:gd name="T39" fmla="*/ 34 h 806"/>
                <a:gd name="T40" fmla="*/ 683 w 1015"/>
                <a:gd name="T41" fmla="*/ 141 h 806"/>
                <a:gd name="T42" fmla="*/ 728 w 1015"/>
                <a:gd name="T43" fmla="*/ 284 h 806"/>
                <a:gd name="T44" fmla="*/ 803 w 1015"/>
                <a:gd name="T45" fmla="*/ 416 h 806"/>
                <a:gd name="T46" fmla="*/ 904 w 1015"/>
                <a:gd name="T47" fmla="*/ 498 h 806"/>
                <a:gd name="T48" fmla="*/ 756 w 1015"/>
                <a:gd name="T49" fmla="*/ 522 h 806"/>
                <a:gd name="T50" fmla="*/ 544 w 1015"/>
                <a:gd name="T51" fmla="*/ 604 h 806"/>
                <a:gd name="T52" fmla="*/ 387 w 1015"/>
                <a:gd name="T53" fmla="*/ 712 h 806"/>
                <a:gd name="T54" fmla="*/ 267 w 1015"/>
                <a:gd name="T55" fmla="*/ 770 h 806"/>
                <a:gd name="T56" fmla="*/ 129 w 1015"/>
                <a:gd name="T57" fmla="*/ 795 h 806"/>
                <a:gd name="T58" fmla="*/ 7 w 1015"/>
                <a:gd name="T59" fmla="*/ 795 h 806"/>
                <a:gd name="T60" fmla="*/ 7 w 1015"/>
                <a:gd name="T61" fmla="*/ 759 h 806"/>
                <a:gd name="T62" fmla="*/ 92 w 1015"/>
                <a:gd name="T63" fmla="*/ 770 h 806"/>
                <a:gd name="T64" fmla="*/ 286 w 1015"/>
                <a:gd name="T65" fmla="*/ 749 h 806"/>
                <a:gd name="T66" fmla="*/ 507 w 1015"/>
                <a:gd name="T67" fmla="*/ 617 h 806"/>
                <a:gd name="T68" fmla="*/ 674 w 1015"/>
                <a:gd name="T69" fmla="*/ 534 h 806"/>
                <a:gd name="T70" fmla="*/ 469 w 1015"/>
                <a:gd name="T71" fmla="*/ 558 h 806"/>
                <a:gd name="T72" fmla="*/ 294 w 1015"/>
                <a:gd name="T73" fmla="*/ 604 h 806"/>
                <a:gd name="T74" fmla="*/ 129 w 1015"/>
                <a:gd name="T75" fmla="*/ 652 h 806"/>
                <a:gd name="T76" fmla="*/ 157 w 1015"/>
                <a:gd name="T77" fmla="*/ 628 h 806"/>
                <a:gd name="T78" fmla="*/ 359 w 1015"/>
                <a:gd name="T79" fmla="*/ 569 h 806"/>
                <a:gd name="T80" fmla="*/ 146 w 1015"/>
                <a:gd name="T81" fmla="*/ 545 h 806"/>
                <a:gd name="T82" fmla="*/ 146 w 1015"/>
                <a:gd name="T83" fmla="*/ 534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5" h="806">
                  <a:moveTo>
                    <a:pt x="146" y="534"/>
                  </a:moveTo>
                  <a:lnTo>
                    <a:pt x="267" y="545"/>
                  </a:lnTo>
                  <a:lnTo>
                    <a:pt x="369" y="545"/>
                  </a:lnTo>
                  <a:lnTo>
                    <a:pt x="461" y="534"/>
                  </a:lnTo>
                  <a:lnTo>
                    <a:pt x="544" y="522"/>
                  </a:lnTo>
                  <a:lnTo>
                    <a:pt x="636" y="511"/>
                  </a:lnTo>
                  <a:lnTo>
                    <a:pt x="674" y="485"/>
                  </a:lnTo>
                  <a:lnTo>
                    <a:pt x="683" y="450"/>
                  </a:lnTo>
                  <a:lnTo>
                    <a:pt x="674" y="426"/>
                  </a:lnTo>
                  <a:lnTo>
                    <a:pt x="683" y="392"/>
                  </a:lnTo>
                  <a:lnTo>
                    <a:pt x="664" y="356"/>
                  </a:lnTo>
                  <a:lnTo>
                    <a:pt x="655" y="331"/>
                  </a:lnTo>
                  <a:lnTo>
                    <a:pt x="646" y="297"/>
                  </a:lnTo>
                  <a:lnTo>
                    <a:pt x="627" y="248"/>
                  </a:lnTo>
                  <a:lnTo>
                    <a:pt x="589" y="212"/>
                  </a:lnTo>
                  <a:lnTo>
                    <a:pt x="544" y="225"/>
                  </a:lnTo>
                  <a:lnTo>
                    <a:pt x="516" y="260"/>
                  </a:lnTo>
                  <a:lnTo>
                    <a:pt x="498" y="284"/>
                  </a:lnTo>
                  <a:lnTo>
                    <a:pt x="469" y="297"/>
                  </a:lnTo>
                  <a:lnTo>
                    <a:pt x="416" y="260"/>
                  </a:lnTo>
                  <a:lnTo>
                    <a:pt x="377" y="212"/>
                  </a:lnTo>
                  <a:lnTo>
                    <a:pt x="359" y="165"/>
                  </a:lnTo>
                  <a:lnTo>
                    <a:pt x="341" y="119"/>
                  </a:lnTo>
                  <a:lnTo>
                    <a:pt x="305" y="95"/>
                  </a:lnTo>
                  <a:lnTo>
                    <a:pt x="249" y="83"/>
                  </a:lnTo>
                  <a:lnTo>
                    <a:pt x="359" y="95"/>
                  </a:lnTo>
                  <a:lnTo>
                    <a:pt x="396" y="130"/>
                  </a:lnTo>
                  <a:lnTo>
                    <a:pt x="423" y="154"/>
                  </a:lnTo>
                  <a:lnTo>
                    <a:pt x="396" y="71"/>
                  </a:lnTo>
                  <a:lnTo>
                    <a:pt x="461" y="141"/>
                  </a:lnTo>
                  <a:lnTo>
                    <a:pt x="434" y="71"/>
                  </a:lnTo>
                  <a:lnTo>
                    <a:pt x="498" y="130"/>
                  </a:lnTo>
                  <a:lnTo>
                    <a:pt x="423" y="46"/>
                  </a:lnTo>
                  <a:lnTo>
                    <a:pt x="516" y="95"/>
                  </a:lnTo>
                  <a:lnTo>
                    <a:pt x="461" y="34"/>
                  </a:lnTo>
                  <a:lnTo>
                    <a:pt x="563" y="83"/>
                  </a:lnTo>
                  <a:lnTo>
                    <a:pt x="498" y="24"/>
                  </a:lnTo>
                  <a:lnTo>
                    <a:pt x="571" y="46"/>
                  </a:lnTo>
                  <a:lnTo>
                    <a:pt x="516" y="0"/>
                  </a:lnTo>
                  <a:lnTo>
                    <a:pt x="627" y="34"/>
                  </a:lnTo>
                  <a:lnTo>
                    <a:pt x="655" y="95"/>
                  </a:lnTo>
                  <a:lnTo>
                    <a:pt x="683" y="141"/>
                  </a:lnTo>
                  <a:lnTo>
                    <a:pt x="700" y="225"/>
                  </a:lnTo>
                  <a:lnTo>
                    <a:pt x="728" y="284"/>
                  </a:lnTo>
                  <a:lnTo>
                    <a:pt x="756" y="356"/>
                  </a:lnTo>
                  <a:lnTo>
                    <a:pt x="803" y="416"/>
                  </a:lnTo>
                  <a:lnTo>
                    <a:pt x="848" y="450"/>
                  </a:lnTo>
                  <a:lnTo>
                    <a:pt x="904" y="498"/>
                  </a:lnTo>
                  <a:lnTo>
                    <a:pt x="1015" y="545"/>
                  </a:lnTo>
                  <a:lnTo>
                    <a:pt x="756" y="522"/>
                  </a:lnTo>
                  <a:lnTo>
                    <a:pt x="627" y="569"/>
                  </a:lnTo>
                  <a:lnTo>
                    <a:pt x="544" y="604"/>
                  </a:lnTo>
                  <a:lnTo>
                    <a:pt x="469" y="652"/>
                  </a:lnTo>
                  <a:lnTo>
                    <a:pt x="387" y="712"/>
                  </a:lnTo>
                  <a:lnTo>
                    <a:pt x="341" y="736"/>
                  </a:lnTo>
                  <a:lnTo>
                    <a:pt x="267" y="770"/>
                  </a:lnTo>
                  <a:lnTo>
                    <a:pt x="193" y="770"/>
                  </a:lnTo>
                  <a:lnTo>
                    <a:pt x="129" y="795"/>
                  </a:lnTo>
                  <a:lnTo>
                    <a:pt x="54" y="806"/>
                  </a:lnTo>
                  <a:lnTo>
                    <a:pt x="7" y="795"/>
                  </a:lnTo>
                  <a:lnTo>
                    <a:pt x="0" y="783"/>
                  </a:lnTo>
                  <a:lnTo>
                    <a:pt x="7" y="759"/>
                  </a:lnTo>
                  <a:lnTo>
                    <a:pt x="7" y="783"/>
                  </a:lnTo>
                  <a:lnTo>
                    <a:pt x="92" y="770"/>
                  </a:lnTo>
                  <a:lnTo>
                    <a:pt x="211" y="749"/>
                  </a:lnTo>
                  <a:lnTo>
                    <a:pt x="286" y="749"/>
                  </a:lnTo>
                  <a:lnTo>
                    <a:pt x="404" y="677"/>
                  </a:lnTo>
                  <a:lnTo>
                    <a:pt x="507" y="617"/>
                  </a:lnTo>
                  <a:lnTo>
                    <a:pt x="617" y="569"/>
                  </a:lnTo>
                  <a:lnTo>
                    <a:pt x="674" y="534"/>
                  </a:lnTo>
                  <a:lnTo>
                    <a:pt x="655" y="522"/>
                  </a:lnTo>
                  <a:lnTo>
                    <a:pt x="469" y="558"/>
                  </a:lnTo>
                  <a:lnTo>
                    <a:pt x="377" y="580"/>
                  </a:lnTo>
                  <a:lnTo>
                    <a:pt x="294" y="604"/>
                  </a:lnTo>
                  <a:lnTo>
                    <a:pt x="221" y="617"/>
                  </a:lnTo>
                  <a:lnTo>
                    <a:pt x="129" y="652"/>
                  </a:lnTo>
                  <a:lnTo>
                    <a:pt x="17" y="712"/>
                  </a:lnTo>
                  <a:lnTo>
                    <a:pt x="157" y="628"/>
                  </a:lnTo>
                  <a:lnTo>
                    <a:pt x="331" y="580"/>
                  </a:lnTo>
                  <a:lnTo>
                    <a:pt x="359" y="569"/>
                  </a:lnTo>
                  <a:lnTo>
                    <a:pt x="305" y="558"/>
                  </a:lnTo>
                  <a:lnTo>
                    <a:pt x="146" y="545"/>
                  </a:lnTo>
                  <a:lnTo>
                    <a:pt x="146" y="534"/>
                  </a:lnTo>
                  <a:lnTo>
                    <a:pt x="146" y="5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80" name="Freeform 29"/>
            <p:cNvSpPr>
              <a:spLocks/>
            </p:cNvSpPr>
            <p:nvPr/>
          </p:nvSpPr>
          <p:spPr bwMode="auto">
            <a:xfrm>
              <a:off x="4920" y="1734"/>
              <a:ext cx="41" cy="72"/>
            </a:xfrm>
            <a:custGeom>
              <a:avLst/>
              <a:gdLst>
                <a:gd name="T0" fmla="*/ 0 w 82"/>
                <a:gd name="T1" fmla="*/ 94 h 143"/>
                <a:gd name="T2" fmla="*/ 19 w 82"/>
                <a:gd name="T3" fmla="*/ 34 h 143"/>
                <a:gd name="T4" fmla="*/ 64 w 82"/>
                <a:gd name="T5" fmla="*/ 0 h 143"/>
                <a:gd name="T6" fmla="*/ 54 w 82"/>
                <a:gd name="T7" fmla="*/ 34 h 143"/>
                <a:gd name="T8" fmla="*/ 82 w 82"/>
                <a:gd name="T9" fmla="*/ 47 h 143"/>
                <a:gd name="T10" fmla="*/ 54 w 82"/>
                <a:gd name="T11" fmla="*/ 83 h 143"/>
                <a:gd name="T12" fmla="*/ 64 w 82"/>
                <a:gd name="T13" fmla="*/ 143 h 143"/>
                <a:gd name="T14" fmla="*/ 19 w 82"/>
                <a:gd name="T15" fmla="*/ 106 h 143"/>
                <a:gd name="T16" fmla="*/ 0 w 82"/>
                <a:gd name="T17" fmla="*/ 94 h 143"/>
                <a:gd name="T18" fmla="*/ 0 w 82"/>
                <a:gd name="T19" fmla="*/ 9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43">
                  <a:moveTo>
                    <a:pt x="0" y="94"/>
                  </a:moveTo>
                  <a:lnTo>
                    <a:pt x="19" y="34"/>
                  </a:lnTo>
                  <a:lnTo>
                    <a:pt x="64" y="0"/>
                  </a:lnTo>
                  <a:lnTo>
                    <a:pt x="54" y="34"/>
                  </a:lnTo>
                  <a:lnTo>
                    <a:pt x="82" y="47"/>
                  </a:lnTo>
                  <a:lnTo>
                    <a:pt x="54" y="83"/>
                  </a:lnTo>
                  <a:lnTo>
                    <a:pt x="64" y="143"/>
                  </a:lnTo>
                  <a:lnTo>
                    <a:pt x="19" y="106"/>
                  </a:lnTo>
                  <a:lnTo>
                    <a:pt x="0" y="94"/>
                  </a:lnTo>
                  <a:lnTo>
                    <a:pt x="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81" name="Freeform 30"/>
            <p:cNvSpPr>
              <a:spLocks/>
            </p:cNvSpPr>
            <p:nvPr/>
          </p:nvSpPr>
          <p:spPr bwMode="auto">
            <a:xfrm>
              <a:off x="4574" y="1770"/>
              <a:ext cx="55" cy="18"/>
            </a:xfrm>
            <a:custGeom>
              <a:avLst/>
              <a:gdLst>
                <a:gd name="T0" fmla="*/ 0 w 111"/>
                <a:gd name="T1" fmla="*/ 23 h 35"/>
                <a:gd name="T2" fmla="*/ 92 w 111"/>
                <a:gd name="T3" fmla="*/ 35 h 35"/>
                <a:gd name="T4" fmla="*/ 111 w 111"/>
                <a:gd name="T5" fmla="*/ 12 h 35"/>
                <a:gd name="T6" fmla="*/ 45 w 111"/>
                <a:gd name="T7" fmla="*/ 0 h 35"/>
                <a:gd name="T8" fmla="*/ 0 w 111"/>
                <a:gd name="T9" fmla="*/ 23 h 35"/>
                <a:gd name="T10" fmla="*/ 0 w 111"/>
                <a:gd name="T11" fmla="*/ 23 h 35"/>
              </a:gdLst>
              <a:ahLst/>
              <a:cxnLst>
                <a:cxn ang="0">
                  <a:pos x="T0" y="T1"/>
                </a:cxn>
                <a:cxn ang="0">
                  <a:pos x="T2" y="T3"/>
                </a:cxn>
                <a:cxn ang="0">
                  <a:pos x="T4" y="T5"/>
                </a:cxn>
                <a:cxn ang="0">
                  <a:pos x="T6" y="T7"/>
                </a:cxn>
                <a:cxn ang="0">
                  <a:pos x="T8" y="T9"/>
                </a:cxn>
                <a:cxn ang="0">
                  <a:pos x="T10" y="T11"/>
                </a:cxn>
              </a:cxnLst>
              <a:rect l="0" t="0" r="r" b="b"/>
              <a:pathLst>
                <a:path w="111" h="35">
                  <a:moveTo>
                    <a:pt x="0" y="23"/>
                  </a:moveTo>
                  <a:lnTo>
                    <a:pt x="92" y="35"/>
                  </a:lnTo>
                  <a:lnTo>
                    <a:pt x="111" y="12"/>
                  </a:lnTo>
                  <a:lnTo>
                    <a:pt x="45" y="0"/>
                  </a:lnTo>
                  <a:lnTo>
                    <a:pt x="0" y="23"/>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82" name="Freeform 31"/>
            <p:cNvSpPr>
              <a:spLocks/>
            </p:cNvSpPr>
            <p:nvPr/>
          </p:nvSpPr>
          <p:spPr bwMode="auto">
            <a:xfrm>
              <a:off x="4694" y="1794"/>
              <a:ext cx="60" cy="23"/>
            </a:xfrm>
            <a:custGeom>
              <a:avLst/>
              <a:gdLst>
                <a:gd name="T0" fmla="*/ 0 w 120"/>
                <a:gd name="T1" fmla="*/ 0 h 47"/>
                <a:gd name="T2" fmla="*/ 120 w 120"/>
                <a:gd name="T3" fmla="*/ 47 h 47"/>
                <a:gd name="T4" fmla="*/ 28 w 120"/>
                <a:gd name="T5" fmla="*/ 24 h 47"/>
                <a:gd name="T6" fmla="*/ 0 w 120"/>
                <a:gd name="T7" fmla="*/ 0 h 47"/>
                <a:gd name="T8" fmla="*/ 0 w 120"/>
                <a:gd name="T9" fmla="*/ 0 h 47"/>
              </a:gdLst>
              <a:ahLst/>
              <a:cxnLst>
                <a:cxn ang="0">
                  <a:pos x="T0" y="T1"/>
                </a:cxn>
                <a:cxn ang="0">
                  <a:pos x="T2" y="T3"/>
                </a:cxn>
                <a:cxn ang="0">
                  <a:pos x="T4" y="T5"/>
                </a:cxn>
                <a:cxn ang="0">
                  <a:pos x="T6" y="T7"/>
                </a:cxn>
                <a:cxn ang="0">
                  <a:pos x="T8" y="T9"/>
                </a:cxn>
              </a:cxnLst>
              <a:rect l="0" t="0" r="r" b="b"/>
              <a:pathLst>
                <a:path w="120" h="47">
                  <a:moveTo>
                    <a:pt x="0" y="0"/>
                  </a:moveTo>
                  <a:lnTo>
                    <a:pt x="120" y="47"/>
                  </a:lnTo>
                  <a:lnTo>
                    <a:pt x="28" y="24"/>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83" name="Freeform 32"/>
            <p:cNvSpPr>
              <a:spLocks/>
            </p:cNvSpPr>
            <p:nvPr/>
          </p:nvSpPr>
          <p:spPr bwMode="auto">
            <a:xfrm>
              <a:off x="4717" y="1675"/>
              <a:ext cx="51" cy="42"/>
            </a:xfrm>
            <a:custGeom>
              <a:avLst/>
              <a:gdLst>
                <a:gd name="T0" fmla="*/ 0 w 101"/>
                <a:gd name="T1" fmla="*/ 11 h 84"/>
                <a:gd name="T2" fmla="*/ 101 w 101"/>
                <a:gd name="T3" fmla="*/ 84 h 84"/>
                <a:gd name="T4" fmla="*/ 17 w 101"/>
                <a:gd name="T5" fmla="*/ 0 h 84"/>
                <a:gd name="T6" fmla="*/ 0 w 101"/>
                <a:gd name="T7" fmla="*/ 11 h 84"/>
                <a:gd name="T8" fmla="*/ 0 w 101"/>
                <a:gd name="T9" fmla="*/ 11 h 84"/>
              </a:gdLst>
              <a:ahLst/>
              <a:cxnLst>
                <a:cxn ang="0">
                  <a:pos x="T0" y="T1"/>
                </a:cxn>
                <a:cxn ang="0">
                  <a:pos x="T2" y="T3"/>
                </a:cxn>
                <a:cxn ang="0">
                  <a:pos x="T4" y="T5"/>
                </a:cxn>
                <a:cxn ang="0">
                  <a:pos x="T6" y="T7"/>
                </a:cxn>
                <a:cxn ang="0">
                  <a:pos x="T8" y="T9"/>
                </a:cxn>
              </a:cxnLst>
              <a:rect l="0" t="0" r="r" b="b"/>
              <a:pathLst>
                <a:path w="101" h="84">
                  <a:moveTo>
                    <a:pt x="0" y="11"/>
                  </a:moveTo>
                  <a:lnTo>
                    <a:pt x="101" y="84"/>
                  </a:lnTo>
                  <a:lnTo>
                    <a:pt x="17" y="0"/>
                  </a:lnTo>
                  <a:lnTo>
                    <a:pt x="0" y="11"/>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84" name="Freeform 33"/>
            <p:cNvSpPr>
              <a:spLocks/>
            </p:cNvSpPr>
            <p:nvPr/>
          </p:nvSpPr>
          <p:spPr bwMode="auto">
            <a:xfrm>
              <a:off x="4851" y="1538"/>
              <a:ext cx="604" cy="357"/>
            </a:xfrm>
            <a:custGeom>
              <a:avLst/>
              <a:gdLst>
                <a:gd name="T0" fmla="*/ 0 w 1209"/>
                <a:gd name="T1" fmla="*/ 58 h 712"/>
                <a:gd name="T2" fmla="*/ 139 w 1209"/>
                <a:gd name="T3" fmla="*/ 11 h 712"/>
                <a:gd name="T4" fmla="*/ 296 w 1209"/>
                <a:gd name="T5" fmla="*/ 0 h 712"/>
                <a:gd name="T6" fmla="*/ 425 w 1209"/>
                <a:gd name="T7" fmla="*/ 11 h 712"/>
                <a:gd name="T8" fmla="*/ 592 w 1209"/>
                <a:gd name="T9" fmla="*/ 34 h 712"/>
                <a:gd name="T10" fmla="*/ 740 w 1209"/>
                <a:gd name="T11" fmla="*/ 106 h 712"/>
                <a:gd name="T12" fmla="*/ 886 w 1209"/>
                <a:gd name="T13" fmla="*/ 225 h 712"/>
                <a:gd name="T14" fmla="*/ 989 w 1209"/>
                <a:gd name="T15" fmla="*/ 331 h 712"/>
                <a:gd name="T16" fmla="*/ 1044 w 1209"/>
                <a:gd name="T17" fmla="*/ 439 h 712"/>
                <a:gd name="T18" fmla="*/ 1081 w 1209"/>
                <a:gd name="T19" fmla="*/ 463 h 712"/>
                <a:gd name="T20" fmla="*/ 1090 w 1209"/>
                <a:gd name="T21" fmla="*/ 486 h 712"/>
                <a:gd name="T22" fmla="*/ 1109 w 1209"/>
                <a:gd name="T23" fmla="*/ 511 h 712"/>
                <a:gd name="T24" fmla="*/ 1109 w 1209"/>
                <a:gd name="T25" fmla="*/ 535 h 712"/>
                <a:gd name="T26" fmla="*/ 1209 w 1209"/>
                <a:gd name="T27" fmla="*/ 535 h 712"/>
                <a:gd name="T28" fmla="*/ 998 w 1209"/>
                <a:gd name="T29" fmla="*/ 582 h 712"/>
                <a:gd name="T30" fmla="*/ 932 w 1209"/>
                <a:gd name="T31" fmla="*/ 617 h 712"/>
                <a:gd name="T32" fmla="*/ 970 w 1209"/>
                <a:gd name="T33" fmla="*/ 712 h 712"/>
                <a:gd name="T34" fmla="*/ 942 w 1209"/>
                <a:gd name="T35" fmla="*/ 712 h 712"/>
                <a:gd name="T36" fmla="*/ 924 w 1209"/>
                <a:gd name="T37" fmla="*/ 641 h 712"/>
                <a:gd name="T38" fmla="*/ 886 w 1209"/>
                <a:gd name="T39" fmla="*/ 569 h 712"/>
                <a:gd name="T40" fmla="*/ 832 w 1209"/>
                <a:gd name="T41" fmla="*/ 498 h 712"/>
                <a:gd name="T42" fmla="*/ 757 w 1209"/>
                <a:gd name="T43" fmla="*/ 416 h 712"/>
                <a:gd name="T44" fmla="*/ 729 w 1209"/>
                <a:gd name="T45" fmla="*/ 392 h 712"/>
                <a:gd name="T46" fmla="*/ 832 w 1209"/>
                <a:gd name="T47" fmla="*/ 426 h 712"/>
                <a:gd name="T48" fmla="*/ 886 w 1209"/>
                <a:gd name="T49" fmla="*/ 475 h 712"/>
                <a:gd name="T50" fmla="*/ 850 w 1209"/>
                <a:gd name="T51" fmla="*/ 284 h 712"/>
                <a:gd name="T52" fmla="*/ 942 w 1209"/>
                <a:gd name="T53" fmla="*/ 511 h 712"/>
                <a:gd name="T54" fmla="*/ 979 w 1209"/>
                <a:gd name="T55" fmla="*/ 522 h 712"/>
                <a:gd name="T56" fmla="*/ 932 w 1209"/>
                <a:gd name="T57" fmla="*/ 357 h 712"/>
                <a:gd name="T58" fmla="*/ 989 w 1209"/>
                <a:gd name="T59" fmla="*/ 511 h 712"/>
                <a:gd name="T60" fmla="*/ 1006 w 1209"/>
                <a:gd name="T61" fmla="*/ 463 h 712"/>
                <a:gd name="T62" fmla="*/ 979 w 1209"/>
                <a:gd name="T63" fmla="*/ 344 h 712"/>
                <a:gd name="T64" fmla="*/ 869 w 1209"/>
                <a:gd name="T65" fmla="*/ 249 h 712"/>
                <a:gd name="T66" fmla="*/ 729 w 1209"/>
                <a:gd name="T67" fmla="*/ 153 h 712"/>
                <a:gd name="T68" fmla="*/ 562 w 1209"/>
                <a:gd name="T69" fmla="*/ 71 h 712"/>
                <a:gd name="T70" fmla="*/ 407 w 1209"/>
                <a:gd name="T71" fmla="*/ 34 h 712"/>
                <a:gd name="T72" fmla="*/ 221 w 1209"/>
                <a:gd name="T73" fmla="*/ 34 h 712"/>
                <a:gd name="T74" fmla="*/ 102 w 1209"/>
                <a:gd name="T75" fmla="*/ 58 h 712"/>
                <a:gd name="T76" fmla="*/ 0 w 1209"/>
                <a:gd name="T77" fmla="*/ 58 h 712"/>
                <a:gd name="T78" fmla="*/ 0 w 1209"/>
                <a:gd name="T79" fmla="*/ 5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09" h="712">
                  <a:moveTo>
                    <a:pt x="0" y="58"/>
                  </a:moveTo>
                  <a:lnTo>
                    <a:pt x="139" y="11"/>
                  </a:lnTo>
                  <a:lnTo>
                    <a:pt x="296" y="0"/>
                  </a:lnTo>
                  <a:lnTo>
                    <a:pt x="425" y="11"/>
                  </a:lnTo>
                  <a:lnTo>
                    <a:pt x="592" y="34"/>
                  </a:lnTo>
                  <a:lnTo>
                    <a:pt x="740" y="106"/>
                  </a:lnTo>
                  <a:lnTo>
                    <a:pt x="886" y="225"/>
                  </a:lnTo>
                  <a:lnTo>
                    <a:pt x="989" y="331"/>
                  </a:lnTo>
                  <a:lnTo>
                    <a:pt x="1044" y="439"/>
                  </a:lnTo>
                  <a:lnTo>
                    <a:pt x="1081" y="463"/>
                  </a:lnTo>
                  <a:lnTo>
                    <a:pt x="1090" y="486"/>
                  </a:lnTo>
                  <a:lnTo>
                    <a:pt x="1109" y="511"/>
                  </a:lnTo>
                  <a:lnTo>
                    <a:pt x="1109" y="535"/>
                  </a:lnTo>
                  <a:lnTo>
                    <a:pt x="1209" y="535"/>
                  </a:lnTo>
                  <a:lnTo>
                    <a:pt x="998" y="582"/>
                  </a:lnTo>
                  <a:lnTo>
                    <a:pt x="932" y="617"/>
                  </a:lnTo>
                  <a:lnTo>
                    <a:pt x="970" y="712"/>
                  </a:lnTo>
                  <a:lnTo>
                    <a:pt x="942" y="712"/>
                  </a:lnTo>
                  <a:lnTo>
                    <a:pt x="924" y="641"/>
                  </a:lnTo>
                  <a:lnTo>
                    <a:pt x="886" y="569"/>
                  </a:lnTo>
                  <a:lnTo>
                    <a:pt x="832" y="498"/>
                  </a:lnTo>
                  <a:lnTo>
                    <a:pt x="757" y="416"/>
                  </a:lnTo>
                  <a:lnTo>
                    <a:pt x="729" y="392"/>
                  </a:lnTo>
                  <a:lnTo>
                    <a:pt x="832" y="426"/>
                  </a:lnTo>
                  <a:lnTo>
                    <a:pt x="886" y="475"/>
                  </a:lnTo>
                  <a:lnTo>
                    <a:pt x="850" y="284"/>
                  </a:lnTo>
                  <a:lnTo>
                    <a:pt x="942" y="511"/>
                  </a:lnTo>
                  <a:lnTo>
                    <a:pt x="979" y="522"/>
                  </a:lnTo>
                  <a:lnTo>
                    <a:pt x="932" y="357"/>
                  </a:lnTo>
                  <a:lnTo>
                    <a:pt x="989" y="511"/>
                  </a:lnTo>
                  <a:lnTo>
                    <a:pt x="1006" y="463"/>
                  </a:lnTo>
                  <a:lnTo>
                    <a:pt x="979" y="344"/>
                  </a:lnTo>
                  <a:lnTo>
                    <a:pt x="869" y="249"/>
                  </a:lnTo>
                  <a:lnTo>
                    <a:pt x="729" y="153"/>
                  </a:lnTo>
                  <a:lnTo>
                    <a:pt x="562" y="71"/>
                  </a:lnTo>
                  <a:lnTo>
                    <a:pt x="407" y="34"/>
                  </a:lnTo>
                  <a:lnTo>
                    <a:pt x="221" y="34"/>
                  </a:lnTo>
                  <a:lnTo>
                    <a:pt x="102" y="58"/>
                  </a:lnTo>
                  <a:lnTo>
                    <a:pt x="0" y="58"/>
                  </a:lnTo>
                  <a:lnTo>
                    <a:pt x="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85" name="Freeform 34"/>
            <p:cNvSpPr>
              <a:spLocks/>
            </p:cNvSpPr>
            <p:nvPr/>
          </p:nvSpPr>
          <p:spPr bwMode="auto">
            <a:xfrm>
              <a:off x="5087" y="1734"/>
              <a:ext cx="28" cy="101"/>
            </a:xfrm>
            <a:custGeom>
              <a:avLst/>
              <a:gdLst>
                <a:gd name="T0" fmla="*/ 9 w 56"/>
                <a:gd name="T1" fmla="*/ 201 h 201"/>
                <a:gd name="T2" fmla="*/ 0 w 56"/>
                <a:gd name="T3" fmla="*/ 130 h 201"/>
                <a:gd name="T4" fmla="*/ 9 w 56"/>
                <a:gd name="T5" fmla="*/ 71 h 201"/>
                <a:gd name="T6" fmla="*/ 28 w 56"/>
                <a:gd name="T7" fmla="*/ 0 h 201"/>
                <a:gd name="T8" fmla="*/ 56 w 56"/>
                <a:gd name="T9" fmla="*/ 0 h 201"/>
                <a:gd name="T10" fmla="*/ 18 w 56"/>
                <a:gd name="T11" fmla="*/ 83 h 201"/>
                <a:gd name="T12" fmla="*/ 9 w 56"/>
                <a:gd name="T13" fmla="*/ 201 h 201"/>
                <a:gd name="T14" fmla="*/ 9 w 56"/>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01">
                  <a:moveTo>
                    <a:pt x="9" y="201"/>
                  </a:moveTo>
                  <a:lnTo>
                    <a:pt x="0" y="130"/>
                  </a:lnTo>
                  <a:lnTo>
                    <a:pt x="9" y="71"/>
                  </a:lnTo>
                  <a:lnTo>
                    <a:pt x="28" y="0"/>
                  </a:lnTo>
                  <a:lnTo>
                    <a:pt x="56" y="0"/>
                  </a:lnTo>
                  <a:lnTo>
                    <a:pt x="18" y="83"/>
                  </a:lnTo>
                  <a:lnTo>
                    <a:pt x="9" y="201"/>
                  </a:lnTo>
                  <a:lnTo>
                    <a:pt x="9"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86" name="Freeform 35"/>
            <p:cNvSpPr>
              <a:spLocks/>
            </p:cNvSpPr>
            <p:nvPr/>
          </p:nvSpPr>
          <p:spPr bwMode="auto">
            <a:xfrm>
              <a:off x="5123" y="1740"/>
              <a:ext cx="28" cy="95"/>
            </a:xfrm>
            <a:custGeom>
              <a:avLst/>
              <a:gdLst>
                <a:gd name="T0" fmla="*/ 0 w 55"/>
                <a:gd name="T1" fmla="*/ 190 h 190"/>
                <a:gd name="T2" fmla="*/ 0 w 55"/>
                <a:gd name="T3" fmla="*/ 119 h 190"/>
                <a:gd name="T4" fmla="*/ 17 w 55"/>
                <a:gd name="T5" fmla="*/ 47 h 190"/>
                <a:gd name="T6" fmla="*/ 36 w 55"/>
                <a:gd name="T7" fmla="*/ 0 h 190"/>
                <a:gd name="T8" fmla="*/ 55 w 55"/>
                <a:gd name="T9" fmla="*/ 23 h 190"/>
                <a:gd name="T10" fmla="*/ 28 w 55"/>
                <a:gd name="T11" fmla="*/ 83 h 190"/>
                <a:gd name="T12" fmla="*/ 0 w 55"/>
                <a:gd name="T13" fmla="*/ 190 h 190"/>
                <a:gd name="T14" fmla="*/ 0 w 55"/>
                <a:gd name="T15" fmla="*/ 190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90">
                  <a:moveTo>
                    <a:pt x="0" y="190"/>
                  </a:moveTo>
                  <a:lnTo>
                    <a:pt x="0" y="119"/>
                  </a:lnTo>
                  <a:lnTo>
                    <a:pt x="17" y="47"/>
                  </a:lnTo>
                  <a:lnTo>
                    <a:pt x="36" y="0"/>
                  </a:lnTo>
                  <a:lnTo>
                    <a:pt x="55" y="23"/>
                  </a:lnTo>
                  <a:lnTo>
                    <a:pt x="28" y="83"/>
                  </a:lnTo>
                  <a:lnTo>
                    <a:pt x="0" y="190"/>
                  </a:lnTo>
                  <a:lnTo>
                    <a:pt x="0" y="1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87" name="Freeform 36"/>
            <p:cNvSpPr>
              <a:spLocks/>
            </p:cNvSpPr>
            <p:nvPr/>
          </p:nvSpPr>
          <p:spPr bwMode="auto">
            <a:xfrm>
              <a:off x="5170" y="1746"/>
              <a:ext cx="88" cy="136"/>
            </a:xfrm>
            <a:custGeom>
              <a:avLst/>
              <a:gdLst>
                <a:gd name="T0" fmla="*/ 0 w 177"/>
                <a:gd name="T1" fmla="*/ 47 h 272"/>
                <a:gd name="T2" fmla="*/ 120 w 177"/>
                <a:gd name="T3" fmla="*/ 188 h 272"/>
                <a:gd name="T4" fmla="*/ 177 w 177"/>
                <a:gd name="T5" fmla="*/ 272 h 272"/>
                <a:gd name="T6" fmla="*/ 65 w 177"/>
                <a:gd name="T7" fmla="*/ 95 h 272"/>
                <a:gd name="T8" fmla="*/ 18 w 177"/>
                <a:gd name="T9" fmla="*/ 47 h 272"/>
                <a:gd name="T10" fmla="*/ 75 w 177"/>
                <a:gd name="T11" fmla="*/ 34 h 272"/>
                <a:gd name="T12" fmla="*/ 65 w 177"/>
                <a:gd name="T13" fmla="*/ 0 h 272"/>
                <a:gd name="T14" fmla="*/ 0 w 177"/>
                <a:gd name="T15" fmla="*/ 47 h 272"/>
                <a:gd name="T16" fmla="*/ 0 w 177"/>
                <a:gd name="T17" fmla="*/ 4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72">
                  <a:moveTo>
                    <a:pt x="0" y="47"/>
                  </a:moveTo>
                  <a:lnTo>
                    <a:pt x="120" y="188"/>
                  </a:lnTo>
                  <a:lnTo>
                    <a:pt x="177" y="272"/>
                  </a:lnTo>
                  <a:lnTo>
                    <a:pt x="65" y="95"/>
                  </a:lnTo>
                  <a:lnTo>
                    <a:pt x="18" y="47"/>
                  </a:lnTo>
                  <a:lnTo>
                    <a:pt x="75" y="34"/>
                  </a:lnTo>
                  <a:lnTo>
                    <a:pt x="65" y="0"/>
                  </a:lnTo>
                  <a:lnTo>
                    <a:pt x="0" y="47"/>
                  </a:lnTo>
                  <a:lnTo>
                    <a:pt x="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88" name="Freeform 37"/>
            <p:cNvSpPr>
              <a:spLocks/>
            </p:cNvSpPr>
            <p:nvPr/>
          </p:nvSpPr>
          <p:spPr bwMode="auto">
            <a:xfrm>
              <a:off x="4961" y="939"/>
              <a:ext cx="694" cy="896"/>
            </a:xfrm>
            <a:custGeom>
              <a:avLst/>
              <a:gdLst>
                <a:gd name="T0" fmla="*/ 0 w 1386"/>
                <a:gd name="T1" fmla="*/ 1187 h 1793"/>
                <a:gd name="T2" fmla="*/ 157 w 1386"/>
                <a:gd name="T3" fmla="*/ 83 h 1793"/>
                <a:gd name="T4" fmla="*/ 250 w 1386"/>
                <a:gd name="T5" fmla="*/ 0 h 1793"/>
                <a:gd name="T6" fmla="*/ 1155 w 1386"/>
                <a:gd name="T7" fmla="*/ 0 h 1793"/>
                <a:gd name="T8" fmla="*/ 1229 w 1386"/>
                <a:gd name="T9" fmla="*/ 11 h 1793"/>
                <a:gd name="T10" fmla="*/ 1376 w 1386"/>
                <a:gd name="T11" fmla="*/ 108 h 1793"/>
                <a:gd name="T12" fmla="*/ 1386 w 1386"/>
                <a:gd name="T13" fmla="*/ 155 h 1793"/>
                <a:gd name="T14" fmla="*/ 1339 w 1386"/>
                <a:gd name="T15" fmla="*/ 393 h 1793"/>
                <a:gd name="T16" fmla="*/ 1293 w 1386"/>
                <a:gd name="T17" fmla="*/ 735 h 1793"/>
                <a:gd name="T18" fmla="*/ 1257 w 1386"/>
                <a:gd name="T19" fmla="*/ 1045 h 1793"/>
                <a:gd name="T20" fmla="*/ 1247 w 1386"/>
                <a:gd name="T21" fmla="*/ 1365 h 1793"/>
                <a:gd name="T22" fmla="*/ 1174 w 1386"/>
                <a:gd name="T23" fmla="*/ 1722 h 1793"/>
                <a:gd name="T24" fmla="*/ 1247 w 1386"/>
                <a:gd name="T25" fmla="*/ 1745 h 1793"/>
                <a:gd name="T26" fmla="*/ 1313 w 1386"/>
                <a:gd name="T27" fmla="*/ 1793 h 1793"/>
                <a:gd name="T28" fmla="*/ 1193 w 1386"/>
                <a:gd name="T29" fmla="*/ 1745 h 1793"/>
                <a:gd name="T30" fmla="*/ 1202 w 1386"/>
                <a:gd name="T31" fmla="*/ 1769 h 1793"/>
                <a:gd name="T32" fmla="*/ 1100 w 1386"/>
                <a:gd name="T33" fmla="*/ 1735 h 1793"/>
                <a:gd name="T34" fmla="*/ 1036 w 1386"/>
                <a:gd name="T35" fmla="*/ 1735 h 1793"/>
                <a:gd name="T36" fmla="*/ 1008 w 1386"/>
                <a:gd name="T37" fmla="*/ 1735 h 1793"/>
                <a:gd name="T38" fmla="*/ 1090 w 1386"/>
                <a:gd name="T39" fmla="*/ 1639 h 1793"/>
                <a:gd name="T40" fmla="*/ 1026 w 1386"/>
                <a:gd name="T41" fmla="*/ 1663 h 1793"/>
                <a:gd name="T42" fmla="*/ 1017 w 1386"/>
                <a:gd name="T43" fmla="*/ 1603 h 1793"/>
                <a:gd name="T44" fmla="*/ 1165 w 1386"/>
                <a:gd name="T45" fmla="*/ 1390 h 1793"/>
                <a:gd name="T46" fmla="*/ 1026 w 1386"/>
                <a:gd name="T47" fmla="*/ 1531 h 1793"/>
                <a:gd name="T48" fmla="*/ 1054 w 1386"/>
                <a:gd name="T49" fmla="*/ 1390 h 1793"/>
                <a:gd name="T50" fmla="*/ 1202 w 1386"/>
                <a:gd name="T51" fmla="*/ 1152 h 1793"/>
                <a:gd name="T52" fmla="*/ 1054 w 1386"/>
                <a:gd name="T53" fmla="*/ 1306 h 1793"/>
                <a:gd name="T54" fmla="*/ 1062 w 1386"/>
                <a:gd name="T55" fmla="*/ 1258 h 1793"/>
                <a:gd name="T56" fmla="*/ 1210 w 1386"/>
                <a:gd name="T57" fmla="*/ 1069 h 1793"/>
                <a:gd name="T58" fmla="*/ 1193 w 1386"/>
                <a:gd name="T59" fmla="*/ 1045 h 1793"/>
                <a:gd name="T60" fmla="*/ 1073 w 1386"/>
                <a:gd name="T61" fmla="*/ 1164 h 1793"/>
                <a:gd name="T62" fmla="*/ 1146 w 1386"/>
                <a:gd name="T63" fmla="*/ 558 h 1793"/>
                <a:gd name="T64" fmla="*/ 1174 w 1386"/>
                <a:gd name="T65" fmla="*/ 369 h 1793"/>
                <a:gd name="T66" fmla="*/ 1202 w 1386"/>
                <a:gd name="T67" fmla="*/ 95 h 1793"/>
                <a:gd name="T68" fmla="*/ 1174 w 1386"/>
                <a:gd name="T69" fmla="*/ 60 h 1793"/>
                <a:gd name="T70" fmla="*/ 1062 w 1386"/>
                <a:gd name="T71" fmla="*/ 23 h 1793"/>
                <a:gd name="T72" fmla="*/ 296 w 1386"/>
                <a:gd name="T73" fmla="*/ 23 h 1793"/>
                <a:gd name="T74" fmla="*/ 221 w 1386"/>
                <a:gd name="T75" fmla="*/ 47 h 1793"/>
                <a:gd name="T76" fmla="*/ 176 w 1386"/>
                <a:gd name="T77" fmla="*/ 83 h 1793"/>
                <a:gd name="T78" fmla="*/ 176 w 1386"/>
                <a:gd name="T79" fmla="*/ 119 h 1793"/>
                <a:gd name="T80" fmla="*/ 149 w 1386"/>
                <a:gd name="T81" fmla="*/ 403 h 1793"/>
                <a:gd name="T82" fmla="*/ 47 w 1386"/>
                <a:gd name="T83" fmla="*/ 1033 h 1793"/>
                <a:gd name="T84" fmla="*/ 38 w 1386"/>
                <a:gd name="T85" fmla="*/ 1174 h 1793"/>
                <a:gd name="T86" fmla="*/ 0 w 1386"/>
                <a:gd name="T87" fmla="*/ 1187 h 1793"/>
                <a:gd name="T88" fmla="*/ 0 w 1386"/>
                <a:gd name="T89" fmla="*/ 1187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86" h="1793">
                  <a:moveTo>
                    <a:pt x="0" y="1187"/>
                  </a:moveTo>
                  <a:lnTo>
                    <a:pt x="157" y="83"/>
                  </a:lnTo>
                  <a:lnTo>
                    <a:pt x="250" y="0"/>
                  </a:lnTo>
                  <a:lnTo>
                    <a:pt x="1155" y="0"/>
                  </a:lnTo>
                  <a:lnTo>
                    <a:pt x="1229" y="11"/>
                  </a:lnTo>
                  <a:lnTo>
                    <a:pt x="1376" y="108"/>
                  </a:lnTo>
                  <a:lnTo>
                    <a:pt x="1386" y="155"/>
                  </a:lnTo>
                  <a:lnTo>
                    <a:pt x="1339" y="393"/>
                  </a:lnTo>
                  <a:lnTo>
                    <a:pt x="1293" y="735"/>
                  </a:lnTo>
                  <a:lnTo>
                    <a:pt x="1257" y="1045"/>
                  </a:lnTo>
                  <a:lnTo>
                    <a:pt x="1247" y="1365"/>
                  </a:lnTo>
                  <a:lnTo>
                    <a:pt x="1174" y="1722"/>
                  </a:lnTo>
                  <a:lnTo>
                    <a:pt x="1247" y="1745"/>
                  </a:lnTo>
                  <a:lnTo>
                    <a:pt x="1313" y="1793"/>
                  </a:lnTo>
                  <a:lnTo>
                    <a:pt x="1193" y="1745"/>
                  </a:lnTo>
                  <a:lnTo>
                    <a:pt x="1202" y="1769"/>
                  </a:lnTo>
                  <a:lnTo>
                    <a:pt x="1100" y="1735"/>
                  </a:lnTo>
                  <a:lnTo>
                    <a:pt x="1036" y="1735"/>
                  </a:lnTo>
                  <a:lnTo>
                    <a:pt x="1008" y="1735"/>
                  </a:lnTo>
                  <a:lnTo>
                    <a:pt x="1090" y="1639"/>
                  </a:lnTo>
                  <a:lnTo>
                    <a:pt x="1026" y="1663"/>
                  </a:lnTo>
                  <a:lnTo>
                    <a:pt x="1017" y="1603"/>
                  </a:lnTo>
                  <a:lnTo>
                    <a:pt x="1165" y="1390"/>
                  </a:lnTo>
                  <a:lnTo>
                    <a:pt x="1026" y="1531"/>
                  </a:lnTo>
                  <a:lnTo>
                    <a:pt x="1054" y="1390"/>
                  </a:lnTo>
                  <a:lnTo>
                    <a:pt x="1202" y="1152"/>
                  </a:lnTo>
                  <a:lnTo>
                    <a:pt x="1054" y="1306"/>
                  </a:lnTo>
                  <a:lnTo>
                    <a:pt x="1062" y="1258"/>
                  </a:lnTo>
                  <a:lnTo>
                    <a:pt x="1210" y="1069"/>
                  </a:lnTo>
                  <a:lnTo>
                    <a:pt x="1193" y="1045"/>
                  </a:lnTo>
                  <a:lnTo>
                    <a:pt x="1073" y="1164"/>
                  </a:lnTo>
                  <a:lnTo>
                    <a:pt x="1146" y="558"/>
                  </a:lnTo>
                  <a:lnTo>
                    <a:pt x="1174" y="369"/>
                  </a:lnTo>
                  <a:lnTo>
                    <a:pt x="1202" y="95"/>
                  </a:lnTo>
                  <a:lnTo>
                    <a:pt x="1174" y="60"/>
                  </a:lnTo>
                  <a:lnTo>
                    <a:pt x="1062" y="23"/>
                  </a:lnTo>
                  <a:lnTo>
                    <a:pt x="296" y="23"/>
                  </a:lnTo>
                  <a:lnTo>
                    <a:pt x="221" y="47"/>
                  </a:lnTo>
                  <a:lnTo>
                    <a:pt x="176" y="83"/>
                  </a:lnTo>
                  <a:lnTo>
                    <a:pt x="176" y="119"/>
                  </a:lnTo>
                  <a:lnTo>
                    <a:pt x="149" y="403"/>
                  </a:lnTo>
                  <a:lnTo>
                    <a:pt x="47" y="1033"/>
                  </a:lnTo>
                  <a:lnTo>
                    <a:pt x="38" y="1174"/>
                  </a:lnTo>
                  <a:lnTo>
                    <a:pt x="0" y="1187"/>
                  </a:lnTo>
                  <a:lnTo>
                    <a:pt x="0" y="1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89" name="Freeform 38"/>
            <p:cNvSpPr>
              <a:spLocks/>
            </p:cNvSpPr>
            <p:nvPr/>
          </p:nvSpPr>
          <p:spPr bwMode="auto">
            <a:xfrm>
              <a:off x="5156" y="1847"/>
              <a:ext cx="664" cy="149"/>
            </a:xfrm>
            <a:custGeom>
              <a:avLst/>
              <a:gdLst>
                <a:gd name="T0" fmla="*/ 528 w 1330"/>
                <a:gd name="T1" fmla="*/ 71 h 297"/>
                <a:gd name="T2" fmla="*/ 575 w 1330"/>
                <a:gd name="T3" fmla="*/ 60 h 297"/>
                <a:gd name="T4" fmla="*/ 600 w 1330"/>
                <a:gd name="T5" fmla="*/ 82 h 297"/>
                <a:gd name="T6" fmla="*/ 638 w 1330"/>
                <a:gd name="T7" fmla="*/ 47 h 297"/>
                <a:gd name="T8" fmla="*/ 657 w 1330"/>
                <a:gd name="T9" fmla="*/ 60 h 297"/>
                <a:gd name="T10" fmla="*/ 702 w 1330"/>
                <a:gd name="T11" fmla="*/ 36 h 297"/>
                <a:gd name="T12" fmla="*/ 740 w 1330"/>
                <a:gd name="T13" fmla="*/ 47 h 297"/>
                <a:gd name="T14" fmla="*/ 767 w 1330"/>
                <a:gd name="T15" fmla="*/ 24 h 297"/>
                <a:gd name="T16" fmla="*/ 795 w 1330"/>
                <a:gd name="T17" fmla="*/ 36 h 297"/>
                <a:gd name="T18" fmla="*/ 869 w 1330"/>
                <a:gd name="T19" fmla="*/ 13 h 297"/>
                <a:gd name="T20" fmla="*/ 905 w 1330"/>
                <a:gd name="T21" fmla="*/ 0 h 297"/>
                <a:gd name="T22" fmla="*/ 878 w 1330"/>
                <a:gd name="T23" fmla="*/ 166 h 297"/>
                <a:gd name="T24" fmla="*/ 1330 w 1330"/>
                <a:gd name="T25" fmla="*/ 261 h 297"/>
                <a:gd name="T26" fmla="*/ 748 w 1330"/>
                <a:gd name="T27" fmla="*/ 166 h 297"/>
                <a:gd name="T28" fmla="*/ 1312 w 1330"/>
                <a:gd name="T29" fmla="*/ 272 h 297"/>
                <a:gd name="T30" fmla="*/ 1266 w 1330"/>
                <a:gd name="T31" fmla="*/ 297 h 297"/>
                <a:gd name="T32" fmla="*/ 0 w 1330"/>
                <a:gd name="T33" fmla="*/ 47 h 297"/>
                <a:gd name="T34" fmla="*/ 435 w 1330"/>
                <a:gd name="T35" fmla="*/ 106 h 297"/>
                <a:gd name="T36" fmla="*/ 528 w 1330"/>
                <a:gd name="T37" fmla="*/ 71 h 297"/>
                <a:gd name="T38" fmla="*/ 528 w 1330"/>
                <a:gd name="T39" fmla="*/ 7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30" h="297">
                  <a:moveTo>
                    <a:pt x="528" y="71"/>
                  </a:moveTo>
                  <a:lnTo>
                    <a:pt x="575" y="60"/>
                  </a:lnTo>
                  <a:lnTo>
                    <a:pt x="600" y="82"/>
                  </a:lnTo>
                  <a:lnTo>
                    <a:pt x="638" y="47"/>
                  </a:lnTo>
                  <a:lnTo>
                    <a:pt x="657" y="60"/>
                  </a:lnTo>
                  <a:lnTo>
                    <a:pt x="702" y="36"/>
                  </a:lnTo>
                  <a:lnTo>
                    <a:pt x="740" y="47"/>
                  </a:lnTo>
                  <a:lnTo>
                    <a:pt x="767" y="24"/>
                  </a:lnTo>
                  <a:lnTo>
                    <a:pt x="795" y="36"/>
                  </a:lnTo>
                  <a:lnTo>
                    <a:pt x="869" y="13"/>
                  </a:lnTo>
                  <a:lnTo>
                    <a:pt x="905" y="0"/>
                  </a:lnTo>
                  <a:lnTo>
                    <a:pt x="878" y="166"/>
                  </a:lnTo>
                  <a:lnTo>
                    <a:pt x="1330" y="261"/>
                  </a:lnTo>
                  <a:lnTo>
                    <a:pt x="748" y="166"/>
                  </a:lnTo>
                  <a:lnTo>
                    <a:pt x="1312" y="272"/>
                  </a:lnTo>
                  <a:lnTo>
                    <a:pt x="1266" y="297"/>
                  </a:lnTo>
                  <a:lnTo>
                    <a:pt x="0" y="47"/>
                  </a:lnTo>
                  <a:lnTo>
                    <a:pt x="435" y="106"/>
                  </a:lnTo>
                  <a:lnTo>
                    <a:pt x="528" y="71"/>
                  </a:lnTo>
                  <a:lnTo>
                    <a:pt x="528"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90" name="Freeform 39"/>
            <p:cNvSpPr>
              <a:spLocks/>
            </p:cNvSpPr>
            <p:nvPr/>
          </p:nvSpPr>
          <p:spPr bwMode="auto">
            <a:xfrm>
              <a:off x="5013" y="1966"/>
              <a:ext cx="337" cy="65"/>
            </a:xfrm>
            <a:custGeom>
              <a:avLst/>
              <a:gdLst>
                <a:gd name="T0" fmla="*/ 0 w 675"/>
                <a:gd name="T1" fmla="*/ 34 h 130"/>
                <a:gd name="T2" fmla="*/ 148 w 675"/>
                <a:gd name="T3" fmla="*/ 0 h 130"/>
                <a:gd name="T4" fmla="*/ 417 w 675"/>
                <a:gd name="T5" fmla="*/ 0 h 130"/>
                <a:gd name="T6" fmla="*/ 675 w 675"/>
                <a:gd name="T7" fmla="*/ 34 h 130"/>
                <a:gd name="T8" fmla="*/ 666 w 675"/>
                <a:gd name="T9" fmla="*/ 82 h 130"/>
                <a:gd name="T10" fmla="*/ 656 w 675"/>
                <a:gd name="T11" fmla="*/ 106 h 130"/>
                <a:gd name="T12" fmla="*/ 619 w 675"/>
                <a:gd name="T13" fmla="*/ 106 h 130"/>
                <a:gd name="T14" fmla="*/ 647 w 675"/>
                <a:gd name="T15" fmla="*/ 47 h 130"/>
                <a:gd name="T16" fmla="*/ 619 w 675"/>
                <a:gd name="T17" fmla="*/ 47 h 130"/>
                <a:gd name="T18" fmla="*/ 591 w 675"/>
                <a:gd name="T19" fmla="*/ 82 h 130"/>
                <a:gd name="T20" fmla="*/ 582 w 675"/>
                <a:gd name="T21" fmla="*/ 47 h 130"/>
                <a:gd name="T22" fmla="*/ 277 w 675"/>
                <a:gd name="T23" fmla="*/ 13 h 130"/>
                <a:gd name="T24" fmla="*/ 119 w 675"/>
                <a:gd name="T25" fmla="*/ 13 h 130"/>
                <a:gd name="T26" fmla="*/ 65 w 675"/>
                <a:gd name="T27" fmla="*/ 34 h 130"/>
                <a:gd name="T28" fmla="*/ 93 w 675"/>
                <a:gd name="T29" fmla="*/ 59 h 130"/>
                <a:gd name="T30" fmla="*/ 258 w 675"/>
                <a:gd name="T31" fmla="*/ 59 h 130"/>
                <a:gd name="T32" fmla="*/ 509 w 675"/>
                <a:gd name="T33" fmla="*/ 82 h 130"/>
                <a:gd name="T34" fmla="*/ 591 w 675"/>
                <a:gd name="T35" fmla="*/ 94 h 130"/>
                <a:gd name="T36" fmla="*/ 573 w 675"/>
                <a:gd name="T37" fmla="*/ 130 h 130"/>
                <a:gd name="T38" fmla="*/ 361 w 675"/>
                <a:gd name="T39" fmla="*/ 94 h 130"/>
                <a:gd name="T40" fmla="*/ 176 w 675"/>
                <a:gd name="T41" fmla="*/ 94 h 130"/>
                <a:gd name="T42" fmla="*/ 157 w 675"/>
                <a:gd name="T43" fmla="*/ 70 h 130"/>
                <a:gd name="T44" fmla="*/ 93 w 675"/>
                <a:gd name="T45" fmla="*/ 70 h 130"/>
                <a:gd name="T46" fmla="*/ 19 w 675"/>
                <a:gd name="T47" fmla="*/ 47 h 130"/>
                <a:gd name="T48" fmla="*/ 0 w 675"/>
                <a:gd name="T49" fmla="*/ 34 h 130"/>
                <a:gd name="T50" fmla="*/ 0 w 675"/>
                <a:gd name="T51"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5" h="130">
                  <a:moveTo>
                    <a:pt x="0" y="34"/>
                  </a:moveTo>
                  <a:lnTo>
                    <a:pt x="148" y="0"/>
                  </a:lnTo>
                  <a:lnTo>
                    <a:pt x="417" y="0"/>
                  </a:lnTo>
                  <a:lnTo>
                    <a:pt x="675" y="34"/>
                  </a:lnTo>
                  <a:lnTo>
                    <a:pt x="666" y="82"/>
                  </a:lnTo>
                  <a:lnTo>
                    <a:pt x="656" y="106"/>
                  </a:lnTo>
                  <a:lnTo>
                    <a:pt x="619" y="106"/>
                  </a:lnTo>
                  <a:lnTo>
                    <a:pt x="647" y="47"/>
                  </a:lnTo>
                  <a:lnTo>
                    <a:pt x="619" y="47"/>
                  </a:lnTo>
                  <a:lnTo>
                    <a:pt x="591" y="82"/>
                  </a:lnTo>
                  <a:lnTo>
                    <a:pt x="582" y="47"/>
                  </a:lnTo>
                  <a:lnTo>
                    <a:pt x="277" y="13"/>
                  </a:lnTo>
                  <a:lnTo>
                    <a:pt x="119" y="13"/>
                  </a:lnTo>
                  <a:lnTo>
                    <a:pt x="65" y="34"/>
                  </a:lnTo>
                  <a:lnTo>
                    <a:pt x="93" y="59"/>
                  </a:lnTo>
                  <a:lnTo>
                    <a:pt x="258" y="59"/>
                  </a:lnTo>
                  <a:lnTo>
                    <a:pt x="509" y="82"/>
                  </a:lnTo>
                  <a:lnTo>
                    <a:pt x="591" y="94"/>
                  </a:lnTo>
                  <a:lnTo>
                    <a:pt x="573" y="130"/>
                  </a:lnTo>
                  <a:lnTo>
                    <a:pt x="361" y="94"/>
                  </a:lnTo>
                  <a:lnTo>
                    <a:pt x="176" y="94"/>
                  </a:lnTo>
                  <a:lnTo>
                    <a:pt x="157" y="70"/>
                  </a:lnTo>
                  <a:lnTo>
                    <a:pt x="93" y="70"/>
                  </a:lnTo>
                  <a:lnTo>
                    <a:pt x="19" y="47"/>
                  </a:lnTo>
                  <a:lnTo>
                    <a:pt x="0" y="34"/>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91" name="Freeform 40"/>
            <p:cNvSpPr>
              <a:spLocks/>
            </p:cNvSpPr>
            <p:nvPr/>
          </p:nvSpPr>
          <p:spPr bwMode="auto">
            <a:xfrm>
              <a:off x="5238" y="1918"/>
              <a:ext cx="121" cy="54"/>
            </a:xfrm>
            <a:custGeom>
              <a:avLst/>
              <a:gdLst>
                <a:gd name="T0" fmla="*/ 223 w 240"/>
                <a:gd name="T1" fmla="*/ 0 h 109"/>
                <a:gd name="T2" fmla="*/ 0 w 240"/>
                <a:gd name="T3" fmla="*/ 96 h 109"/>
                <a:gd name="T4" fmla="*/ 39 w 240"/>
                <a:gd name="T5" fmla="*/ 109 h 109"/>
                <a:gd name="T6" fmla="*/ 240 w 240"/>
                <a:gd name="T7" fmla="*/ 24 h 109"/>
                <a:gd name="T8" fmla="*/ 223 w 240"/>
                <a:gd name="T9" fmla="*/ 0 h 109"/>
                <a:gd name="T10" fmla="*/ 223 w 240"/>
                <a:gd name="T11" fmla="*/ 0 h 109"/>
              </a:gdLst>
              <a:ahLst/>
              <a:cxnLst>
                <a:cxn ang="0">
                  <a:pos x="T0" y="T1"/>
                </a:cxn>
                <a:cxn ang="0">
                  <a:pos x="T2" y="T3"/>
                </a:cxn>
                <a:cxn ang="0">
                  <a:pos x="T4" y="T5"/>
                </a:cxn>
                <a:cxn ang="0">
                  <a:pos x="T6" y="T7"/>
                </a:cxn>
                <a:cxn ang="0">
                  <a:pos x="T8" y="T9"/>
                </a:cxn>
                <a:cxn ang="0">
                  <a:pos x="T10" y="T11"/>
                </a:cxn>
              </a:cxnLst>
              <a:rect l="0" t="0" r="r" b="b"/>
              <a:pathLst>
                <a:path w="240" h="109">
                  <a:moveTo>
                    <a:pt x="223" y="0"/>
                  </a:moveTo>
                  <a:lnTo>
                    <a:pt x="0" y="96"/>
                  </a:lnTo>
                  <a:lnTo>
                    <a:pt x="39" y="109"/>
                  </a:lnTo>
                  <a:lnTo>
                    <a:pt x="240" y="24"/>
                  </a:lnTo>
                  <a:lnTo>
                    <a:pt x="223" y="0"/>
                  </a:lnTo>
                  <a:lnTo>
                    <a:pt x="2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92" name="Freeform 41"/>
            <p:cNvSpPr>
              <a:spLocks/>
            </p:cNvSpPr>
            <p:nvPr/>
          </p:nvSpPr>
          <p:spPr bwMode="auto">
            <a:xfrm>
              <a:off x="4916" y="2013"/>
              <a:ext cx="249" cy="119"/>
            </a:xfrm>
            <a:custGeom>
              <a:avLst/>
              <a:gdLst>
                <a:gd name="T0" fmla="*/ 462 w 497"/>
                <a:gd name="T1" fmla="*/ 0 h 239"/>
                <a:gd name="T2" fmla="*/ 9 w 497"/>
                <a:gd name="T3" fmla="*/ 202 h 239"/>
                <a:gd name="T4" fmla="*/ 0 w 497"/>
                <a:gd name="T5" fmla="*/ 239 h 239"/>
                <a:gd name="T6" fmla="*/ 497 w 497"/>
                <a:gd name="T7" fmla="*/ 12 h 239"/>
                <a:gd name="T8" fmla="*/ 462 w 497"/>
                <a:gd name="T9" fmla="*/ 0 h 239"/>
                <a:gd name="T10" fmla="*/ 462 w 497"/>
                <a:gd name="T11" fmla="*/ 0 h 239"/>
              </a:gdLst>
              <a:ahLst/>
              <a:cxnLst>
                <a:cxn ang="0">
                  <a:pos x="T0" y="T1"/>
                </a:cxn>
                <a:cxn ang="0">
                  <a:pos x="T2" y="T3"/>
                </a:cxn>
                <a:cxn ang="0">
                  <a:pos x="T4" y="T5"/>
                </a:cxn>
                <a:cxn ang="0">
                  <a:pos x="T6" y="T7"/>
                </a:cxn>
                <a:cxn ang="0">
                  <a:pos x="T8" y="T9"/>
                </a:cxn>
                <a:cxn ang="0">
                  <a:pos x="T10" y="T11"/>
                </a:cxn>
              </a:cxnLst>
              <a:rect l="0" t="0" r="r" b="b"/>
              <a:pathLst>
                <a:path w="497" h="239">
                  <a:moveTo>
                    <a:pt x="462" y="0"/>
                  </a:moveTo>
                  <a:lnTo>
                    <a:pt x="9" y="202"/>
                  </a:lnTo>
                  <a:lnTo>
                    <a:pt x="0" y="239"/>
                  </a:lnTo>
                  <a:lnTo>
                    <a:pt x="497" y="12"/>
                  </a:lnTo>
                  <a:lnTo>
                    <a:pt x="462" y="0"/>
                  </a:lnTo>
                  <a:lnTo>
                    <a:pt x="4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93" name="Freeform 42"/>
            <p:cNvSpPr>
              <a:spLocks/>
            </p:cNvSpPr>
            <p:nvPr/>
          </p:nvSpPr>
          <p:spPr bwMode="auto">
            <a:xfrm>
              <a:off x="4366" y="1954"/>
              <a:ext cx="642" cy="178"/>
            </a:xfrm>
            <a:custGeom>
              <a:avLst/>
              <a:gdLst>
                <a:gd name="T0" fmla="*/ 1284 w 1284"/>
                <a:gd name="T1" fmla="*/ 201 h 357"/>
                <a:gd name="T2" fmla="*/ 1026 w 1284"/>
                <a:gd name="T3" fmla="*/ 190 h 357"/>
                <a:gd name="T4" fmla="*/ 768 w 1284"/>
                <a:gd name="T5" fmla="*/ 214 h 357"/>
                <a:gd name="T6" fmla="*/ 749 w 1284"/>
                <a:gd name="T7" fmla="*/ 238 h 357"/>
                <a:gd name="T8" fmla="*/ 28 w 1284"/>
                <a:gd name="T9" fmla="*/ 0 h 357"/>
                <a:gd name="T10" fmla="*/ 0 w 1284"/>
                <a:gd name="T11" fmla="*/ 11 h 357"/>
                <a:gd name="T12" fmla="*/ 1082 w 1284"/>
                <a:gd name="T13" fmla="*/ 357 h 357"/>
                <a:gd name="T14" fmla="*/ 1082 w 1284"/>
                <a:gd name="T15" fmla="*/ 331 h 357"/>
                <a:gd name="T16" fmla="*/ 777 w 1284"/>
                <a:gd name="T17" fmla="*/ 238 h 357"/>
                <a:gd name="T18" fmla="*/ 971 w 1284"/>
                <a:gd name="T19" fmla="*/ 201 h 357"/>
                <a:gd name="T20" fmla="*/ 1174 w 1284"/>
                <a:gd name="T21" fmla="*/ 201 h 357"/>
                <a:gd name="T22" fmla="*/ 1239 w 1284"/>
                <a:gd name="T23" fmla="*/ 225 h 357"/>
                <a:gd name="T24" fmla="*/ 1284 w 1284"/>
                <a:gd name="T25" fmla="*/ 201 h 357"/>
                <a:gd name="T26" fmla="*/ 1284 w 1284"/>
                <a:gd name="T27" fmla="*/ 20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4" h="357">
                  <a:moveTo>
                    <a:pt x="1284" y="201"/>
                  </a:moveTo>
                  <a:lnTo>
                    <a:pt x="1026" y="190"/>
                  </a:lnTo>
                  <a:lnTo>
                    <a:pt x="768" y="214"/>
                  </a:lnTo>
                  <a:lnTo>
                    <a:pt x="749" y="238"/>
                  </a:lnTo>
                  <a:lnTo>
                    <a:pt x="28" y="0"/>
                  </a:lnTo>
                  <a:lnTo>
                    <a:pt x="0" y="11"/>
                  </a:lnTo>
                  <a:lnTo>
                    <a:pt x="1082" y="357"/>
                  </a:lnTo>
                  <a:lnTo>
                    <a:pt x="1082" y="331"/>
                  </a:lnTo>
                  <a:lnTo>
                    <a:pt x="777" y="238"/>
                  </a:lnTo>
                  <a:lnTo>
                    <a:pt x="971" y="201"/>
                  </a:lnTo>
                  <a:lnTo>
                    <a:pt x="1174" y="201"/>
                  </a:lnTo>
                  <a:lnTo>
                    <a:pt x="1239" y="225"/>
                  </a:lnTo>
                  <a:lnTo>
                    <a:pt x="1284" y="201"/>
                  </a:lnTo>
                  <a:lnTo>
                    <a:pt x="1284"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94" name="Freeform 43"/>
            <p:cNvSpPr>
              <a:spLocks/>
            </p:cNvSpPr>
            <p:nvPr/>
          </p:nvSpPr>
          <p:spPr bwMode="auto">
            <a:xfrm>
              <a:off x="3923" y="1764"/>
              <a:ext cx="540" cy="261"/>
            </a:xfrm>
            <a:custGeom>
              <a:avLst/>
              <a:gdLst>
                <a:gd name="T0" fmla="*/ 28 w 1080"/>
                <a:gd name="T1" fmla="*/ 25 h 524"/>
                <a:gd name="T2" fmla="*/ 213 w 1080"/>
                <a:gd name="T3" fmla="*/ 85 h 524"/>
                <a:gd name="T4" fmla="*/ 406 w 1080"/>
                <a:gd name="T5" fmla="*/ 85 h 524"/>
                <a:gd name="T6" fmla="*/ 581 w 1080"/>
                <a:gd name="T7" fmla="*/ 48 h 524"/>
                <a:gd name="T8" fmla="*/ 720 w 1080"/>
                <a:gd name="T9" fmla="*/ 0 h 524"/>
                <a:gd name="T10" fmla="*/ 932 w 1080"/>
                <a:gd name="T11" fmla="*/ 132 h 524"/>
                <a:gd name="T12" fmla="*/ 793 w 1080"/>
                <a:gd name="T13" fmla="*/ 61 h 524"/>
                <a:gd name="T14" fmla="*/ 729 w 1080"/>
                <a:gd name="T15" fmla="*/ 0 h 524"/>
                <a:gd name="T16" fmla="*/ 471 w 1080"/>
                <a:gd name="T17" fmla="*/ 85 h 524"/>
                <a:gd name="T18" fmla="*/ 91 w 1080"/>
                <a:gd name="T19" fmla="*/ 72 h 524"/>
                <a:gd name="T20" fmla="*/ 434 w 1080"/>
                <a:gd name="T21" fmla="*/ 346 h 524"/>
                <a:gd name="T22" fmla="*/ 692 w 1080"/>
                <a:gd name="T23" fmla="*/ 333 h 524"/>
                <a:gd name="T24" fmla="*/ 960 w 1080"/>
                <a:gd name="T25" fmla="*/ 286 h 524"/>
                <a:gd name="T26" fmla="*/ 878 w 1080"/>
                <a:gd name="T27" fmla="*/ 227 h 524"/>
                <a:gd name="T28" fmla="*/ 979 w 1080"/>
                <a:gd name="T29" fmla="*/ 214 h 524"/>
                <a:gd name="T30" fmla="*/ 1080 w 1080"/>
                <a:gd name="T31" fmla="*/ 273 h 524"/>
                <a:gd name="T32" fmla="*/ 1035 w 1080"/>
                <a:gd name="T33" fmla="*/ 297 h 524"/>
                <a:gd name="T34" fmla="*/ 1063 w 1080"/>
                <a:gd name="T35" fmla="*/ 309 h 524"/>
                <a:gd name="T36" fmla="*/ 859 w 1080"/>
                <a:gd name="T37" fmla="*/ 368 h 524"/>
                <a:gd name="T38" fmla="*/ 850 w 1080"/>
                <a:gd name="T39" fmla="*/ 392 h 524"/>
                <a:gd name="T40" fmla="*/ 397 w 1080"/>
                <a:gd name="T41" fmla="*/ 524 h 524"/>
                <a:gd name="T42" fmla="*/ 831 w 1080"/>
                <a:gd name="T43" fmla="*/ 368 h 524"/>
                <a:gd name="T44" fmla="*/ 388 w 1080"/>
                <a:gd name="T45" fmla="*/ 475 h 524"/>
                <a:gd name="T46" fmla="*/ 600 w 1080"/>
                <a:gd name="T47" fmla="*/ 405 h 524"/>
                <a:gd name="T48" fmla="*/ 369 w 1080"/>
                <a:gd name="T49" fmla="*/ 428 h 524"/>
                <a:gd name="T50" fmla="*/ 443 w 1080"/>
                <a:gd name="T51" fmla="*/ 381 h 524"/>
                <a:gd name="T52" fmla="*/ 359 w 1080"/>
                <a:gd name="T53" fmla="*/ 368 h 524"/>
                <a:gd name="T54" fmla="*/ 73 w 1080"/>
                <a:gd name="T55" fmla="*/ 167 h 524"/>
                <a:gd name="T56" fmla="*/ 28 w 1080"/>
                <a:gd name="T57" fmla="*/ 191 h 524"/>
                <a:gd name="T58" fmla="*/ 378 w 1080"/>
                <a:gd name="T59" fmla="*/ 452 h 524"/>
                <a:gd name="T60" fmla="*/ 0 w 1080"/>
                <a:gd name="T61" fmla="*/ 191 h 524"/>
                <a:gd name="T62" fmla="*/ 46 w 1080"/>
                <a:gd name="T63" fmla="*/ 167 h 524"/>
                <a:gd name="T64" fmla="*/ 37 w 1080"/>
                <a:gd name="T65" fmla="*/ 132 h 524"/>
                <a:gd name="T66" fmla="*/ 119 w 1080"/>
                <a:gd name="T67" fmla="*/ 119 h 524"/>
                <a:gd name="T68" fmla="*/ 28 w 1080"/>
                <a:gd name="T69" fmla="*/ 25 h 524"/>
                <a:gd name="T70" fmla="*/ 28 w 1080"/>
                <a:gd name="T71" fmla="*/ 2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0" h="524">
                  <a:moveTo>
                    <a:pt x="28" y="25"/>
                  </a:moveTo>
                  <a:lnTo>
                    <a:pt x="213" y="85"/>
                  </a:lnTo>
                  <a:lnTo>
                    <a:pt x="406" y="85"/>
                  </a:lnTo>
                  <a:lnTo>
                    <a:pt x="581" y="48"/>
                  </a:lnTo>
                  <a:lnTo>
                    <a:pt x="720" y="0"/>
                  </a:lnTo>
                  <a:lnTo>
                    <a:pt x="932" y="132"/>
                  </a:lnTo>
                  <a:lnTo>
                    <a:pt x="793" y="61"/>
                  </a:lnTo>
                  <a:lnTo>
                    <a:pt x="729" y="0"/>
                  </a:lnTo>
                  <a:lnTo>
                    <a:pt x="471" y="85"/>
                  </a:lnTo>
                  <a:lnTo>
                    <a:pt x="91" y="72"/>
                  </a:lnTo>
                  <a:lnTo>
                    <a:pt x="434" y="346"/>
                  </a:lnTo>
                  <a:lnTo>
                    <a:pt x="692" y="333"/>
                  </a:lnTo>
                  <a:lnTo>
                    <a:pt x="960" y="286"/>
                  </a:lnTo>
                  <a:lnTo>
                    <a:pt x="878" y="227"/>
                  </a:lnTo>
                  <a:lnTo>
                    <a:pt x="979" y="214"/>
                  </a:lnTo>
                  <a:lnTo>
                    <a:pt x="1080" y="273"/>
                  </a:lnTo>
                  <a:lnTo>
                    <a:pt x="1035" y="297"/>
                  </a:lnTo>
                  <a:lnTo>
                    <a:pt x="1063" y="309"/>
                  </a:lnTo>
                  <a:lnTo>
                    <a:pt x="859" y="368"/>
                  </a:lnTo>
                  <a:lnTo>
                    <a:pt x="850" y="392"/>
                  </a:lnTo>
                  <a:lnTo>
                    <a:pt x="397" y="524"/>
                  </a:lnTo>
                  <a:lnTo>
                    <a:pt x="831" y="368"/>
                  </a:lnTo>
                  <a:lnTo>
                    <a:pt x="388" y="475"/>
                  </a:lnTo>
                  <a:lnTo>
                    <a:pt x="600" y="405"/>
                  </a:lnTo>
                  <a:lnTo>
                    <a:pt x="369" y="428"/>
                  </a:lnTo>
                  <a:lnTo>
                    <a:pt x="443" y="381"/>
                  </a:lnTo>
                  <a:lnTo>
                    <a:pt x="359" y="368"/>
                  </a:lnTo>
                  <a:lnTo>
                    <a:pt x="73" y="167"/>
                  </a:lnTo>
                  <a:lnTo>
                    <a:pt x="28" y="191"/>
                  </a:lnTo>
                  <a:lnTo>
                    <a:pt x="378" y="452"/>
                  </a:lnTo>
                  <a:lnTo>
                    <a:pt x="0" y="191"/>
                  </a:lnTo>
                  <a:lnTo>
                    <a:pt x="46" y="167"/>
                  </a:lnTo>
                  <a:lnTo>
                    <a:pt x="37" y="132"/>
                  </a:lnTo>
                  <a:lnTo>
                    <a:pt x="119" y="119"/>
                  </a:lnTo>
                  <a:lnTo>
                    <a:pt x="28" y="25"/>
                  </a:lnTo>
                  <a:lnTo>
                    <a:pt x="28"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95" name="Freeform 44"/>
            <p:cNvSpPr>
              <a:spLocks/>
            </p:cNvSpPr>
            <p:nvPr/>
          </p:nvSpPr>
          <p:spPr bwMode="auto">
            <a:xfrm>
              <a:off x="3923" y="1882"/>
              <a:ext cx="185" cy="149"/>
            </a:xfrm>
            <a:custGeom>
              <a:avLst/>
              <a:gdLst>
                <a:gd name="T0" fmla="*/ 0 w 369"/>
                <a:gd name="T1" fmla="*/ 0 h 297"/>
                <a:gd name="T2" fmla="*/ 369 w 369"/>
                <a:gd name="T3" fmla="*/ 286 h 297"/>
                <a:gd name="T4" fmla="*/ 323 w 369"/>
                <a:gd name="T5" fmla="*/ 297 h 297"/>
                <a:gd name="T6" fmla="*/ 0 w 369"/>
                <a:gd name="T7" fmla="*/ 83 h 297"/>
                <a:gd name="T8" fmla="*/ 37 w 369"/>
                <a:gd name="T9" fmla="*/ 48 h 297"/>
                <a:gd name="T10" fmla="*/ 0 w 369"/>
                <a:gd name="T11" fmla="*/ 0 h 297"/>
                <a:gd name="T12" fmla="*/ 0 w 369"/>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369" h="297">
                  <a:moveTo>
                    <a:pt x="0" y="0"/>
                  </a:moveTo>
                  <a:lnTo>
                    <a:pt x="369" y="286"/>
                  </a:lnTo>
                  <a:lnTo>
                    <a:pt x="323" y="297"/>
                  </a:lnTo>
                  <a:lnTo>
                    <a:pt x="0" y="83"/>
                  </a:lnTo>
                  <a:lnTo>
                    <a:pt x="37" y="48"/>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96" name="Freeform 45"/>
            <p:cNvSpPr>
              <a:spLocks/>
            </p:cNvSpPr>
            <p:nvPr/>
          </p:nvSpPr>
          <p:spPr bwMode="auto">
            <a:xfrm>
              <a:off x="4320" y="1781"/>
              <a:ext cx="319" cy="196"/>
            </a:xfrm>
            <a:custGeom>
              <a:avLst/>
              <a:gdLst>
                <a:gd name="T0" fmla="*/ 0 w 639"/>
                <a:gd name="T1" fmla="*/ 72 h 392"/>
                <a:gd name="T2" fmla="*/ 149 w 639"/>
                <a:gd name="T3" fmla="*/ 96 h 392"/>
                <a:gd name="T4" fmla="*/ 242 w 639"/>
                <a:gd name="T5" fmla="*/ 72 h 392"/>
                <a:gd name="T6" fmla="*/ 334 w 639"/>
                <a:gd name="T7" fmla="*/ 36 h 392"/>
                <a:gd name="T8" fmla="*/ 426 w 639"/>
                <a:gd name="T9" fmla="*/ 0 h 392"/>
                <a:gd name="T10" fmla="*/ 277 w 639"/>
                <a:gd name="T11" fmla="*/ 59 h 392"/>
                <a:gd name="T12" fmla="*/ 167 w 639"/>
                <a:gd name="T13" fmla="*/ 96 h 392"/>
                <a:gd name="T14" fmla="*/ 38 w 639"/>
                <a:gd name="T15" fmla="*/ 96 h 392"/>
                <a:gd name="T16" fmla="*/ 490 w 639"/>
                <a:gd name="T17" fmla="*/ 332 h 392"/>
                <a:gd name="T18" fmla="*/ 639 w 639"/>
                <a:gd name="T19" fmla="*/ 392 h 392"/>
                <a:gd name="T20" fmla="*/ 399 w 639"/>
                <a:gd name="T21" fmla="*/ 297 h 392"/>
                <a:gd name="T22" fmla="*/ 0 w 639"/>
                <a:gd name="T23" fmla="*/ 96 h 392"/>
                <a:gd name="T24" fmla="*/ 0 w 639"/>
                <a:gd name="T25" fmla="*/ 72 h 392"/>
                <a:gd name="T26" fmla="*/ 0 w 639"/>
                <a:gd name="T27" fmla="*/ 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9" h="392">
                  <a:moveTo>
                    <a:pt x="0" y="72"/>
                  </a:moveTo>
                  <a:lnTo>
                    <a:pt x="149" y="96"/>
                  </a:lnTo>
                  <a:lnTo>
                    <a:pt x="242" y="72"/>
                  </a:lnTo>
                  <a:lnTo>
                    <a:pt x="334" y="36"/>
                  </a:lnTo>
                  <a:lnTo>
                    <a:pt x="426" y="0"/>
                  </a:lnTo>
                  <a:lnTo>
                    <a:pt x="277" y="59"/>
                  </a:lnTo>
                  <a:lnTo>
                    <a:pt x="167" y="96"/>
                  </a:lnTo>
                  <a:lnTo>
                    <a:pt x="38" y="96"/>
                  </a:lnTo>
                  <a:lnTo>
                    <a:pt x="490" y="332"/>
                  </a:lnTo>
                  <a:lnTo>
                    <a:pt x="639" y="392"/>
                  </a:lnTo>
                  <a:lnTo>
                    <a:pt x="399" y="297"/>
                  </a:lnTo>
                  <a:lnTo>
                    <a:pt x="0" y="96"/>
                  </a:lnTo>
                  <a:lnTo>
                    <a:pt x="0" y="72"/>
                  </a:lnTo>
                  <a:lnTo>
                    <a:pt x="0"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97" name="Freeform 46"/>
            <p:cNvSpPr>
              <a:spLocks/>
            </p:cNvSpPr>
            <p:nvPr/>
          </p:nvSpPr>
          <p:spPr bwMode="auto">
            <a:xfrm>
              <a:off x="4750" y="1888"/>
              <a:ext cx="471" cy="161"/>
            </a:xfrm>
            <a:custGeom>
              <a:avLst/>
              <a:gdLst>
                <a:gd name="T0" fmla="*/ 0 w 943"/>
                <a:gd name="T1" fmla="*/ 226 h 322"/>
                <a:gd name="T2" fmla="*/ 194 w 943"/>
                <a:gd name="T3" fmla="*/ 250 h 322"/>
                <a:gd name="T4" fmla="*/ 268 w 943"/>
                <a:gd name="T5" fmla="*/ 298 h 322"/>
                <a:gd name="T6" fmla="*/ 507 w 943"/>
                <a:gd name="T7" fmla="*/ 156 h 322"/>
                <a:gd name="T8" fmla="*/ 674 w 943"/>
                <a:gd name="T9" fmla="*/ 97 h 322"/>
                <a:gd name="T10" fmla="*/ 840 w 943"/>
                <a:gd name="T11" fmla="*/ 48 h 322"/>
                <a:gd name="T12" fmla="*/ 922 w 943"/>
                <a:gd name="T13" fmla="*/ 0 h 322"/>
                <a:gd name="T14" fmla="*/ 896 w 943"/>
                <a:gd name="T15" fmla="*/ 37 h 322"/>
                <a:gd name="T16" fmla="*/ 943 w 943"/>
                <a:gd name="T17" fmla="*/ 37 h 322"/>
                <a:gd name="T18" fmla="*/ 258 w 943"/>
                <a:gd name="T19" fmla="*/ 322 h 322"/>
                <a:gd name="T20" fmla="*/ 176 w 943"/>
                <a:gd name="T21" fmla="*/ 275 h 322"/>
                <a:gd name="T22" fmla="*/ 93 w 943"/>
                <a:gd name="T23" fmla="*/ 250 h 322"/>
                <a:gd name="T24" fmla="*/ 0 w 943"/>
                <a:gd name="T25" fmla="*/ 226 h 322"/>
                <a:gd name="T26" fmla="*/ 0 w 943"/>
                <a:gd name="T27" fmla="*/ 22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322">
                  <a:moveTo>
                    <a:pt x="0" y="226"/>
                  </a:moveTo>
                  <a:lnTo>
                    <a:pt x="194" y="250"/>
                  </a:lnTo>
                  <a:lnTo>
                    <a:pt x="268" y="298"/>
                  </a:lnTo>
                  <a:lnTo>
                    <a:pt x="507" y="156"/>
                  </a:lnTo>
                  <a:lnTo>
                    <a:pt x="674" y="97"/>
                  </a:lnTo>
                  <a:lnTo>
                    <a:pt x="840" y="48"/>
                  </a:lnTo>
                  <a:lnTo>
                    <a:pt x="922" y="0"/>
                  </a:lnTo>
                  <a:lnTo>
                    <a:pt x="896" y="37"/>
                  </a:lnTo>
                  <a:lnTo>
                    <a:pt x="943" y="37"/>
                  </a:lnTo>
                  <a:lnTo>
                    <a:pt x="258" y="322"/>
                  </a:lnTo>
                  <a:lnTo>
                    <a:pt x="176" y="275"/>
                  </a:lnTo>
                  <a:lnTo>
                    <a:pt x="93" y="250"/>
                  </a:lnTo>
                  <a:lnTo>
                    <a:pt x="0" y="226"/>
                  </a:lnTo>
                  <a:lnTo>
                    <a:pt x="0" y="2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98" name="Freeform 47"/>
            <p:cNvSpPr>
              <a:spLocks/>
            </p:cNvSpPr>
            <p:nvPr/>
          </p:nvSpPr>
          <p:spPr bwMode="auto">
            <a:xfrm>
              <a:off x="4043" y="1438"/>
              <a:ext cx="466" cy="213"/>
            </a:xfrm>
            <a:custGeom>
              <a:avLst/>
              <a:gdLst>
                <a:gd name="T0" fmla="*/ 380 w 934"/>
                <a:gd name="T1" fmla="*/ 106 h 426"/>
                <a:gd name="T2" fmla="*/ 214 w 934"/>
                <a:gd name="T3" fmla="*/ 141 h 426"/>
                <a:gd name="T4" fmla="*/ 103 w 934"/>
                <a:gd name="T5" fmla="*/ 153 h 426"/>
                <a:gd name="T6" fmla="*/ 0 w 934"/>
                <a:gd name="T7" fmla="*/ 188 h 426"/>
                <a:gd name="T8" fmla="*/ 167 w 934"/>
                <a:gd name="T9" fmla="*/ 201 h 426"/>
                <a:gd name="T10" fmla="*/ 29 w 934"/>
                <a:gd name="T11" fmla="*/ 272 h 426"/>
                <a:gd name="T12" fmla="*/ 221 w 934"/>
                <a:gd name="T13" fmla="*/ 235 h 426"/>
                <a:gd name="T14" fmla="*/ 371 w 934"/>
                <a:gd name="T15" fmla="*/ 248 h 426"/>
                <a:gd name="T16" fmla="*/ 536 w 934"/>
                <a:gd name="T17" fmla="*/ 284 h 426"/>
                <a:gd name="T18" fmla="*/ 592 w 934"/>
                <a:gd name="T19" fmla="*/ 307 h 426"/>
                <a:gd name="T20" fmla="*/ 519 w 934"/>
                <a:gd name="T21" fmla="*/ 354 h 426"/>
                <a:gd name="T22" fmla="*/ 592 w 934"/>
                <a:gd name="T23" fmla="*/ 331 h 426"/>
                <a:gd name="T24" fmla="*/ 583 w 934"/>
                <a:gd name="T25" fmla="*/ 366 h 426"/>
                <a:gd name="T26" fmla="*/ 453 w 934"/>
                <a:gd name="T27" fmla="*/ 426 h 426"/>
                <a:gd name="T28" fmla="*/ 896 w 934"/>
                <a:gd name="T29" fmla="*/ 294 h 426"/>
                <a:gd name="T30" fmla="*/ 831 w 934"/>
                <a:gd name="T31" fmla="*/ 284 h 426"/>
                <a:gd name="T32" fmla="*/ 906 w 934"/>
                <a:gd name="T33" fmla="*/ 235 h 426"/>
                <a:gd name="T34" fmla="*/ 850 w 934"/>
                <a:gd name="T35" fmla="*/ 212 h 426"/>
                <a:gd name="T36" fmla="*/ 934 w 934"/>
                <a:gd name="T37" fmla="*/ 141 h 426"/>
                <a:gd name="T38" fmla="*/ 925 w 934"/>
                <a:gd name="T39" fmla="*/ 129 h 426"/>
                <a:gd name="T40" fmla="*/ 693 w 934"/>
                <a:gd name="T41" fmla="*/ 294 h 426"/>
                <a:gd name="T42" fmla="*/ 519 w 934"/>
                <a:gd name="T43" fmla="*/ 225 h 426"/>
                <a:gd name="T44" fmla="*/ 361 w 934"/>
                <a:gd name="T45" fmla="*/ 188 h 426"/>
                <a:gd name="T46" fmla="*/ 92 w 934"/>
                <a:gd name="T47" fmla="*/ 175 h 426"/>
                <a:gd name="T48" fmla="*/ 426 w 934"/>
                <a:gd name="T49" fmla="*/ 93 h 426"/>
                <a:gd name="T50" fmla="*/ 536 w 934"/>
                <a:gd name="T51" fmla="*/ 22 h 426"/>
                <a:gd name="T52" fmla="*/ 896 w 934"/>
                <a:gd name="T53" fmla="*/ 117 h 426"/>
                <a:gd name="T54" fmla="*/ 526 w 934"/>
                <a:gd name="T55" fmla="*/ 0 h 426"/>
                <a:gd name="T56" fmla="*/ 380 w 934"/>
                <a:gd name="T57" fmla="*/ 106 h 426"/>
                <a:gd name="T58" fmla="*/ 380 w 934"/>
                <a:gd name="T59" fmla="*/ 10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34" h="426">
                  <a:moveTo>
                    <a:pt x="380" y="106"/>
                  </a:moveTo>
                  <a:lnTo>
                    <a:pt x="214" y="141"/>
                  </a:lnTo>
                  <a:lnTo>
                    <a:pt x="103" y="153"/>
                  </a:lnTo>
                  <a:lnTo>
                    <a:pt x="0" y="188"/>
                  </a:lnTo>
                  <a:lnTo>
                    <a:pt x="167" y="201"/>
                  </a:lnTo>
                  <a:lnTo>
                    <a:pt x="29" y="272"/>
                  </a:lnTo>
                  <a:lnTo>
                    <a:pt x="221" y="235"/>
                  </a:lnTo>
                  <a:lnTo>
                    <a:pt x="371" y="248"/>
                  </a:lnTo>
                  <a:lnTo>
                    <a:pt x="536" y="284"/>
                  </a:lnTo>
                  <a:lnTo>
                    <a:pt x="592" y="307"/>
                  </a:lnTo>
                  <a:lnTo>
                    <a:pt x="519" y="354"/>
                  </a:lnTo>
                  <a:lnTo>
                    <a:pt x="592" y="331"/>
                  </a:lnTo>
                  <a:lnTo>
                    <a:pt x="583" y="366"/>
                  </a:lnTo>
                  <a:lnTo>
                    <a:pt x="453" y="426"/>
                  </a:lnTo>
                  <a:lnTo>
                    <a:pt x="896" y="294"/>
                  </a:lnTo>
                  <a:lnTo>
                    <a:pt x="831" y="284"/>
                  </a:lnTo>
                  <a:lnTo>
                    <a:pt x="906" y="235"/>
                  </a:lnTo>
                  <a:lnTo>
                    <a:pt x="850" y="212"/>
                  </a:lnTo>
                  <a:lnTo>
                    <a:pt x="934" y="141"/>
                  </a:lnTo>
                  <a:lnTo>
                    <a:pt x="925" y="129"/>
                  </a:lnTo>
                  <a:lnTo>
                    <a:pt x="693" y="294"/>
                  </a:lnTo>
                  <a:lnTo>
                    <a:pt x="519" y="225"/>
                  </a:lnTo>
                  <a:lnTo>
                    <a:pt x="361" y="188"/>
                  </a:lnTo>
                  <a:lnTo>
                    <a:pt x="92" y="175"/>
                  </a:lnTo>
                  <a:lnTo>
                    <a:pt x="426" y="93"/>
                  </a:lnTo>
                  <a:lnTo>
                    <a:pt x="536" y="22"/>
                  </a:lnTo>
                  <a:lnTo>
                    <a:pt x="896" y="117"/>
                  </a:lnTo>
                  <a:lnTo>
                    <a:pt x="526" y="0"/>
                  </a:lnTo>
                  <a:lnTo>
                    <a:pt x="380" y="106"/>
                  </a:lnTo>
                  <a:lnTo>
                    <a:pt x="380"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99" name="Freeform 48"/>
            <p:cNvSpPr>
              <a:spLocks/>
            </p:cNvSpPr>
            <p:nvPr/>
          </p:nvSpPr>
          <p:spPr bwMode="auto">
            <a:xfrm>
              <a:off x="4080" y="1580"/>
              <a:ext cx="207" cy="48"/>
            </a:xfrm>
            <a:custGeom>
              <a:avLst/>
              <a:gdLst>
                <a:gd name="T0" fmla="*/ 0 w 415"/>
                <a:gd name="T1" fmla="*/ 0 h 95"/>
                <a:gd name="T2" fmla="*/ 146 w 415"/>
                <a:gd name="T3" fmla="*/ 0 h 95"/>
                <a:gd name="T4" fmla="*/ 239 w 415"/>
                <a:gd name="T5" fmla="*/ 23 h 95"/>
                <a:gd name="T6" fmla="*/ 324 w 415"/>
                <a:gd name="T7" fmla="*/ 60 h 95"/>
                <a:gd name="T8" fmla="*/ 415 w 415"/>
                <a:gd name="T9" fmla="*/ 82 h 95"/>
                <a:gd name="T10" fmla="*/ 341 w 415"/>
                <a:gd name="T11" fmla="*/ 82 h 95"/>
                <a:gd name="T12" fmla="*/ 296 w 415"/>
                <a:gd name="T13" fmla="*/ 95 h 95"/>
                <a:gd name="T14" fmla="*/ 45 w 415"/>
                <a:gd name="T15" fmla="*/ 47 h 95"/>
                <a:gd name="T16" fmla="*/ 83 w 415"/>
                <a:gd name="T17" fmla="*/ 10 h 95"/>
                <a:gd name="T18" fmla="*/ 0 w 415"/>
                <a:gd name="T19" fmla="*/ 0 h 95"/>
                <a:gd name="T20" fmla="*/ 0 w 415"/>
                <a:gd name="T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95">
                  <a:moveTo>
                    <a:pt x="0" y="0"/>
                  </a:moveTo>
                  <a:lnTo>
                    <a:pt x="146" y="0"/>
                  </a:lnTo>
                  <a:lnTo>
                    <a:pt x="239" y="23"/>
                  </a:lnTo>
                  <a:lnTo>
                    <a:pt x="324" y="60"/>
                  </a:lnTo>
                  <a:lnTo>
                    <a:pt x="415" y="82"/>
                  </a:lnTo>
                  <a:lnTo>
                    <a:pt x="341" y="82"/>
                  </a:lnTo>
                  <a:lnTo>
                    <a:pt x="296" y="95"/>
                  </a:lnTo>
                  <a:lnTo>
                    <a:pt x="45" y="47"/>
                  </a:lnTo>
                  <a:lnTo>
                    <a:pt x="83" y="1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00" name="Freeform 49"/>
            <p:cNvSpPr>
              <a:spLocks/>
            </p:cNvSpPr>
            <p:nvPr/>
          </p:nvSpPr>
          <p:spPr bwMode="auto">
            <a:xfrm>
              <a:off x="4066" y="1604"/>
              <a:ext cx="236" cy="77"/>
            </a:xfrm>
            <a:custGeom>
              <a:avLst/>
              <a:gdLst>
                <a:gd name="T0" fmla="*/ 0 w 472"/>
                <a:gd name="T1" fmla="*/ 0 h 154"/>
                <a:gd name="T2" fmla="*/ 185 w 472"/>
                <a:gd name="T3" fmla="*/ 84 h 154"/>
                <a:gd name="T4" fmla="*/ 472 w 472"/>
                <a:gd name="T5" fmla="*/ 143 h 154"/>
                <a:gd name="T6" fmla="*/ 425 w 472"/>
                <a:gd name="T7" fmla="*/ 154 h 154"/>
                <a:gd name="T8" fmla="*/ 148 w 472"/>
                <a:gd name="T9" fmla="*/ 95 h 154"/>
                <a:gd name="T10" fmla="*/ 0 w 472"/>
                <a:gd name="T11" fmla="*/ 0 h 154"/>
                <a:gd name="T12" fmla="*/ 0 w 472"/>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472" h="154">
                  <a:moveTo>
                    <a:pt x="0" y="0"/>
                  </a:moveTo>
                  <a:lnTo>
                    <a:pt x="185" y="84"/>
                  </a:lnTo>
                  <a:lnTo>
                    <a:pt x="472" y="143"/>
                  </a:lnTo>
                  <a:lnTo>
                    <a:pt x="425" y="154"/>
                  </a:lnTo>
                  <a:lnTo>
                    <a:pt x="148" y="95"/>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01" name="Freeform 50"/>
            <p:cNvSpPr>
              <a:spLocks/>
            </p:cNvSpPr>
            <p:nvPr/>
          </p:nvSpPr>
          <p:spPr bwMode="auto">
            <a:xfrm>
              <a:off x="4089" y="1640"/>
              <a:ext cx="180" cy="106"/>
            </a:xfrm>
            <a:custGeom>
              <a:avLst/>
              <a:gdLst>
                <a:gd name="T0" fmla="*/ 0 w 361"/>
                <a:gd name="T1" fmla="*/ 0 h 214"/>
                <a:gd name="T2" fmla="*/ 19 w 361"/>
                <a:gd name="T3" fmla="*/ 105 h 214"/>
                <a:gd name="T4" fmla="*/ 28 w 361"/>
                <a:gd name="T5" fmla="*/ 165 h 214"/>
                <a:gd name="T6" fmla="*/ 176 w 361"/>
                <a:gd name="T7" fmla="*/ 118 h 214"/>
                <a:gd name="T8" fmla="*/ 361 w 361"/>
                <a:gd name="T9" fmla="*/ 94 h 214"/>
                <a:gd name="T10" fmla="*/ 260 w 361"/>
                <a:gd name="T11" fmla="*/ 142 h 214"/>
                <a:gd name="T12" fmla="*/ 232 w 361"/>
                <a:gd name="T13" fmla="*/ 214 h 214"/>
                <a:gd name="T14" fmla="*/ 84 w 361"/>
                <a:gd name="T15" fmla="*/ 165 h 214"/>
                <a:gd name="T16" fmla="*/ 0 w 361"/>
                <a:gd name="T17" fmla="*/ 201 h 214"/>
                <a:gd name="T18" fmla="*/ 0 w 361"/>
                <a:gd name="T19" fmla="*/ 0 h 214"/>
                <a:gd name="T20" fmla="*/ 0 w 361"/>
                <a:gd name="T21"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214">
                  <a:moveTo>
                    <a:pt x="0" y="0"/>
                  </a:moveTo>
                  <a:lnTo>
                    <a:pt x="19" y="105"/>
                  </a:lnTo>
                  <a:lnTo>
                    <a:pt x="28" y="165"/>
                  </a:lnTo>
                  <a:lnTo>
                    <a:pt x="176" y="118"/>
                  </a:lnTo>
                  <a:lnTo>
                    <a:pt x="361" y="94"/>
                  </a:lnTo>
                  <a:lnTo>
                    <a:pt x="260" y="142"/>
                  </a:lnTo>
                  <a:lnTo>
                    <a:pt x="232" y="214"/>
                  </a:lnTo>
                  <a:lnTo>
                    <a:pt x="84" y="165"/>
                  </a:lnTo>
                  <a:lnTo>
                    <a:pt x="0" y="20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02" name="Freeform 51"/>
            <p:cNvSpPr>
              <a:spLocks/>
            </p:cNvSpPr>
            <p:nvPr/>
          </p:nvSpPr>
          <p:spPr bwMode="auto">
            <a:xfrm>
              <a:off x="4334" y="1592"/>
              <a:ext cx="185" cy="160"/>
            </a:xfrm>
            <a:custGeom>
              <a:avLst/>
              <a:gdLst>
                <a:gd name="T0" fmla="*/ 18 w 370"/>
                <a:gd name="T1" fmla="*/ 154 h 320"/>
                <a:gd name="T2" fmla="*/ 157 w 370"/>
                <a:gd name="T3" fmla="*/ 167 h 320"/>
                <a:gd name="T4" fmla="*/ 277 w 370"/>
                <a:gd name="T5" fmla="*/ 214 h 320"/>
                <a:gd name="T6" fmla="*/ 313 w 370"/>
                <a:gd name="T7" fmla="*/ 261 h 320"/>
                <a:gd name="T8" fmla="*/ 370 w 370"/>
                <a:gd name="T9" fmla="*/ 0 h 320"/>
                <a:gd name="T10" fmla="*/ 323 w 370"/>
                <a:gd name="T11" fmla="*/ 286 h 320"/>
                <a:gd name="T12" fmla="*/ 277 w 370"/>
                <a:gd name="T13" fmla="*/ 225 h 320"/>
                <a:gd name="T14" fmla="*/ 138 w 370"/>
                <a:gd name="T15" fmla="*/ 286 h 320"/>
                <a:gd name="T16" fmla="*/ 277 w 370"/>
                <a:gd name="T17" fmla="*/ 273 h 320"/>
                <a:gd name="T18" fmla="*/ 128 w 370"/>
                <a:gd name="T19" fmla="*/ 320 h 320"/>
                <a:gd name="T20" fmla="*/ 82 w 370"/>
                <a:gd name="T21" fmla="*/ 286 h 320"/>
                <a:gd name="T22" fmla="*/ 220 w 370"/>
                <a:gd name="T23" fmla="*/ 214 h 320"/>
                <a:gd name="T24" fmla="*/ 56 w 370"/>
                <a:gd name="T25" fmla="*/ 238 h 320"/>
                <a:gd name="T26" fmla="*/ 0 w 370"/>
                <a:gd name="T27" fmla="*/ 167 h 320"/>
                <a:gd name="T28" fmla="*/ 18 w 370"/>
                <a:gd name="T29" fmla="*/ 154 h 320"/>
                <a:gd name="T30" fmla="*/ 18 w 370"/>
                <a:gd name="T31" fmla="*/ 15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0" h="320">
                  <a:moveTo>
                    <a:pt x="18" y="154"/>
                  </a:moveTo>
                  <a:lnTo>
                    <a:pt x="157" y="167"/>
                  </a:lnTo>
                  <a:lnTo>
                    <a:pt x="277" y="214"/>
                  </a:lnTo>
                  <a:lnTo>
                    <a:pt x="313" y="261"/>
                  </a:lnTo>
                  <a:lnTo>
                    <a:pt x="370" y="0"/>
                  </a:lnTo>
                  <a:lnTo>
                    <a:pt x="323" y="286"/>
                  </a:lnTo>
                  <a:lnTo>
                    <a:pt x="277" y="225"/>
                  </a:lnTo>
                  <a:lnTo>
                    <a:pt x="138" y="286"/>
                  </a:lnTo>
                  <a:lnTo>
                    <a:pt x="277" y="273"/>
                  </a:lnTo>
                  <a:lnTo>
                    <a:pt x="128" y="320"/>
                  </a:lnTo>
                  <a:lnTo>
                    <a:pt x="82" y="286"/>
                  </a:lnTo>
                  <a:lnTo>
                    <a:pt x="220" y="214"/>
                  </a:lnTo>
                  <a:lnTo>
                    <a:pt x="56" y="238"/>
                  </a:lnTo>
                  <a:lnTo>
                    <a:pt x="0" y="167"/>
                  </a:lnTo>
                  <a:lnTo>
                    <a:pt x="18" y="154"/>
                  </a:lnTo>
                  <a:lnTo>
                    <a:pt x="18"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03" name="Freeform 52"/>
            <p:cNvSpPr>
              <a:spLocks/>
            </p:cNvSpPr>
            <p:nvPr/>
          </p:nvSpPr>
          <p:spPr bwMode="auto">
            <a:xfrm>
              <a:off x="4302" y="1710"/>
              <a:ext cx="60" cy="36"/>
            </a:xfrm>
            <a:custGeom>
              <a:avLst/>
              <a:gdLst>
                <a:gd name="T0" fmla="*/ 7 w 120"/>
                <a:gd name="T1" fmla="*/ 35 h 72"/>
                <a:gd name="T2" fmla="*/ 120 w 120"/>
                <a:gd name="T3" fmla="*/ 0 h 72"/>
                <a:gd name="T4" fmla="*/ 0 w 120"/>
                <a:gd name="T5" fmla="*/ 72 h 72"/>
                <a:gd name="T6" fmla="*/ 7 w 120"/>
                <a:gd name="T7" fmla="*/ 35 h 72"/>
                <a:gd name="T8" fmla="*/ 7 w 120"/>
                <a:gd name="T9" fmla="*/ 35 h 72"/>
              </a:gdLst>
              <a:ahLst/>
              <a:cxnLst>
                <a:cxn ang="0">
                  <a:pos x="T0" y="T1"/>
                </a:cxn>
                <a:cxn ang="0">
                  <a:pos x="T2" y="T3"/>
                </a:cxn>
                <a:cxn ang="0">
                  <a:pos x="T4" y="T5"/>
                </a:cxn>
                <a:cxn ang="0">
                  <a:pos x="T6" y="T7"/>
                </a:cxn>
                <a:cxn ang="0">
                  <a:pos x="T8" y="T9"/>
                </a:cxn>
              </a:cxnLst>
              <a:rect l="0" t="0" r="r" b="b"/>
              <a:pathLst>
                <a:path w="120" h="72">
                  <a:moveTo>
                    <a:pt x="7" y="35"/>
                  </a:moveTo>
                  <a:lnTo>
                    <a:pt x="120" y="0"/>
                  </a:lnTo>
                  <a:lnTo>
                    <a:pt x="0" y="72"/>
                  </a:lnTo>
                  <a:lnTo>
                    <a:pt x="7" y="35"/>
                  </a:lnTo>
                  <a:lnTo>
                    <a:pt x="7"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04" name="Freeform 53"/>
            <p:cNvSpPr>
              <a:spLocks/>
            </p:cNvSpPr>
            <p:nvPr/>
          </p:nvSpPr>
          <p:spPr bwMode="auto">
            <a:xfrm>
              <a:off x="4329" y="1746"/>
              <a:ext cx="37" cy="12"/>
            </a:xfrm>
            <a:custGeom>
              <a:avLst/>
              <a:gdLst>
                <a:gd name="T0" fmla="*/ 0 w 73"/>
                <a:gd name="T1" fmla="*/ 23 h 23"/>
                <a:gd name="T2" fmla="*/ 66 w 73"/>
                <a:gd name="T3" fmla="*/ 0 h 23"/>
                <a:gd name="T4" fmla="*/ 73 w 73"/>
                <a:gd name="T5" fmla="*/ 23 h 23"/>
                <a:gd name="T6" fmla="*/ 0 w 73"/>
                <a:gd name="T7" fmla="*/ 23 h 23"/>
                <a:gd name="T8" fmla="*/ 0 w 73"/>
                <a:gd name="T9" fmla="*/ 23 h 23"/>
              </a:gdLst>
              <a:ahLst/>
              <a:cxnLst>
                <a:cxn ang="0">
                  <a:pos x="T0" y="T1"/>
                </a:cxn>
                <a:cxn ang="0">
                  <a:pos x="T2" y="T3"/>
                </a:cxn>
                <a:cxn ang="0">
                  <a:pos x="T4" y="T5"/>
                </a:cxn>
                <a:cxn ang="0">
                  <a:pos x="T6" y="T7"/>
                </a:cxn>
                <a:cxn ang="0">
                  <a:pos x="T8" y="T9"/>
                </a:cxn>
              </a:cxnLst>
              <a:rect l="0" t="0" r="r" b="b"/>
              <a:pathLst>
                <a:path w="73" h="23">
                  <a:moveTo>
                    <a:pt x="0" y="23"/>
                  </a:moveTo>
                  <a:lnTo>
                    <a:pt x="66" y="0"/>
                  </a:lnTo>
                  <a:lnTo>
                    <a:pt x="73" y="23"/>
                  </a:lnTo>
                  <a:lnTo>
                    <a:pt x="0" y="23"/>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05" name="Freeform 54"/>
            <p:cNvSpPr>
              <a:spLocks/>
            </p:cNvSpPr>
            <p:nvPr/>
          </p:nvSpPr>
          <p:spPr bwMode="auto">
            <a:xfrm>
              <a:off x="4237" y="1686"/>
              <a:ext cx="65" cy="42"/>
            </a:xfrm>
            <a:custGeom>
              <a:avLst/>
              <a:gdLst>
                <a:gd name="T0" fmla="*/ 0 w 131"/>
                <a:gd name="T1" fmla="*/ 35 h 83"/>
                <a:gd name="T2" fmla="*/ 113 w 131"/>
                <a:gd name="T3" fmla="*/ 83 h 83"/>
                <a:gd name="T4" fmla="*/ 28 w 131"/>
                <a:gd name="T5" fmla="*/ 24 h 83"/>
                <a:gd name="T6" fmla="*/ 131 w 131"/>
                <a:gd name="T7" fmla="*/ 48 h 83"/>
                <a:gd name="T8" fmla="*/ 65 w 131"/>
                <a:gd name="T9" fmla="*/ 0 h 83"/>
                <a:gd name="T10" fmla="*/ 0 w 131"/>
                <a:gd name="T11" fmla="*/ 35 h 83"/>
                <a:gd name="T12" fmla="*/ 0 w 131"/>
                <a:gd name="T13" fmla="*/ 35 h 83"/>
              </a:gdLst>
              <a:ahLst/>
              <a:cxnLst>
                <a:cxn ang="0">
                  <a:pos x="T0" y="T1"/>
                </a:cxn>
                <a:cxn ang="0">
                  <a:pos x="T2" y="T3"/>
                </a:cxn>
                <a:cxn ang="0">
                  <a:pos x="T4" y="T5"/>
                </a:cxn>
                <a:cxn ang="0">
                  <a:pos x="T6" y="T7"/>
                </a:cxn>
                <a:cxn ang="0">
                  <a:pos x="T8" y="T9"/>
                </a:cxn>
                <a:cxn ang="0">
                  <a:pos x="T10" y="T11"/>
                </a:cxn>
                <a:cxn ang="0">
                  <a:pos x="T12" y="T13"/>
                </a:cxn>
              </a:cxnLst>
              <a:rect l="0" t="0" r="r" b="b"/>
              <a:pathLst>
                <a:path w="131" h="83">
                  <a:moveTo>
                    <a:pt x="0" y="35"/>
                  </a:moveTo>
                  <a:lnTo>
                    <a:pt x="113" y="83"/>
                  </a:lnTo>
                  <a:lnTo>
                    <a:pt x="28" y="24"/>
                  </a:lnTo>
                  <a:lnTo>
                    <a:pt x="131" y="48"/>
                  </a:lnTo>
                  <a:lnTo>
                    <a:pt x="65" y="0"/>
                  </a:lnTo>
                  <a:lnTo>
                    <a:pt x="0" y="35"/>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06" name="Freeform 55"/>
            <p:cNvSpPr>
              <a:spLocks/>
            </p:cNvSpPr>
            <p:nvPr/>
          </p:nvSpPr>
          <p:spPr bwMode="auto">
            <a:xfrm>
              <a:off x="4348" y="1567"/>
              <a:ext cx="216" cy="84"/>
            </a:xfrm>
            <a:custGeom>
              <a:avLst/>
              <a:gdLst>
                <a:gd name="T0" fmla="*/ 0 w 433"/>
                <a:gd name="T1" fmla="*/ 167 h 167"/>
                <a:gd name="T2" fmla="*/ 405 w 433"/>
                <a:gd name="T3" fmla="*/ 25 h 167"/>
                <a:gd name="T4" fmla="*/ 314 w 433"/>
                <a:gd name="T5" fmla="*/ 0 h 167"/>
                <a:gd name="T6" fmla="*/ 433 w 433"/>
                <a:gd name="T7" fmla="*/ 25 h 167"/>
                <a:gd name="T8" fmla="*/ 397 w 433"/>
                <a:gd name="T9" fmla="*/ 48 h 167"/>
                <a:gd name="T10" fmla="*/ 0 w 433"/>
                <a:gd name="T11" fmla="*/ 167 h 167"/>
                <a:gd name="T12" fmla="*/ 0 w 433"/>
                <a:gd name="T13" fmla="*/ 167 h 167"/>
              </a:gdLst>
              <a:ahLst/>
              <a:cxnLst>
                <a:cxn ang="0">
                  <a:pos x="T0" y="T1"/>
                </a:cxn>
                <a:cxn ang="0">
                  <a:pos x="T2" y="T3"/>
                </a:cxn>
                <a:cxn ang="0">
                  <a:pos x="T4" y="T5"/>
                </a:cxn>
                <a:cxn ang="0">
                  <a:pos x="T6" y="T7"/>
                </a:cxn>
                <a:cxn ang="0">
                  <a:pos x="T8" y="T9"/>
                </a:cxn>
                <a:cxn ang="0">
                  <a:pos x="T10" y="T11"/>
                </a:cxn>
                <a:cxn ang="0">
                  <a:pos x="T12" y="T13"/>
                </a:cxn>
              </a:cxnLst>
              <a:rect l="0" t="0" r="r" b="b"/>
              <a:pathLst>
                <a:path w="433" h="167">
                  <a:moveTo>
                    <a:pt x="0" y="167"/>
                  </a:moveTo>
                  <a:lnTo>
                    <a:pt x="405" y="25"/>
                  </a:lnTo>
                  <a:lnTo>
                    <a:pt x="314" y="0"/>
                  </a:lnTo>
                  <a:lnTo>
                    <a:pt x="433" y="25"/>
                  </a:lnTo>
                  <a:lnTo>
                    <a:pt x="397" y="48"/>
                  </a:lnTo>
                  <a:lnTo>
                    <a:pt x="0" y="167"/>
                  </a:lnTo>
                  <a:lnTo>
                    <a:pt x="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07" name="Freeform 56"/>
            <p:cNvSpPr>
              <a:spLocks/>
            </p:cNvSpPr>
            <p:nvPr/>
          </p:nvSpPr>
          <p:spPr bwMode="auto">
            <a:xfrm>
              <a:off x="4029" y="1669"/>
              <a:ext cx="60" cy="65"/>
            </a:xfrm>
            <a:custGeom>
              <a:avLst/>
              <a:gdLst>
                <a:gd name="T0" fmla="*/ 45 w 118"/>
                <a:gd name="T1" fmla="*/ 0 h 132"/>
                <a:gd name="T2" fmla="*/ 110 w 118"/>
                <a:gd name="T3" fmla="*/ 36 h 132"/>
                <a:gd name="T4" fmla="*/ 110 w 118"/>
                <a:gd name="T5" fmla="*/ 132 h 132"/>
                <a:gd name="T6" fmla="*/ 10 w 118"/>
                <a:gd name="T7" fmla="*/ 84 h 132"/>
                <a:gd name="T8" fmla="*/ 92 w 118"/>
                <a:gd name="T9" fmla="*/ 107 h 132"/>
                <a:gd name="T10" fmla="*/ 0 w 118"/>
                <a:gd name="T11" fmla="*/ 36 h 132"/>
                <a:gd name="T12" fmla="*/ 118 w 118"/>
                <a:gd name="T13" fmla="*/ 71 h 132"/>
                <a:gd name="T14" fmla="*/ 45 w 118"/>
                <a:gd name="T15" fmla="*/ 0 h 132"/>
                <a:gd name="T16" fmla="*/ 45 w 118"/>
                <a:gd name="T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32">
                  <a:moveTo>
                    <a:pt x="45" y="0"/>
                  </a:moveTo>
                  <a:lnTo>
                    <a:pt x="110" y="36"/>
                  </a:lnTo>
                  <a:lnTo>
                    <a:pt x="110" y="132"/>
                  </a:lnTo>
                  <a:lnTo>
                    <a:pt x="10" y="84"/>
                  </a:lnTo>
                  <a:lnTo>
                    <a:pt x="92" y="107"/>
                  </a:lnTo>
                  <a:lnTo>
                    <a:pt x="0" y="36"/>
                  </a:lnTo>
                  <a:lnTo>
                    <a:pt x="118" y="71"/>
                  </a:lnTo>
                  <a:lnTo>
                    <a:pt x="45" y="0"/>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08" name="Freeform 57"/>
            <p:cNvSpPr>
              <a:spLocks/>
            </p:cNvSpPr>
            <p:nvPr/>
          </p:nvSpPr>
          <p:spPr bwMode="auto">
            <a:xfrm>
              <a:off x="4075" y="1746"/>
              <a:ext cx="143" cy="54"/>
            </a:xfrm>
            <a:custGeom>
              <a:avLst/>
              <a:gdLst>
                <a:gd name="T0" fmla="*/ 73 w 286"/>
                <a:gd name="T1" fmla="*/ 0 h 106"/>
                <a:gd name="T2" fmla="*/ 286 w 286"/>
                <a:gd name="T3" fmla="*/ 59 h 106"/>
                <a:gd name="T4" fmla="*/ 9 w 286"/>
                <a:gd name="T5" fmla="*/ 10 h 106"/>
                <a:gd name="T6" fmla="*/ 166 w 286"/>
                <a:gd name="T7" fmla="*/ 82 h 106"/>
                <a:gd name="T8" fmla="*/ 73 w 286"/>
                <a:gd name="T9" fmla="*/ 106 h 106"/>
                <a:gd name="T10" fmla="*/ 18 w 286"/>
                <a:gd name="T11" fmla="*/ 82 h 106"/>
                <a:gd name="T12" fmla="*/ 0 w 286"/>
                <a:gd name="T13" fmla="*/ 0 h 106"/>
                <a:gd name="T14" fmla="*/ 73 w 286"/>
                <a:gd name="T15" fmla="*/ 0 h 106"/>
                <a:gd name="T16" fmla="*/ 73 w 286"/>
                <a:gd name="T1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06">
                  <a:moveTo>
                    <a:pt x="73" y="0"/>
                  </a:moveTo>
                  <a:lnTo>
                    <a:pt x="286" y="59"/>
                  </a:lnTo>
                  <a:lnTo>
                    <a:pt x="9" y="10"/>
                  </a:lnTo>
                  <a:lnTo>
                    <a:pt x="166" y="82"/>
                  </a:lnTo>
                  <a:lnTo>
                    <a:pt x="73" y="106"/>
                  </a:lnTo>
                  <a:lnTo>
                    <a:pt x="18" y="82"/>
                  </a:lnTo>
                  <a:lnTo>
                    <a:pt x="0" y="0"/>
                  </a:lnTo>
                  <a:lnTo>
                    <a:pt x="73" y="0"/>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09" name="Freeform 58"/>
            <p:cNvSpPr>
              <a:spLocks/>
            </p:cNvSpPr>
            <p:nvPr/>
          </p:nvSpPr>
          <p:spPr bwMode="auto">
            <a:xfrm>
              <a:off x="4259" y="1336"/>
              <a:ext cx="19" cy="166"/>
            </a:xfrm>
            <a:custGeom>
              <a:avLst/>
              <a:gdLst>
                <a:gd name="T0" fmla="*/ 0 w 38"/>
                <a:gd name="T1" fmla="*/ 333 h 333"/>
                <a:gd name="T2" fmla="*/ 10 w 38"/>
                <a:gd name="T3" fmla="*/ 0 h 333"/>
                <a:gd name="T4" fmla="*/ 38 w 38"/>
                <a:gd name="T5" fmla="*/ 333 h 333"/>
                <a:gd name="T6" fmla="*/ 0 w 38"/>
                <a:gd name="T7" fmla="*/ 333 h 333"/>
                <a:gd name="T8" fmla="*/ 0 w 38"/>
                <a:gd name="T9" fmla="*/ 333 h 333"/>
              </a:gdLst>
              <a:ahLst/>
              <a:cxnLst>
                <a:cxn ang="0">
                  <a:pos x="T0" y="T1"/>
                </a:cxn>
                <a:cxn ang="0">
                  <a:pos x="T2" y="T3"/>
                </a:cxn>
                <a:cxn ang="0">
                  <a:pos x="T4" y="T5"/>
                </a:cxn>
                <a:cxn ang="0">
                  <a:pos x="T6" y="T7"/>
                </a:cxn>
                <a:cxn ang="0">
                  <a:pos x="T8" y="T9"/>
                </a:cxn>
              </a:cxnLst>
              <a:rect l="0" t="0" r="r" b="b"/>
              <a:pathLst>
                <a:path w="38" h="333">
                  <a:moveTo>
                    <a:pt x="0" y="333"/>
                  </a:moveTo>
                  <a:lnTo>
                    <a:pt x="10" y="0"/>
                  </a:lnTo>
                  <a:lnTo>
                    <a:pt x="38" y="333"/>
                  </a:lnTo>
                  <a:lnTo>
                    <a:pt x="0" y="333"/>
                  </a:lnTo>
                  <a:lnTo>
                    <a:pt x="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10" name="Freeform 59"/>
            <p:cNvSpPr>
              <a:spLocks/>
            </p:cNvSpPr>
            <p:nvPr/>
          </p:nvSpPr>
          <p:spPr bwMode="auto">
            <a:xfrm>
              <a:off x="4676" y="1431"/>
              <a:ext cx="23" cy="24"/>
            </a:xfrm>
            <a:custGeom>
              <a:avLst/>
              <a:gdLst>
                <a:gd name="T0" fmla="*/ 0 w 47"/>
                <a:gd name="T1" fmla="*/ 35 h 47"/>
                <a:gd name="T2" fmla="*/ 37 w 47"/>
                <a:gd name="T3" fmla="*/ 47 h 47"/>
                <a:gd name="T4" fmla="*/ 47 w 47"/>
                <a:gd name="T5" fmla="*/ 0 h 47"/>
                <a:gd name="T6" fmla="*/ 18 w 47"/>
                <a:gd name="T7" fmla="*/ 0 h 47"/>
                <a:gd name="T8" fmla="*/ 0 w 47"/>
                <a:gd name="T9" fmla="*/ 13 h 47"/>
                <a:gd name="T10" fmla="*/ 28 w 47"/>
                <a:gd name="T11" fmla="*/ 13 h 47"/>
                <a:gd name="T12" fmla="*/ 9 w 47"/>
                <a:gd name="T13" fmla="*/ 24 h 47"/>
                <a:gd name="T14" fmla="*/ 0 w 47"/>
                <a:gd name="T15" fmla="*/ 35 h 47"/>
                <a:gd name="T16" fmla="*/ 0 w 47"/>
                <a:gd name="T17"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0" y="35"/>
                  </a:moveTo>
                  <a:lnTo>
                    <a:pt x="37" y="47"/>
                  </a:lnTo>
                  <a:lnTo>
                    <a:pt x="47" y="0"/>
                  </a:lnTo>
                  <a:lnTo>
                    <a:pt x="18" y="0"/>
                  </a:lnTo>
                  <a:lnTo>
                    <a:pt x="0" y="13"/>
                  </a:lnTo>
                  <a:lnTo>
                    <a:pt x="28" y="13"/>
                  </a:lnTo>
                  <a:lnTo>
                    <a:pt x="9" y="24"/>
                  </a:lnTo>
                  <a:lnTo>
                    <a:pt x="0" y="35"/>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11" name="Freeform 60"/>
            <p:cNvSpPr>
              <a:spLocks/>
            </p:cNvSpPr>
            <p:nvPr/>
          </p:nvSpPr>
          <p:spPr bwMode="auto">
            <a:xfrm>
              <a:off x="4662" y="1361"/>
              <a:ext cx="46" cy="47"/>
            </a:xfrm>
            <a:custGeom>
              <a:avLst/>
              <a:gdLst>
                <a:gd name="T0" fmla="*/ 0 w 93"/>
                <a:gd name="T1" fmla="*/ 10 h 95"/>
                <a:gd name="T2" fmla="*/ 46 w 93"/>
                <a:gd name="T3" fmla="*/ 0 h 95"/>
                <a:gd name="T4" fmla="*/ 84 w 93"/>
                <a:gd name="T5" fmla="*/ 10 h 95"/>
                <a:gd name="T6" fmla="*/ 93 w 93"/>
                <a:gd name="T7" fmla="*/ 34 h 95"/>
                <a:gd name="T8" fmla="*/ 65 w 93"/>
                <a:gd name="T9" fmla="*/ 83 h 95"/>
                <a:gd name="T10" fmla="*/ 28 w 93"/>
                <a:gd name="T11" fmla="*/ 95 h 95"/>
                <a:gd name="T12" fmla="*/ 9 w 93"/>
                <a:gd name="T13" fmla="*/ 70 h 95"/>
                <a:gd name="T14" fmla="*/ 0 w 93"/>
                <a:gd name="T15" fmla="*/ 47 h 95"/>
                <a:gd name="T16" fmla="*/ 19 w 93"/>
                <a:gd name="T17" fmla="*/ 58 h 95"/>
                <a:gd name="T18" fmla="*/ 46 w 93"/>
                <a:gd name="T19" fmla="*/ 58 h 95"/>
                <a:gd name="T20" fmla="*/ 65 w 93"/>
                <a:gd name="T21" fmla="*/ 34 h 95"/>
                <a:gd name="T22" fmla="*/ 56 w 93"/>
                <a:gd name="T23" fmla="*/ 10 h 95"/>
                <a:gd name="T24" fmla="*/ 28 w 93"/>
                <a:gd name="T25" fmla="*/ 10 h 95"/>
                <a:gd name="T26" fmla="*/ 0 w 93"/>
                <a:gd name="T27" fmla="*/ 10 h 95"/>
                <a:gd name="T28" fmla="*/ 0 w 93"/>
                <a:gd name="T29" fmla="*/ 1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95">
                  <a:moveTo>
                    <a:pt x="0" y="10"/>
                  </a:moveTo>
                  <a:lnTo>
                    <a:pt x="46" y="0"/>
                  </a:lnTo>
                  <a:lnTo>
                    <a:pt x="84" y="10"/>
                  </a:lnTo>
                  <a:lnTo>
                    <a:pt x="93" y="34"/>
                  </a:lnTo>
                  <a:lnTo>
                    <a:pt x="65" y="83"/>
                  </a:lnTo>
                  <a:lnTo>
                    <a:pt x="28" y="95"/>
                  </a:lnTo>
                  <a:lnTo>
                    <a:pt x="9" y="70"/>
                  </a:lnTo>
                  <a:lnTo>
                    <a:pt x="0" y="47"/>
                  </a:lnTo>
                  <a:lnTo>
                    <a:pt x="19" y="58"/>
                  </a:lnTo>
                  <a:lnTo>
                    <a:pt x="46" y="58"/>
                  </a:lnTo>
                  <a:lnTo>
                    <a:pt x="65" y="34"/>
                  </a:lnTo>
                  <a:lnTo>
                    <a:pt x="56" y="10"/>
                  </a:lnTo>
                  <a:lnTo>
                    <a:pt x="28" y="10"/>
                  </a:lnTo>
                  <a:lnTo>
                    <a:pt x="0" y="1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12" name="Freeform 61"/>
            <p:cNvSpPr>
              <a:spLocks/>
            </p:cNvSpPr>
            <p:nvPr/>
          </p:nvSpPr>
          <p:spPr bwMode="auto">
            <a:xfrm>
              <a:off x="4657" y="1271"/>
              <a:ext cx="60" cy="60"/>
            </a:xfrm>
            <a:custGeom>
              <a:avLst/>
              <a:gdLst>
                <a:gd name="T0" fmla="*/ 10 w 122"/>
                <a:gd name="T1" fmla="*/ 35 h 120"/>
                <a:gd name="T2" fmla="*/ 56 w 122"/>
                <a:gd name="T3" fmla="*/ 0 h 120"/>
                <a:gd name="T4" fmla="*/ 103 w 122"/>
                <a:gd name="T5" fmla="*/ 11 h 120"/>
                <a:gd name="T6" fmla="*/ 122 w 122"/>
                <a:gd name="T7" fmla="*/ 35 h 120"/>
                <a:gd name="T8" fmla="*/ 103 w 122"/>
                <a:gd name="T9" fmla="*/ 70 h 120"/>
                <a:gd name="T10" fmla="*/ 103 w 122"/>
                <a:gd name="T11" fmla="*/ 96 h 120"/>
                <a:gd name="T12" fmla="*/ 56 w 122"/>
                <a:gd name="T13" fmla="*/ 120 h 120"/>
                <a:gd name="T14" fmla="*/ 10 w 122"/>
                <a:gd name="T15" fmla="*/ 107 h 120"/>
                <a:gd name="T16" fmla="*/ 0 w 122"/>
                <a:gd name="T17" fmla="*/ 70 h 120"/>
                <a:gd name="T18" fmla="*/ 29 w 122"/>
                <a:gd name="T19" fmla="*/ 70 h 120"/>
                <a:gd name="T20" fmla="*/ 66 w 122"/>
                <a:gd name="T21" fmla="*/ 83 h 120"/>
                <a:gd name="T22" fmla="*/ 94 w 122"/>
                <a:gd name="T23" fmla="*/ 60 h 120"/>
                <a:gd name="T24" fmla="*/ 94 w 122"/>
                <a:gd name="T25" fmla="*/ 24 h 120"/>
                <a:gd name="T26" fmla="*/ 38 w 122"/>
                <a:gd name="T27" fmla="*/ 24 h 120"/>
                <a:gd name="T28" fmla="*/ 19 w 122"/>
                <a:gd name="T29" fmla="*/ 35 h 120"/>
                <a:gd name="T30" fmla="*/ 10 w 122"/>
                <a:gd name="T31" fmla="*/ 35 h 120"/>
                <a:gd name="T32" fmla="*/ 10 w 122"/>
                <a:gd name="T33"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120">
                  <a:moveTo>
                    <a:pt x="10" y="35"/>
                  </a:moveTo>
                  <a:lnTo>
                    <a:pt x="56" y="0"/>
                  </a:lnTo>
                  <a:lnTo>
                    <a:pt x="103" y="11"/>
                  </a:lnTo>
                  <a:lnTo>
                    <a:pt x="122" y="35"/>
                  </a:lnTo>
                  <a:lnTo>
                    <a:pt x="103" y="70"/>
                  </a:lnTo>
                  <a:lnTo>
                    <a:pt x="103" y="96"/>
                  </a:lnTo>
                  <a:lnTo>
                    <a:pt x="56" y="120"/>
                  </a:lnTo>
                  <a:lnTo>
                    <a:pt x="10" y="107"/>
                  </a:lnTo>
                  <a:lnTo>
                    <a:pt x="0" y="70"/>
                  </a:lnTo>
                  <a:lnTo>
                    <a:pt x="29" y="70"/>
                  </a:lnTo>
                  <a:lnTo>
                    <a:pt x="66" y="83"/>
                  </a:lnTo>
                  <a:lnTo>
                    <a:pt x="94" y="60"/>
                  </a:lnTo>
                  <a:lnTo>
                    <a:pt x="94" y="24"/>
                  </a:lnTo>
                  <a:lnTo>
                    <a:pt x="38" y="24"/>
                  </a:lnTo>
                  <a:lnTo>
                    <a:pt x="19" y="35"/>
                  </a:lnTo>
                  <a:lnTo>
                    <a:pt x="10" y="35"/>
                  </a:lnTo>
                  <a:lnTo>
                    <a:pt x="1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13" name="Freeform 62"/>
            <p:cNvSpPr>
              <a:spLocks/>
            </p:cNvSpPr>
            <p:nvPr/>
          </p:nvSpPr>
          <p:spPr bwMode="auto">
            <a:xfrm>
              <a:off x="4458" y="891"/>
              <a:ext cx="481" cy="380"/>
            </a:xfrm>
            <a:custGeom>
              <a:avLst/>
              <a:gdLst>
                <a:gd name="T0" fmla="*/ 195 w 961"/>
                <a:gd name="T1" fmla="*/ 738 h 761"/>
                <a:gd name="T2" fmla="*/ 426 w 961"/>
                <a:gd name="T3" fmla="*/ 714 h 761"/>
                <a:gd name="T4" fmla="*/ 657 w 961"/>
                <a:gd name="T5" fmla="*/ 678 h 761"/>
                <a:gd name="T6" fmla="*/ 851 w 961"/>
                <a:gd name="T7" fmla="*/ 690 h 761"/>
                <a:gd name="T8" fmla="*/ 879 w 961"/>
                <a:gd name="T9" fmla="*/ 571 h 761"/>
                <a:gd name="T10" fmla="*/ 879 w 961"/>
                <a:gd name="T11" fmla="*/ 439 h 761"/>
                <a:gd name="T12" fmla="*/ 879 w 961"/>
                <a:gd name="T13" fmla="*/ 286 h 761"/>
                <a:gd name="T14" fmla="*/ 879 w 961"/>
                <a:gd name="T15" fmla="*/ 84 h 761"/>
                <a:gd name="T16" fmla="*/ 740 w 961"/>
                <a:gd name="T17" fmla="*/ 60 h 761"/>
                <a:gd name="T18" fmla="*/ 574 w 961"/>
                <a:gd name="T19" fmla="*/ 60 h 761"/>
                <a:gd name="T20" fmla="*/ 380 w 961"/>
                <a:gd name="T21" fmla="*/ 60 h 761"/>
                <a:gd name="T22" fmla="*/ 232 w 961"/>
                <a:gd name="T23" fmla="*/ 107 h 761"/>
                <a:gd name="T24" fmla="*/ 103 w 961"/>
                <a:gd name="T25" fmla="*/ 143 h 761"/>
                <a:gd name="T26" fmla="*/ 19 w 961"/>
                <a:gd name="T27" fmla="*/ 322 h 761"/>
                <a:gd name="T28" fmla="*/ 65 w 961"/>
                <a:gd name="T29" fmla="*/ 548 h 761"/>
                <a:gd name="T30" fmla="*/ 47 w 961"/>
                <a:gd name="T31" fmla="*/ 666 h 761"/>
                <a:gd name="T32" fmla="*/ 38 w 961"/>
                <a:gd name="T33" fmla="*/ 584 h 761"/>
                <a:gd name="T34" fmla="*/ 19 w 961"/>
                <a:gd name="T35" fmla="*/ 429 h 761"/>
                <a:gd name="T36" fmla="*/ 47 w 961"/>
                <a:gd name="T37" fmla="*/ 251 h 761"/>
                <a:gd name="T38" fmla="*/ 139 w 961"/>
                <a:gd name="T39" fmla="*/ 96 h 761"/>
                <a:gd name="T40" fmla="*/ 223 w 961"/>
                <a:gd name="T41" fmla="*/ 96 h 761"/>
                <a:gd name="T42" fmla="*/ 352 w 961"/>
                <a:gd name="T43" fmla="*/ 37 h 761"/>
                <a:gd name="T44" fmla="*/ 583 w 961"/>
                <a:gd name="T45" fmla="*/ 37 h 761"/>
                <a:gd name="T46" fmla="*/ 767 w 961"/>
                <a:gd name="T47" fmla="*/ 37 h 761"/>
                <a:gd name="T48" fmla="*/ 906 w 961"/>
                <a:gd name="T49" fmla="*/ 72 h 761"/>
                <a:gd name="T50" fmla="*/ 897 w 961"/>
                <a:gd name="T51" fmla="*/ 119 h 761"/>
                <a:gd name="T52" fmla="*/ 906 w 961"/>
                <a:gd name="T53" fmla="*/ 452 h 761"/>
                <a:gd name="T54" fmla="*/ 944 w 961"/>
                <a:gd name="T55" fmla="*/ 535 h 761"/>
                <a:gd name="T56" fmla="*/ 934 w 961"/>
                <a:gd name="T57" fmla="*/ 608 h 761"/>
                <a:gd name="T58" fmla="*/ 851 w 961"/>
                <a:gd name="T59" fmla="*/ 725 h 761"/>
                <a:gd name="T60" fmla="*/ 684 w 961"/>
                <a:gd name="T61" fmla="*/ 714 h 761"/>
                <a:gd name="T62" fmla="*/ 601 w 961"/>
                <a:gd name="T63" fmla="*/ 714 h 761"/>
                <a:gd name="T64" fmla="*/ 528 w 961"/>
                <a:gd name="T65" fmla="*/ 749 h 761"/>
                <a:gd name="T66" fmla="*/ 343 w 961"/>
                <a:gd name="T67" fmla="*/ 725 h 761"/>
                <a:gd name="T68" fmla="*/ 242 w 961"/>
                <a:gd name="T69" fmla="*/ 749 h 761"/>
                <a:gd name="T70" fmla="*/ 130 w 961"/>
                <a:gd name="T71" fmla="*/ 738 h 761"/>
                <a:gd name="T72" fmla="*/ 57 w 961"/>
                <a:gd name="T73" fmla="*/ 69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1" h="761">
                  <a:moveTo>
                    <a:pt x="57" y="690"/>
                  </a:moveTo>
                  <a:lnTo>
                    <a:pt x="195" y="738"/>
                  </a:lnTo>
                  <a:lnTo>
                    <a:pt x="305" y="702"/>
                  </a:lnTo>
                  <a:lnTo>
                    <a:pt x="426" y="714"/>
                  </a:lnTo>
                  <a:lnTo>
                    <a:pt x="547" y="725"/>
                  </a:lnTo>
                  <a:lnTo>
                    <a:pt x="657" y="678"/>
                  </a:lnTo>
                  <a:lnTo>
                    <a:pt x="786" y="690"/>
                  </a:lnTo>
                  <a:lnTo>
                    <a:pt x="851" y="690"/>
                  </a:lnTo>
                  <a:lnTo>
                    <a:pt x="869" y="619"/>
                  </a:lnTo>
                  <a:lnTo>
                    <a:pt x="879" y="571"/>
                  </a:lnTo>
                  <a:lnTo>
                    <a:pt x="925" y="499"/>
                  </a:lnTo>
                  <a:lnTo>
                    <a:pt x="879" y="439"/>
                  </a:lnTo>
                  <a:lnTo>
                    <a:pt x="888" y="346"/>
                  </a:lnTo>
                  <a:lnTo>
                    <a:pt x="879" y="286"/>
                  </a:lnTo>
                  <a:lnTo>
                    <a:pt x="859" y="179"/>
                  </a:lnTo>
                  <a:lnTo>
                    <a:pt x="879" y="84"/>
                  </a:lnTo>
                  <a:lnTo>
                    <a:pt x="824" y="48"/>
                  </a:lnTo>
                  <a:lnTo>
                    <a:pt x="740" y="60"/>
                  </a:lnTo>
                  <a:lnTo>
                    <a:pt x="676" y="37"/>
                  </a:lnTo>
                  <a:lnTo>
                    <a:pt x="574" y="60"/>
                  </a:lnTo>
                  <a:lnTo>
                    <a:pt x="453" y="60"/>
                  </a:lnTo>
                  <a:lnTo>
                    <a:pt x="380" y="60"/>
                  </a:lnTo>
                  <a:lnTo>
                    <a:pt x="297" y="48"/>
                  </a:lnTo>
                  <a:lnTo>
                    <a:pt x="232" y="107"/>
                  </a:lnTo>
                  <a:lnTo>
                    <a:pt x="167" y="107"/>
                  </a:lnTo>
                  <a:lnTo>
                    <a:pt x="103" y="143"/>
                  </a:lnTo>
                  <a:lnTo>
                    <a:pt x="57" y="275"/>
                  </a:lnTo>
                  <a:lnTo>
                    <a:pt x="19" y="322"/>
                  </a:lnTo>
                  <a:lnTo>
                    <a:pt x="29" y="429"/>
                  </a:lnTo>
                  <a:lnTo>
                    <a:pt x="65" y="548"/>
                  </a:lnTo>
                  <a:lnTo>
                    <a:pt x="57" y="619"/>
                  </a:lnTo>
                  <a:lnTo>
                    <a:pt x="47" y="666"/>
                  </a:lnTo>
                  <a:lnTo>
                    <a:pt x="29" y="654"/>
                  </a:lnTo>
                  <a:lnTo>
                    <a:pt x="38" y="584"/>
                  </a:lnTo>
                  <a:lnTo>
                    <a:pt x="19" y="465"/>
                  </a:lnTo>
                  <a:lnTo>
                    <a:pt x="19" y="429"/>
                  </a:lnTo>
                  <a:lnTo>
                    <a:pt x="0" y="322"/>
                  </a:lnTo>
                  <a:lnTo>
                    <a:pt x="47" y="251"/>
                  </a:lnTo>
                  <a:lnTo>
                    <a:pt x="57" y="156"/>
                  </a:lnTo>
                  <a:lnTo>
                    <a:pt x="139" y="96"/>
                  </a:lnTo>
                  <a:lnTo>
                    <a:pt x="205" y="84"/>
                  </a:lnTo>
                  <a:lnTo>
                    <a:pt x="223" y="96"/>
                  </a:lnTo>
                  <a:lnTo>
                    <a:pt x="287" y="37"/>
                  </a:lnTo>
                  <a:lnTo>
                    <a:pt x="352" y="37"/>
                  </a:lnTo>
                  <a:lnTo>
                    <a:pt x="390" y="48"/>
                  </a:lnTo>
                  <a:lnTo>
                    <a:pt x="583" y="37"/>
                  </a:lnTo>
                  <a:lnTo>
                    <a:pt x="684" y="0"/>
                  </a:lnTo>
                  <a:lnTo>
                    <a:pt x="767" y="37"/>
                  </a:lnTo>
                  <a:lnTo>
                    <a:pt x="851" y="26"/>
                  </a:lnTo>
                  <a:lnTo>
                    <a:pt x="906" y="72"/>
                  </a:lnTo>
                  <a:lnTo>
                    <a:pt x="906" y="96"/>
                  </a:lnTo>
                  <a:lnTo>
                    <a:pt x="897" y="119"/>
                  </a:lnTo>
                  <a:lnTo>
                    <a:pt x="906" y="227"/>
                  </a:lnTo>
                  <a:lnTo>
                    <a:pt x="906" y="452"/>
                  </a:lnTo>
                  <a:lnTo>
                    <a:pt x="953" y="511"/>
                  </a:lnTo>
                  <a:lnTo>
                    <a:pt x="944" y="535"/>
                  </a:lnTo>
                  <a:lnTo>
                    <a:pt x="961" y="571"/>
                  </a:lnTo>
                  <a:lnTo>
                    <a:pt x="934" y="608"/>
                  </a:lnTo>
                  <a:lnTo>
                    <a:pt x="897" y="690"/>
                  </a:lnTo>
                  <a:lnTo>
                    <a:pt x="851" y="725"/>
                  </a:lnTo>
                  <a:lnTo>
                    <a:pt x="806" y="725"/>
                  </a:lnTo>
                  <a:lnTo>
                    <a:pt x="684" y="714"/>
                  </a:lnTo>
                  <a:lnTo>
                    <a:pt x="676" y="702"/>
                  </a:lnTo>
                  <a:lnTo>
                    <a:pt x="601" y="714"/>
                  </a:lnTo>
                  <a:lnTo>
                    <a:pt x="611" y="725"/>
                  </a:lnTo>
                  <a:lnTo>
                    <a:pt x="528" y="749"/>
                  </a:lnTo>
                  <a:lnTo>
                    <a:pt x="426" y="738"/>
                  </a:lnTo>
                  <a:lnTo>
                    <a:pt x="343" y="725"/>
                  </a:lnTo>
                  <a:lnTo>
                    <a:pt x="324" y="725"/>
                  </a:lnTo>
                  <a:lnTo>
                    <a:pt x="242" y="749"/>
                  </a:lnTo>
                  <a:lnTo>
                    <a:pt x="167" y="761"/>
                  </a:lnTo>
                  <a:lnTo>
                    <a:pt x="130" y="738"/>
                  </a:lnTo>
                  <a:lnTo>
                    <a:pt x="57" y="690"/>
                  </a:lnTo>
                  <a:lnTo>
                    <a:pt x="57" y="6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14" name="Freeform 65"/>
            <p:cNvSpPr>
              <a:spLocks/>
            </p:cNvSpPr>
            <p:nvPr/>
          </p:nvSpPr>
          <p:spPr bwMode="auto">
            <a:xfrm>
              <a:off x="4463" y="1740"/>
              <a:ext cx="79" cy="36"/>
            </a:xfrm>
            <a:custGeom>
              <a:avLst/>
              <a:gdLst>
                <a:gd name="T0" fmla="*/ 0 w 157"/>
                <a:gd name="T1" fmla="*/ 47 h 72"/>
                <a:gd name="T2" fmla="*/ 157 w 157"/>
                <a:gd name="T3" fmla="*/ 72 h 72"/>
                <a:gd name="T4" fmla="*/ 147 w 157"/>
                <a:gd name="T5" fmla="*/ 23 h 72"/>
                <a:gd name="T6" fmla="*/ 0 w 157"/>
                <a:gd name="T7" fmla="*/ 0 h 72"/>
                <a:gd name="T8" fmla="*/ 0 w 157"/>
                <a:gd name="T9" fmla="*/ 47 h 72"/>
                <a:gd name="T10" fmla="*/ 0 w 157"/>
                <a:gd name="T11" fmla="*/ 47 h 72"/>
              </a:gdLst>
              <a:ahLst/>
              <a:cxnLst>
                <a:cxn ang="0">
                  <a:pos x="T0" y="T1"/>
                </a:cxn>
                <a:cxn ang="0">
                  <a:pos x="T2" y="T3"/>
                </a:cxn>
                <a:cxn ang="0">
                  <a:pos x="T4" y="T5"/>
                </a:cxn>
                <a:cxn ang="0">
                  <a:pos x="T6" y="T7"/>
                </a:cxn>
                <a:cxn ang="0">
                  <a:pos x="T8" y="T9"/>
                </a:cxn>
                <a:cxn ang="0">
                  <a:pos x="T10" y="T11"/>
                </a:cxn>
              </a:cxnLst>
              <a:rect l="0" t="0" r="r" b="b"/>
              <a:pathLst>
                <a:path w="157" h="72">
                  <a:moveTo>
                    <a:pt x="0" y="47"/>
                  </a:moveTo>
                  <a:lnTo>
                    <a:pt x="157" y="72"/>
                  </a:lnTo>
                  <a:lnTo>
                    <a:pt x="147" y="23"/>
                  </a:lnTo>
                  <a:lnTo>
                    <a:pt x="0" y="0"/>
                  </a:lnTo>
                  <a:lnTo>
                    <a:pt x="0" y="47"/>
                  </a:lnTo>
                  <a:lnTo>
                    <a:pt x="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15" name="Freeform 66"/>
            <p:cNvSpPr>
              <a:spLocks/>
            </p:cNvSpPr>
            <p:nvPr/>
          </p:nvSpPr>
          <p:spPr bwMode="auto">
            <a:xfrm>
              <a:off x="4398" y="1930"/>
              <a:ext cx="379" cy="131"/>
            </a:xfrm>
            <a:custGeom>
              <a:avLst/>
              <a:gdLst>
                <a:gd name="T0" fmla="*/ 10 w 759"/>
                <a:gd name="T1" fmla="*/ 25 h 262"/>
                <a:gd name="T2" fmla="*/ 759 w 759"/>
                <a:gd name="T3" fmla="*/ 262 h 262"/>
                <a:gd name="T4" fmla="*/ 0 w 759"/>
                <a:gd name="T5" fmla="*/ 0 h 262"/>
                <a:gd name="T6" fmla="*/ 10 w 759"/>
                <a:gd name="T7" fmla="*/ 25 h 262"/>
                <a:gd name="T8" fmla="*/ 10 w 759"/>
                <a:gd name="T9" fmla="*/ 25 h 262"/>
              </a:gdLst>
              <a:ahLst/>
              <a:cxnLst>
                <a:cxn ang="0">
                  <a:pos x="T0" y="T1"/>
                </a:cxn>
                <a:cxn ang="0">
                  <a:pos x="T2" y="T3"/>
                </a:cxn>
                <a:cxn ang="0">
                  <a:pos x="T4" y="T5"/>
                </a:cxn>
                <a:cxn ang="0">
                  <a:pos x="T6" y="T7"/>
                </a:cxn>
                <a:cxn ang="0">
                  <a:pos x="T8" y="T9"/>
                </a:cxn>
              </a:cxnLst>
              <a:rect l="0" t="0" r="r" b="b"/>
              <a:pathLst>
                <a:path w="759" h="262">
                  <a:moveTo>
                    <a:pt x="10" y="25"/>
                  </a:moveTo>
                  <a:lnTo>
                    <a:pt x="759" y="262"/>
                  </a:lnTo>
                  <a:lnTo>
                    <a:pt x="0" y="0"/>
                  </a:lnTo>
                  <a:lnTo>
                    <a:pt x="10" y="25"/>
                  </a:lnTo>
                  <a:lnTo>
                    <a:pt x="1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sp>
        <p:nvSpPr>
          <p:cNvPr id="416" name="TextovéPole 415"/>
          <p:cNvSpPr txBox="1"/>
          <p:nvPr/>
        </p:nvSpPr>
        <p:spPr>
          <a:xfrm>
            <a:off x="8031000" y="1332219"/>
            <a:ext cx="364114" cy="400110"/>
          </a:xfrm>
          <a:prstGeom prst="rect">
            <a:avLst/>
          </a:prstGeom>
          <a:noFill/>
        </p:spPr>
        <p:txBody>
          <a:bodyPr wrap="square" rtlCol="0">
            <a:spAutoFit/>
          </a:bodyPr>
          <a:lstStyle/>
          <a:p>
            <a:r>
              <a:rPr lang="cs-CZ" sz="2000" dirty="0"/>
              <a:t>?</a:t>
            </a:r>
          </a:p>
        </p:txBody>
      </p:sp>
      <p:sp>
        <p:nvSpPr>
          <p:cNvPr id="93" name="Obdélník 92">
            <a:extLst>
              <a:ext uri="{FF2B5EF4-FFF2-40B4-BE49-F238E27FC236}">
                <a16:creationId xmlns:a16="http://schemas.microsoft.com/office/drawing/2014/main" id="{3B213BEC-4958-429C-884A-BAE17D466B87}"/>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94" name="Šipka doprava 21">
            <a:hlinkClick r:id="" action="ppaction://hlinkshowjump?jump=nextslide"/>
            <a:extLst>
              <a:ext uri="{FF2B5EF4-FFF2-40B4-BE49-F238E27FC236}">
                <a16:creationId xmlns:a16="http://schemas.microsoft.com/office/drawing/2014/main" id="{EBB76FF7-D045-4C84-8722-6A173DF333C3}"/>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95" name="Šipka doprava 22">
            <a:hlinkClick r:id="" action="ppaction://hlinkshowjump?jump=previousslide"/>
            <a:extLst>
              <a:ext uri="{FF2B5EF4-FFF2-40B4-BE49-F238E27FC236}">
                <a16:creationId xmlns:a16="http://schemas.microsoft.com/office/drawing/2014/main" id="{490EC144-8B19-4A11-B973-0ECF82DD98A0}"/>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96" name="Rectangle 10">
            <a:extLst>
              <a:ext uri="{FF2B5EF4-FFF2-40B4-BE49-F238E27FC236}">
                <a16:creationId xmlns:a16="http://schemas.microsoft.com/office/drawing/2014/main" id="{7E32F01F-41EA-4320-8BB3-E2880CB1B427}"/>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- 46</a:t>
            </a:r>
          </a:p>
        </p:txBody>
      </p:sp>
      <p:sp>
        <p:nvSpPr>
          <p:cNvPr id="97" name="Zaoblený obdélník 24">
            <a:hlinkClick r:id="" action="ppaction://hlinkshowjump?jump=firstslide"/>
            <a:extLst>
              <a:ext uri="{FF2B5EF4-FFF2-40B4-BE49-F238E27FC236}">
                <a16:creationId xmlns:a16="http://schemas.microsoft.com/office/drawing/2014/main" id="{A01F22C8-8BBC-4D0A-A06A-CA934FD5C908}"/>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Tree>
    <p:extLst>
      <p:ext uri="{BB962C8B-B14F-4D97-AF65-F5344CB8AC3E}">
        <p14:creationId xmlns:p14="http://schemas.microsoft.com/office/powerpoint/2010/main" val="35077772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délník 23">
            <a:extLst>
              <a:ext uri="{FF2B5EF4-FFF2-40B4-BE49-F238E27FC236}">
                <a16:creationId xmlns:a16="http://schemas.microsoft.com/office/drawing/2014/main" id="{51156CFC-D092-4B55-9531-7F3DF7983E40}"/>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5" name="Šipka doprava 21">
            <a:hlinkClick r:id="" action="ppaction://hlinkshowjump?jump=nextslide"/>
            <a:extLst>
              <a:ext uri="{FF2B5EF4-FFF2-40B4-BE49-F238E27FC236}">
                <a16:creationId xmlns:a16="http://schemas.microsoft.com/office/drawing/2014/main" id="{84DC15FD-1B0C-48B8-8ADF-806888480FC7}"/>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6" name="Šipka doprava 22">
            <a:hlinkClick r:id="" action="ppaction://hlinkshowjump?jump=previousslide"/>
            <a:extLst>
              <a:ext uri="{FF2B5EF4-FFF2-40B4-BE49-F238E27FC236}">
                <a16:creationId xmlns:a16="http://schemas.microsoft.com/office/drawing/2014/main" id="{5FB072AF-B1C1-44D5-A6B4-1A9BE6B17E6A}"/>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7" name="Rectangle 10">
            <a:extLst>
              <a:ext uri="{FF2B5EF4-FFF2-40B4-BE49-F238E27FC236}">
                <a16:creationId xmlns:a16="http://schemas.microsoft.com/office/drawing/2014/main" id="{73AA95CF-E6A7-418F-BA64-8810F925C755}"/>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- 47</a:t>
            </a:r>
          </a:p>
        </p:txBody>
      </p:sp>
      <p:sp>
        <p:nvSpPr>
          <p:cNvPr id="28" name="Zaoblený obdélník 24">
            <a:hlinkClick r:id="" action="ppaction://hlinkshowjump?jump=firstslide"/>
            <a:extLst>
              <a:ext uri="{FF2B5EF4-FFF2-40B4-BE49-F238E27FC236}">
                <a16:creationId xmlns:a16="http://schemas.microsoft.com/office/drawing/2014/main" id="{B906E518-6261-43CE-8924-2E54ED099BAF}"/>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38" name="Rectangle 5">
            <a:extLst>
              <a:ext uri="{FF2B5EF4-FFF2-40B4-BE49-F238E27FC236}">
                <a16:creationId xmlns:a16="http://schemas.microsoft.com/office/drawing/2014/main" id="{8E09C2F7-2B1E-4227-940C-949F81D6A5B5}"/>
              </a:ext>
            </a:extLst>
          </p:cNvPr>
          <p:cNvSpPr>
            <a:spLocks noChangeArrowheads="1"/>
          </p:cNvSpPr>
          <p:nvPr/>
        </p:nvSpPr>
        <p:spPr bwMode="auto">
          <a:xfrm>
            <a:off x="107504" y="612357"/>
            <a:ext cx="8928992" cy="824291"/>
          </a:xfrm>
          <a:prstGeom prst="rect">
            <a:avLst/>
          </a:prstGeom>
          <a:noFill/>
          <a:ln w="9525">
            <a:noFill/>
            <a:miter lim="800000"/>
            <a:headEnd/>
            <a:tailEnd/>
          </a:ln>
          <a:effectLst/>
        </p:spPr>
        <p:txBody>
          <a:bodyPr anchor="t"/>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2400" dirty="0"/>
              <a:t>Ve třídě je celkem 27 žáků. Dnes bylo ve škole 19 žáků, tři čtvrtiny dívek a dvě třetiny chlapců. Kolik je ve třídě dívek?</a:t>
            </a:r>
            <a:endParaRPr lang="cs-CZ" sz="24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1" name="TextovéPole 20">
                <a:extLst>
                  <a:ext uri="{FF2B5EF4-FFF2-40B4-BE49-F238E27FC236}">
                    <a16:creationId xmlns:a16="http://schemas.microsoft.com/office/drawing/2014/main" id="{ABC473CF-5933-4144-ABE0-4815066C8322}"/>
                  </a:ext>
                </a:extLst>
              </p:cNvPr>
              <p:cNvSpPr txBox="1"/>
              <p:nvPr/>
            </p:nvSpPr>
            <p:spPr>
              <a:xfrm>
                <a:off x="680218" y="3199621"/>
                <a:ext cx="184336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cs-CZ" sz="2400" i="0" smtClean="0">
                          <a:solidFill>
                            <a:schemeClr val="tx1"/>
                          </a:solidFill>
                          <a:latin typeface="Cambria Math" panose="02040503050406030204" pitchFamily="18" charset="0"/>
                        </a:rPr>
                        <m:t>x</m:t>
                      </m:r>
                      <m:r>
                        <a:rPr lang="cs-CZ" sz="2400" b="0" i="0" smtClean="0">
                          <a:solidFill>
                            <a:schemeClr val="tx1"/>
                          </a:solidFill>
                          <a:latin typeface="Cambria Math" panose="02040503050406030204" pitchFamily="18" charset="0"/>
                        </a:rPr>
                        <m:t>+</m:t>
                      </m:r>
                      <m:r>
                        <m:rPr>
                          <m:sty m:val="p"/>
                        </m:rPr>
                        <a:rPr lang="cs-CZ" sz="2400" b="0" i="0" smtClean="0">
                          <a:solidFill>
                            <a:schemeClr val="tx1"/>
                          </a:solidFill>
                          <a:latin typeface="Cambria Math" panose="02040503050406030204" pitchFamily="18" charset="0"/>
                        </a:rPr>
                        <m:t>y</m:t>
                      </m:r>
                      <m:r>
                        <a:rPr lang="cs-CZ" sz="2400" b="0" i="0" smtClean="0">
                          <a:solidFill>
                            <a:schemeClr val="tx1"/>
                          </a:solidFill>
                          <a:latin typeface="Cambria Math" panose="02040503050406030204" pitchFamily="18" charset="0"/>
                        </a:rPr>
                        <m:t>=27</m:t>
                      </m:r>
                    </m:oMath>
                  </m:oMathPara>
                </a14:m>
                <a:endParaRPr lang="cs-CZ" sz="2400" dirty="0">
                  <a:solidFill>
                    <a:schemeClr val="tx1"/>
                  </a:solidFill>
                </a:endParaRPr>
              </a:p>
            </p:txBody>
          </p:sp>
        </mc:Choice>
        <mc:Fallback xmlns="">
          <p:sp>
            <p:nvSpPr>
              <p:cNvPr id="21" name="TextovéPole 20">
                <a:extLst>
                  <a:ext uri="{FF2B5EF4-FFF2-40B4-BE49-F238E27FC236}">
                    <a16:creationId xmlns:a16="http://schemas.microsoft.com/office/drawing/2014/main" id="{ABC473CF-5933-4144-ABE0-4815066C8322}"/>
                  </a:ext>
                </a:extLst>
              </p:cNvPr>
              <p:cNvSpPr txBox="1">
                <a:spLocks noRot="1" noChangeAspect="1" noMove="1" noResize="1" noEditPoints="1" noAdjustHandles="1" noChangeArrowheads="1" noChangeShapeType="1" noTextEdit="1"/>
              </p:cNvSpPr>
              <p:nvPr/>
            </p:nvSpPr>
            <p:spPr>
              <a:xfrm>
                <a:off x="680218" y="3199621"/>
                <a:ext cx="1843365" cy="369332"/>
              </a:xfrm>
              <a:prstGeom prst="rect">
                <a:avLst/>
              </a:prstGeom>
              <a:blipFill>
                <a:blip r:embed="rId2"/>
                <a:stretch>
                  <a:fillRect b="-2666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2" name="TextovéPole 21">
                <a:extLst>
                  <a:ext uri="{FF2B5EF4-FFF2-40B4-BE49-F238E27FC236}">
                    <a16:creationId xmlns:a16="http://schemas.microsoft.com/office/drawing/2014/main" id="{7C69D78C-5EFF-47F9-A714-68C197ED41D9}"/>
                  </a:ext>
                </a:extLst>
              </p:cNvPr>
              <p:cNvSpPr txBox="1"/>
              <p:nvPr/>
            </p:nvSpPr>
            <p:spPr>
              <a:xfrm>
                <a:off x="38756" y="3663165"/>
                <a:ext cx="2699337" cy="6938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cs-CZ" sz="2400" i="1" smtClean="0">
                              <a:solidFill>
                                <a:schemeClr val="tx1"/>
                              </a:solidFill>
                              <a:latin typeface="Cambria Math" panose="02040503050406030204" pitchFamily="18" charset="0"/>
                            </a:rPr>
                          </m:ctrlPr>
                        </m:fPr>
                        <m:num>
                          <m:r>
                            <a:rPr lang="cs-CZ" sz="2400" b="0" i="0" smtClean="0">
                              <a:solidFill>
                                <a:schemeClr val="tx1"/>
                              </a:solidFill>
                              <a:latin typeface="Cambria Math" panose="02040503050406030204" pitchFamily="18" charset="0"/>
                            </a:rPr>
                            <m:t>3</m:t>
                          </m:r>
                        </m:num>
                        <m:den>
                          <m:r>
                            <a:rPr lang="cs-CZ" sz="2400" b="0" i="0" smtClean="0">
                              <a:solidFill>
                                <a:schemeClr val="tx1"/>
                              </a:solidFill>
                              <a:latin typeface="Cambria Math" panose="02040503050406030204" pitchFamily="18" charset="0"/>
                            </a:rPr>
                            <m:t>4</m:t>
                          </m:r>
                        </m:den>
                      </m:f>
                      <m:r>
                        <m:rPr>
                          <m:sty m:val="p"/>
                        </m:rPr>
                        <a:rPr lang="cs-CZ" sz="2400" b="0" i="0" smtClean="0">
                          <a:solidFill>
                            <a:schemeClr val="tx1"/>
                          </a:solidFill>
                          <a:latin typeface="Cambria Math" panose="02040503050406030204" pitchFamily="18" charset="0"/>
                        </a:rPr>
                        <m:t>x</m:t>
                      </m:r>
                      <m:r>
                        <a:rPr lang="cs-CZ" sz="2400" b="0" i="0" smtClean="0">
                          <a:solidFill>
                            <a:schemeClr val="tx1"/>
                          </a:solidFill>
                          <a:latin typeface="Cambria Math" panose="02040503050406030204" pitchFamily="18" charset="0"/>
                        </a:rPr>
                        <m:t>+</m:t>
                      </m:r>
                      <m:f>
                        <m:fPr>
                          <m:ctrlPr>
                            <a:rPr lang="cs-CZ" sz="2400" i="1" smtClean="0">
                              <a:solidFill>
                                <a:schemeClr val="tx1"/>
                              </a:solidFill>
                              <a:latin typeface="Cambria Math" panose="02040503050406030204" pitchFamily="18" charset="0"/>
                            </a:rPr>
                          </m:ctrlPr>
                        </m:fPr>
                        <m:num>
                          <m:r>
                            <a:rPr lang="cs-CZ" sz="2400" b="0" i="0" smtClean="0">
                              <a:solidFill>
                                <a:schemeClr val="tx1"/>
                              </a:solidFill>
                              <a:latin typeface="Cambria Math" panose="02040503050406030204" pitchFamily="18" charset="0"/>
                            </a:rPr>
                            <m:t>2</m:t>
                          </m:r>
                        </m:num>
                        <m:den>
                          <m:r>
                            <a:rPr lang="cs-CZ" sz="2400" b="0" i="0" smtClean="0">
                              <a:solidFill>
                                <a:schemeClr val="tx1"/>
                              </a:solidFill>
                              <a:latin typeface="Cambria Math" panose="02040503050406030204" pitchFamily="18" charset="0"/>
                            </a:rPr>
                            <m:t>3</m:t>
                          </m:r>
                        </m:den>
                      </m:f>
                      <m:r>
                        <m:rPr>
                          <m:sty m:val="p"/>
                        </m:rPr>
                        <a:rPr lang="cs-CZ" sz="2400" b="0" i="0" smtClean="0">
                          <a:solidFill>
                            <a:schemeClr val="tx1"/>
                          </a:solidFill>
                          <a:latin typeface="Cambria Math" panose="02040503050406030204" pitchFamily="18" charset="0"/>
                        </a:rPr>
                        <m:t>y</m:t>
                      </m:r>
                      <m:r>
                        <a:rPr lang="cs-CZ" sz="2400" b="0" i="0" smtClean="0">
                          <a:solidFill>
                            <a:schemeClr val="tx1"/>
                          </a:solidFill>
                          <a:latin typeface="Cambria Math" panose="02040503050406030204" pitchFamily="18" charset="0"/>
                        </a:rPr>
                        <m:t>=19</m:t>
                      </m:r>
                    </m:oMath>
                  </m:oMathPara>
                </a14:m>
                <a:endParaRPr lang="cs-CZ" sz="2400" dirty="0">
                  <a:solidFill>
                    <a:schemeClr val="tx1"/>
                  </a:solidFill>
                </a:endParaRPr>
              </a:p>
            </p:txBody>
          </p:sp>
        </mc:Choice>
        <mc:Fallback xmlns="">
          <p:sp>
            <p:nvSpPr>
              <p:cNvPr id="22" name="TextovéPole 21">
                <a:extLst>
                  <a:ext uri="{FF2B5EF4-FFF2-40B4-BE49-F238E27FC236}">
                    <a16:creationId xmlns:a16="http://schemas.microsoft.com/office/drawing/2014/main" id="{7C69D78C-5EFF-47F9-A714-68C197ED41D9}"/>
                  </a:ext>
                </a:extLst>
              </p:cNvPr>
              <p:cNvSpPr txBox="1">
                <a:spLocks noRot="1" noChangeAspect="1" noMove="1" noResize="1" noEditPoints="1" noAdjustHandles="1" noChangeArrowheads="1" noChangeShapeType="1" noTextEdit="1"/>
              </p:cNvSpPr>
              <p:nvPr/>
            </p:nvSpPr>
            <p:spPr>
              <a:xfrm>
                <a:off x="38756" y="3663165"/>
                <a:ext cx="2699337" cy="693844"/>
              </a:xfrm>
              <a:prstGeom prst="rect">
                <a:avLst/>
              </a:prstGeom>
              <a:blipFill>
                <a:blip r:embed="rId3"/>
                <a:stretch>
                  <a:fillRect/>
                </a:stretch>
              </a:blipFill>
            </p:spPr>
            <p:txBody>
              <a:bodyPr/>
              <a:lstStyle/>
              <a:p>
                <a:r>
                  <a:rPr lang="cs-CZ">
                    <a:noFill/>
                  </a:rPr>
                  <a:t> </a:t>
                </a:r>
              </a:p>
            </p:txBody>
          </p:sp>
        </mc:Fallback>
      </mc:AlternateContent>
      <p:sp>
        <p:nvSpPr>
          <p:cNvPr id="23" name="TextovéPole 22">
            <a:extLst>
              <a:ext uri="{FF2B5EF4-FFF2-40B4-BE49-F238E27FC236}">
                <a16:creationId xmlns:a16="http://schemas.microsoft.com/office/drawing/2014/main" id="{3E2032EB-8802-4C7A-96B7-E733244576EE}"/>
              </a:ext>
            </a:extLst>
          </p:cNvPr>
          <p:cNvSpPr txBox="1"/>
          <p:nvPr/>
        </p:nvSpPr>
        <p:spPr>
          <a:xfrm>
            <a:off x="2663814" y="3810524"/>
            <a:ext cx="931642" cy="523220"/>
          </a:xfrm>
          <a:prstGeom prst="rect">
            <a:avLst/>
          </a:prstGeom>
          <a:noFill/>
        </p:spPr>
        <p:txBody>
          <a:bodyPr wrap="square" rtlCol="0">
            <a:spAutoFit/>
          </a:bodyPr>
          <a:lstStyle/>
          <a:p>
            <a:r>
              <a:rPr lang="cs-CZ" sz="2800" dirty="0"/>
              <a:t>/ .12</a:t>
            </a:r>
            <a:endParaRPr lang="cs-CZ" sz="2800" baseline="30000" dirty="0"/>
          </a:p>
        </p:txBody>
      </p:sp>
      <mc:AlternateContent xmlns:mc="http://schemas.openxmlformats.org/markup-compatibility/2006" xmlns:a14="http://schemas.microsoft.com/office/drawing/2010/main">
        <mc:Choice Requires="a14">
          <p:sp>
            <p:nvSpPr>
              <p:cNvPr id="31" name="TextovéPole 30">
                <a:extLst>
                  <a:ext uri="{FF2B5EF4-FFF2-40B4-BE49-F238E27FC236}">
                    <a16:creationId xmlns:a16="http://schemas.microsoft.com/office/drawing/2014/main" id="{976A15D9-58ED-4F16-87EC-5D67ECF6A34B}"/>
                  </a:ext>
                </a:extLst>
              </p:cNvPr>
              <p:cNvSpPr txBox="1"/>
              <p:nvPr/>
            </p:nvSpPr>
            <p:spPr>
              <a:xfrm>
                <a:off x="1314010" y="6402121"/>
                <a:ext cx="1043825" cy="369332"/>
              </a:xfrm>
              <a:prstGeom prst="rect">
                <a:avLst/>
              </a:prstGeom>
              <a:noFill/>
            </p:spPr>
            <p:txBody>
              <a:bodyPr wrap="square" lIns="0" tIns="0" rIns="0" bIns="0" rtlCol="0">
                <a:spAutoFit/>
              </a:bodyPr>
              <a:lstStyle/>
              <a:p>
                <a14:m>
                  <m:oMath xmlns:m="http://schemas.openxmlformats.org/officeDocument/2006/math">
                    <m:r>
                      <a:rPr lang="cs-CZ" sz="2400" b="1" i="0" smtClean="0">
                        <a:solidFill>
                          <a:schemeClr val="tx1"/>
                        </a:solidFill>
                        <a:latin typeface="Cambria Math" panose="02040503050406030204" pitchFamily="18" charset="0"/>
                      </a:rPr>
                      <m:t>𝐱</m:t>
                    </m:r>
                    <m:r>
                      <a:rPr lang="cs-CZ" sz="2400" b="1" i="0" smtClean="0">
                        <a:solidFill>
                          <a:schemeClr val="tx1"/>
                        </a:solidFill>
                        <a:latin typeface="Cambria Math" panose="02040503050406030204" pitchFamily="18" charset="0"/>
                      </a:rPr>
                      <m:t>=</m:t>
                    </m:r>
                    <m:r>
                      <a:rPr lang="cs-CZ" sz="2400" b="1" i="0" smtClean="0">
                        <a:solidFill>
                          <a:schemeClr val="tx1"/>
                        </a:solidFill>
                        <a:latin typeface="Cambria Math" panose="02040503050406030204" pitchFamily="18" charset="0"/>
                      </a:rPr>
                      <m:t>𝟏</m:t>
                    </m:r>
                  </m:oMath>
                </a14:m>
                <a:r>
                  <a:rPr lang="cs-CZ" sz="2400" b="1" dirty="0">
                    <a:solidFill>
                      <a:schemeClr val="tx1"/>
                    </a:solidFill>
                  </a:rPr>
                  <a:t>2</a:t>
                </a:r>
              </a:p>
            </p:txBody>
          </p:sp>
        </mc:Choice>
        <mc:Fallback xmlns="">
          <p:sp>
            <p:nvSpPr>
              <p:cNvPr id="31" name="TextovéPole 30">
                <a:extLst>
                  <a:ext uri="{FF2B5EF4-FFF2-40B4-BE49-F238E27FC236}">
                    <a16:creationId xmlns:a16="http://schemas.microsoft.com/office/drawing/2014/main" id="{976A15D9-58ED-4F16-87EC-5D67ECF6A34B}"/>
                  </a:ext>
                </a:extLst>
              </p:cNvPr>
              <p:cNvSpPr txBox="1">
                <a:spLocks noRot="1" noChangeAspect="1" noMove="1" noResize="1" noEditPoints="1" noAdjustHandles="1" noChangeArrowheads="1" noChangeShapeType="1" noTextEdit="1"/>
              </p:cNvSpPr>
              <p:nvPr/>
            </p:nvSpPr>
            <p:spPr>
              <a:xfrm>
                <a:off x="1314010" y="6402121"/>
                <a:ext cx="1043825" cy="369332"/>
              </a:xfrm>
              <a:prstGeom prst="rect">
                <a:avLst/>
              </a:prstGeom>
              <a:blipFill>
                <a:blip r:embed="rId4"/>
                <a:stretch>
                  <a:fillRect l="-7602" t="-24590" r="-2924" b="-49180"/>
                </a:stretch>
              </a:blipFill>
            </p:spPr>
            <p:txBody>
              <a:bodyPr/>
              <a:lstStyle/>
              <a:p>
                <a:r>
                  <a:rPr lang="cs-CZ">
                    <a:noFill/>
                  </a:rPr>
                  <a:t> </a:t>
                </a:r>
              </a:p>
            </p:txBody>
          </p:sp>
        </mc:Fallback>
      </mc:AlternateContent>
      <p:sp>
        <p:nvSpPr>
          <p:cNvPr id="42" name="Rectangle 5">
            <a:extLst>
              <a:ext uri="{FF2B5EF4-FFF2-40B4-BE49-F238E27FC236}">
                <a16:creationId xmlns:a16="http://schemas.microsoft.com/office/drawing/2014/main" id="{DB59DF33-2B11-49A7-BEAB-8B2139C2472E}"/>
              </a:ext>
            </a:extLst>
          </p:cNvPr>
          <p:cNvSpPr>
            <a:spLocks noChangeArrowheads="1"/>
          </p:cNvSpPr>
          <p:nvPr/>
        </p:nvSpPr>
        <p:spPr bwMode="auto">
          <a:xfrm>
            <a:off x="182919" y="1654949"/>
            <a:ext cx="3116462" cy="491675"/>
          </a:xfrm>
          <a:prstGeom prst="rect">
            <a:avLst/>
          </a:prstGeom>
          <a:noFill/>
          <a:ln w="9525">
            <a:noFill/>
            <a:miter lim="800000"/>
            <a:headEnd/>
            <a:tailEnd/>
          </a:ln>
          <a:effectLst/>
        </p:spPr>
        <p:txBody>
          <a:bodyPr anchor="t"/>
          <a:lstStyle/>
          <a:p>
            <a:r>
              <a:rPr lang="cs-CZ" sz="2400" dirty="0"/>
              <a:t>dívek ve třídě ……… x</a:t>
            </a:r>
            <a:endParaRPr lang="cs-CZ" sz="2400" b="1" dirty="0">
              <a:latin typeface="Times New Roman" pitchFamily="18" charset="0"/>
              <a:cs typeface="Times New Roman" pitchFamily="18" charset="0"/>
            </a:endParaRPr>
          </a:p>
        </p:txBody>
      </p:sp>
      <p:sp>
        <p:nvSpPr>
          <p:cNvPr id="43" name="Rectangle 5">
            <a:extLst>
              <a:ext uri="{FF2B5EF4-FFF2-40B4-BE49-F238E27FC236}">
                <a16:creationId xmlns:a16="http://schemas.microsoft.com/office/drawing/2014/main" id="{CEB62E68-A898-4C95-A8F0-72AAEC7F7B33}"/>
              </a:ext>
            </a:extLst>
          </p:cNvPr>
          <p:cNvSpPr>
            <a:spLocks noChangeArrowheads="1"/>
          </p:cNvSpPr>
          <p:nvPr/>
        </p:nvSpPr>
        <p:spPr bwMode="auto">
          <a:xfrm>
            <a:off x="182919" y="2404923"/>
            <a:ext cx="3252740" cy="491675"/>
          </a:xfrm>
          <a:prstGeom prst="rect">
            <a:avLst/>
          </a:prstGeom>
          <a:noFill/>
          <a:ln w="9525">
            <a:noFill/>
            <a:miter lim="800000"/>
            <a:headEnd/>
            <a:tailEnd/>
          </a:ln>
          <a:effectLst/>
        </p:spPr>
        <p:txBody>
          <a:bodyPr anchor="t"/>
          <a:lstStyle/>
          <a:p>
            <a:r>
              <a:rPr lang="cs-CZ" sz="2400" dirty="0"/>
              <a:t>chlapců ve třídě ……… y</a:t>
            </a:r>
            <a:endParaRPr lang="cs-CZ" sz="24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4" name="Rectangle 5">
                <a:extLst>
                  <a:ext uri="{FF2B5EF4-FFF2-40B4-BE49-F238E27FC236}">
                    <a16:creationId xmlns:a16="http://schemas.microsoft.com/office/drawing/2014/main" id="{F51C7E58-AC06-481F-88FD-6A6812D6CF3E}"/>
                  </a:ext>
                </a:extLst>
              </p:cNvPr>
              <p:cNvSpPr>
                <a:spLocks noChangeArrowheads="1"/>
              </p:cNvSpPr>
              <p:nvPr/>
            </p:nvSpPr>
            <p:spPr bwMode="auto">
              <a:xfrm>
                <a:off x="4263606" y="1500736"/>
                <a:ext cx="3512388" cy="716917"/>
              </a:xfrm>
              <a:prstGeom prst="rect">
                <a:avLst/>
              </a:prstGeom>
              <a:noFill/>
              <a:ln w="9525">
                <a:noFill/>
                <a:miter lim="800000"/>
                <a:headEnd/>
                <a:tailEnd/>
              </a:ln>
              <a:effectLst/>
            </p:spPr>
            <p:txBody>
              <a:bodyPr anchor="t"/>
              <a:lstStyle/>
              <a:p>
                <a:r>
                  <a:rPr lang="cs-CZ" sz="2400" dirty="0"/>
                  <a:t>dnes dívek ……… </a:t>
                </a:r>
                <a14:m>
                  <m:oMath xmlns:m="http://schemas.openxmlformats.org/officeDocument/2006/math">
                    <m:f>
                      <m:fPr>
                        <m:ctrlPr>
                          <a:rPr lang="cs-CZ" sz="2800" i="1" smtClean="0">
                            <a:solidFill>
                              <a:schemeClr val="tx1"/>
                            </a:solidFill>
                            <a:latin typeface="Cambria Math" panose="02040503050406030204" pitchFamily="18" charset="0"/>
                          </a:rPr>
                        </m:ctrlPr>
                      </m:fPr>
                      <m:num>
                        <m:r>
                          <a:rPr lang="cs-CZ" sz="2800" b="0" i="0" smtClean="0">
                            <a:solidFill>
                              <a:schemeClr val="tx1"/>
                            </a:solidFill>
                            <a:latin typeface="Cambria Math" panose="02040503050406030204" pitchFamily="18" charset="0"/>
                          </a:rPr>
                          <m:t>3</m:t>
                        </m:r>
                      </m:num>
                      <m:den>
                        <m:r>
                          <a:rPr lang="cs-CZ" sz="2800" b="0" i="0" smtClean="0">
                            <a:solidFill>
                              <a:schemeClr val="tx1"/>
                            </a:solidFill>
                            <a:latin typeface="Cambria Math" panose="02040503050406030204" pitchFamily="18" charset="0"/>
                          </a:rPr>
                          <m:t>4</m:t>
                        </m:r>
                      </m:den>
                    </m:f>
                    <m:r>
                      <m:rPr>
                        <m:sty m:val="p"/>
                      </m:rPr>
                      <a:rPr lang="cs-CZ" sz="2800" b="0" i="0" smtClean="0">
                        <a:solidFill>
                          <a:schemeClr val="tx1"/>
                        </a:solidFill>
                        <a:latin typeface="Cambria Math" panose="02040503050406030204" pitchFamily="18" charset="0"/>
                      </a:rPr>
                      <m:t>x</m:t>
                    </m:r>
                    <m:r>
                      <a:rPr lang="cs-CZ" sz="2800" i="1">
                        <a:solidFill>
                          <a:schemeClr val="tx1"/>
                        </a:solidFill>
                        <a:latin typeface="Cambria Math" panose="02040503050406030204" pitchFamily="18" charset="0"/>
                      </a:rPr>
                      <m:t> </m:t>
                    </m:r>
                  </m:oMath>
                </a14:m>
                <a:endParaRPr lang="cs-CZ" sz="2400" b="1" dirty="0">
                  <a:latin typeface="Times New Roman" pitchFamily="18" charset="0"/>
                  <a:cs typeface="Times New Roman" pitchFamily="18" charset="0"/>
                </a:endParaRPr>
              </a:p>
            </p:txBody>
          </p:sp>
        </mc:Choice>
        <mc:Fallback xmlns="">
          <p:sp>
            <p:nvSpPr>
              <p:cNvPr id="44" name="Rectangle 5">
                <a:extLst>
                  <a:ext uri="{FF2B5EF4-FFF2-40B4-BE49-F238E27FC236}">
                    <a16:creationId xmlns:a16="http://schemas.microsoft.com/office/drawing/2014/main" id="{F51C7E58-AC06-481F-88FD-6A6812D6CF3E}"/>
                  </a:ext>
                </a:extLst>
              </p:cNvPr>
              <p:cNvSpPr>
                <a:spLocks noRot="1" noChangeAspect="1" noMove="1" noResize="1" noEditPoints="1" noAdjustHandles="1" noChangeArrowheads="1" noChangeShapeType="1" noTextEdit="1"/>
              </p:cNvSpPr>
              <p:nvPr/>
            </p:nvSpPr>
            <p:spPr bwMode="auto">
              <a:xfrm>
                <a:off x="4263606" y="1500736"/>
                <a:ext cx="3512388" cy="716917"/>
              </a:xfrm>
              <a:prstGeom prst="rect">
                <a:avLst/>
              </a:prstGeom>
              <a:blipFill>
                <a:blip r:embed="rId5"/>
                <a:stretch>
                  <a:fillRect l="-2600" b="-2542"/>
                </a:stretch>
              </a:blipFill>
              <a:ln w="9525">
                <a:noFill/>
                <a:miter lim="800000"/>
                <a:headEnd/>
                <a:tailEnd/>
              </a:ln>
              <a:effectLst/>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5" name="Rectangle 5">
                <a:extLst>
                  <a:ext uri="{FF2B5EF4-FFF2-40B4-BE49-F238E27FC236}">
                    <a16:creationId xmlns:a16="http://schemas.microsoft.com/office/drawing/2014/main" id="{6D1DB450-FB71-4B8D-B382-261A2F4927FC}"/>
                  </a:ext>
                </a:extLst>
              </p:cNvPr>
              <p:cNvSpPr>
                <a:spLocks noChangeArrowheads="1"/>
              </p:cNvSpPr>
              <p:nvPr/>
            </p:nvSpPr>
            <p:spPr bwMode="auto">
              <a:xfrm>
                <a:off x="4274157" y="2261314"/>
                <a:ext cx="3252740" cy="687926"/>
              </a:xfrm>
              <a:prstGeom prst="rect">
                <a:avLst/>
              </a:prstGeom>
              <a:noFill/>
              <a:ln w="9525">
                <a:noFill/>
                <a:miter lim="800000"/>
                <a:headEnd/>
                <a:tailEnd/>
              </a:ln>
              <a:effectLst/>
            </p:spPr>
            <p:txBody>
              <a:bodyPr anchor="t"/>
              <a:lstStyle/>
              <a:p>
                <a:r>
                  <a:rPr lang="cs-CZ" sz="2400" dirty="0"/>
                  <a:t>dnes chlapců ……… </a:t>
                </a:r>
                <a14:m>
                  <m:oMath xmlns:m="http://schemas.openxmlformats.org/officeDocument/2006/math">
                    <m:f>
                      <m:fPr>
                        <m:ctrlPr>
                          <a:rPr lang="cs-CZ" sz="2800" i="1" smtClean="0">
                            <a:solidFill>
                              <a:schemeClr val="tx1"/>
                            </a:solidFill>
                            <a:latin typeface="Cambria Math" panose="02040503050406030204" pitchFamily="18" charset="0"/>
                          </a:rPr>
                        </m:ctrlPr>
                      </m:fPr>
                      <m:num>
                        <m:r>
                          <a:rPr lang="cs-CZ" sz="2800" b="0" i="0" smtClean="0">
                            <a:solidFill>
                              <a:schemeClr val="tx1"/>
                            </a:solidFill>
                            <a:latin typeface="Cambria Math" panose="02040503050406030204" pitchFamily="18" charset="0"/>
                          </a:rPr>
                          <m:t>2</m:t>
                        </m:r>
                      </m:num>
                      <m:den>
                        <m:r>
                          <a:rPr lang="cs-CZ" sz="2800" b="0" i="1" smtClean="0">
                            <a:solidFill>
                              <a:schemeClr val="tx1"/>
                            </a:solidFill>
                            <a:latin typeface="Cambria Math" panose="02040503050406030204" pitchFamily="18" charset="0"/>
                          </a:rPr>
                          <m:t>3</m:t>
                        </m:r>
                      </m:den>
                    </m:f>
                    <m:r>
                      <m:rPr>
                        <m:sty m:val="p"/>
                      </m:rPr>
                      <a:rPr lang="cs-CZ" sz="2800" b="0" i="0" smtClean="0">
                        <a:solidFill>
                          <a:schemeClr val="tx1"/>
                        </a:solidFill>
                        <a:latin typeface="Cambria Math" panose="02040503050406030204" pitchFamily="18" charset="0"/>
                      </a:rPr>
                      <m:t>y</m:t>
                    </m:r>
                  </m:oMath>
                </a14:m>
                <a:endParaRPr lang="cs-CZ" sz="2400" dirty="0">
                  <a:latin typeface="Times New Roman" pitchFamily="18" charset="0"/>
                  <a:cs typeface="Times New Roman" pitchFamily="18" charset="0"/>
                </a:endParaRPr>
              </a:p>
            </p:txBody>
          </p:sp>
        </mc:Choice>
        <mc:Fallback xmlns="">
          <p:sp>
            <p:nvSpPr>
              <p:cNvPr id="45" name="Rectangle 5">
                <a:extLst>
                  <a:ext uri="{FF2B5EF4-FFF2-40B4-BE49-F238E27FC236}">
                    <a16:creationId xmlns:a16="http://schemas.microsoft.com/office/drawing/2014/main" id="{6D1DB450-FB71-4B8D-B382-261A2F4927FC}"/>
                  </a:ext>
                </a:extLst>
              </p:cNvPr>
              <p:cNvSpPr>
                <a:spLocks noRot="1" noChangeAspect="1" noMove="1" noResize="1" noEditPoints="1" noAdjustHandles="1" noChangeArrowheads="1" noChangeShapeType="1" noTextEdit="1"/>
              </p:cNvSpPr>
              <p:nvPr/>
            </p:nvSpPr>
            <p:spPr bwMode="auto">
              <a:xfrm>
                <a:off x="4274157" y="2261314"/>
                <a:ext cx="3252740" cy="687926"/>
              </a:xfrm>
              <a:prstGeom prst="rect">
                <a:avLst/>
              </a:prstGeom>
              <a:blipFill>
                <a:blip r:embed="rId6"/>
                <a:stretch>
                  <a:fillRect l="-2809" b="-7080"/>
                </a:stretch>
              </a:blipFill>
              <a:ln w="9525">
                <a:noFill/>
                <a:miter lim="800000"/>
                <a:headEnd/>
                <a:tailEnd/>
              </a:ln>
              <a:effectLst/>
            </p:spPr>
            <p:txBody>
              <a:bodyPr/>
              <a:lstStyle/>
              <a:p>
                <a:r>
                  <a:rPr lang="cs-CZ">
                    <a:noFill/>
                  </a:rPr>
                  <a:t> </a:t>
                </a:r>
              </a:p>
            </p:txBody>
          </p:sp>
        </mc:Fallback>
      </mc:AlternateContent>
      <p:sp>
        <p:nvSpPr>
          <p:cNvPr id="46" name="TextovéPole 45">
            <a:extLst>
              <a:ext uri="{FF2B5EF4-FFF2-40B4-BE49-F238E27FC236}">
                <a16:creationId xmlns:a16="http://schemas.microsoft.com/office/drawing/2014/main" id="{E13D3913-35A1-434F-9029-06389D860CF1}"/>
              </a:ext>
            </a:extLst>
          </p:cNvPr>
          <p:cNvSpPr txBox="1"/>
          <p:nvPr/>
        </p:nvSpPr>
        <p:spPr>
          <a:xfrm>
            <a:off x="5408264" y="6170243"/>
            <a:ext cx="2711377" cy="400110"/>
          </a:xfrm>
          <a:prstGeom prst="rect">
            <a:avLst/>
          </a:prstGeom>
          <a:noFill/>
        </p:spPr>
        <p:txBody>
          <a:bodyPr wrap="square" lIns="0" tIns="0" rIns="0" bIns="0" rtlCol="0">
            <a:spAutoFit/>
          </a:bodyPr>
          <a:lstStyle/>
          <a:p>
            <a:r>
              <a:rPr lang="cs-CZ" sz="2600" dirty="0">
                <a:solidFill>
                  <a:schemeClr val="tx1"/>
                </a:solidFill>
              </a:rPr>
              <a:t>Ve třídě je 12 dívek.</a:t>
            </a:r>
          </a:p>
        </p:txBody>
      </p:sp>
      <p:pic>
        <p:nvPicPr>
          <p:cNvPr id="47" name="Picture 2" descr="Výsledek obrázku pro žáci">
            <a:extLst>
              <a:ext uri="{FF2B5EF4-FFF2-40B4-BE49-F238E27FC236}">
                <a16:creationId xmlns:a16="http://schemas.microsoft.com/office/drawing/2014/main" id="{FAF78168-F209-48EA-AB96-B96EC49A28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0713" y="1032832"/>
            <a:ext cx="1777857" cy="1429397"/>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Přímá spojnice 47">
            <a:extLst>
              <a:ext uri="{FF2B5EF4-FFF2-40B4-BE49-F238E27FC236}">
                <a16:creationId xmlns:a16="http://schemas.microsoft.com/office/drawing/2014/main" id="{0502C0B3-D887-4ABE-B6C4-E81158B6E94B}"/>
              </a:ext>
            </a:extLst>
          </p:cNvPr>
          <p:cNvCxnSpPr/>
          <p:nvPr/>
        </p:nvCxnSpPr>
        <p:spPr>
          <a:xfrm>
            <a:off x="182919" y="3074511"/>
            <a:ext cx="76915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Přímá spojnice 48">
            <a:extLst>
              <a:ext uri="{FF2B5EF4-FFF2-40B4-BE49-F238E27FC236}">
                <a16:creationId xmlns:a16="http://schemas.microsoft.com/office/drawing/2014/main" id="{C8073F73-045A-4F37-9153-09AB1FFC4718}"/>
              </a:ext>
            </a:extLst>
          </p:cNvPr>
          <p:cNvCxnSpPr>
            <a:cxnSpLocks/>
          </p:cNvCxnSpPr>
          <p:nvPr/>
        </p:nvCxnSpPr>
        <p:spPr>
          <a:xfrm>
            <a:off x="417819" y="4441669"/>
            <a:ext cx="21057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ovéPole 49">
                <a:extLst>
                  <a:ext uri="{FF2B5EF4-FFF2-40B4-BE49-F238E27FC236}">
                    <a16:creationId xmlns:a16="http://schemas.microsoft.com/office/drawing/2014/main" id="{02F036FB-F86B-4108-B825-2292A287D7AC}"/>
                  </a:ext>
                </a:extLst>
              </p:cNvPr>
              <p:cNvSpPr txBox="1"/>
              <p:nvPr/>
            </p:nvSpPr>
            <p:spPr>
              <a:xfrm>
                <a:off x="680217" y="4520835"/>
                <a:ext cx="184336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cs-CZ" sz="2400" i="0" smtClean="0">
                          <a:solidFill>
                            <a:schemeClr val="tx1"/>
                          </a:solidFill>
                          <a:latin typeface="Cambria Math" panose="02040503050406030204" pitchFamily="18" charset="0"/>
                        </a:rPr>
                        <m:t>x</m:t>
                      </m:r>
                      <m:r>
                        <a:rPr lang="cs-CZ" sz="2400" b="0" i="0" smtClean="0">
                          <a:solidFill>
                            <a:schemeClr val="tx1"/>
                          </a:solidFill>
                          <a:latin typeface="Cambria Math" panose="02040503050406030204" pitchFamily="18" charset="0"/>
                        </a:rPr>
                        <m:t>+</m:t>
                      </m:r>
                      <m:r>
                        <m:rPr>
                          <m:sty m:val="p"/>
                        </m:rPr>
                        <a:rPr lang="cs-CZ" sz="2400" b="0" i="0" smtClean="0">
                          <a:solidFill>
                            <a:schemeClr val="tx1"/>
                          </a:solidFill>
                          <a:latin typeface="Cambria Math" panose="02040503050406030204" pitchFamily="18" charset="0"/>
                        </a:rPr>
                        <m:t>y</m:t>
                      </m:r>
                      <m:r>
                        <a:rPr lang="cs-CZ" sz="2400" b="0" i="0" smtClean="0">
                          <a:solidFill>
                            <a:schemeClr val="tx1"/>
                          </a:solidFill>
                          <a:latin typeface="Cambria Math" panose="02040503050406030204" pitchFamily="18" charset="0"/>
                        </a:rPr>
                        <m:t>=27</m:t>
                      </m:r>
                    </m:oMath>
                  </m:oMathPara>
                </a14:m>
                <a:endParaRPr lang="cs-CZ" sz="2400" dirty="0">
                  <a:solidFill>
                    <a:schemeClr val="tx1"/>
                  </a:solidFill>
                </a:endParaRPr>
              </a:p>
            </p:txBody>
          </p:sp>
        </mc:Choice>
        <mc:Fallback xmlns="">
          <p:sp>
            <p:nvSpPr>
              <p:cNvPr id="50" name="TextovéPole 49">
                <a:extLst>
                  <a:ext uri="{FF2B5EF4-FFF2-40B4-BE49-F238E27FC236}">
                    <a16:creationId xmlns:a16="http://schemas.microsoft.com/office/drawing/2014/main" id="{02F036FB-F86B-4108-B825-2292A287D7AC}"/>
                  </a:ext>
                </a:extLst>
              </p:cNvPr>
              <p:cNvSpPr txBox="1">
                <a:spLocks noRot="1" noChangeAspect="1" noMove="1" noResize="1" noEditPoints="1" noAdjustHandles="1" noChangeArrowheads="1" noChangeShapeType="1" noTextEdit="1"/>
              </p:cNvSpPr>
              <p:nvPr/>
            </p:nvSpPr>
            <p:spPr>
              <a:xfrm>
                <a:off x="680217" y="4520835"/>
                <a:ext cx="1843365" cy="369332"/>
              </a:xfrm>
              <a:prstGeom prst="rect">
                <a:avLst/>
              </a:prstGeom>
              <a:blipFill>
                <a:blip r:embed="rId8"/>
                <a:stretch>
                  <a:fillRect b="-2666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1" name="TextovéPole 50">
                <a:extLst>
                  <a:ext uri="{FF2B5EF4-FFF2-40B4-BE49-F238E27FC236}">
                    <a16:creationId xmlns:a16="http://schemas.microsoft.com/office/drawing/2014/main" id="{763BE0CC-7809-4939-A35A-85F3B496EA12}"/>
                  </a:ext>
                </a:extLst>
              </p:cNvPr>
              <p:cNvSpPr txBox="1"/>
              <p:nvPr/>
            </p:nvSpPr>
            <p:spPr>
              <a:xfrm>
                <a:off x="333983" y="4948235"/>
                <a:ext cx="231155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cs-CZ" sz="2400" b="0" i="0" smtClean="0">
                          <a:solidFill>
                            <a:schemeClr val="tx1"/>
                          </a:solidFill>
                          <a:latin typeface="Cambria Math" panose="02040503050406030204" pitchFamily="18" charset="0"/>
                        </a:rPr>
                        <m:t>9</m:t>
                      </m:r>
                      <m:r>
                        <m:rPr>
                          <m:sty m:val="p"/>
                        </m:rPr>
                        <a:rPr lang="cs-CZ" sz="2400" i="0" smtClean="0">
                          <a:solidFill>
                            <a:schemeClr val="tx1"/>
                          </a:solidFill>
                          <a:latin typeface="Cambria Math" panose="02040503050406030204" pitchFamily="18" charset="0"/>
                        </a:rPr>
                        <m:t>x</m:t>
                      </m:r>
                      <m:r>
                        <a:rPr lang="cs-CZ" sz="2400" b="0" i="0" smtClean="0">
                          <a:solidFill>
                            <a:schemeClr val="tx1"/>
                          </a:solidFill>
                          <a:latin typeface="Cambria Math" panose="02040503050406030204" pitchFamily="18" charset="0"/>
                        </a:rPr>
                        <m:t>+8</m:t>
                      </m:r>
                      <m:r>
                        <m:rPr>
                          <m:sty m:val="p"/>
                        </m:rPr>
                        <a:rPr lang="cs-CZ" sz="2400" b="0" i="0" smtClean="0">
                          <a:solidFill>
                            <a:schemeClr val="tx1"/>
                          </a:solidFill>
                          <a:latin typeface="Cambria Math" panose="02040503050406030204" pitchFamily="18" charset="0"/>
                        </a:rPr>
                        <m:t>y</m:t>
                      </m:r>
                      <m:r>
                        <a:rPr lang="cs-CZ" sz="2400" b="0" i="0" smtClean="0">
                          <a:solidFill>
                            <a:schemeClr val="tx1"/>
                          </a:solidFill>
                          <a:latin typeface="Cambria Math" panose="02040503050406030204" pitchFamily="18" charset="0"/>
                        </a:rPr>
                        <m:t>=228</m:t>
                      </m:r>
                    </m:oMath>
                  </m:oMathPara>
                </a14:m>
                <a:endParaRPr lang="cs-CZ" sz="2400" dirty="0">
                  <a:solidFill>
                    <a:schemeClr val="tx1"/>
                  </a:solidFill>
                </a:endParaRPr>
              </a:p>
            </p:txBody>
          </p:sp>
        </mc:Choice>
        <mc:Fallback xmlns="">
          <p:sp>
            <p:nvSpPr>
              <p:cNvPr id="51" name="TextovéPole 50">
                <a:extLst>
                  <a:ext uri="{FF2B5EF4-FFF2-40B4-BE49-F238E27FC236}">
                    <a16:creationId xmlns:a16="http://schemas.microsoft.com/office/drawing/2014/main" id="{763BE0CC-7809-4939-A35A-85F3B496EA12}"/>
                  </a:ext>
                </a:extLst>
              </p:cNvPr>
              <p:cNvSpPr txBox="1">
                <a:spLocks noRot="1" noChangeAspect="1" noMove="1" noResize="1" noEditPoints="1" noAdjustHandles="1" noChangeArrowheads="1" noChangeShapeType="1" noTextEdit="1"/>
              </p:cNvSpPr>
              <p:nvPr/>
            </p:nvSpPr>
            <p:spPr>
              <a:xfrm>
                <a:off x="333983" y="4948235"/>
                <a:ext cx="2311559" cy="369332"/>
              </a:xfrm>
              <a:prstGeom prst="rect">
                <a:avLst/>
              </a:prstGeom>
              <a:blipFill>
                <a:blip r:embed="rId9"/>
                <a:stretch>
                  <a:fillRect b="-35000"/>
                </a:stretch>
              </a:blipFill>
            </p:spPr>
            <p:txBody>
              <a:bodyPr/>
              <a:lstStyle/>
              <a:p>
                <a:r>
                  <a:rPr lang="cs-CZ">
                    <a:noFill/>
                  </a:rPr>
                  <a:t> </a:t>
                </a:r>
              </a:p>
            </p:txBody>
          </p:sp>
        </mc:Fallback>
      </mc:AlternateContent>
      <p:cxnSp>
        <p:nvCxnSpPr>
          <p:cNvPr id="55" name="Přímá spojnice 54">
            <a:extLst>
              <a:ext uri="{FF2B5EF4-FFF2-40B4-BE49-F238E27FC236}">
                <a16:creationId xmlns:a16="http://schemas.microsoft.com/office/drawing/2014/main" id="{4E6B584C-F4A2-473F-9616-2DA3C17C1160}"/>
              </a:ext>
            </a:extLst>
          </p:cNvPr>
          <p:cNvCxnSpPr>
            <a:cxnSpLocks/>
          </p:cNvCxnSpPr>
          <p:nvPr/>
        </p:nvCxnSpPr>
        <p:spPr>
          <a:xfrm>
            <a:off x="417818" y="5344204"/>
            <a:ext cx="21057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ovéPole 55">
            <a:extLst>
              <a:ext uri="{FF2B5EF4-FFF2-40B4-BE49-F238E27FC236}">
                <a16:creationId xmlns:a16="http://schemas.microsoft.com/office/drawing/2014/main" id="{BA77DDB1-8ADD-4757-A45C-4B666A5E670F}"/>
              </a:ext>
            </a:extLst>
          </p:cNvPr>
          <p:cNvSpPr txBox="1"/>
          <p:nvPr/>
        </p:nvSpPr>
        <p:spPr>
          <a:xfrm>
            <a:off x="2663814" y="4425357"/>
            <a:ext cx="1043824" cy="523220"/>
          </a:xfrm>
          <a:prstGeom prst="rect">
            <a:avLst/>
          </a:prstGeom>
          <a:noFill/>
        </p:spPr>
        <p:txBody>
          <a:bodyPr wrap="square" rtlCol="0">
            <a:spAutoFit/>
          </a:bodyPr>
          <a:lstStyle/>
          <a:p>
            <a:r>
              <a:rPr lang="cs-CZ" sz="2800" dirty="0"/>
              <a:t>/ .(-8)</a:t>
            </a:r>
            <a:endParaRPr lang="cs-CZ" sz="2800" baseline="30000" dirty="0"/>
          </a:p>
        </p:txBody>
      </p:sp>
      <mc:AlternateContent xmlns:mc="http://schemas.openxmlformats.org/markup-compatibility/2006" xmlns:a14="http://schemas.microsoft.com/office/drawing/2010/main">
        <mc:Choice Requires="a14">
          <p:sp>
            <p:nvSpPr>
              <p:cNvPr id="57" name="TextovéPole 56">
                <a:extLst>
                  <a:ext uri="{FF2B5EF4-FFF2-40B4-BE49-F238E27FC236}">
                    <a16:creationId xmlns:a16="http://schemas.microsoft.com/office/drawing/2014/main" id="{FEF85E54-58E1-45FE-BCD4-930D4208981F}"/>
                  </a:ext>
                </a:extLst>
              </p:cNvPr>
              <p:cNvSpPr txBox="1"/>
              <p:nvPr/>
            </p:nvSpPr>
            <p:spPr>
              <a:xfrm>
                <a:off x="282199" y="5418964"/>
                <a:ext cx="2949272" cy="369332"/>
              </a:xfrm>
              <a:prstGeom prst="rect">
                <a:avLst/>
              </a:prstGeom>
              <a:noFill/>
            </p:spPr>
            <p:txBody>
              <a:bodyPr wrap="square" lIns="0" tIns="0" rIns="0" bIns="0" rtlCol="0">
                <a:spAutoFit/>
              </a:bodyPr>
              <a:lstStyle/>
              <a:p>
                <a14:m>
                  <m:oMath xmlns:m="http://schemas.openxmlformats.org/officeDocument/2006/math">
                    <m:r>
                      <a:rPr lang="cs-CZ" sz="2400" b="0" i="0" smtClean="0">
                        <a:solidFill>
                          <a:schemeClr val="tx1"/>
                        </a:solidFill>
                        <a:latin typeface="Cambria Math" panose="02040503050406030204" pitchFamily="18" charset="0"/>
                      </a:rPr>
                      <m:t>−8</m:t>
                    </m:r>
                    <m:r>
                      <m:rPr>
                        <m:sty m:val="p"/>
                      </m:rPr>
                      <a:rPr lang="cs-CZ" sz="2400" i="0" smtClean="0">
                        <a:solidFill>
                          <a:schemeClr val="tx1"/>
                        </a:solidFill>
                        <a:latin typeface="Cambria Math" panose="02040503050406030204" pitchFamily="18" charset="0"/>
                      </a:rPr>
                      <m:t>x</m:t>
                    </m:r>
                    <m:r>
                      <a:rPr lang="cs-CZ" sz="2400" b="0" i="0" smtClean="0">
                        <a:solidFill>
                          <a:schemeClr val="tx1"/>
                        </a:solidFill>
                        <a:latin typeface="Cambria Math" panose="02040503050406030204" pitchFamily="18" charset="0"/>
                      </a:rPr>
                      <m:t>−8</m:t>
                    </m:r>
                    <m:r>
                      <m:rPr>
                        <m:sty m:val="p"/>
                      </m:rPr>
                      <a:rPr lang="cs-CZ" sz="2400" b="0" i="0" smtClean="0">
                        <a:solidFill>
                          <a:schemeClr val="tx1"/>
                        </a:solidFill>
                        <a:latin typeface="Cambria Math" panose="02040503050406030204" pitchFamily="18" charset="0"/>
                      </a:rPr>
                      <m:t>y</m:t>
                    </m:r>
                    <m:r>
                      <a:rPr lang="cs-CZ" sz="2400" b="0" i="0" smtClean="0">
                        <a:solidFill>
                          <a:schemeClr val="tx1"/>
                        </a:solidFill>
                        <a:latin typeface="Cambria Math" panose="02040503050406030204" pitchFamily="18" charset="0"/>
                      </a:rPr>
                      <m:t>=−2</m:t>
                    </m:r>
                  </m:oMath>
                </a14:m>
                <a:r>
                  <a:rPr lang="cs-CZ" sz="2400" dirty="0">
                    <a:solidFill>
                      <a:schemeClr val="tx1"/>
                    </a:solidFill>
                  </a:rPr>
                  <a:t>16</a:t>
                </a:r>
              </a:p>
            </p:txBody>
          </p:sp>
        </mc:Choice>
        <mc:Fallback xmlns="">
          <p:sp>
            <p:nvSpPr>
              <p:cNvPr id="57" name="TextovéPole 56">
                <a:extLst>
                  <a:ext uri="{FF2B5EF4-FFF2-40B4-BE49-F238E27FC236}">
                    <a16:creationId xmlns:a16="http://schemas.microsoft.com/office/drawing/2014/main" id="{FEF85E54-58E1-45FE-BCD4-930D4208981F}"/>
                  </a:ext>
                </a:extLst>
              </p:cNvPr>
              <p:cNvSpPr txBox="1">
                <a:spLocks noRot="1" noChangeAspect="1" noMove="1" noResize="1" noEditPoints="1" noAdjustHandles="1" noChangeArrowheads="1" noChangeShapeType="1" noTextEdit="1"/>
              </p:cNvSpPr>
              <p:nvPr/>
            </p:nvSpPr>
            <p:spPr>
              <a:xfrm>
                <a:off x="282199" y="5418964"/>
                <a:ext cx="2949272" cy="369332"/>
              </a:xfrm>
              <a:prstGeom prst="rect">
                <a:avLst/>
              </a:prstGeom>
              <a:blipFill>
                <a:blip r:embed="rId10"/>
                <a:stretch>
                  <a:fillRect l="-1653" t="-26230" b="-47541"/>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8" name="TextovéPole 57">
                <a:extLst>
                  <a:ext uri="{FF2B5EF4-FFF2-40B4-BE49-F238E27FC236}">
                    <a16:creationId xmlns:a16="http://schemas.microsoft.com/office/drawing/2014/main" id="{1B8F25B3-8F8D-49A7-B394-BF595CFAC1E8}"/>
                  </a:ext>
                </a:extLst>
              </p:cNvPr>
              <p:cNvSpPr txBox="1"/>
              <p:nvPr/>
            </p:nvSpPr>
            <p:spPr>
              <a:xfrm>
                <a:off x="299950" y="5872992"/>
                <a:ext cx="231155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cs-CZ" sz="2400" b="0" i="0" smtClean="0">
                          <a:solidFill>
                            <a:schemeClr val="tx1"/>
                          </a:solidFill>
                          <a:latin typeface="Cambria Math" panose="02040503050406030204" pitchFamily="18" charset="0"/>
                        </a:rPr>
                        <m:t>9</m:t>
                      </m:r>
                      <m:r>
                        <m:rPr>
                          <m:sty m:val="p"/>
                        </m:rPr>
                        <a:rPr lang="cs-CZ" sz="2400" i="0" smtClean="0">
                          <a:solidFill>
                            <a:schemeClr val="tx1"/>
                          </a:solidFill>
                          <a:latin typeface="Cambria Math" panose="02040503050406030204" pitchFamily="18" charset="0"/>
                        </a:rPr>
                        <m:t>x</m:t>
                      </m:r>
                      <m:r>
                        <a:rPr lang="cs-CZ" sz="2400" b="0" i="0" smtClean="0">
                          <a:solidFill>
                            <a:schemeClr val="tx1"/>
                          </a:solidFill>
                          <a:latin typeface="Cambria Math" panose="02040503050406030204" pitchFamily="18" charset="0"/>
                        </a:rPr>
                        <m:t>+8</m:t>
                      </m:r>
                      <m:r>
                        <m:rPr>
                          <m:sty m:val="p"/>
                        </m:rPr>
                        <a:rPr lang="cs-CZ" sz="2400" b="0" i="0" smtClean="0">
                          <a:solidFill>
                            <a:schemeClr val="tx1"/>
                          </a:solidFill>
                          <a:latin typeface="Cambria Math" panose="02040503050406030204" pitchFamily="18" charset="0"/>
                        </a:rPr>
                        <m:t>y</m:t>
                      </m:r>
                      <m:r>
                        <a:rPr lang="cs-CZ" sz="2400" b="0" i="0" smtClean="0">
                          <a:solidFill>
                            <a:schemeClr val="tx1"/>
                          </a:solidFill>
                          <a:latin typeface="Cambria Math" panose="02040503050406030204" pitchFamily="18" charset="0"/>
                        </a:rPr>
                        <m:t>=228</m:t>
                      </m:r>
                    </m:oMath>
                  </m:oMathPara>
                </a14:m>
                <a:endParaRPr lang="cs-CZ" sz="2400" dirty="0">
                  <a:solidFill>
                    <a:schemeClr val="tx1"/>
                  </a:solidFill>
                </a:endParaRPr>
              </a:p>
            </p:txBody>
          </p:sp>
        </mc:Choice>
        <mc:Fallback xmlns="">
          <p:sp>
            <p:nvSpPr>
              <p:cNvPr id="58" name="TextovéPole 57">
                <a:extLst>
                  <a:ext uri="{FF2B5EF4-FFF2-40B4-BE49-F238E27FC236}">
                    <a16:creationId xmlns:a16="http://schemas.microsoft.com/office/drawing/2014/main" id="{1B8F25B3-8F8D-49A7-B394-BF595CFAC1E8}"/>
                  </a:ext>
                </a:extLst>
              </p:cNvPr>
              <p:cNvSpPr txBox="1">
                <a:spLocks noRot="1" noChangeAspect="1" noMove="1" noResize="1" noEditPoints="1" noAdjustHandles="1" noChangeArrowheads="1" noChangeShapeType="1" noTextEdit="1"/>
              </p:cNvSpPr>
              <p:nvPr/>
            </p:nvSpPr>
            <p:spPr>
              <a:xfrm>
                <a:off x="299950" y="5872992"/>
                <a:ext cx="2311559" cy="369332"/>
              </a:xfrm>
              <a:prstGeom prst="rect">
                <a:avLst/>
              </a:prstGeom>
              <a:blipFill>
                <a:blip r:embed="rId11"/>
                <a:stretch>
                  <a:fillRect b="-32787"/>
                </a:stretch>
              </a:blipFill>
            </p:spPr>
            <p:txBody>
              <a:bodyPr/>
              <a:lstStyle/>
              <a:p>
                <a:r>
                  <a:rPr lang="cs-CZ">
                    <a:noFill/>
                  </a:rPr>
                  <a:t> </a:t>
                </a:r>
              </a:p>
            </p:txBody>
          </p:sp>
        </mc:Fallback>
      </mc:AlternateContent>
      <p:cxnSp>
        <p:nvCxnSpPr>
          <p:cNvPr id="59" name="Přímá spojnice 58">
            <a:extLst>
              <a:ext uri="{FF2B5EF4-FFF2-40B4-BE49-F238E27FC236}">
                <a16:creationId xmlns:a16="http://schemas.microsoft.com/office/drawing/2014/main" id="{D816475D-EA36-4A74-B545-8A9BAFBDB7D0}"/>
              </a:ext>
            </a:extLst>
          </p:cNvPr>
          <p:cNvCxnSpPr>
            <a:cxnSpLocks/>
          </p:cNvCxnSpPr>
          <p:nvPr/>
        </p:nvCxnSpPr>
        <p:spPr>
          <a:xfrm>
            <a:off x="383785" y="6313345"/>
            <a:ext cx="21057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1233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délník 21">
            <a:extLst>
              <a:ext uri="{FF2B5EF4-FFF2-40B4-BE49-F238E27FC236}">
                <a16:creationId xmlns:a16="http://schemas.microsoft.com/office/drawing/2014/main" id="{256156A5-B888-4574-992A-43C80A1EDB0D}"/>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3" name="Šipka doprava 21">
            <a:hlinkClick r:id="" action="ppaction://hlinkshowjump?jump=nextslide"/>
            <a:extLst>
              <a:ext uri="{FF2B5EF4-FFF2-40B4-BE49-F238E27FC236}">
                <a16:creationId xmlns:a16="http://schemas.microsoft.com/office/drawing/2014/main" id="{5CDACFFB-8462-4C95-9779-D5275DDAAA50}"/>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4" name="Šipka doprava 22">
            <a:hlinkClick r:id="" action="ppaction://hlinkshowjump?jump=previousslide"/>
            <a:extLst>
              <a:ext uri="{FF2B5EF4-FFF2-40B4-BE49-F238E27FC236}">
                <a16:creationId xmlns:a16="http://schemas.microsoft.com/office/drawing/2014/main" id="{C19143DD-0EE9-4CE8-8A4D-FF9DCCB56E49}"/>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5" name="Rectangle 10">
            <a:extLst>
              <a:ext uri="{FF2B5EF4-FFF2-40B4-BE49-F238E27FC236}">
                <a16:creationId xmlns:a16="http://schemas.microsoft.com/office/drawing/2014/main" id="{F427ECF3-E695-4EF1-A1B5-E31073444806}"/>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- 48</a:t>
            </a:r>
          </a:p>
        </p:txBody>
      </p:sp>
      <p:sp>
        <p:nvSpPr>
          <p:cNvPr id="26" name="Zaoblený obdélník 24">
            <a:hlinkClick r:id="" action="ppaction://hlinkshowjump?jump=firstslide"/>
            <a:extLst>
              <a:ext uri="{FF2B5EF4-FFF2-40B4-BE49-F238E27FC236}">
                <a16:creationId xmlns:a16="http://schemas.microsoft.com/office/drawing/2014/main" id="{4F442827-843B-499D-9F1B-B3C8651AC22F}"/>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27" name="Rectangle 5">
            <a:extLst>
              <a:ext uri="{FF2B5EF4-FFF2-40B4-BE49-F238E27FC236}">
                <a16:creationId xmlns:a16="http://schemas.microsoft.com/office/drawing/2014/main" id="{D872285E-221D-4B32-8B81-969047847A5B}"/>
              </a:ext>
            </a:extLst>
          </p:cNvPr>
          <p:cNvSpPr>
            <a:spLocks noChangeArrowheads="1"/>
          </p:cNvSpPr>
          <p:nvPr/>
        </p:nvSpPr>
        <p:spPr bwMode="auto">
          <a:xfrm>
            <a:off x="107504" y="620687"/>
            <a:ext cx="8928992" cy="824291"/>
          </a:xfrm>
          <a:prstGeom prst="rect">
            <a:avLst/>
          </a:prstGeom>
          <a:noFill/>
          <a:ln w="9525">
            <a:noFill/>
            <a:miter lim="800000"/>
            <a:headEnd/>
            <a:tailEnd/>
          </a:ln>
          <a:effectLst/>
        </p:spPr>
        <p:txBody>
          <a:bodyPr anchor="t"/>
          <a:lstStyle/>
          <a:p>
            <a:r>
              <a:rPr lang="cs-CZ" sz="2400" dirty="0"/>
              <a:t>Z nádrže tvaru kvádru s podstavou 2 x 1 m bylo odebráno 20 patnáctilitrových konví vody. O kolik dm klesla hladina vody v nádrži? </a:t>
            </a:r>
            <a:endParaRPr lang="cs-CZ" sz="2400" b="1" dirty="0">
              <a:latin typeface="Times New Roman" pitchFamily="18" charset="0"/>
              <a:cs typeface="Times New Roman" pitchFamily="18" charset="0"/>
            </a:endParaRPr>
          </a:p>
        </p:txBody>
      </p:sp>
      <p:sp>
        <p:nvSpPr>
          <p:cNvPr id="28" name="Rectangle 2">
            <a:extLst>
              <a:ext uri="{FF2B5EF4-FFF2-40B4-BE49-F238E27FC236}">
                <a16:creationId xmlns:a16="http://schemas.microsoft.com/office/drawing/2014/main" id="{C84E18C6-9E87-4CDA-8197-7872A2B1516A}"/>
              </a:ext>
            </a:extLst>
          </p:cNvPr>
          <p:cNvSpPr txBox="1">
            <a:spLocks noChangeArrowheads="1"/>
          </p:cNvSpPr>
          <p:nvPr/>
        </p:nvSpPr>
        <p:spPr bwMode="auto">
          <a:xfrm>
            <a:off x="2339752" y="6093296"/>
            <a:ext cx="6408712" cy="449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400" kern="0" dirty="0">
                <a:solidFill>
                  <a:schemeClr val="tx1"/>
                </a:solidFill>
                <a:latin typeface="+mn-lt"/>
              </a:rPr>
              <a:t>Hladina vody v nádrži klesla o 1,5 dm</a:t>
            </a:r>
            <a:endParaRPr lang="cs-CZ" sz="2400" b="1" kern="0" dirty="0">
              <a:solidFill>
                <a:schemeClr val="tx1"/>
              </a:solidFill>
              <a:latin typeface="+mn-lt"/>
            </a:endParaRPr>
          </a:p>
        </p:txBody>
      </p:sp>
      <p:sp>
        <p:nvSpPr>
          <p:cNvPr id="29" name="Rectangle 2">
            <a:extLst>
              <a:ext uri="{FF2B5EF4-FFF2-40B4-BE49-F238E27FC236}">
                <a16:creationId xmlns:a16="http://schemas.microsoft.com/office/drawing/2014/main" id="{11EC1B09-4DA2-4E68-83AF-D5713C173BD9}"/>
              </a:ext>
            </a:extLst>
          </p:cNvPr>
          <p:cNvSpPr txBox="1">
            <a:spLocks noChangeArrowheads="1"/>
          </p:cNvSpPr>
          <p:nvPr/>
        </p:nvSpPr>
        <p:spPr bwMode="auto">
          <a:xfrm>
            <a:off x="395536" y="2880078"/>
            <a:ext cx="3384376" cy="203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lnSpc>
                <a:spcPct val="114000"/>
              </a:lnSpc>
              <a:spcAft>
                <a:spcPts val="0"/>
              </a:spcAft>
              <a:defRPr/>
            </a:pPr>
            <a:r>
              <a:rPr lang="cs-CZ" sz="2800" kern="0" dirty="0">
                <a:solidFill>
                  <a:schemeClr val="tx1"/>
                </a:solidFill>
                <a:latin typeface="+mn-lt"/>
              </a:rPr>
              <a:t>    V = a . b . c</a:t>
            </a:r>
          </a:p>
          <a:p>
            <a:pPr algn="l">
              <a:lnSpc>
                <a:spcPct val="114000"/>
              </a:lnSpc>
              <a:spcAft>
                <a:spcPts val="0"/>
              </a:spcAft>
              <a:defRPr/>
            </a:pPr>
            <a:r>
              <a:rPr lang="cs-CZ" sz="2800" kern="0" dirty="0">
                <a:solidFill>
                  <a:schemeClr val="tx1"/>
                </a:solidFill>
                <a:latin typeface="+mn-lt"/>
              </a:rPr>
              <a:t>300 = 20 . 10 . c</a:t>
            </a:r>
          </a:p>
          <a:p>
            <a:pPr algn="l">
              <a:lnSpc>
                <a:spcPct val="114000"/>
              </a:lnSpc>
              <a:spcAft>
                <a:spcPts val="0"/>
              </a:spcAft>
              <a:defRPr/>
            </a:pPr>
            <a:r>
              <a:rPr lang="cs-CZ" sz="2800" kern="0" dirty="0">
                <a:solidFill>
                  <a:schemeClr val="tx1"/>
                </a:solidFill>
                <a:latin typeface="+mn-lt"/>
              </a:rPr>
              <a:t>300 = 200 . c</a:t>
            </a:r>
          </a:p>
          <a:p>
            <a:pPr algn="l">
              <a:lnSpc>
                <a:spcPct val="114000"/>
              </a:lnSpc>
              <a:spcAft>
                <a:spcPts val="0"/>
              </a:spcAft>
              <a:defRPr/>
            </a:pPr>
            <a:r>
              <a:rPr lang="cs-CZ" sz="2800" kern="0" dirty="0">
                <a:solidFill>
                  <a:schemeClr val="tx1"/>
                </a:solidFill>
                <a:latin typeface="+mn-lt"/>
              </a:rPr>
              <a:t>    </a:t>
            </a:r>
            <a:r>
              <a:rPr lang="cs-CZ" sz="2800" b="1" u="sng" kern="0" dirty="0">
                <a:solidFill>
                  <a:schemeClr val="tx1"/>
                </a:solidFill>
                <a:latin typeface="+mn-lt"/>
              </a:rPr>
              <a:t>c = 1,5 dm</a:t>
            </a:r>
          </a:p>
        </p:txBody>
      </p:sp>
      <p:pic>
        <p:nvPicPr>
          <p:cNvPr id="30" name="Obrázek 29">
            <a:extLst>
              <a:ext uri="{FF2B5EF4-FFF2-40B4-BE49-F238E27FC236}">
                <a16:creationId xmlns:a16="http://schemas.microsoft.com/office/drawing/2014/main" id="{34FDDD65-0C33-4863-8D4F-B3507D766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855" y="1634279"/>
            <a:ext cx="2972358" cy="1544898"/>
          </a:xfrm>
          <a:prstGeom prst="rect">
            <a:avLst/>
          </a:prstGeom>
        </p:spPr>
      </p:pic>
      <p:sp>
        <p:nvSpPr>
          <p:cNvPr id="31" name="Rectangle 2">
            <a:extLst>
              <a:ext uri="{FF2B5EF4-FFF2-40B4-BE49-F238E27FC236}">
                <a16:creationId xmlns:a16="http://schemas.microsoft.com/office/drawing/2014/main" id="{9DD999A0-D82E-4A1A-8C9B-D54DCA9D3CA3}"/>
              </a:ext>
            </a:extLst>
          </p:cNvPr>
          <p:cNvSpPr txBox="1">
            <a:spLocks noChangeArrowheads="1"/>
          </p:cNvSpPr>
          <p:nvPr/>
        </p:nvSpPr>
        <p:spPr bwMode="auto">
          <a:xfrm>
            <a:off x="395536" y="1556792"/>
            <a:ext cx="429901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0"/>
              </a:spcAft>
              <a:defRPr/>
            </a:pPr>
            <a:r>
              <a:rPr lang="cs-CZ" sz="2600" kern="0" dirty="0">
                <a:solidFill>
                  <a:schemeClr val="tx1"/>
                </a:solidFill>
                <a:latin typeface="+mn-lt"/>
              </a:rPr>
              <a:t>odebraná voda</a:t>
            </a:r>
          </a:p>
          <a:p>
            <a:pPr algn="l">
              <a:spcAft>
                <a:spcPts val="0"/>
              </a:spcAft>
              <a:defRPr/>
            </a:pPr>
            <a:r>
              <a:rPr lang="cs-CZ" sz="2600" kern="0" dirty="0">
                <a:solidFill>
                  <a:schemeClr val="tx1"/>
                </a:solidFill>
                <a:latin typeface="+mn-lt"/>
              </a:rPr>
              <a:t>    V = 20 . 15 = </a:t>
            </a:r>
            <a:r>
              <a:rPr lang="cs-CZ" sz="2600" b="1" u="sng" kern="0" dirty="0">
                <a:solidFill>
                  <a:schemeClr val="tx1"/>
                </a:solidFill>
                <a:latin typeface="+mn-lt"/>
              </a:rPr>
              <a:t>300 l  (dm</a:t>
            </a:r>
            <a:r>
              <a:rPr lang="cs-CZ" sz="2600" b="1" u="sng" kern="0" baseline="30000" dirty="0">
                <a:solidFill>
                  <a:schemeClr val="tx1"/>
                </a:solidFill>
                <a:latin typeface="+mn-lt"/>
              </a:rPr>
              <a:t>3</a:t>
            </a:r>
            <a:r>
              <a:rPr lang="cs-CZ" sz="2600" b="1" u="sng" kern="0" dirty="0">
                <a:solidFill>
                  <a:schemeClr val="tx1"/>
                </a:solidFill>
                <a:latin typeface="+mn-lt"/>
              </a:rPr>
              <a:t>)</a:t>
            </a:r>
          </a:p>
        </p:txBody>
      </p:sp>
    </p:spTree>
    <p:extLst>
      <p:ext uri="{BB962C8B-B14F-4D97-AF65-F5344CB8AC3E}">
        <p14:creationId xmlns:p14="http://schemas.microsoft.com/office/powerpoint/2010/main" val="2814123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5"/>
          <p:cNvSpPr>
            <a:spLocks noChangeArrowheads="1"/>
          </p:cNvSpPr>
          <p:nvPr/>
        </p:nvSpPr>
        <p:spPr bwMode="auto">
          <a:xfrm>
            <a:off x="107504" y="620687"/>
            <a:ext cx="7196407" cy="1119486"/>
          </a:xfrm>
          <a:prstGeom prst="rect">
            <a:avLst/>
          </a:prstGeom>
          <a:noFill/>
          <a:ln w="9525">
            <a:noFill/>
            <a:miter lim="800000"/>
            <a:headEnd/>
            <a:tailEnd/>
          </a:ln>
          <a:effectLst/>
        </p:spPr>
        <p:txBody>
          <a:bodyPr anchor="t"/>
          <a:lstStyle/>
          <a:p>
            <a:pPr>
              <a:spcBef>
                <a:spcPct val="0"/>
              </a:spcBef>
            </a:pPr>
            <a:r>
              <a:rPr lang="cs-CZ" altLang="cs-CZ" sz="2400" dirty="0">
                <a:cs typeface="Times New Roman" panose="02020603050405020304" pitchFamily="18" charset="0"/>
              </a:rPr>
              <a:t>Turisté ušli za tři dny 45 km. Druhý den ušli o polovinu více než první den. Třetí den ušli o 3 km více než první den. Kolik ušli turisté první, druhý a třetí den?</a:t>
            </a:r>
          </a:p>
        </p:txBody>
      </p:sp>
      <p:sp>
        <p:nvSpPr>
          <p:cNvPr id="94" name="Rectangle 22"/>
          <p:cNvSpPr>
            <a:spLocks noChangeArrowheads="1"/>
          </p:cNvSpPr>
          <p:nvPr/>
        </p:nvSpPr>
        <p:spPr bwMode="auto">
          <a:xfrm>
            <a:off x="611189" y="1909508"/>
            <a:ext cx="179589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Cambria Math" panose="02040503050406030204" pitchFamily="18" charset="0"/>
                <a:ea typeface="Cambria Math" panose="02040503050406030204" pitchFamily="18" charset="0"/>
              </a:rPr>
              <a:t>1. den …</a:t>
            </a:r>
          </a:p>
        </p:txBody>
      </p:sp>
      <p:sp>
        <p:nvSpPr>
          <p:cNvPr id="95" name="Rectangle 23"/>
          <p:cNvSpPr>
            <a:spLocks noChangeArrowheads="1"/>
          </p:cNvSpPr>
          <p:nvPr/>
        </p:nvSpPr>
        <p:spPr bwMode="auto">
          <a:xfrm>
            <a:off x="611189" y="2469687"/>
            <a:ext cx="15394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Cambria Math" panose="02040503050406030204" pitchFamily="18" charset="0"/>
                <a:ea typeface="Cambria Math" panose="02040503050406030204" pitchFamily="18" charset="0"/>
              </a:rPr>
              <a:t>2. den … </a:t>
            </a:r>
          </a:p>
        </p:txBody>
      </p:sp>
      <p:sp>
        <p:nvSpPr>
          <p:cNvPr id="96" name="Rectangle 24"/>
          <p:cNvSpPr>
            <a:spLocks noChangeArrowheads="1"/>
          </p:cNvSpPr>
          <p:nvPr/>
        </p:nvSpPr>
        <p:spPr bwMode="auto">
          <a:xfrm>
            <a:off x="611188" y="2985031"/>
            <a:ext cx="173372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Cambria Math" panose="02040503050406030204" pitchFamily="18" charset="0"/>
                <a:ea typeface="Cambria Math" panose="02040503050406030204" pitchFamily="18" charset="0"/>
              </a:rPr>
              <a:t>3. den …</a:t>
            </a:r>
          </a:p>
        </p:txBody>
      </p:sp>
      <p:sp>
        <p:nvSpPr>
          <p:cNvPr id="97" name="Rectangle 27"/>
          <p:cNvSpPr>
            <a:spLocks noChangeArrowheads="1"/>
          </p:cNvSpPr>
          <p:nvPr/>
        </p:nvSpPr>
        <p:spPr bwMode="auto">
          <a:xfrm>
            <a:off x="596900" y="3545855"/>
            <a:ext cx="164959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Cambria Math" panose="02040503050406030204" pitchFamily="18" charset="0"/>
                <a:ea typeface="Cambria Math" panose="02040503050406030204" pitchFamily="18" charset="0"/>
              </a:rPr>
              <a:t>celkem …</a:t>
            </a:r>
          </a:p>
        </p:txBody>
      </p:sp>
      <mc:AlternateContent xmlns:mc="http://schemas.openxmlformats.org/markup-compatibility/2006" xmlns:a14="http://schemas.microsoft.com/office/drawing/2010/main">
        <mc:Choice Requires="a14">
          <p:sp>
            <p:nvSpPr>
              <p:cNvPr id="98" name="Rectangle 28"/>
              <p:cNvSpPr>
                <a:spLocks noChangeArrowheads="1"/>
              </p:cNvSpPr>
              <p:nvPr/>
            </p:nvSpPr>
            <p:spPr bwMode="auto">
              <a:xfrm>
                <a:off x="1331640" y="4010546"/>
                <a:ext cx="3600400" cy="5501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Cambria Math" panose="02040503050406030204" pitchFamily="18" charset="0"/>
                    <a:ea typeface="Cambria Math" panose="02040503050406030204" pitchFamily="18" charset="0"/>
                  </a:rPr>
                  <a:t>x + x  + </a:t>
                </a:r>
                <a14:m>
                  <m:oMath xmlns:m="http://schemas.openxmlformats.org/officeDocument/2006/math">
                    <m:f>
                      <m:fPr>
                        <m:ctrlPr>
                          <a:rPr lang="cs-CZ" altLang="cs-CZ" sz="2600" i="1" smtClean="0">
                            <a:latin typeface="Cambria Math" panose="02040503050406030204" pitchFamily="18" charset="0"/>
                            <a:ea typeface="Cambria Math" panose="02040503050406030204" pitchFamily="18" charset="0"/>
                          </a:rPr>
                        </m:ctrlPr>
                      </m:fPr>
                      <m:num>
                        <m:r>
                          <m:rPr>
                            <m:sty m:val="p"/>
                          </m:rPr>
                          <a:rPr lang="cs-CZ" altLang="cs-CZ" sz="2600" b="0" i="0" smtClean="0">
                            <a:latin typeface="Cambria Math" panose="02040503050406030204" pitchFamily="18" charset="0"/>
                            <a:ea typeface="Cambria Math" panose="02040503050406030204" pitchFamily="18" charset="0"/>
                          </a:rPr>
                          <m:t>x</m:t>
                        </m:r>
                      </m:num>
                      <m:den>
                        <m:r>
                          <a:rPr lang="cs-CZ" altLang="cs-CZ" sz="2600" b="0" i="0" smtClean="0">
                            <a:latin typeface="Cambria Math" panose="02040503050406030204" pitchFamily="18" charset="0"/>
                            <a:ea typeface="Cambria Math" panose="02040503050406030204" pitchFamily="18" charset="0"/>
                          </a:rPr>
                          <m:t>2</m:t>
                        </m:r>
                      </m:den>
                    </m:f>
                  </m:oMath>
                </a14:m>
                <a:r>
                  <a:rPr lang="cs-CZ" altLang="cs-CZ" sz="2600" dirty="0">
                    <a:latin typeface="Cambria Math" panose="02040503050406030204" pitchFamily="18" charset="0"/>
                    <a:ea typeface="Cambria Math" panose="02040503050406030204" pitchFamily="18" charset="0"/>
                  </a:rPr>
                  <a:t> + x + 3 = 45</a:t>
                </a:r>
              </a:p>
            </p:txBody>
          </p:sp>
        </mc:Choice>
        <mc:Fallback xmlns="">
          <p:sp>
            <p:nvSpPr>
              <p:cNvPr id="98" name="Rectangle 28"/>
              <p:cNvSpPr>
                <a:spLocks noRot="1" noChangeAspect="1" noMove="1" noResize="1" noEditPoints="1" noAdjustHandles="1" noChangeArrowheads="1" noChangeShapeType="1" noTextEdit="1"/>
              </p:cNvSpPr>
              <p:nvPr/>
            </p:nvSpPr>
            <p:spPr bwMode="auto">
              <a:xfrm>
                <a:off x="1331640" y="4010546"/>
                <a:ext cx="3600400" cy="550143"/>
              </a:xfrm>
              <a:prstGeom prst="rect">
                <a:avLst/>
              </a:prstGeom>
              <a:blipFill>
                <a:blip r:embed="rId2"/>
                <a:stretch>
                  <a:fillRect l="-3046" t="-10000" b="-1777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p:sp>
        <p:nvSpPr>
          <p:cNvPr id="99" name="Line 30"/>
          <p:cNvSpPr>
            <a:spLocks noChangeShapeType="1"/>
          </p:cNvSpPr>
          <p:nvPr/>
        </p:nvSpPr>
        <p:spPr bwMode="auto">
          <a:xfrm>
            <a:off x="539749" y="3473847"/>
            <a:ext cx="538612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600">
              <a:latin typeface="Cambria Math" panose="02040503050406030204" pitchFamily="18" charset="0"/>
              <a:ea typeface="Cambria Math" panose="02040503050406030204" pitchFamily="18" charset="0"/>
            </a:endParaRPr>
          </a:p>
        </p:txBody>
      </p:sp>
      <p:sp>
        <p:nvSpPr>
          <p:cNvPr id="100" name="Rectangle 31"/>
          <p:cNvSpPr>
            <a:spLocks noChangeArrowheads="1"/>
          </p:cNvSpPr>
          <p:nvPr/>
        </p:nvSpPr>
        <p:spPr bwMode="auto">
          <a:xfrm>
            <a:off x="827584" y="4658618"/>
            <a:ext cx="3958905" cy="46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Cambria Math" panose="02040503050406030204" pitchFamily="18" charset="0"/>
                <a:ea typeface="Cambria Math" panose="02040503050406030204" pitchFamily="18" charset="0"/>
              </a:rPr>
              <a:t>2x + 2x + x + 2x + 6 = 90</a:t>
            </a:r>
          </a:p>
        </p:txBody>
      </p:sp>
      <p:sp>
        <p:nvSpPr>
          <p:cNvPr id="101" name="Rectangle 32"/>
          <p:cNvSpPr>
            <a:spLocks noChangeArrowheads="1"/>
          </p:cNvSpPr>
          <p:nvPr/>
        </p:nvSpPr>
        <p:spPr bwMode="auto">
          <a:xfrm>
            <a:off x="5066455" y="4682419"/>
            <a:ext cx="801688" cy="431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Cambria Math" panose="02040503050406030204" pitchFamily="18" charset="0"/>
                <a:ea typeface="Cambria Math" panose="02040503050406030204" pitchFamily="18" charset="0"/>
              </a:rPr>
              <a:t>/ -6</a:t>
            </a:r>
          </a:p>
        </p:txBody>
      </p:sp>
      <p:sp>
        <p:nvSpPr>
          <p:cNvPr id="102" name="Rectangle 33"/>
          <p:cNvSpPr>
            <a:spLocks noChangeArrowheads="1"/>
          </p:cNvSpPr>
          <p:nvPr/>
        </p:nvSpPr>
        <p:spPr bwMode="auto">
          <a:xfrm>
            <a:off x="3418339" y="5241404"/>
            <a:ext cx="1427163" cy="40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Cambria Math" panose="02040503050406030204" pitchFamily="18" charset="0"/>
                <a:ea typeface="Cambria Math" panose="02040503050406030204" pitchFamily="18" charset="0"/>
              </a:rPr>
              <a:t>7x = 84 </a:t>
            </a:r>
          </a:p>
        </p:txBody>
      </p:sp>
      <p:sp>
        <p:nvSpPr>
          <p:cNvPr id="103" name="Rectangle 35"/>
          <p:cNvSpPr>
            <a:spLocks noChangeArrowheads="1"/>
          </p:cNvSpPr>
          <p:nvPr/>
        </p:nvSpPr>
        <p:spPr bwMode="auto">
          <a:xfrm>
            <a:off x="3596222" y="5778103"/>
            <a:ext cx="178858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b="1" u="sng" dirty="0">
                <a:latin typeface="Cambria Math" panose="02040503050406030204" pitchFamily="18" charset="0"/>
                <a:ea typeface="Cambria Math" panose="02040503050406030204" pitchFamily="18" charset="0"/>
              </a:rPr>
              <a:t>x = 12 km</a:t>
            </a:r>
          </a:p>
        </p:txBody>
      </p:sp>
      <p:sp>
        <p:nvSpPr>
          <p:cNvPr id="104" name="Rectangle 43"/>
          <p:cNvSpPr>
            <a:spLocks noChangeArrowheads="1"/>
          </p:cNvSpPr>
          <p:nvPr/>
        </p:nvSpPr>
        <p:spPr bwMode="auto">
          <a:xfrm>
            <a:off x="598311" y="6379486"/>
            <a:ext cx="8376356"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400" dirty="0">
                <a:latin typeface="+mn-lt"/>
              </a:rPr>
              <a:t>První den ušli turisté 12 km, druhý den 18 km a třetí den 15 km.</a:t>
            </a:r>
          </a:p>
        </p:txBody>
      </p:sp>
      <p:sp>
        <p:nvSpPr>
          <p:cNvPr id="105" name="Rectangle 32"/>
          <p:cNvSpPr>
            <a:spLocks noChangeArrowheads="1"/>
          </p:cNvSpPr>
          <p:nvPr/>
        </p:nvSpPr>
        <p:spPr bwMode="auto">
          <a:xfrm>
            <a:off x="5076056" y="5224617"/>
            <a:ext cx="801688" cy="41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Cambria Math" panose="02040503050406030204" pitchFamily="18" charset="0"/>
                <a:ea typeface="Cambria Math" panose="02040503050406030204" pitchFamily="18" charset="0"/>
              </a:rPr>
              <a:t>/ :7</a:t>
            </a:r>
          </a:p>
        </p:txBody>
      </p:sp>
      <p:sp>
        <p:nvSpPr>
          <p:cNvPr id="106" name="Obdélník 105"/>
          <p:cNvSpPr/>
          <p:nvPr/>
        </p:nvSpPr>
        <p:spPr>
          <a:xfrm>
            <a:off x="1903428" y="1841775"/>
            <a:ext cx="411495" cy="492443"/>
          </a:xfrm>
          <a:prstGeom prst="rect">
            <a:avLst/>
          </a:prstGeom>
        </p:spPr>
        <p:txBody>
          <a:bodyPr wrap="square">
            <a:spAutoFit/>
          </a:bodyPr>
          <a:lstStyle/>
          <a:p>
            <a:r>
              <a:rPr lang="cs-CZ" altLang="cs-CZ" sz="2600" dirty="0">
                <a:latin typeface="Cambria Math" panose="02040503050406030204" pitchFamily="18" charset="0"/>
                <a:ea typeface="Cambria Math" panose="02040503050406030204" pitchFamily="18" charset="0"/>
              </a:rPr>
              <a:t>x</a:t>
            </a:r>
            <a:endParaRPr lang="cs-CZ" sz="2600"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107" name="Obdélník 106"/>
              <p:cNvSpPr/>
              <p:nvPr/>
            </p:nvSpPr>
            <p:spPr>
              <a:xfrm>
                <a:off x="1876578" y="2265818"/>
                <a:ext cx="1068839" cy="77226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cs-CZ" sz="2600" b="0" i="0" smtClean="0">
                          <a:latin typeface="Cambria Math" panose="02040503050406030204" pitchFamily="18" charset="0"/>
                          <a:ea typeface="Cambria Math" panose="02040503050406030204" pitchFamily="18" charset="0"/>
                        </a:rPr>
                        <m:t>x</m:t>
                      </m:r>
                      <m:r>
                        <a:rPr lang="cs-CZ" sz="2600" b="0" i="0" smtClean="0">
                          <a:latin typeface="Cambria Math" panose="02040503050406030204" pitchFamily="18" charset="0"/>
                          <a:ea typeface="Cambria Math" panose="02040503050406030204" pitchFamily="18" charset="0"/>
                        </a:rPr>
                        <m:t>+ </m:t>
                      </m:r>
                      <m:f>
                        <m:fPr>
                          <m:ctrlPr>
                            <a:rPr lang="cs-CZ" sz="2600" i="1" smtClean="0">
                              <a:latin typeface="Cambria Math" panose="02040503050406030204" pitchFamily="18" charset="0"/>
                              <a:ea typeface="Cambria Math" panose="02040503050406030204" pitchFamily="18" charset="0"/>
                            </a:rPr>
                          </m:ctrlPr>
                        </m:fPr>
                        <m:num>
                          <m:r>
                            <m:rPr>
                              <m:sty m:val="p"/>
                            </m:rPr>
                            <a:rPr lang="cs-CZ" sz="2600" b="0" i="0" smtClean="0">
                              <a:latin typeface="Cambria Math" panose="02040503050406030204" pitchFamily="18" charset="0"/>
                              <a:ea typeface="Cambria Math" panose="02040503050406030204" pitchFamily="18" charset="0"/>
                            </a:rPr>
                            <m:t>x</m:t>
                          </m:r>
                        </m:num>
                        <m:den>
                          <m:r>
                            <a:rPr lang="cs-CZ" sz="2600" b="0" i="0" smtClean="0">
                              <a:latin typeface="Cambria Math" panose="02040503050406030204" pitchFamily="18" charset="0"/>
                              <a:ea typeface="Cambria Math" panose="02040503050406030204" pitchFamily="18" charset="0"/>
                            </a:rPr>
                            <m:t>2</m:t>
                          </m:r>
                        </m:den>
                      </m:f>
                    </m:oMath>
                  </m:oMathPara>
                </a14:m>
                <a:endParaRPr lang="cs-CZ" sz="2600" dirty="0">
                  <a:latin typeface="Cambria Math" panose="02040503050406030204" pitchFamily="18" charset="0"/>
                  <a:ea typeface="Cambria Math" panose="02040503050406030204" pitchFamily="18" charset="0"/>
                </a:endParaRPr>
              </a:p>
            </p:txBody>
          </p:sp>
        </mc:Choice>
        <mc:Fallback xmlns="">
          <p:sp>
            <p:nvSpPr>
              <p:cNvPr id="107" name="Obdélník 106"/>
              <p:cNvSpPr>
                <a:spLocks noRot="1" noChangeAspect="1" noMove="1" noResize="1" noEditPoints="1" noAdjustHandles="1" noChangeArrowheads="1" noChangeShapeType="1" noTextEdit="1"/>
              </p:cNvSpPr>
              <p:nvPr/>
            </p:nvSpPr>
            <p:spPr>
              <a:xfrm>
                <a:off x="1876578" y="2265818"/>
                <a:ext cx="1068839" cy="772263"/>
              </a:xfrm>
              <a:prstGeom prst="rect">
                <a:avLst/>
              </a:prstGeom>
              <a:blipFill>
                <a:blip r:embed="rId3"/>
                <a:stretch>
                  <a:fillRect/>
                </a:stretch>
              </a:blipFill>
            </p:spPr>
            <p:txBody>
              <a:bodyPr/>
              <a:lstStyle/>
              <a:p>
                <a:r>
                  <a:rPr lang="cs-CZ">
                    <a:noFill/>
                  </a:rPr>
                  <a:t> </a:t>
                </a:r>
              </a:p>
            </p:txBody>
          </p:sp>
        </mc:Fallback>
      </mc:AlternateContent>
      <p:sp>
        <p:nvSpPr>
          <p:cNvPr id="108" name="Obdélník 107"/>
          <p:cNvSpPr/>
          <p:nvPr/>
        </p:nvSpPr>
        <p:spPr>
          <a:xfrm>
            <a:off x="1903429" y="2917620"/>
            <a:ext cx="1088127" cy="492443"/>
          </a:xfrm>
          <a:prstGeom prst="rect">
            <a:avLst/>
          </a:prstGeom>
        </p:spPr>
        <p:txBody>
          <a:bodyPr wrap="square">
            <a:spAutoFit/>
          </a:bodyPr>
          <a:lstStyle/>
          <a:p>
            <a:r>
              <a:rPr lang="cs-CZ" altLang="cs-CZ" sz="2600" dirty="0">
                <a:latin typeface="Cambria Math" panose="02040503050406030204" pitchFamily="18" charset="0"/>
                <a:ea typeface="Cambria Math" panose="02040503050406030204" pitchFamily="18" charset="0"/>
              </a:rPr>
              <a:t>x + 3</a:t>
            </a:r>
            <a:endParaRPr lang="cs-CZ" sz="2600" dirty="0">
              <a:latin typeface="Cambria Math" panose="02040503050406030204" pitchFamily="18" charset="0"/>
              <a:ea typeface="Cambria Math" panose="02040503050406030204" pitchFamily="18" charset="0"/>
            </a:endParaRPr>
          </a:p>
        </p:txBody>
      </p:sp>
      <p:pic>
        <p:nvPicPr>
          <p:cNvPr id="109" name="Picture 2" descr="C:\Users\holy.MYCORE\AppData\Local\Microsoft\Windows\Temporary Internet Files\Content.IE5\VU2G8KPT\MM900282781[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47467" y="737270"/>
            <a:ext cx="1789029" cy="1708924"/>
          </a:xfrm>
          <a:prstGeom prst="rect">
            <a:avLst/>
          </a:prstGeom>
          <a:noFill/>
          <a:extLst>
            <a:ext uri="{909E8E84-426E-40DD-AFC4-6F175D3DCCD1}">
              <a14:hiddenFill xmlns:a14="http://schemas.microsoft.com/office/drawing/2010/main">
                <a:solidFill>
                  <a:srgbClr val="FFFFFF"/>
                </a:solidFill>
              </a14:hiddenFill>
            </a:ext>
          </a:extLst>
        </p:spPr>
      </p:pic>
      <p:sp>
        <p:nvSpPr>
          <p:cNvPr id="110" name="Rectangle 17"/>
          <p:cNvSpPr>
            <a:spLocks noChangeArrowheads="1"/>
          </p:cNvSpPr>
          <p:nvPr/>
        </p:nvSpPr>
        <p:spPr bwMode="auto">
          <a:xfrm>
            <a:off x="3419873" y="1870143"/>
            <a:ext cx="2100394" cy="46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Cambria Math" panose="02040503050406030204" pitchFamily="18" charset="0"/>
                <a:ea typeface="Cambria Math" panose="02040503050406030204" pitchFamily="18" charset="0"/>
              </a:rPr>
              <a:t>= </a:t>
            </a:r>
            <a:r>
              <a:rPr lang="cs-CZ" altLang="cs-CZ" sz="2600" dirty="0">
                <a:solidFill>
                  <a:srgbClr val="009900"/>
                </a:solidFill>
                <a:latin typeface="Cambria Math" panose="02040503050406030204" pitchFamily="18" charset="0"/>
                <a:ea typeface="Cambria Math" panose="02040503050406030204" pitchFamily="18" charset="0"/>
              </a:rPr>
              <a:t>12 km</a:t>
            </a:r>
            <a:endParaRPr lang="cs-CZ" altLang="cs-CZ" sz="2600" dirty="0">
              <a:latin typeface="Cambria Math" panose="02040503050406030204" pitchFamily="18" charset="0"/>
              <a:ea typeface="Cambria Math" panose="02040503050406030204" pitchFamily="18" charset="0"/>
            </a:endParaRPr>
          </a:p>
        </p:txBody>
      </p:sp>
      <p:sp>
        <p:nvSpPr>
          <p:cNvPr id="111" name="Rectangle 18"/>
          <p:cNvSpPr>
            <a:spLocks noChangeArrowheads="1"/>
          </p:cNvSpPr>
          <p:nvPr/>
        </p:nvSpPr>
        <p:spPr bwMode="auto">
          <a:xfrm>
            <a:off x="3419873" y="2923411"/>
            <a:ext cx="1569816" cy="47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Cambria Math" panose="02040503050406030204" pitchFamily="18" charset="0"/>
                <a:ea typeface="Cambria Math" panose="02040503050406030204" pitchFamily="18" charset="0"/>
              </a:rPr>
              <a:t>= </a:t>
            </a:r>
            <a:r>
              <a:rPr lang="cs-CZ" altLang="cs-CZ" sz="2600" dirty="0">
                <a:solidFill>
                  <a:srgbClr val="009900"/>
                </a:solidFill>
                <a:latin typeface="Cambria Math" panose="02040503050406030204" pitchFamily="18" charset="0"/>
                <a:ea typeface="Cambria Math" panose="02040503050406030204" pitchFamily="18" charset="0"/>
              </a:rPr>
              <a:t>15 km</a:t>
            </a:r>
            <a:endParaRPr lang="cs-CZ" altLang="cs-CZ" sz="2600" dirty="0">
              <a:latin typeface="Cambria Math" panose="02040503050406030204" pitchFamily="18" charset="0"/>
              <a:ea typeface="Cambria Math" panose="02040503050406030204" pitchFamily="18" charset="0"/>
            </a:endParaRPr>
          </a:p>
        </p:txBody>
      </p:sp>
      <p:sp>
        <p:nvSpPr>
          <p:cNvPr id="112" name="Rectangle 14"/>
          <p:cNvSpPr>
            <a:spLocks noChangeArrowheads="1"/>
          </p:cNvSpPr>
          <p:nvPr/>
        </p:nvSpPr>
        <p:spPr bwMode="auto">
          <a:xfrm>
            <a:off x="3419872" y="2396777"/>
            <a:ext cx="1624457" cy="42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Cambria Math" panose="02040503050406030204" pitchFamily="18" charset="0"/>
                <a:ea typeface="Cambria Math" panose="02040503050406030204" pitchFamily="18" charset="0"/>
              </a:rPr>
              <a:t>= </a:t>
            </a:r>
            <a:r>
              <a:rPr lang="cs-CZ" altLang="cs-CZ" sz="2600" dirty="0">
                <a:solidFill>
                  <a:srgbClr val="009900"/>
                </a:solidFill>
                <a:latin typeface="Cambria Math" panose="02040503050406030204" pitchFamily="18" charset="0"/>
                <a:ea typeface="Cambria Math" panose="02040503050406030204" pitchFamily="18" charset="0"/>
              </a:rPr>
              <a:t>18 km</a:t>
            </a:r>
            <a:endParaRPr lang="cs-CZ" altLang="cs-CZ" sz="2600" dirty="0">
              <a:latin typeface="Cambria Math" panose="02040503050406030204" pitchFamily="18" charset="0"/>
              <a:ea typeface="Cambria Math" panose="02040503050406030204" pitchFamily="18" charset="0"/>
            </a:endParaRPr>
          </a:p>
        </p:txBody>
      </p:sp>
      <p:sp>
        <p:nvSpPr>
          <p:cNvPr id="113" name="Rectangle 18"/>
          <p:cNvSpPr>
            <a:spLocks noChangeArrowheads="1"/>
          </p:cNvSpPr>
          <p:nvPr/>
        </p:nvSpPr>
        <p:spPr bwMode="auto">
          <a:xfrm>
            <a:off x="3767089" y="3545855"/>
            <a:ext cx="12113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solidFill>
                  <a:srgbClr val="FF0000"/>
                </a:solidFill>
                <a:latin typeface="Cambria Math" panose="02040503050406030204" pitchFamily="18" charset="0"/>
                <a:ea typeface="Cambria Math" panose="02040503050406030204" pitchFamily="18" charset="0"/>
              </a:rPr>
              <a:t>45 km</a:t>
            </a:r>
            <a:endParaRPr lang="cs-CZ" altLang="cs-CZ" sz="2600" dirty="0">
              <a:latin typeface="Cambria Math" panose="02040503050406030204" pitchFamily="18" charset="0"/>
              <a:ea typeface="Cambria Math" panose="02040503050406030204" pitchFamily="18" charset="0"/>
            </a:endParaRPr>
          </a:p>
        </p:txBody>
      </p:sp>
      <p:sp>
        <p:nvSpPr>
          <p:cNvPr id="114" name="Rectangle 32"/>
          <p:cNvSpPr>
            <a:spLocks noChangeArrowheads="1"/>
          </p:cNvSpPr>
          <p:nvPr/>
        </p:nvSpPr>
        <p:spPr bwMode="auto">
          <a:xfrm>
            <a:off x="5066456" y="4082554"/>
            <a:ext cx="8016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Cambria Math" panose="02040503050406030204" pitchFamily="18" charset="0"/>
                <a:ea typeface="Cambria Math" panose="02040503050406030204" pitchFamily="18" charset="0"/>
              </a:rPr>
              <a:t>/ .2</a:t>
            </a:r>
          </a:p>
        </p:txBody>
      </p:sp>
      <p:sp>
        <p:nvSpPr>
          <p:cNvPr id="26" name="Obdélník 25">
            <a:extLst>
              <a:ext uri="{FF2B5EF4-FFF2-40B4-BE49-F238E27FC236}">
                <a16:creationId xmlns:a16="http://schemas.microsoft.com/office/drawing/2014/main" id="{24A1F5F5-E587-4097-A32A-56785B36EF96}"/>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8" name="Šipka doprava 21">
            <a:hlinkClick r:id="" action="ppaction://hlinkshowjump?jump=nextslide"/>
            <a:extLst>
              <a:ext uri="{FF2B5EF4-FFF2-40B4-BE49-F238E27FC236}">
                <a16:creationId xmlns:a16="http://schemas.microsoft.com/office/drawing/2014/main" id="{9E33A268-429B-4D48-B404-F4E9636A10D6}"/>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1" name="Šipka doprava 22">
            <a:hlinkClick r:id="" action="ppaction://hlinkshowjump?jump=previousslide"/>
            <a:extLst>
              <a:ext uri="{FF2B5EF4-FFF2-40B4-BE49-F238E27FC236}">
                <a16:creationId xmlns:a16="http://schemas.microsoft.com/office/drawing/2014/main" id="{6860B115-67AE-4C6E-845C-F0276397EDD8}"/>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2" name="Rectangle 10">
            <a:extLst>
              <a:ext uri="{FF2B5EF4-FFF2-40B4-BE49-F238E27FC236}">
                <a16:creationId xmlns:a16="http://schemas.microsoft.com/office/drawing/2014/main" id="{C02C0AB8-1AEA-47AC-B9BE-D1FF9C32E06B}"/>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- 4</a:t>
            </a:r>
          </a:p>
        </p:txBody>
      </p:sp>
      <p:sp>
        <p:nvSpPr>
          <p:cNvPr id="33" name="Zaoblený obdélník 24">
            <a:hlinkClick r:id="" action="ppaction://hlinkshowjump?jump=firstslide"/>
            <a:extLst>
              <a:ext uri="{FF2B5EF4-FFF2-40B4-BE49-F238E27FC236}">
                <a16:creationId xmlns:a16="http://schemas.microsoft.com/office/drawing/2014/main" id="{BAAA4B31-1DFD-4A69-98D6-77892F1670B3}"/>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29" name="Rectangle 27">
            <a:extLst>
              <a:ext uri="{FF2B5EF4-FFF2-40B4-BE49-F238E27FC236}">
                <a16:creationId xmlns:a16="http://schemas.microsoft.com/office/drawing/2014/main" id="{7EA931AA-A9F1-4F79-9C20-2EB2F9C21B38}"/>
              </a:ext>
            </a:extLst>
          </p:cNvPr>
          <p:cNvSpPr>
            <a:spLocks noChangeArrowheads="1"/>
          </p:cNvSpPr>
          <p:nvPr/>
        </p:nvSpPr>
        <p:spPr bwMode="auto">
          <a:xfrm>
            <a:off x="2023356" y="3557144"/>
            <a:ext cx="11601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600" dirty="0">
                <a:latin typeface="Cambria Math" panose="02040503050406030204" pitchFamily="18" charset="0"/>
                <a:ea typeface="Cambria Math" panose="02040503050406030204" pitchFamily="18" charset="0"/>
              </a:rPr>
              <a:t>45 km</a:t>
            </a:r>
          </a:p>
        </p:txBody>
      </p:sp>
    </p:spTree>
    <p:extLst>
      <p:ext uri="{BB962C8B-B14F-4D97-AF65-F5344CB8AC3E}">
        <p14:creationId xmlns:p14="http://schemas.microsoft.com/office/powerpoint/2010/main" val="3884402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07503" y="620688"/>
            <a:ext cx="6733563" cy="79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sz="2400" dirty="0">
                <a:latin typeface="+mn-lt"/>
                <a:cs typeface="Times New Roman" pitchFamily="18" charset="0"/>
              </a:rPr>
              <a:t>Určete číslo, pro které platí, že polovina jeho součtu s číslem 5 se rovná třetině jeho součtu s číslem 12. </a:t>
            </a:r>
          </a:p>
        </p:txBody>
      </p:sp>
      <p:sp>
        <p:nvSpPr>
          <p:cNvPr id="4" name="Rectangle 2"/>
          <p:cNvSpPr>
            <a:spLocks noChangeArrowheads="1"/>
          </p:cNvSpPr>
          <p:nvPr/>
        </p:nvSpPr>
        <p:spPr bwMode="auto">
          <a:xfrm>
            <a:off x="467544" y="2203649"/>
            <a:ext cx="773271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u="sng" dirty="0">
                <a:latin typeface="Times New Roman" pitchFamily="18" charset="0"/>
                <a:cs typeface="Times New Roman" pitchFamily="18" charset="0"/>
              </a:rPr>
              <a:t>hledané číslo …… x</a:t>
            </a:r>
          </a:p>
        </p:txBody>
      </p:sp>
      <p:sp>
        <p:nvSpPr>
          <p:cNvPr id="5" name="Rectangle 2"/>
          <p:cNvSpPr>
            <a:spLocks noChangeArrowheads="1"/>
          </p:cNvSpPr>
          <p:nvPr/>
        </p:nvSpPr>
        <p:spPr bwMode="auto">
          <a:xfrm>
            <a:off x="1331640" y="5804049"/>
            <a:ext cx="352839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dirty="0">
                <a:latin typeface="Times New Roman" pitchFamily="18" charset="0"/>
                <a:cs typeface="Times New Roman" pitchFamily="18" charset="0"/>
              </a:rPr>
              <a:t>Hledané číslo je 9.</a:t>
            </a:r>
          </a:p>
        </p:txBody>
      </p:sp>
      <p:sp>
        <p:nvSpPr>
          <p:cNvPr id="6" name="Rectangle 2"/>
          <p:cNvSpPr>
            <a:spLocks noChangeArrowheads="1"/>
          </p:cNvSpPr>
          <p:nvPr/>
        </p:nvSpPr>
        <p:spPr bwMode="auto">
          <a:xfrm>
            <a:off x="3275856" y="3717032"/>
            <a:ext cx="151216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dirty="0">
                <a:latin typeface="Times New Roman" pitchFamily="18" charset="0"/>
                <a:cs typeface="Times New Roman" pitchFamily="18" charset="0"/>
              </a:rPr>
              <a:t>/ -2x -15</a:t>
            </a:r>
          </a:p>
        </p:txBody>
      </p:sp>
      <mc:AlternateContent xmlns:mc="http://schemas.openxmlformats.org/markup-compatibility/2006" xmlns:a14="http://schemas.microsoft.com/office/drawing/2010/main">
        <mc:Choice Requires="a14">
          <p:sp>
            <p:nvSpPr>
              <p:cNvPr id="7" name="Rectangle 2"/>
              <p:cNvSpPr>
                <a:spLocks noChangeArrowheads="1"/>
              </p:cNvSpPr>
              <p:nvPr/>
            </p:nvSpPr>
            <p:spPr bwMode="auto">
              <a:xfrm>
                <a:off x="179512" y="2923728"/>
                <a:ext cx="2880320" cy="7933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14:m>
                  <m:oMathPara xmlns:m="http://schemas.openxmlformats.org/officeDocument/2006/math">
                    <m:oMathParaPr>
                      <m:jc m:val="centerGroup"/>
                    </m:oMathParaPr>
                    <m:oMath xmlns:m="http://schemas.openxmlformats.org/officeDocument/2006/math">
                      <m:f>
                        <m:fPr>
                          <m:ctrlPr>
                            <a:rPr lang="cs-CZ" altLang="cs-CZ" i="1" smtClean="0">
                              <a:latin typeface="Cambria Math" panose="02040503050406030204" pitchFamily="18" charset="0"/>
                              <a:cs typeface="Times New Roman" pitchFamily="18" charset="0"/>
                            </a:rPr>
                          </m:ctrlPr>
                        </m:fPr>
                        <m:num>
                          <m:r>
                            <m:rPr>
                              <m:sty m:val="p"/>
                            </m:rPr>
                            <a:rPr lang="cs-CZ" altLang="cs-CZ" b="0" i="0" smtClean="0">
                              <a:latin typeface="Cambria Math"/>
                              <a:cs typeface="Times New Roman" pitchFamily="18" charset="0"/>
                            </a:rPr>
                            <m:t>x</m:t>
                          </m:r>
                          <m:r>
                            <a:rPr lang="cs-CZ" altLang="cs-CZ" b="0" i="0" smtClean="0">
                              <a:latin typeface="Cambria Math"/>
                              <a:cs typeface="Times New Roman" pitchFamily="18" charset="0"/>
                            </a:rPr>
                            <m:t>+5</m:t>
                          </m:r>
                        </m:num>
                        <m:den>
                          <m:r>
                            <a:rPr lang="cs-CZ" altLang="cs-CZ" b="0" i="0" smtClean="0">
                              <a:latin typeface="Cambria Math"/>
                              <a:cs typeface="Times New Roman" pitchFamily="18" charset="0"/>
                            </a:rPr>
                            <m:t>2</m:t>
                          </m:r>
                        </m:den>
                      </m:f>
                      <m:r>
                        <a:rPr lang="cs-CZ" altLang="cs-CZ" b="0" i="0" smtClean="0">
                          <a:latin typeface="Cambria Math"/>
                          <a:cs typeface="Times New Roman" pitchFamily="18" charset="0"/>
                        </a:rPr>
                        <m:t>=</m:t>
                      </m:r>
                      <m:f>
                        <m:fPr>
                          <m:ctrlPr>
                            <a:rPr lang="cs-CZ" altLang="cs-CZ" i="1">
                              <a:latin typeface="Cambria Math" panose="02040503050406030204" pitchFamily="18" charset="0"/>
                              <a:cs typeface="Times New Roman" pitchFamily="18" charset="0"/>
                            </a:rPr>
                          </m:ctrlPr>
                        </m:fPr>
                        <m:num>
                          <m:r>
                            <m:rPr>
                              <m:sty m:val="p"/>
                            </m:rPr>
                            <a:rPr lang="cs-CZ" altLang="cs-CZ">
                              <a:latin typeface="Cambria Math"/>
                              <a:cs typeface="Times New Roman" pitchFamily="18" charset="0"/>
                            </a:rPr>
                            <m:t>x</m:t>
                          </m:r>
                          <m:r>
                            <a:rPr lang="cs-CZ" altLang="cs-CZ">
                              <a:latin typeface="Cambria Math"/>
                              <a:cs typeface="Times New Roman" pitchFamily="18" charset="0"/>
                            </a:rPr>
                            <m:t>+12</m:t>
                          </m:r>
                        </m:num>
                        <m:den>
                          <m:r>
                            <a:rPr lang="cs-CZ" altLang="cs-CZ">
                              <a:latin typeface="Cambria Math"/>
                              <a:cs typeface="Times New Roman" pitchFamily="18" charset="0"/>
                            </a:rPr>
                            <m:t>3</m:t>
                          </m:r>
                        </m:den>
                      </m:f>
                    </m:oMath>
                  </m:oMathPara>
                </a14:m>
                <a:endParaRPr lang="cs-CZ" altLang="cs-CZ" dirty="0">
                  <a:latin typeface="Times New Roman" pitchFamily="18" charset="0"/>
                  <a:cs typeface="Times New Roman" pitchFamily="18" charset="0"/>
                </a:endParaRPr>
              </a:p>
            </p:txBody>
          </p:sp>
        </mc:Choice>
        <mc:Fallback xmlns="">
          <p:sp>
            <p:nvSpPr>
              <p:cNvPr id="7" name="Rectangle 2"/>
              <p:cNvSpPr>
                <a:spLocks noRot="1" noChangeAspect="1" noMove="1" noResize="1" noEditPoints="1" noAdjustHandles="1" noChangeArrowheads="1" noChangeShapeType="1" noTextEdit="1"/>
              </p:cNvSpPr>
              <p:nvPr/>
            </p:nvSpPr>
            <p:spPr bwMode="auto">
              <a:xfrm>
                <a:off x="179512" y="2923728"/>
                <a:ext cx="2880320" cy="793304"/>
              </a:xfrm>
              <a:prstGeom prst="rect">
                <a:avLst/>
              </a:prstGeom>
              <a:blipFill rotWithShape="1">
                <a:blip r:embed="rId2"/>
                <a:stretch>
                  <a:fillRect b="-7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p:sp>
        <p:nvSpPr>
          <p:cNvPr id="8" name="Rectangle 2"/>
          <p:cNvSpPr>
            <a:spLocks noChangeArrowheads="1"/>
          </p:cNvSpPr>
          <p:nvPr/>
        </p:nvSpPr>
        <p:spPr bwMode="auto">
          <a:xfrm>
            <a:off x="4932040" y="2852936"/>
            <a:ext cx="151216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dirty="0" err="1">
                <a:latin typeface="Times New Roman" pitchFamily="18" charset="0"/>
                <a:cs typeface="Times New Roman" pitchFamily="18" charset="0"/>
              </a:rPr>
              <a:t>zk</a:t>
            </a:r>
            <a:r>
              <a:rPr lang="cs-CZ" altLang="cs-CZ" dirty="0">
                <a:latin typeface="Times New Roman" pitchFamily="18" charset="0"/>
                <a:cs typeface="Times New Roman" pitchFamily="18" charset="0"/>
              </a:rPr>
              <a:t>.</a:t>
            </a:r>
          </a:p>
        </p:txBody>
      </p:sp>
      <mc:AlternateContent xmlns:mc="http://schemas.openxmlformats.org/markup-compatibility/2006" xmlns:a14="http://schemas.microsoft.com/office/drawing/2010/main">
        <mc:Choice Requires="a14">
          <p:sp>
            <p:nvSpPr>
              <p:cNvPr id="9" name="Rectangle 2"/>
              <p:cNvSpPr>
                <a:spLocks noChangeArrowheads="1"/>
              </p:cNvSpPr>
              <p:nvPr/>
            </p:nvSpPr>
            <p:spPr bwMode="auto">
              <a:xfrm>
                <a:off x="4932040" y="3427785"/>
                <a:ext cx="2880320" cy="6492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dirty="0">
                    <a:latin typeface="Times New Roman" pitchFamily="18" charset="0"/>
                    <a:cs typeface="Times New Roman" pitchFamily="18" charset="0"/>
                  </a:rPr>
                  <a:t>L = </a:t>
                </a:r>
                <a14:m>
                  <m:oMath xmlns:m="http://schemas.openxmlformats.org/officeDocument/2006/math">
                    <m:f>
                      <m:fPr>
                        <m:ctrlPr>
                          <a:rPr lang="cs-CZ" altLang="cs-CZ" i="1" smtClean="0">
                            <a:latin typeface="Cambria Math" panose="02040503050406030204" pitchFamily="18" charset="0"/>
                            <a:cs typeface="Times New Roman" pitchFamily="18" charset="0"/>
                          </a:rPr>
                        </m:ctrlPr>
                      </m:fPr>
                      <m:num>
                        <m:r>
                          <a:rPr lang="cs-CZ" altLang="cs-CZ" b="0" i="1" smtClean="0">
                            <a:latin typeface="Cambria Math"/>
                            <a:cs typeface="Times New Roman" pitchFamily="18" charset="0"/>
                          </a:rPr>
                          <m:t>9+5</m:t>
                        </m:r>
                      </m:num>
                      <m:den>
                        <m:r>
                          <a:rPr lang="cs-CZ" altLang="cs-CZ" b="0" i="1" smtClean="0">
                            <a:latin typeface="Cambria Math"/>
                            <a:cs typeface="Times New Roman" pitchFamily="18" charset="0"/>
                          </a:rPr>
                          <m:t>2</m:t>
                        </m:r>
                      </m:den>
                    </m:f>
                    <m:r>
                      <a:rPr lang="cs-CZ" altLang="cs-CZ" b="0" i="1" smtClean="0">
                        <a:latin typeface="Cambria Math"/>
                        <a:cs typeface="Times New Roman" pitchFamily="18" charset="0"/>
                      </a:rPr>
                      <m:t>=7</m:t>
                    </m:r>
                  </m:oMath>
                </a14:m>
                <a:endParaRPr lang="cs-CZ" altLang="cs-CZ" dirty="0">
                  <a:latin typeface="Times New Roman" pitchFamily="18" charset="0"/>
                  <a:cs typeface="Times New Roman" pitchFamily="18" charset="0"/>
                </a:endParaRPr>
              </a:p>
            </p:txBody>
          </p:sp>
        </mc:Choice>
        <mc:Fallback xmlns="">
          <p:sp>
            <p:nvSpPr>
              <p:cNvPr id="9" name="Rectangle 2"/>
              <p:cNvSpPr>
                <a:spLocks noRot="1" noChangeAspect="1" noMove="1" noResize="1" noEditPoints="1" noAdjustHandles="1" noChangeArrowheads="1" noChangeShapeType="1" noTextEdit="1"/>
              </p:cNvSpPr>
              <p:nvPr/>
            </p:nvSpPr>
            <p:spPr bwMode="auto">
              <a:xfrm>
                <a:off x="4932040" y="3427785"/>
                <a:ext cx="2880320" cy="649287"/>
              </a:xfrm>
              <a:prstGeom prst="rect">
                <a:avLst/>
              </a:prstGeom>
              <a:blipFill rotWithShape="1">
                <a:blip r:embed="rId3"/>
                <a:stretch>
                  <a:fillRect l="-4228" b="-158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0" name="Rectangle 2"/>
              <p:cNvSpPr>
                <a:spLocks noChangeArrowheads="1"/>
              </p:cNvSpPr>
              <p:nvPr/>
            </p:nvSpPr>
            <p:spPr bwMode="auto">
              <a:xfrm>
                <a:off x="4932040" y="4219873"/>
                <a:ext cx="2880320" cy="6492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None/>
                </a:pPr>
                <a:r>
                  <a:rPr lang="cs-CZ" altLang="cs-CZ" dirty="0">
                    <a:latin typeface="Times New Roman" pitchFamily="18" charset="0"/>
                    <a:cs typeface="Times New Roman" pitchFamily="18" charset="0"/>
                  </a:rPr>
                  <a:t>P = </a:t>
                </a:r>
                <a14:m>
                  <m:oMath xmlns:m="http://schemas.openxmlformats.org/officeDocument/2006/math">
                    <m:f>
                      <m:fPr>
                        <m:ctrlPr>
                          <a:rPr lang="cs-CZ" altLang="cs-CZ" i="1">
                            <a:latin typeface="Cambria Math" panose="02040503050406030204" pitchFamily="18" charset="0"/>
                            <a:cs typeface="Times New Roman" pitchFamily="18" charset="0"/>
                          </a:rPr>
                        </m:ctrlPr>
                      </m:fPr>
                      <m:num>
                        <m:r>
                          <a:rPr lang="cs-CZ" altLang="cs-CZ" b="0" i="1" smtClean="0">
                            <a:latin typeface="Cambria Math"/>
                            <a:cs typeface="Times New Roman" pitchFamily="18" charset="0"/>
                          </a:rPr>
                          <m:t>9</m:t>
                        </m:r>
                        <m:r>
                          <a:rPr lang="cs-CZ" altLang="cs-CZ" i="1">
                            <a:latin typeface="Cambria Math"/>
                            <a:cs typeface="Times New Roman" pitchFamily="18" charset="0"/>
                          </a:rPr>
                          <m:t>+</m:t>
                        </m:r>
                        <m:r>
                          <a:rPr lang="cs-CZ" altLang="cs-CZ" b="0" i="1" smtClean="0">
                            <a:latin typeface="Cambria Math"/>
                            <a:cs typeface="Times New Roman" pitchFamily="18" charset="0"/>
                          </a:rPr>
                          <m:t>12</m:t>
                        </m:r>
                      </m:num>
                      <m:den>
                        <m:r>
                          <a:rPr lang="cs-CZ" altLang="cs-CZ" b="0" i="1" smtClean="0">
                            <a:latin typeface="Cambria Math"/>
                            <a:cs typeface="Times New Roman" pitchFamily="18" charset="0"/>
                          </a:rPr>
                          <m:t>3</m:t>
                        </m:r>
                      </m:den>
                    </m:f>
                    <m:r>
                      <a:rPr lang="cs-CZ" altLang="cs-CZ" i="1">
                        <a:latin typeface="Cambria Math"/>
                        <a:cs typeface="Times New Roman" pitchFamily="18" charset="0"/>
                      </a:rPr>
                      <m:t>=</m:t>
                    </m:r>
                    <m:r>
                      <a:rPr lang="cs-CZ" altLang="cs-CZ" b="0" i="1" smtClean="0">
                        <a:latin typeface="Cambria Math"/>
                        <a:cs typeface="Times New Roman" pitchFamily="18" charset="0"/>
                      </a:rPr>
                      <m:t>7</m:t>
                    </m:r>
                  </m:oMath>
                </a14:m>
                <a:endParaRPr lang="cs-CZ" altLang="cs-CZ" dirty="0">
                  <a:latin typeface="Times New Roman" pitchFamily="18" charset="0"/>
                  <a:cs typeface="Times New Roman" pitchFamily="18" charset="0"/>
                </a:endParaRPr>
              </a:p>
            </p:txBody>
          </p:sp>
        </mc:Choice>
        <mc:Fallback xmlns="">
          <p:sp>
            <p:nvSpPr>
              <p:cNvPr id="10" name="Rectangle 2"/>
              <p:cNvSpPr>
                <a:spLocks noRot="1" noChangeAspect="1" noMove="1" noResize="1" noEditPoints="1" noAdjustHandles="1" noChangeArrowheads="1" noChangeShapeType="1" noTextEdit="1"/>
              </p:cNvSpPr>
              <p:nvPr/>
            </p:nvSpPr>
            <p:spPr bwMode="auto">
              <a:xfrm>
                <a:off x="4932040" y="4219873"/>
                <a:ext cx="2880320" cy="649287"/>
              </a:xfrm>
              <a:prstGeom prst="rect">
                <a:avLst/>
              </a:prstGeom>
              <a:blipFill rotWithShape="1">
                <a:blip r:embed="rId4"/>
                <a:stretch>
                  <a:fillRect l="-4228" b="-1495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p:sp>
        <p:nvSpPr>
          <p:cNvPr id="11" name="Rectangle 2"/>
          <p:cNvSpPr>
            <a:spLocks noChangeArrowheads="1"/>
          </p:cNvSpPr>
          <p:nvPr/>
        </p:nvSpPr>
        <p:spPr bwMode="auto">
          <a:xfrm>
            <a:off x="4932040" y="4939953"/>
            <a:ext cx="288032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dirty="0">
                <a:latin typeface="Times New Roman" pitchFamily="18" charset="0"/>
                <a:cs typeface="Times New Roman" pitchFamily="18" charset="0"/>
              </a:rPr>
              <a:t>L = P</a:t>
            </a:r>
          </a:p>
        </p:txBody>
      </p:sp>
      <p:sp>
        <p:nvSpPr>
          <p:cNvPr id="12" name="Rectangle 2"/>
          <p:cNvSpPr>
            <a:spLocks noChangeArrowheads="1"/>
          </p:cNvSpPr>
          <p:nvPr/>
        </p:nvSpPr>
        <p:spPr bwMode="auto">
          <a:xfrm>
            <a:off x="3275856" y="2996952"/>
            <a:ext cx="1296144"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dirty="0">
                <a:latin typeface="Times New Roman" pitchFamily="18" charset="0"/>
                <a:cs typeface="Times New Roman" pitchFamily="18" charset="0"/>
              </a:rPr>
              <a:t>/ .6</a:t>
            </a:r>
          </a:p>
        </p:txBody>
      </p:sp>
      <p:sp>
        <p:nvSpPr>
          <p:cNvPr id="13" name="Rectangle 2"/>
          <p:cNvSpPr>
            <a:spLocks noChangeArrowheads="1"/>
          </p:cNvSpPr>
          <p:nvPr/>
        </p:nvSpPr>
        <p:spPr bwMode="auto">
          <a:xfrm>
            <a:off x="417612" y="3717032"/>
            <a:ext cx="300226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dirty="0">
                <a:latin typeface="Times New Roman" pitchFamily="18" charset="0"/>
                <a:cs typeface="Times New Roman" pitchFamily="18" charset="0"/>
              </a:rPr>
              <a:t>3x + 15 = 2x + 24</a:t>
            </a:r>
          </a:p>
        </p:txBody>
      </p:sp>
      <p:sp>
        <p:nvSpPr>
          <p:cNvPr id="14" name="Rectangle 2"/>
          <p:cNvSpPr>
            <a:spLocks noChangeArrowheads="1"/>
          </p:cNvSpPr>
          <p:nvPr/>
        </p:nvSpPr>
        <p:spPr bwMode="auto">
          <a:xfrm>
            <a:off x="1115616" y="4437112"/>
            <a:ext cx="151216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entury Gothic" pitchFamily="34" charset="0"/>
              </a:defRPr>
            </a:lvl1pPr>
            <a:lvl2pPr marL="742950" indent="-285750" eaLnBrk="0" hangingPunct="0">
              <a:spcBef>
                <a:spcPct val="20000"/>
              </a:spcBef>
              <a:buChar char="–"/>
              <a:defRPr sz="2400">
                <a:solidFill>
                  <a:schemeClr val="tx1"/>
                </a:solidFill>
                <a:latin typeface="Century Gothic" pitchFamily="34" charset="0"/>
              </a:defRPr>
            </a:lvl2pPr>
            <a:lvl3pPr marL="1143000" indent="-228600" eaLnBrk="0" hangingPunct="0">
              <a:spcBef>
                <a:spcPct val="20000"/>
              </a:spcBef>
              <a:buChar char="•"/>
              <a:defRPr sz="2000">
                <a:solidFill>
                  <a:schemeClr val="tx1"/>
                </a:solidFill>
                <a:latin typeface="Century Gothic" pitchFamily="34" charset="0"/>
              </a:defRPr>
            </a:lvl3pPr>
            <a:lvl4pPr marL="1600200" indent="-228600" eaLnBrk="0" hangingPunct="0">
              <a:spcBef>
                <a:spcPct val="20000"/>
              </a:spcBef>
              <a:buChar char="–"/>
              <a:defRPr>
                <a:solidFill>
                  <a:schemeClr val="tx1"/>
                </a:solidFill>
                <a:latin typeface="Century Gothic" pitchFamily="34" charset="0"/>
              </a:defRPr>
            </a:lvl4pPr>
            <a:lvl5pPr marL="2057400" indent="-228600" eaLnBrk="0" hangingPunct="0">
              <a:spcBef>
                <a:spcPct val="20000"/>
              </a:spcBef>
              <a:buChar char="»"/>
              <a:defRPr sz="1600">
                <a:solidFill>
                  <a:schemeClr val="tx1"/>
                </a:solidFill>
                <a:latin typeface="Century Gothic" pitchFamily="34" charset="0"/>
              </a:defRPr>
            </a:lvl5pPr>
            <a:lvl6pPr marL="2514600" indent="-228600" eaLnBrk="0" fontAlgn="base" hangingPunct="0">
              <a:spcBef>
                <a:spcPct val="20000"/>
              </a:spcBef>
              <a:spcAft>
                <a:spcPct val="0"/>
              </a:spcAft>
              <a:buChar char="»"/>
              <a:defRPr sz="1600">
                <a:solidFill>
                  <a:schemeClr val="tx1"/>
                </a:solidFill>
                <a:latin typeface="Century Gothic" pitchFamily="34" charset="0"/>
              </a:defRPr>
            </a:lvl6pPr>
            <a:lvl7pPr marL="2971800" indent="-228600" eaLnBrk="0" fontAlgn="base" hangingPunct="0">
              <a:spcBef>
                <a:spcPct val="20000"/>
              </a:spcBef>
              <a:spcAft>
                <a:spcPct val="0"/>
              </a:spcAft>
              <a:buChar char="»"/>
              <a:defRPr sz="1600">
                <a:solidFill>
                  <a:schemeClr val="tx1"/>
                </a:solidFill>
                <a:latin typeface="Century Gothic" pitchFamily="34" charset="0"/>
              </a:defRPr>
            </a:lvl7pPr>
            <a:lvl8pPr marL="3429000" indent="-228600" eaLnBrk="0" fontAlgn="base" hangingPunct="0">
              <a:spcBef>
                <a:spcPct val="20000"/>
              </a:spcBef>
              <a:spcAft>
                <a:spcPct val="0"/>
              </a:spcAft>
              <a:buChar char="»"/>
              <a:defRPr sz="1600">
                <a:solidFill>
                  <a:schemeClr val="tx1"/>
                </a:solidFill>
                <a:latin typeface="Century Gothic" pitchFamily="34" charset="0"/>
              </a:defRPr>
            </a:lvl8pPr>
            <a:lvl9pPr marL="3886200" indent="-228600" eaLnBrk="0" fontAlgn="base" hangingPunct="0">
              <a:spcBef>
                <a:spcPct val="20000"/>
              </a:spcBef>
              <a:spcAft>
                <a:spcPct val="0"/>
              </a:spcAft>
              <a:buChar char="»"/>
              <a:defRPr sz="1600">
                <a:solidFill>
                  <a:schemeClr val="tx1"/>
                </a:solidFill>
                <a:latin typeface="Century Gothic" pitchFamily="34" charset="0"/>
              </a:defRPr>
            </a:lvl9pPr>
          </a:lstStyle>
          <a:p>
            <a:pPr eaLnBrk="1" hangingPunct="1">
              <a:spcBef>
                <a:spcPct val="0"/>
              </a:spcBef>
              <a:buFontTx/>
              <a:buNone/>
            </a:pPr>
            <a:r>
              <a:rPr lang="cs-CZ" altLang="cs-CZ" b="1" u="sng" dirty="0">
                <a:latin typeface="Times New Roman" pitchFamily="18" charset="0"/>
                <a:cs typeface="Times New Roman" pitchFamily="18" charset="0"/>
              </a:rPr>
              <a:t>x = 9</a:t>
            </a:r>
          </a:p>
        </p:txBody>
      </p:sp>
      <p:grpSp>
        <p:nvGrpSpPr>
          <p:cNvPr id="16" name="Group 5"/>
          <p:cNvGrpSpPr>
            <a:grpSpLocks noChangeAspect="1"/>
          </p:cNvGrpSpPr>
          <p:nvPr/>
        </p:nvGrpSpPr>
        <p:grpSpPr bwMode="auto">
          <a:xfrm>
            <a:off x="6372200" y="630304"/>
            <a:ext cx="2699301" cy="1790584"/>
            <a:chOff x="3923" y="878"/>
            <a:chExt cx="1910" cy="1267"/>
          </a:xfrm>
        </p:grpSpPr>
        <p:sp>
          <p:nvSpPr>
            <p:cNvPr id="17" name="AutoShape 4"/>
            <p:cNvSpPr>
              <a:spLocks noChangeAspect="1" noChangeArrowheads="1" noTextEdit="1"/>
            </p:cNvSpPr>
            <p:nvPr/>
          </p:nvSpPr>
          <p:spPr bwMode="auto">
            <a:xfrm>
              <a:off x="3923" y="878"/>
              <a:ext cx="1910" cy="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 name="Freeform 6"/>
            <p:cNvSpPr>
              <a:spLocks/>
            </p:cNvSpPr>
            <p:nvPr/>
          </p:nvSpPr>
          <p:spPr bwMode="auto">
            <a:xfrm>
              <a:off x="4662" y="1366"/>
              <a:ext cx="32" cy="29"/>
            </a:xfrm>
            <a:custGeom>
              <a:avLst/>
              <a:gdLst>
                <a:gd name="T0" fmla="*/ 19 w 65"/>
                <a:gd name="T1" fmla="*/ 0 h 60"/>
                <a:gd name="T2" fmla="*/ 0 w 65"/>
                <a:gd name="T3" fmla="*/ 13 h 60"/>
                <a:gd name="T4" fmla="*/ 0 w 65"/>
                <a:gd name="T5" fmla="*/ 48 h 60"/>
                <a:gd name="T6" fmla="*/ 46 w 65"/>
                <a:gd name="T7" fmla="*/ 60 h 60"/>
                <a:gd name="T8" fmla="*/ 65 w 65"/>
                <a:gd name="T9" fmla="*/ 13 h 60"/>
                <a:gd name="T10" fmla="*/ 56 w 65"/>
                <a:gd name="T11" fmla="*/ 0 h 60"/>
                <a:gd name="T12" fmla="*/ 19 w 65"/>
                <a:gd name="T13" fmla="*/ 0 h 60"/>
                <a:gd name="T14" fmla="*/ 19 w 65"/>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0">
                  <a:moveTo>
                    <a:pt x="19" y="0"/>
                  </a:moveTo>
                  <a:lnTo>
                    <a:pt x="0" y="13"/>
                  </a:lnTo>
                  <a:lnTo>
                    <a:pt x="0" y="48"/>
                  </a:lnTo>
                  <a:lnTo>
                    <a:pt x="46" y="60"/>
                  </a:lnTo>
                  <a:lnTo>
                    <a:pt x="65" y="13"/>
                  </a:lnTo>
                  <a:lnTo>
                    <a:pt x="56" y="0"/>
                  </a:lnTo>
                  <a:lnTo>
                    <a:pt x="19" y="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 name="Freeform 7"/>
            <p:cNvSpPr>
              <a:spLocks/>
            </p:cNvSpPr>
            <p:nvPr/>
          </p:nvSpPr>
          <p:spPr bwMode="auto">
            <a:xfrm>
              <a:off x="4648" y="1277"/>
              <a:ext cx="60" cy="42"/>
            </a:xfrm>
            <a:custGeom>
              <a:avLst/>
              <a:gdLst>
                <a:gd name="T0" fmla="*/ 73 w 120"/>
                <a:gd name="T1" fmla="*/ 0 h 85"/>
                <a:gd name="T2" fmla="*/ 0 w 120"/>
                <a:gd name="T3" fmla="*/ 37 h 85"/>
                <a:gd name="T4" fmla="*/ 27 w 120"/>
                <a:gd name="T5" fmla="*/ 85 h 85"/>
                <a:gd name="T6" fmla="*/ 83 w 120"/>
                <a:gd name="T7" fmla="*/ 85 h 85"/>
                <a:gd name="T8" fmla="*/ 120 w 120"/>
                <a:gd name="T9" fmla="*/ 49 h 85"/>
                <a:gd name="T10" fmla="*/ 120 w 120"/>
                <a:gd name="T11" fmla="*/ 13 h 85"/>
                <a:gd name="T12" fmla="*/ 73 w 120"/>
                <a:gd name="T13" fmla="*/ 0 h 85"/>
                <a:gd name="T14" fmla="*/ 73 w 120"/>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85">
                  <a:moveTo>
                    <a:pt x="73" y="0"/>
                  </a:moveTo>
                  <a:lnTo>
                    <a:pt x="0" y="37"/>
                  </a:lnTo>
                  <a:lnTo>
                    <a:pt x="27" y="85"/>
                  </a:lnTo>
                  <a:lnTo>
                    <a:pt x="83" y="85"/>
                  </a:lnTo>
                  <a:lnTo>
                    <a:pt x="120" y="49"/>
                  </a:lnTo>
                  <a:lnTo>
                    <a:pt x="120" y="13"/>
                  </a:lnTo>
                  <a:lnTo>
                    <a:pt x="73" y="0"/>
                  </a:lnTo>
                  <a:lnTo>
                    <a:pt x="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 name="Freeform 8"/>
            <p:cNvSpPr>
              <a:spLocks/>
            </p:cNvSpPr>
            <p:nvPr/>
          </p:nvSpPr>
          <p:spPr bwMode="auto">
            <a:xfrm>
              <a:off x="4468" y="897"/>
              <a:ext cx="457" cy="362"/>
            </a:xfrm>
            <a:custGeom>
              <a:avLst/>
              <a:gdLst>
                <a:gd name="T0" fmla="*/ 268 w 915"/>
                <a:gd name="T1" fmla="*/ 24 h 725"/>
                <a:gd name="T2" fmla="*/ 204 w 915"/>
                <a:gd name="T3" fmla="*/ 83 h 725"/>
                <a:gd name="T4" fmla="*/ 130 w 915"/>
                <a:gd name="T5" fmla="*/ 83 h 725"/>
                <a:gd name="T6" fmla="*/ 65 w 915"/>
                <a:gd name="T7" fmla="*/ 130 h 725"/>
                <a:gd name="T8" fmla="*/ 46 w 915"/>
                <a:gd name="T9" fmla="*/ 214 h 725"/>
                <a:gd name="T10" fmla="*/ 0 w 915"/>
                <a:gd name="T11" fmla="*/ 309 h 725"/>
                <a:gd name="T12" fmla="*/ 19 w 915"/>
                <a:gd name="T13" fmla="*/ 545 h 725"/>
                <a:gd name="T14" fmla="*/ 10 w 915"/>
                <a:gd name="T15" fmla="*/ 665 h 725"/>
                <a:gd name="T16" fmla="*/ 148 w 915"/>
                <a:gd name="T17" fmla="*/ 725 h 725"/>
                <a:gd name="T18" fmla="*/ 315 w 915"/>
                <a:gd name="T19" fmla="*/ 712 h 725"/>
                <a:gd name="T20" fmla="*/ 500 w 915"/>
                <a:gd name="T21" fmla="*/ 725 h 725"/>
                <a:gd name="T22" fmla="*/ 648 w 915"/>
                <a:gd name="T23" fmla="*/ 677 h 725"/>
                <a:gd name="T24" fmla="*/ 813 w 915"/>
                <a:gd name="T25" fmla="*/ 701 h 725"/>
                <a:gd name="T26" fmla="*/ 878 w 915"/>
                <a:gd name="T27" fmla="*/ 677 h 725"/>
                <a:gd name="T28" fmla="*/ 878 w 915"/>
                <a:gd name="T29" fmla="*/ 582 h 725"/>
                <a:gd name="T30" fmla="*/ 915 w 915"/>
                <a:gd name="T31" fmla="*/ 510 h 725"/>
                <a:gd name="T32" fmla="*/ 869 w 915"/>
                <a:gd name="T33" fmla="*/ 452 h 725"/>
                <a:gd name="T34" fmla="*/ 850 w 915"/>
                <a:gd name="T35" fmla="*/ 130 h 725"/>
                <a:gd name="T36" fmla="*/ 878 w 915"/>
                <a:gd name="T37" fmla="*/ 71 h 725"/>
                <a:gd name="T38" fmla="*/ 813 w 915"/>
                <a:gd name="T39" fmla="*/ 24 h 725"/>
                <a:gd name="T40" fmla="*/ 740 w 915"/>
                <a:gd name="T41" fmla="*/ 35 h 725"/>
                <a:gd name="T42" fmla="*/ 676 w 915"/>
                <a:gd name="T43" fmla="*/ 0 h 725"/>
                <a:gd name="T44" fmla="*/ 528 w 915"/>
                <a:gd name="T45" fmla="*/ 35 h 725"/>
                <a:gd name="T46" fmla="*/ 350 w 915"/>
                <a:gd name="T47" fmla="*/ 35 h 725"/>
                <a:gd name="T48" fmla="*/ 268 w 915"/>
                <a:gd name="T49" fmla="*/ 24 h 725"/>
                <a:gd name="T50" fmla="*/ 268 w 915"/>
                <a:gd name="T51" fmla="*/ 24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5" h="725">
                  <a:moveTo>
                    <a:pt x="268" y="24"/>
                  </a:moveTo>
                  <a:lnTo>
                    <a:pt x="204" y="83"/>
                  </a:lnTo>
                  <a:lnTo>
                    <a:pt x="130" y="83"/>
                  </a:lnTo>
                  <a:lnTo>
                    <a:pt x="65" y="130"/>
                  </a:lnTo>
                  <a:lnTo>
                    <a:pt x="46" y="214"/>
                  </a:lnTo>
                  <a:lnTo>
                    <a:pt x="0" y="309"/>
                  </a:lnTo>
                  <a:lnTo>
                    <a:pt x="19" y="545"/>
                  </a:lnTo>
                  <a:lnTo>
                    <a:pt x="10" y="665"/>
                  </a:lnTo>
                  <a:lnTo>
                    <a:pt x="148" y="725"/>
                  </a:lnTo>
                  <a:lnTo>
                    <a:pt x="315" y="712"/>
                  </a:lnTo>
                  <a:lnTo>
                    <a:pt x="500" y="725"/>
                  </a:lnTo>
                  <a:lnTo>
                    <a:pt x="648" y="677"/>
                  </a:lnTo>
                  <a:lnTo>
                    <a:pt x="813" y="701"/>
                  </a:lnTo>
                  <a:lnTo>
                    <a:pt x="878" y="677"/>
                  </a:lnTo>
                  <a:lnTo>
                    <a:pt x="878" y="582"/>
                  </a:lnTo>
                  <a:lnTo>
                    <a:pt x="915" y="510"/>
                  </a:lnTo>
                  <a:lnTo>
                    <a:pt x="869" y="452"/>
                  </a:lnTo>
                  <a:lnTo>
                    <a:pt x="850" y="130"/>
                  </a:lnTo>
                  <a:lnTo>
                    <a:pt x="878" y="71"/>
                  </a:lnTo>
                  <a:lnTo>
                    <a:pt x="813" y="24"/>
                  </a:lnTo>
                  <a:lnTo>
                    <a:pt x="740" y="35"/>
                  </a:lnTo>
                  <a:lnTo>
                    <a:pt x="676" y="0"/>
                  </a:lnTo>
                  <a:lnTo>
                    <a:pt x="528" y="35"/>
                  </a:lnTo>
                  <a:lnTo>
                    <a:pt x="350" y="35"/>
                  </a:lnTo>
                  <a:lnTo>
                    <a:pt x="268" y="24"/>
                  </a:lnTo>
                  <a:lnTo>
                    <a:pt x="26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 name="Freeform 10"/>
            <p:cNvSpPr>
              <a:spLocks/>
            </p:cNvSpPr>
            <p:nvPr/>
          </p:nvSpPr>
          <p:spPr bwMode="auto">
            <a:xfrm>
              <a:off x="4967" y="939"/>
              <a:ext cx="651" cy="991"/>
            </a:xfrm>
            <a:custGeom>
              <a:avLst/>
              <a:gdLst>
                <a:gd name="T0" fmla="*/ 0 w 1303"/>
                <a:gd name="T1" fmla="*/ 1200 h 1983"/>
                <a:gd name="T2" fmla="*/ 147 w 1303"/>
                <a:gd name="T3" fmla="*/ 73 h 1983"/>
                <a:gd name="T4" fmla="*/ 249 w 1303"/>
                <a:gd name="T5" fmla="*/ 0 h 1983"/>
                <a:gd name="T6" fmla="*/ 1173 w 1303"/>
                <a:gd name="T7" fmla="*/ 11 h 1983"/>
                <a:gd name="T8" fmla="*/ 1303 w 1303"/>
                <a:gd name="T9" fmla="*/ 142 h 1983"/>
                <a:gd name="T10" fmla="*/ 1145 w 1303"/>
                <a:gd name="T11" fmla="*/ 1722 h 1983"/>
                <a:gd name="T12" fmla="*/ 1274 w 1303"/>
                <a:gd name="T13" fmla="*/ 1804 h 1983"/>
                <a:gd name="T14" fmla="*/ 1219 w 1303"/>
                <a:gd name="T15" fmla="*/ 1983 h 1983"/>
                <a:gd name="T16" fmla="*/ 601 w 1303"/>
                <a:gd name="T17" fmla="*/ 1899 h 1983"/>
                <a:gd name="T18" fmla="*/ 0 w 1303"/>
                <a:gd name="T19" fmla="*/ 1200 h 1983"/>
                <a:gd name="T20" fmla="*/ 0 w 1303"/>
                <a:gd name="T21" fmla="*/ 120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3" h="1983">
                  <a:moveTo>
                    <a:pt x="0" y="1200"/>
                  </a:moveTo>
                  <a:lnTo>
                    <a:pt x="147" y="73"/>
                  </a:lnTo>
                  <a:lnTo>
                    <a:pt x="249" y="0"/>
                  </a:lnTo>
                  <a:lnTo>
                    <a:pt x="1173" y="11"/>
                  </a:lnTo>
                  <a:lnTo>
                    <a:pt x="1303" y="142"/>
                  </a:lnTo>
                  <a:lnTo>
                    <a:pt x="1145" y="1722"/>
                  </a:lnTo>
                  <a:lnTo>
                    <a:pt x="1274" y="1804"/>
                  </a:lnTo>
                  <a:lnTo>
                    <a:pt x="1219" y="1983"/>
                  </a:lnTo>
                  <a:lnTo>
                    <a:pt x="601" y="1899"/>
                  </a:lnTo>
                  <a:lnTo>
                    <a:pt x="0" y="1200"/>
                  </a:lnTo>
                  <a:lnTo>
                    <a:pt x="0" y="120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2" name="Freeform 11"/>
            <p:cNvSpPr>
              <a:spLocks/>
            </p:cNvSpPr>
            <p:nvPr/>
          </p:nvSpPr>
          <p:spPr bwMode="auto">
            <a:xfrm>
              <a:off x="3923" y="1502"/>
              <a:ext cx="632" cy="529"/>
            </a:xfrm>
            <a:custGeom>
              <a:avLst/>
              <a:gdLst>
                <a:gd name="T0" fmla="*/ 369 w 1265"/>
                <a:gd name="T1" fmla="*/ 130 h 1057"/>
                <a:gd name="T2" fmla="*/ 276 w 1265"/>
                <a:gd name="T3" fmla="*/ 215 h 1057"/>
                <a:gd name="T4" fmla="*/ 359 w 1265"/>
                <a:gd name="T5" fmla="*/ 274 h 1057"/>
                <a:gd name="T6" fmla="*/ 296 w 1265"/>
                <a:gd name="T7" fmla="*/ 321 h 1057"/>
                <a:gd name="T8" fmla="*/ 223 w 1265"/>
                <a:gd name="T9" fmla="*/ 368 h 1057"/>
                <a:gd name="T10" fmla="*/ 230 w 1265"/>
                <a:gd name="T11" fmla="*/ 416 h 1057"/>
                <a:gd name="T12" fmla="*/ 305 w 1265"/>
                <a:gd name="T13" fmla="*/ 475 h 1057"/>
                <a:gd name="T14" fmla="*/ 258 w 1265"/>
                <a:gd name="T15" fmla="*/ 522 h 1057"/>
                <a:gd name="T16" fmla="*/ 314 w 1265"/>
                <a:gd name="T17" fmla="*/ 583 h 1057"/>
                <a:gd name="T18" fmla="*/ 258 w 1265"/>
                <a:gd name="T19" fmla="*/ 617 h 1057"/>
                <a:gd name="T20" fmla="*/ 56 w 1265"/>
                <a:gd name="T21" fmla="*/ 689 h 1057"/>
                <a:gd name="T22" fmla="*/ 16 w 1265"/>
                <a:gd name="T23" fmla="*/ 725 h 1057"/>
                <a:gd name="T24" fmla="*/ 73 w 1265"/>
                <a:gd name="T25" fmla="*/ 760 h 1057"/>
                <a:gd name="T26" fmla="*/ 0 w 1265"/>
                <a:gd name="T27" fmla="*/ 771 h 1057"/>
                <a:gd name="T28" fmla="*/ 73 w 1265"/>
                <a:gd name="T29" fmla="*/ 843 h 1057"/>
                <a:gd name="T30" fmla="*/ 359 w 1265"/>
                <a:gd name="T31" fmla="*/ 1057 h 1057"/>
                <a:gd name="T32" fmla="*/ 942 w 1265"/>
                <a:gd name="T33" fmla="*/ 868 h 1057"/>
                <a:gd name="T34" fmla="*/ 1227 w 1265"/>
                <a:gd name="T35" fmla="*/ 522 h 1057"/>
                <a:gd name="T36" fmla="*/ 1099 w 1265"/>
                <a:gd name="T37" fmla="*/ 475 h 1057"/>
                <a:gd name="T38" fmla="*/ 1209 w 1265"/>
                <a:gd name="T39" fmla="*/ 403 h 1057"/>
                <a:gd name="T40" fmla="*/ 1145 w 1265"/>
                <a:gd name="T41" fmla="*/ 379 h 1057"/>
                <a:gd name="T42" fmla="*/ 1219 w 1265"/>
                <a:gd name="T43" fmla="*/ 356 h 1057"/>
                <a:gd name="T44" fmla="*/ 1145 w 1265"/>
                <a:gd name="T45" fmla="*/ 321 h 1057"/>
                <a:gd name="T46" fmla="*/ 1227 w 1265"/>
                <a:gd name="T47" fmla="*/ 297 h 1057"/>
                <a:gd name="T48" fmla="*/ 1154 w 1265"/>
                <a:gd name="T49" fmla="*/ 262 h 1057"/>
                <a:gd name="T50" fmla="*/ 1227 w 1265"/>
                <a:gd name="T51" fmla="*/ 237 h 1057"/>
                <a:gd name="T52" fmla="*/ 1183 w 1265"/>
                <a:gd name="T53" fmla="*/ 202 h 1057"/>
                <a:gd name="T54" fmla="*/ 1265 w 1265"/>
                <a:gd name="T55" fmla="*/ 155 h 1057"/>
                <a:gd name="T56" fmla="*/ 1127 w 1265"/>
                <a:gd name="T57" fmla="*/ 106 h 1057"/>
                <a:gd name="T58" fmla="*/ 1183 w 1265"/>
                <a:gd name="T59" fmla="*/ 83 h 1057"/>
                <a:gd name="T60" fmla="*/ 859 w 1265"/>
                <a:gd name="T61" fmla="*/ 0 h 1057"/>
                <a:gd name="T62" fmla="*/ 369 w 1265"/>
                <a:gd name="T63" fmla="*/ 130 h 1057"/>
                <a:gd name="T64" fmla="*/ 369 w 1265"/>
                <a:gd name="T65" fmla="*/ 130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5" h="1057">
                  <a:moveTo>
                    <a:pt x="369" y="130"/>
                  </a:moveTo>
                  <a:lnTo>
                    <a:pt x="276" y="215"/>
                  </a:lnTo>
                  <a:lnTo>
                    <a:pt x="359" y="274"/>
                  </a:lnTo>
                  <a:lnTo>
                    <a:pt x="296" y="321"/>
                  </a:lnTo>
                  <a:lnTo>
                    <a:pt x="223" y="368"/>
                  </a:lnTo>
                  <a:lnTo>
                    <a:pt x="230" y="416"/>
                  </a:lnTo>
                  <a:lnTo>
                    <a:pt x="305" y="475"/>
                  </a:lnTo>
                  <a:lnTo>
                    <a:pt x="258" y="522"/>
                  </a:lnTo>
                  <a:lnTo>
                    <a:pt x="314" y="583"/>
                  </a:lnTo>
                  <a:lnTo>
                    <a:pt x="258" y="617"/>
                  </a:lnTo>
                  <a:lnTo>
                    <a:pt x="56" y="689"/>
                  </a:lnTo>
                  <a:lnTo>
                    <a:pt x="16" y="725"/>
                  </a:lnTo>
                  <a:lnTo>
                    <a:pt x="73" y="760"/>
                  </a:lnTo>
                  <a:lnTo>
                    <a:pt x="0" y="771"/>
                  </a:lnTo>
                  <a:lnTo>
                    <a:pt x="73" y="843"/>
                  </a:lnTo>
                  <a:lnTo>
                    <a:pt x="359" y="1057"/>
                  </a:lnTo>
                  <a:lnTo>
                    <a:pt x="942" y="868"/>
                  </a:lnTo>
                  <a:lnTo>
                    <a:pt x="1227" y="522"/>
                  </a:lnTo>
                  <a:lnTo>
                    <a:pt x="1099" y="475"/>
                  </a:lnTo>
                  <a:lnTo>
                    <a:pt x="1209" y="403"/>
                  </a:lnTo>
                  <a:lnTo>
                    <a:pt x="1145" y="379"/>
                  </a:lnTo>
                  <a:lnTo>
                    <a:pt x="1219" y="356"/>
                  </a:lnTo>
                  <a:lnTo>
                    <a:pt x="1145" y="321"/>
                  </a:lnTo>
                  <a:lnTo>
                    <a:pt x="1227" y="297"/>
                  </a:lnTo>
                  <a:lnTo>
                    <a:pt x="1154" y="262"/>
                  </a:lnTo>
                  <a:lnTo>
                    <a:pt x="1227" y="237"/>
                  </a:lnTo>
                  <a:lnTo>
                    <a:pt x="1183" y="202"/>
                  </a:lnTo>
                  <a:lnTo>
                    <a:pt x="1265" y="155"/>
                  </a:lnTo>
                  <a:lnTo>
                    <a:pt x="1127" y="106"/>
                  </a:lnTo>
                  <a:lnTo>
                    <a:pt x="1183" y="83"/>
                  </a:lnTo>
                  <a:lnTo>
                    <a:pt x="859" y="0"/>
                  </a:lnTo>
                  <a:lnTo>
                    <a:pt x="369" y="130"/>
                  </a:lnTo>
                  <a:lnTo>
                    <a:pt x="369" y="13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3" name="Freeform 12"/>
            <p:cNvSpPr>
              <a:spLocks/>
            </p:cNvSpPr>
            <p:nvPr/>
          </p:nvSpPr>
          <p:spPr bwMode="auto">
            <a:xfrm>
              <a:off x="3960" y="1764"/>
              <a:ext cx="489" cy="179"/>
            </a:xfrm>
            <a:custGeom>
              <a:avLst/>
              <a:gdLst>
                <a:gd name="T0" fmla="*/ 0 w 979"/>
                <a:gd name="T1" fmla="*/ 48 h 358"/>
                <a:gd name="T2" fmla="*/ 232 w 979"/>
                <a:gd name="T3" fmla="*/ 85 h 358"/>
                <a:gd name="T4" fmla="*/ 398 w 979"/>
                <a:gd name="T5" fmla="*/ 72 h 358"/>
                <a:gd name="T6" fmla="*/ 656 w 979"/>
                <a:gd name="T7" fmla="*/ 0 h 358"/>
                <a:gd name="T8" fmla="*/ 979 w 979"/>
                <a:gd name="T9" fmla="*/ 273 h 358"/>
                <a:gd name="T10" fmla="*/ 499 w 979"/>
                <a:gd name="T11" fmla="*/ 358 h 358"/>
                <a:gd name="T12" fmla="*/ 342 w 979"/>
                <a:gd name="T13" fmla="*/ 346 h 358"/>
                <a:gd name="T14" fmla="*/ 0 w 979"/>
                <a:gd name="T15" fmla="*/ 48 h 358"/>
                <a:gd name="T16" fmla="*/ 0 w 979"/>
                <a:gd name="T17" fmla="*/ 4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9" h="358">
                  <a:moveTo>
                    <a:pt x="0" y="48"/>
                  </a:moveTo>
                  <a:lnTo>
                    <a:pt x="232" y="85"/>
                  </a:lnTo>
                  <a:lnTo>
                    <a:pt x="398" y="72"/>
                  </a:lnTo>
                  <a:lnTo>
                    <a:pt x="656" y="0"/>
                  </a:lnTo>
                  <a:lnTo>
                    <a:pt x="979" y="273"/>
                  </a:lnTo>
                  <a:lnTo>
                    <a:pt x="499" y="358"/>
                  </a:lnTo>
                  <a:lnTo>
                    <a:pt x="342" y="346"/>
                  </a:lnTo>
                  <a:lnTo>
                    <a:pt x="0" y="48"/>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4" name="Freeform 13"/>
            <p:cNvSpPr>
              <a:spLocks/>
            </p:cNvSpPr>
            <p:nvPr/>
          </p:nvSpPr>
          <p:spPr bwMode="auto">
            <a:xfrm>
              <a:off x="4311" y="1604"/>
              <a:ext cx="203" cy="124"/>
            </a:xfrm>
            <a:custGeom>
              <a:avLst/>
              <a:gdLst>
                <a:gd name="T0" fmla="*/ 0 w 408"/>
                <a:gd name="T1" fmla="*/ 130 h 249"/>
                <a:gd name="T2" fmla="*/ 408 w 408"/>
                <a:gd name="T3" fmla="*/ 0 h 249"/>
                <a:gd name="T4" fmla="*/ 360 w 408"/>
                <a:gd name="T5" fmla="*/ 249 h 249"/>
                <a:gd name="T6" fmla="*/ 250 w 408"/>
                <a:gd name="T7" fmla="*/ 166 h 249"/>
                <a:gd name="T8" fmla="*/ 93 w 408"/>
                <a:gd name="T9" fmla="*/ 154 h 249"/>
                <a:gd name="T10" fmla="*/ 0 w 408"/>
                <a:gd name="T11" fmla="*/ 130 h 249"/>
                <a:gd name="T12" fmla="*/ 0 w 408"/>
                <a:gd name="T13" fmla="*/ 130 h 249"/>
              </a:gdLst>
              <a:ahLst/>
              <a:cxnLst>
                <a:cxn ang="0">
                  <a:pos x="T0" y="T1"/>
                </a:cxn>
                <a:cxn ang="0">
                  <a:pos x="T2" y="T3"/>
                </a:cxn>
                <a:cxn ang="0">
                  <a:pos x="T4" y="T5"/>
                </a:cxn>
                <a:cxn ang="0">
                  <a:pos x="T6" y="T7"/>
                </a:cxn>
                <a:cxn ang="0">
                  <a:pos x="T8" y="T9"/>
                </a:cxn>
                <a:cxn ang="0">
                  <a:pos x="T10" y="T11"/>
                </a:cxn>
                <a:cxn ang="0">
                  <a:pos x="T12" y="T13"/>
                </a:cxn>
              </a:cxnLst>
              <a:rect l="0" t="0" r="r" b="b"/>
              <a:pathLst>
                <a:path w="408" h="249">
                  <a:moveTo>
                    <a:pt x="0" y="130"/>
                  </a:moveTo>
                  <a:lnTo>
                    <a:pt x="408" y="0"/>
                  </a:lnTo>
                  <a:lnTo>
                    <a:pt x="360" y="249"/>
                  </a:lnTo>
                  <a:lnTo>
                    <a:pt x="250" y="166"/>
                  </a:lnTo>
                  <a:lnTo>
                    <a:pt x="93" y="154"/>
                  </a:lnTo>
                  <a:lnTo>
                    <a:pt x="0" y="130"/>
                  </a:lnTo>
                  <a:lnTo>
                    <a:pt x="0" y="130"/>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5" name="Freeform 14"/>
            <p:cNvSpPr>
              <a:spLocks/>
            </p:cNvSpPr>
            <p:nvPr/>
          </p:nvSpPr>
          <p:spPr bwMode="auto">
            <a:xfrm>
              <a:off x="4094" y="1615"/>
              <a:ext cx="193" cy="125"/>
            </a:xfrm>
            <a:custGeom>
              <a:avLst/>
              <a:gdLst>
                <a:gd name="T0" fmla="*/ 0 w 387"/>
                <a:gd name="T1" fmla="*/ 0 h 250"/>
                <a:gd name="T2" fmla="*/ 156 w 387"/>
                <a:gd name="T3" fmla="*/ 96 h 250"/>
                <a:gd name="T4" fmla="*/ 387 w 387"/>
                <a:gd name="T5" fmla="*/ 131 h 250"/>
                <a:gd name="T6" fmla="*/ 17 w 387"/>
                <a:gd name="T7" fmla="*/ 250 h 250"/>
                <a:gd name="T8" fmla="*/ 0 w 387"/>
                <a:gd name="T9" fmla="*/ 0 h 250"/>
                <a:gd name="T10" fmla="*/ 0 w 387"/>
                <a:gd name="T11" fmla="*/ 0 h 250"/>
              </a:gdLst>
              <a:ahLst/>
              <a:cxnLst>
                <a:cxn ang="0">
                  <a:pos x="T0" y="T1"/>
                </a:cxn>
                <a:cxn ang="0">
                  <a:pos x="T2" y="T3"/>
                </a:cxn>
                <a:cxn ang="0">
                  <a:pos x="T4" y="T5"/>
                </a:cxn>
                <a:cxn ang="0">
                  <a:pos x="T6" y="T7"/>
                </a:cxn>
                <a:cxn ang="0">
                  <a:pos x="T8" y="T9"/>
                </a:cxn>
                <a:cxn ang="0">
                  <a:pos x="T10" y="T11"/>
                </a:cxn>
              </a:cxnLst>
              <a:rect l="0" t="0" r="r" b="b"/>
              <a:pathLst>
                <a:path w="387" h="250">
                  <a:moveTo>
                    <a:pt x="0" y="0"/>
                  </a:moveTo>
                  <a:lnTo>
                    <a:pt x="156" y="96"/>
                  </a:lnTo>
                  <a:lnTo>
                    <a:pt x="387" y="131"/>
                  </a:lnTo>
                  <a:lnTo>
                    <a:pt x="17" y="250"/>
                  </a:lnTo>
                  <a:lnTo>
                    <a:pt x="0" y="0"/>
                  </a:lnTo>
                  <a:lnTo>
                    <a:pt x="0" y="0"/>
                  </a:lnTo>
                  <a:close/>
                </a:path>
              </a:pathLst>
            </a:custGeom>
            <a:solidFill>
              <a:srgbClr val="FFC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6" name="Freeform 15"/>
            <p:cNvSpPr>
              <a:spLocks/>
            </p:cNvSpPr>
            <p:nvPr/>
          </p:nvSpPr>
          <p:spPr bwMode="auto">
            <a:xfrm>
              <a:off x="4080" y="1538"/>
              <a:ext cx="328" cy="83"/>
            </a:xfrm>
            <a:custGeom>
              <a:avLst/>
              <a:gdLst>
                <a:gd name="T0" fmla="*/ 184 w 656"/>
                <a:gd name="T1" fmla="*/ 0 h 165"/>
                <a:gd name="T2" fmla="*/ 0 w 656"/>
                <a:gd name="T3" fmla="*/ 58 h 165"/>
                <a:gd name="T4" fmla="*/ 388 w 656"/>
                <a:gd name="T5" fmla="*/ 165 h 165"/>
                <a:gd name="T6" fmla="*/ 656 w 656"/>
                <a:gd name="T7" fmla="*/ 71 h 165"/>
                <a:gd name="T8" fmla="*/ 184 w 656"/>
                <a:gd name="T9" fmla="*/ 0 h 165"/>
                <a:gd name="T10" fmla="*/ 184 w 656"/>
                <a:gd name="T11" fmla="*/ 0 h 165"/>
              </a:gdLst>
              <a:ahLst/>
              <a:cxnLst>
                <a:cxn ang="0">
                  <a:pos x="T0" y="T1"/>
                </a:cxn>
                <a:cxn ang="0">
                  <a:pos x="T2" y="T3"/>
                </a:cxn>
                <a:cxn ang="0">
                  <a:pos x="T4" y="T5"/>
                </a:cxn>
                <a:cxn ang="0">
                  <a:pos x="T6" y="T7"/>
                </a:cxn>
                <a:cxn ang="0">
                  <a:pos x="T8" y="T9"/>
                </a:cxn>
                <a:cxn ang="0">
                  <a:pos x="T10" y="T11"/>
                </a:cxn>
              </a:cxnLst>
              <a:rect l="0" t="0" r="r" b="b"/>
              <a:pathLst>
                <a:path w="656" h="165">
                  <a:moveTo>
                    <a:pt x="184" y="0"/>
                  </a:moveTo>
                  <a:lnTo>
                    <a:pt x="0" y="58"/>
                  </a:lnTo>
                  <a:lnTo>
                    <a:pt x="388" y="165"/>
                  </a:lnTo>
                  <a:lnTo>
                    <a:pt x="656" y="71"/>
                  </a:lnTo>
                  <a:lnTo>
                    <a:pt x="184" y="0"/>
                  </a:lnTo>
                  <a:lnTo>
                    <a:pt x="18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 name="Freeform 16"/>
            <p:cNvSpPr>
              <a:spLocks/>
            </p:cNvSpPr>
            <p:nvPr/>
          </p:nvSpPr>
          <p:spPr bwMode="auto">
            <a:xfrm>
              <a:off x="4084" y="1444"/>
              <a:ext cx="425" cy="148"/>
            </a:xfrm>
            <a:custGeom>
              <a:avLst/>
              <a:gdLst>
                <a:gd name="T0" fmla="*/ 442 w 850"/>
                <a:gd name="T1" fmla="*/ 0 h 296"/>
                <a:gd name="T2" fmla="*/ 323 w 850"/>
                <a:gd name="T3" fmla="*/ 82 h 296"/>
                <a:gd name="T4" fmla="*/ 0 w 850"/>
                <a:gd name="T5" fmla="*/ 164 h 296"/>
                <a:gd name="T6" fmla="*/ 397 w 850"/>
                <a:gd name="T7" fmla="*/ 214 h 296"/>
                <a:gd name="T8" fmla="*/ 609 w 850"/>
                <a:gd name="T9" fmla="*/ 296 h 296"/>
                <a:gd name="T10" fmla="*/ 850 w 850"/>
                <a:gd name="T11" fmla="*/ 118 h 296"/>
                <a:gd name="T12" fmla="*/ 442 w 850"/>
                <a:gd name="T13" fmla="*/ 0 h 296"/>
                <a:gd name="T14" fmla="*/ 442 w 850"/>
                <a:gd name="T15" fmla="*/ 0 h 2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0" h="296">
                  <a:moveTo>
                    <a:pt x="442" y="0"/>
                  </a:moveTo>
                  <a:lnTo>
                    <a:pt x="323" y="82"/>
                  </a:lnTo>
                  <a:lnTo>
                    <a:pt x="0" y="164"/>
                  </a:lnTo>
                  <a:lnTo>
                    <a:pt x="397" y="214"/>
                  </a:lnTo>
                  <a:lnTo>
                    <a:pt x="609" y="296"/>
                  </a:lnTo>
                  <a:lnTo>
                    <a:pt x="850" y="118"/>
                  </a:lnTo>
                  <a:lnTo>
                    <a:pt x="442" y="0"/>
                  </a:lnTo>
                  <a:lnTo>
                    <a:pt x="4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 name="Freeform 17"/>
            <p:cNvSpPr>
              <a:spLocks/>
            </p:cNvSpPr>
            <p:nvPr/>
          </p:nvSpPr>
          <p:spPr bwMode="auto">
            <a:xfrm>
              <a:off x="4824" y="1550"/>
              <a:ext cx="572" cy="357"/>
            </a:xfrm>
            <a:custGeom>
              <a:avLst/>
              <a:gdLst>
                <a:gd name="T0" fmla="*/ 0 w 1145"/>
                <a:gd name="T1" fmla="*/ 59 h 712"/>
                <a:gd name="T2" fmla="*/ 222 w 1145"/>
                <a:gd name="T3" fmla="*/ 0 h 712"/>
                <a:gd name="T4" fmla="*/ 490 w 1145"/>
                <a:gd name="T5" fmla="*/ 10 h 712"/>
                <a:gd name="T6" fmla="*/ 774 w 1145"/>
                <a:gd name="T7" fmla="*/ 106 h 712"/>
                <a:gd name="T8" fmla="*/ 979 w 1145"/>
                <a:gd name="T9" fmla="*/ 236 h 712"/>
                <a:gd name="T10" fmla="*/ 1145 w 1145"/>
                <a:gd name="T11" fmla="*/ 511 h 712"/>
                <a:gd name="T12" fmla="*/ 969 w 1145"/>
                <a:gd name="T13" fmla="*/ 558 h 712"/>
                <a:gd name="T14" fmla="*/ 1025 w 1145"/>
                <a:gd name="T15" fmla="*/ 712 h 712"/>
                <a:gd name="T16" fmla="*/ 46 w 1145"/>
                <a:gd name="T17" fmla="*/ 580 h 712"/>
                <a:gd name="T18" fmla="*/ 0 w 1145"/>
                <a:gd name="T19" fmla="*/ 59 h 712"/>
                <a:gd name="T20" fmla="*/ 0 w 1145"/>
                <a:gd name="T21" fmla="*/ 59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5" h="712">
                  <a:moveTo>
                    <a:pt x="0" y="59"/>
                  </a:moveTo>
                  <a:lnTo>
                    <a:pt x="222" y="0"/>
                  </a:lnTo>
                  <a:lnTo>
                    <a:pt x="490" y="10"/>
                  </a:lnTo>
                  <a:lnTo>
                    <a:pt x="774" y="106"/>
                  </a:lnTo>
                  <a:lnTo>
                    <a:pt x="979" y="236"/>
                  </a:lnTo>
                  <a:lnTo>
                    <a:pt x="1145" y="511"/>
                  </a:lnTo>
                  <a:lnTo>
                    <a:pt x="969" y="558"/>
                  </a:lnTo>
                  <a:lnTo>
                    <a:pt x="1025" y="712"/>
                  </a:lnTo>
                  <a:lnTo>
                    <a:pt x="46" y="580"/>
                  </a:lnTo>
                  <a:lnTo>
                    <a:pt x="0" y="59"/>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 name="Freeform 18"/>
            <p:cNvSpPr>
              <a:spLocks/>
            </p:cNvSpPr>
            <p:nvPr/>
          </p:nvSpPr>
          <p:spPr bwMode="auto">
            <a:xfrm>
              <a:off x="4339" y="1776"/>
              <a:ext cx="1024" cy="350"/>
            </a:xfrm>
            <a:custGeom>
              <a:avLst/>
              <a:gdLst>
                <a:gd name="T0" fmla="*/ 0 w 2049"/>
                <a:gd name="T1" fmla="*/ 343 h 700"/>
                <a:gd name="T2" fmla="*/ 1145 w 2049"/>
                <a:gd name="T3" fmla="*/ 700 h 700"/>
                <a:gd name="T4" fmla="*/ 2049 w 2049"/>
                <a:gd name="T5" fmla="*/ 296 h 700"/>
                <a:gd name="T6" fmla="*/ 2023 w 2049"/>
                <a:gd name="T7" fmla="*/ 248 h 700"/>
                <a:gd name="T8" fmla="*/ 498 w 2049"/>
                <a:gd name="T9" fmla="*/ 0 h 700"/>
                <a:gd name="T10" fmla="*/ 0 w 2049"/>
                <a:gd name="T11" fmla="*/ 343 h 700"/>
                <a:gd name="T12" fmla="*/ 0 w 2049"/>
                <a:gd name="T13" fmla="*/ 343 h 700"/>
              </a:gdLst>
              <a:ahLst/>
              <a:cxnLst>
                <a:cxn ang="0">
                  <a:pos x="T0" y="T1"/>
                </a:cxn>
                <a:cxn ang="0">
                  <a:pos x="T2" y="T3"/>
                </a:cxn>
                <a:cxn ang="0">
                  <a:pos x="T4" y="T5"/>
                </a:cxn>
                <a:cxn ang="0">
                  <a:pos x="T6" y="T7"/>
                </a:cxn>
                <a:cxn ang="0">
                  <a:pos x="T8" y="T9"/>
                </a:cxn>
                <a:cxn ang="0">
                  <a:pos x="T10" y="T11"/>
                </a:cxn>
                <a:cxn ang="0">
                  <a:pos x="T12" y="T13"/>
                </a:cxn>
              </a:cxnLst>
              <a:rect l="0" t="0" r="r" b="b"/>
              <a:pathLst>
                <a:path w="2049" h="700">
                  <a:moveTo>
                    <a:pt x="0" y="343"/>
                  </a:moveTo>
                  <a:lnTo>
                    <a:pt x="1145" y="700"/>
                  </a:lnTo>
                  <a:lnTo>
                    <a:pt x="2049" y="296"/>
                  </a:lnTo>
                  <a:lnTo>
                    <a:pt x="2023" y="248"/>
                  </a:lnTo>
                  <a:lnTo>
                    <a:pt x="498" y="0"/>
                  </a:lnTo>
                  <a:lnTo>
                    <a:pt x="0" y="343"/>
                  </a:lnTo>
                  <a:lnTo>
                    <a:pt x="0" y="343"/>
                  </a:lnTo>
                  <a:close/>
                </a:path>
              </a:pathLst>
            </a:custGeom>
            <a:solidFill>
              <a:srgbClr val="9E5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 name="Freeform 19"/>
            <p:cNvSpPr>
              <a:spLocks/>
            </p:cNvSpPr>
            <p:nvPr/>
          </p:nvSpPr>
          <p:spPr bwMode="auto">
            <a:xfrm>
              <a:off x="4389" y="1841"/>
              <a:ext cx="933" cy="220"/>
            </a:xfrm>
            <a:custGeom>
              <a:avLst/>
              <a:gdLst>
                <a:gd name="T0" fmla="*/ 0 w 1866"/>
                <a:gd name="T1" fmla="*/ 179 h 441"/>
                <a:gd name="T2" fmla="*/ 777 w 1866"/>
                <a:gd name="T3" fmla="*/ 441 h 441"/>
                <a:gd name="T4" fmla="*/ 951 w 1866"/>
                <a:gd name="T5" fmla="*/ 428 h 441"/>
                <a:gd name="T6" fmla="*/ 1211 w 1866"/>
                <a:gd name="T7" fmla="*/ 441 h 441"/>
                <a:gd name="T8" fmla="*/ 1866 w 1866"/>
                <a:gd name="T9" fmla="*/ 155 h 441"/>
                <a:gd name="T10" fmla="*/ 1155 w 1866"/>
                <a:gd name="T11" fmla="*/ 0 h 441"/>
                <a:gd name="T12" fmla="*/ 138 w 1866"/>
                <a:gd name="T13" fmla="*/ 49 h 441"/>
                <a:gd name="T14" fmla="*/ 0 w 1866"/>
                <a:gd name="T15" fmla="*/ 179 h 441"/>
                <a:gd name="T16" fmla="*/ 0 w 1866"/>
                <a:gd name="T17" fmla="*/ 17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6" h="441">
                  <a:moveTo>
                    <a:pt x="0" y="179"/>
                  </a:moveTo>
                  <a:lnTo>
                    <a:pt x="777" y="441"/>
                  </a:lnTo>
                  <a:lnTo>
                    <a:pt x="951" y="428"/>
                  </a:lnTo>
                  <a:lnTo>
                    <a:pt x="1211" y="441"/>
                  </a:lnTo>
                  <a:lnTo>
                    <a:pt x="1866" y="155"/>
                  </a:lnTo>
                  <a:lnTo>
                    <a:pt x="1155" y="0"/>
                  </a:lnTo>
                  <a:lnTo>
                    <a:pt x="138" y="49"/>
                  </a:lnTo>
                  <a:lnTo>
                    <a:pt x="0" y="179"/>
                  </a:lnTo>
                  <a:lnTo>
                    <a:pt x="0" y="179"/>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 name="Freeform 20"/>
            <p:cNvSpPr>
              <a:spLocks/>
            </p:cNvSpPr>
            <p:nvPr/>
          </p:nvSpPr>
          <p:spPr bwMode="auto">
            <a:xfrm>
              <a:off x="4325" y="1764"/>
              <a:ext cx="896" cy="273"/>
            </a:xfrm>
            <a:custGeom>
              <a:avLst/>
              <a:gdLst>
                <a:gd name="T0" fmla="*/ 0 w 1793"/>
                <a:gd name="T1" fmla="*/ 119 h 547"/>
                <a:gd name="T2" fmla="*/ 157 w 1793"/>
                <a:gd name="T3" fmla="*/ 132 h 547"/>
                <a:gd name="T4" fmla="*/ 296 w 1793"/>
                <a:gd name="T5" fmla="*/ 85 h 547"/>
                <a:gd name="T6" fmla="*/ 472 w 1793"/>
                <a:gd name="T7" fmla="*/ 0 h 547"/>
                <a:gd name="T8" fmla="*/ 1793 w 1793"/>
                <a:gd name="T9" fmla="*/ 227 h 547"/>
                <a:gd name="T10" fmla="*/ 1662 w 1793"/>
                <a:gd name="T11" fmla="*/ 321 h 547"/>
                <a:gd name="T12" fmla="*/ 1312 w 1793"/>
                <a:gd name="T13" fmla="*/ 418 h 547"/>
                <a:gd name="T14" fmla="*/ 1126 w 1793"/>
                <a:gd name="T15" fmla="*/ 547 h 547"/>
                <a:gd name="T16" fmla="*/ 1034 w 1793"/>
                <a:gd name="T17" fmla="*/ 499 h 547"/>
                <a:gd name="T18" fmla="*/ 786 w 1793"/>
                <a:gd name="T19" fmla="*/ 475 h 547"/>
                <a:gd name="T20" fmla="*/ 462 w 1793"/>
                <a:gd name="T21" fmla="*/ 358 h 547"/>
                <a:gd name="T22" fmla="*/ 167 w 1793"/>
                <a:gd name="T23" fmla="*/ 203 h 547"/>
                <a:gd name="T24" fmla="*/ 0 w 1793"/>
                <a:gd name="T25" fmla="*/ 119 h 547"/>
                <a:gd name="T26" fmla="*/ 0 w 1793"/>
                <a:gd name="T27" fmla="*/ 119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3" h="547">
                  <a:moveTo>
                    <a:pt x="0" y="119"/>
                  </a:moveTo>
                  <a:lnTo>
                    <a:pt x="157" y="132"/>
                  </a:lnTo>
                  <a:lnTo>
                    <a:pt x="296" y="85"/>
                  </a:lnTo>
                  <a:lnTo>
                    <a:pt x="472" y="0"/>
                  </a:lnTo>
                  <a:lnTo>
                    <a:pt x="1793" y="227"/>
                  </a:lnTo>
                  <a:lnTo>
                    <a:pt x="1662" y="321"/>
                  </a:lnTo>
                  <a:lnTo>
                    <a:pt x="1312" y="418"/>
                  </a:lnTo>
                  <a:lnTo>
                    <a:pt x="1126" y="547"/>
                  </a:lnTo>
                  <a:lnTo>
                    <a:pt x="1034" y="499"/>
                  </a:lnTo>
                  <a:lnTo>
                    <a:pt x="786" y="475"/>
                  </a:lnTo>
                  <a:lnTo>
                    <a:pt x="462" y="358"/>
                  </a:lnTo>
                  <a:lnTo>
                    <a:pt x="167" y="203"/>
                  </a:lnTo>
                  <a:lnTo>
                    <a:pt x="0" y="119"/>
                  </a:lnTo>
                  <a:lnTo>
                    <a:pt x="0"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2" name="Freeform 21"/>
            <p:cNvSpPr>
              <a:spLocks/>
            </p:cNvSpPr>
            <p:nvPr/>
          </p:nvSpPr>
          <p:spPr bwMode="auto">
            <a:xfrm>
              <a:off x="4602" y="1532"/>
              <a:ext cx="359" cy="160"/>
            </a:xfrm>
            <a:custGeom>
              <a:avLst/>
              <a:gdLst>
                <a:gd name="T0" fmla="*/ 148 w 720"/>
                <a:gd name="T1" fmla="*/ 286 h 320"/>
                <a:gd name="T2" fmla="*/ 65 w 720"/>
                <a:gd name="T3" fmla="*/ 297 h 320"/>
                <a:gd name="T4" fmla="*/ 75 w 720"/>
                <a:gd name="T5" fmla="*/ 273 h 320"/>
                <a:gd name="T6" fmla="*/ 18 w 720"/>
                <a:gd name="T7" fmla="*/ 251 h 320"/>
                <a:gd name="T8" fmla="*/ 37 w 720"/>
                <a:gd name="T9" fmla="*/ 215 h 320"/>
                <a:gd name="T10" fmla="*/ 0 w 720"/>
                <a:gd name="T11" fmla="*/ 166 h 320"/>
                <a:gd name="T12" fmla="*/ 75 w 720"/>
                <a:gd name="T13" fmla="*/ 166 h 320"/>
                <a:gd name="T14" fmla="*/ 0 w 720"/>
                <a:gd name="T15" fmla="*/ 119 h 320"/>
                <a:gd name="T16" fmla="*/ 37 w 720"/>
                <a:gd name="T17" fmla="*/ 84 h 320"/>
                <a:gd name="T18" fmla="*/ 82 w 720"/>
                <a:gd name="T19" fmla="*/ 106 h 320"/>
                <a:gd name="T20" fmla="*/ 222 w 720"/>
                <a:gd name="T21" fmla="*/ 24 h 320"/>
                <a:gd name="T22" fmla="*/ 333 w 720"/>
                <a:gd name="T23" fmla="*/ 24 h 320"/>
                <a:gd name="T24" fmla="*/ 370 w 720"/>
                <a:gd name="T25" fmla="*/ 0 h 320"/>
                <a:gd name="T26" fmla="*/ 462 w 720"/>
                <a:gd name="T27" fmla="*/ 71 h 320"/>
                <a:gd name="T28" fmla="*/ 657 w 720"/>
                <a:gd name="T29" fmla="*/ 143 h 320"/>
                <a:gd name="T30" fmla="*/ 720 w 720"/>
                <a:gd name="T31" fmla="*/ 273 h 320"/>
                <a:gd name="T32" fmla="*/ 499 w 720"/>
                <a:gd name="T33" fmla="*/ 320 h 320"/>
                <a:gd name="T34" fmla="*/ 195 w 720"/>
                <a:gd name="T35" fmla="*/ 238 h 320"/>
                <a:gd name="T36" fmla="*/ 148 w 720"/>
                <a:gd name="T37" fmla="*/ 286 h 320"/>
                <a:gd name="T38" fmla="*/ 148 w 720"/>
                <a:gd name="T39" fmla="*/ 28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0" h="320">
                  <a:moveTo>
                    <a:pt x="148" y="286"/>
                  </a:moveTo>
                  <a:lnTo>
                    <a:pt x="65" y="297"/>
                  </a:lnTo>
                  <a:lnTo>
                    <a:pt x="75" y="273"/>
                  </a:lnTo>
                  <a:lnTo>
                    <a:pt x="18" y="251"/>
                  </a:lnTo>
                  <a:lnTo>
                    <a:pt x="37" y="215"/>
                  </a:lnTo>
                  <a:lnTo>
                    <a:pt x="0" y="166"/>
                  </a:lnTo>
                  <a:lnTo>
                    <a:pt x="75" y="166"/>
                  </a:lnTo>
                  <a:lnTo>
                    <a:pt x="0" y="119"/>
                  </a:lnTo>
                  <a:lnTo>
                    <a:pt x="37" y="84"/>
                  </a:lnTo>
                  <a:lnTo>
                    <a:pt x="82" y="106"/>
                  </a:lnTo>
                  <a:lnTo>
                    <a:pt x="222" y="24"/>
                  </a:lnTo>
                  <a:lnTo>
                    <a:pt x="333" y="24"/>
                  </a:lnTo>
                  <a:lnTo>
                    <a:pt x="370" y="0"/>
                  </a:lnTo>
                  <a:lnTo>
                    <a:pt x="462" y="71"/>
                  </a:lnTo>
                  <a:lnTo>
                    <a:pt x="657" y="143"/>
                  </a:lnTo>
                  <a:lnTo>
                    <a:pt x="720" y="273"/>
                  </a:lnTo>
                  <a:lnTo>
                    <a:pt x="499" y="320"/>
                  </a:lnTo>
                  <a:lnTo>
                    <a:pt x="195" y="238"/>
                  </a:lnTo>
                  <a:lnTo>
                    <a:pt x="148" y="286"/>
                  </a:lnTo>
                  <a:lnTo>
                    <a:pt x="148" y="286"/>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3" name="Freeform 22"/>
            <p:cNvSpPr>
              <a:spLocks/>
            </p:cNvSpPr>
            <p:nvPr/>
          </p:nvSpPr>
          <p:spPr bwMode="auto">
            <a:xfrm>
              <a:off x="4542" y="1621"/>
              <a:ext cx="475" cy="256"/>
            </a:xfrm>
            <a:custGeom>
              <a:avLst/>
              <a:gdLst>
                <a:gd name="T0" fmla="*/ 380 w 951"/>
                <a:gd name="T1" fmla="*/ 0 h 512"/>
                <a:gd name="T2" fmla="*/ 268 w 951"/>
                <a:gd name="T3" fmla="*/ 95 h 512"/>
                <a:gd name="T4" fmla="*/ 230 w 951"/>
                <a:gd name="T5" fmla="*/ 202 h 512"/>
                <a:gd name="T6" fmla="*/ 103 w 951"/>
                <a:gd name="T7" fmla="*/ 357 h 512"/>
                <a:gd name="T8" fmla="*/ 10 w 951"/>
                <a:gd name="T9" fmla="*/ 452 h 512"/>
                <a:gd name="T10" fmla="*/ 0 w 951"/>
                <a:gd name="T11" fmla="*/ 488 h 512"/>
                <a:gd name="T12" fmla="*/ 28 w 951"/>
                <a:gd name="T13" fmla="*/ 512 h 512"/>
                <a:gd name="T14" fmla="*/ 120 w 951"/>
                <a:gd name="T15" fmla="*/ 499 h 512"/>
                <a:gd name="T16" fmla="*/ 249 w 951"/>
                <a:gd name="T17" fmla="*/ 476 h 512"/>
                <a:gd name="T18" fmla="*/ 369 w 951"/>
                <a:gd name="T19" fmla="*/ 499 h 512"/>
                <a:gd name="T20" fmla="*/ 592 w 951"/>
                <a:gd name="T21" fmla="*/ 499 h 512"/>
                <a:gd name="T22" fmla="*/ 878 w 951"/>
                <a:gd name="T23" fmla="*/ 465 h 512"/>
                <a:gd name="T24" fmla="*/ 951 w 951"/>
                <a:gd name="T25" fmla="*/ 417 h 512"/>
                <a:gd name="T26" fmla="*/ 878 w 951"/>
                <a:gd name="T27" fmla="*/ 155 h 512"/>
                <a:gd name="T28" fmla="*/ 657 w 951"/>
                <a:gd name="T29" fmla="*/ 166 h 512"/>
                <a:gd name="T30" fmla="*/ 573 w 951"/>
                <a:gd name="T31" fmla="*/ 84 h 512"/>
                <a:gd name="T32" fmla="*/ 425 w 951"/>
                <a:gd name="T33" fmla="*/ 0 h 512"/>
                <a:gd name="T34" fmla="*/ 380 w 951"/>
                <a:gd name="T35" fmla="*/ 0 h 512"/>
                <a:gd name="T36" fmla="*/ 380 w 951"/>
                <a:gd name="T37"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1" h="512">
                  <a:moveTo>
                    <a:pt x="380" y="0"/>
                  </a:moveTo>
                  <a:lnTo>
                    <a:pt x="268" y="95"/>
                  </a:lnTo>
                  <a:lnTo>
                    <a:pt x="230" y="202"/>
                  </a:lnTo>
                  <a:lnTo>
                    <a:pt x="103" y="357"/>
                  </a:lnTo>
                  <a:lnTo>
                    <a:pt x="10" y="452"/>
                  </a:lnTo>
                  <a:lnTo>
                    <a:pt x="0" y="488"/>
                  </a:lnTo>
                  <a:lnTo>
                    <a:pt x="28" y="512"/>
                  </a:lnTo>
                  <a:lnTo>
                    <a:pt x="120" y="499"/>
                  </a:lnTo>
                  <a:lnTo>
                    <a:pt x="249" y="476"/>
                  </a:lnTo>
                  <a:lnTo>
                    <a:pt x="369" y="499"/>
                  </a:lnTo>
                  <a:lnTo>
                    <a:pt x="592" y="499"/>
                  </a:lnTo>
                  <a:lnTo>
                    <a:pt x="878" y="465"/>
                  </a:lnTo>
                  <a:lnTo>
                    <a:pt x="951" y="417"/>
                  </a:lnTo>
                  <a:lnTo>
                    <a:pt x="878" y="155"/>
                  </a:lnTo>
                  <a:lnTo>
                    <a:pt x="657" y="166"/>
                  </a:lnTo>
                  <a:lnTo>
                    <a:pt x="573" y="84"/>
                  </a:lnTo>
                  <a:lnTo>
                    <a:pt x="425" y="0"/>
                  </a:lnTo>
                  <a:lnTo>
                    <a:pt x="380" y="0"/>
                  </a:lnTo>
                  <a:lnTo>
                    <a:pt x="380" y="0"/>
                  </a:lnTo>
                  <a:close/>
                </a:path>
              </a:pathLst>
            </a:custGeom>
            <a:solidFill>
              <a:srgbClr val="FFC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4" name="Freeform 23"/>
            <p:cNvSpPr>
              <a:spLocks/>
            </p:cNvSpPr>
            <p:nvPr/>
          </p:nvSpPr>
          <p:spPr bwMode="auto">
            <a:xfrm>
              <a:off x="4657" y="1859"/>
              <a:ext cx="360" cy="130"/>
            </a:xfrm>
            <a:custGeom>
              <a:avLst/>
              <a:gdLst>
                <a:gd name="T0" fmla="*/ 29 w 721"/>
                <a:gd name="T1" fmla="*/ 261 h 261"/>
                <a:gd name="T2" fmla="*/ 157 w 721"/>
                <a:gd name="T3" fmla="*/ 248 h 261"/>
                <a:gd name="T4" fmla="*/ 270 w 721"/>
                <a:gd name="T5" fmla="*/ 237 h 261"/>
                <a:gd name="T6" fmla="*/ 482 w 721"/>
                <a:gd name="T7" fmla="*/ 118 h 261"/>
                <a:gd name="T8" fmla="*/ 721 w 721"/>
                <a:gd name="T9" fmla="*/ 0 h 261"/>
                <a:gd name="T10" fmla="*/ 657 w 721"/>
                <a:gd name="T11" fmla="*/ 0 h 261"/>
                <a:gd name="T12" fmla="*/ 380 w 721"/>
                <a:gd name="T13" fmla="*/ 36 h 261"/>
                <a:gd name="T14" fmla="*/ 139 w 721"/>
                <a:gd name="T15" fmla="*/ 118 h 261"/>
                <a:gd name="T16" fmla="*/ 0 w 721"/>
                <a:gd name="T17" fmla="*/ 201 h 261"/>
                <a:gd name="T18" fmla="*/ 29 w 721"/>
                <a:gd name="T19" fmla="*/ 261 h 261"/>
                <a:gd name="T20" fmla="*/ 29 w 721"/>
                <a:gd name="T21"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1" h="261">
                  <a:moveTo>
                    <a:pt x="29" y="261"/>
                  </a:moveTo>
                  <a:lnTo>
                    <a:pt x="157" y="248"/>
                  </a:lnTo>
                  <a:lnTo>
                    <a:pt x="270" y="237"/>
                  </a:lnTo>
                  <a:lnTo>
                    <a:pt x="482" y="118"/>
                  </a:lnTo>
                  <a:lnTo>
                    <a:pt x="721" y="0"/>
                  </a:lnTo>
                  <a:lnTo>
                    <a:pt x="657" y="0"/>
                  </a:lnTo>
                  <a:lnTo>
                    <a:pt x="380" y="36"/>
                  </a:lnTo>
                  <a:lnTo>
                    <a:pt x="139" y="118"/>
                  </a:lnTo>
                  <a:lnTo>
                    <a:pt x="0" y="201"/>
                  </a:lnTo>
                  <a:lnTo>
                    <a:pt x="29" y="261"/>
                  </a:lnTo>
                  <a:lnTo>
                    <a:pt x="29" y="26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5" name="Freeform 24"/>
            <p:cNvSpPr>
              <a:spLocks/>
            </p:cNvSpPr>
            <p:nvPr/>
          </p:nvSpPr>
          <p:spPr bwMode="auto">
            <a:xfrm>
              <a:off x="5045" y="1972"/>
              <a:ext cx="300" cy="53"/>
            </a:xfrm>
            <a:custGeom>
              <a:avLst/>
              <a:gdLst>
                <a:gd name="T0" fmla="*/ 0 w 601"/>
                <a:gd name="T1" fmla="*/ 46 h 106"/>
                <a:gd name="T2" fmla="*/ 239 w 601"/>
                <a:gd name="T3" fmla="*/ 57 h 106"/>
                <a:gd name="T4" fmla="*/ 554 w 601"/>
                <a:gd name="T5" fmla="*/ 106 h 106"/>
                <a:gd name="T6" fmla="*/ 601 w 601"/>
                <a:gd name="T7" fmla="*/ 34 h 106"/>
                <a:gd name="T8" fmla="*/ 379 w 601"/>
                <a:gd name="T9" fmla="*/ 10 h 106"/>
                <a:gd name="T10" fmla="*/ 73 w 601"/>
                <a:gd name="T11" fmla="*/ 0 h 106"/>
                <a:gd name="T12" fmla="*/ 0 w 601"/>
                <a:gd name="T13" fmla="*/ 46 h 106"/>
                <a:gd name="T14" fmla="*/ 0 w 601"/>
                <a:gd name="T15" fmla="*/ 4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106">
                  <a:moveTo>
                    <a:pt x="0" y="46"/>
                  </a:moveTo>
                  <a:lnTo>
                    <a:pt x="239" y="57"/>
                  </a:lnTo>
                  <a:lnTo>
                    <a:pt x="554" y="106"/>
                  </a:lnTo>
                  <a:lnTo>
                    <a:pt x="601" y="34"/>
                  </a:lnTo>
                  <a:lnTo>
                    <a:pt x="379" y="10"/>
                  </a:lnTo>
                  <a:lnTo>
                    <a:pt x="73" y="0"/>
                  </a:lnTo>
                  <a:lnTo>
                    <a:pt x="0" y="46"/>
                  </a:lnTo>
                  <a:lnTo>
                    <a:pt x="0" y="46"/>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6" name="Freeform 25"/>
            <p:cNvSpPr>
              <a:spLocks/>
            </p:cNvSpPr>
            <p:nvPr/>
          </p:nvSpPr>
          <p:spPr bwMode="auto">
            <a:xfrm>
              <a:off x="4616" y="1532"/>
              <a:ext cx="286" cy="96"/>
            </a:xfrm>
            <a:custGeom>
              <a:avLst/>
              <a:gdLst>
                <a:gd name="T0" fmla="*/ 0 w 573"/>
                <a:gd name="T1" fmla="*/ 96 h 191"/>
                <a:gd name="T2" fmla="*/ 65 w 573"/>
                <a:gd name="T3" fmla="*/ 96 h 191"/>
                <a:gd name="T4" fmla="*/ 138 w 573"/>
                <a:gd name="T5" fmla="*/ 37 h 191"/>
                <a:gd name="T6" fmla="*/ 194 w 573"/>
                <a:gd name="T7" fmla="*/ 13 h 191"/>
                <a:gd name="T8" fmla="*/ 232 w 573"/>
                <a:gd name="T9" fmla="*/ 0 h 191"/>
                <a:gd name="T10" fmla="*/ 305 w 573"/>
                <a:gd name="T11" fmla="*/ 13 h 191"/>
                <a:gd name="T12" fmla="*/ 361 w 573"/>
                <a:gd name="T13" fmla="*/ 47 h 191"/>
                <a:gd name="T14" fmla="*/ 397 w 573"/>
                <a:gd name="T15" fmla="*/ 84 h 191"/>
                <a:gd name="T16" fmla="*/ 342 w 573"/>
                <a:gd name="T17" fmla="*/ 0 h 191"/>
                <a:gd name="T18" fmla="*/ 380 w 573"/>
                <a:gd name="T19" fmla="*/ 13 h 191"/>
                <a:gd name="T20" fmla="*/ 444 w 573"/>
                <a:gd name="T21" fmla="*/ 84 h 191"/>
                <a:gd name="T22" fmla="*/ 471 w 573"/>
                <a:gd name="T23" fmla="*/ 60 h 191"/>
                <a:gd name="T24" fmla="*/ 471 w 573"/>
                <a:gd name="T25" fmla="*/ 84 h 191"/>
                <a:gd name="T26" fmla="*/ 573 w 573"/>
                <a:gd name="T27" fmla="*/ 119 h 191"/>
                <a:gd name="T28" fmla="*/ 509 w 573"/>
                <a:gd name="T29" fmla="*/ 106 h 191"/>
                <a:gd name="T30" fmla="*/ 471 w 573"/>
                <a:gd name="T31" fmla="*/ 96 h 191"/>
                <a:gd name="T32" fmla="*/ 425 w 573"/>
                <a:gd name="T33" fmla="*/ 96 h 191"/>
                <a:gd name="T34" fmla="*/ 388 w 573"/>
                <a:gd name="T35" fmla="*/ 132 h 191"/>
                <a:gd name="T36" fmla="*/ 352 w 573"/>
                <a:gd name="T37" fmla="*/ 166 h 191"/>
                <a:gd name="T38" fmla="*/ 305 w 573"/>
                <a:gd name="T39" fmla="*/ 178 h 191"/>
                <a:gd name="T40" fmla="*/ 268 w 573"/>
                <a:gd name="T41" fmla="*/ 191 h 191"/>
                <a:gd name="T42" fmla="*/ 239 w 573"/>
                <a:gd name="T43" fmla="*/ 166 h 191"/>
                <a:gd name="T44" fmla="*/ 221 w 573"/>
                <a:gd name="T45" fmla="*/ 156 h 191"/>
                <a:gd name="T46" fmla="*/ 185 w 573"/>
                <a:gd name="T47" fmla="*/ 132 h 191"/>
                <a:gd name="T48" fmla="*/ 120 w 573"/>
                <a:gd name="T49" fmla="*/ 143 h 191"/>
                <a:gd name="T50" fmla="*/ 101 w 573"/>
                <a:gd name="T51" fmla="*/ 156 h 191"/>
                <a:gd name="T52" fmla="*/ 176 w 573"/>
                <a:gd name="T53" fmla="*/ 106 h 191"/>
                <a:gd name="T54" fmla="*/ 314 w 573"/>
                <a:gd name="T55" fmla="*/ 143 h 191"/>
                <a:gd name="T56" fmla="*/ 204 w 573"/>
                <a:gd name="T57" fmla="*/ 84 h 191"/>
                <a:gd name="T58" fmla="*/ 331 w 573"/>
                <a:gd name="T59" fmla="*/ 132 h 191"/>
                <a:gd name="T60" fmla="*/ 221 w 573"/>
                <a:gd name="T61" fmla="*/ 60 h 191"/>
                <a:gd name="T62" fmla="*/ 352 w 573"/>
                <a:gd name="T63" fmla="*/ 96 h 191"/>
                <a:gd name="T64" fmla="*/ 249 w 573"/>
                <a:gd name="T65" fmla="*/ 37 h 191"/>
                <a:gd name="T66" fmla="*/ 213 w 573"/>
                <a:gd name="T67" fmla="*/ 37 h 191"/>
                <a:gd name="T68" fmla="*/ 167 w 573"/>
                <a:gd name="T69" fmla="*/ 47 h 191"/>
                <a:gd name="T70" fmla="*/ 111 w 573"/>
                <a:gd name="T71" fmla="*/ 71 h 191"/>
                <a:gd name="T72" fmla="*/ 75 w 573"/>
                <a:gd name="T73" fmla="*/ 119 h 191"/>
                <a:gd name="T74" fmla="*/ 0 w 573"/>
                <a:gd name="T75" fmla="*/ 96 h 191"/>
                <a:gd name="T76" fmla="*/ 0 w 573"/>
                <a:gd name="T7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3" h="191">
                  <a:moveTo>
                    <a:pt x="0" y="96"/>
                  </a:moveTo>
                  <a:lnTo>
                    <a:pt x="65" y="96"/>
                  </a:lnTo>
                  <a:lnTo>
                    <a:pt x="138" y="37"/>
                  </a:lnTo>
                  <a:lnTo>
                    <a:pt x="194" y="13"/>
                  </a:lnTo>
                  <a:lnTo>
                    <a:pt x="232" y="0"/>
                  </a:lnTo>
                  <a:lnTo>
                    <a:pt x="305" y="13"/>
                  </a:lnTo>
                  <a:lnTo>
                    <a:pt x="361" y="47"/>
                  </a:lnTo>
                  <a:lnTo>
                    <a:pt x="397" y="84"/>
                  </a:lnTo>
                  <a:lnTo>
                    <a:pt x="342" y="0"/>
                  </a:lnTo>
                  <a:lnTo>
                    <a:pt x="380" y="13"/>
                  </a:lnTo>
                  <a:lnTo>
                    <a:pt x="444" y="84"/>
                  </a:lnTo>
                  <a:lnTo>
                    <a:pt x="471" y="60"/>
                  </a:lnTo>
                  <a:lnTo>
                    <a:pt x="471" y="84"/>
                  </a:lnTo>
                  <a:lnTo>
                    <a:pt x="573" y="119"/>
                  </a:lnTo>
                  <a:lnTo>
                    <a:pt x="509" y="106"/>
                  </a:lnTo>
                  <a:lnTo>
                    <a:pt x="471" y="96"/>
                  </a:lnTo>
                  <a:lnTo>
                    <a:pt x="425" y="96"/>
                  </a:lnTo>
                  <a:lnTo>
                    <a:pt x="388" y="132"/>
                  </a:lnTo>
                  <a:lnTo>
                    <a:pt x="352" y="166"/>
                  </a:lnTo>
                  <a:lnTo>
                    <a:pt x="305" y="178"/>
                  </a:lnTo>
                  <a:lnTo>
                    <a:pt x="268" y="191"/>
                  </a:lnTo>
                  <a:lnTo>
                    <a:pt x="239" y="166"/>
                  </a:lnTo>
                  <a:lnTo>
                    <a:pt x="221" y="156"/>
                  </a:lnTo>
                  <a:lnTo>
                    <a:pt x="185" y="132"/>
                  </a:lnTo>
                  <a:lnTo>
                    <a:pt x="120" y="143"/>
                  </a:lnTo>
                  <a:lnTo>
                    <a:pt x="101" y="156"/>
                  </a:lnTo>
                  <a:lnTo>
                    <a:pt x="176" y="106"/>
                  </a:lnTo>
                  <a:lnTo>
                    <a:pt x="314" y="143"/>
                  </a:lnTo>
                  <a:lnTo>
                    <a:pt x="204" y="84"/>
                  </a:lnTo>
                  <a:lnTo>
                    <a:pt x="331" y="132"/>
                  </a:lnTo>
                  <a:lnTo>
                    <a:pt x="221" y="60"/>
                  </a:lnTo>
                  <a:lnTo>
                    <a:pt x="352" y="96"/>
                  </a:lnTo>
                  <a:lnTo>
                    <a:pt x="249" y="37"/>
                  </a:lnTo>
                  <a:lnTo>
                    <a:pt x="213" y="37"/>
                  </a:lnTo>
                  <a:lnTo>
                    <a:pt x="167" y="47"/>
                  </a:lnTo>
                  <a:lnTo>
                    <a:pt x="111" y="71"/>
                  </a:lnTo>
                  <a:lnTo>
                    <a:pt x="75" y="119"/>
                  </a:lnTo>
                  <a:lnTo>
                    <a:pt x="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7" name="Freeform 26"/>
            <p:cNvSpPr>
              <a:spLocks/>
            </p:cNvSpPr>
            <p:nvPr/>
          </p:nvSpPr>
          <p:spPr bwMode="auto">
            <a:xfrm>
              <a:off x="4616" y="1610"/>
              <a:ext cx="110" cy="112"/>
            </a:xfrm>
            <a:custGeom>
              <a:avLst/>
              <a:gdLst>
                <a:gd name="T0" fmla="*/ 92 w 221"/>
                <a:gd name="T1" fmla="*/ 10 h 224"/>
                <a:gd name="T2" fmla="*/ 65 w 221"/>
                <a:gd name="T3" fmla="*/ 47 h 224"/>
                <a:gd name="T4" fmla="*/ 28 w 221"/>
                <a:gd name="T5" fmla="*/ 59 h 224"/>
                <a:gd name="T6" fmla="*/ 0 w 221"/>
                <a:gd name="T7" fmla="*/ 59 h 224"/>
                <a:gd name="T8" fmla="*/ 75 w 221"/>
                <a:gd name="T9" fmla="*/ 59 h 224"/>
                <a:gd name="T10" fmla="*/ 28 w 221"/>
                <a:gd name="T11" fmla="*/ 106 h 224"/>
                <a:gd name="T12" fmla="*/ 82 w 221"/>
                <a:gd name="T13" fmla="*/ 95 h 224"/>
                <a:gd name="T14" fmla="*/ 75 w 221"/>
                <a:gd name="T15" fmla="*/ 130 h 224"/>
                <a:gd name="T16" fmla="*/ 101 w 221"/>
                <a:gd name="T17" fmla="*/ 141 h 224"/>
                <a:gd name="T18" fmla="*/ 82 w 221"/>
                <a:gd name="T19" fmla="*/ 224 h 224"/>
                <a:gd name="T20" fmla="*/ 148 w 221"/>
                <a:gd name="T21" fmla="*/ 95 h 224"/>
                <a:gd name="T22" fmla="*/ 194 w 221"/>
                <a:gd name="T23" fmla="*/ 47 h 224"/>
                <a:gd name="T24" fmla="*/ 221 w 221"/>
                <a:gd name="T25" fmla="*/ 35 h 224"/>
                <a:gd name="T26" fmla="*/ 185 w 221"/>
                <a:gd name="T27" fmla="*/ 0 h 224"/>
                <a:gd name="T28" fmla="*/ 138 w 221"/>
                <a:gd name="T29" fmla="*/ 10 h 224"/>
                <a:gd name="T30" fmla="*/ 92 w 221"/>
                <a:gd name="T31" fmla="*/ 10 h 224"/>
                <a:gd name="T32" fmla="*/ 92 w 221"/>
                <a:gd name="T33" fmla="*/ 1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1" h="224">
                  <a:moveTo>
                    <a:pt x="92" y="10"/>
                  </a:moveTo>
                  <a:lnTo>
                    <a:pt x="65" y="47"/>
                  </a:lnTo>
                  <a:lnTo>
                    <a:pt x="28" y="59"/>
                  </a:lnTo>
                  <a:lnTo>
                    <a:pt x="0" y="59"/>
                  </a:lnTo>
                  <a:lnTo>
                    <a:pt x="75" y="59"/>
                  </a:lnTo>
                  <a:lnTo>
                    <a:pt x="28" y="106"/>
                  </a:lnTo>
                  <a:lnTo>
                    <a:pt x="82" y="95"/>
                  </a:lnTo>
                  <a:lnTo>
                    <a:pt x="75" y="130"/>
                  </a:lnTo>
                  <a:lnTo>
                    <a:pt x="101" y="141"/>
                  </a:lnTo>
                  <a:lnTo>
                    <a:pt x="82" y="224"/>
                  </a:lnTo>
                  <a:lnTo>
                    <a:pt x="148" y="95"/>
                  </a:lnTo>
                  <a:lnTo>
                    <a:pt x="194" y="47"/>
                  </a:lnTo>
                  <a:lnTo>
                    <a:pt x="221" y="35"/>
                  </a:lnTo>
                  <a:lnTo>
                    <a:pt x="185" y="0"/>
                  </a:lnTo>
                  <a:lnTo>
                    <a:pt x="138" y="10"/>
                  </a:lnTo>
                  <a:lnTo>
                    <a:pt x="92" y="10"/>
                  </a:lnTo>
                  <a:lnTo>
                    <a:pt x="9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8" name="Freeform 27"/>
            <p:cNvSpPr>
              <a:spLocks/>
            </p:cNvSpPr>
            <p:nvPr/>
          </p:nvSpPr>
          <p:spPr bwMode="auto">
            <a:xfrm>
              <a:off x="4542" y="1698"/>
              <a:ext cx="374" cy="184"/>
            </a:xfrm>
            <a:custGeom>
              <a:avLst/>
              <a:gdLst>
                <a:gd name="T0" fmla="*/ 10 w 749"/>
                <a:gd name="T1" fmla="*/ 166 h 368"/>
                <a:gd name="T2" fmla="*/ 28 w 749"/>
                <a:gd name="T3" fmla="*/ 59 h 368"/>
                <a:gd name="T4" fmla="*/ 103 w 749"/>
                <a:gd name="T5" fmla="*/ 0 h 368"/>
                <a:gd name="T6" fmla="*/ 167 w 749"/>
                <a:gd name="T7" fmla="*/ 24 h 368"/>
                <a:gd name="T8" fmla="*/ 195 w 749"/>
                <a:gd name="T9" fmla="*/ 106 h 368"/>
                <a:gd name="T10" fmla="*/ 230 w 749"/>
                <a:gd name="T11" fmla="*/ 59 h 368"/>
                <a:gd name="T12" fmla="*/ 277 w 749"/>
                <a:gd name="T13" fmla="*/ 0 h 368"/>
                <a:gd name="T14" fmla="*/ 352 w 749"/>
                <a:gd name="T15" fmla="*/ 0 h 368"/>
                <a:gd name="T16" fmla="*/ 249 w 749"/>
                <a:gd name="T17" fmla="*/ 47 h 368"/>
                <a:gd name="T18" fmla="*/ 240 w 749"/>
                <a:gd name="T19" fmla="*/ 130 h 368"/>
                <a:gd name="T20" fmla="*/ 268 w 749"/>
                <a:gd name="T21" fmla="*/ 225 h 368"/>
                <a:gd name="T22" fmla="*/ 361 w 749"/>
                <a:gd name="T23" fmla="*/ 273 h 368"/>
                <a:gd name="T24" fmla="*/ 444 w 749"/>
                <a:gd name="T25" fmla="*/ 238 h 368"/>
                <a:gd name="T26" fmla="*/ 434 w 749"/>
                <a:gd name="T27" fmla="*/ 143 h 368"/>
                <a:gd name="T28" fmla="*/ 369 w 749"/>
                <a:gd name="T29" fmla="*/ 59 h 368"/>
                <a:gd name="T30" fmla="*/ 380 w 749"/>
                <a:gd name="T31" fmla="*/ 24 h 368"/>
                <a:gd name="T32" fmla="*/ 444 w 749"/>
                <a:gd name="T33" fmla="*/ 106 h 368"/>
                <a:gd name="T34" fmla="*/ 692 w 749"/>
                <a:gd name="T35" fmla="*/ 83 h 368"/>
                <a:gd name="T36" fmla="*/ 749 w 749"/>
                <a:gd name="T37" fmla="*/ 96 h 368"/>
                <a:gd name="T38" fmla="*/ 462 w 749"/>
                <a:gd name="T39" fmla="*/ 249 h 368"/>
                <a:gd name="T40" fmla="*/ 407 w 749"/>
                <a:gd name="T41" fmla="*/ 297 h 368"/>
                <a:gd name="T42" fmla="*/ 342 w 749"/>
                <a:gd name="T43" fmla="*/ 297 h 368"/>
                <a:gd name="T44" fmla="*/ 333 w 749"/>
                <a:gd name="T45" fmla="*/ 321 h 368"/>
                <a:gd name="T46" fmla="*/ 249 w 749"/>
                <a:gd name="T47" fmla="*/ 333 h 368"/>
                <a:gd name="T48" fmla="*/ 148 w 749"/>
                <a:gd name="T49" fmla="*/ 357 h 368"/>
                <a:gd name="T50" fmla="*/ 65 w 749"/>
                <a:gd name="T51" fmla="*/ 368 h 368"/>
                <a:gd name="T52" fmla="*/ 10 w 749"/>
                <a:gd name="T53" fmla="*/ 357 h 368"/>
                <a:gd name="T54" fmla="*/ 46 w 749"/>
                <a:gd name="T55" fmla="*/ 357 h 368"/>
                <a:gd name="T56" fmla="*/ 138 w 749"/>
                <a:gd name="T57" fmla="*/ 344 h 368"/>
                <a:gd name="T58" fmla="*/ 230 w 749"/>
                <a:gd name="T59" fmla="*/ 310 h 368"/>
                <a:gd name="T60" fmla="*/ 296 w 749"/>
                <a:gd name="T61" fmla="*/ 297 h 368"/>
                <a:gd name="T62" fmla="*/ 296 w 749"/>
                <a:gd name="T63" fmla="*/ 273 h 368"/>
                <a:gd name="T64" fmla="*/ 249 w 749"/>
                <a:gd name="T65" fmla="*/ 238 h 368"/>
                <a:gd name="T66" fmla="*/ 240 w 749"/>
                <a:gd name="T67" fmla="*/ 191 h 368"/>
                <a:gd name="T68" fmla="*/ 157 w 749"/>
                <a:gd name="T69" fmla="*/ 178 h 368"/>
                <a:gd name="T70" fmla="*/ 65 w 749"/>
                <a:gd name="T71" fmla="*/ 238 h 368"/>
                <a:gd name="T72" fmla="*/ 75 w 749"/>
                <a:gd name="T73" fmla="*/ 215 h 368"/>
                <a:gd name="T74" fmla="*/ 157 w 749"/>
                <a:gd name="T75" fmla="*/ 96 h 368"/>
                <a:gd name="T76" fmla="*/ 138 w 749"/>
                <a:gd name="T77" fmla="*/ 37 h 368"/>
                <a:gd name="T78" fmla="*/ 28 w 749"/>
                <a:gd name="T79" fmla="*/ 72 h 368"/>
                <a:gd name="T80" fmla="*/ 46 w 749"/>
                <a:gd name="T81" fmla="*/ 215 h 368"/>
                <a:gd name="T82" fmla="*/ 38 w 749"/>
                <a:gd name="T83" fmla="*/ 22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9" h="368">
                  <a:moveTo>
                    <a:pt x="38" y="225"/>
                  </a:moveTo>
                  <a:lnTo>
                    <a:pt x="10" y="166"/>
                  </a:lnTo>
                  <a:lnTo>
                    <a:pt x="10" y="106"/>
                  </a:lnTo>
                  <a:lnTo>
                    <a:pt x="28" y="59"/>
                  </a:lnTo>
                  <a:lnTo>
                    <a:pt x="65" y="24"/>
                  </a:lnTo>
                  <a:lnTo>
                    <a:pt x="103" y="0"/>
                  </a:lnTo>
                  <a:lnTo>
                    <a:pt x="138" y="11"/>
                  </a:lnTo>
                  <a:lnTo>
                    <a:pt x="167" y="24"/>
                  </a:lnTo>
                  <a:lnTo>
                    <a:pt x="185" y="59"/>
                  </a:lnTo>
                  <a:lnTo>
                    <a:pt x="195" y="106"/>
                  </a:lnTo>
                  <a:lnTo>
                    <a:pt x="213" y="130"/>
                  </a:lnTo>
                  <a:lnTo>
                    <a:pt x="230" y="59"/>
                  </a:lnTo>
                  <a:lnTo>
                    <a:pt x="259" y="24"/>
                  </a:lnTo>
                  <a:lnTo>
                    <a:pt x="277" y="0"/>
                  </a:lnTo>
                  <a:lnTo>
                    <a:pt x="315" y="0"/>
                  </a:lnTo>
                  <a:lnTo>
                    <a:pt x="352" y="0"/>
                  </a:lnTo>
                  <a:lnTo>
                    <a:pt x="277" y="24"/>
                  </a:lnTo>
                  <a:lnTo>
                    <a:pt x="249" y="47"/>
                  </a:lnTo>
                  <a:lnTo>
                    <a:pt x="240" y="83"/>
                  </a:lnTo>
                  <a:lnTo>
                    <a:pt x="240" y="130"/>
                  </a:lnTo>
                  <a:lnTo>
                    <a:pt x="249" y="178"/>
                  </a:lnTo>
                  <a:lnTo>
                    <a:pt x="268" y="225"/>
                  </a:lnTo>
                  <a:lnTo>
                    <a:pt x="315" y="262"/>
                  </a:lnTo>
                  <a:lnTo>
                    <a:pt x="361" y="273"/>
                  </a:lnTo>
                  <a:lnTo>
                    <a:pt x="407" y="262"/>
                  </a:lnTo>
                  <a:lnTo>
                    <a:pt x="444" y="238"/>
                  </a:lnTo>
                  <a:lnTo>
                    <a:pt x="453" y="202"/>
                  </a:lnTo>
                  <a:lnTo>
                    <a:pt x="434" y="143"/>
                  </a:lnTo>
                  <a:lnTo>
                    <a:pt x="397" y="96"/>
                  </a:lnTo>
                  <a:lnTo>
                    <a:pt x="369" y="59"/>
                  </a:lnTo>
                  <a:lnTo>
                    <a:pt x="352" y="37"/>
                  </a:lnTo>
                  <a:lnTo>
                    <a:pt x="380" y="24"/>
                  </a:lnTo>
                  <a:lnTo>
                    <a:pt x="425" y="72"/>
                  </a:lnTo>
                  <a:lnTo>
                    <a:pt x="444" y="106"/>
                  </a:lnTo>
                  <a:lnTo>
                    <a:pt x="453" y="155"/>
                  </a:lnTo>
                  <a:lnTo>
                    <a:pt x="692" y="83"/>
                  </a:lnTo>
                  <a:lnTo>
                    <a:pt x="462" y="191"/>
                  </a:lnTo>
                  <a:lnTo>
                    <a:pt x="749" y="96"/>
                  </a:lnTo>
                  <a:lnTo>
                    <a:pt x="462" y="215"/>
                  </a:lnTo>
                  <a:lnTo>
                    <a:pt x="462" y="249"/>
                  </a:lnTo>
                  <a:lnTo>
                    <a:pt x="444" y="273"/>
                  </a:lnTo>
                  <a:lnTo>
                    <a:pt x="407" y="297"/>
                  </a:lnTo>
                  <a:lnTo>
                    <a:pt x="369" y="297"/>
                  </a:lnTo>
                  <a:lnTo>
                    <a:pt x="342" y="297"/>
                  </a:lnTo>
                  <a:lnTo>
                    <a:pt x="352" y="321"/>
                  </a:lnTo>
                  <a:lnTo>
                    <a:pt x="333" y="321"/>
                  </a:lnTo>
                  <a:lnTo>
                    <a:pt x="296" y="333"/>
                  </a:lnTo>
                  <a:lnTo>
                    <a:pt x="249" y="333"/>
                  </a:lnTo>
                  <a:lnTo>
                    <a:pt x="213" y="333"/>
                  </a:lnTo>
                  <a:lnTo>
                    <a:pt x="148" y="357"/>
                  </a:lnTo>
                  <a:lnTo>
                    <a:pt x="103" y="368"/>
                  </a:lnTo>
                  <a:lnTo>
                    <a:pt x="65" y="368"/>
                  </a:lnTo>
                  <a:lnTo>
                    <a:pt x="38" y="368"/>
                  </a:lnTo>
                  <a:lnTo>
                    <a:pt x="10" y="357"/>
                  </a:lnTo>
                  <a:lnTo>
                    <a:pt x="0" y="333"/>
                  </a:lnTo>
                  <a:lnTo>
                    <a:pt x="46" y="357"/>
                  </a:lnTo>
                  <a:lnTo>
                    <a:pt x="92" y="357"/>
                  </a:lnTo>
                  <a:lnTo>
                    <a:pt x="138" y="344"/>
                  </a:lnTo>
                  <a:lnTo>
                    <a:pt x="185" y="321"/>
                  </a:lnTo>
                  <a:lnTo>
                    <a:pt x="230" y="310"/>
                  </a:lnTo>
                  <a:lnTo>
                    <a:pt x="259" y="310"/>
                  </a:lnTo>
                  <a:lnTo>
                    <a:pt x="296" y="297"/>
                  </a:lnTo>
                  <a:lnTo>
                    <a:pt x="296" y="284"/>
                  </a:lnTo>
                  <a:lnTo>
                    <a:pt x="296" y="273"/>
                  </a:lnTo>
                  <a:lnTo>
                    <a:pt x="277" y="249"/>
                  </a:lnTo>
                  <a:lnTo>
                    <a:pt x="249" y="238"/>
                  </a:lnTo>
                  <a:lnTo>
                    <a:pt x="249" y="215"/>
                  </a:lnTo>
                  <a:lnTo>
                    <a:pt x="240" y="191"/>
                  </a:lnTo>
                  <a:lnTo>
                    <a:pt x="195" y="166"/>
                  </a:lnTo>
                  <a:lnTo>
                    <a:pt x="157" y="178"/>
                  </a:lnTo>
                  <a:lnTo>
                    <a:pt x="110" y="215"/>
                  </a:lnTo>
                  <a:lnTo>
                    <a:pt x="65" y="238"/>
                  </a:lnTo>
                  <a:lnTo>
                    <a:pt x="28" y="273"/>
                  </a:lnTo>
                  <a:lnTo>
                    <a:pt x="75" y="215"/>
                  </a:lnTo>
                  <a:lnTo>
                    <a:pt x="185" y="155"/>
                  </a:lnTo>
                  <a:lnTo>
                    <a:pt x="157" y="96"/>
                  </a:lnTo>
                  <a:lnTo>
                    <a:pt x="110" y="59"/>
                  </a:lnTo>
                  <a:lnTo>
                    <a:pt x="138" y="37"/>
                  </a:lnTo>
                  <a:lnTo>
                    <a:pt x="120" y="11"/>
                  </a:lnTo>
                  <a:lnTo>
                    <a:pt x="28" y="72"/>
                  </a:lnTo>
                  <a:lnTo>
                    <a:pt x="18" y="155"/>
                  </a:lnTo>
                  <a:lnTo>
                    <a:pt x="46" y="215"/>
                  </a:lnTo>
                  <a:lnTo>
                    <a:pt x="38" y="225"/>
                  </a:lnTo>
                  <a:lnTo>
                    <a:pt x="38" y="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9" name="Freeform 28"/>
            <p:cNvSpPr>
              <a:spLocks/>
            </p:cNvSpPr>
            <p:nvPr/>
          </p:nvSpPr>
          <p:spPr bwMode="auto">
            <a:xfrm>
              <a:off x="4653" y="1598"/>
              <a:ext cx="508" cy="403"/>
            </a:xfrm>
            <a:custGeom>
              <a:avLst/>
              <a:gdLst>
                <a:gd name="T0" fmla="*/ 267 w 1015"/>
                <a:gd name="T1" fmla="*/ 545 h 806"/>
                <a:gd name="T2" fmla="*/ 461 w 1015"/>
                <a:gd name="T3" fmla="*/ 534 h 806"/>
                <a:gd name="T4" fmla="*/ 636 w 1015"/>
                <a:gd name="T5" fmla="*/ 511 h 806"/>
                <a:gd name="T6" fmla="*/ 683 w 1015"/>
                <a:gd name="T7" fmla="*/ 450 h 806"/>
                <a:gd name="T8" fmla="*/ 683 w 1015"/>
                <a:gd name="T9" fmla="*/ 392 h 806"/>
                <a:gd name="T10" fmla="*/ 655 w 1015"/>
                <a:gd name="T11" fmla="*/ 331 h 806"/>
                <a:gd name="T12" fmla="*/ 627 w 1015"/>
                <a:gd name="T13" fmla="*/ 248 h 806"/>
                <a:gd name="T14" fmla="*/ 544 w 1015"/>
                <a:gd name="T15" fmla="*/ 225 h 806"/>
                <a:gd name="T16" fmla="*/ 498 w 1015"/>
                <a:gd name="T17" fmla="*/ 284 h 806"/>
                <a:gd name="T18" fmla="*/ 416 w 1015"/>
                <a:gd name="T19" fmla="*/ 260 h 806"/>
                <a:gd name="T20" fmla="*/ 359 w 1015"/>
                <a:gd name="T21" fmla="*/ 165 h 806"/>
                <a:gd name="T22" fmla="*/ 305 w 1015"/>
                <a:gd name="T23" fmla="*/ 95 h 806"/>
                <a:gd name="T24" fmla="*/ 359 w 1015"/>
                <a:gd name="T25" fmla="*/ 95 h 806"/>
                <a:gd name="T26" fmla="*/ 423 w 1015"/>
                <a:gd name="T27" fmla="*/ 154 h 806"/>
                <a:gd name="T28" fmla="*/ 461 w 1015"/>
                <a:gd name="T29" fmla="*/ 141 h 806"/>
                <a:gd name="T30" fmla="*/ 498 w 1015"/>
                <a:gd name="T31" fmla="*/ 130 h 806"/>
                <a:gd name="T32" fmla="*/ 516 w 1015"/>
                <a:gd name="T33" fmla="*/ 95 h 806"/>
                <a:gd name="T34" fmla="*/ 563 w 1015"/>
                <a:gd name="T35" fmla="*/ 83 h 806"/>
                <a:gd name="T36" fmla="*/ 571 w 1015"/>
                <a:gd name="T37" fmla="*/ 46 h 806"/>
                <a:gd name="T38" fmla="*/ 627 w 1015"/>
                <a:gd name="T39" fmla="*/ 34 h 806"/>
                <a:gd name="T40" fmla="*/ 683 w 1015"/>
                <a:gd name="T41" fmla="*/ 141 h 806"/>
                <a:gd name="T42" fmla="*/ 728 w 1015"/>
                <a:gd name="T43" fmla="*/ 284 h 806"/>
                <a:gd name="T44" fmla="*/ 803 w 1015"/>
                <a:gd name="T45" fmla="*/ 416 h 806"/>
                <a:gd name="T46" fmla="*/ 904 w 1015"/>
                <a:gd name="T47" fmla="*/ 498 h 806"/>
                <a:gd name="T48" fmla="*/ 756 w 1015"/>
                <a:gd name="T49" fmla="*/ 522 h 806"/>
                <a:gd name="T50" fmla="*/ 544 w 1015"/>
                <a:gd name="T51" fmla="*/ 604 h 806"/>
                <a:gd name="T52" fmla="*/ 387 w 1015"/>
                <a:gd name="T53" fmla="*/ 712 h 806"/>
                <a:gd name="T54" fmla="*/ 267 w 1015"/>
                <a:gd name="T55" fmla="*/ 770 h 806"/>
                <a:gd name="T56" fmla="*/ 129 w 1015"/>
                <a:gd name="T57" fmla="*/ 795 h 806"/>
                <a:gd name="T58" fmla="*/ 7 w 1015"/>
                <a:gd name="T59" fmla="*/ 795 h 806"/>
                <a:gd name="T60" fmla="*/ 7 w 1015"/>
                <a:gd name="T61" fmla="*/ 759 h 806"/>
                <a:gd name="T62" fmla="*/ 92 w 1015"/>
                <a:gd name="T63" fmla="*/ 770 h 806"/>
                <a:gd name="T64" fmla="*/ 286 w 1015"/>
                <a:gd name="T65" fmla="*/ 749 h 806"/>
                <a:gd name="T66" fmla="*/ 507 w 1015"/>
                <a:gd name="T67" fmla="*/ 617 h 806"/>
                <a:gd name="T68" fmla="*/ 674 w 1015"/>
                <a:gd name="T69" fmla="*/ 534 h 806"/>
                <a:gd name="T70" fmla="*/ 469 w 1015"/>
                <a:gd name="T71" fmla="*/ 558 h 806"/>
                <a:gd name="T72" fmla="*/ 294 w 1015"/>
                <a:gd name="T73" fmla="*/ 604 h 806"/>
                <a:gd name="T74" fmla="*/ 129 w 1015"/>
                <a:gd name="T75" fmla="*/ 652 h 806"/>
                <a:gd name="T76" fmla="*/ 157 w 1015"/>
                <a:gd name="T77" fmla="*/ 628 h 806"/>
                <a:gd name="T78" fmla="*/ 359 w 1015"/>
                <a:gd name="T79" fmla="*/ 569 h 806"/>
                <a:gd name="T80" fmla="*/ 146 w 1015"/>
                <a:gd name="T81" fmla="*/ 545 h 806"/>
                <a:gd name="T82" fmla="*/ 146 w 1015"/>
                <a:gd name="T83" fmla="*/ 534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5" h="806">
                  <a:moveTo>
                    <a:pt x="146" y="534"/>
                  </a:moveTo>
                  <a:lnTo>
                    <a:pt x="267" y="545"/>
                  </a:lnTo>
                  <a:lnTo>
                    <a:pt x="369" y="545"/>
                  </a:lnTo>
                  <a:lnTo>
                    <a:pt x="461" y="534"/>
                  </a:lnTo>
                  <a:lnTo>
                    <a:pt x="544" y="522"/>
                  </a:lnTo>
                  <a:lnTo>
                    <a:pt x="636" y="511"/>
                  </a:lnTo>
                  <a:lnTo>
                    <a:pt x="674" y="485"/>
                  </a:lnTo>
                  <a:lnTo>
                    <a:pt x="683" y="450"/>
                  </a:lnTo>
                  <a:lnTo>
                    <a:pt x="674" y="426"/>
                  </a:lnTo>
                  <a:lnTo>
                    <a:pt x="683" y="392"/>
                  </a:lnTo>
                  <a:lnTo>
                    <a:pt x="664" y="356"/>
                  </a:lnTo>
                  <a:lnTo>
                    <a:pt x="655" y="331"/>
                  </a:lnTo>
                  <a:lnTo>
                    <a:pt x="646" y="297"/>
                  </a:lnTo>
                  <a:lnTo>
                    <a:pt x="627" y="248"/>
                  </a:lnTo>
                  <a:lnTo>
                    <a:pt x="589" y="212"/>
                  </a:lnTo>
                  <a:lnTo>
                    <a:pt x="544" y="225"/>
                  </a:lnTo>
                  <a:lnTo>
                    <a:pt x="516" y="260"/>
                  </a:lnTo>
                  <a:lnTo>
                    <a:pt x="498" y="284"/>
                  </a:lnTo>
                  <a:lnTo>
                    <a:pt x="469" y="297"/>
                  </a:lnTo>
                  <a:lnTo>
                    <a:pt x="416" y="260"/>
                  </a:lnTo>
                  <a:lnTo>
                    <a:pt x="377" y="212"/>
                  </a:lnTo>
                  <a:lnTo>
                    <a:pt x="359" y="165"/>
                  </a:lnTo>
                  <a:lnTo>
                    <a:pt x="341" y="119"/>
                  </a:lnTo>
                  <a:lnTo>
                    <a:pt x="305" y="95"/>
                  </a:lnTo>
                  <a:lnTo>
                    <a:pt x="249" y="83"/>
                  </a:lnTo>
                  <a:lnTo>
                    <a:pt x="359" y="95"/>
                  </a:lnTo>
                  <a:lnTo>
                    <a:pt x="396" y="130"/>
                  </a:lnTo>
                  <a:lnTo>
                    <a:pt x="423" y="154"/>
                  </a:lnTo>
                  <a:lnTo>
                    <a:pt x="396" y="71"/>
                  </a:lnTo>
                  <a:lnTo>
                    <a:pt x="461" y="141"/>
                  </a:lnTo>
                  <a:lnTo>
                    <a:pt x="434" y="71"/>
                  </a:lnTo>
                  <a:lnTo>
                    <a:pt x="498" y="130"/>
                  </a:lnTo>
                  <a:lnTo>
                    <a:pt x="423" y="46"/>
                  </a:lnTo>
                  <a:lnTo>
                    <a:pt x="516" y="95"/>
                  </a:lnTo>
                  <a:lnTo>
                    <a:pt x="461" y="34"/>
                  </a:lnTo>
                  <a:lnTo>
                    <a:pt x="563" y="83"/>
                  </a:lnTo>
                  <a:lnTo>
                    <a:pt x="498" y="24"/>
                  </a:lnTo>
                  <a:lnTo>
                    <a:pt x="571" y="46"/>
                  </a:lnTo>
                  <a:lnTo>
                    <a:pt x="516" y="0"/>
                  </a:lnTo>
                  <a:lnTo>
                    <a:pt x="627" y="34"/>
                  </a:lnTo>
                  <a:lnTo>
                    <a:pt x="655" y="95"/>
                  </a:lnTo>
                  <a:lnTo>
                    <a:pt x="683" y="141"/>
                  </a:lnTo>
                  <a:lnTo>
                    <a:pt x="700" y="225"/>
                  </a:lnTo>
                  <a:lnTo>
                    <a:pt x="728" y="284"/>
                  </a:lnTo>
                  <a:lnTo>
                    <a:pt x="756" y="356"/>
                  </a:lnTo>
                  <a:lnTo>
                    <a:pt x="803" y="416"/>
                  </a:lnTo>
                  <a:lnTo>
                    <a:pt x="848" y="450"/>
                  </a:lnTo>
                  <a:lnTo>
                    <a:pt x="904" y="498"/>
                  </a:lnTo>
                  <a:lnTo>
                    <a:pt x="1015" y="545"/>
                  </a:lnTo>
                  <a:lnTo>
                    <a:pt x="756" y="522"/>
                  </a:lnTo>
                  <a:lnTo>
                    <a:pt x="627" y="569"/>
                  </a:lnTo>
                  <a:lnTo>
                    <a:pt x="544" y="604"/>
                  </a:lnTo>
                  <a:lnTo>
                    <a:pt x="469" y="652"/>
                  </a:lnTo>
                  <a:lnTo>
                    <a:pt x="387" y="712"/>
                  </a:lnTo>
                  <a:lnTo>
                    <a:pt x="341" y="736"/>
                  </a:lnTo>
                  <a:lnTo>
                    <a:pt x="267" y="770"/>
                  </a:lnTo>
                  <a:lnTo>
                    <a:pt x="193" y="770"/>
                  </a:lnTo>
                  <a:lnTo>
                    <a:pt x="129" y="795"/>
                  </a:lnTo>
                  <a:lnTo>
                    <a:pt x="54" y="806"/>
                  </a:lnTo>
                  <a:lnTo>
                    <a:pt x="7" y="795"/>
                  </a:lnTo>
                  <a:lnTo>
                    <a:pt x="0" y="783"/>
                  </a:lnTo>
                  <a:lnTo>
                    <a:pt x="7" y="759"/>
                  </a:lnTo>
                  <a:lnTo>
                    <a:pt x="7" y="783"/>
                  </a:lnTo>
                  <a:lnTo>
                    <a:pt x="92" y="770"/>
                  </a:lnTo>
                  <a:lnTo>
                    <a:pt x="211" y="749"/>
                  </a:lnTo>
                  <a:lnTo>
                    <a:pt x="286" y="749"/>
                  </a:lnTo>
                  <a:lnTo>
                    <a:pt x="404" y="677"/>
                  </a:lnTo>
                  <a:lnTo>
                    <a:pt x="507" y="617"/>
                  </a:lnTo>
                  <a:lnTo>
                    <a:pt x="617" y="569"/>
                  </a:lnTo>
                  <a:lnTo>
                    <a:pt x="674" y="534"/>
                  </a:lnTo>
                  <a:lnTo>
                    <a:pt x="655" y="522"/>
                  </a:lnTo>
                  <a:lnTo>
                    <a:pt x="469" y="558"/>
                  </a:lnTo>
                  <a:lnTo>
                    <a:pt x="377" y="580"/>
                  </a:lnTo>
                  <a:lnTo>
                    <a:pt x="294" y="604"/>
                  </a:lnTo>
                  <a:lnTo>
                    <a:pt x="221" y="617"/>
                  </a:lnTo>
                  <a:lnTo>
                    <a:pt x="129" y="652"/>
                  </a:lnTo>
                  <a:lnTo>
                    <a:pt x="17" y="712"/>
                  </a:lnTo>
                  <a:lnTo>
                    <a:pt x="157" y="628"/>
                  </a:lnTo>
                  <a:lnTo>
                    <a:pt x="331" y="580"/>
                  </a:lnTo>
                  <a:lnTo>
                    <a:pt x="359" y="569"/>
                  </a:lnTo>
                  <a:lnTo>
                    <a:pt x="305" y="558"/>
                  </a:lnTo>
                  <a:lnTo>
                    <a:pt x="146" y="545"/>
                  </a:lnTo>
                  <a:lnTo>
                    <a:pt x="146" y="534"/>
                  </a:lnTo>
                  <a:lnTo>
                    <a:pt x="146" y="5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0" name="Freeform 29"/>
            <p:cNvSpPr>
              <a:spLocks/>
            </p:cNvSpPr>
            <p:nvPr/>
          </p:nvSpPr>
          <p:spPr bwMode="auto">
            <a:xfrm>
              <a:off x="4920" y="1734"/>
              <a:ext cx="41" cy="72"/>
            </a:xfrm>
            <a:custGeom>
              <a:avLst/>
              <a:gdLst>
                <a:gd name="T0" fmla="*/ 0 w 82"/>
                <a:gd name="T1" fmla="*/ 94 h 143"/>
                <a:gd name="T2" fmla="*/ 19 w 82"/>
                <a:gd name="T3" fmla="*/ 34 h 143"/>
                <a:gd name="T4" fmla="*/ 64 w 82"/>
                <a:gd name="T5" fmla="*/ 0 h 143"/>
                <a:gd name="T6" fmla="*/ 54 w 82"/>
                <a:gd name="T7" fmla="*/ 34 h 143"/>
                <a:gd name="T8" fmla="*/ 82 w 82"/>
                <a:gd name="T9" fmla="*/ 47 h 143"/>
                <a:gd name="T10" fmla="*/ 54 w 82"/>
                <a:gd name="T11" fmla="*/ 83 h 143"/>
                <a:gd name="T12" fmla="*/ 64 w 82"/>
                <a:gd name="T13" fmla="*/ 143 h 143"/>
                <a:gd name="T14" fmla="*/ 19 w 82"/>
                <a:gd name="T15" fmla="*/ 106 h 143"/>
                <a:gd name="T16" fmla="*/ 0 w 82"/>
                <a:gd name="T17" fmla="*/ 94 h 143"/>
                <a:gd name="T18" fmla="*/ 0 w 82"/>
                <a:gd name="T19" fmla="*/ 9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43">
                  <a:moveTo>
                    <a:pt x="0" y="94"/>
                  </a:moveTo>
                  <a:lnTo>
                    <a:pt x="19" y="34"/>
                  </a:lnTo>
                  <a:lnTo>
                    <a:pt x="64" y="0"/>
                  </a:lnTo>
                  <a:lnTo>
                    <a:pt x="54" y="34"/>
                  </a:lnTo>
                  <a:lnTo>
                    <a:pt x="82" y="47"/>
                  </a:lnTo>
                  <a:lnTo>
                    <a:pt x="54" y="83"/>
                  </a:lnTo>
                  <a:lnTo>
                    <a:pt x="64" y="143"/>
                  </a:lnTo>
                  <a:lnTo>
                    <a:pt x="19" y="106"/>
                  </a:lnTo>
                  <a:lnTo>
                    <a:pt x="0" y="94"/>
                  </a:lnTo>
                  <a:lnTo>
                    <a:pt x="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1" name="Freeform 30"/>
            <p:cNvSpPr>
              <a:spLocks/>
            </p:cNvSpPr>
            <p:nvPr/>
          </p:nvSpPr>
          <p:spPr bwMode="auto">
            <a:xfrm>
              <a:off x="4574" y="1770"/>
              <a:ext cx="55" cy="18"/>
            </a:xfrm>
            <a:custGeom>
              <a:avLst/>
              <a:gdLst>
                <a:gd name="T0" fmla="*/ 0 w 111"/>
                <a:gd name="T1" fmla="*/ 23 h 35"/>
                <a:gd name="T2" fmla="*/ 92 w 111"/>
                <a:gd name="T3" fmla="*/ 35 h 35"/>
                <a:gd name="T4" fmla="*/ 111 w 111"/>
                <a:gd name="T5" fmla="*/ 12 h 35"/>
                <a:gd name="T6" fmla="*/ 45 w 111"/>
                <a:gd name="T7" fmla="*/ 0 h 35"/>
                <a:gd name="T8" fmla="*/ 0 w 111"/>
                <a:gd name="T9" fmla="*/ 23 h 35"/>
                <a:gd name="T10" fmla="*/ 0 w 111"/>
                <a:gd name="T11" fmla="*/ 23 h 35"/>
              </a:gdLst>
              <a:ahLst/>
              <a:cxnLst>
                <a:cxn ang="0">
                  <a:pos x="T0" y="T1"/>
                </a:cxn>
                <a:cxn ang="0">
                  <a:pos x="T2" y="T3"/>
                </a:cxn>
                <a:cxn ang="0">
                  <a:pos x="T4" y="T5"/>
                </a:cxn>
                <a:cxn ang="0">
                  <a:pos x="T6" y="T7"/>
                </a:cxn>
                <a:cxn ang="0">
                  <a:pos x="T8" y="T9"/>
                </a:cxn>
                <a:cxn ang="0">
                  <a:pos x="T10" y="T11"/>
                </a:cxn>
              </a:cxnLst>
              <a:rect l="0" t="0" r="r" b="b"/>
              <a:pathLst>
                <a:path w="111" h="35">
                  <a:moveTo>
                    <a:pt x="0" y="23"/>
                  </a:moveTo>
                  <a:lnTo>
                    <a:pt x="92" y="35"/>
                  </a:lnTo>
                  <a:lnTo>
                    <a:pt x="111" y="12"/>
                  </a:lnTo>
                  <a:lnTo>
                    <a:pt x="45" y="0"/>
                  </a:lnTo>
                  <a:lnTo>
                    <a:pt x="0" y="23"/>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2" name="Freeform 31"/>
            <p:cNvSpPr>
              <a:spLocks/>
            </p:cNvSpPr>
            <p:nvPr/>
          </p:nvSpPr>
          <p:spPr bwMode="auto">
            <a:xfrm>
              <a:off x="4694" y="1794"/>
              <a:ext cx="60" cy="23"/>
            </a:xfrm>
            <a:custGeom>
              <a:avLst/>
              <a:gdLst>
                <a:gd name="T0" fmla="*/ 0 w 120"/>
                <a:gd name="T1" fmla="*/ 0 h 47"/>
                <a:gd name="T2" fmla="*/ 120 w 120"/>
                <a:gd name="T3" fmla="*/ 47 h 47"/>
                <a:gd name="T4" fmla="*/ 28 w 120"/>
                <a:gd name="T5" fmla="*/ 24 h 47"/>
                <a:gd name="T6" fmla="*/ 0 w 120"/>
                <a:gd name="T7" fmla="*/ 0 h 47"/>
                <a:gd name="T8" fmla="*/ 0 w 120"/>
                <a:gd name="T9" fmla="*/ 0 h 47"/>
              </a:gdLst>
              <a:ahLst/>
              <a:cxnLst>
                <a:cxn ang="0">
                  <a:pos x="T0" y="T1"/>
                </a:cxn>
                <a:cxn ang="0">
                  <a:pos x="T2" y="T3"/>
                </a:cxn>
                <a:cxn ang="0">
                  <a:pos x="T4" y="T5"/>
                </a:cxn>
                <a:cxn ang="0">
                  <a:pos x="T6" y="T7"/>
                </a:cxn>
                <a:cxn ang="0">
                  <a:pos x="T8" y="T9"/>
                </a:cxn>
              </a:cxnLst>
              <a:rect l="0" t="0" r="r" b="b"/>
              <a:pathLst>
                <a:path w="120" h="47">
                  <a:moveTo>
                    <a:pt x="0" y="0"/>
                  </a:moveTo>
                  <a:lnTo>
                    <a:pt x="120" y="47"/>
                  </a:lnTo>
                  <a:lnTo>
                    <a:pt x="28" y="24"/>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3" name="Freeform 32"/>
            <p:cNvSpPr>
              <a:spLocks/>
            </p:cNvSpPr>
            <p:nvPr/>
          </p:nvSpPr>
          <p:spPr bwMode="auto">
            <a:xfrm>
              <a:off x="4717" y="1675"/>
              <a:ext cx="51" cy="42"/>
            </a:xfrm>
            <a:custGeom>
              <a:avLst/>
              <a:gdLst>
                <a:gd name="T0" fmla="*/ 0 w 101"/>
                <a:gd name="T1" fmla="*/ 11 h 84"/>
                <a:gd name="T2" fmla="*/ 101 w 101"/>
                <a:gd name="T3" fmla="*/ 84 h 84"/>
                <a:gd name="T4" fmla="*/ 17 w 101"/>
                <a:gd name="T5" fmla="*/ 0 h 84"/>
                <a:gd name="T6" fmla="*/ 0 w 101"/>
                <a:gd name="T7" fmla="*/ 11 h 84"/>
                <a:gd name="T8" fmla="*/ 0 w 101"/>
                <a:gd name="T9" fmla="*/ 11 h 84"/>
              </a:gdLst>
              <a:ahLst/>
              <a:cxnLst>
                <a:cxn ang="0">
                  <a:pos x="T0" y="T1"/>
                </a:cxn>
                <a:cxn ang="0">
                  <a:pos x="T2" y="T3"/>
                </a:cxn>
                <a:cxn ang="0">
                  <a:pos x="T4" y="T5"/>
                </a:cxn>
                <a:cxn ang="0">
                  <a:pos x="T6" y="T7"/>
                </a:cxn>
                <a:cxn ang="0">
                  <a:pos x="T8" y="T9"/>
                </a:cxn>
              </a:cxnLst>
              <a:rect l="0" t="0" r="r" b="b"/>
              <a:pathLst>
                <a:path w="101" h="84">
                  <a:moveTo>
                    <a:pt x="0" y="11"/>
                  </a:moveTo>
                  <a:lnTo>
                    <a:pt x="101" y="84"/>
                  </a:lnTo>
                  <a:lnTo>
                    <a:pt x="17" y="0"/>
                  </a:lnTo>
                  <a:lnTo>
                    <a:pt x="0" y="11"/>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4" name="Freeform 33"/>
            <p:cNvSpPr>
              <a:spLocks/>
            </p:cNvSpPr>
            <p:nvPr/>
          </p:nvSpPr>
          <p:spPr bwMode="auto">
            <a:xfrm>
              <a:off x="4851" y="1538"/>
              <a:ext cx="604" cy="357"/>
            </a:xfrm>
            <a:custGeom>
              <a:avLst/>
              <a:gdLst>
                <a:gd name="T0" fmla="*/ 0 w 1209"/>
                <a:gd name="T1" fmla="*/ 58 h 712"/>
                <a:gd name="T2" fmla="*/ 139 w 1209"/>
                <a:gd name="T3" fmla="*/ 11 h 712"/>
                <a:gd name="T4" fmla="*/ 296 w 1209"/>
                <a:gd name="T5" fmla="*/ 0 h 712"/>
                <a:gd name="T6" fmla="*/ 425 w 1209"/>
                <a:gd name="T7" fmla="*/ 11 h 712"/>
                <a:gd name="T8" fmla="*/ 592 w 1209"/>
                <a:gd name="T9" fmla="*/ 34 h 712"/>
                <a:gd name="T10" fmla="*/ 740 w 1209"/>
                <a:gd name="T11" fmla="*/ 106 h 712"/>
                <a:gd name="T12" fmla="*/ 886 w 1209"/>
                <a:gd name="T13" fmla="*/ 225 h 712"/>
                <a:gd name="T14" fmla="*/ 989 w 1209"/>
                <a:gd name="T15" fmla="*/ 331 h 712"/>
                <a:gd name="T16" fmla="*/ 1044 w 1209"/>
                <a:gd name="T17" fmla="*/ 439 h 712"/>
                <a:gd name="T18" fmla="*/ 1081 w 1209"/>
                <a:gd name="T19" fmla="*/ 463 h 712"/>
                <a:gd name="T20" fmla="*/ 1090 w 1209"/>
                <a:gd name="T21" fmla="*/ 486 h 712"/>
                <a:gd name="T22" fmla="*/ 1109 w 1209"/>
                <a:gd name="T23" fmla="*/ 511 h 712"/>
                <a:gd name="T24" fmla="*/ 1109 w 1209"/>
                <a:gd name="T25" fmla="*/ 535 h 712"/>
                <a:gd name="T26" fmla="*/ 1209 w 1209"/>
                <a:gd name="T27" fmla="*/ 535 h 712"/>
                <a:gd name="T28" fmla="*/ 998 w 1209"/>
                <a:gd name="T29" fmla="*/ 582 h 712"/>
                <a:gd name="T30" fmla="*/ 932 w 1209"/>
                <a:gd name="T31" fmla="*/ 617 h 712"/>
                <a:gd name="T32" fmla="*/ 970 w 1209"/>
                <a:gd name="T33" fmla="*/ 712 h 712"/>
                <a:gd name="T34" fmla="*/ 942 w 1209"/>
                <a:gd name="T35" fmla="*/ 712 h 712"/>
                <a:gd name="T36" fmla="*/ 924 w 1209"/>
                <a:gd name="T37" fmla="*/ 641 h 712"/>
                <a:gd name="T38" fmla="*/ 886 w 1209"/>
                <a:gd name="T39" fmla="*/ 569 h 712"/>
                <a:gd name="T40" fmla="*/ 832 w 1209"/>
                <a:gd name="T41" fmla="*/ 498 h 712"/>
                <a:gd name="T42" fmla="*/ 757 w 1209"/>
                <a:gd name="T43" fmla="*/ 416 h 712"/>
                <a:gd name="T44" fmla="*/ 729 w 1209"/>
                <a:gd name="T45" fmla="*/ 392 h 712"/>
                <a:gd name="T46" fmla="*/ 832 w 1209"/>
                <a:gd name="T47" fmla="*/ 426 h 712"/>
                <a:gd name="T48" fmla="*/ 886 w 1209"/>
                <a:gd name="T49" fmla="*/ 475 h 712"/>
                <a:gd name="T50" fmla="*/ 850 w 1209"/>
                <a:gd name="T51" fmla="*/ 284 h 712"/>
                <a:gd name="T52" fmla="*/ 942 w 1209"/>
                <a:gd name="T53" fmla="*/ 511 h 712"/>
                <a:gd name="T54" fmla="*/ 979 w 1209"/>
                <a:gd name="T55" fmla="*/ 522 h 712"/>
                <a:gd name="T56" fmla="*/ 932 w 1209"/>
                <a:gd name="T57" fmla="*/ 357 h 712"/>
                <a:gd name="T58" fmla="*/ 989 w 1209"/>
                <a:gd name="T59" fmla="*/ 511 h 712"/>
                <a:gd name="T60" fmla="*/ 1006 w 1209"/>
                <a:gd name="T61" fmla="*/ 463 h 712"/>
                <a:gd name="T62" fmla="*/ 979 w 1209"/>
                <a:gd name="T63" fmla="*/ 344 h 712"/>
                <a:gd name="T64" fmla="*/ 869 w 1209"/>
                <a:gd name="T65" fmla="*/ 249 h 712"/>
                <a:gd name="T66" fmla="*/ 729 w 1209"/>
                <a:gd name="T67" fmla="*/ 153 h 712"/>
                <a:gd name="T68" fmla="*/ 562 w 1209"/>
                <a:gd name="T69" fmla="*/ 71 h 712"/>
                <a:gd name="T70" fmla="*/ 407 w 1209"/>
                <a:gd name="T71" fmla="*/ 34 h 712"/>
                <a:gd name="T72" fmla="*/ 221 w 1209"/>
                <a:gd name="T73" fmla="*/ 34 h 712"/>
                <a:gd name="T74" fmla="*/ 102 w 1209"/>
                <a:gd name="T75" fmla="*/ 58 h 712"/>
                <a:gd name="T76" fmla="*/ 0 w 1209"/>
                <a:gd name="T77" fmla="*/ 58 h 712"/>
                <a:gd name="T78" fmla="*/ 0 w 1209"/>
                <a:gd name="T79" fmla="*/ 5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09" h="712">
                  <a:moveTo>
                    <a:pt x="0" y="58"/>
                  </a:moveTo>
                  <a:lnTo>
                    <a:pt x="139" y="11"/>
                  </a:lnTo>
                  <a:lnTo>
                    <a:pt x="296" y="0"/>
                  </a:lnTo>
                  <a:lnTo>
                    <a:pt x="425" y="11"/>
                  </a:lnTo>
                  <a:lnTo>
                    <a:pt x="592" y="34"/>
                  </a:lnTo>
                  <a:lnTo>
                    <a:pt x="740" y="106"/>
                  </a:lnTo>
                  <a:lnTo>
                    <a:pt x="886" y="225"/>
                  </a:lnTo>
                  <a:lnTo>
                    <a:pt x="989" y="331"/>
                  </a:lnTo>
                  <a:lnTo>
                    <a:pt x="1044" y="439"/>
                  </a:lnTo>
                  <a:lnTo>
                    <a:pt x="1081" y="463"/>
                  </a:lnTo>
                  <a:lnTo>
                    <a:pt x="1090" y="486"/>
                  </a:lnTo>
                  <a:lnTo>
                    <a:pt x="1109" y="511"/>
                  </a:lnTo>
                  <a:lnTo>
                    <a:pt x="1109" y="535"/>
                  </a:lnTo>
                  <a:lnTo>
                    <a:pt x="1209" y="535"/>
                  </a:lnTo>
                  <a:lnTo>
                    <a:pt x="998" y="582"/>
                  </a:lnTo>
                  <a:lnTo>
                    <a:pt x="932" y="617"/>
                  </a:lnTo>
                  <a:lnTo>
                    <a:pt x="970" y="712"/>
                  </a:lnTo>
                  <a:lnTo>
                    <a:pt x="942" y="712"/>
                  </a:lnTo>
                  <a:lnTo>
                    <a:pt x="924" y="641"/>
                  </a:lnTo>
                  <a:lnTo>
                    <a:pt x="886" y="569"/>
                  </a:lnTo>
                  <a:lnTo>
                    <a:pt x="832" y="498"/>
                  </a:lnTo>
                  <a:lnTo>
                    <a:pt x="757" y="416"/>
                  </a:lnTo>
                  <a:lnTo>
                    <a:pt x="729" y="392"/>
                  </a:lnTo>
                  <a:lnTo>
                    <a:pt x="832" y="426"/>
                  </a:lnTo>
                  <a:lnTo>
                    <a:pt x="886" y="475"/>
                  </a:lnTo>
                  <a:lnTo>
                    <a:pt x="850" y="284"/>
                  </a:lnTo>
                  <a:lnTo>
                    <a:pt x="942" y="511"/>
                  </a:lnTo>
                  <a:lnTo>
                    <a:pt x="979" y="522"/>
                  </a:lnTo>
                  <a:lnTo>
                    <a:pt x="932" y="357"/>
                  </a:lnTo>
                  <a:lnTo>
                    <a:pt x="989" y="511"/>
                  </a:lnTo>
                  <a:lnTo>
                    <a:pt x="1006" y="463"/>
                  </a:lnTo>
                  <a:lnTo>
                    <a:pt x="979" y="344"/>
                  </a:lnTo>
                  <a:lnTo>
                    <a:pt x="869" y="249"/>
                  </a:lnTo>
                  <a:lnTo>
                    <a:pt x="729" y="153"/>
                  </a:lnTo>
                  <a:lnTo>
                    <a:pt x="562" y="71"/>
                  </a:lnTo>
                  <a:lnTo>
                    <a:pt x="407" y="34"/>
                  </a:lnTo>
                  <a:lnTo>
                    <a:pt x="221" y="34"/>
                  </a:lnTo>
                  <a:lnTo>
                    <a:pt x="102" y="58"/>
                  </a:lnTo>
                  <a:lnTo>
                    <a:pt x="0" y="58"/>
                  </a:lnTo>
                  <a:lnTo>
                    <a:pt x="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5" name="Freeform 34"/>
            <p:cNvSpPr>
              <a:spLocks/>
            </p:cNvSpPr>
            <p:nvPr/>
          </p:nvSpPr>
          <p:spPr bwMode="auto">
            <a:xfrm>
              <a:off x="5087" y="1734"/>
              <a:ext cx="28" cy="101"/>
            </a:xfrm>
            <a:custGeom>
              <a:avLst/>
              <a:gdLst>
                <a:gd name="T0" fmla="*/ 9 w 56"/>
                <a:gd name="T1" fmla="*/ 201 h 201"/>
                <a:gd name="T2" fmla="*/ 0 w 56"/>
                <a:gd name="T3" fmla="*/ 130 h 201"/>
                <a:gd name="T4" fmla="*/ 9 w 56"/>
                <a:gd name="T5" fmla="*/ 71 h 201"/>
                <a:gd name="T6" fmla="*/ 28 w 56"/>
                <a:gd name="T7" fmla="*/ 0 h 201"/>
                <a:gd name="T8" fmla="*/ 56 w 56"/>
                <a:gd name="T9" fmla="*/ 0 h 201"/>
                <a:gd name="T10" fmla="*/ 18 w 56"/>
                <a:gd name="T11" fmla="*/ 83 h 201"/>
                <a:gd name="T12" fmla="*/ 9 w 56"/>
                <a:gd name="T13" fmla="*/ 201 h 201"/>
                <a:gd name="T14" fmla="*/ 9 w 56"/>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01">
                  <a:moveTo>
                    <a:pt x="9" y="201"/>
                  </a:moveTo>
                  <a:lnTo>
                    <a:pt x="0" y="130"/>
                  </a:lnTo>
                  <a:lnTo>
                    <a:pt x="9" y="71"/>
                  </a:lnTo>
                  <a:lnTo>
                    <a:pt x="28" y="0"/>
                  </a:lnTo>
                  <a:lnTo>
                    <a:pt x="56" y="0"/>
                  </a:lnTo>
                  <a:lnTo>
                    <a:pt x="18" y="83"/>
                  </a:lnTo>
                  <a:lnTo>
                    <a:pt x="9" y="201"/>
                  </a:lnTo>
                  <a:lnTo>
                    <a:pt x="9"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6" name="Freeform 35"/>
            <p:cNvSpPr>
              <a:spLocks/>
            </p:cNvSpPr>
            <p:nvPr/>
          </p:nvSpPr>
          <p:spPr bwMode="auto">
            <a:xfrm>
              <a:off x="5123" y="1740"/>
              <a:ext cx="28" cy="95"/>
            </a:xfrm>
            <a:custGeom>
              <a:avLst/>
              <a:gdLst>
                <a:gd name="T0" fmla="*/ 0 w 55"/>
                <a:gd name="T1" fmla="*/ 190 h 190"/>
                <a:gd name="T2" fmla="*/ 0 w 55"/>
                <a:gd name="T3" fmla="*/ 119 h 190"/>
                <a:gd name="T4" fmla="*/ 17 w 55"/>
                <a:gd name="T5" fmla="*/ 47 h 190"/>
                <a:gd name="T6" fmla="*/ 36 w 55"/>
                <a:gd name="T7" fmla="*/ 0 h 190"/>
                <a:gd name="T8" fmla="*/ 55 w 55"/>
                <a:gd name="T9" fmla="*/ 23 h 190"/>
                <a:gd name="T10" fmla="*/ 28 w 55"/>
                <a:gd name="T11" fmla="*/ 83 h 190"/>
                <a:gd name="T12" fmla="*/ 0 w 55"/>
                <a:gd name="T13" fmla="*/ 190 h 190"/>
                <a:gd name="T14" fmla="*/ 0 w 55"/>
                <a:gd name="T15" fmla="*/ 190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90">
                  <a:moveTo>
                    <a:pt x="0" y="190"/>
                  </a:moveTo>
                  <a:lnTo>
                    <a:pt x="0" y="119"/>
                  </a:lnTo>
                  <a:lnTo>
                    <a:pt x="17" y="47"/>
                  </a:lnTo>
                  <a:lnTo>
                    <a:pt x="36" y="0"/>
                  </a:lnTo>
                  <a:lnTo>
                    <a:pt x="55" y="23"/>
                  </a:lnTo>
                  <a:lnTo>
                    <a:pt x="28" y="83"/>
                  </a:lnTo>
                  <a:lnTo>
                    <a:pt x="0" y="190"/>
                  </a:lnTo>
                  <a:lnTo>
                    <a:pt x="0" y="1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7" name="Freeform 36"/>
            <p:cNvSpPr>
              <a:spLocks/>
            </p:cNvSpPr>
            <p:nvPr/>
          </p:nvSpPr>
          <p:spPr bwMode="auto">
            <a:xfrm>
              <a:off x="5170" y="1746"/>
              <a:ext cx="88" cy="136"/>
            </a:xfrm>
            <a:custGeom>
              <a:avLst/>
              <a:gdLst>
                <a:gd name="T0" fmla="*/ 0 w 177"/>
                <a:gd name="T1" fmla="*/ 47 h 272"/>
                <a:gd name="T2" fmla="*/ 120 w 177"/>
                <a:gd name="T3" fmla="*/ 188 h 272"/>
                <a:gd name="T4" fmla="*/ 177 w 177"/>
                <a:gd name="T5" fmla="*/ 272 h 272"/>
                <a:gd name="T6" fmla="*/ 65 w 177"/>
                <a:gd name="T7" fmla="*/ 95 h 272"/>
                <a:gd name="T8" fmla="*/ 18 w 177"/>
                <a:gd name="T9" fmla="*/ 47 h 272"/>
                <a:gd name="T10" fmla="*/ 75 w 177"/>
                <a:gd name="T11" fmla="*/ 34 h 272"/>
                <a:gd name="T12" fmla="*/ 65 w 177"/>
                <a:gd name="T13" fmla="*/ 0 h 272"/>
                <a:gd name="T14" fmla="*/ 0 w 177"/>
                <a:gd name="T15" fmla="*/ 47 h 272"/>
                <a:gd name="T16" fmla="*/ 0 w 177"/>
                <a:gd name="T17" fmla="*/ 4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72">
                  <a:moveTo>
                    <a:pt x="0" y="47"/>
                  </a:moveTo>
                  <a:lnTo>
                    <a:pt x="120" y="188"/>
                  </a:lnTo>
                  <a:lnTo>
                    <a:pt x="177" y="272"/>
                  </a:lnTo>
                  <a:lnTo>
                    <a:pt x="65" y="95"/>
                  </a:lnTo>
                  <a:lnTo>
                    <a:pt x="18" y="47"/>
                  </a:lnTo>
                  <a:lnTo>
                    <a:pt x="75" y="34"/>
                  </a:lnTo>
                  <a:lnTo>
                    <a:pt x="65" y="0"/>
                  </a:lnTo>
                  <a:lnTo>
                    <a:pt x="0" y="47"/>
                  </a:lnTo>
                  <a:lnTo>
                    <a:pt x="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8" name="Freeform 37"/>
            <p:cNvSpPr>
              <a:spLocks/>
            </p:cNvSpPr>
            <p:nvPr/>
          </p:nvSpPr>
          <p:spPr bwMode="auto">
            <a:xfrm>
              <a:off x="4961" y="939"/>
              <a:ext cx="694" cy="896"/>
            </a:xfrm>
            <a:custGeom>
              <a:avLst/>
              <a:gdLst>
                <a:gd name="T0" fmla="*/ 0 w 1386"/>
                <a:gd name="T1" fmla="*/ 1187 h 1793"/>
                <a:gd name="T2" fmla="*/ 157 w 1386"/>
                <a:gd name="T3" fmla="*/ 83 h 1793"/>
                <a:gd name="T4" fmla="*/ 250 w 1386"/>
                <a:gd name="T5" fmla="*/ 0 h 1793"/>
                <a:gd name="T6" fmla="*/ 1155 w 1386"/>
                <a:gd name="T7" fmla="*/ 0 h 1793"/>
                <a:gd name="T8" fmla="*/ 1229 w 1386"/>
                <a:gd name="T9" fmla="*/ 11 h 1793"/>
                <a:gd name="T10" fmla="*/ 1376 w 1386"/>
                <a:gd name="T11" fmla="*/ 108 h 1793"/>
                <a:gd name="T12" fmla="*/ 1386 w 1386"/>
                <a:gd name="T13" fmla="*/ 155 h 1793"/>
                <a:gd name="T14" fmla="*/ 1339 w 1386"/>
                <a:gd name="T15" fmla="*/ 393 h 1793"/>
                <a:gd name="T16" fmla="*/ 1293 w 1386"/>
                <a:gd name="T17" fmla="*/ 735 h 1793"/>
                <a:gd name="T18" fmla="*/ 1257 w 1386"/>
                <a:gd name="T19" fmla="*/ 1045 h 1793"/>
                <a:gd name="T20" fmla="*/ 1247 w 1386"/>
                <a:gd name="T21" fmla="*/ 1365 h 1793"/>
                <a:gd name="T22" fmla="*/ 1174 w 1386"/>
                <a:gd name="T23" fmla="*/ 1722 h 1793"/>
                <a:gd name="T24" fmla="*/ 1247 w 1386"/>
                <a:gd name="T25" fmla="*/ 1745 h 1793"/>
                <a:gd name="T26" fmla="*/ 1313 w 1386"/>
                <a:gd name="T27" fmla="*/ 1793 h 1793"/>
                <a:gd name="T28" fmla="*/ 1193 w 1386"/>
                <a:gd name="T29" fmla="*/ 1745 h 1793"/>
                <a:gd name="T30" fmla="*/ 1202 w 1386"/>
                <a:gd name="T31" fmla="*/ 1769 h 1793"/>
                <a:gd name="T32" fmla="*/ 1100 w 1386"/>
                <a:gd name="T33" fmla="*/ 1735 h 1793"/>
                <a:gd name="T34" fmla="*/ 1036 w 1386"/>
                <a:gd name="T35" fmla="*/ 1735 h 1793"/>
                <a:gd name="T36" fmla="*/ 1008 w 1386"/>
                <a:gd name="T37" fmla="*/ 1735 h 1793"/>
                <a:gd name="T38" fmla="*/ 1090 w 1386"/>
                <a:gd name="T39" fmla="*/ 1639 h 1793"/>
                <a:gd name="T40" fmla="*/ 1026 w 1386"/>
                <a:gd name="T41" fmla="*/ 1663 h 1793"/>
                <a:gd name="T42" fmla="*/ 1017 w 1386"/>
                <a:gd name="T43" fmla="*/ 1603 h 1793"/>
                <a:gd name="T44" fmla="*/ 1165 w 1386"/>
                <a:gd name="T45" fmla="*/ 1390 h 1793"/>
                <a:gd name="T46" fmla="*/ 1026 w 1386"/>
                <a:gd name="T47" fmla="*/ 1531 h 1793"/>
                <a:gd name="T48" fmla="*/ 1054 w 1386"/>
                <a:gd name="T49" fmla="*/ 1390 h 1793"/>
                <a:gd name="T50" fmla="*/ 1202 w 1386"/>
                <a:gd name="T51" fmla="*/ 1152 h 1793"/>
                <a:gd name="T52" fmla="*/ 1054 w 1386"/>
                <a:gd name="T53" fmla="*/ 1306 h 1793"/>
                <a:gd name="T54" fmla="*/ 1062 w 1386"/>
                <a:gd name="T55" fmla="*/ 1258 h 1793"/>
                <a:gd name="T56" fmla="*/ 1210 w 1386"/>
                <a:gd name="T57" fmla="*/ 1069 h 1793"/>
                <a:gd name="T58" fmla="*/ 1193 w 1386"/>
                <a:gd name="T59" fmla="*/ 1045 h 1793"/>
                <a:gd name="T60" fmla="*/ 1073 w 1386"/>
                <a:gd name="T61" fmla="*/ 1164 h 1793"/>
                <a:gd name="T62" fmla="*/ 1146 w 1386"/>
                <a:gd name="T63" fmla="*/ 558 h 1793"/>
                <a:gd name="T64" fmla="*/ 1174 w 1386"/>
                <a:gd name="T65" fmla="*/ 369 h 1793"/>
                <a:gd name="T66" fmla="*/ 1202 w 1386"/>
                <a:gd name="T67" fmla="*/ 95 h 1793"/>
                <a:gd name="T68" fmla="*/ 1174 w 1386"/>
                <a:gd name="T69" fmla="*/ 60 h 1793"/>
                <a:gd name="T70" fmla="*/ 1062 w 1386"/>
                <a:gd name="T71" fmla="*/ 23 h 1793"/>
                <a:gd name="T72" fmla="*/ 296 w 1386"/>
                <a:gd name="T73" fmla="*/ 23 h 1793"/>
                <a:gd name="T74" fmla="*/ 221 w 1386"/>
                <a:gd name="T75" fmla="*/ 47 h 1793"/>
                <a:gd name="T76" fmla="*/ 176 w 1386"/>
                <a:gd name="T77" fmla="*/ 83 h 1793"/>
                <a:gd name="T78" fmla="*/ 176 w 1386"/>
                <a:gd name="T79" fmla="*/ 119 h 1793"/>
                <a:gd name="T80" fmla="*/ 149 w 1386"/>
                <a:gd name="T81" fmla="*/ 403 h 1793"/>
                <a:gd name="T82" fmla="*/ 47 w 1386"/>
                <a:gd name="T83" fmla="*/ 1033 h 1793"/>
                <a:gd name="T84" fmla="*/ 38 w 1386"/>
                <a:gd name="T85" fmla="*/ 1174 h 1793"/>
                <a:gd name="T86" fmla="*/ 0 w 1386"/>
                <a:gd name="T87" fmla="*/ 1187 h 1793"/>
                <a:gd name="T88" fmla="*/ 0 w 1386"/>
                <a:gd name="T89" fmla="*/ 1187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86" h="1793">
                  <a:moveTo>
                    <a:pt x="0" y="1187"/>
                  </a:moveTo>
                  <a:lnTo>
                    <a:pt x="157" y="83"/>
                  </a:lnTo>
                  <a:lnTo>
                    <a:pt x="250" y="0"/>
                  </a:lnTo>
                  <a:lnTo>
                    <a:pt x="1155" y="0"/>
                  </a:lnTo>
                  <a:lnTo>
                    <a:pt x="1229" y="11"/>
                  </a:lnTo>
                  <a:lnTo>
                    <a:pt x="1376" y="108"/>
                  </a:lnTo>
                  <a:lnTo>
                    <a:pt x="1386" y="155"/>
                  </a:lnTo>
                  <a:lnTo>
                    <a:pt x="1339" y="393"/>
                  </a:lnTo>
                  <a:lnTo>
                    <a:pt x="1293" y="735"/>
                  </a:lnTo>
                  <a:lnTo>
                    <a:pt x="1257" y="1045"/>
                  </a:lnTo>
                  <a:lnTo>
                    <a:pt x="1247" y="1365"/>
                  </a:lnTo>
                  <a:lnTo>
                    <a:pt x="1174" y="1722"/>
                  </a:lnTo>
                  <a:lnTo>
                    <a:pt x="1247" y="1745"/>
                  </a:lnTo>
                  <a:lnTo>
                    <a:pt x="1313" y="1793"/>
                  </a:lnTo>
                  <a:lnTo>
                    <a:pt x="1193" y="1745"/>
                  </a:lnTo>
                  <a:lnTo>
                    <a:pt x="1202" y="1769"/>
                  </a:lnTo>
                  <a:lnTo>
                    <a:pt x="1100" y="1735"/>
                  </a:lnTo>
                  <a:lnTo>
                    <a:pt x="1036" y="1735"/>
                  </a:lnTo>
                  <a:lnTo>
                    <a:pt x="1008" y="1735"/>
                  </a:lnTo>
                  <a:lnTo>
                    <a:pt x="1090" y="1639"/>
                  </a:lnTo>
                  <a:lnTo>
                    <a:pt x="1026" y="1663"/>
                  </a:lnTo>
                  <a:lnTo>
                    <a:pt x="1017" y="1603"/>
                  </a:lnTo>
                  <a:lnTo>
                    <a:pt x="1165" y="1390"/>
                  </a:lnTo>
                  <a:lnTo>
                    <a:pt x="1026" y="1531"/>
                  </a:lnTo>
                  <a:lnTo>
                    <a:pt x="1054" y="1390"/>
                  </a:lnTo>
                  <a:lnTo>
                    <a:pt x="1202" y="1152"/>
                  </a:lnTo>
                  <a:lnTo>
                    <a:pt x="1054" y="1306"/>
                  </a:lnTo>
                  <a:lnTo>
                    <a:pt x="1062" y="1258"/>
                  </a:lnTo>
                  <a:lnTo>
                    <a:pt x="1210" y="1069"/>
                  </a:lnTo>
                  <a:lnTo>
                    <a:pt x="1193" y="1045"/>
                  </a:lnTo>
                  <a:lnTo>
                    <a:pt x="1073" y="1164"/>
                  </a:lnTo>
                  <a:lnTo>
                    <a:pt x="1146" y="558"/>
                  </a:lnTo>
                  <a:lnTo>
                    <a:pt x="1174" y="369"/>
                  </a:lnTo>
                  <a:lnTo>
                    <a:pt x="1202" y="95"/>
                  </a:lnTo>
                  <a:lnTo>
                    <a:pt x="1174" y="60"/>
                  </a:lnTo>
                  <a:lnTo>
                    <a:pt x="1062" y="23"/>
                  </a:lnTo>
                  <a:lnTo>
                    <a:pt x="296" y="23"/>
                  </a:lnTo>
                  <a:lnTo>
                    <a:pt x="221" y="47"/>
                  </a:lnTo>
                  <a:lnTo>
                    <a:pt x="176" y="83"/>
                  </a:lnTo>
                  <a:lnTo>
                    <a:pt x="176" y="119"/>
                  </a:lnTo>
                  <a:lnTo>
                    <a:pt x="149" y="403"/>
                  </a:lnTo>
                  <a:lnTo>
                    <a:pt x="47" y="1033"/>
                  </a:lnTo>
                  <a:lnTo>
                    <a:pt x="38" y="1174"/>
                  </a:lnTo>
                  <a:lnTo>
                    <a:pt x="0" y="1187"/>
                  </a:lnTo>
                  <a:lnTo>
                    <a:pt x="0" y="1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9" name="Freeform 38"/>
            <p:cNvSpPr>
              <a:spLocks/>
            </p:cNvSpPr>
            <p:nvPr/>
          </p:nvSpPr>
          <p:spPr bwMode="auto">
            <a:xfrm>
              <a:off x="5156" y="1847"/>
              <a:ext cx="664" cy="149"/>
            </a:xfrm>
            <a:custGeom>
              <a:avLst/>
              <a:gdLst>
                <a:gd name="T0" fmla="*/ 528 w 1330"/>
                <a:gd name="T1" fmla="*/ 71 h 297"/>
                <a:gd name="T2" fmla="*/ 575 w 1330"/>
                <a:gd name="T3" fmla="*/ 60 h 297"/>
                <a:gd name="T4" fmla="*/ 600 w 1330"/>
                <a:gd name="T5" fmla="*/ 82 h 297"/>
                <a:gd name="T6" fmla="*/ 638 w 1330"/>
                <a:gd name="T7" fmla="*/ 47 h 297"/>
                <a:gd name="T8" fmla="*/ 657 w 1330"/>
                <a:gd name="T9" fmla="*/ 60 h 297"/>
                <a:gd name="T10" fmla="*/ 702 w 1330"/>
                <a:gd name="T11" fmla="*/ 36 h 297"/>
                <a:gd name="T12" fmla="*/ 740 w 1330"/>
                <a:gd name="T13" fmla="*/ 47 h 297"/>
                <a:gd name="T14" fmla="*/ 767 w 1330"/>
                <a:gd name="T15" fmla="*/ 24 h 297"/>
                <a:gd name="T16" fmla="*/ 795 w 1330"/>
                <a:gd name="T17" fmla="*/ 36 h 297"/>
                <a:gd name="T18" fmla="*/ 869 w 1330"/>
                <a:gd name="T19" fmla="*/ 13 h 297"/>
                <a:gd name="T20" fmla="*/ 905 w 1330"/>
                <a:gd name="T21" fmla="*/ 0 h 297"/>
                <a:gd name="T22" fmla="*/ 878 w 1330"/>
                <a:gd name="T23" fmla="*/ 166 h 297"/>
                <a:gd name="T24" fmla="*/ 1330 w 1330"/>
                <a:gd name="T25" fmla="*/ 261 h 297"/>
                <a:gd name="T26" fmla="*/ 748 w 1330"/>
                <a:gd name="T27" fmla="*/ 166 h 297"/>
                <a:gd name="T28" fmla="*/ 1312 w 1330"/>
                <a:gd name="T29" fmla="*/ 272 h 297"/>
                <a:gd name="T30" fmla="*/ 1266 w 1330"/>
                <a:gd name="T31" fmla="*/ 297 h 297"/>
                <a:gd name="T32" fmla="*/ 0 w 1330"/>
                <a:gd name="T33" fmla="*/ 47 h 297"/>
                <a:gd name="T34" fmla="*/ 435 w 1330"/>
                <a:gd name="T35" fmla="*/ 106 h 297"/>
                <a:gd name="T36" fmla="*/ 528 w 1330"/>
                <a:gd name="T37" fmla="*/ 71 h 297"/>
                <a:gd name="T38" fmla="*/ 528 w 1330"/>
                <a:gd name="T39" fmla="*/ 7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30" h="297">
                  <a:moveTo>
                    <a:pt x="528" y="71"/>
                  </a:moveTo>
                  <a:lnTo>
                    <a:pt x="575" y="60"/>
                  </a:lnTo>
                  <a:lnTo>
                    <a:pt x="600" y="82"/>
                  </a:lnTo>
                  <a:lnTo>
                    <a:pt x="638" y="47"/>
                  </a:lnTo>
                  <a:lnTo>
                    <a:pt x="657" y="60"/>
                  </a:lnTo>
                  <a:lnTo>
                    <a:pt x="702" y="36"/>
                  </a:lnTo>
                  <a:lnTo>
                    <a:pt x="740" y="47"/>
                  </a:lnTo>
                  <a:lnTo>
                    <a:pt x="767" y="24"/>
                  </a:lnTo>
                  <a:lnTo>
                    <a:pt x="795" y="36"/>
                  </a:lnTo>
                  <a:lnTo>
                    <a:pt x="869" y="13"/>
                  </a:lnTo>
                  <a:lnTo>
                    <a:pt x="905" y="0"/>
                  </a:lnTo>
                  <a:lnTo>
                    <a:pt x="878" y="166"/>
                  </a:lnTo>
                  <a:lnTo>
                    <a:pt x="1330" y="261"/>
                  </a:lnTo>
                  <a:lnTo>
                    <a:pt x="748" y="166"/>
                  </a:lnTo>
                  <a:lnTo>
                    <a:pt x="1312" y="272"/>
                  </a:lnTo>
                  <a:lnTo>
                    <a:pt x="1266" y="297"/>
                  </a:lnTo>
                  <a:lnTo>
                    <a:pt x="0" y="47"/>
                  </a:lnTo>
                  <a:lnTo>
                    <a:pt x="435" y="106"/>
                  </a:lnTo>
                  <a:lnTo>
                    <a:pt x="528" y="71"/>
                  </a:lnTo>
                  <a:lnTo>
                    <a:pt x="528"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0" name="Freeform 39"/>
            <p:cNvSpPr>
              <a:spLocks/>
            </p:cNvSpPr>
            <p:nvPr/>
          </p:nvSpPr>
          <p:spPr bwMode="auto">
            <a:xfrm>
              <a:off x="5013" y="1966"/>
              <a:ext cx="337" cy="65"/>
            </a:xfrm>
            <a:custGeom>
              <a:avLst/>
              <a:gdLst>
                <a:gd name="T0" fmla="*/ 0 w 675"/>
                <a:gd name="T1" fmla="*/ 34 h 130"/>
                <a:gd name="T2" fmla="*/ 148 w 675"/>
                <a:gd name="T3" fmla="*/ 0 h 130"/>
                <a:gd name="T4" fmla="*/ 417 w 675"/>
                <a:gd name="T5" fmla="*/ 0 h 130"/>
                <a:gd name="T6" fmla="*/ 675 w 675"/>
                <a:gd name="T7" fmla="*/ 34 h 130"/>
                <a:gd name="T8" fmla="*/ 666 w 675"/>
                <a:gd name="T9" fmla="*/ 82 h 130"/>
                <a:gd name="T10" fmla="*/ 656 w 675"/>
                <a:gd name="T11" fmla="*/ 106 h 130"/>
                <a:gd name="T12" fmla="*/ 619 w 675"/>
                <a:gd name="T13" fmla="*/ 106 h 130"/>
                <a:gd name="T14" fmla="*/ 647 w 675"/>
                <a:gd name="T15" fmla="*/ 47 h 130"/>
                <a:gd name="T16" fmla="*/ 619 w 675"/>
                <a:gd name="T17" fmla="*/ 47 h 130"/>
                <a:gd name="T18" fmla="*/ 591 w 675"/>
                <a:gd name="T19" fmla="*/ 82 h 130"/>
                <a:gd name="T20" fmla="*/ 582 w 675"/>
                <a:gd name="T21" fmla="*/ 47 h 130"/>
                <a:gd name="T22" fmla="*/ 277 w 675"/>
                <a:gd name="T23" fmla="*/ 13 h 130"/>
                <a:gd name="T24" fmla="*/ 119 w 675"/>
                <a:gd name="T25" fmla="*/ 13 h 130"/>
                <a:gd name="T26" fmla="*/ 65 w 675"/>
                <a:gd name="T27" fmla="*/ 34 h 130"/>
                <a:gd name="T28" fmla="*/ 93 w 675"/>
                <a:gd name="T29" fmla="*/ 59 h 130"/>
                <a:gd name="T30" fmla="*/ 258 w 675"/>
                <a:gd name="T31" fmla="*/ 59 h 130"/>
                <a:gd name="T32" fmla="*/ 509 w 675"/>
                <a:gd name="T33" fmla="*/ 82 h 130"/>
                <a:gd name="T34" fmla="*/ 591 w 675"/>
                <a:gd name="T35" fmla="*/ 94 h 130"/>
                <a:gd name="T36" fmla="*/ 573 w 675"/>
                <a:gd name="T37" fmla="*/ 130 h 130"/>
                <a:gd name="T38" fmla="*/ 361 w 675"/>
                <a:gd name="T39" fmla="*/ 94 h 130"/>
                <a:gd name="T40" fmla="*/ 176 w 675"/>
                <a:gd name="T41" fmla="*/ 94 h 130"/>
                <a:gd name="T42" fmla="*/ 157 w 675"/>
                <a:gd name="T43" fmla="*/ 70 h 130"/>
                <a:gd name="T44" fmla="*/ 93 w 675"/>
                <a:gd name="T45" fmla="*/ 70 h 130"/>
                <a:gd name="T46" fmla="*/ 19 w 675"/>
                <a:gd name="T47" fmla="*/ 47 h 130"/>
                <a:gd name="T48" fmla="*/ 0 w 675"/>
                <a:gd name="T49" fmla="*/ 34 h 130"/>
                <a:gd name="T50" fmla="*/ 0 w 675"/>
                <a:gd name="T51"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5" h="130">
                  <a:moveTo>
                    <a:pt x="0" y="34"/>
                  </a:moveTo>
                  <a:lnTo>
                    <a:pt x="148" y="0"/>
                  </a:lnTo>
                  <a:lnTo>
                    <a:pt x="417" y="0"/>
                  </a:lnTo>
                  <a:lnTo>
                    <a:pt x="675" y="34"/>
                  </a:lnTo>
                  <a:lnTo>
                    <a:pt x="666" y="82"/>
                  </a:lnTo>
                  <a:lnTo>
                    <a:pt x="656" y="106"/>
                  </a:lnTo>
                  <a:lnTo>
                    <a:pt x="619" y="106"/>
                  </a:lnTo>
                  <a:lnTo>
                    <a:pt x="647" y="47"/>
                  </a:lnTo>
                  <a:lnTo>
                    <a:pt x="619" y="47"/>
                  </a:lnTo>
                  <a:lnTo>
                    <a:pt x="591" y="82"/>
                  </a:lnTo>
                  <a:lnTo>
                    <a:pt x="582" y="47"/>
                  </a:lnTo>
                  <a:lnTo>
                    <a:pt x="277" y="13"/>
                  </a:lnTo>
                  <a:lnTo>
                    <a:pt x="119" y="13"/>
                  </a:lnTo>
                  <a:lnTo>
                    <a:pt x="65" y="34"/>
                  </a:lnTo>
                  <a:lnTo>
                    <a:pt x="93" y="59"/>
                  </a:lnTo>
                  <a:lnTo>
                    <a:pt x="258" y="59"/>
                  </a:lnTo>
                  <a:lnTo>
                    <a:pt x="509" y="82"/>
                  </a:lnTo>
                  <a:lnTo>
                    <a:pt x="591" y="94"/>
                  </a:lnTo>
                  <a:lnTo>
                    <a:pt x="573" y="130"/>
                  </a:lnTo>
                  <a:lnTo>
                    <a:pt x="361" y="94"/>
                  </a:lnTo>
                  <a:lnTo>
                    <a:pt x="176" y="94"/>
                  </a:lnTo>
                  <a:lnTo>
                    <a:pt x="157" y="70"/>
                  </a:lnTo>
                  <a:lnTo>
                    <a:pt x="93" y="70"/>
                  </a:lnTo>
                  <a:lnTo>
                    <a:pt x="19" y="47"/>
                  </a:lnTo>
                  <a:lnTo>
                    <a:pt x="0" y="34"/>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1" name="Freeform 40"/>
            <p:cNvSpPr>
              <a:spLocks/>
            </p:cNvSpPr>
            <p:nvPr/>
          </p:nvSpPr>
          <p:spPr bwMode="auto">
            <a:xfrm>
              <a:off x="5238" y="1918"/>
              <a:ext cx="121" cy="54"/>
            </a:xfrm>
            <a:custGeom>
              <a:avLst/>
              <a:gdLst>
                <a:gd name="T0" fmla="*/ 223 w 240"/>
                <a:gd name="T1" fmla="*/ 0 h 109"/>
                <a:gd name="T2" fmla="*/ 0 w 240"/>
                <a:gd name="T3" fmla="*/ 96 h 109"/>
                <a:gd name="T4" fmla="*/ 39 w 240"/>
                <a:gd name="T5" fmla="*/ 109 h 109"/>
                <a:gd name="T6" fmla="*/ 240 w 240"/>
                <a:gd name="T7" fmla="*/ 24 h 109"/>
                <a:gd name="T8" fmla="*/ 223 w 240"/>
                <a:gd name="T9" fmla="*/ 0 h 109"/>
                <a:gd name="T10" fmla="*/ 223 w 240"/>
                <a:gd name="T11" fmla="*/ 0 h 109"/>
              </a:gdLst>
              <a:ahLst/>
              <a:cxnLst>
                <a:cxn ang="0">
                  <a:pos x="T0" y="T1"/>
                </a:cxn>
                <a:cxn ang="0">
                  <a:pos x="T2" y="T3"/>
                </a:cxn>
                <a:cxn ang="0">
                  <a:pos x="T4" y="T5"/>
                </a:cxn>
                <a:cxn ang="0">
                  <a:pos x="T6" y="T7"/>
                </a:cxn>
                <a:cxn ang="0">
                  <a:pos x="T8" y="T9"/>
                </a:cxn>
                <a:cxn ang="0">
                  <a:pos x="T10" y="T11"/>
                </a:cxn>
              </a:cxnLst>
              <a:rect l="0" t="0" r="r" b="b"/>
              <a:pathLst>
                <a:path w="240" h="109">
                  <a:moveTo>
                    <a:pt x="223" y="0"/>
                  </a:moveTo>
                  <a:lnTo>
                    <a:pt x="0" y="96"/>
                  </a:lnTo>
                  <a:lnTo>
                    <a:pt x="39" y="109"/>
                  </a:lnTo>
                  <a:lnTo>
                    <a:pt x="240" y="24"/>
                  </a:lnTo>
                  <a:lnTo>
                    <a:pt x="223" y="0"/>
                  </a:lnTo>
                  <a:lnTo>
                    <a:pt x="2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2" name="Freeform 41"/>
            <p:cNvSpPr>
              <a:spLocks/>
            </p:cNvSpPr>
            <p:nvPr/>
          </p:nvSpPr>
          <p:spPr bwMode="auto">
            <a:xfrm>
              <a:off x="4916" y="2013"/>
              <a:ext cx="249" cy="119"/>
            </a:xfrm>
            <a:custGeom>
              <a:avLst/>
              <a:gdLst>
                <a:gd name="T0" fmla="*/ 462 w 497"/>
                <a:gd name="T1" fmla="*/ 0 h 239"/>
                <a:gd name="T2" fmla="*/ 9 w 497"/>
                <a:gd name="T3" fmla="*/ 202 h 239"/>
                <a:gd name="T4" fmla="*/ 0 w 497"/>
                <a:gd name="T5" fmla="*/ 239 h 239"/>
                <a:gd name="T6" fmla="*/ 497 w 497"/>
                <a:gd name="T7" fmla="*/ 12 h 239"/>
                <a:gd name="T8" fmla="*/ 462 w 497"/>
                <a:gd name="T9" fmla="*/ 0 h 239"/>
                <a:gd name="T10" fmla="*/ 462 w 497"/>
                <a:gd name="T11" fmla="*/ 0 h 239"/>
              </a:gdLst>
              <a:ahLst/>
              <a:cxnLst>
                <a:cxn ang="0">
                  <a:pos x="T0" y="T1"/>
                </a:cxn>
                <a:cxn ang="0">
                  <a:pos x="T2" y="T3"/>
                </a:cxn>
                <a:cxn ang="0">
                  <a:pos x="T4" y="T5"/>
                </a:cxn>
                <a:cxn ang="0">
                  <a:pos x="T6" y="T7"/>
                </a:cxn>
                <a:cxn ang="0">
                  <a:pos x="T8" y="T9"/>
                </a:cxn>
                <a:cxn ang="0">
                  <a:pos x="T10" y="T11"/>
                </a:cxn>
              </a:cxnLst>
              <a:rect l="0" t="0" r="r" b="b"/>
              <a:pathLst>
                <a:path w="497" h="239">
                  <a:moveTo>
                    <a:pt x="462" y="0"/>
                  </a:moveTo>
                  <a:lnTo>
                    <a:pt x="9" y="202"/>
                  </a:lnTo>
                  <a:lnTo>
                    <a:pt x="0" y="239"/>
                  </a:lnTo>
                  <a:lnTo>
                    <a:pt x="497" y="12"/>
                  </a:lnTo>
                  <a:lnTo>
                    <a:pt x="462" y="0"/>
                  </a:lnTo>
                  <a:lnTo>
                    <a:pt x="4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3" name="Freeform 42"/>
            <p:cNvSpPr>
              <a:spLocks/>
            </p:cNvSpPr>
            <p:nvPr/>
          </p:nvSpPr>
          <p:spPr bwMode="auto">
            <a:xfrm>
              <a:off x="4366" y="1954"/>
              <a:ext cx="642" cy="178"/>
            </a:xfrm>
            <a:custGeom>
              <a:avLst/>
              <a:gdLst>
                <a:gd name="T0" fmla="*/ 1284 w 1284"/>
                <a:gd name="T1" fmla="*/ 201 h 357"/>
                <a:gd name="T2" fmla="*/ 1026 w 1284"/>
                <a:gd name="T3" fmla="*/ 190 h 357"/>
                <a:gd name="T4" fmla="*/ 768 w 1284"/>
                <a:gd name="T5" fmla="*/ 214 h 357"/>
                <a:gd name="T6" fmla="*/ 749 w 1284"/>
                <a:gd name="T7" fmla="*/ 238 h 357"/>
                <a:gd name="T8" fmla="*/ 28 w 1284"/>
                <a:gd name="T9" fmla="*/ 0 h 357"/>
                <a:gd name="T10" fmla="*/ 0 w 1284"/>
                <a:gd name="T11" fmla="*/ 11 h 357"/>
                <a:gd name="T12" fmla="*/ 1082 w 1284"/>
                <a:gd name="T13" fmla="*/ 357 h 357"/>
                <a:gd name="T14" fmla="*/ 1082 w 1284"/>
                <a:gd name="T15" fmla="*/ 331 h 357"/>
                <a:gd name="T16" fmla="*/ 777 w 1284"/>
                <a:gd name="T17" fmla="*/ 238 h 357"/>
                <a:gd name="T18" fmla="*/ 971 w 1284"/>
                <a:gd name="T19" fmla="*/ 201 h 357"/>
                <a:gd name="T20" fmla="*/ 1174 w 1284"/>
                <a:gd name="T21" fmla="*/ 201 h 357"/>
                <a:gd name="T22" fmla="*/ 1239 w 1284"/>
                <a:gd name="T23" fmla="*/ 225 h 357"/>
                <a:gd name="T24" fmla="*/ 1284 w 1284"/>
                <a:gd name="T25" fmla="*/ 201 h 357"/>
                <a:gd name="T26" fmla="*/ 1284 w 1284"/>
                <a:gd name="T27" fmla="*/ 20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4" h="357">
                  <a:moveTo>
                    <a:pt x="1284" y="201"/>
                  </a:moveTo>
                  <a:lnTo>
                    <a:pt x="1026" y="190"/>
                  </a:lnTo>
                  <a:lnTo>
                    <a:pt x="768" y="214"/>
                  </a:lnTo>
                  <a:lnTo>
                    <a:pt x="749" y="238"/>
                  </a:lnTo>
                  <a:lnTo>
                    <a:pt x="28" y="0"/>
                  </a:lnTo>
                  <a:lnTo>
                    <a:pt x="0" y="11"/>
                  </a:lnTo>
                  <a:lnTo>
                    <a:pt x="1082" y="357"/>
                  </a:lnTo>
                  <a:lnTo>
                    <a:pt x="1082" y="331"/>
                  </a:lnTo>
                  <a:lnTo>
                    <a:pt x="777" y="238"/>
                  </a:lnTo>
                  <a:lnTo>
                    <a:pt x="971" y="201"/>
                  </a:lnTo>
                  <a:lnTo>
                    <a:pt x="1174" y="201"/>
                  </a:lnTo>
                  <a:lnTo>
                    <a:pt x="1239" y="225"/>
                  </a:lnTo>
                  <a:lnTo>
                    <a:pt x="1284" y="201"/>
                  </a:lnTo>
                  <a:lnTo>
                    <a:pt x="1284"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4" name="Freeform 43"/>
            <p:cNvSpPr>
              <a:spLocks/>
            </p:cNvSpPr>
            <p:nvPr/>
          </p:nvSpPr>
          <p:spPr bwMode="auto">
            <a:xfrm>
              <a:off x="3923" y="1764"/>
              <a:ext cx="540" cy="261"/>
            </a:xfrm>
            <a:custGeom>
              <a:avLst/>
              <a:gdLst>
                <a:gd name="T0" fmla="*/ 28 w 1080"/>
                <a:gd name="T1" fmla="*/ 25 h 524"/>
                <a:gd name="T2" fmla="*/ 213 w 1080"/>
                <a:gd name="T3" fmla="*/ 85 h 524"/>
                <a:gd name="T4" fmla="*/ 406 w 1080"/>
                <a:gd name="T5" fmla="*/ 85 h 524"/>
                <a:gd name="T6" fmla="*/ 581 w 1080"/>
                <a:gd name="T7" fmla="*/ 48 h 524"/>
                <a:gd name="T8" fmla="*/ 720 w 1080"/>
                <a:gd name="T9" fmla="*/ 0 h 524"/>
                <a:gd name="T10" fmla="*/ 932 w 1080"/>
                <a:gd name="T11" fmla="*/ 132 h 524"/>
                <a:gd name="T12" fmla="*/ 793 w 1080"/>
                <a:gd name="T13" fmla="*/ 61 h 524"/>
                <a:gd name="T14" fmla="*/ 729 w 1080"/>
                <a:gd name="T15" fmla="*/ 0 h 524"/>
                <a:gd name="T16" fmla="*/ 471 w 1080"/>
                <a:gd name="T17" fmla="*/ 85 h 524"/>
                <a:gd name="T18" fmla="*/ 91 w 1080"/>
                <a:gd name="T19" fmla="*/ 72 h 524"/>
                <a:gd name="T20" fmla="*/ 434 w 1080"/>
                <a:gd name="T21" fmla="*/ 346 h 524"/>
                <a:gd name="T22" fmla="*/ 692 w 1080"/>
                <a:gd name="T23" fmla="*/ 333 h 524"/>
                <a:gd name="T24" fmla="*/ 960 w 1080"/>
                <a:gd name="T25" fmla="*/ 286 h 524"/>
                <a:gd name="T26" fmla="*/ 878 w 1080"/>
                <a:gd name="T27" fmla="*/ 227 h 524"/>
                <a:gd name="T28" fmla="*/ 979 w 1080"/>
                <a:gd name="T29" fmla="*/ 214 h 524"/>
                <a:gd name="T30" fmla="*/ 1080 w 1080"/>
                <a:gd name="T31" fmla="*/ 273 h 524"/>
                <a:gd name="T32" fmla="*/ 1035 w 1080"/>
                <a:gd name="T33" fmla="*/ 297 h 524"/>
                <a:gd name="T34" fmla="*/ 1063 w 1080"/>
                <a:gd name="T35" fmla="*/ 309 h 524"/>
                <a:gd name="T36" fmla="*/ 859 w 1080"/>
                <a:gd name="T37" fmla="*/ 368 h 524"/>
                <a:gd name="T38" fmla="*/ 850 w 1080"/>
                <a:gd name="T39" fmla="*/ 392 h 524"/>
                <a:gd name="T40" fmla="*/ 397 w 1080"/>
                <a:gd name="T41" fmla="*/ 524 h 524"/>
                <a:gd name="T42" fmla="*/ 831 w 1080"/>
                <a:gd name="T43" fmla="*/ 368 h 524"/>
                <a:gd name="T44" fmla="*/ 388 w 1080"/>
                <a:gd name="T45" fmla="*/ 475 h 524"/>
                <a:gd name="T46" fmla="*/ 600 w 1080"/>
                <a:gd name="T47" fmla="*/ 405 h 524"/>
                <a:gd name="T48" fmla="*/ 369 w 1080"/>
                <a:gd name="T49" fmla="*/ 428 h 524"/>
                <a:gd name="T50" fmla="*/ 443 w 1080"/>
                <a:gd name="T51" fmla="*/ 381 h 524"/>
                <a:gd name="T52" fmla="*/ 359 w 1080"/>
                <a:gd name="T53" fmla="*/ 368 h 524"/>
                <a:gd name="T54" fmla="*/ 73 w 1080"/>
                <a:gd name="T55" fmla="*/ 167 h 524"/>
                <a:gd name="T56" fmla="*/ 28 w 1080"/>
                <a:gd name="T57" fmla="*/ 191 h 524"/>
                <a:gd name="T58" fmla="*/ 378 w 1080"/>
                <a:gd name="T59" fmla="*/ 452 h 524"/>
                <a:gd name="T60" fmla="*/ 0 w 1080"/>
                <a:gd name="T61" fmla="*/ 191 h 524"/>
                <a:gd name="T62" fmla="*/ 46 w 1080"/>
                <a:gd name="T63" fmla="*/ 167 h 524"/>
                <a:gd name="T64" fmla="*/ 37 w 1080"/>
                <a:gd name="T65" fmla="*/ 132 h 524"/>
                <a:gd name="T66" fmla="*/ 119 w 1080"/>
                <a:gd name="T67" fmla="*/ 119 h 524"/>
                <a:gd name="T68" fmla="*/ 28 w 1080"/>
                <a:gd name="T69" fmla="*/ 25 h 524"/>
                <a:gd name="T70" fmla="*/ 28 w 1080"/>
                <a:gd name="T71" fmla="*/ 2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0" h="524">
                  <a:moveTo>
                    <a:pt x="28" y="25"/>
                  </a:moveTo>
                  <a:lnTo>
                    <a:pt x="213" y="85"/>
                  </a:lnTo>
                  <a:lnTo>
                    <a:pt x="406" y="85"/>
                  </a:lnTo>
                  <a:lnTo>
                    <a:pt x="581" y="48"/>
                  </a:lnTo>
                  <a:lnTo>
                    <a:pt x="720" y="0"/>
                  </a:lnTo>
                  <a:lnTo>
                    <a:pt x="932" y="132"/>
                  </a:lnTo>
                  <a:lnTo>
                    <a:pt x="793" y="61"/>
                  </a:lnTo>
                  <a:lnTo>
                    <a:pt x="729" y="0"/>
                  </a:lnTo>
                  <a:lnTo>
                    <a:pt x="471" y="85"/>
                  </a:lnTo>
                  <a:lnTo>
                    <a:pt x="91" y="72"/>
                  </a:lnTo>
                  <a:lnTo>
                    <a:pt x="434" y="346"/>
                  </a:lnTo>
                  <a:lnTo>
                    <a:pt x="692" y="333"/>
                  </a:lnTo>
                  <a:lnTo>
                    <a:pt x="960" y="286"/>
                  </a:lnTo>
                  <a:lnTo>
                    <a:pt x="878" y="227"/>
                  </a:lnTo>
                  <a:lnTo>
                    <a:pt x="979" y="214"/>
                  </a:lnTo>
                  <a:lnTo>
                    <a:pt x="1080" y="273"/>
                  </a:lnTo>
                  <a:lnTo>
                    <a:pt x="1035" y="297"/>
                  </a:lnTo>
                  <a:lnTo>
                    <a:pt x="1063" y="309"/>
                  </a:lnTo>
                  <a:lnTo>
                    <a:pt x="859" y="368"/>
                  </a:lnTo>
                  <a:lnTo>
                    <a:pt x="850" y="392"/>
                  </a:lnTo>
                  <a:lnTo>
                    <a:pt x="397" y="524"/>
                  </a:lnTo>
                  <a:lnTo>
                    <a:pt x="831" y="368"/>
                  </a:lnTo>
                  <a:lnTo>
                    <a:pt x="388" y="475"/>
                  </a:lnTo>
                  <a:lnTo>
                    <a:pt x="600" y="405"/>
                  </a:lnTo>
                  <a:lnTo>
                    <a:pt x="369" y="428"/>
                  </a:lnTo>
                  <a:lnTo>
                    <a:pt x="443" y="381"/>
                  </a:lnTo>
                  <a:lnTo>
                    <a:pt x="359" y="368"/>
                  </a:lnTo>
                  <a:lnTo>
                    <a:pt x="73" y="167"/>
                  </a:lnTo>
                  <a:lnTo>
                    <a:pt x="28" y="191"/>
                  </a:lnTo>
                  <a:lnTo>
                    <a:pt x="378" y="452"/>
                  </a:lnTo>
                  <a:lnTo>
                    <a:pt x="0" y="191"/>
                  </a:lnTo>
                  <a:lnTo>
                    <a:pt x="46" y="167"/>
                  </a:lnTo>
                  <a:lnTo>
                    <a:pt x="37" y="132"/>
                  </a:lnTo>
                  <a:lnTo>
                    <a:pt x="119" y="119"/>
                  </a:lnTo>
                  <a:lnTo>
                    <a:pt x="28" y="25"/>
                  </a:lnTo>
                  <a:lnTo>
                    <a:pt x="28"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5" name="Freeform 44"/>
            <p:cNvSpPr>
              <a:spLocks/>
            </p:cNvSpPr>
            <p:nvPr/>
          </p:nvSpPr>
          <p:spPr bwMode="auto">
            <a:xfrm>
              <a:off x="3923" y="1882"/>
              <a:ext cx="185" cy="149"/>
            </a:xfrm>
            <a:custGeom>
              <a:avLst/>
              <a:gdLst>
                <a:gd name="T0" fmla="*/ 0 w 369"/>
                <a:gd name="T1" fmla="*/ 0 h 297"/>
                <a:gd name="T2" fmla="*/ 369 w 369"/>
                <a:gd name="T3" fmla="*/ 286 h 297"/>
                <a:gd name="T4" fmla="*/ 323 w 369"/>
                <a:gd name="T5" fmla="*/ 297 h 297"/>
                <a:gd name="T6" fmla="*/ 0 w 369"/>
                <a:gd name="T7" fmla="*/ 83 h 297"/>
                <a:gd name="T8" fmla="*/ 37 w 369"/>
                <a:gd name="T9" fmla="*/ 48 h 297"/>
                <a:gd name="T10" fmla="*/ 0 w 369"/>
                <a:gd name="T11" fmla="*/ 0 h 297"/>
                <a:gd name="T12" fmla="*/ 0 w 369"/>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369" h="297">
                  <a:moveTo>
                    <a:pt x="0" y="0"/>
                  </a:moveTo>
                  <a:lnTo>
                    <a:pt x="369" y="286"/>
                  </a:lnTo>
                  <a:lnTo>
                    <a:pt x="323" y="297"/>
                  </a:lnTo>
                  <a:lnTo>
                    <a:pt x="0" y="83"/>
                  </a:lnTo>
                  <a:lnTo>
                    <a:pt x="37" y="48"/>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6" name="Freeform 45"/>
            <p:cNvSpPr>
              <a:spLocks/>
            </p:cNvSpPr>
            <p:nvPr/>
          </p:nvSpPr>
          <p:spPr bwMode="auto">
            <a:xfrm>
              <a:off x="4320" y="1781"/>
              <a:ext cx="319" cy="196"/>
            </a:xfrm>
            <a:custGeom>
              <a:avLst/>
              <a:gdLst>
                <a:gd name="T0" fmla="*/ 0 w 639"/>
                <a:gd name="T1" fmla="*/ 72 h 392"/>
                <a:gd name="T2" fmla="*/ 149 w 639"/>
                <a:gd name="T3" fmla="*/ 96 h 392"/>
                <a:gd name="T4" fmla="*/ 242 w 639"/>
                <a:gd name="T5" fmla="*/ 72 h 392"/>
                <a:gd name="T6" fmla="*/ 334 w 639"/>
                <a:gd name="T7" fmla="*/ 36 h 392"/>
                <a:gd name="T8" fmla="*/ 426 w 639"/>
                <a:gd name="T9" fmla="*/ 0 h 392"/>
                <a:gd name="T10" fmla="*/ 277 w 639"/>
                <a:gd name="T11" fmla="*/ 59 h 392"/>
                <a:gd name="T12" fmla="*/ 167 w 639"/>
                <a:gd name="T13" fmla="*/ 96 h 392"/>
                <a:gd name="T14" fmla="*/ 38 w 639"/>
                <a:gd name="T15" fmla="*/ 96 h 392"/>
                <a:gd name="T16" fmla="*/ 490 w 639"/>
                <a:gd name="T17" fmla="*/ 332 h 392"/>
                <a:gd name="T18" fmla="*/ 639 w 639"/>
                <a:gd name="T19" fmla="*/ 392 h 392"/>
                <a:gd name="T20" fmla="*/ 399 w 639"/>
                <a:gd name="T21" fmla="*/ 297 h 392"/>
                <a:gd name="T22" fmla="*/ 0 w 639"/>
                <a:gd name="T23" fmla="*/ 96 h 392"/>
                <a:gd name="T24" fmla="*/ 0 w 639"/>
                <a:gd name="T25" fmla="*/ 72 h 392"/>
                <a:gd name="T26" fmla="*/ 0 w 639"/>
                <a:gd name="T27" fmla="*/ 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9" h="392">
                  <a:moveTo>
                    <a:pt x="0" y="72"/>
                  </a:moveTo>
                  <a:lnTo>
                    <a:pt x="149" y="96"/>
                  </a:lnTo>
                  <a:lnTo>
                    <a:pt x="242" y="72"/>
                  </a:lnTo>
                  <a:lnTo>
                    <a:pt x="334" y="36"/>
                  </a:lnTo>
                  <a:lnTo>
                    <a:pt x="426" y="0"/>
                  </a:lnTo>
                  <a:lnTo>
                    <a:pt x="277" y="59"/>
                  </a:lnTo>
                  <a:lnTo>
                    <a:pt x="167" y="96"/>
                  </a:lnTo>
                  <a:lnTo>
                    <a:pt x="38" y="96"/>
                  </a:lnTo>
                  <a:lnTo>
                    <a:pt x="490" y="332"/>
                  </a:lnTo>
                  <a:lnTo>
                    <a:pt x="639" y="392"/>
                  </a:lnTo>
                  <a:lnTo>
                    <a:pt x="399" y="297"/>
                  </a:lnTo>
                  <a:lnTo>
                    <a:pt x="0" y="96"/>
                  </a:lnTo>
                  <a:lnTo>
                    <a:pt x="0" y="72"/>
                  </a:lnTo>
                  <a:lnTo>
                    <a:pt x="0"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7" name="Freeform 46"/>
            <p:cNvSpPr>
              <a:spLocks/>
            </p:cNvSpPr>
            <p:nvPr/>
          </p:nvSpPr>
          <p:spPr bwMode="auto">
            <a:xfrm>
              <a:off x="4750" y="1888"/>
              <a:ext cx="471" cy="161"/>
            </a:xfrm>
            <a:custGeom>
              <a:avLst/>
              <a:gdLst>
                <a:gd name="T0" fmla="*/ 0 w 943"/>
                <a:gd name="T1" fmla="*/ 226 h 322"/>
                <a:gd name="T2" fmla="*/ 194 w 943"/>
                <a:gd name="T3" fmla="*/ 250 h 322"/>
                <a:gd name="T4" fmla="*/ 268 w 943"/>
                <a:gd name="T5" fmla="*/ 298 h 322"/>
                <a:gd name="T6" fmla="*/ 507 w 943"/>
                <a:gd name="T7" fmla="*/ 156 h 322"/>
                <a:gd name="T8" fmla="*/ 674 w 943"/>
                <a:gd name="T9" fmla="*/ 97 h 322"/>
                <a:gd name="T10" fmla="*/ 840 w 943"/>
                <a:gd name="T11" fmla="*/ 48 h 322"/>
                <a:gd name="T12" fmla="*/ 922 w 943"/>
                <a:gd name="T13" fmla="*/ 0 h 322"/>
                <a:gd name="T14" fmla="*/ 896 w 943"/>
                <a:gd name="T15" fmla="*/ 37 h 322"/>
                <a:gd name="T16" fmla="*/ 943 w 943"/>
                <a:gd name="T17" fmla="*/ 37 h 322"/>
                <a:gd name="T18" fmla="*/ 258 w 943"/>
                <a:gd name="T19" fmla="*/ 322 h 322"/>
                <a:gd name="T20" fmla="*/ 176 w 943"/>
                <a:gd name="T21" fmla="*/ 275 h 322"/>
                <a:gd name="T22" fmla="*/ 93 w 943"/>
                <a:gd name="T23" fmla="*/ 250 h 322"/>
                <a:gd name="T24" fmla="*/ 0 w 943"/>
                <a:gd name="T25" fmla="*/ 226 h 322"/>
                <a:gd name="T26" fmla="*/ 0 w 943"/>
                <a:gd name="T27" fmla="*/ 22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322">
                  <a:moveTo>
                    <a:pt x="0" y="226"/>
                  </a:moveTo>
                  <a:lnTo>
                    <a:pt x="194" y="250"/>
                  </a:lnTo>
                  <a:lnTo>
                    <a:pt x="268" y="298"/>
                  </a:lnTo>
                  <a:lnTo>
                    <a:pt x="507" y="156"/>
                  </a:lnTo>
                  <a:lnTo>
                    <a:pt x="674" y="97"/>
                  </a:lnTo>
                  <a:lnTo>
                    <a:pt x="840" y="48"/>
                  </a:lnTo>
                  <a:lnTo>
                    <a:pt x="922" y="0"/>
                  </a:lnTo>
                  <a:lnTo>
                    <a:pt x="896" y="37"/>
                  </a:lnTo>
                  <a:lnTo>
                    <a:pt x="943" y="37"/>
                  </a:lnTo>
                  <a:lnTo>
                    <a:pt x="258" y="322"/>
                  </a:lnTo>
                  <a:lnTo>
                    <a:pt x="176" y="275"/>
                  </a:lnTo>
                  <a:lnTo>
                    <a:pt x="93" y="250"/>
                  </a:lnTo>
                  <a:lnTo>
                    <a:pt x="0" y="226"/>
                  </a:lnTo>
                  <a:lnTo>
                    <a:pt x="0" y="2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8" name="Freeform 47"/>
            <p:cNvSpPr>
              <a:spLocks/>
            </p:cNvSpPr>
            <p:nvPr/>
          </p:nvSpPr>
          <p:spPr bwMode="auto">
            <a:xfrm>
              <a:off x="4043" y="1438"/>
              <a:ext cx="466" cy="213"/>
            </a:xfrm>
            <a:custGeom>
              <a:avLst/>
              <a:gdLst>
                <a:gd name="T0" fmla="*/ 380 w 934"/>
                <a:gd name="T1" fmla="*/ 106 h 426"/>
                <a:gd name="T2" fmla="*/ 214 w 934"/>
                <a:gd name="T3" fmla="*/ 141 h 426"/>
                <a:gd name="T4" fmla="*/ 103 w 934"/>
                <a:gd name="T5" fmla="*/ 153 h 426"/>
                <a:gd name="T6" fmla="*/ 0 w 934"/>
                <a:gd name="T7" fmla="*/ 188 h 426"/>
                <a:gd name="T8" fmla="*/ 167 w 934"/>
                <a:gd name="T9" fmla="*/ 201 h 426"/>
                <a:gd name="T10" fmla="*/ 29 w 934"/>
                <a:gd name="T11" fmla="*/ 272 h 426"/>
                <a:gd name="T12" fmla="*/ 221 w 934"/>
                <a:gd name="T13" fmla="*/ 235 h 426"/>
                <a:gd name="T14" fmla="*/ 371 w 934"/>
                <a:gd name="T15" fmla="*/ 248 h 426"/>
                <a:gd name="T16" fmla="*/ 536 w 934"/>
                <a:gd name="T17" fmla="*/ 284 h 426"/>
                <a:gd name="T18" fmla="*/ 592 w 934"/>
                <a:gd name="T19" fmla="*/ 307 h 426"/>
                <a:gd name="T20" fmla="*/ 519 w 934"/>
                <a:gd name="T21" fmla="*/ 354 h 426"/>
                <a:gd name="T22" fmla="*/ 592 w 934"/>
                <a:gd name="T23" fmla="*/ 331 h 426"/>
                <a:gd name="T24" fmla="*/ 583 w 934"/>
                <a:gd name="T25" fmla="*/ 366 h 426"/>
                <a:gd name="T26" fmla="*/ 453 w 934"/>
                <a:gd name="T27" fmla="*/ 426 h 426"/>
                <a:gd name="T28" fmla="*/ 896 w 934"/>
                <a:gd name="T29" fmla="*/ 294 h 426"/>
                <a:gd name="T30" fmla="*/ 831 w 934"/>
                <a:gd name="T31" fmla="*/ 284 h 426"/>
                <a:gd name="T32" fmla="*/ 906 w 934"/>
                <a:gd name="T33" fmla="*/ 235 h 426"/>
                <a:gd name="T34" fmla="*/ 850 w 934"/>
                <a:gd name="T35" fmla="*/ 212 h 426"/>
                <a:gd name="T36" fmla="*/ 934 w 934"/>
                <a:gd name="T37" fmla="*/ 141 h 426"/>
                <a:gd name="T38" fmla="*/ 925 w 934"/>
                <a:gd name="T39" fmla="*/ 129 h 426"/>
                <a:gd name="T40" fmla="*/ 693 w 934"/>
                <a:gd name="T41" fmla="*/ 294 h 426"/>
                <a:gd name="T42" fmla="*/ 519 w 934"/>
                <a:gd name="T43" fmla="*/ 225 h 426"/>
                <a:gd name="T44" fmla="*/ 361 w 934"/>
                <a:gd name="T45" fmla="*/ 188 h 426"/>
                <a:gd name="T46" fmla="*/ 92 w 934"/>
                <a:gd name="T47" fmla="*/ 175 h 426"/>
                <a:gd name="T48" fmla="*/ 426 w 934"/>
                <a:gd name="T49" fmla="*/ 93 h 426"/>
                <a:gd name="T50" fmla="*/ 536 w 934"/>
                <a:gd name="T51" fmla="*/ 22 h 426"/>
                <a:gd name="T52" fmla="*/ 896 w 934"/>
                <a:gd name="T53" fmla="*/ 117 h 426"/>
                <a:gd name="T54" fmla="*/ 526 w 934"/>
                <a:gd name="T55" fmla="*/ 0 h 426"/>
                <a:gd name="T56" fmla="*/ 380 w 934"/>
                <a:gd name="T57" fmla="*/ 106 h 426"/>
                <a:gd name="T58" fmla="*/ 380 w 934"/>
                <a:gd name="T59" fmla="*/ 10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34" h="426">
                  <a:moveTo>
                    <a:pt x="380" y="106"/>
                  </a:moveTo>
                  <a:lnTo>
                    <a:pt x="214" y="141"/>
                  </a:lnTo>
                  <a:lnTo>
                    <a:pt x="103" y="153"/>
                  </a:lnTo>
                  <a:lnTo>
                    <a:pt x="0" y="188"/>
                  </a:lnTo>
                  <a:lnTo>
                    <a:pt x="167" y="201"/>
                  </a:lnTo>
                  <a:lnTo>
                    <a:pt x="29" y="272"/>
                  </a:lnTo>
                  <a:lnTo>
                    <a:pt x="221" y="235"/>
                  </a:lnTo>
                  <a:lnTo>
                    <a:pt x="371" y="248"/>
                  </a:lnTo>
                  <a:lnTo>
                    <a:pt x="536" y="284"/>
                  </a:lnTo>
                  <a:lnTo>
                    <a:pt x="592" y="307"/>
                  </a:lnTo>
                  <a:lnTo>
                    <a:pt x="519" y="354"/>
                  </a:lnTo>
                  <a:lnTo>
                    <a:pt x="592" y="331"/>
                  </a:lnTo>
                  <a:lnTo>
                    <a:pt x="583" y="366"/>
                  </a:lnTo>
                  <a:lnTo>
                    <a:pt x="453" y="426"/>
                  </a:lnTo>
                  <a:lnTo>
                    <a:pt x="896" y="294"/>
                  </a:lnTo>
                  <a:lnTo>
                    <a:pt x="831" y="284"/>
                  </a:lnTo>
                  <a:lnTo>
                    <a:pt x="906" y="235"/>
                  </a:lnTo>
                  <a:lnTo>
                    <a:pt x="850" y="212"/>
                  </a:lnTo>
                  <a:lnTo>
                    <a:pt x="934" y="141"/>
                  </a:lnTo>
                  <a:lnTo>
                    <a:pt x="925" y="129"/>
                  </a:lnTo>
                  <a:lnTo>
                    <a:pt x="693" y="294"/>
                  </a:lnTo>
                  <a:lnTo>
                    <a:pt x="519" y="225"/>
                  </a:lnTo>
                  <a:lnTo>
                    <a:pt x="361" y="188"/>
                  </a:lnTo>
                  <a:lnTo>
                    <a:pt x="92" y="175"/>
                  </a:lnTo>
                  <a:lnTo>
                    <a:pt x="426" y="93"/>
                  </a:lnTo>
                  <a:lnTo>
                    <a:pt x="536" y="22"/>
                  </a:lnTo>
                  <a:lnTo>
                    <a:pt x="896" y="117"/>
                  </a:lnTo>
                  <a:lnTo>
                    <a:pt x="526" y="0"/>
                  </a:lnTo>
                  <a:lnTo>
                    <a:pt x="380" y="106"/>
                  </a:lnTo>
                  <a:lnTo>
                    <a:pt x="380"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9" name="Freeform 48"/>
            <p:cNvSpPr>
              <a:spLocks/>
            </p:cNvSpPr>
            <p:nvPr/>
          </p:nvSpPr>
          <p:spPr bwMode="auto">
            <a:xfrm>
              <a:off x="4080" y="1580"/>
              <a:ext cx="207" cy="48"/>
            </a:xfrm>
            <a:custGeom>
              <a:avLst/>
              <a:gdLst>
                <a:gd name="T0" fmla="*/ 0 w 415"/>
                <a:gd name="T1" fmla="*/ 0 h 95"/>
                <a:gd name="T2" fmla="*/ 146 w 415"/>
                <a:gd name="T3" fmla="*/ 0 h 95"/>
                <a:gd name="T4" fmla="*/ 239 w 415"/>
                <a:gd name="T5" fmla="*/ 23 h 95"/>
                <a:gd name="T6" fmla="*/ 324 w 415"/>
                <a:gd name="T7" fmla="*/ 60 h 95"/>
                <a:gd name="T8" fmla="*/ 415 w 415"/>
                <a:gd name="T9" fmla="*/ 82 h 95"/>
                <a:gd name="T10" fmla="*/ 341 w 415"/>
                <a:gd name="T11" fmla="*/ 82 h 95"/>
                <a:gd name="T12" fmla="*/ 296 w 415"/>
                <a:gd name="T13" fmla="*/ 95 h 95"/>
                <a:gd name="T14" fmla="*/ 45 w 415"/>
                <a:gd name="T15" fmla="*/ 47 h 95"/>
                <a:gd name="T16" fmla="*/ 83 w 415"/>
                <a:gd name="T17" fmla="*/ 10 h 95"/>
                <a:gd name="T18" fmla="*/ 0 w 415"/>
                <a:gd name="T19" fmla="*/ 0 h 95"/>
                <a:gd name="T20" fmla="*/ 0 w 415"/>
                <a:gd name="T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95">
                  <a:moveTo>
                    <a:pt x="0" y="0"/>
                  </a:moveTo>
                  <a:lnTo>
                    <a:pt x="146" y="0"/>
                  </a:lnTo>
                  <a:lnTo>
                    <a:pt x="239" y="23"/>
                  </a:lnTo>
                  <a:lnTo>
                    <a:pt x="324" y="60"/>
                  </a:lnTo>
                  <a:lnTo>
                    <a:pt x="415" y="82"/>
                  </a:lnTo>
                  <a:lnTo>
                    <a:pt x="341" y="82"/>
                  </a:lnTo>
                  <a:lnTo>
                    <a:pt x="296" y="95"/>
                  </a:lnTo>
                  <a:lnTo>
                    <a:pt x="45" y="47"/>
                  </a:lnTo>
                  <a:lnTo>
                    <a:pt x="83" y="1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0" name="Freeform 49"/>
            <p:cNvSpPr>
              <a:spLocks/>
            </p:cNvSpPr>
            <p:nvPr/>
          </p:nvSpPr>
          <p:spPr bwMode="auto">
            <a:xfrm>
              <a:off x="4066" y="1604"/>
              <a:ext cx="236" cy="77"/>
            </a:xfrm>
            <a:custGeom>
              <a:avLst/>
              <a:gdLst>
                <a:gd name="T0" fmla="*/ 0 w 472"/>
                <a:gd name="T1" fmla="*/ 0 h 154"/>
                <a:gd name="T2" fmla="*/ 185 w 472"/>
                <a:gd name="T3" fmla="*/ 84 h 154"/>
                <a:gd name="T4" fmla="*/ 472 w 472"/>
                <a:gd name="T5" fmla="*/ 143 h 154"/>
                <a:gd name="T6" fmla="*/ 425 w 472"/>
                <a:gd name="T7" fmla="*/ 154 h 154"/>
                <a:gd name="T8" fmla="*/ 148 w 472"/>
                <a:gd name="T9" fmla="*/ 95 h 154"/>
                <a:gd name="T10" fmla="*/ 0 w 472"/>
                <a:gd name="T11" fmla="*/ 0 h 154"/>
                <a:gd name="T12" fmla="*/ 0 w 472"/>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472" h="154">
                  <a:moveTo>
                    <a:pt x="0" y="0"/>
                  </a:moveTo>
                  <a:lnTo>
                    <a:pt x="185" y="84"/>
                  </a:lnTo>
                  <a:lnTo>
                    <a:pt x="472" y="143"/>
                  </a:lnTo>
                  <a:lnTo>
                    <a:pt x="425" y="154"/>
                  </a:lnTo>
                  <a:lnTo>
                    <a:pt x="148" y="95"/>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1" name="Freeform 50"/>
            <p:cNvSpPr>
              <a:spLocks/>
            </p:cNvSpPr>
            <p:nvPr/>
          </p:nvSpPr>
          <p:spPr bwMode="auto">
            <a:xfrm>
              <a:off x="4089" y="1640"/>
              <a:ext cx="180" cy="106"/>
            </a:xfrm>
            <a:custGeom>
              <a:avLst/>
              <a:gdLst>
                <a:gd name="T0" fmla="*/ 0 w 361"/>
                <a:gd name="T1" fmla="*/ 0 h 214"/>
                <a:gd name="T2" fmla="*/ 19 w 361"/>
                <a:gd name="T3" fmla="*/ 105 h 214"/>
                <a:gd name="T4" fmla="*/ 28 w 361"/>
                <a:gd name="T5" fmla="*/ 165 h 214"/>
                <a:gd name="T6" fmla="*/ 176 w 361"/>
                <a:gd name="T7" fmla="*/ 118 h 214"/>
                <a:gd name="T8" fmla="*/ 361 w 361"/>
                <a:gd name="T9" fmla="*/ 94 h 214"/>
                <a:gd name="T10" fmla="*/ 260 w 361"/>
                <a:gd name="T11" fmla="*/ 142 h 214"/>
                <a:gd name="T12" fmla="*/ 232 w 361"/>
                <a:gd name="T13" fmla="*/ 214 h 214"/>
                <a:gd name="T14" fmla="*/ 84 w 361"/>
                <a:gd name="T15" fmla="*/ 165 h 214"/>
                <a:gd name="T16" fmla="*/ 0 w 361"/>
                <a:gd name="T17" fmla="*/ 201 h 214"/>
                <a:gd name="T18" fmla="*/ 0 w 361"/>
                <a:gd name="T19" fmla="*/ 0 h 214"/>
                <a:gd name="T20" fmla="*/ 0 w 361"/>
                <a:gd name="T21"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214">
                  <a:moveTo>
                    <a:pt x="0" y="0"/>
                  </a:moveTo>
                  <a:lnTo>
                    <a:pt x="19" y="105"/>
                  </a:lnTo>
                  <a:lnTo>
                    <a:pt x="28" y="165"/>
                  </a:lnTo>
                  <a:lnTo>
                    <a:pt x="176" y="118"/>
                  </a:lnTo>
                  <a:lnTo>
                    <a:pt x="361" y="94"/>
                  </a:lnTo>
                  <a:lnTo>
                    <a:pt x="260" y="142"/>
                  </a:lnTo>
                  <a:lnTo>
                    <a:pt x="232" y="214"/>
                  </a:lnTo>
                  <a:lnTo>
                    <a:pt x="84" y="165"/>
                  </a:lnTo>
                  <a:lnTo>
                    <a:pt x="0" y="20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2" name="Freeform 51"/>
            <p:cNvSpPr>
              <a:spLocks/>
            </p:cNvSpPr>
            <p:nvPr/>
          </p:nvSpPr>
          <p:spPr bwMode="auto">
            <a:xfrm>
              <a:off x="4334" y="1592"/>
              <a:ext cx="185" cy="160"/>
            </a:xfrm>
            <a:custGeom>
              <a:avLst/>
              <a:gdLst>
                <a:gd name="T0" fmla="*/ 18 w 370"/>
                <a:gd name="T1" fmla="*/ 154 h 320"/>
                <a:gd name="T2" fmla="*/ 157 w 370"/>
                <a:gd name="T3" fmla="*/ 167 h 320"/>
                <a:gd name="T4" fmla="*/ 277 w 370"/>
                <a:gd name="T5" fmla="*/ 214 h 320"/>
                <a:gd name="T6" fmla="*/ 313 w 370"/>
                <a:gd name="T7" fmla="*/ 261 h 320"/>
                <a:gd name="T8" fmla="*/ 370 w 370"/>
                <a:gd name="T9" fmla="*/ 0 h 320"/>
                <a:gd name="T10" fmla="*/ 323 w 370"/>
                <a:gd name="T11" fmla="*/ 286 h 320"/>
                <a:gd name="T12" fmla="*/ 277 w 370"/>
                <a:gd name="T13" fmla="*/ 225 h 320"/>
                <a:gd name="T14" fmla="*/ 138 w 370"/>
                <a:gd name="T15" fmla="*/ 286 h 320"/>
                <a:gd name="T16" fmla="*/ 277 w 370"/>
                <a:gd name="T17" fmla="*/ 273 h 320"/>
                <a:gd name="T18" fmla="*/ 128 w 370"/>
                <a:gd name="T19" fmla="*/ 320 h 320"/>
                <a:gd name="T20" fmla="*/ 82 w 370"/>
                <a:gd name="T21" fmla="*/ 286 h 320"/>
                <a:gd name="T22" fmla="*/ 220 w 370"/>
                <a:gd name="T23" fmla="*/ 214 h 320"/>
                <a:gd name="T24" fmla="*/ 56 w 370"/>
                <a:gd name="T25" fmla="*/ 238 h 320"/>
                <a:gd name="T26" fmla="*/ 0 w 370"/>
                <a:gd name="T27" fmla="*/ 167 h 320"/>
                <a:gd name="T28" fmla="*/ 18 w 370"/>
                <a:gd name="T29" fmla="*/ 154 h 320"/>
                <a:gd name="T30" fmla="*/ 18 w 370"/>
                <a:gd name="T31" fmla="*/ 15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0" h="320">
                  <a:moveTo>
                    <a:pt x="18" y="154"/>
                  </a:moveTo>
                  <a:lnTo>
                    <a:pt x="157" y="167"/>
                  </a:lnTo>
                  <a:lnTo>
                    <a:pt x="277" y="214"/>
                  </a:lnTo>
                  <a:lnTo>
                    <a:pt x="313" y="261"/>
                  </a:lnTo>
                  <a:lnTo>
                    <a:pt x="370" y="0"/>
                  </a:lnTo>
                  <a:lnTo>
                    <a:pt x="323" y="286"/>
                  </a:lnTo>
                  <a:lnTo>
                    <a:pt x="277" y="225"/>
                  </a:lnTo>
                  <a:lnTo>
                    <a:pt x="138" y="286"/>
                  </a:lnTo>
                  <a:lnTo>
                    <a:pt x="277" y="273"/>
                  </a:lnTo>
                  <a:lnTo>
                    <a:pt x="128" y="320"/>
                  </a:lnTo>
                  <a:lnTo>
                    <a:pt x="82" y="286"/>
                  </a:lnTo>
                  <a:lnTo>
                    <a:pt x="220" y="214"/>
                  </a:lnTo>
                  <a:lnTo>
                    <a:pt x="56" y="238"/>
                  </a:lnTo>
                  <a:lnTo>
                    <a:pt x="0" y="167"/>
                  </a:lnTo>
                  <a:lnTo>
                    <a:pt x="18" y="154"/>
                  </a:lnTo>
                  <a:lnTo>
                    <a:pt x="18"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3" name="Freeform 52"/>
            <p:cNvSpPr>
              <a:spLocks/>
            </p:cNvSpPr>
            <p:nvPr/>
          </p:nvSpPr>
          <p:spPr bwMode="auto">
            <a:xfrm>
              <a:off x="4302" y="1710"/>
              <a:ext cx="60" cy="36"/>
            </a:xfrm>
            <a:custGeom>
              <a:avLst/>
              <a:gdLst>
                <a:gd name="T0" fmla="*/ 7 w 120"/>
                <a:gd name="T1" fmla="*/ 35 h 72"/>
                <a:gd name="T2" fmla="*/ 120 w 120"/>
                <a:gd name="T3" fmla="*/ 0 h 72"/>
                <a:gd name="T4" fmla="*/ 0 w 120"/>
                <a:gd name="T5" fmla="*/ 72 h 72"/>
                <a:gd name="T6" fmla="*/ 7 w 120"/>
                <a:gd name="T7" fmla="*/ 35 h 72"/>
                <a:gd name="T8" fmla="*/ 7 w 120"/>
                <a:gd name="T9" fmla="*/ 35 h 72"/>
              </a:gdLst>
              <a:ahLst/>
              <a:cxnLst>
                <a:cxn ang="0">
                  <a:pos x="T0" y="T1"/>
                </a:cxn>
                <a:cxn ang="0">
                  <a:pos x="T2" y="T3"/>
                </a:cxn>
                <a:cxn ang="0">
                  <a:pos x="T4" y="T5"/>
                </a:cxn>
                <a:cxn ang="0">
                  <a:pos x="T6" y="T7"/>
                </a:cxn>
                <a:cxn ang="0">
                  <a:pos x="T8" y="T9"/>
                </a:cxn>
              </a:cxnLst>
              <a:rect l="0" t="0" r="r" b="b"/>
              <a:pathLst>
                <a:path w="120" h="72">
                  <a:moveTo>
                    <a:pt x="7" y="35"/>
                  </a:moveTo>
                  <a:lnTo>
                    <a:pt x="120" y="0"/>
                  </a:lnTo>
                  <a:lnTo>
                    <a:pt x="0" y="72"/>
                  </a:lnTo>
                  <a:lnTo>
                    <a:pt x="7" y="35"/>
                  </a:lnTo>
                  <a:lnTo>
                    <a:pt x="7"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4" name="Freeform 53"/>
            <p:cNvSpPr>
              <a:spLocks/>
            </p:cNvSpPr>
            <p:nvPr/>
          </p:nvSpPr>
          <p:spPr bwMode="auto">
            <a:xfrm>
              <a:off x="4329" y="1746"/>
              <a:ext cx="37" cy="12"/>
            </a:xfrm>
            <a:custGeom>
              <a:avLst/>
              <a:gdLst>
                <a:gd name="T0" fmla="*/ 0 w 73"/>
                <a:gd name="T1" fmla="*/ 23 h 23"/>
                <a:gd name="T2" fmla="*/ 66 w 73"/>
                <a:gd name="T3" fmla="*/ 0 h 23"/>
                <a:gd name="T4" fmla="*/ 73 w 73"/>
                <a:gd name="T5" fmla="*/ 23 h 23"/>
                <a:gd name="T6" fmla="*/ 0 w 73"/>
                <a:gd name="T7" fmla="*/ 23 h 23"/>
                <a:gd name="T8" fmla="*/ 0 w 73"/>
                <a:gd name="T9" fmla="*/ 23 h 23"/>
              </a:gdLst>
              <a:ahLst/>
              <a:cxnLst>
                <a:cxn ang="0">
                  <a:pos x="T0" y="T1"/>
                </a:cxn>
                <a:cxn ang="0">
                  <a:pos x="T2" y="T3"/>
                </a:cxn>
                <a:cxn ang="0">
                  <a:pos x="T4" y="T5"/>
                </a:cxn>
                <a:cxn ang="0">
                  <a:pos x="T6" y="T7"/>
                </a:cxn>
                <a:cxn ang="0">
                  <a:pos x="T8" y="T9"/>
                </a:cxn>
              </a:cxnLst>
              <a:rect l="0" t="0" r="r" b="b"/>
              <a:pathLst>
                <a:path w="73" h="23">
                  <a:moveTo>
                    <a:pt x="0" y="23"/>
                  </a:moveTo>
                  <a:lnTo>
                    <a:pt x="66" y="0"/>
                  </a:lnTo>
                  <a:lnTo>
                    <a:pt x="73" y="23"/>
                  </a:lnTo>
                  <a:lnTo>
                    <a:pt x="0" y="23"/>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5" name="Freeform 54"/>
            <p:cNvSpPr>
              <a:spLocks/>
            </p:cNvSpPr>
            <p:nvPr/>
          </p:nvSpPr>
          <p:spPr bwMode="auto">
            <a:xfrm>
              <a:off x="4237" y="1686"/>
              <a:ext cx="65" cy="42"/>
            </a:xfrm>
            <a:custGeom>
              <a:avLst/>
              <a:gdLst>
                <a:gd name="T0" fmla="*/ 0 w 131"/>
                <a:gd name="T1" fmla="*/ 35 h 83"/>
                <a:gd name="T2" fmla="*/ 113 w 131"/>
                <a:gd name="T3" fmla="*/ 83 h 83"/>
                <a:gd name="T4" fmla="*/ 28 w 131"/>
                <a:gd name="T5" fmla="*/ 24 h 83"/>
                <a:gd name="T6" fmla="*/ 131 w 131"/>
                <a:gd name="T7" fmla="*/ 48 h 83"/>
                <a:gd name="T8" fmla="*/ 65 w 131"/>
                <a:gd name="T9" fmla="*/ 0 h 83"/>
                <a:gd name="T10" fmla="*/ 0 w 131"/>
                <a:gd name="T11" fmla="*/ 35 h 83"/>
                <a:gd name="T12" fmla="*/ 0 w 131"/>
                <a:gd name="T13" fmla="*/ 35 h 83"/>
              </a:gdLst>
              <a:ahLst/>
              <a:cxnLst>
                <a:cxn ang="0">
                  <a:pos x="T0" y="T1"/>
                </a:cxn>
                <a:cxn ang="0">
                  <a:pos x="T2" y="T3"/>
                </a:cxn>
                <a:cxn ang="0">
                  <a:pos x="T4" y="T5"/>
                </a:cxn>
                <a:cxn ang="0">
                  <a:pos x="T6" y="T7"/>
                </a:cxn>
                <a:cxn ang="0">
                  <a:pos x="T8" y="T9"/>
                </a:cxn>
                <a:cxn ang="0">
                  <a:pos x="T10" y="T11"/>
                </a:cxn>
                <a:cxn ang="0">
                  <a:pos x="T12" y="T13"/>
                </a:cxn>
              </a:cxnLst>
              <a:rect l="0" t="0" r="r" b="b"/>
              <a:pathLst>
                <a:path w="131" h="83">
                  <a:moveTo>
                    <a:pt x="0" y="35"/>
                  </a:moveTo>
                  <a:lnTo>
                    <a:pt x="113" y="83"/>
                  </a:lnTo>
                  <a:lnTo>
                    <a:pt x="28" y="24"/>
                  </a:lnTo>
                  <a:lnTo>
                    <a:pt x="131" y="48"/>
                  </a:lnTo>
                  <a:lnTo>
                    <a:pt x="65" y="0"/>
                  </a:lnTo>
                  <a:lnTo>
                    <a:pt x="0" y="35"/>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6" name="Freeform 55"/>
            <p:cNvSpPr>
              <a:spLocks/>
            </p:cNvSpPr>
            <p:nvPr/>
          </p:nvSpPr>
          <p:spPr bwMode="auto">
            <a:xfrm>
              <a:off x="4348" y="1567"/>
              <a:ext cx="216" cy="84"/>
            </a:xfrm>
            <a:custGeom>
              <a:avLst/>
              <a:gdLst>
                <a:gd name="T0" fmla="*/ 0 w 433"/>
                <a:gd name="T1" fmla="*/ 167 h 167"/>
                <a:gd name="T2" fmla="*/ 405 w 433"/>
                <a:gd name="T3" fmla="*/ 25 h 167"/>
                <a:gd name="T4" fmla="*/ 314 w 433"/>
                <a:gd name="T5" fmla="*/ 0 h 167"/>
                <a:gd name="T6" fmla="*/ 433 w 433"/>
                <a:gd name="T7" fmla="*/ 25 h 167"/>
                <a:gd name="T8" fmla="*/ 397 w 433"/>
                <a:gd name="T9" fmla="*/ 48 h 167"/>
                <a:gd name="T10" fmla="*/ 0 w 433"/>
                <a:gd name="T11" fmla="*/ 167 h 167"/>
                <a:gd name="T12" fmla="*/ 0 w 433"/>
                <a:gd name="T13" fmla="*/ 167 h 167"/>
              </a:gdLst>
              <a:ahLst/>
              <a:cxnLst>
                <a:cxn ang="0">
                  <a:pos x="T0" y="T1"/>
                </a:cxn>
                <a:cxn ang="0">
                  <a:pos x="T2" y="T3"/>
                </a:cxn>
                <a:cxn ang="0">
                  <a:pos x="T4" y="T5"/>
                </a:cxn>
                <a:cxn ang="0">
                  <a:pos x="T6" y="T7"/>
                </a:cxn>
                <a:cxn ang="0">
                  <a:pos x="T8" y="T9"/>
                </a:cxn>
                <a:cxn ang="0">
                  <a:pos x="T10" y="T11"/>
                </a:cxn>
                <a:cxn ang="0">
                  <a:pos x="T12" y="T13"/>
                </a:cxn>
              </a:cxnLst>
              <a:rect l="0" t="0" r="r" b="b"/>
              <a:pathLst>
                <a:path w="433" h="167">
                  <a:moveTo>
                    <a:pt x="0" y="167"/>
                  </a:moveTo>
                  <a:lnTo>
                    <a:pt x="405" y="25"/>
                  </a:lnTo>
                  <a:lnTo>
                    <a:pt x="314" y="0"/>
                  </a:lnTo>
                  <a:lnTo>
                    <a:pt x="433" y="25"/>
                  </a:lnTo>
                  <a:lnTo>
                    <a:pt x="397" y="48"/>
                  </a:lnTo>
                  <a:lnTo>
                    <a:pt x="0" y="167"/>
                  </a:lnTo>
                  <a:lnTo>
                    <a:pt x="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7" name="Freeform 56"/>
            <p:cNvSpPr>
              <a:spLocks/>
            </p:cNvSpPr>
            <p:nvPr/>
          </p:nvSpPr>
          <p:spPr bwMode="auto">
            <a:xfrm>
              <a:off x="4029" y="1669"/>
              <a:ext cx="60" cy="65"/>
            </a:xfrm>
            <a:custGeom>
              <a:avLst/>
              <a:gdLst>
                <a:gd name="T0" fmla="*/ 45 w 118"/>
                <a:gd name="T1" fmla="*/ 0 h 132"/>
                <a:gd name="T2" fmla="*/ 110 w 118"/>
                <a:gd name="T3" fmla="*/ 36 h 132"/>
                <a:gd name="T4" fmla="*/ 110 w 118"/>
                <a:gd name="T5" fmla="*/ 132 h 132"/>
                <a:gd name="T6" fmla="*/ 10 w 118"/>
                <a:gd name="T7" fmla="*/ 84 h 132"/>
                <a:gd name="T8" fmla="*/ 92 w 118"/>
                <a:gd name="T9" fmla="*/ 107 h 132"/>
                <a:gd name="T10" fmla="*/ 0 w 118"/>
                <a:gd name="T11" fmla="*/ 36 h 132"/>
                <a:gd name="T12" fmla="*/ 118 w 118"/>
                <a:gd name="T13" fmla="*/ 71 h 132"/>
                <a:gd name="T14" fmla="*/ 45 w 118"/>
                <a:gd name="T15" fmla="*/ 0 h 132"/>
                <a:gd name="T16" fmla="*/ 45 w 118"/>
                <a:gd name="T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32">
                  <a:moveTo>
                    <a:pt x="45" y="0"/>
                  </a:moveTo>
                  <a:lnTo>
                    <a:pt x="110" y="36"/>
                  </a:lnTo>
                  <a:lnTo>
                    <a:pt x="110" y="132"/>
                  </a:lnTo>
                  <a:lnTo>
                    <a:pt x="10" y="84"/>
                  </a:lnTo>
                  <a:lnTo>
                    <a:pt x="92" y="107"/>
                  </a:lnTo>
                  <a:lnTo>
                    <a:pt x="0" y="36"/>
                  </a:lnTo>
                  <a:lnTo>
                    <a:pt x="118" y="71"/>
                  </a:lnTo>
                  <a:lnTo>
                    <a:pt x="45" y="0"/>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8" name="Freeform 57"/>
            <p:cNvSpPr>
              <a:spLocks/>
            </p:cNvSpPr>
            <p:nvPr/>
          </p:nvSpPr>
          <p:spPr bwMode="auto">
            <a:xfrm>
              <a:off x="4075" y="1746"/>
              <a:ext cx="143" cy="54"/>
            </a:xfrm>
            <a:custGeom>
              <a:avLst/>
              <a:gdLst>
                <a:gd name="T0" fmla="*/ 73 w 286"/>
                <a:gd name="T1" fmla="*/ 0 h 106"/>
                <a:gd name="T2" fmla="*/ 286 w 286"/>
                <a:gd name="T3" fmla="*/ 59 h 106"/>
                <a:gd name="T4" fmla="*/ 9 w 286"/>
                <a:gd name="T5" fmla="*/ 10 h 106"/>
                <a:gd name="T6" fmla="*/ 166 w 286"/>
                <a:gd name="T7" fmla="*/ 82 h 106"/>
                <a:gd name="T8" fmla="*/ 73 w 286"/>
                <a:gd name="T9" fmla="*/ 106 h 106"/>
                <a:gd name="T10" fmla="*/ 18 w 286"/>
                <a:gd name="T11" fmla="*/ 82 h 106"/>
                <a:gd name="T12" fmla="*/ 0 w 286"/>
                <a:gd name="T13" fmla="*/ 0 h 106"/>
                <a:gd name="T14" fmla="*/ 73 w 286"/>
                <a:gd name="T15" fmla="*/ 0 h 106"/>
                <a:gd name="T16" fmla="*/ 73 w 286"/>
                <a:gd name="T1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06">
                  <a:moveTo>
                    <a:pt x="73" y="0"/>
                  </a:moveTo>
                  <a:lnTo>
                    <a:pt x="286" y="59"/>
                  </a:lnTo>
                  <a:lnTo>
                    <a:pt x="9" y="10"/>
                  </a:lnTo>
                  <a:lnTo>
                    <a:pt x="166" y="82"/>
                  </a:lnTo>
                  <a:lnTo>
                    <a:pt x="73" y="106"/>
                  </a:lnTo>
                  <a:lnTo>
                    <a:pt x="18" y="82"/>
                  </a:lnTo>
                  <a:lnTo>
                    <a:pt x="0" y="0"/>
                  </a:lnTo>
                  <a:lnTo>
                    <a:pt x="73" y="0"/>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9" name="Freeform 58"/>
            <p:cNvSpPr>
              <a:spLocks/>
            </p:cNvSpPr>
            <p:nvPr/>
          </p:nvSpPr>
          <p:spPr bwMode="auto">
            <a:xfrm>
              <a:off x="4259" y="1336"/>
              <a:ext cx="19" cy="166"/>
            </a:xfrm>
            <a:custGeom>
              <a:avLst/>
              <a:gdLst>
                <a:gd name="T0" fmla="*/ 0 w 38"/>
                <a:gd name="T1" fmla="*/ 333 h 333"/>
                <a:gd name="T2" fmla="*/ 10 w 38"/>
                <a:gd name="T3" fmla="*/ 0 h 333"/>
                <a:gd name="T4" fmla="*/ 38 w 38"/>
                <a:gd name="T5" fmla="*/ 333 h 333"/>
                <a:gd name="T6" fmla="*/ 0 w 38"/>
                <a:gd name="T7" fmla="*/ 333 h 333"/>
                <a:gd name="T8" fmla="*/ 0 w 38"/>
                <a:gd name="T9" fmla="*/ 333 h 333"/>
              </a:gdLst>
              <a:ahLst/>
              <a:cxnLst>
                <a:cxn ang="0">
                  <a:pos x="T0" y="T1"/>
                </a:cxn>
                <a:cxn ang="0">
                  <a:pos x="T2" y="T3"/>
                </a:cxn>
                <a:cxn ang="0">
                  <a:pos x="T4" y="T5"/>
                </a:cxn>
                <a:cxn ang="0">
                  <a:pos x="T6" y="T7"/>
                </a:cxn>
                <a:cxn ang="0">
                  <a:pos x="T8" y="T9"/>
                </a:cxn>
              </a:cxnLst>
              <a:rect l="0" t="0" r="r" b="b"/>
              <a:pathLst>
                <a:path w="38" h="333">
                  <a:moveTo>
                    <a:pt x="0" y="333"/>
                  </a:moveTo>
                  <a:lnTo>
                    <a:pt x="10" y="0"/>
                  </a:lnTo>
                  <a:lnTo>
                    <a:pt x="38" y="333"/>
                  </a:lnTo>
                  <a:lnTo>
                    <a:pt x="0" y="333"/>
                  </a:lnTo>
                  <a:lnTo>
                    <a:pt x="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0" name="Freeform 59"/>
            <p:cNvSpPr>
              <a:spLocks/>
            </p:cNvSpPr>
            <p:nvPr/>
          </p:nvSpPr>
          <p:spPr bwMode="auto">
            <a:xfrm>
              <a:off x="4676" y="1431"/>
              <a:ext cx="23" cy="24"/>
            </a:xfrm>
            <a:custGeom>
              <a:avLst/>
              <a:gdLst>
                <a:gd name="T0" fmla="*/ 0 w 47"/>
                <a:gd name="T1" fmla="*/ 35 h 47"/>
                <a:gd name="T2" fmla="*/ 37 w 47"/>
                <a:gd name="T3" fmla="*/ 47 h 47"/>
                <a:gd name="T4" fmla="*/ 47 w 47"/>
                <a:gd name="T5" fmla="*/ 0 h 47"/>
                <a:gd name="T6" fmla="*/ 18 w 47"/>
                <a:gd name="T7" fmla="*/ 0 h 47"/>
                <a:gd name="T8" fmla="*/ 0 w 47"/>
                <a:gd name="T9" fmla="*/ 13 h 47"/>
                <a:gd name="T10" fmla="*/ 28 w 47"/>
                <a:gd name="T11" fmla="*/ 13 h 47"/>
                <a:gd name="T12" fmla="*/ 9 w 47"/>
                <a:gd name="T13" fmla="*/ 24 h 47"/>
                <a:gd name="T14" fmla="*/ 0 w 47"/>
                <a:gd name="T15" fmla="*/ 35 h 47"/>
                <a:gd name="T16" fmla="*/ 0 w 47"/>
                <a:gd name="T17"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0" y="35"/>
                  </a:moveTo>
                  <a:lnTo>
                    <a:pt x="37" y="47"/>
                  </a:lnTo>
                  <a:lnTo>
                    <a:pt x="47" y="0"/>
                  </a:lnTo>
                  <a:lnTo>
                    <a:pt x="18" y="0"/>
                  </a:lnTo>
                  <a:lnTo>
                    <a:pt x="0" y="13"/>
                  </a:lnTo>
                  <a:lnTo>
                    <a:pt x="28" y="13"/>
                  </a:lnTo>
                  <a:lnTo>
                    <a:pt x="9" y="24"/>
                  </a:lnTo>
                  <a:lnTo>
                    <a:pt x="0" y="35"/>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1" name="Freeform 60"/>
            <p:cNvSpPr>
              <a:spLocks/>
            </p:cNvSpPr>
            <p:nvPr/>
          </p:nvSpPr>
          <p:spPr bwMode="auto">
            <a:xfrm>
              <a:off x="4662" y="1361"/>
              <a:ext cx="46" cy="47"/>
            </a:xfrm>
            <a:custGeom>
              <a:avLst/>
              <a:gdLst>
                <a:gd name="T0" fmla="*/ 0 w 93"/>
                <a:gd name="T1" fmla="*/ 10 h 95"/>
                <a:gd name="T2" fmla="*/ 46 w 93"/>
                <a:gd name="T3" fmla="*/ 0 h 95"/>
                <a:gd name="T4" fmla="*/ 84 w 93"/>
                <a:gd name="T5" fmla="*/ 10 h 95"/>
                <a:gd name="T6" fmla="*/ 93 w 93"/>
                <a:gd name="T7" fmla="*/ 34 h 95"/>
                <a:gd name="T8" fmla="*/ 65 w 93"/>
                <a:gd name="T9" fmla="*/ 83 h 95"/>
                <a:gd name="T10" fmla="*/ 28 w 93"/>
                <a:gd name="T11" fmla="*/ 95 h 95"/>
                <a:gd name="T12" fmla="*/ 9 w 93"/>
                <a:gd name="T13" fmla="*/ 70 h 95"/>
                <a:gd name="T14" fmla="*/ 0 w 93"/>
                <a:gd name="T15" fmla="*/ 47 h 95"/>
                <a:gd name="T16" fmla="*/ 19 w 93"/>
                <a:gd name="T17" fmla="*/ 58 h 95"/>
                <a:gd name="T18" fmla="*/ 46 w 93"/>
                <a:gd name="T19" fmla="*/ 58 h 95"/>
                <a:gd name="T20" fmla="*/ 65 w 93"/>
                <a:gd name="T21" fmla="*/ 34 h 95"/>
                <a:gd name="T22" fmla="*/ 56 w 93"/>
                <a:gd name="T23" fmla="*/ 10 h 95"/>
                <a:gd name="T24" fmla="*/ 28 w 93"/>
                <a:gd name="T25" fmla="*/ 10 h 95"/>
                <a:gd name="T26" fmla="*/ 0 w 93"/>
                <a:gd name="T27" fmla="*/ 10 h 95"/>
                <a:gd name="T28" fmla="*/ 0 w 93"/>
                <a:gd name="T29" fmla="*/ 1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95">
                  <a:moveTo>
                    <a:pt x="0" y="10"/>
                  </a:moveTo>
                  <a:lnTo>
                    <a:pt x="46" y="0"/>
                  </a:lnTo>
                  <a:lnTo>
                    <a:pt x="84" y="10"/>
                  </a:lnTo>
                  <a:lnTo>
                    <a:pt x="93" y="34"/>
                  </a:lnTo>
                  <a:lnTo>
                    <a:pt x="65" y="83"/>
                  </a:lnTo>
                  <a:lnTo>
                    <a:pt x="28" y="95"/>
                  </a:lnTo>
                  <a:lnTo>
                    <a:pt x="9" y="70"/>
                  </a:lnTo>
                  <a:lnTo>
                    <a:pt x="0" y="47"/>
                  </a:lnTo>
                  <a:lnTo>
                    <a:pt x="19" y="58"/>
                  </a:lnTo>
                  <a:lnTo>
                    <a:pt x="46" y="58"/>
                  </a:lnTo>
                  <a:lnTo>
                    <a:pt x="65" y="34"/>
                  </a:lnTo>
                  <a:lnTo>
                    <a:pt x="56" y="10"/>
                  </a:lnTo>
                  <a:lnTo>
                    <a:pt x="28" y="10"/>
                  </a:lnTo>
                  <a:lnTo>
                    <a:pt x="0" y="1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2" name="Freeform 61"/>
            <p:cNvSpPr>
              <a:spLocks/>
            </p:cNvSpPr>
            <p:nvPr/>
          </p:nvSpPr>
          <p:spPr bwMode="auto">
            <a:xfrm>
              <a:off x="4657" y="1271"/>
              <a:ext cx="60" cy="60"/>
            </a:xfrm>
            <a:custGeom>
              <a:avLst/>
              <a:gdLst>
                <a:gd name="T0" fmla="*/ 10 w 122"/>
                <a:gd name="T1" fmla="*/ 35 h 120"/>
                <a:gd name="T2" fmla="*/ 56 w 122"/>
                <a:gd name="T3" fmla="*/ 0 h 120"/>
                <a:gd name="T4" fmla="*/ 103 w 122"/>
                <a:gd name="T5" fmla="*/ 11 h 120"/>
                <a:gd name="T6" fmla="*/ 122 w 122"/>
                <a:gd name="T7" fmla="*/ 35 h 120"/>
                <a:gd name="T8" fmla="*/ 103 w 122"/>
                <a:gd name="T9" fmla="*/ 70 h 120"/>
                <a:gd name="T10" fmla="*/ 103 w 122"/>
                <a:gd name="T11" fmla="*/ 96 h 120"/>
                <a:gd name="T12" fmla="*/ 56 w 122"/>
                <a:gd name="T13" fmla="*/ 120 h 120"/>
                <a:gd name="T14" fmla="*/ 10 w 122"/>
                <a:gd name="T15" fmla="*/ 107 h 120"/>
                <a:gd name="T16" fmla="*/ 0 w 122"/>
                <a:gd name="T17" fmla="*/ 70 h 120"/>
                <a:gd name="T18" fmla="*/ 29 w 122"/>
                <a:gd name="T19" fmla="*/ 70 h 120"/>
                <a:gd name="T20" fmla="*/ 66 w 122"/>
                <a:gd name="T21" fmla="*/ 83 h 120"/>
                <a:gd name="T22" fmla="*/ 94 w 122"/>
                <a:gd name="T23" fmla="*/ 60 h 120"/>
                <a:gd name="T24" fmla="*/ 94 w 122"/>
                <a:gd name="T25" fmla="*/ 24 h 120"/>
                <a:gd name="T26" fmla="*/ 38 w 122"/>
                <a:gd name="T27" fmla="*/ 24 h 120"/>
                <a:gd name="T28" fmla="*/ 19 w 122"/>
                <a:gd name="T29" fmla="*/ 35 h 120"/>
                <a:gd name="T30" fmla="*/ 10 w 122"/>
                <a:gd name="T31" fmla="*/ 35 h 120"/>
                <a:gd name="T32" fmla="*/ 10 w 122"/>
                <a:gd name="T33"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120">
                  <a:moveTo>
                    <a:pt x="10" y="35"/>
                  </a:moveTo>
                  <a:lnTo>
                    <a:pt x="56" y="0"/>
                  </a:lnTo>
                  <a:lnTo>
                    <a:pt x="103" y="11"/>
                  </a:lnTo>
                  <a:lnTo>
                    <a:pt x="122" y="35"/>
                  </a:lnTo>
                  <a:lnTo>
                    <a:pt x="103" y="70"/>
                  </a:lnTo>
                  <a:lnTo>
                    <a:pt x="103" y="96"/>
                  </a:lnTo>
                  <a:lnTo>
                    <a:pt x="56" y="120"/>
                  </a:lnTo>
                  <a:lnTo>
                    <a:pt x="10" y="107"/>
                  </a:lnTo>
                  <a:lnTo>
                    <a:pt x="0" y="70"/>
                  </a:lnTo>
                  <a:lnTo>
                    <a:pt x="29" y="70"/>
                  </a:lnTo>
                  <a:lnTo>
                    <a:pt x="66" y="83"/>
                  </a:lnTo>
                  <a:lnTo>
                    <a:pt x="94" y="60"/>
                  </a:lnTo>
                  <a:lnTo>
                    <a:pt x="94" y="24"/>
                  </a:lnTo>
                  <a:lnTo>
                    <a:pt x="38" y="24"/>
                  </a:lnTo>
                  <a:lnTo>
                    <a:pt x="19" y="35"/>
                  </a:lnTo>
                  <a:lnTo>
                    <a:pt x="10" y="35"/>
                  </a:lnTo>
                  <a:lnTo>
                    <a:pt x="1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3" name="Freeform 62"/>
            <p:cNvSpPr>
              <a:spLocks/>
            </p:cNvSpPr>
            <p:nvPr/>
          </p:nvSpPr>
          <p:spPr bwMode="auto">
            <a:xfrm>
              <a:off x="4458" y="891"/>
              <a:ext cx="481" cy="380"/>
            </a:xfrm>
            <a:custGeom>
              <a:avLst/>
              <a:gdLst>
                <a:gd name="T0" fmla="*/ 195 w 961"/>
                <a:gd name="T1" fmla="*/ 738 h 761"/>
                <a:gd name="T2" fmla="*/ 426 w 961"/>
                <a:gd name="T3" fmla="*/ 714 h 761"/>
                <a:gd name="T4" fmla="*/ 657 w 961"/>
                <a:gd name="T5" fmla="*/ 678 h 761"/>
                <a:gd name="T6" fmla="*/ 851 w 961"/>
                <a:gd name="T7" fmla="*/ 690 h 761"/>
                <a:gd name="T8" fmla="*/ 879 w 961"/>
                <a:gd name="T9" fmla="*/ 571 h 761"/>
                <a:gd name="T10" fmla="*/ 879 w 961"/>
                <a:gd name="T11" fmla="*/ 439 h 761"/>
                <a:gd name="T12" fmla="*/ 879 w 961"/>
                <a:gd name="T13" fmla="*/ 286 h 761"/>
                <a:gd name="T14" fmla="*/ 879 w 961"/>
                <a:gd name="T15" fmla="*/ 84 h 761"/>
                <a:gd name="T16" fmla="*/ 740 w 961"/>
                <a:gd name="T17" fmla="*/ 60 h 761"/>
                <a:gd name="T18" fmla="*/ 574 w 961"/>
                <a:gd name="T19" fmla="*/ 60 h 761"/>
                <a:gd name="T20" fmla="*/ 380 w 961"/>
                <a:gd name="T21" fmla="*/ 60 h 761"/>
                <a:gd name="T22" fmla="*/ 232 w 961"/>
                <a:gd name="T23" fmla="*/ 107 h 761"/>
                <a:gd name="T24" fmla="*/ 103 w 961"/>
                <a:gd name="T25" fmla="*/ 143 h 761"/>
                <a:gd name="T26" fmla="*/ 19 w 961"/>
                <a:gd name="T27" fmla="*/ 322 h 761"/>
                <a:gd name="T28" fmla="*/ 65 w 961"/>
                <a:gd name="T29" fmla="*/ 548 h 761"/>
                <a:gd name="T30" fmla="*/ 47 w 961"/>
                <a:gd name="T31" fmla="*/ 666 h 761"/>
                <a:gd name="T32" fmla="*/ 38 w 961"/>
                <a:gd name="T33" fmla="*/ 584 h 761"/>
                <a:gd name="T34" fmla="*/ 19 w 961"/>
                <a:gd name="T35" fmla="*/ 429 h 761"/>
                <a:gd name="T36" fmla="*/ 47 w 961"/>
                <a:gd name="T37" fmla="*/ 251 h 761"/>
                <a:gd name="T38" fmla="*/ 139 w 961"/>
                <a:gd name="T39" fmla="*/ 96 h 761"/>
                <a:gd name="T40" fmla="*/ 223 w 961"/>
                <a:gd name="T41" fmla="*/ 96 h 761"/>
                <a:gd name="T42" fmla="*/ 352 w 961"/>
                <a:gd name="T43" fmla="*/ 37 h 761"/>
                <a:gd name="T44" fmla="*/ 583 w 961"/>
                <a:gd name="T45" fmla="*/ 37 h 761"/>
                <a:gd name="T46" fmla="*/ 767 w 961"/>
                <a:gd name="T47" fmla="*/ 37 h 761"/>
                <a:gd name="T48" fmla="*/ 906 w 961"/>
                <a:gd name="T49" fmla="*/ 72 h 761"/>
                <a:gd name="T50" fmla="*/ 897 w 961"/>
                <a:gd name="T51" fmla="*/ 119 h 761"/>
                <a:gd name="T52" fmla="*/ 906 w 961"/>
                <a:gd name="T53" fmla="*/ 452 h 761"/>
                <a:gd name="T54" fmla="*/ 944 w 961"/>
                <a:gd name="T55" fmla="*/ 535 h 761"/>
                <a:gd name="T56" fmla="*/ 934 w 961"/>
                <a:gd name="T57" fmla="*/ 608 h 761"/>
                <a:gd name="T58" fmla="*/ 851 w 961"/>
                <a:gd name="T59" fmla="*/ 725 h 761"/>
                <a:gd name="T60" fmla="*/ 684 w 961"/>
                <a:gd name="T61" fmla="*/ 714 h 761"/>
                <a:gd name="T62" fmla="*/ 601 w 961"/>
                <a:gd name="T63" fmla="*/ 714 h 761"/>
                <a:gd name="T64" fmla="*/ 528 w 961"/>
                <a:gd name="T65" fmla="*/ 749 h 761"/>
                <a:gd name="T66" fmla="*/ 343 w 961"/>
                <a:gd name="T67" fmla="*/ 725 h 761"/>
                <a:gd name="T68" fmla="*/ 242 w 961"/>
                <a:gd name="T69" fmla="*/ 749 h 761"/>
                <a:gd name="T70" fmla="*/ 130 w 961"/>
                <a:gd name="T71" fmla="*/ 738 h 761"/>
                <a:gd name="T72" fmla="*/ 57 w 961"/>
                <a:gd name="T73" fmla="*/ 69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1" h="761">
                  <a:moveTo>
                    <a:pt x="57" y="690"/>
                  </a:moveTo>
                  <a:lnTo>
                    <a:pt x="195" y="738"/>
                  </a:lnTo>
                  <a:lnTo>
                    <a:pt x="305" y="702"/>
                  </a:lnTo>
                  <a:lnTo>
                    <a:pt x="426" y="714"/>
                  </a:lnTo>
                  <a:lnTo>
                    <a:pt x="547" y="725"/>
                  </a:lnTo>
                  <a:lnTo>
                    <a:pt x="657" y="678"/>
                  </a:lnTo>
                  <a:lnTo>
                    <a:pt x="786" y="690"/>
                  </a:lnTo>
                  <a:lnTo>
                    <a:pt x="851" y="690"/>
                  </a:lnTo>
                  <a:lnTo>
                    <a:pt x="869" y="619"/>
                  </a:lnTo>
                  <a:lnTo>
                    <a:pt x="879" y="571"/>
                  </a:lnTo>
                  <a:lnTo>
                    <a:pt x="925" y="499"/>
                  </a:lnTo>
                  <a:lnTo>
                    <a:pt x="879" y="439"/>
                  </a:lnTo>
                  <a:lnTo>
                    <a:pt x="888" y="346"/>
                  </a:lnTo>
                  <a:lnTo>
                    <a:pt x="879" y="286"/>
                  </a:lnTo>
                  <a:lnTo>
                    <a:pt x="859" y="179"/>
                  </a:lnTo>
                  <a:lnTo>
                    <a:pt x="879" y="84"/>
                  </a:lnTo>
                  <a:lnTo>
                    <a:pt x="824" y="48"/>
                  </a:lnTo>
                  <a:lnTo>
                    <a:pt x="740" y="60"/>
                  </a:lnTo>
                  <a:lnTo>
                    <a:pt x="676" y="37"/>
                  </a:lnTo>
                  <a:lnTo>
                    <a:pt x="574" y="60"/>
                  </a:lnTo>
                  <a:lnTo>
                    <a:pt x="453" y="60"/>
                  </a:lnTo>
                  <a:lnTo>
                    <a:pt x="380" y="60"/>
                  </a:lnTo>
                  <a:lnTo>
                    <a:pt x="297" y="48"/>
                  </a:lnTo>
                  <a:lnTo>
                    <a:pt x="232" y="107"/>
                  </a:lnTo>
                  <a:lnTo>
                    <a:pt x="167" y="107"/>
                  </a:lnTo>
                  <a:lnTo>
                    <a:pt x="103" y="143"/>
                  </a:lnTo>
                  <a:lnTo>
                    <a:pt x="57" y="275"/>
                  </a:lnTo>
                  <a:lnTo>
                    <a:pt x="19" y="322"/>
                  </a:lnTo>
                  <a:lnTo>
                    <a:pt x="29" y="429"/>
                  </a:lnTo>
                  <a:lnTo>
                    <a:pt x="65" y="548"/>
                  </a:lnTo>
                  <a:lnTo>
                    <a:pt x="57" y="619"/>
                  </a:lnTo>
                  <a:lnTo>
                    <a:pt x="47" y="666"/>
                  </a:lnTo>
                  <a:lnTo>
                    <a:pt x="29" y="654"/>
                  </a:lnTo>
                  <a:lnTo>
                    <a:pt x="38" y="584"/>
                  </a:lnTo>
                  <a:lnTo>
                    <a:pt x="19" y="465"/>
                  </a:lnTo>
                  <a:lnTo>
                    <a:pt x="19" y="429"/>
                  </a:lnTo>
                  <a:lnTo>
                    <a:pt x="0" y="322"/>
                  </a:lnTo>
                  <a:lnTo>
                    <a:pt x="47" y="251"/>
                  </a:lnTo>
                  <a:lnTo>
                    <a:pt x="57" y="156"/>
                  </a:lnTo>
                  <a:lnTo>
                    <a:pt x="139" y="96"/>
                  </a:lnTo>
                  <a:lnTo>
                    <a:pt x="205" y="84"/>
                  </a:lnTo>
                  <a:lnTo>
                    <a:pt x="223" y="96"/>
                  </a:lnTo>
                  <a:lnTo>
                    <a:pt x="287" y="37"/>
                  </a:lnTo>
                  <a:lnTo>
                    <a:pt x="352" y="37"/>
                  </a:lnTo>
                  <a:lnTo>
                    <a:pt x="390" y="48"/>
                  </a:lnTo>
                  <a:lnTo>
                    <a:pt x="583" y="37"/>
                  </a:lnTo>
                  <a:lnTo>
                    <a:pt x="684" y="0"/>
                  </a:lnTo>
                  <a:lnTo>
                    <a:pt x="767" y="37"/>
                  </a:lnTo>
                  <a:lnTo>
                    <a:pt x="851" y="26"/>
                  </a:lnTo>
                  <a:lnTo>
                    <a:pt x="906" y="72"/>
                  </a:lnTo>
                  <a:lnTo>
                    <a:pt x="906" y="96"/>
                  </a:lnTo>
                  <a:lnTo>
                    <a:pt x="897" y="119"/>
                  </a:lnTo>
                  <a:lnTo>
                    <a:pt x="906" y="227"/>
                  </a:lnTo>
                  <a:lnTo>
                    <a:pt x="906" y="452"/>
                  </a:lnTo>
                  <a:lnTo>
                    <a:pt x="953" y="511"/>
                  </a:lnTo>
                  <a:lnTo>
                    <a:pt x="944" y="535"/>
                  </a:lnTo>
                  <a:lnTo>
                    <a:pt x="961" y="571"/>
                  </a:lnTo>
                  <a:lnTo>
                    <a:pt x="934" y="608"/>
                  </a:lnTo>
                  <a:lnTo>
                    <a:pt x="897" y="690"/>
                  </a:lnTo>
                  <a:lnTo>
                    <a:pt x="851" y="725"/>
                  </a:lnTo>
                  <a:lnTo>
                    <a:pt x="806" y="725"/>
                  </a:lnTo>
                  <a:lnTo>
                    <a:pt x="684" y="714"/>
                  </a:lnTo>
                  <a:lnTo>
                    <a:pt x="676" y="702"/>
                  </a:lnTo>
                  <a:lnTo>
                    <a:pt x="601" y="714"/>
                  </a:lnTo>
                  <a:lnTo>
                    <a:pt x="611" y="725"/>
                  </a:lnTo>
                  <a:lnTo>
                    <a:pt x="528" y="749"/>
                  </a:lnTo>
                  <a:lnTo>
                    <a:pt x="426" y="738"/>
                  </a:lnTo>
                  <a:lnTo>
                    <a:pt x="343" y="725"/>
                  </a:lnTo>
                  <a:lnTo>
                    <a:pt x="324" y="725"/>
                  </a:lnTo>
                  <a:lnTo>
                    <a:pt x="242" y="749"/>
                  </a:lnTo>
                  <a:lnTo>
                    <a:pt x="167" y="761"/>
                  </a:lnTo>
                  <a:lnTo>
                    <a:pt x="130" y="738"/>
                  </a:lnTo>
                  <a:lnTo>
                    <a:pt x="57" y="690"/>
                  </a:lnTo>
                  <a:lnTo>
                    <a:pt x="57" y="6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4" name="Freeform 65"/>
            <p:cNvSpPr>
              <a:spLocks/>
            </p:cNvSpPr>
            <p:nvPr/>
          </p:nvSpPr>
          <p:spPr bwMode="auto">
            <a:xfrm>
              <a:off x="4463" y="1740"/>
              <a:ext cx="79" cy="36"/>
            </a:xfrm>
            <a:custGeom>
              <a:avLst/>
              <a:gdLst>
                <a:gd name="T0" fmla="*/ 0 w 157"/>
                <a:gd name="T1" fmla="*/ 47 h 72"/>
                <a:gd name="T2" fmla="*/ 157 w 157"/>
                <a:gd name="T3" fmla="*/ 72 h 72"/>
                <a:gd name="T4" fmla="*/ 147 w 157"/>
                <a:gd name="T5" fmla="*/ 23 h 72"/>
                <a:gd name="T6" fmla="*/ 0 w 157"/>
                <a:gd name="T7" fmla="*/ 0 h 72"/>
                <a:gd name="T8" fmla="*/ 0 w 157"/>
                <a:gd name="T9" fmla="*/ 47 h 72"/>
                <a:gd name="T10" fmla="*/ 0 w 157"/>
                <a:gd name="T11" fmla="*/ 47 h 72"/>
              </a:gdLst>
              <a:ahLst/>
              <a:cxnLst>
                <a:cxn ang="0">
                  <a:pos x="T0" y="T1"/>
                </a:cxn>
                <a:cxn ang="0">
                  <a:pos x="T2" y="T3"/>
                </a:cxn>
                <a:cxn ang="0">
                  <a:pos x="T4" y="T5"/>
                </a:cxn>
                <a:cxn ang="0">
                  <a:pos x="T6" y="T7"/>
                </a:cxn>
                <a:cxn ang="0">
                  <a:pos x="T8" y="T9"/>
                </a:cxn>
                <a:cxn ang="0">
                  <a:pos x="T10" y="T11"/>
                </a:cxn>
              </a:cxnLst>
              <a:rect l="0" t="0" r="r" b="b"/>
              <a:pathLst>
                <a:path w="157" h="72">
                  <a:moveTo>
                    <a:pt x="0" y="47"/>
                  </a:moveTo>
                  <a:lnTo>
                    <a:pt x="157" y="72"/>
                  </a:lnTo>
                  <a:lnTo>
                    <a:pt x="147" y="23"/>
                  </a:lnTo>
                  <a:lnTo>
                    <a:pt x="0" y="0"/>
                  </a:lnTo>
                  <a:lnTo>
                    <a:pt x="0" y="47"/>
                  </a:lnTo>
                  <a:lnTo>
                    <a:pt x="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5" name="Freeform 66"/>
            <p:cNvSpPr>
              <a:spLocks/>
            </p:cNvSpPr>
            <p:nvPr/>
          </p:nvSpPr>
          <p:spPr bwMode="auto">
            <a:xfrm>
              <a:off x="4398" y="1930"/>
              <a:ext cx="379" cy="131"/>
            </a:xfrm>
            <a:custGeom>
              <a:avLst/>
              <a:gdLst>
                <a:gd name="T0" fmla="*/ 10 w 759"/>
                <a:gd name="T1" fmla="*/ 25 h 262"/>
                <a:gd name="T2" fmla="*/ 759 w 759"/>
                <a:gd name="T3" fmla="*/ 262 h 262"/>
                <a:gd name="T4" fmla="*/ 0 w 759"/>
                <a:gd name="T5" fmla="*/ 0 h 262"/>
                <a:gd name="T6" fmla="*/ 10 w 759"/>
                <a:gd name="T7" fmla="*/ 25 h 262"/>
                <a:gd name="T8" fmla="*/ 10 w 759"/>
                <a:gd name="T9" fmla="*/ 25 h 262"/>
              </a:gdLst>
              <a:ahLst/>
              <a:cxnLst>
                <a:cxn ang="0">
                  <a:pos x="T0" y="T1"/>
                </a:cxn>
                <a:cxn ang="0">
                  <a:pos x="T2" y="T3"/>
                </a:cxn>
                <a:cxn ang="0">
                  <a:pos x="T4" y="T5"/>
                </a:cxn>
                <a:cxn ang="0">
                  <a:pos x="T6" y="T7"/>
                </a:cxn>
                <a:cxn ang="0">
                  <a:pos x="T8" y="T9"/>
                </a:cxn>
              </a:cxnLst>
              <a:rect l="0" t="0" r="r" b="b"/>
              <a:pathLst>
                <a:path w="759" h="262">
                  <a:moveTo>
                    <a:pt x="10" y="25"/>
                  </a:moveTo>
                  <a:lnTo>
                    <a:pt x="759" y="262"/>
                  </a:lnTo>
                  <a:lnTo>
                    <a:pt x="0" y="0"/>
                  </a:lnTo>
                  <a:lnTo>
                    <a:pt x="10" y="25"/>
                  </a:lnTo>
                  <a:lnTo>
                    <a:pt x="1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sp>
        <p:nvSpPr>
          <p:cNvPr id="76" name="TextovéPole 75"/>
          <p:cNvSpPr txBox="1"/>
          <p:nvPr/>
        </p:nvSpPr>
        <p:spPr>
          <a:xfrm>
            <a:off x="7125460" y="225907"/>
            <a:ext cx="728228" cy="400110"/>
          </a:xfrm>
          <a:prstGeom prst="rect">
            <a:avLst/>
          </a:prstGeom>
          <a:noFill/>
        </p:spPr>
        <p:txBody>
          <a:bodyPr wrap="square" rtlCol="0">
            <a:spAutoFit/>
          </a:bodyPr>
          <a:lstStyle/>
          <a:p>
            <a:r>
              <a:rPr lang="cs-CZ" sz="2000" dirty="0"/>
              <a:t>x+3?</a:t>
            </a:r>
          </a:p>
        </p:txBody>
      </p:sp>
      <p:sp>
        <p:nvSpPr>
          <p:cNvPr id="77" name="Obdélník 76">
            <a:extLst>
              <a:ext uri="{FF2B5EF4-FFF2-40B4-BE49-F238E27FC236}">
                <a16:creationId xmlns:a16="http://schemas.microsoft.com/office/drawing/2014/main" id="{FFCD0D4F-45C9-4ED9-BDBC-175B4D006CEB}"/>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78" name="Šipka doprava 21">
            <a:hlinkClick r:id="" action="ppaction://hlinkshowjump?jump=nextslide"/>
            <a:extLst>
              <a:ext uri="{FF2B5EF4-FFF2-40B4-BE49-F238E27FC236}">
                <a16:creationId xmlns:a16="http://schemas.microsoft.com/office/drawing/2014/main" id="{AF09CE00-6755-409E-AD09-C4A3F11FEFC1}"/>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79" name="Šipka doprava 22">
            <a:hlinkClick r:id="" action="ppaction://hlinkshowjump?jump=previousslide"/>
            <a:extLst>
              <a:ext uri="{FF2B5EF4-FFF2-40B4-BE49-F238E27FC236}">
                <a16:creationId xmlns:a16="http://schemas.microsoft.com/office/drawing/2014/main" id="{69E041BD-3EB8-4C15-866F-5237101893E8}"/>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80" name="Rectangle 10">
            <a:extLst>
              <a:ext uri="{FF2B5EF4-FFF2-40B4-BE49-F238E27FC236}">
                <a16:creationId xmlns:a16="http://schemas.microsoft.com/office/drawing/2014/main" id="{92C08DA8-24F0-4AD4-81B1-B3C2D68BBE8F}"/>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- 49</a:t>
            </a:r>
          </a:p>
        </p:txBody>
      </p:sp>
      <p:sp>
        <p:nvSpPr>
          <p:cNvPr id="81" name="Zaoblený obdélník 24">
            <a:hlinkClick r:id="" action="ppaction://hlinkshowjump?jump=firstslide"/>
            <a:extLst>
              <a:ext uri="{FF2B5EF4-FFF2-40B4-BE49-F238E27FC236}">
                <a16:creationId xmlns:a16="http://schemas.microsoft.com/office/drawing/2014/main" id="{0F888FA6-A11C-43AA-98EC-2CFFCBAF0A27}"/>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Tree>
    <p:extLst>
      <p:ext uri="{BB962C8B-B14F-4D97-AF65-F5344CB8AC3E}">
        <p14:creationId xmlns:p14="http://schemas.microsoft.com/office/powerpoint/2010/main" val="2814123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07504" y="620687"/>
            <a:ext cx="8878452" cy="1033488"/>
          </a:xfrm>
          <a:prstGeom prst="rect">
            <a:avLst/>
          </a:prstGeom>
          <a:noFill/>
          <a:ln w="9525">
            <a:noFill/>
            <a:miter lim="800000"/>
            <a:headEnd/>
            <a:tailEnd/>
          </a:ln>
          <a:effectLst/>
        </p:spPr>
        <p:txBody>
          <a:bodyPr anchor="t"/>
          <a:lstStyle/>
          <a:p>
            <a:r>
              <a:rPr lang="cs-CZ" sz="2400" dirty="0"/>
              <a:t>Jirka vyrazil na kole rychlostí 24 km/h přímým směrem 20 minut, poté zahnul o 90</a:t>
            </a:r>
            <a:r>
              <a:rPr lang="cs-CZ" sz="2400" baseline="30000" dirty="0"/>
              <a:t>0</a:t>
            </a:r>
            <a:r>
              <a:rPr lang="cs-CZ" sz="2400" dirty="0"/>
              <a:t> a pokračoval dalších 15 minut. Petr jel přímou cestou (zkratkou) rychlostí 20 km/h. Který z chlapců byl v cíli dříve a o kolik minut?</a:t>
            </a:r>
            <a:endParaRPr lang="cs-CZ" sz="2400" b="1" dirty="0">
              <a:latin typeface="Times New Roman" pitchFamily="18" charset="0"/>
              <a:cs typeface="Times New Roman" pitchFamily="18" charset="0"/>
            </a:endParaRPr>
          </a:p>
        </p:txBody>
      </p:sp>
      <p:pic>
        <p:nvPicPr>
          <p:cNvPr id="4" name="Picture 2" descr="C:\Users\Martin Holý\AppData\Local\Microsoft\Windows\Temporary Internet Files\Content.IE5\W1LG2CCZ\MC9001977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547242" y="1785310"/>
            <a:ext cx="794318" cy="71196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113523" y="2679303"/>
            <a:ext cx="1728192" cy="461665"/>
          </a:xfrm>
          <a:prstGeom prst="rect">
            <a:avLst/>
          </a:prstGeom>
          <a:noFill/>
        </p:spPr>
        <p:txBody>
          <a:bodyPr wrap="square" rtlCol="0">
            <a:spAutoFit/>
          </a:bodyPr>
          <a:lstStyle/>
          <a:p>
            <a:r>
              <a:rPr lang="cs-CZ" sz="2400" dirty="0"/>
              <a:t>v = 24 km/h </a:t>
            </a:r>
          </a:p>
        </p:txBody>
      </p:sp>
      <mc:AlternateContent xmlns:mc="http://schemas.openxmlformats.org/markup-compatibility/2006" xmlns:a14="http://schemas.microsoft.com/office/drawing/2010/main">
        <mc:Choice Requires="a14">
          <p:sp>
            <p:nvSpPr>
              <p:cNvPr id="6" name="TextovéPole 5"/>
              <p:cNvSpPr txBox="1"/>
              <p:nvPr/>
            </p:nvSpPr>
            <p:spPr>
              <a:xfrm>
                <a:off x="515793" y="4022581"/>
                <a:ext cx="2672152" cy="615746"/>
              </a:xfrm>
              <a:prstGeom prst="rect">
                <a:avLst/>
              </a:prstGeom>
              <a:noFill/>
            </p:spPr>
            <p:txBody>
              <a:bodyPr wrap="square" rtlCol="0">
                <a:spAutoFit/>
              </a:bodyPr>
              <a:lstStyle/>
              <a:p>
                <a:r>
                  <a:rPr lang="cs-CZ" sz="2400" dirty="0"/>
                  <a:t>t</a:t>
                </a:r>
                <a:r>
                  <a:rPr lang="cs-CZ" sz="2400" baseline="-25000" dirty="0"/>
                  <a:t>1</a:t>
                </a:r>
                <a:r>
                  <a:rPr lang="cs-CZ" sz="2400" dirty="0"/>
                  <a:t> = </a:t>
                </a:r>
                <a14:m>
                  <m:oMath xmlns:m="http://schemas.openxmlformats.org/officeDocument/2006/math">
                    <m:f>
                      <m:fPr>
                        <m:ctrlPr>
                          <a:rPr lang="cs-CZ" sz="2400" i="1" smtClean="0">
                            <a:latin typeface="Cambria Math" panose="02040503050406030204" pitchFamily="18" charset="0"/>
                          </a:rPr>
                        </m:ctrlPr>
                      </m:fPr>
                      <m:num>
                        <m:r>
                          <a:rPr lang="cs-CZ" sz="2400" b="0" i="0" smtClean="0">
                            <a:latin typeface="Cambria Math"/>
                          </a:rPr>
                          <m:t>1</m:t>
                        </m:r>
                      </m:num>
                      <m:den>
                        <m:r>
                          <a:rPr lang="cs-CZ" sz="2400" b="0" i="0" smtClean="0">
                            <a:latin typeface="Cambria Math"/>
                          </a:rPr>
                          <m:t>3</m:t>
                        </m:r>
                      </m:den>
                    </m:f>
                    <m:r>
                      <m:rPr>
                        <m:sty m:val="p"/>
                      </m:rPr>
                      <a:rPr lang="cs-CZ" sz="2400" b="0" i="0" smtClean="0">
                        <a:latin typeface="Cambria Math"/>
                      </a:rPr>
                      <m:t>h</m:t>
                    </m:r>
                    <m:r>
                      <a:rPr lang="cs-CZ" sz="2400" b="0" i="0" smtClean="0">
                        <a:latin typeface="Cambria Math" panose="02040503050406030204" pitchFamily="18" charset="0"/>
                      </a:rPr>
                      <m:t>=20 </m:t>
                    </m:r>
                    <m:r>
                      <m:rPr>
                        <m:sty m:val="p"/>
                      </m:rPr>
                      <a:rPr lang="cs-CZ" sz="2400" b="0" i="0" smtClean="0">
                        <a:latin typeface="Cambria Math" panose="02040503050406030204" pitchFamily="18" charset="0"/>
                      </a:rPr>
                      <m:t>min</m:t>
                    </m:r>
                  </m:oMath>
                </a14:m>
                <a:endParaRPr lang="cs-CZ" sz="24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515793" y="4022581"/>
                <a:ext cx="2672152" cy="615746"/>
              </a:xfrm>
              <a:prstGeom prst="rect">
                <a:avLst/>
              </a:prstGeom>
              <a:blipFill>
                <a:blip r:embed="rId3"/>
                <a:stretch>
                  <a:fillRect l="-3653" b="-9901"/>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 name="TextovéPole 6"/>
              <p:cNvSpPr txBox="1"/>
              <p:nvPr/>
            </p:nvSpPr>
            <p:spPr>
              <a:xfrm>
                <a:off x="2105991" y="1936699"/>
                <a:ext cx="2400020" cy="613886"/>
              </a:xfrm>
              <a:prstGeom prst="rect">
                <a:avLst/>
              </a:prstGeom>
              <a:noFill/>
            </p:spPr>
            <p:txBody>
              <a:bodyPr wrap="square" rtlCol="0">
                <a:spAutoFit/>
              </a:bodyPr>
              <a:lstStyle/>
              <a:p>
                <a:r>
                  <a:rPr lang="cs-CZ" sz="2400" dirty="0"/>
                  <a:t>t</a:t>
                </a:r>
                <a:r>
                  <a:rPr lang="cs-CZ" sz="2400" baseline="-25000" dirty="0"/>
                  <a:t>2</a:t>
                </a:r>
                <a:r>
                  <a:rPr lang="cs-CZ" sz="2400" dirty="0"/>
                  <a:t> = </a:t>
                </a:r>
                <a14:m>
                  <m:oMath xmlns:m="http://schemas.openxmlformats.org/officeDocument/2006/math">
                    <m:f>
                      <m:fPr>
                        <m:ctrlPr>
                          <a:rPr lang="cs-CZ" sz="2400" i="1" smtClean="0">
                            <a:latin typeface="Cambria Math" panose="02040503050406030204" pitchFamily="18" charset="0"/>
                          </a:rPr>
                        </m:ctrlPr>
                      </m:fPr>
                      <m:num>
                        <m:r>
                          <a:rPr lang="cs-CZ" sz="2400" b="0" i="0" smtClean="0">
                            <a:latin typeface="Cambria Math"/>
                          </a:rPr>
                          <m:t>1</m:t>
                        </m:r>
                      </m:num>
                      <m:den>
                        <m:r>
                          <a:rPr lang="cs-CZ" sz="2400" b="0" i="0" smtClean="0">
                            <a:latin typeface="Cambria Math"/>
                          </a:rPr>
                          <m:t>4</m:t>
                        </m:r>
                      </m:den>
                    </m:f>
                    <m:r>
                      <m:rPr>
                        <m:sty m:val="p"/>
                      </m:rPr>
                      <a:rPr lang="cs-CZ" sz="2400" b="0" i="0" smtClean="0">
                        <a:latin typeface="Cambria Math"/>
                      </a:rPr>
                      <m:t>h</m:t>
                    </m:r>
                    <m:r>
                      <a:rPr lang="cs-CZ" sz="2400" b="0" i="0" smtClean="0">
                        <a:latin typeface="Cambria Math" panose="02040503050406030204" pitchFamily="18" charset="0"/>
                      </a:rPr>
                      <m:t>=15 </m:t>
                    </m:r>
                    <m:r>
                      <m:rPr>
                        <m:sty m:val="p"/>
                      </m:rPr>
                      <a:rPr lang="cs-CZ" sz="2400" b="0" i="0" smtClean="0">
                        <a:latin typeface="Cambria Math" panose="02040503050406030204" pitchFamily="18" charset="0"/>
                      </a:rPr>
                      <m:t>min</m:t>
                    </m:r>
                  </m:oMath>
                </a14:m>
                <a:endParaRPr lang="cs-CZ" sz="2400"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2105991" y="1936699"/>
                <a:ext cx="2400020" cy="613886"/>
              </a:xfrm>
              <a:prstGeom prst="rect">
                <a:avLst/>
              </a:prstGeom>
              <a:blipFill>
                <a:blip r:embed="rId4"/>
                <a:stretch>
                  <a:fillRect l="-3807" b="-11000"/>
                </a:stretch>
              </a:blipFill>
            </p:spPr>
            <p:txBody>
              <a:bodyPr/>
              <a:lstStyle/>
              <a:p>
                <a:r>
                  <a:rPr lang="cs-CZ">
                    <a:noFill/>
                  </a:rPr>
                  <a:t> </a:t>
                </a:r>
              </a:p>
            </p:txBody>
          </p:sp>
        </mc:Fallback>
      </mc:AlternateContent>
      <p:sp>
        <p:nvSpPr>
          <p:cNvPr id="8" name="TextovéPole 7"/>
          <p:cNvSpPr txBox="1"/>
          <p:nvPr/>
        </p:nvSpPr>
        <p:spPr>
          <a:xfrm>
            <a:off x="2115514" y="2636912"/>
            <a:ext cx="1360796" cy="461665"/>
          </a:xfrm>
          <a:prstGeom prst="rect">
            <a:avLst/>
          </a:prstGeom>
          <a:noFill/>
        </p:spPr>
        <p:txBody>
          <a:bodyPr wrap="square" rtlCol="0">
            <a:spAutoFit/>
          </a:bodyPr>
          <a:lstStyle/>
          <a:p>
            <a:r>
              <a:rPr lang="cs-CZ" sz="2400" dirty="0"/>
              <a:t>s</a:t>
            </a:r>
            <a:r>
              <a:rPr lang="cs-CZ" sz="2400" baseline="-25000" dirty="0"/>
              <a:t>2</a:t>
            </a:r>
            <a:r>
              <a:rPr lang="cs-CZ" sz="2400" dirty="0"/>
              <a:t> = ? km</a:t>
            </a:r>
          </a:p>
        </p:txBody>
      </p:sp>
      <p:sp>
        <p:nvSpPr>
          <p:cNvPr id="9" name="TextovéPole 8"/>
          <p:cNvSpPr txBox="1"/>
          <p:nvPr/>
        </p:nvSpPr>
        <p:spPr>
          <a:xfrm>
            <a:off x="491073" y="4653073"/>
            <a:ext cx="1360796" cy="461665"/>
          </a:xfrm>
          <a:prstGeom prst="rect">
            <a:avLst/>
          </a:prstGeom>
          <a:noFill/>
        </p:spPr>
        <p:txBody>
          <a:bodyPr wrap="square" rtlCol="0">
            <a:spAutoFit/>
          </a:bodyPr>
          <a:lstStyle/>
          <a:p>
            <a:r>
              <a:rPr lang="cs-CZ" sz="2400" dirty="0"/>
              <a:t>s</a:t>
            </a:r>
            <a:r>
              <a:rPr lang="cs-CZ" sz="2400" baseline="-25000" dirty="0"/>
              <a:t>1</a:t>
            </a:r>
            <a:r>
              <a:rPr lang="cs-CZ" sz="2400" dirty="0"/>
              <a:t> = ? km</a:t>
            </a:r>
          </a:p>
        </p:txBody>
      </p:sp>
      <p:cxnSp>
        <p:nvCxnSpPr>
          <p:cNvPr id="10" name="Přímá spojnice se šipkou 9"/>
          <p:cNvCxnSpPr/>
          <p:nvPr/>
        </p:nvCxnSpPr>
        <p:spPr>
          <a:xfrm flipV="1">
            <a:off x="1778277" y="3194392"/>
            <a:ext cx="0" cy="3168352"/>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1778277" y="3194392"/>
            <a:ext cx="20162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flipV="1">
            <a:off x="1769707" y="3194392"/>
            <a:ext cx="2016224" cy="31683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2641159" y="5157192"/>
            <a:ext cx="1360796" cy="461665"/>
          </a:xfrm>
          <a:prstGeom prst="rect">
            <a:avLst/>
          </a:prstGeom>
          <a:noFill/>
        </p:spPr>
        <p:txBody>
          <a:bodyPr wrap="square" rtlCol="0">
            <a:spAutoFit/>
          </a:bodyPr>
          <a:lstStyle/>
          <a:p>
            <a:r>
              <a:rPr lang="cs-CZ" sz="2400" dirty="0"/>
              <a:t>s</a:t>
            </a:r>
            <a:r>
              <a:rPr lang="cs-CZ" sz="2400" baseline="-25000" dirty="0"/>
              <a:t>3</a:t>
            </a:r>
            <a:r>
              <a:rPr lang="cs-CZ" sz="2400" dirty="0"/>
              <a:t> = ? km</a:t>
            </a:r>
          </a:p>
        </p:txBody>
      </p:sp>
      <p:sp>
        <p:nvSpPr>
          <p:cNvPr id="14" name="TextovéPole 13"/>
          <p:cNvSpPr txBox="1"/>
          <p:nvPr/>
        </p:nvSpPr>
        <p:spPr>
          <a:xfrm>
            <a:off x="2795912" y="4680718"/>
            <a:ext cx="2051554" cy="461665"/>
          </a:xfrm>
          <a:prstGeom prst="rect">
            <a:avLst/>
          </a:prstGeom>
          <a:noFill/>
        </p:spPr>
        <p:txBody>
          <a:bodyPr wrap="square" rtlCol="0">
            <a:spAutoFit/>
          </a:bodyPr>
          <a:lstStyle/>
          <a:p>
            <a:r>
              <a:rPr lang="cs-CZ" sz="2400" dirty="0"/>
              <a:t>v</a:t>
            </a:r>
            <a:r>
              <a:rPr lang="cs-CZ" sz="2400" baseline="-25000" dirty="0"/>
              <a:t>3</a:t>
            </a:r>
            <a:r>
              <a:rPr lang="cs-CZ" sz="2400" dirty="0"/>
              <a:t> = 20 km/h</a:t>
            </a:r>
          </a:p>
        </p:txBody>
      </p:sp>
      <p:sp>
        <p:nvSpPr>
          <p:cNvPr id="15" name="TextovéPole 14"/>
          <p:cNvSpPr txBox="1"/>
          <p:nvPr/>
        </p:nvSpPr>
        <p:spPr>
          <a:xfrm>
            <a:off x="2273763" y="5661248"/>
            <a:ext cx="1360796" cy="461665"/>
          </a:xfrm>
          <a:prstGeom prst="rect">
            <a:avLst/>
          </a:prstGeom>
          <a:noFill/>
        </p:spPr>
        <p:txBody>
          <a:bodyPr wrap="square" rtlCol="0">
            <a:spAutoFit/>
          </a:bodyPr>
          <a:lstStyle/>
          <a:p>
            <a:r>
              <a:rPr lang="cs-CZ" sz="2400" dirty="0"/>
              <a:t>t</a:t>
            </a:r>
            <a:r>
              <a:rPr lang="cs-CZ" sz="2400" baseline="-25000" dirty="0"/>
              <a:t>3</a:t>
            </a:r>
            <a:r>
              <a:rPr lang="cs-CZ" sz="2400" dirty="0"/>
              <a:t> = ? h</a:t>
            </a:r>
          </a:p>
        </p:txBody>
      </p:sp>
      <mc:AlternateContent xmlns:mc="http://schemas.openxmlformats.org/markup-compatibility/2006" xmlns:a14="http://schemas.microsoft.com/office/drawing/2010/main">
        <mc:Choice Requires="a14">
          <p:sp>
            <p:nvSpPr>
              <p:cNvPr id="16" name="TextovéPole 15"/>
              <p:cNvSpPr txBox="1"/>
              <p:nvPr/>
            </p:nvSpPr>
            <p:spPr>
              <a:xfrm>
                <a:off x="4763280" y="2550585"/>
                <a:ext cx="1728190" cy="1354410"/>
              </a:xfrm>
              <a:prstGeom prst="rect">
                <a:avLst/>
              </a:prstGeom>
              <a:noFill/>
            </p:spPr>
            <p:txBody>
              <a:bodyPr wrap="square" rtlCol="0">
                <a:spAutoFit/>
              </a:bodyPr>
              <a:lstStyle/>
              <a:p>
                <a:r>
                  <a:rPr lang="cs-CZ" sz="2400" dirty="0"/>
                  <a:t>s</a:t>
                </a:r>
                <a:r>
                  <a:rPr lang="cs-CZ" sz="2400" baseline="-25000" dirty="0"/>
                  <a:t>1</a:t>
                </a:r>
                <a:r>
                  <a:rPr lang="cs-CZ" sz="2400" dirty="0"/>
                  <a:t> = v . t</a:t>
                </a:r>
                <a:r>
                  <a:rPr lang="cs-CZ" sz="2400" baseline="-25000" dirty="0"/>
                  <a:t>1</a:t>
                </a:r>
              </a:p>
              <a:p>
                <a:r>
                  <a:rPr lang="cs-CZ" sz="2400" dirty="0"/>
                  <a:t>s</a:t>
                </a:r>
                <a:r>
                  <a:rPr lang="cs-CZ" sz="2400" baseline="-25000" dirty="0"/>
                  <a:t>1</a:t>
                </a:r>
                <a:r>
                  <a:rPr lang="cs-CZ" sz="2400" dirty="0"/>
                  <a:t> = 24 . </a:t>
                </a:r>
                <a14:m>
                  <m:oMath xmlns:m="http://schemas.openxmlformats.org/officeDocument/2006/math">
                    <m:f>
                      <m:fPr>
                        <m:ctrlPr>
                          <a:rPr lang="cs-CZ" sz="2400" i="1">
                            <a:latin typeface="Cambria Math" panose="02040503050406030204" pitchFamily="18" charset="0"/>
                          </a:rPr>
                        </m:ctrlPr>
                      </m:fPr>
                      <m:num>
                        <m:r>
                          <a:rPr lang="cs-CZ" sz="2400">
                            <a:latin typeface="Cambria Math"/>
                          </a:rPr>
                          <m:t>1</m:t>
                        </m:r>
                      </m:num>
                      <m:den>
                        <m:r>
                          <a:rPr lang="cs-CZ" sz="2400">
                            <a:latin typeface="Cambria Math"/>
                          </a:rPr>
                          <m:t>3</m:t>
                        </m:r>
                      </m:den>
                    </m:f>
                  </m:oMath>
                </a14:m>
                <a:endParaRPr lang="cs-CZ" sz="2400" dirty="0"/>
              </a:p>
              <a:p>
                <a:r>
                  <a:rPr lang="cs-CZ" sz="2400" b="1" dirty="0"/>
                  <a:t>s</a:t>
                </a:r>
                <a:r>
                  <a:rPr lang="cs-CZ" sz="2400" b="1" baseline="-25000" dirty="0"/>
                  <a:t>1</a:t>
                </a:r>
                <a:r>
                  <a:rPr lang="cs-CZ" sz="2400" b="1" dirty="0"/>
                  <a:t> = 8 km </a:t>
                </a:r>
              </a:p>
            </p:txBody>
          </p:sp>
        </mc:Choice>
        <mc:Fallback xmlns="">
          <p:sp>
            <p:nvSpPr>
              <p:cNvPr id="16" name="TextovéPole 15"/>
              <p:cNvSpPr txBox="1">
                <a:spLocks noRot="1" noChangeAspect="1" noMove="1" noResize="1" noEditPoints="1" noAdjustHandles="1" noChangeArrowheads="1" noChangeShapeType="1" noTextEdit="1"/>
              </p:cNvSpPr>
              <p:nvPr/>
            </p:nvSpPr>
            <p:spPr>
              <a:xfrm>
                <a:off x="4763280" y="2550585"/>
                <a:ext cx="1728190" cy="1354410"/>
              </a:xfrm>
              <a:prstGeom prst="rect">
                <a:avLst/>
              </a:prstGeom>
              <a:blipFill>
                <a:blip r:embed="rId5"/>
                <a:stretch>
                  <a:fillRect l="-5282" t="-3587" b="-8969"/>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TextovéPole 16"/>
              <p:cNvSpPr txBox="1"/>
              <p:nvPr/>
            </p:nvSpPr>
            <p:spPr>
              <a:xfrm>
                <a:off x="6706972" y="2550585"/>
                <a:ext cx="1836712" cy="1354410"/>
              </a:xfrm>
              <a:prstGeom prst="rect">
                <a:avLst/>
              </a:prstGeom>
              <a:noFill/>
            </p:spPr>
            <p:txBody>
              <a:bodyPr wrap="square" rtlCol="0">
                <a:spAutoFit/>
              </a:bodyPr>
              <a:lstStyle/>
              <a:p>
                <a:r>
                  <a:rPr lang="cs-CZ" sz="2400" dirty="0"/>
                  <a:t>s</a:t>
                </a:r>
                <a:r>
                  <a:rPr lang="cs-CZ" sz="2400" baseline="-25000" dirty="0"/>
                  <a:t>2</a:t>
                </a:r>
                <a:r>
                  <a:rPr lang="cs-CZ" sz="2400" dirty="0"/>
                  <a:t> = v . t</a:t>
                </a:r>
                <a:r>
                  <a:rPr lang="cs-CZ" sz="2400" baseline="-25000" dirty="0"/>
                  <a:t>2</a:t>
                </a:r>
              </a:p>
              <a:p>
                <a:r>
                  <a:rPr lang="cs-CZ" sz="2400" dirty="0"/>
                  <a:t>s</a:t>
                </a:r>
                <a:r>
                  <a:rPr lang="cs-CZ" sz="2400" baseline="-25000" dirty="0"/>
                  <a:t>2</a:t>
                </a:r>
                <a:r>
                  <a:rPr lang="cs-CZ" sz="2400" dirty="0"/>
                  <a:t> = 24 . </a:t>
                </a:r>
                <a14:m>
                  <m:oMath xmlns:m="http://schemas.openxmlformats.org/officeDocument/2006/math">
                    <m:f>
                      <m:fPr>
                        <m:ctrlPr>
                          <a:rPr lang="cs-CZ" sz="2400" i="1">
                            <a:latin typeface="Cambria Math" panose="02040503050406030204" pitchFamily="18" charset="0"/>
                          </a:rPr>
                        </m:ctrlPr>
                      </m:fPr>
                      <m:num>
                        <m:r>
                          <a:rPr lang="cs-CZ" sz="2400">
                            <a:latin typeface="Cambria Math"/>
                          </a:rPr>
                          <m:t>1</m:t>
                        </m:r>
                      </m:num>
                      <m:den>
                        <m:r>
                          <a:rPr lang="cs-CZ" sz="2400" b="0" i="0" smtClean="0">
                            <a:latin typeface="Cambria Math"/>
                          </a:rPr>
                          <m:t>4</m:t>
                        </m:r>
                      </m:den>
                    </m:f>
                  </m:oMath>
                </a14:m>
                <a:endParaRPr lang="cs-CZ" sz="2400" dirty="0"/>
              </a:p>
              <a:p>
                <a:r>
                  <a:rPr lang="cs-CZ" sz="2400" b="1" dirty="0"/>
                  <a:t>s</a:t>
                </a:r>
                <a:r>
                  <a:rPr lang="cs-CZ" sz="2400" b="1" baseline="-25000" dirty="0"/>
                  <a:t>2</a:t>
                </a:r>
                <a:r>
                  <a:rPr lang="cs-CZ" sz="2400" b="1" dirty="0"/>
                  <a:t> = 6 km </a:t>
                </a:r>
              </a:p>
            </p:txBody>
          </p:sp>
        </mc:Choice>
        <mc:Fallback xmlns="">
          <p:sp>
            <p:nvSpPr>
              <p:cNvPr id="17" name="TextovéPole 16"/>
              <p:cNvSpPr txBox="1">
                <a:spLocks noRot="1" noChangeAspect="1" noMove="1" noResize="1" noEditPoints="1" noAdjustHandles="1" noChangeArrowheads="1" noChangeShapeType="1" noTextEdit="1"/>
              </p:cNvSpPr>
              <p:nvPr/>
            </p:nvSpPr>
            <p:spPr>
              <a:xfrm>
                <a:off x="6706972" y="2550585"/>
                <a:ext cx="1836712" cy="1354410"/>
              </a:xfrm>
              <a:prstGeom prst="rect">
                <a:avLst/>
              </a:prstGeom>
              <a:blipFill>
                <a:blip r:embed="rId6"/>
                <a:stretch>
                  <a:fillRect l="-4967" t="-3587" b="-8969"/>
                </a:stretch>
              </a:blipFill>
            </p:spPr>
            <p:txBody>
              <a:bodyPr/>
              <a:lstStyle/>
              <a:p>
                <a:r>
                  <a:rPr lang="cs-CZ">
                    <a:noFill/>
                  </a:rPr>
                  <a:t> </a:t>
                </a:r>
              </a:p>
            </p:txBody>
          </p:sp>
        </mc:Fallback>
      </mc:AlternateContent>
      <p:sp>
        <p:nvSpPr>
          <p:cNvPr id="18" name="TextovéPole 17"/>
          <p:cNvSpPr txBox="1"/>
          <p:nvPr/>
        </p:nvSpPr>
        <p:spPr>
          <a:xfrm>
            <a:off x="4763280" y="4033614"/>
            <a:ext cx="2232248" cy="1355371"/>
          </a:xfrm>
          <a:prstGeom prst="rect">
            <a:avLst/>
          </a:prstGeom>
          <a:noFill/>
        </p:spPr>
        <p:txBody>
          <a:bodyPr wrap="square" rtlCol="0">
            <a:spAutoFit/>
          </a:bodyPr>
          <a:lstStyle/>
          <a:p>
            <a:pPr>
              <a:lnSpc>
                <a:spcPct val="114000"/>
              </a:lnSpc>
            </a:pPr>
            <a:r>
              <a:rPr lang="cs-CZ" sz="2400" dirty="0"/>
              <a:t>s</a:t>
            </a:r>
            <a:r>
              <a:rPr lang="cs-CZ" sz="2400" baseline="-25000" dirty="0"/>
              <a:t>3</a:t>
            </a:r>
            <a:r>
              <a:rPr lang="cs-CZ" sz="2400" baseline="30000" dirty="0"/>
              <a:t>2</a:t>
            </a:r>
            <a:r>
              <a:rPr lang="cs-CZ" sz="2400" dirty="0"/>
              <a:t> = s</a:t>
            </a:r>
            <a:r>
              <a:rPr lang="cs-CZ" sz="2400" baseline="-25000" dirty="0"/>
              <a:t>1</a:t>
            </a:r>
            <a:r>
              <a:rPr lang="cs-CZ" sz="2400" baseline="30000" dirty="0"/>
              <a:t>2 </a:t>
            </a:r>
            <a:r>
              <a:rPr lang="cs-CZ" sz="2400" dirty="0"/>
              <a:t>+</a:t>
            </a:r>
            <a:r>
              <a:rPr lang="cs-CZ" sz="2400" baseline="30000" dirty="0"/>
              <a:t> </a:t>
            </a:r>
            <a:r>
              <a:rPr lang="cs-CZ" sz="2400" dirty="0"/>
              <a:t>s</a:t>
            </a:r>
            <a:r>
              <a:rPr lang="cs-CZ" sz="2400" baseline="-25000" dirty="0"/>
              <a:t>2</a:t>
            </a:r>
            <a:r>
              <a:rPr lang="cs-CZ" sz="2400" baseline="30000" dirty="0"/>
              <a:t>2</a:t>
            </a:r>
          </a:p>
          <a:p>
            <a:pPr>
              <a:lnSpc>
                <a:spcPct val="114000"/>
              </a:lnSpc>
            </a:pPr>
            <a:r>
              <a:rPr lang="cs-CZ" sz="2400" dirty="0"/>
              <a:t>s</a:t>
            </a:r>
            <a:r>
              <a:rPr lang="cs-CZ" sz="2400" baseline="-25000" dirty="0"/>
              <a:t>3</a:t>
            </a:r>
            <a:r>
              <a:rPr lang="cs-CZ" sz="2400" baseline="30000" dirty="0"/>
              <a:t>2</a:t>
            </a:r>
            <a:r>
              <a:rPr lang="cs-CZ" sz="2400" dirty="0"/>
              <a:t> = 8</a:t>
            </a:r>
            <a:r>
              <a:rPr lang="cs-CZ" sz="2400" baseline="30000" dirty="0"/>
              <a:t>2 </a:t>
            </a:r>
            <a:r>
              <a:rPr lang="cs-CZ" sz="2400" dirty="0"/>
              <a:t>+</a:t>
            </a:r>
            <a:r>
              <a:rPr lang="cs-CZ" sz="2400" baseline="30000" dirty="0"/>
              <a:t> </a:t>
            </a:r>
            <a:r>
              <a:rPr lang="cs-CZ" sz="2400" dirty="0"/>
              <a:t>6</a:t>
            </a:r>
            <a:r>
              <a:rPr lang="cs-CZ" sz="2400" baseline="30000" dirty="0"/>
              <a:t>2</a:t>
            </a:r>
            <a:endParaRPr lang="cs-CZ" sz="2400" baseline="-25000" dirty="0"/>
          </a:p>
          <a:p>
            <a:pPr>
              <a:lnSpc>
                <a:spcPct val="114000"/>
              </a:lnSpc>
            </a:pPr>
            <a:r>
              <a:rPr lang="cs-CZ" sz="2400" b="1" dirty="0"/>
              <a:t>s</a:t>
            </a:r>
            <a:r>
              <a:rPr lang="cs-CZ" sz="2400" b="1" baseline="-25000" dirty="0"/>
              <a:t>3</a:t>
            </a:r>
            <a:r>
              <a:rPr lang="cs-CZ" sz="2400" b="1" dirty="0"/>
              <a:t> = 10 km </a:t>
            </a:r>
          </a:p>
        </p:txBody>
      </p:sp>
      <mc:AlternateContent xmlns:mc="http://schemas.openxmlformats.org/markup-compatibility/2006" xmlns:a14="http://schemas.microsoft.com/office/drawing/2010/main">
        <mc:Choice Requires="a14">
          <p:sp>
            <p:nvSpPr>
              <p:cNvPr id="19" name="TextovéPole 18"/>
              <p:cNvSpPr txBox="1"/>
              <p:nvPr/>
            </p:nvSpPr>
            <p:spPr>
              <a:xfrm>
                <a:off x="6743484" y="4077072"/>
                <a:ext cx="2541914" cy="1200329"/>
              </a:xfrm>
              <a:prstGeom prst="rect">
                <a:avLst/>
              </a:prstGeom>
              <a:noFill/>
            </p:spPr>
            <p:txBody>
              <a:bodyPr wrap="square" rtlCol="0">
                <a:spAutoFit/>
              </a:bodyPr>
              <a:lstStyle/>
              <a:p>
                <a:r>
                  <a:rPr lang="cs-CZ" sz="2400" dirty="0"/>
                  <a:t>t</a:t>
                </a:r>
                <a:r>
                  <a:rPr lang="cs-CZ" sz="2400" baseline="-25000" dirty="0"/>
                  <a:t>3</a:t>
                </a:r>
                <a:r>
                  <a:rPr lang="cs-CZ" sz="2400" dirty="0"/>
                  <a:t> = s</a:t>
                </a:r>
                <a:r>
                  <a:rPr lang="cs-CZ" sz="2400" baseline="-25000" dirty="0"/>
                  <a:t>3 </a:t>
                </a:r>
                <a:r>
                  <a:rPr lang="cs-CZ" sz="2400" dirty="0"/>
                  <a:t>: v</a:t>
                </a:r>
                <a:r>
                  <a:rPr lang="cs-CZ" sz="2400" baseline="-25000" dirty="0"/>
                  <a:t>3</a:t>
                </a:r>
                <a:endParaRPr lang="cs-CZ" sz="2400" dirty="0"/>
              </a:p>
              <a:p>
                <a:r>
                  <a:rPr lang="cs-CZ" sz="2400" dirty="0"/>
                  <a:t>t</a:t>
                </a:r>
                <a:r>
                  <a:rPr lang="cs-CZ" sz="2400" baseline="-25000" dirty="0"/>
                  <a:t>3</a:t>
                </a:r>
                <a:r>
                  <a:rPr lang="cs-CZ" sz="2400" dirty="0"/>
                  <a:t> = 10 : </a:t>
                </a:r>
                <a14:m>
                  <m:oMath xmlns:m="http://schemas.openxmlformats.org/officeDocument/2006/math">
                    <m:r>
                      <a:rPr lang="cs-CZ" sz="2400" b="0" i="1" smtClean="0">
                        <a:latin typeface="Cambria Math"/>
                      </a:rPr>
                      <m:t>20</m:t>
                    </m:r>
                  </m:oMath>
                </a14:m>
                <a:endParaRPr lang="cs-CZ" sz="2400" dirty="0"/>
              </a:p>
              <a:p>
                <a:r>
                  <a:rPr lang="cs-CZ" sz="2400" dirty="0"/>
                  <a:t>t</a:t>
                </a:r>
                <a:r>
                  <a:rPr lang="cs-CZ" sz="2400" baseline="-25000" dirty="0"/>
                  <a:t>3</a:t>
                </a:r>
                <a:r>
                  <a:rPr lang="cs-CZ" sz="2400" b="1" dirty="0"/>
                  <a:t> = 0,5 h = 30 min</a:t>
                </a:r>
              </a:p>
            </p:txBody>
          </p:sp>
        </mc:Choice>
        <mc:Fallback xmlns="">
          <p:sp>
            <p:nvSpPr>
              <p:cNvPr id="19" name="TextovéPole 18"/>
              <p:cNvSpPr txBox="1">
                <a:spLocks noRot="1" noChangeAspect="1" noMove="1" noResize="1" noEditPoints="1" noAdjustHandles="1" noChangeArrowheads="1" noChangeShapeType="1" noTextEdit="1"/>
              </p:cNvSpPr>
              <p:nvPr/>
            </p:nvSpPr>
            <p:spPr>
              <a:xfrm>
                <a:off x="6743484" y="4077072"/>
                <a:ext cx="2541914" cy="1200329"/>
              </a:xfrm>
              <a:prstGeom prst="rect">
                <a:avLst/>
              </a:prstGeom>
              <a:blipFill>
                <a:blip r:embed="rId7"/>
                <a:stretch>
                  <a:fillRect l="-3597" t="-4061" r="-240" b="-10660"/>
                </a:stretch>
              </a:blipFill>
            </p:spPr>
            <p:txBody>
              <a:bodyPr/>
              <a:lstStyle/>
              <a:p>
                <a:r>
                  <a:rPr lang="cs-CZ">
                    <a:noFill/>
                  </a:rPr>
                  <a:t> </a:t>
                </a:r>
              </a:p>
            </p:txBody>
          </p:sp>
        </mc:Fallback>
      </mc:AlternateContent>
      <p:sp>
        <p:nvSpPr>
          <p:cNvPr id="20" name="TextovéPole 19"/>
          <p:cNvSpPr txBox="1"/>
          <p:nvPr/>
        </p:nvSpPr>
        <p:spPr>
          <a:xfrm>
            <a:off x="5064565" y="5652095"/>
            <a:ext cx="1836188" cy="461665"/>
          </a:xfrm>
          <a:prstGeom prst="rect">
            <a:avLst/>
          </a:prstGeom>
          <a:noFill/>
        </p:spPr>
        <p:txBody>
          <a:bodyPr wrap="square" rtlCol="0">
            <a:spAutoFit/>
          </a:bodyPr>
          <a:lstStyle/>
          <a:p>
            <a:r>
              <a:rPr lang="cs-CZ" sz="2400" b="1" dirty="0"/>
              <a:t>20 + 15 &gt; 30</a:t>
            </a:r>
          </a:p>
        </p:txBody>
      </p:sp>
      <p:sp>
        <p:nvSpPr>
          <p:cNvPr id="21" name="TextovéPole 20"/>
          <p:cNvSpPr txBox="1"/>
          <p:nvPr/>
        </p:nvSpPr>
        <p:spPr>
          <a:xfrm>
            <a:off x="4955409" y="6279076"/>
            <a:ext cx="4153090" cy="461665"/>
          </a:xfrm>
          <a:prstGeom prst="rect">
            <a:avLst/>
          </a:prstGeom>
          <a:noFill/>
        </p:spPr>
        <p:txBody>
          <a:bodyPr wrap="square" rtlCol="0">
            <a:spAutoFit/>
          </a:bodyPr>
          <a:lstStyle/>
          <a:p>
            <a:r>
              <a:rPr lang="cs-CZ" sz="2400" dirty="0"/>
              <a:t>V cíli byl dříve o 5 minut Petr.</a:t>
            </a:r>
          </a:p>
        </p:txBody>
      </p:sp>
      <p:grpSp>
        <p:nvGrpSpPr>
          <p:cNvPr id="22" name="Group 4"/>
          <p:cNvGrpSpPr>
            <a:grpSpLocks noChangeAspect="1"/>
          </p:cNvGrpSpPr>
          <p:nvPr/>
        </p:nvGrpSpPr>
        <p:grpSpPr bwMode="auto">
          <a:xfrm flipH="1">
            <a:off x="7827433" y="1788407"/>
            <a:ext cx="795338" cy="712787"/>
            <a:chOff x="5144" y="771"/>
            <a:chExt cx="501" cy="449"/>
          </a:xfrm>
        </p:grpSpPr>
        <p:sp>
          <p:nvSpPr>
            <p:cNvPr id="23" name="AutoShape 3"/>
            <p:cNvSpPr>
              <a:spLocks noChangeAspect="1" noChangeArrowheads="1" noTextEdit="1"/>
            </p:cNvSpPr>
            <p:nvPr/>
          </p:nvSpPr>
          <p:spPr bwMode="auto">
            <a:xfrm>
              <a:off x="5144" y="771"/>
              <a:ext cx="501"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nvGrpSpPr>
            <p:cNvPr id="24" name="Group 205"/>
            <p:cNvGrpSpPr>
              <a:grpSpLocks/>
            </p:cNvGrpSpPr>
            <p:nvPr/>
          </p:nvGrpSpPr>
          <p:grpSpPr bwMode="auto">
            <a:xfrm>
              <a:off x="5145" y="780"/>
              <a:ext cx="492" cy="432"/>
              <a:chOff x="5145" y="780"/>
              <a:chExt cx="492" cy="432"/>
            </a:xfrm>
          </p:grpSpPr>
          <p:sp>
            <p:nvSpPr>
              <p:cNvPr id="125" name="Freeform 5"/>
              <p:cNvSpPr>
                <a:spLocks/>
              </p:cNvSpPr>
              <p:nvPr/>
            </p:nvSpPr>
            <p:spPr bwMode="auto">
              <a:xfrm>
                <a:off x="5146" y="1030"/>
                <a:ext cx="189" cy="180"/>
              </a:xfrm>
              <a:custGeom>
                <a:avLst/>
                <a:gdLst>
                  <a:gd name="T0" fmla="*/ 396 w 569"/>
                  <a:gd name="T1" fmla="*/ 11 h 539"/>
                  <a:gd name="T2" fmla="*/ 309 w 569"/>
                  <a:gd name="T3" fmla="*/ 1 h 539"/>
                  <a:gd name="T4" fmla="*/ 195 w 569"/>
                  <a:gd name="T5" fmla="*/ 15 h 539"/>
                  <a:gd name="T6" fmla="*/ 94 w 569"/>
                  <a:gd name="T7" fmla="*/ 56 h 539"/>
                  <a:gd name="T8" fmla="*/ 40 w 569"/>
                  <a:gd name="T9" fmla="*/ 113 h 539"/>
                  <a:gd name="T10" fmla="*/ 4 w 569"/>
                  <a:gd name="T11" fmla="*/ 195 h 539"/>
                  <a:gd name="T12" fmla="*/ 10 w 569"/>
                  <a:gd name="T13" fmla="*/ 315 h 539"/>
                  <a:gd name="T14" fmla="*/ 47 w 569"/>
                  <a:gd name="T15" fmla="*/ 399 h 539"/>
                  <a:gd name="T16" fmla="*/ 109 w 569"/>
                  <a:gd name="T17" fmla="*/ 477 h 539"/>
                  <a:gd name="T18" fmla="*/ 212 w 569"/>
                  <a:gd name="T19" fmla="*/ 528 h 539"/>
                  <a:gd name="T20" fmla="*/ 328 w 569"/>
                  <a:gd name="T21" fmla="*/ 538 h 539"/>
                  <a:gd name="T22" fmla="*/ 424 w 569"/>
                  <a:gd name="T23" fmla="*/ 510 h 539"/>
                  <a:gd name="T24" fmla="*/ 524 w 569"/>
                  <a:gd name="T25" fmla="*/ 408 h 539"/>
                  <a:gd name="T26" fmla="*/ 569 w 569"/>
                  <a:gd name="T27" fmla="*/ 281 h 539"/>
                  <a:gd name="T28" fmla="*/ 553 w 569"/>
                  <a:gd name="T29" fmla="*/ 185 h 539"/>
                  <a:gd name="T30" fmla="*/ 511 w 569"/>
                  <a:gd name="T31" fmla="*/ 102 h 539"/>
                  <a:gd name="T32" fmla="*/ 455 w 569"/>
                  <a:gd name="T33" fmla="*/ 45 h 539"/>
                  <a:gd name="T34" fmla="*/ 462 w 569"/>
                  <a:gd name="T35" fmla="*/ 109 h 539"/>
                  <a:gd name="T36" fmla="*/ 509 w 569"/>
                  <a:gd name="T37" fmla="*/ 186 h 539"/>
                  <a:gd name="T38" fmla="*/ 527 w 569"/>
                  <a:gd name="T39" fmla="*/ 270 h 539"/>
                  <a:gd name="T40" fmla="*/ 503 w 569"/>
                  <a:gd name="T41" fmla="*/ 365 h 539"/>
                  <a:gd name="T42" fmla="*/ 440 w 569"/>
                  <a:gd name="T43" fmla="*/ 448 h 539"/>
                  <a:gd name="T44" fmla="*/ 324 w 569"/>
                  <a:gd name="T45" fmla="*/ 494 h 539"/>
                  <a:gd name="T46" fmla="*/ 220 w 569"/>
                  <a:gd name="T47" fmla="*/ 484 h 539"/>
                  <a:gd name="T48" fmla="*/ 134 w 569"/>
                  <a:gd name="T49" fmla="*/ 441 h 539"/>
                  <a:gd name="T50" fmla="*/ 63 w 569"/>
                  <a:gd name="T51" fmla="*/ 345 h 539"/>
                  <a:gd name="T52" fmla="*/ 45 w 569"/>
                  <a:gd name="T53" fmla="*/ 247 h 539"/>
                  <a:gd name="T54" fmla="*/ 68 w 569"/>
                  <a:gd name="T55" fmla="*/ 169 h 539"/>
                  <a:gd name="T56" fmla="*/ 140 w 569"/>
                  <a:gd name="T57" fmla="*/ 88 h 539"/>
                  <a:gd name="T58" fmla="*/ 303 w 569"/>
                  <a:gd name="T59" fmla="*/ 46 h 539"/>
                  <a:gd name="T60" fmla="*/ 397 w 569"/>
                  <a:gd name="T61" fmla="*/ 59 h 539"/>
                  <a:gd name="T62" fmla="*/ 421 w 569"/>
                  <a:gd name="T63" fmla="*/ 2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9" h="539">
                    <a:moveTo>
                      <a:pt x="421" y="22"/>
                    </a:moveTo>
                    <a:lnTo>
                      <a:pt x="396" y="11"/>
                    </a:lnTo>
                    <a:lnTo>
                      <a:pt x="358" y="4"/>
                    </a:lnTo>
                    <a:lnTo>
                      <a:pt x="309" y="1"/>
                    </a:lnTo>
                    <a:lnTo>
                      <a:pt x="264" y="0"/>
                    </a:lnTo>
                    <a:lnTo>
                      <a:pt x="195" y="15"/>
                    </a:lnTo>
                    <a:lnTo>
                      <a:pt x="129" y="36"/>
                    </a:lnTo>
                    <a:lnTo>
                      <a:pt x="94" y="56"/>
                    </a:lnTo>
                    <a:lnTo>
                      <a:pt x="74" y="75"/>
                    </a:lnTo>
                    <a:lnTo>
                      <a:pt x="40" y="113"/>
                    </a:lnTo>
                    <a:lnTo>
                      <a:pt x="25" y="141"/>
                    </a:lnTo>
                    <a:lnTo>
                      <a:pt x="4" y="195"/>
                    </a:lnTo>
                    <a:lnTo>
                      <a:pt x="0" y="255"/>
                    </a:lnTo>
                    <a:lnTo>
                      <a:pt x="10" y="315"/>
                    </a:lnTo>
                    <a:lnTo>
                      <a:pt x="28" y="358"/>
                    </a:lnTo>
                    <a:lnTo>
                      <a:pt x="47" y="399"/>
                    </a:lnTo>
                    <a:lnTo>
                      <a:pt x="83" y="451"/>
                    </a:lnTo>
                    <a:lnTo>
                      <a:pt x="109" y="477"/>
                    </a:lnTo>
                    <a:lnTo>
                      <a:pt x="158" y="509"/>
                    </a:lnTo>
                    <a:lnTo>
                      <a:pt x="212" y="528"/>
                    </a:lnTo>
                    <a:lnTo>
                      <a:pt x="283" y="539"/>
                    </a:lnTo>
                    <a:lnTo>
                      <a:pt x="328" y="538"/>
                    </a:lnTo>
                    <a:lnTo>
                      <a:pt x="376" y="530"/>
                    </a:lnTo>
                    <a:lnTo>
                      <a:pt x="424" y="510"/>
                    </a:lnTo>
                    <a:lnTo>
                      <a:pt x="490" y="456"/>
                    </a:lnTo>
                    <a:lnTo>
                      <a:pt x="524" y="408"/>
                    </a:lnTo>
                    <a:lnTo>
                      <a:pt x="554" y="350"/>
                    </a:lnTo>
                    <a:lnTo>
                      <a:pt x="569" y="281"/>
                    </a:lnTo>
                    <a:lnTo>
                      <a:pt x="564" y="226"/>
                    </a:lnTo>
                    <a:lnTo>
                      <a:pt x="553" y="185"/>
                    </a:lnTo>
                    <a:lnTo>
                      <a:pt x="533" y="133"/>
                    </a:lnTo>
                    <a:lnTo>
                      <a:pt x="511" y="102"/>
                    </a:lnTo>
                    <a:lnTo>
                      <a:pt x="490" y="80"/>
                    </a:lnTo>
                    <a:lnTo>
                      <a:pt x="455" y="45"/>
                    </a:lnTo>
                    <a:lnTo>
                      <a:pt x="432" y="85"/>
                    </a:lnTo>
                    <a:lnTo>
                      <a:pt x="462" y="109"/>
                    </a:lnTo>
                    <a:lnTo>
                      <a:pt x="489" y="144"/>
                    </a:lnTo>
                    <a:lnTo>
                      <a:pt x="509" y="186"/>
                    </a:lnTo>
                    <a:lnTo>
                      <a:pt x="520" y="227"/>
                    </a:lnTo>
                    <a:lnTo>
                      <a:pt x="527" y="270"/>
                    </a:lnTo>
                    <a:lnTo>
                      <a:pt x="519" y="325"/>
                    </a:lnTo>
                    <a:lnTo>
                      <a:pt x="503" y="365"/>
                    </a:lnTo>
                    <a:lnTo>
                      <a:pt x="471" y="416"/>
                    </a:lnTo>
                    <a:lnTo>
                      <a:pt x="440" y="448"/>
                    </a:lnTo>
                    <a:lnTo>
                      <a:pt x="382" y="480"/>
                    </a:lnTo>
                    <a:lnTo>
                      <a:pt x="324" y="494"/>
                    </a:lnTo>
                    <a:lnTo>
                      <a:pt x="269" y="490"/>
                    </a:lnTo>
                    <a:lnTo>
                      <a:pt x="220" y="484"/>
                    </a:lnTo>
                    <a:lnTo>
                      <a:pt x="175" y="467"/>
                    </a:lnTo>
                    <a:lnTo>
                      <a:pt x="134" y="441"/>
                    </a:lnTo>
                    <a:lnTo>
                      <a:pt x="88" y="393"/>
                    </a:lnTo>
                    <a:lnTo>
                      <a:pt x="63" y="345"/>
                    </a:lnTo>
                    <a:lnTo>
                      <a:pt x="49" y="300"/>
                    </a:lnTo>
                    <a:lnTo>
                      <a:pt x="45" y="247"/>
                    </a:lnTo>
                    <a:lnTo>
                      <a:pt x="50" y="211"/>
                    </a:lnTo>
                    <a:lnTo>
                      <a:pt x="68" y="169"/>
                    </a:lnTo>
                    <a:lnTo>
                      <a:pt x="103" y="115"/>
                    </a:lnTo>
                    <a:lnTo>
                      <a:pt x="140" y="88"/>
                    </a:lnTo>
                    <a:lnTo>
                      <a:pt x="214" y="56"/>
                    </a:lnTo>
                    <a:lnTo>
                      <a:pt x="303" y="46"/>
                    </a:lnTo>
                    <a:lnTo>
                      <a:pt x="343" y="45"/>
                    </a:lnTo>
                    <a:lnTo>
                      <a:pt x="397" y="59"/>
                    </a:lnTo>
                    <a:lnTo>
                      <a:pt x="421" y="22"/>
                    </a:lnTo>
                    <a:lnTo>
                      <a:pt x="421" y="2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6" name="Freeform 6"/>
              <p:cNvSpPr>
                <a:spLocks/>
              </p:cNvSpPr>
              <p:nvPr/>
            </p:nvSpPr>
            <p:spPr bwMode="auto">
              <a:xfrm>
                <a:off x="5454" y="1026"/>
                <a:ext cx="182" cy="185"/>
              </a:xfrm>
              <a:custGeom>
                <a:avLst/>
                <a:gdLst>
                  <a:gd name="T0" fmla="*/ 142 w 548"/>
                  <a:gd name="T1" fmla="*/ 79 h 555"/>
                  <a:gd name="T2" fmla="*/ 179 w 548"/>
                  <a:gd name="T3" fmla="*/ 58 h 555"/>
                  <a:gd name="T4" fmla="*/ 262 w 548"/>
                  <a:gd name="T5" fmla="*/ 40 h 555"/>
                  <a:gd name="T6" fmla="*/ 345 w 548"/>
                  <a:gd name="T7" fmla="*/ 50 h 555"/>
                  <a:gd name="T8" fmla="*/ 424 w 548"/>
                  <a:gd name="T9" fmla="*/ 95 h 555"/>
                  <a:gd name="T10" fmla="*/ 473 w 548"/>
                  <a:gd name="T11" fmla="*/ 158 h 555"/>
                  <a:gd name="T12" fmla="*/ 497 w 548"/>
                  <a:gd name="T13" fmla="*/ 235 h 555"/>
                  <a:gd name="T14" fmla="*/ 501 w 548"/>
                  <a:gd name="T15" fmla="*/ 302 h 555"/>
                  <a:gd name="T16" fmla="*/ 475 w 548"/>
                  <a:gd name="T17" fmla="*/ 373 h 555"/>
                  <a:gd name="T18" fmla="*/ 407 w 548"/>
                  <a:gd name="T19" fmla="*/ 460 h 555"/>
                  <a:gd name="T20" fmla="*/ 324 w 548"/>
                  <a:gd name="T21" fmla="*/ 505 h 555"/>
                  <a:gd name="T22" fmla="*/ 237 w 548"/>
                  <a:gd name="T23" fmla="*/ 514 h 555"/>
                  <a:gd name="T24" fmla="*/ 148 w 548"/>
                  <a:gd name="T25" fmla="*/ 495 h 555"/>
                  <a:gd name="T26" fmla="*/ 75 w 548"/>
                  <a:gd name="T27" fmla="*/ 417 h 555"/>
                  <a:gd name="T28" fmla="*/ 49 w 548"/>
                  <a:gd name="T29" fmla="*/ 338 h 555"/>
                  <a:gd name="T30" fmla="*/ 50 w 548"/>
                  <a:gd name="T31" fmla="*/ 242 h 555"/>
                  <a:gd name="T32" fmla="*/ 94 w 548"/>
                  <a:gd name="T33" fmla="*/ 127 h 555"/>
                  <a:gd name="T34" fmla="*/ 86 w 548"/>
                  <a:gd name="T35" fmla="*/ 69 h 555"/>
                  <a:gd name="T36" fmla="*/ 56 w 548"/>
                  <a:gd name="T37" fmla="*/ 106 h 555"/>
                  <a:gd name="T38" fmla="*/ 16 w 548"/>
                  <a:gd name="T39" fmla="*/ 197 h 555"/>
                  <a:gd name="T40" fmla="*/ 0 w 548"/>
                  <a:gd name="T41" fmla="*/ 299 h 555"/>
                  <a:gd name="T42" fmla="*/ 8 w 548"/>
                  <a:gd name="T43" fmla="*/ 373 h 555"/>
                  <a:gd name="T44" fmla="*/ 45 w 548"/>
                  <a:gd name="T45" fmla="*/ 460 h 555"/>
                  <a:gd name="T46" fmla="*/ 132 w 548"/>
                  <a:gd name="T47" fmla="*/ 531 h 555"/>
                  <a:gd name="T48" fmla="*/ 221 w 548"/>
                  <a:gd name="T49" fmla="*/ 555 h 555"/>
                  <a:gd name="T50" fmla="*/ 323 w 548"/>
                  <a:gd name="T51" fmla="*/ 544 h 555"/>
                  <a:gd name="T52" fmla="*/ 379 w 548"/>
                  <a:gd name="T53" fmla="*/ 530 h 555"/>
                  <a:gd name="T54" fmla="*/ 477 w 548"/>
                  <a:gd name="T55" fmla="*/ 455 h 555"/>
                  <a:gd name="T56" fmla="*/ 539 w 548"/>
                  <a:gd name="T57" fmla="*/ 334 h 555"/>
                  <a:gd name="T58" fmla="*/ 543 w 548"/>
                  <a:gd name="T59" fmla="*/ 235 h 555"/>
                  <a:gd name="T60" fmla="*/ 512 w 548"/>
                  <a:gd name="T61" fmla="*/ 144 h 555"/>
                  <a:gd name="T62" fmla="*/ 463 w 548"/>
                  <a:gd name="T63" fmla="*/ 75 h 555"/>
                  <a:gd name="T64" fmla="*/ 406 w 548"/>
                  <a:gd name="T65" fmla="*/ 33 h 555"/>
                  <a:gd name="T66" fmla="*/ 316 w 548"/>
                  <a:gd name="T67" fmla="*/ 0 h 555"/>
                  <a:gd name="T68" fmla="*/ 213 w 548"/>
                  <a:gd name="T69" fmla="*/ 4 h 555"/>
                  <a:gd name="T70" fmla="*/ 118 w 548"/>
                  <a:gd name="T71" fmla="*/ 48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8" h="555">
                    <a:moveTo>
                      <a:pt x="118" y="48"/>
                    </a:moveTo>
                    <a:lnTo>
                      <a:pt x="142" y="79"/>
                    </a:lnTo>
                    <a:lnTo>
                      <a:pt x="154" y="74"/>
                    </a:lnTo>
                    <a:lnTo>
                      <a:pt x="179" y="58"/>
                    </a:lnTo>
                    <a:lnTo>
                      <a:pt x="220" y="46"/>
                    </a:lnTo>
                    <a:lnTo>
                      <a:pt x="262" y="40"/>
                    </a:lnTo>
                    <a:lnTo>
                      <a:pt x="300" y="43"/>
                    </a:lnTo>
                    <a:lnTo>
                      <a:pt x="345" y="50"/>
                    </a:lnTo>
                    <a:lnTo>
                      <a:pt x="389" y="68"/>
                    </a:lnTo>
                    <a:lnTo>
                      <a:pt x="424" y="95"/>
                    </a:lnTo>
                    <a:lnTo>
                      <a:pt x="442" y="116"/>
                    </a:lnTo>
                    <a:lnTo>
                      <a:pt x="473" y="158"/>
                    </a:lnTo>
                    <a:lnTo>
                      <a:pt x="494" y="200"/>
                    </a:lnTo>
                    <a:lnTo>
                      <a:pt x="497" y="235"/>
                    </a:lnTo>
                    <a:lnTo>
                      <a:pt x="501" y="271"/>
                    </a:lnTo>
                    <a:lnTo>
                      <a:pt x="501" y="302"/>
                    </a:lnTo>
                    <a:lnTo>
                      <a:pt x="494" y="338"/>
                    </a:lnTo>
                    <a:lnTo>
                      <a:pt x="475" y="373"/>
                    </a:lnTo>
                    <a:lnTo>
                      <a:pt x="440" y="425"/>
                    </a:lnTo>
                    <a:lnTo>
                      <a:pt x="407" y="460"/>
                    </a:lnTo>
                    <a:lnTo>
                      <a:pt x="363" y="486"/>
                    </a:lnTo>
                    <a:lnTo>
                      <a:pt x="324" y="505"/>
                    </a:lnTo>
                    <a:lnTo>
                      <a:pt x="282" y="514"/>
                    </a:lnTo>
                    <a:lnTo>
                      <a:pt x="237" y="514"/>
                    </a:lnTo>
                    <a:lnTo>
                      <a:pt x="194" y="510"/>
                    </a:lnTo>
                    <a:lnTo>
                      <a:pt x="148" y="495"/>
                    </a:lnTo>
                    <a:lnTo>
                      <a:pt x="114" y="470"/>
                    </a:lnTo>
                    <a:lnTo>
                      <a:pt x="75" y="417"/>
                    </a:lnTo>
                    <a:lnTo>
                      <a:pt x="56" y="373"/>
                    </a:lnTo>
                    <a:lnTo>
                      <a:pt x="49" y="338"/>
                    </a:lnTo>
                    <a:lnTo>
                      <a:pt x="46" y="295"/>
                    </a:lnTo>
                    <a:lnTo>
                      <a:pt x="50" y="242"/>
                    </a:lnTo>
                    <a:lnTo>
                      <a:pt x="66" y="173"/>
                    </a:lnTo>
                    <a:lnTo>
                      <a:pt x="94" y="127"/>
                    </a:lnTo>
                    <a:lnTo>
                      <a:pt x="115" y="103"/>
                    </a:lnTo>
                    <a:lnTo>
                      <a:pt x="86" y="69"/>
                    </a:lnTo>
                    <a:lnTo>
                      <a:pt x="76" y="78"/>
                    </a:lnTo>
                    <a:lnTo>
                      <a:pt x="56" y="106"/>
                    </a:lnTo>
                    <a:lnTo>
                      <a:pt x="41" y="136"/>
                    </a:lnTo>
                    <a:lnTo>
                      <a:pt x="16" y="197"/>
                    </a:lnTo>
                    <a:lnTo>
                      <a:pt x="6" y="244"/>
                    </a:lnTo>
                    <a:lnTo>
                      <a:pt x="0" y="299"/>
                    </a:lnTo>
                    <a:lnTo>
                      <a:pt x="2" y="330"/>
                    </a:lnTo>
                    <a:lnTo>
                      <a:pt x="8" y="373"/>
                    </a:lnTo>
                    <a:lnTo>
                      <a:pt x="17" y="411"/>
                    </a:lnTo>
                    <a:lnTo>
                      <a:pt x="45" y="460"/>
                    </a:lnTo>
                    <a:lnTo>
                      <a:pt x="81" y="500"/>
                    </a:lnTo>
                    <a:lnTo>
                      <a:pt x="132" y="531"/>
                    </a:lnTo>
                    <a:lnTo>
                      <a:pt x="173" y="548"/>
                    </a:lnTo>
                    <a:lnTo>
                      <a:pt x="221" y="555"/>
                    </a:lnTo>
                    <a:lnTo>
                      <a:pt x="277" y="550"/>
                    </a:lnTo>
                    <a:lnTo>
                      <a:pt x="323" y="544"/>
                    </a:lnTo>
                    <a:lnTo>
                      <a:pt x="343" y="539"/>
                    </a:lnTo>
                    <a:lnTo>
                      <a:pt x="379" y="530"/>
                    </a:lnTo>
                    <a:lnTo>
                      <a:pt x="432" y="498"/>
                    </a:lnTo>
                    <a:lnTo>
                      <a:pt x="477" y="455"/>
                    </a:lnTo>
                    <a:lnTo>
                      <a:pt x="512" y="398"/>
                    </a:lnTo>
                    <a:lnTo>
                      <a:pt x="539" y="334"/>
                    </a:lnTo>
                    <a:lnTo>
                      <a:pt x="548" y="288"/>
                    </a:lnTo>
                    <a:lnTo>
                      <a:pt x="543" y="235"/>
                    </a:lnTo>
                    <a:lnTo>
                      <a:pt x="533" y="193"/>
                    </a:lnTo>
                    <a:lnTo>
                      <a:pt x="512" y="144"/>
                    </a:lnTo>
                    <a:lnTo>
                      <a:pt x="487" y="104"/>
                    </a:lnTo>
                    <a:lnTo>
                      <a:pt x="463" y="75"/>
                    </a:lnTo>
                    <a:lnTo>
                      <a:pt x="429" y="48"/>
                    </a:lnTo>
                    <a:lnTo>
                      <a:pt x="406" y="33"/>
                    </a:lnTo>
                    <a:lnTo>
                      <a:pt x="362" y="13"/>
                    </a:lnTo>
                    <a:lnTo>
                      <a:pt x="316" y="0"/>
                    </a:lnTo>
                    <a:lnTo>
                      <a:pt x="279" y="0"/>
                    </a:lnTo>
                    <a:lnTo>
                      <a:pt x="213" y="4"/>
                    </a:lnTo>
                    <a:lnTo>
                      <a:pt x="168" y="19"/>
                    </a:lnTo>
                    <a:lnTo>
                      <a:pt x="118" y="48"/>
                    </a:lnTo>
                    <a:lnTo>
                      <a:pt x="118" y="48"/>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7" name="Freeform 7"/>
              <p:cNvSpPr>
                <a:spLocks/>
              </p:cNvSpPr>
              <p:nvPr/>
            </p:nvSpPr>
            <p:spPr bwMode="auto">
              <a:xfrm>
                <a:off x="5516" y="1094"/>
                <a:ext cx="50" cy="48"/>
              </a:xfrm>
              <a:custGeom>
                <a:avLst/>
                <a:gdLst>
                  <a:gd name="T0" fmla="*/ 11 w 151"/>
                  <a:gd name="T1" fmla="*/ 34 h 143"/>
                  <a:gd name="T2" fmla="*/ 38 w 151"/>
                  <a:gd name="T3" fmla="*/ 13 h 143"/>
                  <a:gd name="T4" fmla="*/ 62 w 151"/>
                  <a:gd name="T5" fmla="*/ 3 h 143"/>
                  <a:gd name="T6" fmla="*/ 79 w 151"/>
                  <a:gd name="T7" fmla="*/ 0 h 143"/>
                  <a:gd name="T8" fmla="*/ 103 w 151"/>
                  <a:gd name="T9" fmla="*/ 4 h 143"/>
                  <a:gd name="T10" fmla="*/ 126 w 151"/>
                  <a:gd name="T11" fmla="*/ 16 h 143"/>
                  <a:gd name="T12" fmla="*/ 128 w 151"/>
                  <a:gd name="T13" fmla="*/ 18 h 143"/>
                  <a:gd name="T14" fmla="*/ 134 w 151"/>
                  <a:gd name="T15" fmla="*/ 23 h 143"/>
                  <a:gd name="T16" fmla="*/ 141 w 151"/>
                  <a:gd name="T17" fmla="*/ 28 h 143"/>
                  <a:gd name="T18" fmla="*/ 144 w 151"/>
                  <a:gd name="T19" fmla="*/ 30 h 143"/>
                  <a:gd name="T20" fmla="*/ 146 w 151"/>
                  <a:gd name="T21" fmla="*/ 35 h 143"/>
                  <a:gd name="T22" fmla="*/ 148 w 151"/>
                  <a:gd name="T23" fmla="*/ 45 h 143"/>
                  <a:gd name="T24" fmla="*/ 151 w 151"/>
                  <a:gd name="T25" fmla="*/ 53 h 143"/>
                  <a:gd name="T26" fmla="*/ 151 w 151"/>
                  <a:gd name="T27" fmla="*/ 58 h 143"/>
                  <a:gd name="T28" fmla="*/ 151 w 151"/>
                  <a:gd name="T29" fmla="*/ 82 h 143"/>
                  <a:gd name="T30" fmla="*/ 143 w 151"/>
                  <a:gd name="T31" fmla="*/ 104 h 143"/>
                  <a:gd name="T32" fmla="*/ 133 w 151"/>
                  <a:gd name="T33" fmla="*/ 124 h 143"/>
                  <a:gd name="T34" fmla="*/ 109 w 151"/>
                  <a:gd name="T35" fmla="*/ 137 h 143"/>
                  <a:gd name="T36" fmla="*/ 90 w 151"/>
                  <a:gd name="T37" fmla="*/ 143 h 143"/>
                  <a:gd name="T38" fmla="*/ 56 w 151"/>
                  <a:gd name="T39" fmla="*/ 143 h 143"/>
                  <a:gd name="T40" fmla="*/ 31 w 151"/>
                  <a:gd name="T41" fmla="*/ 134 h 143"/>
                  <a:gd name="T42" fmla="*/ 11 w 151"/>
                  <a:gd name="T43" fmla="*/ 118 h 143"/>
                  <a:gd name="T44" fmla="*/ 2 w 151"/>
                  <a:gd name="T45" fmla="*/ 89 h 143"/>
                  <a:gd name="T46" fmla="*/ 0 w 151"/>
                  <a:gd name="T47" fmla="*/ 59 h 143"/>
                  <a:gd name="T48" fmla="*/ 11 w 151"/>
                  <a:gd name="T49" fmla="*/ 34 h 143"/>
                  <a:gd name="T50" fmla="*/ 11 w 151"/>
                  <a:gd name="T51"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43">
                    <a:moveTo>
                      <a:pt x="11" y="34"/>
                    </a:moveTo>
                    <a:lnTo>
                      <a:pt x="38" y="13"/>
                    </a:lnTo>
                    <a:lnTo>
                      <a:pt x="62" y="3"/>
                    </a:lnTo>
                    <a:lnTo>
                      <a:pt x="79" y="0"/>
                    </a:lnTo>
                    <a:lnTo>
                      <a:pt x="103" y="4"/>
                    </a:lnTo>
                    <a:lnTo>
                      <a:pt x="126" y="16"/>
                    </a:lnTo>
                    <a:lnTo>
                      <a:pt x="128" y="18"/>
                    </a:lnTo>
                    <a:lnTo>
                      <a:pt x="134" y="23"/>
                    </a:lnTo>
                    <a:lnTo>
                      <a:pt x="141" y="28"/>
                    </a:lnTo>
                    <a:lnTo>
                      <a:pt x="144" y="30"/>
                    </a:lnTo>
                    <a:lnTo>
                      <a:pt x="146" y="35"/>
                    </a:lnTo>
                    <a:lnTo>
                      <a:pt x="148" y="45"/>
                    </a:lnTo>
                    <a:lnTo>
                      <a:pt x="151" y="53"/>
                    </a:lnTo>
                    <a:lnTo>
                      <a:pt x="151" y="58"/>
                    </a:lnTo>
                    <a:lnTo>
                      <a:pt x="151" y="82"/>
                    </a:lnTo>
                    <a:lnTo>
                      <a:pt x="143" y="104"/>
                    </a:lnTo>
                    <a:lnTo>
                      <a:pt x="133" y="124"/>
                    </a:lnTo>
                    <a:lnTo>
                      <a:pt x="109" y="137"/>
                    </a:lnTo>
                    <a:lnTo>
                      <a:pt x="90" y="143"/>
                    </a:lnTo>
                    <a:lnTo>
                      <a:pt x="56" y="143"/>
                    </a:lnTo>
                    <a:lnTo>
                      <a:pt x="31" y="134"/>
                    </a:lnTo>
                    <a:lnTo>
                      <a:pt x="11" y="118"/>
                    </a:lnTo>
                    <a:lnTo>
                      <a:pt x="2" y="89"/>
                    </a:lnTo>
                    <a:lnTo>
                      <a:pt x="0" y="59"/>
                    </a:lnTo>
                    <a:lnTo>
                      <a:pt x="11" y="34"/>
                    </a:lnTo>
                    <a:lnTo>
                      <a:pt x="11" y="3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8" name="Freeform 8"/>
              <p:cNvSpPr>
                <a:spLocks/>
              </p:cNvSpPr>
              <p:nvPr/>
            </p:nvSpPr>
            <p:spPr bwMode="auto">
              <a:xfrm>
                <a:off x="5222" y="1097"/>
                <a:ext cx="33" cy="33"/>
              </a:xfrm>
              <a:custGeom>
                <a:avLst/>
                <a:gdLst>
                  <a:gd name="T0" fmla="*/ 71 w 100"/>
                  <a:gd name="T1" fmla="*/ 7 h 97"/>
                  <a:gd name="T2" fmla="*/ 70 w 100"/>
                  <a:gd name="T3" fmla="*/ 6 h 97"/>
                  <a:gd name="T4" fmla="*/ 65 w 100"/>
                  <a:gd name="T5" fmla="*/ 4 h 97"/>
                  <a:gd name="T6" fmla="*/ 59 w 100"/>
                  <a:gd name="T7" fmla="*/ 1 h 97"/>
                  <a:gd name="T8" fmla="*/ 58 w 100"/>
                  <a:gd name="T9" fmla="*/ 0 h 97"/>
                  <a:gd name="T10" fmla="*/ 35 w 100"/>
                  <a:gd name="T11" fmla="*/ 1 h 97"/>
                  <a:gd name="T12" fmla="*/ 20 w 100"/>
                  <a:gd name="T13" fmla="*/ 11 h 97"/>
                  <a:gd name="T14" fmla="*/ 7 w 100"/>
                  <a:gd name="T15" fmla="*/ 22 h 97"/>
                  <a:gd name="T16" fmla="*/ 0 w 100"/>
                  <a:gd name="T17" fmla="*/ 40 h 97"/>
                  <a:gd name="T18" fmla="*/ 0 w 100"/>
                  <a:gd name="T19" fmla="*/ 63 h 97"/>
                  <a:gd name="T20" fmla="*/ 14 w 100"/>
                  <a:gd name="T21" fmla="*/ 83 h 97"/>
                  <a:gd name="T22" fmla="*/ 26 w 100"/>
                  <a:gd name="T23" fmla="*/ 94 h 97"/>
                  <a:gd name="T24" fmla="*/ 42 w 100"/>
                  <a:gd name="T25" fmla="*/ 97 h 97"/>
                  <a:gd name="T26" fmla="*/ 65 w 100"/>
                  <a:gd name="T27" fmla="*/ 95 h 97"/>
                  <a:gd name="T28" fmla="*/ 86 w 100"/>
                  <a:gd name="T29" fmla="*/ 80 h 97"/>
                  <a:gd name="T30" fmla="*/ 100 w 100"/>
                  <a:gd name="T31" fmla="*/ 58 h 97"/>
                  <a:gd name="T32" fmla="*/ 100 w 100"/>
                  <a:gd name="T33" fmla="*/ 35 h 97"/>
                  <a:gd name="T34" fmla="*/ 71 w 100"/>
                  <a:gd name="T35" fmla="*/ 7 h 97"/>
                  <a:gd name="T36" fmla="*/ 71 w 100"/>
                  <a:gd name="T37"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97">
                    <a:moveTo>
                      <a:pt x="71" y="7"/>
                    </a:moveTo>
                    <a:lnTo>
                      <a:pt x="70" y="6"/>
                    </a:lnTo>
                    <a:lnTo>
                      <a:pt x="65" y="4"/>
                    </a:lnTo>
                    <a:lnTo>
                      <a:pt x="59" y="1"/>
                    </a:lnTo>
                    <a:lnTo>
                      <a:pt x="58" y="0"/>
                    </a:lnTo>
                    <a:lnTo>
                      <a:pt x="35" y="1"/>
                    </a:lnTo>
                    <a:lnTo>
                      <a:pt x="20" y="11"/>
                    </a:lnTo>
                    <a:lnTo>
                      <a:pt x="7" y="22"/>
                    </a:lnTo>
                    <a:lnTo>
                      <a:pt x="0" y="40"/>
                    </a:lnTo>
                    <a:lnTo>
                      <a:pt x="0" y="63"/>
                    </a:lnTo>
                    <a:lnTo>
                      <a:pt x="14" y="83"/>
                    </a:lnTo>
                    <a:lnTo>
                      <a:pt x="26" y="94"/>
                    </a:lnTo>
                    <a:lnTo>
                      <a:pt x="42" y="97"/>
                    </a:lnTo>
                    <a:lnTo>
                      <a:pt x="65" y="95"/>
                    </a:lnTo>
                    <a:lnTo>
                      <a:pt x="86" y="80"/>
                    </a:lnTo>
                    <a:lnTo>
                      <a:pt x="100" y="58"/>
                    </a:lnTo>
                    <a:lnTo>
                      <a:pt x="100" y="35"/>
                    </a:lnTo>
                    <a:lnTo>
                      <a:pt x="71" y="7"/>
                    </a:lnTo>
                    <a:lnTo>
                      <a:pt x="71" y="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9" name="Freeform 9"/>
              <p:cNvSpPr>
                <a:spLocks/>
              </p:cNvSpPr>
              <p:nvPr/>
            </p:nvSpPr>
            <p:spPr bwMode="auto">
              <a:xfrm>
                <a:off x="5426" y="1003"/>
                <a:ext cx="29" cy="19"/>
              </a:xfrm>
              <a:custGeom>
                <a:avLst/>
                <a:gdLst>
                  <a:gd name="T0" fmla="*/ 3 w 87"/>
                  <a:gd name="T1" fmla="*/ 57 h 57"/>
                  <a:gd name="T2" fmla="*/ 83 w 87"/>
                  <a:gd name="T3" fmla="*/ 53 h 57"/>
                  <a:gd name="T4" fmla="*/ 87 w 87"/>
                  <a:gd name="T5" fmla="*/ 39 h 57"/>
                  <a:gd name="T6" fmla="*/ 41 w 87"/>
                  <a:gd name="T7" fmla="*/ 10 h 57"/>
                  <a:gd name="T8" fmla="*/ 10 w 87"/>
                  <a:gd name="T9" fmla="*/ 0 h 57"/>
                  <a:gd name="T10" fmla="*/ 0 w 87"/>
                  <a:gd name="T11" fmla="*/ 50 h 57"/>
                  <a:gd name="T12" fmla="*/ 3 w 87"/>
                  <a:gd name="T13" fmla="*/ 57 h 57"/>
                  <a:gd name="T14" fmla="*/ 3 w 87"/>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57">
                    <a:moveTo>
                      <a:pt x="3" y="57"/>
                    </a:moveTo>
                    <a:lnTo>
                      <a:pt x="83" y="53"/>
                    </a:lnTo>
                    <a:lnTo>
                      <a:pt x="87" y="39"/>
                    </a:lnTo>
                    <a:lnTo>
                      <a:pt x="41" y="10"/>
                    </a:lnTo>
                    <a:lnTo>
                      <a:pt x="10" y="0"/>
                    </a:lnTo>
                    <a:lnTo>
                      <a:pt x="0" y="50"/>
                    </a:lnTo>
                    <a:lnTo>
                      <a:pt x="3" y="57"/>
                    </a:lnTo>
                    <a:lnTo>
                      <a:pt x="3" y="57"/>
                    </a:lnTo>
                    <a:close/>
                  </a:path>
                </a:pathLst>
              </a:custGeom>
              <a:solidFill>
                <a:srgbClr val="FFD1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0" name="Freeform 10"/>
              <p:cNvSpPr>
                <a:spLocks/>
              </p:cNvSpPr>
              <p:nvPr/>
            </p:nvSpPr>
            <p:spPr bwMode="auto">
              <a:xfrm>
                <a:off x="5364" y="1159"/>
                <a:ext cx="54" cy="19"/>
              </a:xfrm>
              <a:custGeom>
                <a:avLst/>
                <a:gdLst>
                  <a:gd name="T0" fmla="*/ 71 w 162"/>
                  <a:gd name="T1" fmla="*/ 0 h 56"/>
                  <a:gd name="T2" fmla="*/ 158 w 162"/>
                  <a:gd name="T3" fmla="*/ 2 h 56"/>
                  <a:gd name="T4" fmla="*/ 162 w 162"/>
                  <a:gd name="T5" fmla="*/ 29 h 56"/>
                  <a:gd name="T6" fmla="*/ 159 w 162"/>
                  <a:gd name="T7" fmla="*/ 41 h 56"/>
                  <a:gd name="T8" fmla="*/ 145 w 162"/>
                  <a:gd name="T9" fmla="*/ 53 h 56"/>
                  <a:gd name="T10" fmla="*/ 116 w 162"/>
                  <a:gd name="T11" fmla="*/ 56 h 56"/>
                  <a:gd name="T12" fmla="*/ 35 w 162"/>
                  <a:gd name="T13" fmla="*/ 53 h 56"/>
                  <a:gd name="T14" fmla="*/ 10 w 162"/>
                  <a:gd name="T15" fmla="*/ 51 h 56"/>
                  <a:gd name="T16" fmla="*/ 0 w 162"/>
                  <a:gd name="T17" fmla="*/ 41 h 56"/>
                  <a:gd name="T18" fmla="*/ 0 w 162"/>
                  <a:gd name="T19" fmla="*/ 34 h 56"/>
                  <a:gd name="T20" fmla="*/ 6 w 162"/>
                  <a:gd name="T21" fmla="*/ 26 h 56"/>
                  <a:gd name="T22" fmla="*/ 50 w 162"/>
                  <a:gd name="T23" fmla="*/ 7 h 56"/>
                  <a:gd name="T24" fmla="*/ 71 w 162"/>
                  <a:gd name="T25" fmla="*/ 0 h 56"/>
                  <a:gd name="T26" fmla="*/ 71 w 162"/>
                  <a:gd name="T2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56">
                    <a:moveTo>
                      <a:pt x="71" y="0"/>
                    </a:moveTo>
                    <a:lnTo>
                      <a:pt x="158" y="2"/>
                    </a:lnTo>
                    <a:lnTo>
                      <a:pt x="162" y="29"/>
                    </a:lnTo>
                    <a:lnTo>
                      <a:pt x="159" y="41"/>
                    </a:lnTo>
                    <a:lnTo>
                      <a:pt x="145" y="53"/>
                    </a:lnTo>
                    <a:lnTo>
                      <a:pt x="116" y="56"/>
                    </a:lnTo>
                    <a:lnTo>
                      <a:pt x="35" y="53"/>
                    </a:lnTo>
                    <a:lnTo>
                      <a:pt x="10" y="51"/>
                    </a:lnTo>
                    <a:lnTo>
                      <a:pt x="0" y="41"/>
                    </a:lnTo>
                    <a:lnTo>
                      <a:pt x="0" y="34"/>
                    </a:lnTo>
                    <a:lnTo>
                      <a:pt x="6" y="26"/>
                    </a:lnTo>
                    <a:lnTo>
                      <a:pt x="50" y="7"/>
                    </a:lnTo>
                    <a:lnTo>
                      <a:pt x="71" y="0"/>
                    </a:lnTo>
                    <a:lnTo>
                      <a:pt x="71" y="0"/>
                    </a:lnTo>
                    <a:close/>
                  </a:path>
                </a:pathLst>
              </a:custGeom>
              <a:solidFill>
                <a:srgbClr val="B5C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1" name="Freeform 11"/>
              <p:cNvSpPr>
                <a:spLocks/>
              </p:cNvSpPr>
              <p:nvPr/>
            </p:nvSpPr>
            <p:spPr bwMode="auto">
              <a:xfrm>
                <a:off x="5387" y="1161"/>
                <a:ext cx="14" cy="16"/>
              </a:xfrm>
              <a:custGeom>
                <a:avLst/>
                <a:gdLst>
                  <a:gd name="T0" fmla="*/ 20 w 42"/>
                  <a:gd name="T1" fmla="*/ 0 h 50"/>
                  <a:gd name="T2" fmla="*/ 0 w 42"/>
                  <a:gd name="T3" fmla="*/ 50 h 50"/>
                  <a:gd name="T4" fmla="*/ 20 w 42"/>
                  <a:gd name="T5" fmla="*/ 50 h 50"/>
                  <a:gd name="T6" fmla="*/ 42 w 42"/>
                  <a:gd name="T7" fmla="*/ 3 h 50"/>
                  <a:gd name="T8" fmla="*/ 20 w 42"/>
                  <a:gd name="T9" fmla="*/ 0 h 50"/>
                  <a:gd name="T10" fmla="*/ 20 w 42"/>
                  <a:gd name="T11" fmla="*/ 0 h 50"/>
                </a:gdLst>
                <a:ahLst/>
                <a:cxnLst>
                  <a:cxn ang="0">
                    <a:pos x="T0" y="T1"/>
                  </a:cxn>
                  <a:cxn ang="0">
                    <a:pos x="T2" y="T3"/>
                  </a:cxn>
                  <a:cxn ang="0">
                    <a:pos x="T4" y="T5"/>
                  </a:cxn>
                  <a:cxn ang="0">
                    <a:pos x="T6" y="T7"/>
                  </a:cxn>
                  <a:cxn ang="0">
                    <a:pos x="T8" y="T9"/>
                  </a:cxn>
                  <a:cxn ang="0">
                    <a:pos x="T10" y="T11"/>
                  </a:cxn>
                </a:cxnLst>
                <a:rect l="0" t="0" r="r" b="b"/>
                <a:pathLst>
                  <a:path w="42" h="50">
                    <a:moveTo>
                      <a:pt x="20" y="0"/>
                    </a:moveTo>
                    <a:lnTo>
                      <a:pt x="0" y="50"/>
                    </a:lnTo>
                    <a:lnTo>
                      <a:pt x="20" y="50"/>
                    </a:lnTo>
                    <a:lnTo>
                      <a:pt x="42" y="3"/>
                    </a:lnTo>
                    <a:lnTo>
                      <a:pt x="20" y="0"/>
                    </a:lnTo>
                    <a:lnTo>
                      <a:pt x="2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2" name="Freeform 12"/>
              <p:cNvSpPr>
                <a:spLocks/>
              </p:cNvSpPr>
              <p:nvPr/>
            </p:nvSpPr>
            <p:spPr bwMode="auto">
              <a:xfrm>
                <a:off x="5460" y="974"/>
                <a:ext cx="65" cy="22"/>
              </a:xfrm>
              <a:custGeom>
                <a:avLst/>
                <a:gdLst>
                  <a:gd name="T0" fmla="*/ 0 w 193"/>
                  <a:gd name="T1" fmla="*/ 32 h 67"/>
                  <a:gd name="T2" fmla="*/ 5 w 193"/>
                  <a:gd name="T3" fmla="*/ 44 h 67"/>
                  <a:gd name="T4" fmla="*/ 11 w 193"/>
                  <a:gd name="T5" fmla="*/ 56 h 67"/>
                  <a:gd name="T6" fmla="*/ 22 w 193"/>
                  <a:gd name="T7" fmla="*/ 63 h 67"/>
                  <a:gd name="T8" fmla="*/ 36 w 193"/>
                  <a:gd name="T9" fmla="*/ 67 h 67"/>
                  <a:gd name="T10" fmla="*/ 64 w 193"/>
                  <a:gd name="T11" fmla="*/ 66 h 67"/>
                  <a:gd name="T12" fmla="*/ 105 w 193"/>
                  <a:gd name="T13" fmla="*/ 58 h 67"/>
                  <a:gd name="T14" fmla="*/ 141 w 193"/>
                  <a:gd name="T15" fmla="*/ 52 h 67"/>
                  <a:gd name="T16" fmla="*/ 167 w 193"/>
                  <a:gd name="T17" fmla="*/ 46 h 67"/>
                  <a:gd name="T18" fmla="*/ 187 w 193"/>
                  <a:gd name="T19" fmla="*/ 33 h 67"/>
                  <a:gd name="T20" fmla="*/ 193 w 193"/>
                  <a:gd name="T21" fmla="*/ 21 h 67"/>
                  <a:gd name="T22" fmla="*/ 183 w 193"/>
                  <a:gd name="T23" fmla="*/ 0 h 67"/>
                  <a:gd name="T24" fmla="*/ 0 w 193"/>
                  <a:gd name="T25" fmla="*/ 32 h 67"/>
                  <a:gd name="T26" fmla="*/ 0 w 193"/>
                  <a:gd name="T27"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67">
                    <a:moveTo>
                      <a:pt x="0" y="32"/>
                    </a:moveTo>
                    <a:lnTo>
                      <a:pt x="5" y="44"/>
                    </a:lnTo>
                    <a:lnTo>
                      <a:pt x="11" y="56"/>
                    </a:lnTo>
                    <a:lnTo>
                      <a:pt x="22" y="63"/>
                    </a:lnTo>
                    <a:lnTo>
                      <a:pt x="36" y="67"/>
                    </a:lnTo>
                    <a:lnTo>
                      <a:pt x="64" y="66"/>
                    </a:lnTo>
                    <a:lnTo>
                      <a:pt x="105" y="58"/>
                    </a:lnTo>
                    <a:lnTo>
                      <a:pt x="141" y="52"/>
                    </a:lnTo>
                    <a:lnTo>
                      <a:pt x="167" y="46"/>
                    </a:lnTo>
                    <a:lnTo>
                      <a:pt x="187" y="33"/>
                    </a:lnTo>
                    <a:lnTo>
                      <a:pt x="193" y="21"/>
                    </a:lnTo>
                    <a:lnTo>
                      <a:pt x="183" y="0"/>
                    </a:lnTo>
                    <a:lnTo>
                      <a:pt x="0" y="32"/>
                    </a:lnTo>
                    <a:lnTo>
                      <a:pt x="0" y="32"/>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3" name="Freeform 13"/>
              <p:cNvSpPr>
                <a:spLocks/>
              </p:cNvSpPr>
              <p:nvPr/>
            </p:nvSpPr>
            <p:spPr bwMode="auto">
              <a:xfrm>
                <a:off x="5240" y="967"/>
                <a:ext cx="307" cy="152"/>
              </a:xfrm>
              <a:custGeom>
                <a:avLst/>
                <a:gdLst>
                  <a:gd name="T0" fmla="*/ 706 w 923"/>
                  <a:gd name="T1" fmla="*/ 157 h 458"/>
                  <a:gd name="T2" fmla="*/ 563 w 923"/>
                  <a:gd name="T3" fmla="*/ 166 h 458"/>
                  <a:gd name="T4" fmla="*/ 370 w 923"/>
                  <a:gd name="T5" fmla="*/ 164 h 458"/>
                  <a:gd name="T6" fmla="*/ 258 w 923"/>
                  <a:gd name="T7" fmla="*/ 161 h 458"/>
                  <a:gd name="T8" fmla="*/ 209 w 923"/>
                  <a:gd name="T9" fmla="*/ 143 h 458"/>
                  <a:gd name="T10" fmla="*/ 208 w 923"/>
                  <a:gd name="T11" fmla="*/ 84 h 458"/>
                  <a:gd name="T12" fmla="*/ 173 w 923"/>
                  <a:gd name="T13" fmla="*/ 35 h 458"/>
                  <a:gd name="T14" fmla="*/ 173 w 923"/>
                  <a:gd name="T15" fmla="*/ 5 h 458"/>
                  <a:gd name="T16" fmla="*/ 137 w 923"/>
                  <a:gd name="T17" fmla="*/ 14 h 458"/>
                  <a:gd name="T18" fmla="*/ 140 w 923"/>
                  <a:gd name="T19" fmla="*/ 45 h 458"/>
                  <a:gd name="T20" fmla="*/ 178 w 923"/>
                  <a:gd name="T21" fmla="*/ 78 h 458"/>
                  <a:gd name="T22" fmla="*/ 179 w 923"/>
                  <a:gd name="T23" fmla="*/ 136 h 458"/>
                  <a:gd name="T24" fmla="*/ 119 w 923"/>
                  <a:gd name="T25" fmla="*/ 251 h 458"/>
                  <a:gd name="T26" fmla="*/ 45 w 923"/>
                  <a:gd name="T27" fmla="*/ 376 h 458"/>
                  <a:gd name="T28" fmla="*/ 0 w 923"/>
                  <a:gd name="T29" fmla="*/ 417 h 458"/>
                  <a:gd name="T30" fmla="*/ 17 w 923"/>
                  <a:gd name="T31" fmla="*/ 442 h 458"/>
                  <a:gd name="T32" fmla="*/ 80 w 923"/>
                  <a:gd name="T33" fmla="*/ 397 h 458"/>
                  <a:gd name="T34" fmla="*/ 143 w 923"/>
                  <a:gd name="T35" fmla="*/ 296 h 458"/>
                  <a:gd name="T36" fmla="*/ 189 w 923"/>
                  <a:gd name="T37" fmla="*/ 207 h 458"/>
                  <a:gd name="T38" fmla="*/ 287 w 923"/>
                  <a:gd name="T39" fmla="*/ 314 h 458"/>
                  <a:gd name="T40" fmla="*/ 407 w 923"/>
                  <a:gd name="T41" fmla="*/ 442 h 458"/>
                  <a:gd name="T42" fmla="*/ 389 w 923"/>
                  <a:gd name="T43" fmla="*/ 376 h 458"/>
                  <a:gd name="T44" fmla="*/ 302 w 923"/>
                  <a:gd name="T45" fmla="*/ 284 h 458"/>
                  <a:gd name="T46" fmla="*/ 233 w 923"/>
                  <a:gd name="T47" fmla="*/ 196 h 458"/>
                  <a:gd name="T48" fmla="*/ 399 w 923"/>
                  <a:gd name="T49" fmla="*/ 207 h 458"/>
                  <a:gd name="T50" fmla="*/ 617 w 923"/>
                  <a:gd name="T51" fmla="*/ 202 h 458"/>
                  <a:gd name="T52" fmla="*/ 669 w 923"/>
                  <a:gd name="T53" fmla="*/ 228 h 458"/>
                  <a:gd name="T54" fmla="*/ 552 w 923"/>
                  <a:gd name="T55" fmla="*/ 409 h 458"/>
                  <a:gd name="T56" fmla="*/ 640 w 923"/>
                  <a:gd name="T57" fmla="*/ 326 h 458"/>
                  <a:gd name="T58" fmla="*/ 720 w 923"/>
                  <a:gd name="T59" fmla="*/ 234 h 458"/>
                  <a:gd name="T60" fmla="*/ 771 w 923"/>
                  <a:gd name="T61" fmla="*/ 293 h 458"/>
                  <a:gd name="T62" fmla="*/ 821 w 923"/>
                  <a:gd name="T63" fmla="*/ 363 h 458"/>
                  <a:gd name="T64" fmla="*/ 873 w 923"/>
                  <a:gd name="T65" fmla="*/ 440 h 458"/>
                  <a:gd name="T66" fmla="*/ 894 w 923"/>
                  <a:gd name="T67" fmla="*/ 446 h 458"/>
                  <a:gd name="T68" fmla="*/ 923 w 923"/>
                  <a:gd name="T69" fmla="*/ 441 h 458"/>
                  <a:gd name="T70" fmla="*/ 894 w 923"/>
                  <a:gd name="T71" fmla="*/ 399 h 458"/>
                  <a:gd name="T72" fmla="*/ 825 w 923"/>
                  <a:gd name="T73" fmla="*/ 314 h 458"/>
                  <a:gd name="T74" fmla="*/ 761 w 923"/>
                  <a:gd name="T75" fmla="*/ 230 h 458"/>
                  <a:gd name="T76" fmla="*/ 743 w 923"/>
                  <a:gd name="T77" fmla="*/ 149 h 458"/>
                  <a:gd name="T78" fmla="*/ 777 w 923"/>
                  <a:gd name="T79" fmla="*/ 79 h 458"/>
                  <a:gd name="T80" fmla="*/ 738 w 923"/>
                  <a:gd name="T81" fmla="*/ 85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3" h="458">
                    <a:moveTo>
                      <a:pt x="738" y="85"/>
                    </a:moveTo>
                    <a:lnTo>
                      <a:pt x="706" y="157"/>
                    </a:lnTo>
                    <a:lnTo>
                      <a:pt x="643" y="162"/>
                    </a:lnTo>
                    <a:lnTo>
                      <a:pt x="563" y="166"/>
                    </a:lnTo>
                    <a:lnTo>
                      <a:pt x="428" y="171"/>
                    </a:lnTo>
                    <a:lnTo>
                      <a:pt x="370" y="164"/>
                    </a:lnTo>
                    <a:lnTo>
                      <a:pt x="310" y="161"/>
                    </a:lnTo>
                    <a:lnTo>
                      <a:pt x="258" y="161"/>
                    </a:lnTo>
                    <a:lnTo>
                      <a:pt x="206" y="161"/>
                    </a:lnTo>
                    <a:lnTo>
                      <a:pt x="209" y="143"/>
                    </a:lnTo>
                    <a:lnTo>
                      <a:pt x="217" y="105"/>
                    </a:lnTo>
                    <a:lnTo>
                      <a:pt x="208" y="84"/>
                    </a:lnTo>
                    <a:lnTo>
                      <a:pt x="188" y="51"/>
                    </a:lnTo>
                    <a:lnTo>
                      <a:pt x="173" y="35"/>
                    </a:lnTo>
                    <a:lnTo>
                      <a:pt x="177" y="21"/>
                    </a:lnTo>
                    <a:lnTo>
                      <a:pt x="173" y="5"/>
                    </a:lnTo>
                    <a:lnTo>
                      <a:pt x="155" y="0"/>
                    </a:lnTo>
                    <a:lnTo>
                      <a:pt x="137" y="14"/>
                    </a:lnTo>
                    <a:lnTo>
                      <a:pt x="135" y="29"/>
                    </a:lnTo>
                    <a:lnTo>
                      <a:pt x="140" y="45"/>
                    </a:lnTo>
                    <a:lnTo>
                      <a:pt x="152" y="48"/>
                    </a:lnTo>
                    <a:lnTo>
                      <a:pt x="178" y="78"/>
                    </a:lnTo>
                    <a:lnTo>
                      <a:pt x="187" y="100"/>
                    </a:lnTo>
                    <a:lnTo>
                      <a:pt x="179" y="136"/>
                    </a:lnTo>
                    <a:lnTo>
                      <a:pt x="158" y="181"/>
                    </a:lnTo>
                    <a:lnTo>
                      <a:pt x="119" y="251"/>
                    </a:lnTo>
                    <a:lnTo>
                      <a:pt x="76" y="324"/>
                    </a:lnTo>
                    <a:lnTo>
                      <a:pt x="45" y="376"/>
                    </a:lnTo>
                    <a:lnTo>
                      <a:pt x="22" y="399"/>
                    </a:lnTo>
                    <a:lnTo>
                      <a:pt x="0" y="417"/>
                    </a:lnTo>
                    <a:lnTo>
                      <a:pt x="10" y="425"/>
                    </a:lnTo>
                    <a:lnTo>
                      <a:pt x="17" y="442"/>
                    </a:lnTo>
                    <a:lnTo>
                      <a:pt x="33" y="433"/>
                    </a:lnTo>
                    <a:lnTo>
                      <a:pt x="80" y="397"/>
                    </a:lnTo>
                    <a:lnTo>
                      <a:pt x="105" y="363"/>
                    </a:lnTo>
                    <a:lnTo>
                      <a:pt x="143" y="296"/>
                    </a:lnTo>
                    <a:lnTo>
                      <a:pt x="168" y="246"/>
                    </a:lnTo>
                    <a:lnTo>
                      <a:pt x="189" y="207"/>
                    </a:lnTo>
                    <a:lnTo>
                      <a:pt x="214" y="236"/>
                    </a:lnTo>
                    <a:lnTo>
                      <a:pt x="287" y="314"/>
                    </a:lnTo>
                    <a:lnTo>
                      <a:pt x="354" y="391"/>
                    </a:lnTo>
                    <a:lnTo>
                      <a:pt x="407" y="442"/>
                    </a:lnTo>
                    <a:lnTo>
                      <a:pt x="429" y="421"/>
                    </a:lnTo>
                    <a:lnTo>
                      <a:pt x="389" y="376"/>
                    </a:lnTo>
                    <a:lnTo>
                      <a:pt x="344" y="325"/>
                    </a:lnTo>
                    <a:lnTo>
                      <a:pt x="302" y="284"/>
                    </a:lnTo>
                    <a:lnTo>
                      <a:pt x="268" y="239"/>
                    </a:lnTo>
                    <a:lnTo>
                      <a:pt x="233" y="196"/>
                    </a:lnTo>
                    <a:lnTo>
                      <a:pt x="285" y="200"/>
                    </a:lnTo>
                    <a:lnTo>
                      <a:pt x="399" y="207"/>
                    </a:lnTo>
                    <a:lnTo>
                      <a:pt x="493" y="213"/>
                    </a:lnTo>
                    <a:lnTo>
                      <a:pt x="617" y="202"/>
                    </a:lnTo>
                    <a:lnTo>
                      <a:pt x="678" y="201"/>
                    </a:lnTo>
                    <a:lnTo>
                      <a:pt x="669" y="228"/>
                    </a:lnTo>
                    <a:lnTo>
                      <a:pt x="639" y="276"/>
                    </a:lnTo>
                    <a:lnTo>
                      <a:pt x="552" y="409"/>
                    </a:lnTo>
                    <a:lnTo>
                      <a:pt x="571" y="428"/>
                    </a:lnTo>
                    <a:lnTo>
                      <a:pt x="640" y="326"/>
                    </a:lnTo>
                    <a:lnTo>
                      <a:pt x="706" y="221"/>
                    </a:lnTo>
                    <a:lnTo>
                      <a:pt x="720" y="234"/>
                    </a:lnTo>
                    <a:lnTo>
                      <a:pt x="745" y="262"/>
                    </a:lnTo>
                    <a:lnTo>
                      <a:pt x="771" y="293"/>
                    </a:lnTo>
                    <a:lnTo>
                      <a:pt x="786" y="318"/>
                    </a:lnTo>
                    <a:lnTo>
                      <a:pt x="821" y="363"/>
                    </a:lnTo>
                    <a:lnTo>
                      <a:pt x="850" y="406"/>
                    </a:lnTo>
                    <a:lnTo>
                      <a:pt x="873" y="440"/>
                    </a:lnTo>
                    <a:lnTo>
                      <a:pt x="891" y="458"/>
                    </a:lnTo>
                    <a:lnTo>
                      <a:pt x="894" y="446"/>
                    </a:lnTo>
                    <a:lnTo>
                      <a:pt x="902" y="441"/>
                    </a:lnTo>
                    <a:lnTo>
                      <a:pt x="923" y="441"/>
                    </a:lnTo>
                    <a:lnTo>
                      <a:pt x="912" y="426"/>
                    </a:lnTo>
                    <a:lnTo>
                      <a:pt x="894" y="399"/>
                    </a:lnTo>
                    <a:lnTo>
                      <a:pt x="857" y="355"/>
                    </a:lnTo>
                    <a:lnTo>
                      <a:pt x="825" y="314"/>
                    </a:lnTo>
                    <a:lnTo>
                      <a:pt x="795" y="271"/>
                    </a:lnTo>
                    <a:lnTo>
                      <a:pt x="761" y="230"/>
                    </a:lnTo>
                    <a:lnTo>
                      <a:pt x="731" y="182"/>
                    </a:lnTo>
                    <a:lnTo>
                      <a:pt x="743" y="149"/>
                    </a:lnTo>
                    <a:lnTo>
                      <a:pt x="769" y="110"/>
                    </a:lnTo>
                    <a:lnTo>
                      <a:pt x="777" y="79"/>
                    </a:lnTo>
                    <a:lnTo>
                      <a:pt x="738" y="85"/>
                    </a:lnTo>
                    <a:lnTo>
                      <a:pt x="738" y="85"/>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4" name="Freeform 14"/>
              <p:cNvSpPr>
                <a:spLocks/>
              </p:cNvSpPr>
              <p:nvPr/>
            </p:nvSpPr>
            <p:spPr bwMode="auto">
              <a:xfrm>
                <a:off x="5376" y="957"/>
                <a:ext cx="74" cy="146"/>
              </a:xfrm>
              <a:custGeom>
                <a:avLst/>
                <a:gdLst>
                  <a:gd name="T0" fmla="*/ 137 w 222"/>
                  <a:gd name="T1" fmla="*/ 0 h 438"/>
                  <a:gd name="T2" fmla="*/ 167 w 222"/>
                  <a:gd name="T3" fmla="*/ 80 h 438"/>
                  <a:gd name="T4" fmla="*/ 139 w 222"/>
                  <a:gd name="T5" fmla="*/ 84 h 438"/>
                  <a:gd name="T6" fmla="*/ 106 w 222"/>
                  <a:gd name="T7" fmla="*/ 94 h 438"/>
                  <a:gd name="T8" fmla="*/ 98 w 222"/>
                  <a:gd name="T9" fmla="*/ 102 h 438"/>
                  <a:gd name="T10" fmla="*/ 121 w 222"/>
                  <a:gd name="T11" fmla="*/ 139 h 438"/>
                  <a:gd name="T12" fmla="*/ 152 w 222"/>
                  <a:gd name="T13" fmla="*/ 190 h 438"/>
                  <a:gd name="T14" fmla="*/ 166 w 222"/>
                  <a:gd name="T15" fmla="*/ 212 h 438"/>
                  <a:gd name="T16" fmla="*/ 182 w 222"/>
                  <a:gd name="T17" fmla="*/ 232 h 438"/>
                  <a:gd name="T18" fmla="*/ 222 w 222"/>
                  <a:gd name="T19" fmla="*/ 234 h 438"/>
                  <a:gd name="T20" fmla="*/ 209 w 222"/>
                  <a:gd name="T21" fmla="*/ 265 h 438"/>
                  <a:gd name="T22" fmla="*/ 144 w 222"/>
                  <a:gd name="T23" fmla="*/ 438 h 438"/>
                  <a:gd name="T24" fmla="*/ 99 w 222"/>
                  <a:gd name="T25" fmla="*/ 427 h 438"/>
                  <a:gd name="T26" fmla="*/ 109 w 222"/>
                  <a:gd name="T27" fmla="*/ 368 h 438"/>
                  <a:gd name="T28" fmla="*/ 134 w 222"/>
                  <a:gd name="T29" fmla="*/ 259 h 438"/>
                  <a:gd name="T30" fmla="*/ 119 w 222"/>
                  <a:gd name="T31" fmla="*/ 240 h 438"/>
                  <a:gd name="T32" fmla="*/ 87 w 222"/>
                  <a:gd name="T33" fmla="*/ 205 h 438"/>
                  <a:gd name="T34" fmla="*/ 46 w 222"/>
                  <a:gd name="T35" fmla="*/ 163 h 438"/>
                  <a:gd name="T36" fmla="*/ 25 w 222"/>
                  <a:gd name="T37" fmla="*/ 133 h 438"/>
                  <a:gd name="T38" fmla="*/ 4 w 222"/>
                  <a:gd name="T39" fmla="*/ 97 h 438"/>
                  <a:gd name="T40" fmla="*/ 0 w 222"/>
                  <a:gd name="T41" fmla="*/ 80 h 438"/>
                  <a:gd name="T42" fmla="*/ 1 w 222"/>
                  <a:gd name="T43" fmla="*/ 56 h 438"/>
                  <a:gd name="T44" fmla="*/ 4 w 222"/>
                  <a:gd name="T45" fmla="*/ 54 h 438"/>
                  <a:gd name="T46" fmla="*/ 13 w 222"/>
                  <a:gd name="T47" fmla="*/ 48 h 438"/>
                  <a:gd name="T48" fmla="*/ 20 w 222"/>
                  <a:gd name="T49" fmla="*/ 43 h 438"/>
                  <a:gd name="T50" fmla="*/ 25 w 222"/>
                  <a:gd name="T51" fmla="*/ 39 h 438"/>
                  <a:gd name="T52" fmla="*/ 30 w 222"/>
                  <a:gd name="T53" fmla="*/ 36 h 438"/>
                  <a:gd name="T54" fmla="*/ 40 w 222"/>
                  <a:gd name="T55" fmla="*/ 31 h 438"/>
                  <a:gd name="T56" fmla="*/ 50 w 222"/>
                  <a:gd name="T57" fmla="*/ 26 h 438"/>
                  <a:gd name="T58" fmla="*/ 55 w 222"/>
                  <a:gd name="T59" fmla="*/ 24 h 438"/>
                  <a:gd name="T60" fmla="*/ 69 w 222"/>
                  <a:gd name="T61" fmla="*/ 20 h 438"/>
                  <a:gd name="T62" fmla="*/ 97 w 222"/>
                  <a:gd name="T63" fmla="*/ 11 h 438"/>
                  <a:gd name="T64" fmla="*/ 124 w 222"/>
                  <a:gd name="T65" fmla="*/ 4 h 438"/>
                  <a:gd name="T66" fmla="*/ 137 w 222"/>
                  <a:gd name="T67" fmla="*/ 0 h 438"/>
                  <a:gd name="T68" fmla="*/ 137 w 222"/>
                  <a:gd name="T69"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2" h="438">
                    <a:moveTo>
                      <a:pt x="137" y="0"/>
                    </a:moveTo>
                    <a:lnTo>
                      <a:pt x="167" y="80"/>
                    </a:lnTo>
                    <a:lnTo>
                      <a:pt x="139" y="84"/>
                    </a:lnTo>
                    <a:lnTo>
                      <a:pt x="106" y="94"/>
                    </a:lnTo>
                    <a:lnTo>
                      <a:pt x="98" y="102"/>
                    </a:lnTo>
                    <a:lnTo>
                      <a:pt x="121" y="139"/>
                    </a:lnTo>
                    <a:lnTo>
                      <a:pt x="152" y="190"/>
                    </a:lnTo>
                    <a:lnTo>
                      <a:pt x="166" y="212"/>
                    </a:lnTo>
                    <a:lnTo>
                      <a:pt x="182" y="232"/>
                    </a:lnTo>
                    <a:lnTo>
                      <a:pt x="222" y="234"/>
                    </a:lnTo>
                    <a:lnTo>
                      <a:pt x="209" y="265"/>
                    </a:lnTo>
                    <a:lnTo>
                      <a:pt x="144" y="438"/>
                    </a:lnTo>
                    <a:lnTo>
                      <a:pt x="99" y="427"/>
                    </a:lnTo>
                    <a:lnTo>
                      <a:pt x="109" y="368"/>
                    </a:lnTo>
                    <a:lnTo>
                      <a:pt x="134" y="259"/>
                    </a:lnTo>
                    <a:lnTo>
                      <a:pt x="119" y="240"/>
                    </a:lnTo>
                    <a:lnTo>
                      <a:pt x="87" y="205"/>
                    </a:lnTo>
                    <a:lnTo>
                      <a:pt x="46" y="163"/>
                    </a:lnTo>
                    <a:lnTo>
                      <a:pt x="25" y="133"/>
                    </a:lnTo>
                    <a:lnTo>
                      <a:pt x="4" y="97"/>
                    </a:lnTo>
                    <a:lnTo>
                      <a:pt x="0" y="80"/>
                    </a:lnTo>
                    <a:lnTo>
                      <a:pt x="1" y="56"/>
                    </a:lnTo>
                    <a:lnTo>
                      <a:pt x="4" y="54"/>
                    </a:lnTo>
                    <a:lnTo>
                      <a:pt x="13" y="48"/>
                    </a:lnTo>
                    <a:lnTo>
                      <a:pt x="20" y="43"/>
                    </a:lnTo>
                    <a:lnTo>
                      <a:pt x="25" y="39"/>
                    </a:lnTo>
                    <a:lnTo>
                      <a:pt x="30" y="36"/>
                    </a:lnTo>
                    <a:lnTo>
                      <a:pt x="40" y="31"/>
                    </a:lnTo>
                    <a:lnTo>
                      <a:pt x="50" y="26"/>
                    </a:lnTo>
                    <a:lnTo>
                      <a:pt x="55" y="24"/>
                    </a:lnTo>
                    <a:lnTo>
                      <a:pt x="69" y="20"/>
                    </a:lnTo>
                    <a:lnTo>
                      <a:pt x="97" y="11"/>
                    </a:lnTo>
                    <a:lnTo>
                      <a:pt x="124" y="4"/>
                    </a:lnTo>
                    <a:lnTo>
                      <a:pt x="137" y="0"/>
                    </a:lnTo>
                    <a:lnTo>
                      <a:pt x="137" y="0"/>
                    </a:lnTo>
                    <a:close/>
                  </a:path>
                </a:pathLst>
              </a:custGeom>
              <a:solidFill>
                <a:srgbClr val="FFD1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5" name="Freeform 15"/>
              <p:cNvSpPr>
                <a:spLocks/>
              </p:cNvSpPr>
              <p:nvPr/>
            </p:nvSpPr>
            <p:spPr bwMode="auto">
              <a:xfrm>
                <a:off x="5400" y="1055"/>
                <a:ext cx="54" cy="25"/>
              </a:xfrm>
              <a:custGeom>
                <a:avLst/>
                <a:gdLst>
                  <a:gd name="T0" fmla="*/ 84 w 160"/>
                  <a:gd name="T1" fmla="*/ 11 h 75"/>
                  <a:gd name="T2" fmla="*/ 111 w 160"/>
                  <a:gd name="T3" fmla="*/ 5 h 75"/>
                  <a:gd name="T4" fmla="*/ 151 w 160"/>
                  <a:gd name="T5" fmla="*/ 0 h 75"/>
                  <a:gd name="T6" fmla="*/ 158 w 160"/>
                  <a:gd name="T7" fmla="*/ 25 h 75"/>
                  <a:gd name="T8" fmla="*/ 160 w 160"/>
                  <a:gd name="T9" fmla="*/ 39 h 75"/>
                  <a:gd name="T10" fmla="*/ 151 w 160"/>
                  <a:gd name="T11" fmla="*/ 51 h 75"/>
                  <a:gd name="T12" fmla="*/ 141 w 160"/>
                  <a:gd name="T13" fmla="*/ 60 h 75"/>
                  <a:gd name="T14" fmla="*/ 114 w 160"/>
                  <a:gd name="T15" fmla="*/ 64 h 75"/>
                  <a:gd name="T16" fmla="*/ 49 w 160"/>
                  <a:gd name="T17" fmla="*/ 74 h 75"/>
                  <a:gd name="T18" fmla="*/ 11 w 160"/>
                  <a:gd name="T19" fmla="*/ 75 h 75"/>
                  <a:gd name="T20" fmla="*/ 3 w 160"/>
                  <a:gd name="T21" fmla="*/ 69 h 75"/>
                  <a:gd name="T22" fmla="*/ 0 w 160"/>
                  <a:gd name="T23" fmla="*/ 58 h 75"/>
                  <a:gd name="T24" fmla="*/ 19 w 160"/>
                  <a:gd name="T25" fmla="*/ 39 h 75"/>
                  <a:gd name="T26" fmla="*/ 58 w 160"/>
                  <a:gd name="T27" fmla="*/ 20 h 75"/>
                  <a:gd name="T28" fmla="*/ 84 w 160"/>
                  <a:gd name="T29" fmla="*/ 11 h 75"/>
                  <a:gd name="T30" fmla="*/ 84 w 160"/>
                  <a:gd name="T31"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75">
                    <a:moveTo>
                      <a:pt x="84" y="11"/>
                    </a:moveTo>
                    <a:lnTo>
                      <a:pt x="111" y="5"/>
                    </a:lnTo>
                    <a:lnTo>
                      <a:pt x="151" y="0"/>
                    </a:lnTo>
                    <a:lnTo>
                      <a:pt x="158" y="25"/>
                    </a:lnTo>
                    <a:lnTo>
                      <a:pt x="160" y="39"/>
                    </a:lnTo>
                    <a:lnTo>
                      <a:pt x="151" y="51"/>
                    </a:lnTo>
                    <a:lnTo>
                      <a:pt x="141" y="60"/>
                    </a:lnTo>
                    <a:lnTo>
                      <a:pt x="114" y="64"/>
                    </a:lnTo>
                    <a:lnTo>
                      <a:pt x="49" y="74"/>
                    </a:lnTo>
                    <a:lnTo>
                      <a:pt x="11" y="75"/>
                    </a:lnTo>
                    <a:lnTo>
                      <a:pt x="3" y="69"/>
                    </a:lnTo>
                    <a:lnTo>
                      <a:pt x="0" y="58"/>
                    </a:lnTo>
                    <a:lnTo>
                      <a:pt x="19" y="39"/>
                    </a:lnTo>
                    <a:lnTo>
                      <a:pt x="58" y="20"/>
                    </a:lnTo>
                    <a:lnTo>
                      <a:pt x="84" y="11"/>
                    </a:lnTo>
                    <a:lnTo>
                      <a:pt x="84" y="11"/>
                    </a:lnTo>
                    <a:close/>
                  </a:path>
                </a:pathLst>
              </a:custGeom>
              <a:solidFill>
                <a:srgbClr val="B5C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6" name="Freeform 16"/>
              <p:cNvSpPr>
                <a:spLocks/>
              </p:cNvSpPr>
              <p:nvPr/>
            </p:nvSpPr>
            <p:spPr bwMode="auto">
              <a:xfrm>
                <a:off x="5420" y="939"/>
                <a:ext cx="112" cy="77"/>
              </a:xfrm>
              <a:custGeom>
                <a:avLst/>
                <a:gdLst>
                  <a:gd name="T0" fmla="*/ 3 w 335"/>
                  <a:gd name="T1" fmla="*/ 39 h 229"/>
                  <a:gd name="T2" fmla="*/ 47 w 335"/>
                  <a:gd name="T3" fmla="*/ 29 h 229"/>
                  <a:gd name="T4" fmla="*/ 121 w 335"/>
                  <a:gd name="T5" fmla="*/ 21 h 229"/>
                  <a:gd name="T6" fmla="*/ 217 w 335"/>
                  <a:gd name="T7" fmla="*/ 18 h 229"/>
                  <a:gd name="T8" fmla="*/ 298 w 335"/>
                  <a:gd name="T9" fmla="*/ 10 h 229"/>
                  <a:gd name="T10" fmla="*/ 333 w 335"/>
                  <a:gd name="T11" fmla="*/ 0 h 229"/>
                  <a:gd name="T12" fmla="*/ 335 w 335"/>
                  <a:gd name="T13" fmla="*/ 13 h 229"/>
                  <a:gd name="T14" fmla="*/ 331 w 335"/>
                  <a:gd name="T15" fmla="*/ 45 h 229"/>
                  <a:gd name="T16" fmla="*/ 327 w 335"/>
                  <a:gd name="T17" fmla="*/ 68 h 229"/>
                  <a:gd name="T18" fmla="*/ 318 w 335"/>
                  <a:gd name="T19" fmla="*/ 87 h 229"/>
                  <a:gd name="T20" fmla="*/ 300 w 335"/>
                  <a:gd name="T21" fmla="*/ 107 h 229"/>
                  <a:gd name="T22" fmla="*/ 249 w 335"/>
                  <a:gd name="T23" fmla="*/ 123 h 229"/>
                  <a:gd name="T24" fmla="*/ 207 w 335"/>
                  <a:gd name="T25" fmla="*/ 127 h 229"/>
                  <a:gd name="T26" fmla="*/ 171 w 335"/>
                  <a:gd name="T27" fmla="*/ 131 h 229"/>
                  <a:gd name="T28" fmla="*/ 132 w 335"/>
                  <a:gd name="T29" fmla="*/ 133 h 229"/>
                  <a:gd name="T30" fmla="*/ 120 w 335"/>
                  <a:gd name="T31" fmla="*/ 137 h 229"/>
                  <a:gd name="T32" fmla="*/ 126 w 335"/>
                  <a:gd name="T33" fmla="*/ 156 h 229"/>
                  <a:gd name="T34" fmla="*/ 149 w 335"/>
                  <a:gd name="T35" fmla="*/ 169 h 229"/>
                  <a:gd name="T36" fmla="*/ 140 w 335"/>
                  <a:gd name="T37" fmla="*/ 197 h 229"/>
                  <a:gd name="T38" fmla="*/ 127 w 335"/>
                  <a:gd name="T39" fmla="*/ 220 h 229"/>
                  <a:gd name="T40" fmla="*/ 117 w 335"/>
                  <a:gd name="T41" fmla="*/ 229 h 229"/>
                  <a:gd name="T42" fmla="*/ 106 w 335"/>
                  <a:gd name="T43" fmla="*/ 229 h 229"/>
                  <a:gd name="T44" fmla="*/ 87 w 335"/>
                  <a:gd name="T45" fmla="*/ 220 h 229"/>
                  <a:gd name="T46" fmla="*/ 47 w 335"/>
                  <a:gd name="T47" fmla="*/ 197 h 229"/>
                  <a:gd name="T48" fmla="*/ 26 w 335"/>
                  <a:gd name="T49" fmla="*/ 187 h 229"/>
                  <a:gd name="T50" fmla="*/ 14 w 335"/>
                  <a:gd name="T51" fmla="*/ 179 h 229"/>
                  <a:gd name="T52" fmla="*/ 14 w 335"/>
                  <a:gd name="T53" fmla="*/ 169 h 229"/>
                  <a:gd name="T54" fmla="*/ 26 w 335"/>
                  <a:gd name="T55" fmla="*/ 137 h 229"/>
                  <a:gd name="T56" fmla="*/ 34 w 335"/>
                  <a:gd name="T57" fmla="*/ 131 h 229"/>
                  <a:gd name="T58" fmla="*/ 0 w 335"/>
                  <a:gd name="T59" fmla="*/ 50 h 229"/>
                  <a:gd name="T60" fmla="*/ 3 w 335"/>
                  <a:gd name="T61" fmla="*/ 39 h 229"/>
                  <a:gd name="T62" fmla="*/ 3 w 335"/>
                  <a:gd name="T63" fmla="*/ 3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5" h="229">
                    <a:moveTo>
                      <a:pt x="3" y="39"/>
                    </a:moveTo>
                    <a:lnTo>
                      <a:pt x="47" y="29"/>
                    </a:lnTo>
                    <a:lnTo>
                      <a:pt x="121" y="21"/>
                    </a:lnTo>
                    <a:lnTo>
                      <a:pt x="217" y="18"/>
                    </a:lnTo>
                    <a:lnTo>
                      <a:pt x="298" y="10"/>
                    </a:lnTo>
                    <a:lnTo>
                      <a:pt x="333" y="0"/>
                    </a:lnTo>
                    <a:lnTo>
                      <a:pt x="335" y="13"/>
                    </a:lnTo>
                    <a:lnTo>
                      <a:pt x="331" y="45"/>
                    </a:lnTo>
                    <a:lnTo>
                      <a:pt x="327" y="68"/>
                    </a:lnTo>
                    <a:lnTo>
                      <a:pt x="318" y="87"/>
                    </a:lnTo>
                    <a:lnTo>
                      <a:pt x="300" y="107"/>
                    </a:lnTo>
                    <a:lnTo>
                      <a:pt x="249" y="123"/>
                    </a:lnTo>
                    <a:lnTo>
                      <a:pt x="207" y="127"/>
                    </a:lnTo>
                    <a:lnTo>
                      <a:pt x="171" y="131"/>
                    </a:lnTo>
                    <a:lnTo>
                      <a:pt x="132" y="133"/>
                    </a:lnTo>
                    <a:lnTo>
                      <a:pt x="120" y="137"/>
                    </a:lnTo>
                    <a:lnTo>
                      <a:pt x="126" y="156"/>
                    </a:lnTo>
                    <a:lnTo>
                      <a:pt x="149" y="169"/>
                    </a:lnTo>
                    <a:lnTo>
                      <a:pt x="140" y="197"/>
                    </a:lnTo>
                    <a:lnTo>
                      <a:pt x="127" y="220"/>
                    </a:lnTo>
                    <a:lnTo>
                      <a:pt x="117" y="229"/>
                    </a:lnTo>
                    <a:lnTo>
                      <a:pt x="106" y="229"/>
                    </a:lnTo>
                    <a:lnTo>
                      <a:pt x="87" y="220"/>
                    </a:lnTo>
                    <a:lnTo>
                      <a:pt x="47" y="197"/>
                    </a:lnTo>
                    <a:lnTo>
                      <a:pt x="26" y="187"/>
                    </a:lnTo>
                    <a:lnTo>
                      <a:pt x="14" y="179"/>
                    </a:lnTo>
                    <a:lnTo>
                      <a:pt x="14" y="169"/>
                    </a:lnTo>
                    <a:lnTo>
                      <a:pt x="26" y="137"/>
                    </a:lnTo>
                    <a:lnTo>
                      <a:pt x="34" y="131"/>
                    </a:lnTo>
                    <a:lnTo>
                      <a:pt x="0" y="50"/>
                    </a:lnTo>
                    <a:lnTo>
                      <a:pt x="3" y="39"/>
                    </a:lnTo>
                    <a:lnTo>
                      <a:pt x="3" y="39"/>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7" name="Freeform 17"/>
              <p:cNvSpPr>
                <a:spLocks/>
              </p:cNvSpPr>
              <p:nvPr/>
            </p:nvSpPr>
            <p:spPr bwMode="auto">
              <a:xfrm>
                <a:off x="5372" y="1099"/>
                <a:ext cx="66" cy="64"/>
              </a:xfrm>
              <a:custGeom>
                <a:avLst/>
                <a:gdLst>
                  <a:gd name="T0" fmla="*/ 61 w 199"/>
                  <a:gd name="T1" fmla="*/ 7 h 193"/>
                  <a:gd name="T2" fmla="*/ 80 w 199"/>
                  <a:gd name="T3" fmla="*/ 3 h 193"/>
                  <a:gd name="T4" fmla="*/ 114 w 199"/>
                  <a:gd name="T5" fmla="*/ 0 h 193"/>
                  <a:gd name="T6" fmla="*/ 139 w 199"/>
                  <a:gd name="T7" fmla="*/ 6 h 193"/>
                  <a:gd name="T8" fmla="*/ 158 w 199"/>
                  <a:gd name="T9" fmla="*/ 16 h 193"/>
                  <a:gd name="T10" fmla="*/ 171 w 199"/>
                  <a:gd name="T11" fmla="*/ 26 h 193"/>
                  <a:gd name="T12" fmla="*/ 187 w 199"/>
                  <a:gd name="T13" fmla="*/ 51 h 193"/>
                  <a:gd name="T14" fmla="*/ 197 w 199"/>
                  <a:gd name="T15" fmla="*/ 76 h 193"/>
                  <a:gd name="T16" fmla="*/ 199 w 199"/>
                  <a:gd name="T17" fmla="*/ 108 h 193"/>
                  <a:gd name="T18" fmla="*/ 192 w 199"/>
                  <a:gd name="T19" fmla="*/ 125 h 193"/>
                  <a:gd name="T20" fmla="*/ 181 w 199"/>
                  <a:gd name="T21" fmla="*/ 155 h 193"/>
                  <a:gd name="T22" fmla="*/ 164 w 199"/>
                  <a:gd name="T23" fmla="*/ 172 h 193"/>
                  <a:gd name="T24" fmla="*/ 143 w 199"/>
                  <a:gd name="T25" fmla="*/ 182 h 193"/>
                  <a:gd name="T26" fmla="*/ 114 w 199"/>
                  <a:gd name="T27" fmla="*/ 189 h 193"/>
                  <a:gd name="T28" fmla="*/ 88 w 199"/>
                  <a:gd name="T29" fmla="*/ 193 h 193"/>
                  <a:gd name="T30" fmla="*/ 57 w 199"/>
                  <a:gd name="T31" fmla="*/ 186 h 193"/>
                  <a:gd name="T32" fmla="*/ 39 w 199"/>
                  <a:gd name="T33" fmla="*/ 179 h 193"/>
                  <a:gd name="T34" fmla="*/ 21 w 199"/>
                  <a:gd name="T35" fmla="*/ 157 h 193"/>
                  <a:gd name="T36" fmla="*/ 1 w 199"/>
                  <a:gd name="T37" fmla="*/ 123 h 193"/>
                  <a:gd name="T38" fmla="*/ 0 w 199"/>
                  <a:gd name="T39" fmla="*/ 80 h 193"/>
                  <a:gd name="T40" fmla="*/ 6 w 199"/>
                  <a:gd name="T41" fmla="*/ 60 h 193"/>
                  <a:gd name="T42" fmla="*/ 13 w 199"/>
                  <a:gd name="T43" fmla="*/ 41 h 193"/>
                  <a:gd name="T44" fmla="*/ 36 w 199"/>
                  <a:gd name="T45" fmla="*/ 20 h 193"/>
                  <a:gd name="T46" fmla="*/ 61 w 199"/>
                  <a:gd name="T47" fmla="*/ 7 h 193"/>
                  <a:gd name="T48" fmla="*/ 61 w 199"/>
                  <a:gd name="T49" fmla="*/ 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9" h="193">
                    <a:moveTo>
                      <a:pt x="61" y="7"/>
                    </a:moveTo>
                    <a:lnTo>
                      <a:pt x="80" y="3"/>
                    </a:lnTo>
                    <a:lnTo>
                      <a:pt x="114" y="0"/>
                    </a:lnTo>
                    <a:lnTo>
                      <a:pt x="139" y="6"/>
                    </a:lnTo>
                    <a:lnTo>
                      <a:pt x="158" y="16"/>
                    </a:lnTo>
                    <a:lnTo>
                      <a:pt x="171" y="26"/>
                    </a:lnTo>
                    <a:lnTo>
                      <a:pt x="187" y="51"/>
                    </a:lnTo>
                    <a:lnTo>
                      <a:pt x="197" y="76"/>
                    </a:lnTo>
                    <a:lnTo>
                      <a:pt x="199" y="108"/>
                    </a:lnTo>
                    <a:lnTo>
                      <a:pt x="192" y="125"/>
                    </a:lnTo>
                    <a:lnTo>
                      <a:pt x="181" y="155"/>
                    </a:lnTo>
                    <a:lnTo>
                      <a:pt x="164" y="172"/>
                    </a:lnTo>
                    <a:lnTo>
                      <a:pt x="143" y="182"/>
                    </a:lnTo>
                    <a:lnTo>
                      <a:pt x="114" y="189"/>
                    </a:lnTo>
                    <a:lnTo>
                      <a:pt x="88" y="193"/>
                    </a:lnTo>
                    <a:lnTo>
                      <a:pt x="57" y="186"/>
                    </a:lnTo>
                    <a:lnTo>
                      <a:pt x="39" y="179"/>
                    </a:lnTo>
                    <a:lnTo>
                      <a:pt x="21" y="157"/>
                    </a:lnTo>
                    <a:lnTo>
                      <a:pt x="1" y="123"/>
                    </a:lnTo>
                    <a:lnTo>
                      <a:pt x="0" y="80"/>
                    </a:lnTo>
                    <a:lnTo>
                      <a:pt x="6" y="60"/>
                    </a:lnTo>
                    <a:lnTo>
                      <a:pt x="13" y="41"/>
                    </a:lnTo>
                    <a:lnTo>
                      <a:pt x="36" y="20"/>
                    </a:lnTo>
                    <a:lnTo>
                      <a:pt x="61" y="7"/>
                    </a:lnTo>
                    <a:lnTo>
                      <a:pt x="61" y="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8" name="Freeform 18"/>
              <p:cNvSpPr>
                <a:spLocks/>
              </p:cNvSpPr>
              <p:nvPr/>
            </p:nvSpPr>
            <p:spPr bwMode="auto">
              <a:xfrm>
                <a:off x="5273" y="897"/>
                <a:ext cx="98" cy="84"/>
              </a:xfrm>
              <a:custGeom>
                <a:avLst/>
                <a:gdLst>
                  <a:gd name="T0" fmla="*/ 230 w 295"/>
                  <a:gd name="T1" fmla="*/ 0 h 253"/>
                  <a:gd name="T2" fmla="*/ 212 w 295"/>
                  <a:gd name="T3" fmla="*/ 22 h 253"/>
                  <a:gd name="T4" fmla="*/ 172 w 295"/>
                  <a:gd name="T5" fmla="*/ 58 h 253"/>
                  <a:gd name="T6" fmla="*/ 142 w 295"/>
                  <a:gd name="T7" fmla="*/ 92 h 253"/>
                  <a:gd name="T8" fmla="*/ 114 w 295"/>
                  <a:gd name="T9" fmla="*/ 122 h 253"/>
                  <a:gd name="T10" fmla="*/ 83 w 295"/>
                  <a:gd name="T11" fmla="*/ 146 h 253"/>
                  <a:gd name="T12" fmla="*/ 63 w 295"/>
                  <a:gd name="T13" fmla="*/ 151 h 253"/>
                  <a:gd name="T14" fmla="*/ 43 w 295"/>
                  <a:gd name="T15" fmla="*/ 151 h 253"/>
                  <a:gd name="T16" fmla="*/ 25 w 295"/>
                  <a:gd name="T17" fmla="*/ 155 h 253"/>
                  <a:gd name="T18" fmla="*/ 10 w 295"/>
                  <a:gd name="T19" fmla="*/ 162 h 253"/>
                  <a:gd name="T20" fmla="*/ 3 w 295"/>
                  <a:gd name="T21" fmla="*/ 171 h 253"/>
                  <a:gd name="T22" fmla="*/ 0 w 295"/>
                  <a:gd name="T23" fmla="*/ 182 h 253"/>
                  <a:gd name="T24" fmla="*/ 3 w 295"/>
                  <a:gd name="T25" fmla="*/ 189 h 253"/>
                  <a:gd name="T26" fmla="*/ 4 w 295"/>
                  <a:gd name="T27" fmla="*/ 196 h 253"/>
                  <a:gd name="T28" fmla="*/ 10 w 295"/>
                  <a:gd name="T29" fmla="*/ 190 h 253"/>
                  <a:gd name="T30" fmla="*/ 26 w 295"/>
                  <a:gd name="T31" fmla="*/ 174 h 253"/>
                  <a:gd name="T32" fmla="*/ 40 w 295"/>
                  <a:gd name="T33" fmla="*/ 176 h 253"/>
                  <a:gd name="T34" fmla="*/ 25 w 295"/>
                  <a:gd name="T35" fmla="*/ 182 h 253"/>
                  <a:gd name="T36" fmla="*/ 13 w 295"/>
                  <a:gd name="T37" fmla="*/ 197 h 253"/>
                  <a:gd name="T38" fmla="*/ 6 w 295"/>
                  <a:gd name="T39" fmla="*/ 210 h 253"/>
                  <a:gd name="T40" fmla="*/ 6 w 295"/>
                  <a:gd name="T41" fmla="*/ 221 h 253"/>
                  <a:gd name="T42" fmla="*/ 10 w 295"/>
                  <a:gd name="T43" fmla="*/ 226 h 253"/>
                  <a:gd name="T44" fmla="*/ 11 w 295"/>
                  <a:gd name="T45" fmla="*/ 235 h 253"/>
                  <a:gd name="T46" fmla="*/ 21 w 295"/>
                  <a:gd name="T47" fmla="*/ 243 h 253"/>
                  <a:gd name="T48" fmla="*/ 28 w 295"/>
                  <a:gd name="T49" fmla="*/ 252 h 253"/>
                  <a:gd name="T50" fmla="*/ 39 w 295"/>
                  <a:gd name="T51" fmla="*/ 253 h 253"/>
                  <a:gd name="T52" fmla="*/ 37 w 295"/>
                  <a:gd name="T53" fmla="*/ 235 h 253"/>
                  <a:gd name="T54" fmla="*/ 34 w 295"/>
                  <a:gd name="T55" fmla="*/ 225 h 253"/>
                  <a:gd name="T56" fmla="*/ 45 w 295"/>
                  <a:gd name="T57" fmla="*/ 215 h 253"/>
                  <a:gd name="T58" fmla="*/ 59 w 295"/>
                  <a:gd name="T59" fmla="*/ 209 h 253"/>
                  <a:gd name="T60" fmla="*/ 73 w 295"/>
                  <a:gd name="T61" fmla="*/ 216 h 253"/>
                  <a:gd name="T62" fmla="*/ 87 w 295"/>
                  <a:gd name="T63" fmla="*/ 216 h 253"/>
                  <a:gd name="T64" fmla="*/ 103 w 295"/>
                  <a:gd name="T65" fmla="*/ 209 h 253"/>
                  <a:gd name="T66" fmla="*/ 138 w 295"/>
                  <a:gd name="T67" fmla="*/ 180 h 253"/>
                  <a:gd name="T68" fmla="*/ 196 w 295"/>
                  <a:gd name="T69" fmla="*/ 135 h 253"/>
                  <a:gd name="T70" fmla="*/ 254 w 295"/>
                  <a:gd name="T71" fmla="*/ 88 h 253"/>
                  <a:gd name="T72" fmla="*/ 295 w 295"/>
                  <a:gd name="T73" fmla="*/ 50 h 253"/>
                  <a:gd name="T74" fmla="*/ 278 w 295"/>
                  <a:gd name="T75" fmla="*/ 22 h 253"/>
                  <a:gd name="T76" fmla="*/ 258 w 295"/>
                  <a:gd name="T77" fmla="*/ 5 h 253"/>
                  <a:gd name="T78" fmla="*/ 248 w 295"/>
                  <a:gd name="T79" fmla="*/ 14 h 253"/>
                  <a:gd name="T80" fmla="*/ 230 w 295"/>
                  <a:gd name="T81" fmla="*/ 0 h 253"/>
                  <a:gd name="T82" fmla="*/ 230 w 295"/>
                  <a:gd name="T8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5" h="253">
                    <a:moveTo>
                      <a:pt x="230" y="0"/>
                    </a:moveTo>
                    <a:lnTo>
                      <a:pt x="212" y="22"/>
                    </a:lnTo>
                    <a:lnTo>
                      <a:pt x="172" y="58"/>
                    </a:lnTo>
                    <a:lnTo>
                      <a:pt x="142" y="92"/>
                    </a:lnTo>
                    <a:lnTo>
                      <a:pt x="114" y="122"/>
                    </a:lnTo>
                    <a:lnTo>
                      <a:pt x="83" y="146"/>
                    </a:lnTo>
                    <a:lnTo>
                      <a:pt x="63" y="151"/>
                    </a:lnTo>
                    <a:lnTo>
                      <a:pt x="43" y="151"/>
                    </a:lnTo>
                    <a:lnTo>
                      <a:pt x="25" y="155"/>
                    </a:lnTo>
                    <a:lnTo>
                      <a:pt x="10" y="162"/>
                    </a:lnTo>
                    <a:lnTo>
                      <a:pt x="3" y="171"/>
                    </a:lnTo>
                    <a:lnTo>
                      <a:pt x="0" y="182"/>
                    </a:lnTo>
                    <a:lnTo>
                      <a:pt x="3" y="189"/>
                    </a:lnTo>
                    <a:lnTo>
                      <a:pt x="4" y="196"/>
                    </a:lnTo>
                    <a:lnTo>
                      <a:pt x="10" y="190"/>
                    </a:lnTo>
                    <a:lnTo>
                      <a:pt x="26" y="174"/>
                    </a:lnTo>
                    <a:lnTo>
                      <a:pt x="40" y="176"/>
                    </a:lnTo>
                    <a:lnTo>
                      <a:pt x="25" y="182"/>
                    </a:lnTo>
                    <a:lnTo>
                      <a:pt x="13" y="197"/>
                    </a:lnTo>
                    <a:lnTo>
                      <a:pt x="6" y="210"/>
                    </a:lnTo>
                    <a:lnTo>
                      <a:pt x="6" y="221"/>
                    </a:lnTo>
                    <a:lnTo>
                      <a:pt x="10" y="226"/>
                    </a:lnTo>
                    <a:lnTo>
                      <a:pt x="11" y="235"/>
                    </a:lnTo>
                    <a:lnTo>
                      <a:pt x="21" y="243"/>
                    </a:lnTo>
                    <a:lnTo>
                      <a:pt x="28" y="252"/>
                    </a:lnTo>
                    <a:lnTo>
                      <a:pt x="39" y="253"/>
                    </a:lnTo>
                    <a:lnTo>
                      <a:pt x="37" y="235"/>
                    </a:lnTo>
                    <a:lnTo>
                      <a:pt x="34" y="225"/>
                    </a:lnTo>
                    <a:lnTo>
                      <a:pt x="45" y="215"/>
                    </a:lnTo>
                    <a:lnTo>
                      <a:pt x="59" y="209"/>
                    </a:lnTo>
                    <a:lnTo>
                      <a:pt x="73" y="216"/>
                    </a:lnTo>
                    <a:lnTo>
                      <a:pt x="87" y="216"/>
                    </a:lnTo>
                    <a:lnTo>
                      <a:pt x="103" y="209"/>
                    </a:lnTo>
                    <a:lnTo>
                      <a:pt x="138" y="180"/>
                    </a:lnTo>
                    <a:lnTo>
                      <a:pt x="196" y="135"/>
                    </a:lnTo>
                    <a:lnTo>
                      <a:pt x="254" y="88"/>
                    </a:lnTo>
                    <a:lnTo>
                      <a:pt x="295" y="50"/>
                    </a:lnTo>
                    <a:lnTo>
                      <a:pt x="278" y="22"/>
                    </a:lnTo>
                    <a:lnTo>
                      <a:pt x="258" y="5"/>
                    </a:lnTo>
                    <a:lnTo>
                      <a:pt x="248" y="14"/>
                    </a:lnTo>
                    <a:lnTo>
                      <a:pt x="230" y="0"/>
                    </a:lnTo>
                    <a:lnTo>
                      <a:pt x="230" y="0"/>
                    </a:lnTo>
                    <a:close/>
                  </a:path>
                </a:pathLst>
              </a:custGeom>
              <a:solidFill>
                <a:srgbClr val="FFD1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9" name="Freeform 19"/>
              <p:cNvSpPr>
                <a:spLocks/>
              </p:cNvSpPr>
              <p:nvPr/>
            </p:nvSpPr>
            <p:spPr bwMode="auto">
              <a:xfrm>
                <a:off x="5348" y="848"/>
                <a:ext cx="185" cy="101"/>
              </a:xfrm>
              <a:custGeom>
                <a:avLst/>
                <a:gdLst>
                  <a:gd name="T0" fmla="*/ 56 w 553"/>
                  <a:gd name="T1" fmla="*/ 70 h 303"/>
                  <a:gd name="T2" fmla="*/ 69 w 553"/>
                  <a:gd name="T3" fmla="*/ 70 h 303"/>
                  <a:gd name="T4" fmla="*/ 82 w 553"/>
                  <a:gd name="T5" fmla="*/ 68 h 303"/>
                  <a:gd name="T6" fmla="*/ 167 w 553"/>
                  <a:gd name="T7" fmla="*/ 9 h 303"/>
                  <a:gd name="T8" fmla="*/ 193 w 553"/>
                  <a:gd name="T9" fmla="*/ 0 h 303"/>
                  <a:gd name="T10" fmla="*/ 228 w 553"/>
                  <a:gd name="T11" fmla="*/ 0 h 303"/>
                  <a:gd name="T12" fmla="*/ 254 w 553"/>
                  <a:gd name="T13" fmla="*/ 0 h 303"/>
                  <a:gd name="T14" fmla="*/ 277 w 553"/>
                  <a:gd name="T15" fmla="*/ 4 h 303"/>
                  <a:gd name="T16" fmla="*/ 312 w 553"/>
                  <a:gd name="T17" fmla="*/ 18 h 303"/>
                  <a:gd name="T18" fmla="*/ 358 w 553"/>
                  <a:gd name="T19" fmla="*/ 49 h 303"/>
                  <a:gd name="T20" fmla="*/ 419 w 553"/>
                  <a:gd name="T21" fmla="*/ 92 h 303"/>
                  <a:gd name="T22" fmla="*/ 461 w 553"/>
                  <a:gd name="T23" fmla="*/ 126 h 303"/>
                  <a:gd name="T24" fmla="*/ 477 w 553"/>
                  <a:gd name="T25" fmla="*/ 144 h 303"/>
                  <a:gd name="T26" fmla="*/ 504 w 553"/>
                  <a:gd name="T27" fmla="*/ 175 h 303"/>
                  <a:gd name="T28" fmla="*/ 518 w 553"/>
                  <a:gd name="T29" fmla="*/ 191 h 303"/>
                  <a:gd name="T30" fmla="*/ 547 w 553"/>
                  <a:gd name="T31" fmla="*/ 235 h 303"/>
                  <a:gd name="T32" fmla="*/ 553 w 553"/>
                  <a:gd name="T33" fmla="*/ 275 h 303"/>
                  <a:gd name="T34" fmla="*/ 508 w 553"/>
                  <a:gd name="T35" fmla="*/ 286 h 303"/>
                  <a:gd name="T36" fmla="*/ 390 w 553"/>
                  <a:gd name="T37" fmla="*/ 295 h 303"/>
                  <a:gd name="T38" fmla="*/ 279 w 553"/>
                  <a:gd name="T39" fmla="*/ 303 h 303"/>
                  <a:gd name="T40" fmla="*/ 254 w 553"/>
                  <a:gd name="T41" fmla="*/ 259 h 303"/>
                  <a:gd name="T42" fmla="*/ 216 w 553"/>
                  <a:gd name="T43" fmla="*/ 206 h 303"/>
                  <a:gd name="T44" fmla="*/ 193 w 553"/>
                  <a:gd name="T45" fmla="*/ 181 h 303"/>
                  <a:gd name="T46" fmla="*/ 170 w 553"/>
                  <a:gd name="T47" fmla="*/ 170 h 303"/>
                  <a:gd name="T48" fmla="*/ 88 w 553"/>
                  <a:gd name="T49" fmla="*/ 211 h 303"/>
                  <a:gd name="T50" fmla="*/ 79 w 553"/>
                  <a:gd name="T51" fmla="*/ 207 h 303"/>
                  <a:gd name="T52" fmla="*/ 54 w 553"/>
                  <a:gd name="T53" fmla="*/ 176 h 303"/>
                  <a:gd name="T54" fmla="*/ 32 w 553"/>
                  <a:gd name="T55" fmla="*/ 152 h 303"/>
                  <a:gd name="T56" fmla="*/ 22 w 553"/>
                  <a:gd name="T57" fmla="*/ 163 h 303"/>
                  <a:gd name="T58" fmla="*/ 0 w 553"/>
                  <a:gd name="T59" fmla="*/ 139 h 303"/>
                  <a:gd name="T60" fmla="*/ 4 w 553"/>
                  <a:gd name="T61" fmla="*/ 126 h 303"/>
                  <a:gd name="T62" fmla="*/ 56 w 553"/>
                  <a:gd name="T63" fmla="*/ 70 h 303"/>
                  <a:gd name="T64" fmla="*/ 56 w 553"/>
                  <a:gd name="T65" fmla="*/ 7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3" h="303">
                    <a:moveTo>
                      <a:pt x="56" y="70"/>
                    </a:moveTo>
                    <a:lnTo>
                      <a:pt x="69" y="70"/>
                    </a:lnTo>
                    <a:lnTo>
                      <a:pt x="82" y="68"/>
                    </a:lnTo>
                    <a:lnTo>
                      <a:pt x="167" y="9"/>
                    </a:lnTo>
                    <a:lnTo>
                      <a:pt x="193" y="0"/>
                    </a:lnTo>
                    <a:lnTo>
                      <a:pt x="228" y="0"/>
                    </a:lnTo>
                    <a:lnTo>
                      <a:pt x="254" y="0"/>
                    </a:lnTo>
                    <a:lnTo>
                      <a:pt x="277" y="4"/>
                    </a:lnTo>
                    <a:lnTo>
                      <a:pt x="312" y="18"/>
                    </a:lnTo>
                    <a:lnTo>
                      <a:pt x="358" y="49"/>
                    </a:lnTo>
                    <a:lnTo>
                      <a:pt x="419" y="92"/>
                    </a:lnTo>
                    <a:lnTo>
                      <a:pt x="461" y="126"/>
                    </a:lnTo>
                    <a:lnTo>
                      <a:pt x="477" y="144"/>
                    </a:lnTo>
                    <a:lnTo>
                      <a:pt x="504" y="175"/>
                    </a:lnTo>
                    <a:lnTo>
                      <a:pt x="518" y="191"/>
                    </a:lnTo>
                    <a:lnTo>
                      <a:pt x="547" y="235"/>
                    </a:lnTo>
                    <a:lnTo>
                      <a:pt x="553" y="275"/>
                    </a:lnTo>
                    <a:lnTo>
                      <a:pt x="508" y="286"/>
                    </a:lnTo>
                    <a:lnTo>
                      <a:pt x="390" y="295"/>
                    </a:lnTo>
                    <a:lnTo>
                      <a:pt x="279" y="303"/>
                    </a:lnTo>
                    <a:lnTo>
                      <a:pt x="254" y="259"/>
                    </a:lnTo>
                    <a:lnTo>
                      <a:pt x="216" y="206"/>
                    </a:lnTo>
                    <a:lnTo>
                      <a:pt x="193" y="181"/>
                    </a:lnTo>
                    <a:lnTo>
                      <a:pt x="170" y="170"/>
                    </a:lnTo>
                    <a:lnTo>
                      <a:pt x="88" y="211"/>
                    </a:lnTo>
                    <a:lnTo>
                      <a:pt x="79" y="207"/>
                    </a:lnTo>
                    <a:lnTo>
                      <a:pt x="54" y="176"/>
                    </a:lnTo>
                    <a:lnTo>
                      <a:pt x="32" y="152"/>
                    </a:lnTo>
                    <a:lnTo>
                      <a:pt x="22" y="163"/>
                    </a:lnTo>
                    <a:lnTo>
                      <a:pt x="0" y="139"/>
                    </a:lnTo>
                    <a:lnTo>
                      <a:pt x="4" y="126"/>
                    </a:lnTo>
                    <a:lnTo>
                      <a:pt x="56" y="70"/>
                    </a:lnTo>
                    <a:lnTo>
                      <a:pt x="56" y="7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0" name="Freeform 20"/>
              <p:cNvSpPr>
                <a:spLocks/>
              </p:cNvSpPr>
              <p:nvPr/>
            </p:nvSpPr>
            <p:spPr bwMode="auto">
              <a:xfrm>
                <a:off x="5335" y="809"/>
                <a:ext cx="79" cy="64"/>
              </a:xfrm>
              <a:custGeom>
                <a:avLst/>
                <a:gdLst>
                  <a:gd name="T0" fmla="*/ 29 w 235"/>
                  <a:gd name="T1" fmla="*/ 5 h 194"/>
                  <a:gd name="T2" fmla="*/ 29 w 235"/>
                  <a:gd name="T3" fmla="*/ 16 h 194"/>
                  <a:gd name="T4" fmla="*/ 27 w 235"/>
                  <a:gd name="T5" fmla="*/ 33 h 194"/>
                  <a:gd name="T6" fmla="*/ 20 w 235"/>
                  <a:gd name="T7" fmla="*/ 58 h 194"/>
                  <a:gd name="T8" fmla="*/ 7 w 235"/>
                  <a:gd name="T9" fmla="*/ 83 h 194"/>
                  <a:gd name="T10" fmla="*/ 0 w 235"/>
                  <a:gd name="T11" fmla="*/ 96 h 194"/>
                  <a:gd name="T12" fmla="*/ 10 w 235"/>
                  <a:gd name="T13" fmla="*/ 106 h 194"/>
                  <a:gd name="T14" fmla="*/ 39 w 235"/>
                  <a:gd name="T15" fmla="*/ 106 h 194"/>
                  <a:gd name="T16" fmla="*/ 39 w 235"/>
                  <a:gd name="T17" fmla="*/ 121 h 194"/>
                  <a:gd name="T18" fmla="*/ 43 w 235"/>
                  <a:gd name="T19" fmla="*/ 152 h 194"/>
                  <a:gd name="T20" fmla="*/ 54 w 235"/>
                  <a:gd name="T21" fmla="*/ 177 h 194"/>
                  <a:gd name="T22" fmla="*/ 61 w 235"/>
                  <a:gd name="T23" fmla="*/ 189 h 194"/>
                  <a:gd name="T24" fmla="*/ 91 w 235"/>
                  <a:gd name="T25" fmla="*/ 192 h 194"/>
                  <a:gd name="T26" fmla="*/ 101 w 235"/>
                  <a:gd name="T27" fmla="*/ 187 h 194"/>
                  <a:gd name="T28" fmla="*/ 118 w 235"/>
                  <a:gd name="T29" fmla="*/ 184 h 194"/>
                  <a:gd name="T30" fmla="*/ 130 w 235"/>
                  <a:gd name="T31" fmla="*/ 194 h 194"/>
                  <a:gd name="T32" fmla="*/ 183 w 235"/>
                  <a:gd name="T33" fmla="*/ 142 h 194"/>
                  <a:gd name="T34" fmla="*/ 211 w 235"/>
                  <a:gd name="T35" fmla="*/ 126 h 194"/>
                  <a:gd name="T36" fmla="*/ 230 w 235"/>
                  <a:gd name="T37" fmla="*/ 119 h 194"/>
                  <a:gd name="T38" fmla="*/ 227 w 235"/>
                  <a:gd name="T39" fmla="*/ 107 h 194"/>
                  <a:gd name="T40" fmla="*/ 233 w 235"/>
                  <a:gd name="T41" fmla="*/ 72 h 194"/>
                  <a:gd name="T42" fmla="*/ 235 w 235"/>
                  <a:gd name="T43" fmla="*/ 37 h 194"/>
                  <a:gd name="T44" fmla="*/ 230 w 235"/>
                  <a:gd name="T45" fmla="*/ 10 h 194"/>
                  <a:gd name="T46" fmla="*/ 224 w 235"/>
                  <a:gd name="T47" fmla="*/ 0 h 194"/>
                  <a:gd name="T48" fmla="*/ 29 w 235"/>
                  <a:gd name="T49" fmla="*/ 5 h 194"/>
                  <a:gd name="T50" fmla="*/ 29 w 235"/>
                  <a:gd name="T51" fmla="*/ 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5" h="194">
                    <a:moveTo>
                      <a:pt x="29" y="5"/>
                    </a:moveTo>
                    <a:lnTo>
                      <a:pt x="29" y="16"/>
                    </a:lnTo>
                    <a:lnTo>
                      <a:pt x="27" y="33"/>
                    </a:lnTo>
                    <a:lnTo>
                      <a:pt x="20" y="58"/>
                    </a:lnTo>
                    <a:lnTo>
                      <a:pt x="7" y="83"/>
                    </a:lnTo>
                    <a:lnTo>
                      <a:pt x="0" y="96"/>
                    </a:lnTo>
                    <a:lnTo>
                      <a:pt x="10" y="106"/>
                    </a:lnTo>
                    <a:lnTo>
                      <a:pt x="39" y="106"/>
                    </a:lnTo>
                    <a:lnTo>
                      <a:pt x="39" y="121"/>
                    </a:lnTo>
                    <a:lnTo>
                      <a:pt x="43" y="152"/>
                    </a:lnTo>
                    <a:lnTo>
                      <a:pt x="54" y="177"/>
                    </a:lnTo>
                    <a:lnTo>
                      <a:pt x="61" y="189"/>
                    </a:lnTo>
                    <a:lnTo>
                      <a:pt x="91" y="192"/>
                    </a:lnTo>
                    <a:lnTo>
                      <a:pt x="101" y="187"/>
                    </a:lnTo>
                    <a:lnTo>
                      <a:pt x="118" y="184"/>
                    </a:lnTo>
                    <a:lnTo>
                      <a:pt x="130" y="194"/>
                    </a:lnTo>
                    <a:lnTo>
                      <a:pt x="183" y="142"/>
                    </a:lnTo>
                    <a:lnTo>
                      <a:pt x="211" y="126"/>
                    </a:lnTo>
                    <a:lnTo>
                      <a:pt x="230" y="119"/>
                    </a:lnTo>
                    <a:lnTo>
                      <a:pt x="227" y="107"/>
                    </a:lnTo>
                    <a:lnTo>
                      <a:pt x="233" y="72"/>
                    </a:lnTo>
                    <a:lnTo>
                      <a:pt x="235" y="37"/>
                    </a:lnTo>
                    <a:lnTo>
                      <a:pt x="230" y="10"/>
                    </a:lnTo>
                    <a:lnTo>
                      <a:pt x="224" y="0"/>
                    </a:lnTo>
                    <a:lnTo>
                      <a:pt x="29" y="5"/>
                    </a:lnTo>
                    <a:lnTo>
                      <a:pt x="29" y="5"/>
                    </a:lnTo>
                    <a:close/>
                  </a:path>
                </a:pathLst>
              </a:custGeom>
              <a:solidFill>
                <a:srgbClr val="FFD1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1" name="Freeform 21"/>
              <p:cNvSpPr>
                <a:spLocks/>
              </p:cNvSpPr>
              <p:nvPr/>
            </p:nvSpPr>
            <p:spPr bwMode="auto">
              <a:xfrm>
                <a:off x="5409" y="1077"/>
                <a:ext cx="31" cy="50"/>
              </a:xfrm>
              <a:custGeom>
                <a:avLst/>
                <a:gdLst>
                  <a:gd name="T0" fmla="*/ 0 w 93"/>
                  <a:gd name="T1" fmla="*/ 142 h 152"/>
                  <a:gd name="T2" fmla="*/ 19 w 93"/>
                  <a:gd name="T3" fmla="*/ 95 h 152"/>
                  <a:gd name="T4" fmla="*/ 49 w 93"/>
                  <a:gd name="T5" fmla="*/ 25 h 152"/>
                  <a:gd name="T6" fmla="*/ 23 w 93"/>
                  <a:gd name="T7" fmla="*/ 24 h 152"/>
                  <a:gd name="T8" fmla="*/ 21 w 93"/>
                  <a:gd name="T9" fmla="*/ 8 h 152"/>
                  <a:gd name="T10" fmla="*/ 92 w 93"/>
                  <a:gd name="T11" fmla="*/ 0 h 152"/>
                  <a:gd name="T12" fmla="*/ 93 w 93"/>
                  <a:gd name="T13" fmla="*/ 8 h 152"/>
                  <a:gd name="T14" fmla="*/ 83 w 93"/>
                  <a:gd name="T15" fmla="*/ 18 h 152"/>
                  <a:gd name="T16" fmla="*/ 65 w 93"/>
                  <a:gd name="T17" fmla="*/ 24 h 152"/>
                  <a:gd name="T18" fmla="*/ 57 w 93"/>
                  <a:gd name="T19" fmla="*/ 38 h 152"/>
                  <a:gd name="T20" fmla="*/ 44 w 93"/>
                  <a:gd name="T21" fmla="*/ 87 h 152"/>
                  <a:gd name="T22" fmla="*/ 23 w 93"/>
                  <a:gd name="T23" fmla="*/ 131 h 152"/>
                  <a:gd name="T24" fmla="*/ 11 w 93"/>
                  <a:gd name="T25" fmla="*/ 152 h 152"/>
                  <a:gd name="T26" fmla="*/ 0 w 93"/>
                  <a:gd name="T27" fmla="*/ 142 h 152"/>
                  <a:gd name="T28" fmla="*/ 0 w 93"/>
                  <a:gd name="T29" fmla="*/ 1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52">
                    <a:moveTo>
                      <a:pt x="0" y="142"/>
                    </a:moveTo>
                    <a:lnTo>
                      <a:pt x="19" y="95"/>
                    </a:lnTo>
                    <a:lnTo>
                      <a:pt x="49" y="25"/>
                    </a:lnTo>
                    <a:lnTo>
                      <a:pt x="23" y="24"/>
                    </a:lnTo>
                    <a:lnTo>
                      <a:pt x="21" y="8"/>
                    </a:lnTo>
                    <a:lnTo>
                      <a:pt x="92" y="0"/>
                    </a:lnTo>
                    <a:lnTo>
                      <a:pt x="93" y="8"/>
                    </a:lnTo>
                    <a:lnTo>
                      <a:pt x="83" y="18"/>
                    </a:lnTo>
                    <a:lnTo>
                      <a:pt x="65" y="24"/>
                    </a:lnTo>
                    <a:lnTo>
                      <a:pt x="57" y="38"/>
                    </a:lnTo>
                    <a:lnTo>
                      <a:pt x="44" y="87"/>
                    </a:lnTo>
                    <a:lnTo>
                      <a:pt x="23" y="131"/>
                    </a:lnTo>
                    <a:lnTo>
                      <a:pt x="11" y="152"/>
                    </a:lnTo>
                    <a:lnTo>
                      <a:pt x="0" y="142"/>
                    </a:lnTo>
                    <a:lnTo>
                      <a:pt x="0" y="14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2" name="Freeform 22"/>
              <p:cNvSpPr>
                <a:spLocks/>
              </p:cNvSpPr>
              <p:nvPr/>
            </p:nvSpPr>
            <p:spPr bwMode="auto">
              <a:xfrm>
                <a:off x="5376" y="809"/>
                <a:ext cx="38" cy="18"/>
              </a:xfrm>
              <a:custGeom>
                <a:avLst/>
                <a:gdLst>
                  <a:gd name="T0" fmla="*/ 3 w 115"/>
                  <a:gd name="T1" fmla="*/ 30 h 54"/>
                  <a:gd name="T2" fmla="*/ 14 w 115"/>
                  <a:gd name="T3" fmla="*/ 35 h 54"/>
                  <a:gd name="T4" fmla="*/ 34 w 115"/>
                  <a:gd name="T5" fmla="*/ 38 h 54"/>
                  <a:gd name="T6" fmla="*/ 52 w 115"/>
                  <a:gd name="T7" fmla="*/ 38 h 54"/>
                  <a:gd name="T8" fmla="*/ 64 w 115"/>
                  <a:gd name="T9" fmla="*/ 37 h 54"/>
                  <a:gd name="T10" fmla="*/ 68 w 115"/>
                  <a:gd name="T11" fmla="*/ 37 h 54"/>
                  <a:gd name="T12" fmla="*/ 73 w 115"/>
                  <a:gd name="T13" fmla="*/ 37 h 54"/>
                  <a:gd name="T14" fmla="*/ 78 w 115"/>
                  <a:gd name="T15" fmla="*/ 37 h 54"/>
                  <a:gd name="T16" fmla="*/ 79 w 115"/>
                  <a:gd name="T17" fmla="*/ 38 h 54"/>
                  <a:gd name="T18" fmla="*/ 84 w 115"/>
                  <a:gd name="T19" fmla="*/ 50 h 54"/>
                  <a:gd name="T20" fmla="*/ 87 w 115"/>
                  <a:gd name="T21" fmla="*/ 50 h 54"/>
                  <a:gd name="T22" fmla="*/ 97 w 115"/>
                  <a:gd name="T23" fmla="*/ 53 h 54"/>
                  <a:gd name="T24" fmla="*/ 106 w 115"/>
                  <a:gd name="T25" fmla="*/ 54 h 54"/>
                  <a:gd name="T26" fmla="*/ 113 w 115"/>
                  <a:gd name="T27" fmla="*/ 53 h 54"/>
                  <a:gd name="T28" fmla="*/ 115 w 115"/>
                  <a:gd name="T29" fmla="*/ 47 h 54"/>
                  <a:gd name="T30" fmla="*/ 115 w 115"/>
                  <a:gd name="T31" fmla="*/ 39 h 54"/>
                  <a:gd name="T32" fmla="*/ 113 w 115"/>
                  <a:gd name="T33" fmla="*/ 34 h 54"/>
                  <a:gd name="T34" fmla="*/ 113 w 115"/>
                  <a:gd name="T35" fmla="*/ 32 h 54"/>
                  <a:gd name="T36" fmla="*/ 107 w 115"/>
                  <a:gd name="T37" fmla="*/ 9 h 54"/>
                  <a:gd name="T38" fmla="*/ 101 w 115"/>
                  <a:gd name="T39" fmla="*/ 0 h 54"/>
                  <a:gd name="T40" fmla="*/ 37 w 115"/>
                  <a:gd name="T41" fmla="*/ 1 h 54"/>
                  <a:gd name="T42" fmla="*/ 1 w 115"/>
                  <a:gd name="T43" fmla="*/ 1 h 54"/>
                  <a:gd name="T44" fmla="*/ 0 w 115"/>
                  <a:gd name="T45" fmla="*/ 5 h 54"/>
                  <a:gd name="T46" fmla="*/ 0 w 115"/>
                  <a:gd name="T47" fmla="*/ 13 h 54"/>
                  <a:gd name="T48" fmla="*/ 0 w 115"/>
                  <a:gd name="T49" fmla="*/ 23 h 54"/>
                  <a:gd name="T50" fmla="*/ 3 w 115"/>
                  <a:gd name="T51" fmla="*/ 30 h 54"/>
                  <a:gd name="T52" fmla="*/ 3 w 115"/>
                  <a:gd name="T53"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 h="54">
                    <a:moveTo>
                      <a:pt x="3" y="30"/>
                    </a:moveTo>
                    <a:lnTo>
                      <a:pt x="14" y="35"/>
                    </a:lnTo>
                    <a:lnTo>
                      <a:pt x="34" y="38"/>
                    </a:lnTo>
                    <a:lnTo>
                      <a:pt x="52" y="38"/>
                    </a:lnTo>
                    <a:lnTo>
                      <a:pt x="64" y="37"/>
                    </a:lnTo>
                    <a:lnTo>
                      <a:pt x="68" y="37"/>
                    </a:lnTo>
                    <a:lnTo>
                      <a:pt x="73" y="37"/>
                    </a:lnTo>
                    <a:lnTo>
                      <a:pt x="78" y="37"/>
                    </a:lnTo>
                    <a:lnTo>
                      <a:pt x="79" y="38"/>
                    </a:lnTo>
                    <a:lnTo>
                      <a:pt x="84" y="50"/>
                    </a:lnTo>
                    <a:lnTo>
                      <a:pt x="87" y="50"/>
                    </a:lnTo>
                    <a:lnTo>
                      <a:pt x="97" y="53"/>
                    </a:lnTo>
                    <a:lnTo>
                      <a:pt x="106" y="54"/>
                    </a:lnTo>
                    <a:lnTo>
                      <a:pt x="113" y="53"/>
                    </a:lnTo>
                    <a:lnTo>
                      <a:pt x="115" y="47"/>
                    </a:lnTo>
                    <a:lnTo>
                      <a:pt x="115" y="39"/>
                    </a:lnTo>
                    <a:lnTo>
                      <a:pt x="113" y="34"/>
                    </a:lnTo>
                    <a:lnTo>
                      <a:pt x="113" y="32"/>
                    </a:lnTo>
                    <a:lnTo>
                      <a:pt x="107" y="9"/>
                    </a:lnTo>
                    <a:lnTo>
                      <a:pt x="101" y="0"/>
                    </a:lnTo>
                    <a:lnTo>
                      <a:pt x="37" y="1"/>
                    </a:lnTo>
                    <a:lnTo>
                      <a:pt x="1" y="1"/>
                    </a:lnTo>
                    <a:lnTo>
                      <a:pt x="0" y="5"/>
                    </a:lnTo>
                    <a:lnTo>
                      <a:pt x="0" y="13"/>
                    </a:lnTo>
                    <a:lnTo>
                      <a:pt x="0" y="23"/>
                    </a:lnTo>
                    <a:lnTo>
                      <a:pt x="3" y="30"/>
                    </a:lnTo>
                    <a:lnTo>
                      <a:pt x="3" y="30"/>
                    </a:lnTo>
                    <a:close/>
                  </a:path>
                </a:pathLst>
              </a:custGeom>
              <a:solidFill>
                <a:srgbClr val="8F8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3" name="Freeform 23"/>
              <p:cNvSpPr>
                <a:spLocks/>
              </p:cNvSpPr>
              <p:nvPr/>
            </p:nvSpPr>
            <p:spPr bwMode="auto">
              <a:xfrm>
                <a:off x="5418" y="1028"/>
                <a:ext cx="33" cy="30"/>
              </a:xfrm>
              <a:custGeom>
                <a:avLst/>
                <a:gdLst>
                  <a:gd name="T0" fmla="*/ 0 w 97"/>
                  <a:gd name="T1" fmla="*/ 31 h 89"/>
                  <a:gd name="T2" fmla="*/ 39 w 97"/>
                  <a:gd name="T3" fmla="*/ 0 h 89"/>
                  <a:gd name="T4" fmla="*/ 54 w 97"/>
                  <a:gd name="T5" fmla="*/ 20 h 89"/>
                  <a:gd name="T6" fmla="*/ 81 w 97"/>
                  <a:gd name="T7" fmla="*/ 51 h 89"/>
                  <a:gd name="T8" fmla="*/ 97 w 97"/>
                  <a:gd name="T9" fmla="*/ 80 h 89"/>
                  <a:gd name="T10" fmla="*/ 72 w 97"/>
                  <a:gd name="T11" fmla="*/ 84 h 89"/>
                  <a:gd name="T12" fmla="*/ 39 w 97"/>
                  <a:gd name="T13" fmla="*/ 89 h 89"/>
                  <a:gd name="T14" fmla="*/ 0 w 97"/>
                  <a:gd name="T15" fmla="*/ 31 h 89"/>
                  <a:gd name="T16" fmla="*/ 0 w 97"/>
                  <a:gd name="T17" fmla="*/ 3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89">
                    <a:moveTo>
                      <a:pt x="0" y="31"/>
                    </a:moveTo>
                    <a:lnTo>
                      <a:pt x="39" y="0"/>
                    </a:lnTo>
                    <a:lnTo>
                      <a:pt x="54" y="20"/>
                    </a:lnTo>
                    <a:lnTo>
                      <a:pt x="81" y="51"/>
                    </a:lnTo>
                    <a:lnTo>
                      <a:pt x="97" y="80"/>
                    </a:lnTo>
                    <a:lnTo>
                      <a:pt x="72" y="84"/>
                    </a:lnTo>
                    <a:lnTo>
                      <a:pt x="39" y="89"/>
                    </a:lnTo>
                    <a:lnTo>
                      <a:pt x="0" y="31"/>
                    </a:lnTo>
                    <a:lnTo>
                      <a:pt x="0" y="31"/>
                    </a:lnTo>
                    <a:close/>
                  </a:path>
                </a:pathLst>
              </a:cu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4" name="Freeform 24"/>
              <p:cNvSpPr>
                <a:spLocks/>
              </p:cNvSpPr>
              <p:nvPr/>
            </p:nvSpPr>
            <p:spPr bwMode="auto">
              <a:xfrm>
                <a:off x="5369" y="809"/>
                <a:ext cx="21" cy="62"/>
              </a:xfrm>
              <a:custGeom>
                <a:avLst/>
                <a:gdLst>
                  <a:gd name="T0" fmla="*/ 33 w 62"/>
                  <a:gd name="T1" fmla="*/ 4 h 187"/>
                  <a:gd name="T2" fmla="*/ 35 w 62"/>
                  <a:gd name="T3" fmla="*/ 42 h 187"/>
                  <a:gd name="T4" fmla="*/ 35 w 62"/>
                  <a:gd name="T5" fmla="*/ 83 h 187"/>
                  <a:gd name="T6" fmla="*/ 29 w 62"/>
                  <a:gd name="T7" fmla="*/ 121 h 187"/>
                  <a:gd name="T8" fmla="*/ 14 w 62"/>
                  <a:gd name="T9" fmla="*/ 163 h 187"/>
                  <a:gd name="T10" fmla="*/ 0 w 62"/>
                  <a:gd name="T11" fmla="*/ 187 h 187"/>
                  <a:gd name="T12" fmla="*/ 10 w 62"/>
                  <a:gd name="T13" fmla="*/ 187 h 187"/>
                  <a:gd name="T14" fmla="*/ 25 w 62"/>
                  <a:gd name="T15" fmla="*/ 175 h 187"/>
                  <a:gd name="T16" fmla="*/ 47 w 62"/>
                  <a:gd name="T17" fmla="*/ 142 h 187"/>
                  <a:gd name="T18" fmla="*/ 58 w 62"/>
                  <a:gd name="T19" fmla="*/ 93 h 187"/>
                  <a:gd name="T20" fmla="*/ 62 w 62"/>
                  <a:gd name="T21" fmla="*/ 48 h 187"/>
                  <a:gd name="T22" fmla="*/ 59 w 62"/>
                  <a:gd name="T23" fmla="*/ 0 h 187"/>
                  <a:gd name="T24" fmla="*/ 33 w 62"/>
                  <a:gd name="T25" fmla="*/ 4 h 187"/>
                  <a:gd name="T26" fmla="*/ 33 w 62"/>
                  <a:gd name="T27" fmla="*/ 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87">
                    <a:moveTo>
                      <a:pt x="33" y="4"/>
                    </a:moveTo>
                    <a:lnTo>
                      <a:pt x="35" y="42"/>
                    </a:lnTo>
                    <a:lnTo>
                      <a:pt x="35" y="83"/>
                    </a:lnTo>
                    <a:lnTo>
                      <a:pt x="29" y="121"/>
                    </a:lnTo>
                    <a:lnTo>
                      <a:pt x="14" y="163"/>
                    </a:lnTo>
                    <a:lnTo>
                      <a:pt x="0" y="187"/>
                    </a:lnTo>
                    <a:lnTo>
                      <a:pt x="10" y="187"/>
                    </a:lnTo>
                    <a:lnTo>
                      <a:pt x="25" y="175"/>
                    </a:lnTo>
                    <a:lnTo>
                      <a:pt x="47" y="142"/>
                    </a:lnTo>
                    <a:lnTo>
                      <a:pt x="58" y="93"/>
                    </a:lnTo>
                    <a:lnTo>
                      <a:pt x="62" y="48"/>
                    </a:lnTo>
                    <a:lnTo>
                      <a:pt x="59" y="0"/>
                    </a:lnTo>
                    <a:lnTo>
                      <a:pt x="33" y="4"/>
                    </a:lnTo>
                    <a:lnTo>
                      <a:pt x="33" y="4"/>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5" name="Freeform 25"/>
              <p:cNvSpPr>
                <a:spLocks/>
              </p:cNvSpPr>
              <p:nvPr/>
            </p:nvSpPr>
            <p:spPr bwMode="auto">
              <a:xfrm>
                <a:off x="5349" y="850"/>
                <a:ext cx="16" cy="14"/>
              </a:xfrm>
              <a:custGeom>
                <a:avLst/>
                <a:gdLst>
                  <a:gd name="T0" fmla="*/ 0 w 46"/>
                  <a:gd name="T1" fmla="*/ 14 h 41"/>
                  <a:gd name="T2" fmla="*/ 9 w 46"/>
                  <a:gd name="T3" fmla="*/ 7 h 41"/>
                  <a:gd name="T4" fmla="*/ 21 w 46"/>
                  <a:gd name="T5" fmla="*/ 7 h 41"/>
                  <a:gd name="T6" fmla="*/ 32 w 46"/>
                  <a:gd name="T7" fmla="*/ 0 h 41"/>
                  <a:gd name="T8" fmla="*/ 41 w 46"/>
                  <a:gd name="T9" fmla="*/ 2 h 41"/>
                  <a:gd name="T10" fmla="*/ 46 w 46"/>
                  <a:gd name="T11" fmla="*/ 11 h 41"/>
                  <a:gd name="T12" fmla="*/ 44 w 46"/>
                  <a:gd name="T13" fmla="*/ 19 h 41"/>
                  <a:gd name="T14" fmla="*/ 35 w 46"/>
                  <a:gd name="T15" fmla="*/ 31 h 41"/>
                  <a:gd name="T16" fmla="*/ 22 w 46"/>
                  <a:gd name="T17" fmla="*/ 37 h 41"/>
                  <a:gd name="T18" fmla="*/ 1 w 46"/>
                  <a:gd name="T19" fmla="*/ 41 h 41"/>
                  <a:gd name="T20" fmla="*/ 0 w 46"/>
                  <a:gd name="T21" fmla="*/ 14 h 41"/>
                  <a:gd name="T22" fmla="*/ 0 w 46"/>
                  <a:gd name="T23"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41">
                    <a:moveTo>
                      <a:pt x="0" y="14"/>
                    </a:moveTo>
                    <a:lnTo>
                      <a:pt x="9" y="7"/>
                    </a:lnTo>
                    <a:lnTo>
                      <a:pt x="21" y="7"/>
                    </a:lnTo>
                    <a:lnTo>
                      <a:pt x="32" y="0"/>
                    </a:lnTo>
                    <a:lnTo>
                      <a:pt x="41" y="2"/>
                    </a:lnTo>
                    <a:lnTo>
                      <a:pt x="46" y="11"/>
                    </a:lnTo>
                    <a:lnTo>
                      <a:pt x="44" y="19"/>
                    </a:lnTo>
                    <a:lnTo>
                      <a:pt x="35" y="31"/>
                    </a:lnTo>
                    <a:lnTo>
                      <a:pt x="22" y="37"/>
                    </a:lnTo>
                    <a:lnTo>
                      <a:pt x="1" y="41"/>
                    </a:lnTo>
                    <a:lnTo>
                      <a:pt x="0" y="14"/>
                    </a:lnTo>
                    <a:lnTo>
                      <a:pt x="0" y="14"/>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6" name="Freeform 26"/>
              <p:cNvSpPr>
                <a:spLocks/>
              </p:cNvSpPr>
              <p:nvPr/>
            </p:nvSpPr>
            <p:spPr bwMode="auto">
              <a:xfrm>
                <a:off x="5334" y="780"/>
                <a:ext cx="95" cy="31"/>
              </a:xfrm>
              <a:custGeom>
                <a:avLst/>
                <a:gdLst>
                  <a:gd name="T0" fmla="*/ 101 w 286"/>
                  <a:gd name="T1" fmla="*/ 0 h 95"/>
                  <a:gd name="T2" fmla="*/ 157 w 286"/>
                  <a:gd name="T3" fmla="*/ 4 h 95"/>
                  <a:gd name="T4" fmla="*/ 188 w 286"/>
                  <a:gd name="T5" fmla="*/ 7 h 95"/>
                  <a:gd name="T6" fmla="*/ 215 w 286"/>
                  <a:gd name="T7" fmla="*/ 14 h 95"/>
                  <a:gd name="T8" fmla="*/ 242 w 286"/>
                  <a:gd name="T9" fmla="*/ 26 h 95"/>
                  <a:gd name="T10" fmla="*/ 274 w 286"/>
                  <a:gd name="T11" fmla="*/ 51 h 95"/>
                  <a:gd name="T12" fmla="*/ 286 w 286"/>
                  <a:gd name="T13" fmla="*/ 64 h 95"/>
                  <a:gd name="T14" fmla="*/ 286 w 286"/>
                  <a:gd name="T15" fmla="*/ 75 h 95"/>
                  <a:gd name="T16" fmla="*/ 278 w 286"/>
                  <a:gd name="T17" fmla="*/ 81 h 95"/>
                  <a:gd name="T18" fmla="*/ 229 w 286"/>
                  <a:gd name="T19" fmla="*/ 88 h 95"/>
                  <a:gd name="T20" fmla="*/ 175 w 286"/>
                  <a:gd name="T21" fmla="*/ 88 h 95"/>
                  <a:gd name="T22" fmla="*/ 132 w 286"/>
                  <a:gd name="T23" fmla="*/ 90 h 95"/>
                  <a:gd name="T24" fmla="*/ 91 w 286"/>
                  <a:gd name="T25" fmla="*/ 92 h 95"/>
                  <a:gd name="T26" fmla="*/ 46 w 286"/>
                  <a:gd name="T27" fmla="*/ 95 h 95"/>
                  <a:gd name="T28" fmla="*/ 5 w 286"/>
                  <a:gd name="T29" fmla="*/ 92 h 95"/>
                  <a:gd name="T30" fmla="*/ 0 w 286"/>
                  <a:gd name="T31" fmla="*/ 85 h 95"/>
                  <a:gd name="T32" fmla="*/ 3 w 286"/>
                  <a:gd name="T33" fmla="*/ 66 h 95"/>
                  <a:gd name="T34" fmla="*/ 10 w 286"/>
                  <a:gd name="T35" fmla="*/ 44 h 95"/>
                  <a:gd name="T36" fmla="*/ 32 w 286"/>
                  <a:gd name="T37" fmla="*/ 23 h 95"/>
                  <a:gd name="T38" fmla="*/ 101 w 286"/>
                  <a:gd name="T39" fmla="*/ 0 h 95"/>
                  <a:gd name="T40" fmla="*/ 101 w 286"/>
                  <a:gd name="T4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6" h="95">
                    <a:moveTo>
                      <a:pt x="101" y="0"/>
                    </a:moveTo>
                    <a:lnTo>
                      <a:pt x="157" y="4"/>
                    </a:lnTo>
                    <a:lnTo>
                      <a:pt x="188" y="7"/>
                    </a:lnTo>
                    <a:lnTo>
                      <a:pt x="215" y="14"/>
                    </a:lnTo>
                    <a:lnTo>
                      <a:pt x="242" y="26"/>
                    </a:lnTo>
                    <a:lnTo>
                      <a:pt x="274" y="51"/>
                    </a:lnTo>
                    <a:lnTo>
                      <a:pt x="286" y="64"/>
                    </a:lnTo>
                    <a:lnTo>
                      <a:pt x="286" y="75"/>
                    </a:lnTo>
                    <a:lnTo>
                      <a:pt x="278" y="81"/>
                    </a:lnTo>
                    <a:lnTo>
                      <a:pt x="229" y="88"/>
                    </a:lnTo>
                    <a:lnTo>
                      <a:pt x="175" y="88"/>
                    </a:lnTo>
                    <a:lnTo>
                      <a:pt x="132" y="90"/>
                    </a:lnTo>
                    <a:lnTo>
                      <a:pt x="91" y="92"/>
                    </a:lnTo>
                    <a:lnTo>
                      <a:pt x="46" y="95"/>
                    </a:lnTo>
                    <a:lnTo>
                      <a:pt x="5" y="92"/>
                    </a:lnTo>
                    <a:lnTo>
                      <a:pt x="0" y="85"/>
                    </a:lnTo>
                    <a:lnTo>
                      <a:pt x="3" y="66"/>
                    </a:lnTo>
                    <a:lnTo>
                      <a:pt x="10" y="44"/>
                    </a:lnTo>
                    <a:lnTo>
                      <a:pt x="32" y="23"/>
                    </a:lnTo>
                    <a:lnTo>
                      <a:pt x="101" y="0"/>
                    </a:lnTo>
                    <a:lnTo>
                      <a:pt x="101" y="0"/>
                    </a:lnTo>
                    <a:close/>
                  </a:path>
                </a:pathLst>
              </a:custGeom>
              <a:solidFill>
                <a:srgbClr val="FF85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7" name="Freeform 27"/>
              <p:cNvSpPr>
                <a:spLocks/>
              </p:cNvSpPr>
              <p:nvPr/>
            </p:nvSpPr>
            <p:spPr bwMode="auto">
              <a:xfrm>
                <a:off x="5335" y="811"/>
                <a:ext cx="13" cy="34"/>
              </a:xfrm>
              <a:custGeom>
                <a:avLst/>
                <a:gdLst>
                  <a:gd name="T0" fmla="*/ 31 w 40"/>
                  <a:gd name="T1" fmla="*/ 0 h 102"/>
                  <a:gd name="T2" fmla="*/ 33 w 40"/>
                  <a:gd name="T3" fmla="*/ 9 h 102"/>
                  <a:gd name="T4" fmla="*/ 33 w 40"/>
                  <a:gd name="T5" fmla="*/ 19 h 102"/>
                  <a:gd name="T6" fmla="*/ 30 w 40"/>
                  <a:gd name="T7" fmla="*/ 31 h 102"/>
                  <a:gd name="T8" fmla="*/ 28 w 40"/>
                  <a:gd name="T9" fmla="*/ 39 h 102"/>
                  <a:gd name="T10" fmla="*/ 21 w 40"/>
                  <a:gd name="T11" fmla="*/ 52 h 102"/>
                  <a:gd name="T12" fmla="*/ 16 w 40"/>
                  <a:gd name="T13" fmla="*/ 64 h 102"/>
                  <a:gd name="T14" fmla="*/ 10 w 40"/>
                  <a:gd name="T15" fmla="*/ 77 h 102"/>
                  <a:gd name="T16" fmla="*/ 5 w 40"/>
                  <a:gd name="T17" fmla="*/ 91 h 102"/>
                  <a:gd name="T18" fmla="*/ 11 w 40"/>
                  <a:gd name="T19" fmla="*/ 96 h 102"/>
                  <a:gd name="T20" fmla="*/ 21 w 40"/>
                  <a:gd name="T21" fmla="*/ 98 h 102"/>
                  <a:gd name="T22" fmla="*/ 31 w 40"/>
                  <a:gd name="T23" fmla="*/ 97 h 102"/>
                  <a:gd name="T24" fmla="*/ 40 w 40"/>
                  <a:gd name="T25" fmla="*/ 97 h 102"/>
                  <a:gd name="T26" fmla="*/ 40 w 40"/>
                  <a:gd name="T27" fmla="*/ 98 h 102"/>
                  <a:gd name="T28" fmla="*/ 40 w 40"/>
                  <a:gd name="T29" fmla="*/ 101 h 102"/>
                  <a:gd name="T30" fmla="*/ 35 w 40"/>
                  <a:gd name="T31" fmla="*/ 101 h 102"/>
                  <a:gd name="T32" fmla="*/ 29 w 40"/>
                  <a:gd name="T33" fmla="*/ 102 h 102"/>
                  <a:gd name="T34" fmla="*/ 23 w 40"/>
                  <a:gd name="T35" fmla="*/ 102 h 102"/>
                  <a:gd name="T36" fmla="*/ 18 w 40"/>
                  <a:gd name="T37" fmla="*/ 102 h 102"/>
                  <a:gd name="T38" fmla="*/ 10 w 40"/>
                  <a:gd name="T39" fmla="*/ 101 h 102"/>
                  <a:gd name="T40" fmla="*/ 4 w 40"/>
                  <a:gd name="T41" fmla="*/ 97 h 102"/>
                  <a:gd name="T42" fmla="*/ 0 w 40"/>
                  <a:gd name="T43" fmla="*/ 91 h 102"/>
                  <a:gd name="T44" fmla="*/ 3 w 40"/>
                  <a:gd name="T45" fmla="*/ 83 h 102"/>
                  <a:gd name="T46" fmla="*/ 11 w 40"/>
                  <a:gd name="T47" fmla="*/ 63 h 102"/>
                  <a:gd name="T48" fmla="*/ 20 w 40"/>
                  <a:gd name="T49" fmla="*/ 43 h 102"/>
                  <a:gd name="T50" fmla="*/ 26 w 40"/>
                  <a:gd name="T51" fmla="*/ 22 h 102"/>
                  <a:gd name="T52" fmla="*/ 29 w 40"/>
                  <a:gd name="T53" fmla="*/ 0 h 102"/>
                  <a:gd name="T54" fmla="*/ 30 w 40"/>
                  <a:gd name="T55" fmla="*/ 0 h 102"/>
                  <a:gd name="T56" fmla="*/ 31 w 40"/>
                  <a:gd name="T57" fmla="*/ 0 h 102"/>
                  <a:gd name="T58" fmla="*/ 31 w 40"/>
                  <a:gd name="T5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02">
                    <a:moveTo>
                      <a:pt x="31" y="0"/>
                    </a:moveTo>
                    <a:lnTo>
                      <a:pt x="33" y="9"/>
                    </a:lnTo>
                    <a:lnTo>
                      <a:pt x="33" y="19"/>
                    </a:lnTo>
                    <a:lnTo>
                      <a:pt x="30" y="31"/>
                    </a:lnTo>
                    <a:lnTo>
                      <a:pt x="28" y="39"/>
                    </a:lnTo>
                    <a:lnTo>
                      <a:pt x="21" y="52"/>
                    </a:lnTo>
                    <a:lnTo>
                      <a:pt x="16" y="64"/>
                    </a:lnTo>
                    <a:lnTo>
                      <a:pt x="10" y="77"/>
                    </a:lnTo>
                    <a:lnTo>
                      <a:pt x="5" y="91"/>
                    </a:lnTo>
                    <a:lnTo>
                      <a:pt x="11" y="96"/>
                    </a:lnTo>
                    <a:lnTo>
                      <a:pt x="21" y="98"/>
                    </a:lnTo>
                    <a:lnTo>
                      <a:pt x="31" y="97"/>
                    </a:lnTo>
                    <a:lnTo>
                      <a:pt x="40" y="97"/>
                    </a:lnTo>
                    <a:lnTo>
                      <a:pt x="40" y="98"/>
                    </a:lnTo>
                    <a:lnTo>
                      <a:pt x="40" y="101"/>
                    </a:lnTo>
                    <a:lnTo>
                      <a:pt x="35" y="101"/>
                    </a:lnTo>
                    <a:lnTo>
                      <a:pt x="29" y="102"/>
                    </a:lnTo>
                    <a:lnTo>
                      <a:pt x="23" y="102"/>
                    </a:lnTo>
                    <a:lnTo>
                      <a:pt x="18" y="102"/>
                    </a:lnTo>
                    <a:lnTo>
                      <a:pt x="10" y="101"/>
                    </a:lnTo>
                    <a:lnTo>
                      <a:pt x="4" y="97"/>
                    </a:lnTo>
                    <a:lnTo>
                      <a:pt x="0" y="91"/>
                    </a:lnTo>
                    <a:lnTo>
                      <a:pt x="3" y="83"/>
                    </a:lnTo>
                    <a:lnTo>
                      <a:pt x="11" y="63"/>
                    </a:lnTo>
                    <a:lnTo>
                      <a:pt x="20" y="43"/>
                    </a:lnTo>
                    <a:lnTo>
                      <a:pt x="26" y="22"/>
                    </a:lnTo>
                    <a:lnTo>
                      <a:pt x="29" y="0"/>
                    </a:lnTo>
                    <a:lnTo>
                      <a:pt x="30" y="0"/>
                    </a:lnTo>
                    <a:lnTo>
                      <a:pt x="31" y="0"/>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8" name="Freeform 28"/>
              <p:cNvSpPr>
                <a:spLocks/>
              </p:cNvSpPr>
              <p:nvPr/>
            </p:nvSpPr>
            <p:spPr bwMode="auto">
              <a:xfrm>
                <a:off x="5348" y="827"/>
                <a:ext cx="22" cy="46"/>
              </a:xfrm>
              <a:custGeom>
                <a:avLst/>
                <a:gdLst>
                  <a:gd name="T0" fmla="*/ 9 w 66"/>
                  <a:gd name="T1" fmla="*/ 0 h 140"/>
                  <a:gd name="T2" fmla="*/ 9 w 66"/>
                  <a:gd name="T3" fmla="*/ 5 h 140"/>
                  <a:gd name="T4" fmla="*/ 7 w 66"/>
                  <a:gd name="T5" fmla="*/ 15 h 140"/>
                  <a:gd name="T6" fmla="*/ 6 w 66"/>
                  <a:gd name="T7" fmla="*/ 25 h 140"/>
                  <a:gd name="T8" fmla="*/ 5 w 66"/>
                  <a:gd name="T9" fmla="*/ 35 h 140"/>
                  <a:gd name="T10" fmla="*/ 4 w 66"/>
                  <a:gd name="T11" fmla="*/ 60 h 140"/>
                  <a:gd name="T12" fmla="*/ 5 w 66"/>
                  <a:gd name="T13" fmla="*/ 86 h 140"/>
                  <a:gd name="T14" fmla="*/ 11 w 66"/>
                  <a:gd name="T15" fmla="*/ 111 h 140"/>
                  <a:gd name="T16" fmla="*/ 25 w 66"/>
                  <a:gd name="T17" fmla="*/ 133 h 140"/>
                  <a:gd name="T18" fmla="*/ 35 w 66"/>
                  <a:gd name="T19" fmla="*/ 136 h 140"/>
                  <a:gd name="T20" fmla="*/ 46 w 66"/>
                  <a:gd name="T21" fmla="*/ 135 h 140"/>
                  <a:gd name="T22" fmla="*/ 58 w 66"/>
                  <a:gd name="T23" fmla="*/ 133 h 140"/>
                  <a:gd name="T24" fmla="*/ 66 w 66"/>
                  <a:gd name="T25" fmla="*/ 130 h 140"/>
                  <a:gd name="T26" fmla="*/ 66 w 66"/>
                  <a:gd name="T27" fmla="*/ 132 h 140"/>
                  <a:gd name="T28" fmla="*/ 66 w 66"/>
                  <a:gd name="T29" fmla="*/ 133 h 140"/>
                  <a:gd name="T30" fmla="*/ 51 w 66"/>
                  <a:gd name="T31" fmla="*/ 138 h 140"/>
                  <a:gd name="T32" fmla="*/ 36 w 66"/>
                  <a:gd name="T33" fmla="*/ 140 h 140"/>
                  <a:gd name="T34" fmla="*/ 21 w 66"/>
                  <a:gd name="T35" fmla="*/ 135 h 140"/>
                  <a:gd name="T36" fmla="*/ 12 w 66"/>
                  <a:gd name="T37" fmla="*/ 122 h 140"/>
                  <a:gd name="T38" fmla="*/ 2 w 66"/>
                  <a:gd name="T39" fmla="*/ 93 h 140"/>
                  <a:gd name="T40" fmla="*/ 0 w 66"/>
                  <a:gd name="T41" fmla="*/ 64 h 140"/>
                  <a:gd name="T42" fmla="*/ 1 w 66"/>
                  <a:gd name="T43" fmla="*/ 33 h 140"/>
                  <a:gd name="T44" fmla="*/ 5 w 66"/>
                  <a:gd name="T45" fmla="*/ 4 h 140"/>
                  <a:gd name="T46" fmla="*/ 5 w 66"/>
                  <a:gd name="T47" fmla="*/ 1 h 140"/>
                  <a:gd name="T48" fmla="*/ 7 w 66"/>
                  <a:gd name="T49" fmla="*/ 0 h 140"/>
                  <a:gd name="T50" fmla="*/ 7 w 66"/>
                  <a:gd name="T51" fmla="*/ 0 h 140"/>
                  <a:gd name="T52" fmla="*/ 9 w 66"/>
                  <a:gd name="T53" fmla="*/ 0 h 140"/>
                  <a:gd name="T54" fmla="*/ 9 w 66"/>
                  <a:gd name="T5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140">
                    <a:moveTo>
                      <a:pt x="9" y="0"/>
                    </a:moveTo>
                    <a:lnTo>
                      <a:pt x="9" y="5"/>
                    </a:lnTo>
                    <a:lnTo>
                      <a:pt x="7" y="15"/>
                    </a:lnTo>
                    <a:lnTo>
                      <a:pt x="6" y="25"/>
                    </a:lnTo>
                    <a:lnTo>
                      <a:pt x="5" y="35"/>
                    </a:lnTo>
                    <a:lnTo>
                      <a:pt x="4" y="60"/>
                    </a:lnTo>
                    <a:lnTo>
                      <a:pt x="5" y="86"/>
                    </a:lnTo>
                    <a:lnTo>
                      <a:pt x="11" y="111"/>
                    </a:lnTo>
                    <a:lnTo>
                      <a:pt x="25" y="133"/>
                    </a:lnTo>
                    <a:lnTo>
                      <a:pt x="35" y="136"/>
                    </a:lnTo>
                    <a:lnTo>
                      <a:pt x="46" y="135"/>
                    </a:lnTo>
                    <a:lnTo>
                      <a:pt x="58" y="133"/>
                    </a:lnTo>
                    <a:lnTo>
                      <a:pt x="66" y="130"/>
                    </a:lnTo>
                    <a:lnTo>
                      <a:pt x="66" y="132"/>
                    </a:lnTo>
                    <a:lnTo>
                      <a:pt x="66" y="133"/>
                    </a:lnTo>
                    <a:lnTo>
                      <a:pt x="51" y="138"/>
                    </a:lnTo>
                    <a:lnTo>
                      <a:pt x="36" y="140"/>
                    </a:lnTo>
                    <a:lnTo>
                      <a:pt x="21" y="135"/>
                    </a:lnTo>
                    <a:lnTo>
                      <a:pt x="12" y="122"/>
                    </a:lnTo>
                    <a:lnTo>
                      <a:pt x="2" y="93"/>
                    </a:lnTo>
                    <a:lnTo>
                      <a:pt x="0" y="64"/>
                    </a:lnTo>
                    <a:lnTo>
                      <a:pt x="1" y="33"/>
                    </a:lnTo>
                    <a:lnTo>
                      <a:pt x="5" y="4"/>
                    </a:lnTo>
                    <a:lnTo>
                      <a:pt x="5" y="1"/>
                    </a:lnTo>
                    <a:lnTo>
                      <a:pt x="7" y="0"/>
                    </a:lnTo>
                    <a:lnTo>
                      <a:pt x="7" y="0"/>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9" name="Freeform 29"/>
              <p:cNvSpPr>
                <a:spLocks/>
              </p:cNvSpPr>
              <p:nvPr/>
            </p:nvSpPr>
            <p:spPr bwMode="auto">
              <a:xfrm>
                <a:off x="5348" y="849"/>
                <a:ext cx="17" cy="15"/>
              </a:xfrm>
              <a:custGeom>
                <a:avLst/>
                <a:gdLst>
                  <a:gd name="T0" fmla="*/ 39 w 49"/>
                  <a:gd name="T1" fmla="*/ 0 h 44"/>
                  <a:gd name="T2" fmla="*/ 49 w 49"/>
                  <a:gd name="T3" fmla="*/ 6 h 44"/>
                  <a:gd name="T4" fmla="*/ 49 w 49"/>
                  <a:gd name="T5" fmla="*/ 18 h 44"/>
                  <a:gd name="T6" fmla="*/ 44 w 49"/>
                  <a:gd name="T7" fmla="*/ 29 h 44"/>
                  <a:gd name="T8" fmla="*/ 35 w 49"/>
                  <a:gd name="T9" fmla="*/ 36 h 44"/>
                  <a:gd name="T10" fmla="*/ 28 w 49"/>
                  <a:gd name="T11" fmla="*/ 39 h 44"/>
                  <a:gd name="T12" fmla="*/ 22 w 49"/>
                  <a:gd name="T13" fmla="*/ 41 h 44"/>
                  <a:gd name="T14" fmla="*/ 14 w 49"/>
                  <a:gd name="T15" fmla="*/ 44 h 44"/>
                  <a:gd name="T16" fmla="*/ 7 w 49"/>
                  <a:gd name="T17" fmla="*/ 44 h 44"/>
                  <a:gd name="T18" fmla="*/ 7 w 49"/>
                  <a:gd name="T19" fmla="*/ 43 h 44"/>
                  <a:gd name="T20" fmla="*/ 7 w 49"/>
                  <a:gd name="T21" fmla="*/ 41 h 44"/>
                  <a:gd name="T22" fmla="*/ 5 w 49"/>
                  <a:gd name="T23" fmla="*/ 41 h 44"/>
                  <a:gd name="T24" fmla="*/ 7 w 49"/>
                  <a:gd name="T25" fmla="*/ 41 h 44"/>
                  <a:gd name="T26" fmla="*/ 12 w 49"/>
                  <a:gd name="T27" fmla="*/ 40 h 44"/>
                  <a:gd name="T28" fmla="*/ 20 w 49"/>
                  <a:gd name="T29" fmla="*/ 39 h 44"/>
                  <a:gd name="T30" fmla="*/ 28 w 49"/>
                  <a:gd name="T31" fmla="*/ 36 h 44"/>
                  <a:gd name="T32" fmla="*/ 34 w 49"/>
                  <a:gd name="T33" fmla="*/ 34 h 44"/>
                  <a:gd name="T34" fmla="*/ 39 w 49"/>
                  <a:gd name="T35" fmla="*/ 28 h 44"/>
                  <a:gd name="T36" fmla="*/ 44 w 49"/>
                  <a:gd name="T37" fmla="*/ 21 h 44"/>
                  <a:gd name="T38" fmla="*/ 47 w 49"/>
                  <a:gd name="T39" fmla="*/ 13 h 44"/>
                  <a:gd name="T40" fmla="*/ 43 w 49"/>
                  <a:gd name="T41" fmla="*/ 6 h 44"/>
                  <a:gd name="T42" fmla="*/ 35 w 49"/>
                  <a:gd name="T43" fmla="*/ 5 h 44"/>
                  <a:gd name="T44" fmla="*/ 29 w 49"/>
                  <a:gd name="T45" fmla="*/ 8 h 44"/>
                  <a:gd name="T46" fmla="*/ 23 w 49"/>
                  <a:gd name="T47" fmla="*/ 10 h 44"/>
                  <a:gd name="T48" fmla="*/ 17 w 49"/>
                  <a:gd name="T49" fmla="*/ 11 h 44"/>
                  <a:gd name="T50" fmla="*/ 12 w 49"/>
                  <a:gd name="T51" fmla="*/ 11 h 44"/>
                  <a:gd name="T52" fmla="*/ 8 w 49"/>
                  <a:gd name="T53" fmla="*/ 15 h 44"/>
                  <a:gd name="T54" fmla="*/ 4 w 49"/>
                  <a:gd name="T55" fmla="*/ 18 h 44"/>
                  <a:gd name="T56" fmla="*/ 0 w 49"/>
                  <a:gd name="T57" fmla="*/ 21 h 44"/>
                  <a:gd name="T58" fmla="*/ 3 w 49"/>
                  <a:gd name="T59" fmla="*/ 14 h 44"/>
                  <a:gd name="T60" fmla="*/ 9 w 49"/>
                  <a:gd name="T61" fmla="*/ 10 h 44"/>
                  <a:gd name="T62" fmla="*/ 17 w 49"/>
                  <a:gd name="T63" fmla="*/ 8 h 44"/>
                  <a:gd name="T64" fmla="*/ 24 w 49"/>
                  <a:gd name="T65" fmla="*/ 6 h 44"/>
                  <a:gd name="T66" fmla="*/ 28 w 49"/>
                  <a:gd name="T67" fmla="*/ 4 h 44"/>
                  <a:gd name="T68" fmla="*/ 32 w 49"/>
                  <a:gd name="T69" fmla="*/ 2 h 44"/>
                  <a:gd name="T70" fmla="*/ 35 w 49"/>
                  <a:gd name="T71" fmla="*/ 1 h 44"/>
                  <a:gd name="T72" fmla="*/ 39 w 49"/>
                  <a:gd name="T73" fmla="*/ 0 h 44"/>
                  <a:gd name="T74" fmla="*/ 39 w 49"/>
                  <a:gd name="T7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4">
                    <a:moveTo>
                      <a:pt x="39" y="0"/>
                    </a:moveTo>
                    <a:lnTo>
                      <a:pt x="49" y="6"/>
                    </a:lnTo>
                    <a:lnTo>
                      <a:pt x="49" y="18"/>
                    </a:lnTo>
                    <a:lnTo>
                      <a:pt x="44" y="29"/>
                    </a:lnTo>
                    <a:lnTo>
                      <a:pt x="35" y="36"/>
                    </a:lnTo>
                    <a:lnTo>
                      <a:pt x="28" y="39"/>
                    </a:lnTo>
                    <a:lnTo>
                      <a:pt x="22" y="41"/>
                    </a:lnTo>
                    <a:lnTo>
                      <a:pt x="14" y="44"/>
                    </a:lnTo>
                    <a:lnTo>
                      <a:pt x="7" y="44"/>
                    </a:lnTo>
                    <a:lnTo>
                      <a:pt x="7" y="43"/>
                    </a:lnTo>
                    <a:lnTo>
                      <a:pt x="7" y="41"/>
                    </a:lnTo>
                    <a:lnTo>
                      <a:pt x="5" y="41"/>
                    </a:lnTo>
                    <a:lnTo>
                      <a:pt x="7" y="41"/>
                    </a:lnTo>
                    <a:lnTo>
                      <a:pt x="12" y="40"/>
                    </a:lnTo>
                    <a:lnTo>
                      <a:pt x="20" y="39"/>
                    </a:lnTo>
                    <a:lnTo>
                      <a:pt x="28" y="36"/>
                    </a:lnTo>
                    <a:lnTo>
                      <a:pt x="34" y="34"/>
                    </a:lnTo>
                    <a:lnTo>
                      <a:pt x="39" y="28"/>
                    </a:lnTo>
                    <a:lnTo>
                      <a:pt x="44" y="21"/>
                    </a:lnTo>
                    <a:lnTo>
                      <a:pt x="47" y="13"/>
                    </a:lnTo>
                    <a:lnTo>
                      <a:pt x="43" y="6"/>
                    </a:lnTo>
                    <a:lnTo>
                      <a:pt x="35" y="5"/>
                    </a:lnTo>
                    <a:lnTo>
                      <a:pt x="29" y="8"/>
                    </a:lnTo>
                    <a:lnTo>
                      <a:pt x="23" y="10"/>
                    </a:lnTo>
                    <a:lnTo>
                      <a:pt x="17" y="11"/>
                    </a:lnTo>
                    <a:lnTo>
                      <a:pt x="12" y="11"/>
                    </a:lnTo>
                    <a:lnTo>
                      <a:pt x="8" y="15"/>
                    </a:lnTo>
                    <a:lnTo>
                      <a:pt x="4" y="18"/>
                    </a:lnTo>
                    <a:lnTo>
                      <a:pt x="0" y="21"/>
                    </a:lnTo>
                    <a:lnTo>
                      <a:pt x="3" y="14"/>
                    </a:lnTo>
                    <a:lnTo>
                      <a:pt x="9" y="10"/>
                    </a:lnTo>
                    <a:lnTo>
                      <a:pt x="17" y="8"/>
                    </a:lnTo>
                    <a:lnTo>
                      <a:pt x="24" y="6"/>
                    </a:lnTo>
                    <a:lnTo>
                      <a:pt x="28" y="4"/>
                    </a:lnTo>
                    <a:lnTo>
                      <a:pt x="32" y="2"/>
                    </a:lnTo>
                    <a:lnTo>
                      <a:pt x="35" y="1"/>
                    </a:lnTo>
                    <a:lnTo>
                      <a:pt x="39" y="0"/>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0" name="Freeform 30"/>
              <p:cNvSpPr>
                <a:spLocks/>
              </p:cNvSpPr>
              <p:nvPr/>
            </p:nvSpPr>
            <p:spPr bwMode="auto">
              <a:xfrm>
                <a:off x="5349" y="851"/>
                <a:ext cx="15" cy="9"/>
              </a:xfrm>
              <a:custGeom>
                <a:avLst/>
                <a:gdLst>
                  <a:gd name="T0" fmla="*/ 43 w 44"/>
                  <a:gd name="T1" fmla="*/ 0 h 25"/>
                  <a:gd name="T2" fmla="*/ 44 w 44"/>
                  <a:gd name="T3" fmla="*/ 0 h 25"/>
                  <a:gd name="T4" fmla="*/ 44 w 44"/>
                  <a:gd name="T5" fmla="*/ 0 h 25"/>
                  <a:gd name="T6" fmla="*/ 44 w 44"/>
                  <a:gd name="T7" fmla="*/ 3 h 25"/>
                  <a:gd name="T8" fmla="*/ 44 w 44"/>
                  <a:gd name="T9" fmla="*/ 3 h 25"/>
                  <a:gd name="T10" fmla="*/ 35 w 44"/>
                  <a:gd name="T11" fmla="*/ 12 h 25"/>
                  <a:gd name="T12" fmla="*/ 22 w 44"/>
                  <a:gd name="T13" fmla="*/ 17 h 25"/>
                  <a:gd name="T14" fmla="*/ 11 w 44"/>
                  <a:gd name="T15" fmla="*/ 20 h 25"/>
                  <a:gd name="T16" fmla="*/ 0 w 44"/>
                  <a:gd name="T17" fmla="*/ 25 h 25"/>
                  <a:gd name="T18" fmla="*/ 0 w 44"/>
                  <a:gd name="T19" fmla="*/ 24 h 25"/>
                  <a:gd name="T20" fmla="*/ 0 w 44"/>
                  <a:gd name="T21" fmla="*/ 22 h 25"/>
                  <a:gd name="T22" fmla="*/ 10 w 44"/>
                  <a:gd name="T23" fmla="*/ 17 h 25"/>
                  <a:gd name="T24" fmla="*/ 21 w 44"/>
                  <a:gd name="T25" fmla="*/ 13 h 25"/>
                  <a:gd name="T26" fmla="*/ 32 w 44"/>
                  <a:gd name="T27" fmla="*/ 8 h 25"/>
                  <a:gd name="T28" fmla="*/ 43 w 44"/>
                  <a:gd name="T29" fmla="*/ 0 h 25"/>
                  <a:gd name="T30" fmla="*/ 43 w 44"/>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25">
                    <a:moveTo>
                      <a:pt x="43" y="0"/>
                    </a:moveTo>
                    <a:lnTo>
                      <a:pt x="44" y="0"/>
                    </a:lnTo>
                    <a:lnTo>
                      <a:pt x="44" y="0"/>
                    </a:lnTo>
                    <a:lnTo>
                      <a:pt x="44" y="3"/>
                    </a:lnTo>
                    <a:lnTo>
                      <a:pt x="44" y="3"/>
                    </a:lnTo>
                    <a:lnTo>
                      <a:pt x="35" y="12"/>
                    </a:lnTo>
                    <a:lnTo>
                      <a:pt x="22" y="17"/>
                    </a:lnTo>
                    <a:lnTo>
                      <a:pt x="11" y="20"/>
                    </a:lnTo>
                    <a:lnTo>
                      <a:pt x="0" y="25"/>
                    </a:lnTo>
                    <a:lnTo>
                      <a:pt x="0" y="24"/>
                    </a:lnTo>
                    <a:lnTo>
                      <a:pt x="0" y="22"/>
                    </a:lnTo>
                    <a:lnTo>
                      <a:pt x="10" y="17"/>
                    </a:lnTo>
                    <a:lnTo>
                      <a:pt x="21" y="13"/>
                    </a:lnTo>
                    <a:lnTo>
                      <a:pt x="32" y="8"/>
                    </a:lnTo>
                    <a:lnTo>
                      <a:pt x="43" y="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1" name="Freeform 31"/>
              <p:cNvSpPr>
                <a:spLocks/>
              </p:cNvSpPr>
              <p:nvPr/>
            </p:nvSpPr>
            <p:spPr bwMode="auto">
              <a:xfrm>
                <a:off x="5350" y="813"/>
                <a:ext cx="19" cy="14"/>
              </a:xfrm>
              <a:custGeom>
                <a:avLst/>
                <a:gdLst>
                  <a:gd name="T0" fmla="*/ 12 w 56"/>
                  <a:gd name="T1" fmla="*/ 0 h 41"/>
                  <a:gd name="T2" fmla="*/ 24 w 56"/>
                  <a:gd name="T3" fmla="*/ 1 h 41"/>
                  <a:gd name="T4" fmla="*/ 38 w 56"/>
                  <a:gd name="T5" fmla="*/ 2 h 41"/>
                  <a:gd name="T6" fmla="*/ 49 w 56"/>
                  <a:gd name="T7" fmla="*/ 7 h 41"/>
                  <a:gd name="T8" fmla="*/ 56 w 56"/>
                  <a:gd name="T9" fmla="*/ 21 h 41"/>
                  <a:gd name="T10" fmla="*/ 51 w 56"/>
                  <a:gd name="T11" fmla="*/ 32 h 41"/>
                  <a:gd name="T12" fmla="*/ 42 w 56"/>
                  <a:gd name="T13" fmla="*/ 39 h 41"/>
                  <a:gd name="T14" fmla="*/ 30 w 56"/>
                  <a:gd name="T15" fmla="*/ 41 h 41"/>
                  <a:gd name="T16" fmla="*/ 19 w 56"/>
                  <a:gd name="T17" fmla="*/ 41 h 41"/>
                  <a:gd name="T18" fmla="*/ 7 w 56"/>
                  <a:gd name="T19" fmla="*/ 37 h 41"/>
                  <a:gd name="T20" fmla="*/ 0 w 56"/>
                  <a:gd name="T21" fmla="*/ 26 h 41"/>
                  <a:gd name="T22" fmla="*/ 0 w 56"/>
                  <a:gd name="T23" fmla="*/ 12 h 41"/>
                  <a:gd name="T24" fmla="*/ 10 w 56"/>
                  <a:gd name="T25" fmla="*/ 2 h 41"/>
                  <a:gd name="T26" fmla="*/ 12 w 56"/>
                  <a:gd name="T27" fmla="*/ 1 h 41"/>
                  <a:gd name="T28" fmla="*/ 12 w 56"/>
                  <a:gd name="T29" fmla="*/ 0 h 41"/>
                  <a:gd name="T30" fmla="*/ 12 w 56"/>
                  <a:gd name="T3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41">
                    <a:moveTo>
                      <a:pt x="12" y="0"/>
                    </a:moveTo>
                    <a:lnTo>
                      <a:pt x="24" y="1"/>
                    </a:lnTo>
                    <a:lnTo>
                      <a:pt x="38" y="2"/>
                    </a:lnTo>
                    <a:lnTo>
                      <a:pt x="49" y="7"/>
                    </a:lnTo>
                    <a:lnTo>
                      <a:pt x="56" y="21"/>
                    </a:lnTo>
                    <a:lnTo>
                      <a:pt x="51" y="32"/>
                    </a:lnTo>
                    <a:lnTo>
                      <a:pt x="42" y="39"/>
                    </a:lnTo>
                    <a:lnTo>
                      <a:pt x="30" y="41"/>
                    </a:lnTo>
                    <a:lnTo>
                      <a:pt x="19" y="41"/>
                    </a:lnTo>
                    <a:lnTo>
                      <a:pt x="7" y="37"/>
                    </a:lnTo>
                    <a:lnTo>
                      <a:pt x="0" y="26"/>
                    </a:lnTo>
                    <a:lnTo>
                      <a:pt x="0" y="12"/>
                    </a:lnTo>
                    <a:lnTo>
                      <a:pt x="10" y="2"/>
                    </a:lnTo>
                    <a:lnTo>
                      <a:pt x="12" y="1"/>
                    </a:lnTo>
                    <a:lnTo>
                      <a:pt x="12"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2" name="Freeform 32"/>
              <p:cNvSpPr>
                <a:spLocks/>
              </p:cNvSpPr>
              <p:nvPr/>
            </p:nvSpPr>
            <p:spPr bwMode="auto">
              <a:xfrm>
                <a:off x="5351" y="815"/>
                <a:ext cx="16" cy="10"/>
              </a:xfrm>
              <a:custGeom>
                <a:avLst/>
                <a:gdLst>
                  <a:gd name="T0" fmla="*/ 11 w 48"/>
                  <a:gd name="T1" fmla="*/ 0 h 32"/>
                  <a:gd name="T2" fmla="*/ 21 w 48"/>
                  <a:gd name="T3" fmla="*/ 0 h 32"/>
                  <a:gd name="T4" fmla="*/ 33 w 48"/>
                  <a:gd name="T5" fmla="*/ 1 h 32"/>
                  <a:gd name="T6" fmla="*/ 43 w 48"/>
                  <a:gd name="T7" fmla="*/ 6 h 32"/>
                  <a:gd name="T8" fmla="*/ 48 w 48"/>
                  <a:gd name="T9" fmla="*/ 17 h 32"/>
                  <a:gd name="T10" fmla="*/ 43 w 48"/>
                  <a:gd name="T11" fmla="*/ 26 h 32"/>
                  <a:gd name="T12" fmla="*/ 35 w 48"/>
                  <a:gd name="T13" fmla="*/ 31 h 32"/>
                  <a:gd name="T14" fmla="*/ 26 w 48"/>
                  <a:gd name="T15" fmla="*/ 32 h 32"/>
                  <a:gd name="T16" fmla="*/ 18 w 48"/>
                  <a:gd name="T17" fmla="*/ 32 h 32"/>
                  <a:gd name="T18" fmla="*/ 8 w 48"/>
                  <a:gd name="T19" fmla="*/ 30 h 32"/>
                  <a:gd name="T20" fmla="*/ 1 w 48"/>
                  <a:gd name="T21" fmla="*/ 21 h 32"/>
                  <a:gd name="T22" fmla="*/ 0 w 48"/>
                  <a:gd name="T23" fmla="*/ 12 h 32"/>
                  <a:gd name="T24" fmla="*/ 8 w 48"/>
                  <a:gd name="T25" fmla="*/ 3 h 32"/>
                  <a:gd name="T26" fmla="*/ 9 w 48"/>
                  <a:gd name="T27" fmla="*/ 1 h 32"/>
                  <a:gd name="T28" fmla="*/ 11 w 48"/>
                  <a:gd name="T29" fmla="*/ 0 h 32"/>
                  <a:gd name="T30" fmla="*/ 11 w 48"/>
                  <a:gd name="T3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32">
                    <a:moveTo>
                      <a:pt x="11" y="0"/>
                    </a:moveTo>
                    <a:lnTo>
                      <a:pt x="21" y="0"/>
                    </a:lnTo>
                    <a:lnTo>
                      <a:pt x="33" y="1"/>
                    </a:lnTo>
                    <a:lnTo>
                      <a:pt x="43" y="6"/>
                    </a:lnTo>
                    <a:lnTo>
                      <a:pt x="48" y="17"/>
                    </a:lnTo>
                    <a:lnTo>
                      <a:pt x="43" y="26"/>
                    </a:lnTo>
                    <a:lnTo>
                      <a:pt x="35" y="31"/>
                    </a:lnTo>
                    <a:lnTo>
                      <a:pt x="26" y="32"/>
                    </a:lnTo>
                    <a:lnTo>
                      <a:pt x="18" y="32"/>
                    </a:lnTo>
                    <a:lnTo>
                      <a:pt x="8" y="30"/>
                    </a:lnTo>
                    <a:lnTo>
                      <a:pt x="1" y="21"/>
                    </a:lnTo>
                    <a:lnTo>
                      <a:pt x="0" y="12"/>
                    </a:lnTo>
                    <a:lnTo>
                      <a:pt x="8" y="3"/>
                    </a:lnTo>
                    <a:lnTo>
                      <a:pt x="9" y="1"/>
                    </a:lnTo>
                    <a:lnTo>
                      <a:pt x="11"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3" name="Freeform 33"/>
              <p:cNvSpPr>
                <a:spLocks/>
              </p:cNvSpPr>
              <p:nvPr/>
            </p:nvSpPr>
            <p:spPr bwMode="auto">
              <a:xfrm>
                <a:off x="5356" y="817"/>
                <a:ext cx="5" cy="6"/>
              </a:xfrm>
              <a:custGeom>
                <a:avLst/>
                <a:gdLst>
                  <a:gd name="T0" fmla="*/ 5 w 14"/>
                  <a:gd name="T1" fmla="*/ 0 h 17"/>
                  <a:gd name="T2" fmla="*/ 9 w 14"/>
                  <a:gd name="T3" fmla="*/ 0 h 17"/>
                  <a:gd name="T4" fmla="*/ 11 w 14"/>
                  <a:gd name="T5" fmla="*/ 4 h 17"/>
                  <a:gd name="T6" fmla="*/ 14 w 14"/>
                  <a:gd name="T7" fmla="*/ 7 h 17"/>
                  <a:gd name="T8" fmla="*/ 14 w 14"/>
                  <a:gd name="T9" fmla="*/ 12 h 17"/>
                  <a:gd name="T10" fmla="*/ 11 w 14"/>
                  <a:gd name="T11" fmla="*/ 14 h 17"/>
                  <a:gd name="T12" fmla="*/ 10 w 14"/>
                  <a:gd name="T13" fmla="*/ 17 h 17"/>
                  <a:gd name="T14" fmla="*/ 6 w 14"/>
                  <a:gd name="T15" fmla="*/ 17 h 17"/>
                  <a:gd name="T16" fmla="*/ 4 w 14"/>
                  <a:gd name="T17" fmla="*/ 17 h 17"/>
                  <a:gd name="T18" fmla="*/ 1 w 14"/>
                  <a:gd name="T19" fmla="*/ 14 h 17"/>
                  <a:gd name="T20" fmla="*/ 1 w 14"/>
                  <a:gd name="T21" fmla="*/ 12 h 17"/>
                  <a:gd name="T22" fmla="*/ 0 w 14"/>
                  <a:gd name="T23" fmla="*/ 8 h 17"/>
                  <a:gd name="T24" fmla="*/ 0 w 14"/>
                  <a:gd name="T25" fmla="*/ 5 h 17"/>
                  <a:gd name="T26" fmla="*/ 3 w 14"/>
                  <a:gd name="T27" fmla="*/ 1 h 17"/>
                  <a:gd name="T28" fmla="*/ 5 w 14"/>
                  <a:gd name="T29" fmla="*/ 0 h 17"/>
                  <a:gd name="T30" fmla="*/ 5 w 14"/>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7">
                    <a:moveTo>
                      <a:pt x="5" y="0"/>
                    </a:moveTo>
                    <a:lnTo>
                      <a:pt x="9" y="0"/>
                    </a:lnTo>
                    <a:lnTo>
                      <a:pt x="11" y="4"/>
                    </a:lnTo>
                    <a:lnTo>
                      <a:pt x="14" y="7"/>
                    </a:lnTo>
                    <a:lnTo>
                      <a:pt x="14" y="12"/>
                    </a:lnTo>
                    <a:lnTo>
                      <a:pt x="11" y="14"/>
                    </a:lnTo>
                    <a:lnTo>
                      <a:pt x="10" y="17"/>
                    </a:lnTo>
                    <a:lnTo>
                      <a:pt x="6" y="17"/>
                    </a:lnTo>
                    <a:lnTo>
                      <a:pt x="4" y="17"/>
                    </a:lnTo>
                    <a:lnTo>
                      <a:pt x="1" y="14"/>
                    </a:lnTo>
                    <a:lnTo>
                      <a:pt x="1" y="12"/>
                    </a:lnTo>
                    <a:lnTo>
                      <a:pt x="0" y="8"/>
                    </a:lnTo>
                    <a:lnTo>
                      <a:pt x="0" y="5"/>
                    </a:lnTo>
                    <a:lnTo>
                      <a:pt x="3" y="1"/>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4" name="Freeform 34"/>
              <p:cNvSpPr>
                <a:spLocks/>
              </p:cNvSpPr>
              <p:nvPr/>
            </p:nvSpPr>
            <p:spPr bwMode="auto">
              <a:xfrm>
                <a:off x="5369" y="809"/>
                <a:ext cx="21" cy="63"/>
              </a:xfrm>
              <a:custGeom>
                <a:avLst/>
                <a:gdLst>
                  <a:gd name="T0" fmla="*/ 61 w 65"/>
                  <a:gd name="T1" fmla="*/ 0 h 189"/>
                  <a:gd name="T2" fmla="*/ 64 w 65"/>
                  <a:gd name="T3" fmla="*/ 13 h 189"/>
                  <a:gd name="T4" fmla="*/ 65 w 65"/>
                  <a:gd name="T5" fmla="*/ 27 h 189"/>
                  <a:gd name="T6" fmla="*/ 65 w 65"/>
                  <a:gd name="T7" fmla="*/ 41 h 189"/>
                  <a:gd name="T8" fmla="*/ 65 w 65"/>
                  <a:gd name="T9" fmla="*/ 54 h 189"/>
                  <a:gd name="T10" fmla="*/ 62 w 65"/>
                  <a:gd name="T11" fmla="*/ 73 h 189"/>
                  <a:gd name="T12" fmla="*/ 60 w 65"/>
                  <a:gd name="T13" fmla="*/ 95 h 189"/>
                  <a:gd name="T14" fmla="*/ 56 w 65"/>
                  <a:gd name="T15" fmla="*/ 116 h 189"/>
                  <a:gd name="T16" fmla="*/ 51 w 65"/>
                  <a:gd name="T17" fmla="*/ 137 h 189"/>
                  <a:gd name="T18" fmla="*/ 46 w 65"/>
                  <a:gd name="T19" fmla="*/ 150 h 189"/>
                  <a:gd name="T20" fmla="*/ 40 w 65"/>
                  <a:gd name="T21" fmla="*/ 162 h 189"/>
                  <a:gd name="T22" fmla="*/ 31 w 65"/>
                  <a:gd name="T23" fmla="*/ 174 h 189"/>
                  <a:gd name="T24" fmla="*/ 21 w 65"/>
                  <a:gd name="T25" fmla="*/ 184 h 189"/>
                  <a:gd name="T26" fmla="*/ 16 w 65"/>
                  <a:gd name="T27" fmla="*/ 185 h 189"/>
                  <a:gd name="T28" fmla="*/ 11 w 65"/>
                  <a:gd name="T29" fmla="*/ 188 h 189"/>
                  <a:gd name="T30" fmla="*/ 6 w 65"/>
                  <a:gd name="T31" fmla="*/ 189 h 189"/>
                  <a:gd name="T32" fmla="*/ 0 w 65"/>
                  <a:gd name="T33" fmla="*/ 189 h 189"/>
                  <a:gd name="T34" fmla="*/ 0 w 65"/>
                  <a:gd name="T35" fmla="*/ 186 h 189"/>
                  <a:gd name="T36" fmla="*/ 1 w 65"/>
                  <a:gd name="T37" fmla="*/ 185 h 189"/>
                  <a:gd name="T38" fmla="*/ 17 w 65"/>
                  <a:gd name="T39" fmla="*/ 181 h 189"/>
                  <a:gd name="T40" fmla="*/ 31 w 65"/>
                  <a:gd name="T41" fmla="*/ 169 h 189"/>
                  <a:gd name="T42" fmla="*/ 40 w 65"/>
                  <a:gd name="T43" fmla="*/ 152 h 189"/>
                  <a:gd name="T44" fmla="*/ 46 w 65"/>
                  <a:gd name="T45" fmla="*/ 136 h 189"/>
                  <a:gd name="T46" fmla="*/ 55 w 65"/>
                  <a:gd name="T47" fmla="*/ 103 h 189"/>
                  <a:gd name="T48" fmla="*/ 59 w 65"/>
                  <a:gd name="T49" fmla="*/ 68 h 189"/>
                  <a:gd name="T50" fmla="*/ 59 w 65"/>
                  <a:gd name="T51" fmla="*/ 32 h 189"/>
                  <a:gd name="T52" fmla="*/ 56 w 65"/>
                  <a:gd name="T53" fmla="*/ 0 h 189"/>
                  <a:gd name="T54" fmla="*/ 61 w 65"/>
                  <a:gd name="T55" fmla="*/ 0 h 189"/>
                  <a:gd name="T56" fmla="*/ 61 w 65"/>
                  <a:gd name="T5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 h="189">
                    <a:moveTo>
                      <a:pt x="61" y="0"/>
                    </a:moveTo>
                    <a:lnTo>
                      <a:pt x="64" y="13"/>
                    </a:lnTo>
                    <a:lnTo>
                      <a:pt x="65" y="27"/>
                    </a:lnTo>
                    <a:lnTo>
                      <a:pt x="65" y="41"/>
                    </a:lnTo>
                    <a:lnTo>
                      <a:pt x="65" y="54"/>
                    </a:lnTo>
                    <a:lnTo>
                      <a:pt x="62" y="73"/>
                    </a:lnTo>
                    <a:lnTo>
                      <a:pt x="60" y="95"/>
                    </a:lnTo>
                    <a:lnTo>
                      <a:pt x="56" y="116"/>
                    </a:lnTo>
                    <a:lnTo>
                      <a:pt x="51" y="137"/>
                    </a:lnTo>
                    <a:lnTo>
                      <a:pt x="46" y="150"/>
                    </a:lnTo>
                    <a:lnTo>
                      <a:pt x="40" y="162"/>
                    </a:lnTo>
                    <a:lnTo>
                      <a:pt x="31" y="174"/>
                    </a:lnTo>
                    <a:lnTo>
                      <a:pt x="21" y="184"/>
                    </a:lnTo>
                    <a:lnTo>
                      <a:pt x="16" y="185"/>
                    </a:lnTo>
                    <a:lnTo>
                      <a:pt x="11" y="188"/>
                    </a:lnTo>
                    <a:lnTo>
                      <a:pt x="6" y="189"/>
                    </a:lnTo>
                    <a:lnTo>
                      <a:pt x="0" y="189"/>
                    </a:lnTo>
                    <a:lnTo>
                      <a:pt x="0" y="186"/>
                    </a:lnTo>
                    <a:lnTo>
                      <a:pt x="1" y="185"/>
                    </a:lnTo>
                    <a:lnTo>
                      <a:pt x="17" y="181"/>
                    </a:lnTo>
                    <a:lnTo>
                      <a:pt x="31" y="169"/>
                    </a:lnTo>
                    <a:lnTo>
                      <a:pt x="40" y="152"/>
                    </a:lnTo>
                    <a:lnTo>
                      <a:pt x="46" y="136"/>
                    </a:lnTo>
                    <a:lnTo>
                      <a:pt x="55" y="103"/>
                    </a:lnTo>
                    <a:lnTo>
                      <a:pt x="59" y="68"/>
                    </a:lnTo>
                    <a:lnTo>
                      <a:pt x="59" y="32"/>
                    </a:lnTo>
                    <a:lnTo>
                      <a:pt x="56" y="0"/>
                    </a:lnTo>
                    <a:lnTo>
                      <a:pt x="61" y="0"/>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5" name="Freeform 35"/>
              <p:cNvSpPr>
                <a:spLocks/>
              </p:cNvSpPr>
              <p:nvPr/>
            </p:nvSpPr>
            <p:spPr bwMode="auto">
              <a:xfrm>
                <a:off x="5369" y="809"/>
                <a:ext cx="13" cy="63"/>
              </a:xfrm>
              <a:custGeom>
                <a:avLst/>
                <a:gdLst>
                  <a:gd name="T0" fmla="*/ 37 w 40"/>
                  <a:gd name="T1" fmla="*/ 0 h 188"/>
                  <a:gd name="T2" fmla="*/ 39 w 40"/>
                  <a:gd name="T3" fmla="*/ 7 h 188"/>
                  <a:gd name="T4" fmla="*/ 39 w 40"/>
                  <a:gd name="T5" fmla="*/ 14 h 188"/>
                  <a:gd name="T6" fmla="*/ 39 w 40"/>
                  <a:gd name="T7" fmla="*/ 23 h 188"/>
                  <a:gd name="T8" fmla="*/ 40 w 40"/>
                  <a:gd name="T9" fmla="*/ 31 h 188"/>
                  <a:gd name="T10" fmla="*/ 40 w 40"/>
                  <a:gd name="T11" fmla="*/ 66 h 188"/>
                  <a:gd name="T12" fmla="*/ 37 w 40"/>
                  <a:gd name="T13" fmla="*/ 100 h 188"/>
                  <a:gd name="T14" fmla="*/ 30 w 40"/>
                  <a:gd name="T15" fmla="*/ 132 h 188"/>
                  <a:gd name="T16" fmla="*/ 15 w 40"/>
                  <a:gd name="T17" fmla="*/ 167 h 188"/>
                  <a:gd name="T18" fmla="*/ 11 w 40"/>
                  <a:gd name="T19" fmla="*/ 171 h 188"/>
                  <a:gd name="T20" fmla="*/ 8 w 40"/>
                  <a:gd name="T21" fmla="*/ 178 h 188"/>
                  <a:gd name="T22" fmla="*/ 6 w 40"/>
                  <a:gd name="T23" fmla="*/ 183 h 188"/>
                  <a:gd name="T24" fmla="*/ 5 w 40"/>
                  <a:gd name="T25" fmla="*/ 188 h 188"/>
                  <a:gd name="T26" fmla="*/ 2 w 40"/>
                  <a:gd name="T27" fmla="*/ 188 h 188"/>
                  <a:gd name="T28" fmla="*/ 0 w 40"/>
                  <a:gd name="T29" fmla="*/ 186 h 188"/>
                  <a:gd name="T30" fmla="*/ 10 w 40"/>
                  <a:gd name="T31" fmla="*/ 165 h 188"/>
                  <a:gd name="T32" fmla="*/ 20 w 40"/>
                  <a:gd name="T33" fmla="*/ 144 h 188"/>
                  <a:gd name="T34" fmla="*/ 28 w 40"/>
                  <a:gd name="T35" fmla="*/ 122 h 188"/>
                  <a:gd name="T36" fmla="*/ 32 w 40"/>
                  <a:gd name="T37" fmla="*/ 98 h 188"/>
                  <a:gd name="T38" fmla="*/ 35 w 40"/>
                  <a:gd name="T39" fmla="*/ 74 h 188"/>
                  <a:gd name="T40" fmla="*/ 36 w 40"/>
                  <a:gd name="T41" fmla="*/ 49 h 188"/>
                  <a:gd name="T42" fmla="*/ 35 w 40"/>
                  <a:gd name="T43" fmla="*/ 25 h 188"/>
                  <a:gd name="T44" fmla="*/ 34 w 40"/>
                  <a:gd name="T45" fmla="*/ 0 h 188"/>
                  <a:gd name="T46" fmla="*/ 37 w 40"/>
                  <a:gd name="T47" fmla="*/ 0 h 188"/>
                  <a:gd name="T48" fmla="*/ 37 w 40"/>
                  <a:gd name="T4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188">
                    <a:moveTo>
                      <a:pt x="37" y="0"/>
                    </a:moveTo>
                    <a:lnTo>
                      <a:pt x="39" y="7"/>
                    </a:lnTo>
                    <a:lnTo>
                      <a:pt x="39" y="14"/>
                    </a:lnTo>
                    <a:lnTo>
                      <a:pt x="39" y="23"/>
                    </a:lnTo>
                    <a:lnTo>
                      <a:pt x="40" y="31"/>
                    </a:lnTo>
                    <a:lnTo>
                      <a:pt x="40" y="66"/>
                    </a:lnTo>
                    <a:lnTo>
                      <a:pt x="37" y="100"/>
                    </a:lnTo>
                    <a:lnTo>
                      <a:pt x="30" y="132"/>
                    </a:lnTo>
                    <a:lnTo>
                      <a:pt x="15" y="167"/>
                    </a:lnTo>
                    <a:lnTo>
                      <a:pt x="11" y="171"/>
                    </a:lnTo>
                    <a:lnTo>
                      <a:pt x="8" y="178"/>
                    </a:lnTo>
                    <a:lnTo>
                      <a:pt x="6" y="183"/>
                    </a:lnTo>
                    <a:lnTo>
                      <a:pt x="5" y="188"/>
                    </a:lnTo>
                    <a:lnTo>
                      <a:pt x="2" y="188"/>
                    </a:lnTo>
                    <a:lnTo>
                      <a:pt x="0" y="186"/>
                    </a:lnTo>
                    <a:lnTo>
                      <a:pt x="10" y="165"/>
                    </a:lnTo>
                    <a:lnTo>
                      <a:pt x="20" y="144"/>
                    </a:lnTo>
                    <a:lnTo>
                      <a:pt x="28" y="122"/>
                    </a:lnTo>
                    <a:lnTo>
                      <a:pt x="32" y="98"/>
                    </a:lnTo>
                    <a:lnTo>
                      <a:pt x="35" y="74"/>
                    </a:lnTo>
                    <a:lnTo>
                      <a:pt x="36" y="49"/>
                    </a:lnTo>
                    <a:lnTo>
                      <a:pt x="35" y="25"/>
                    </a:lnTo>
                    <a:lnTo>
                      <a:pt x="34" y="0"/>
                    </a:lnTo>
                    <a:lnTo>
                      <a:pt x="37" y="0"/>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6" name="Freeform 36"/>
              <p:cNvSpPr>
                <a:spLocks/>
              </p:cNvSpPr>
              <p:nvPr/>
            </p:nvSpPr>
            <p:spPr bwMode="auto">
              <a:xfrm>
                <a:off x="5348" y="872"/>
                <a:ext cx="19" cy="30"/>
              </a:xfrm>
              <a:custGeom>
                <a:avLst/>
                <a:gdLst>
                  <a:gd name="T0" fmla="*/ 54 w 58"/>
                  <a:gd name="T1" fmla="*/ 0 h 90"/>
                  <a:gd name="T2" fmla="*/ 58 w 58"/>
                  <a:gd name="T3" fmla="*/ 1 h 90"/>
                  <a:gd name="T4" fmla="*/ 54 w 58"/>
                  <a:gd name="T5" fmla="*/ 4 h 90"/>
                  <a:gd name="T6" fmla="*/ 49 w 58"/>
                  <a:gd name="T7" fmla="*/ 9 h 90"/>
                  <a:gd name="T8" fmla="*/ 43 w 58"/>
                  <a:gd name="T9" fmla="*/ 12 h 90"/>
                  <a:gd name="T10" fmla="*/ 40 w 58"/>
                  <a:gd name="T11" fmla="*/ 16 h 90"/>
                  <a:gd name="T12" fmla="*/ 30 w 58"/>
                  <a:gd name="T13" fmla="*/ 26 h 90"/>
                  <a:gd name="T14" fmla="*/ 20 w 58"/>
                  <a:gd name="T15" fmla="*/ 38 h 90"/>
                  <a:gd name="T16" fmla="*/ 11 w 58"/>
                  <a:gd name="T17" fmla="*/ 49 h 90"/>
                  <a:gd name="T18" fmla="*/ 4 w 58"/>
                  <a:gd name="T19" fmla="*/ 61 h 90"/>
                  <a:gd name="T20" fmla="*/ 4 w 58"/>
                  <a:gd name="T21" fmla="*/ 69 h 90"/>
                  <a:gd name="T22" fmla="*/ 10 w 58"/>
                  <a:gd name="T23" fmla="*/ 78 h 90"/>
                  <a:gd name="T24" fmla="*/ 18 w 58"/>
                  <a:gd name="T25" fmla="*/ 83 h 90"/>
                  <a:gd name="T26" fmla="*/ 23 w 58"/>
                  <a:gd name="T27" fmla="*/ 88 h 90"/>
                  <a:gd name="T28" fmla="*/ 20 w 58"/>
                  <a:gd name="T29" fmla="*/ 90 h 90"/>
                  <a:gd name="T30" fmla="*/ 14 w 58"/>
                  <a:gd name="T31" fmla="*/ 87 h 90"/>
                  <a:gd name="T32" fmla="*/ 9 w 58"/>
                  <a:gd name="T33" fmla="*/ 80 h 90"/>
                  <a:gd name="T34" fmla="*/ 4 w 58"/>
                  <a:gd name="T35" fmla="*/ 74 h 90"/>
                  <a:gd name="T36" fmla="*/ 0 w 58"/>
                  <a:gd name="T37" fmla="*/ 70 h 90"/>
                  <a:gd name="T38" fmla="*/ 0 w 58"/>
                  <a:gd name="T39" fmla="*/ 58 h 90"/>
                  <a:gd name="T40" fmla="*/ 6 w 58"/>
                  <a:gd name="T41" fmla="*/ 48 h 90"/>
                  <a:gd name="T42" fmla="*/ 14 w 58"/>
                  <a:gd name="T43" fmla="*/ 39 h 90"/>
                  <a:gd name="T44" fmla="*/ 23 w 58"/>
                  <a:gd name="T45" fmla="*/ 29 h 90"/>
                  <a:gd name="T46" fmla="*/ 29 w 58"/>
                  <a:gd name="T47" fmla="*/ 20 h 90"/>
                  <a:gd name="T48" fmla="*/ 38 w 58"/>
                  <a:gd name="T49" fmla="*/ 14 h 90"/>
                  <a:gd name="T50" fmla="*/ 45 w 58"/>
                  <a:gd name="T51" fmla="*/ 6 h 90"/>
                  <a:gd name="T52" fmla="*/ 54 w 58"/>
                  <a:gd name="T53" fmla="*/ 0 h 90"/>
                  <a:gd name="T54" fmla="*/ 54 w 58"/>
                  <a:gd name="T5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90">
                    <a:moveTo>
                      <a:pt x="54" y="0"/>
                    </a:moveTo>
                    <a:lnTo>
                      <a:pt x="58" y="1"/>
                    </a:lnTo>
                    <a:lnTo>
                      <a:pt x="54" y="4"/>
                    </a:lnTo>
                    <a:lnTo>
                      <a:pt x="49" y="9"/>
                    </a:lnTo>
                    <a:lnTo>
                      <a:pt x="43" y="12"/>
                    </a:lnTo>
                    <a:lnTo>
                      <a:pt x="40" y="16"/>
                    </a:lnTo>
                    <a:lnTo>
                      <a:pt x="30" y="26"/>
                    </a:lnTo>
                    <a:lnTo>
                      <a:pt x="20" y="38"/>
                    </a:lnTo>
                    <a:lnTo>
                      <a:pt x="11" y="49"/>
                    </a:lnTo>
                    <a:lnTo>
                      <a:pt x="4" y="61"/>
                    </a:lnTo>
                    <a:lnTo>
                      <a:pt x="4" y="69"/>
                    </a:lnTo>
                    <a:lnTo>
                      <a:pt x="10" y="78"/>
                    </a:lnTo>
                    <a:lnTo>
                      <a:pt x="18" y="83"/>
                    </a:lnTo>
                    <a:lnTo>
                      <a:pt x="23" y="88"/>
                    </a:lnTo>
                    <a:lnTo>
                      <a:pt x="20" y="90"/>
                    </a:lnTo>
                    <a:lnTo>
                      <a:pt x="14" y="87"/>
                    </a:lnTo>
                    <a:lnTo>
                      <a:pt x="9" y="80"/>
                    </a:lnTo>
                    <a:lnTo>
                      <a:pt x="4" y="74"/>
                    </a:lnTo>
                    <a:lnTo>
                      <a:pt x="0" y="70"/>
                    </a:lnTo>
                    <a:lnTo>
                      <a:pt x="0" y="58"/>
                    </a:lnTo>
                    <a:lnTo>
                      <a:pt x="6" y="48"/>
                    </a:lnTo>
                    <a:lnTo>
                      <a:pt x="14" y="39"/>
                    </a:lnTo>
                    <a:lnTo>
                      <a:pt x="23" y="29"/>
                    </a:lnTo>
                    <a:lnTo>
                      <a:pt x="29" y="20"/>
                    </a:lnTo>
                    <a:lnTo>
                      <a:pt x="38" y="14"/>
                    </a:lnTo>
                    <a:lnTo>
                      <a:pt x="45" y="6"/>
                    </a:lnTo>
                    <a:lnTo>
                      <a:pt x="54" y="0"/>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7" name="Freeform 37"/>
              <p:cNvSpPr>
                <a:spLocks/>
              </p:cNvSpPr>
              <p:nvPr/>
            </p:nvSpPr>
            <p:spPr bwMode="auto">
              <a:xfrm>
                <a:off x="5420" y="938"/>
                <a:ext cx="113" cy="16"/>
              </a:xfrm>
              <a:custGeom>
                <a:avLst/>
                <a:gdLst>
                  <a:gd name="T0" fmla="*/ 332 w 337"/>
                  <a:gd name="T1" fmla="*/ 0 h 49"/>
                  <a:gd name="T2" fmla="*/ 335 w 337"/>
                  <a:gd name="T3" fmla="*/ 1 h 49"/>
                  <a:gd name="T4" fmla="*/ 337 w 337"/>
                  <a:gd name="T5" fmla="*/ 5 h 49"/>
                  <a:gd name="T6" fmla="*/ 316 w 337"/>
                  <a:gd name="T7" fmla="*/ 13 h 49"/>
                  <a:gd name="T8" fmla="*/ 294 w 337"/>
                  <a:gd name="T9" fmla="*/ 16 h 49"/>
                  <a:gd name="T10" fmla="*/ 272 w 337"/>
                  <a:gd name="T11" fmla="*/ 19 h 49"/>
                  <a:gd name="T12" fmla="*/ 248 w 337"/>
                  <a:gd name="T13" fmla="*/ 21 h 49"/>
                  <a:gd name="T14" fmla="*/ 210 w 337"/>
                  <a:gd name="T15" fmla="*/ 25 h 49"/>
                  <a:gd name="T16" fmla="*/ 171 w 337"/>
                  <a:gd name="T17" fmla="*/ 28 h 49"/>
                  <a:gd name="T18" fmla="*/ 132 w 337"/>
                  <a:gd name="T19" fmla="*/ 29 h 49"/>
                  <a:gd name="T20" fmla="*/ 95 w 337"/>
                  <a:gd name="T21" fmla="*/ 32 h 49"/>
                  <a:gd name="T22" fmla="*/ 77 w 337"/>
                  <a:gd name="T23" fmla="*/ 33 h 49"/>
                  <a:gd name="T24" fmla="*/ 61 w 337"/>
                  <a:gd name="T25" fmla="*/ 35 h 49"/>
                  <a:gd name="T26" fmla="*/ 44 w 337"/>
                  <a:gd name="T27" fmla="*/ 38 h 49"/>
                  <a:gd name="T28" fmla="*/ 27 w 337"/>
                  <a:gd name="T29" fmla="*/ 43 h 49"/>
                  <a:gd name="T30" fmla="*/ 19 w 337"/>
                  <a:gd name="T31" fmla="*/ 44 h 49"/>
                  <a:gd name="T32" fmla="*/ 13 w 337"/>
                  <a:gd name="T33" fmla="*/ 45 h 49"/>
                  <a:gd name="T34" fmla="*/ 5 w 337"/>
                  <a:gd name="T35" fmla="*/ 47 h 49"/>
                  <a:gd name="T36" fmla="*/ 0 w 337"/>
                  <a:gd name="T37" fmla="*/ 49 h 49"/>
                  <a:gd name="T38" fmla="*/ 0 w 337"/>
                  <a:gd name="T39" fmla="*/ 47 h 49"/>
                  <a:gd name="T40" fmla="*/ 0 w 337"/>
                  <a:gd name="T41" fmla="*/ 44 h 49"/>
                  <a:gd name="T42" fmla="*/ 8 w 337"/>
                  <a:gd name="T43" fmla="*/ 40 h 49"/>
                  <a:gd name="T44" fmla="*/ 23 w 337"/>
                  <a:gd name="T45" fmla="*/ 38 h 49"/>
                  <a:gd name="T46" fmla="*/ 42 w 337"/>
                  <a:gd name="T47" fmla="*/ 34 h 49"/>
                  <a:gd name="T48" fmla="*/ 59 w 337"/>
                  <a:gd name="T49" fmla="*/ 32 h 49"/>
                  <a:gd name="T50" fmla="*/ 88 w 337"/>
                  <a:gd name="T51" fmla="*/ 28 h 49"/>
                  <a:gd name="T52" fmla="*/ 117 w 337"/>
                  <a:gd name="T53" fmla="*/ 26 h 49"/>
                  <a:gd name="T54" fmla="*/ 146 w 337"/>
                  <a:gd name="T55" fmla="*/ 25 h 49"/>
                  <a:gd name="T56" fmla="*/ 176 w 337"/>
                  <a:gd name="T57" fmla="*/ 24 h 49"/>
                  <a:gd name="T58" fmla="*/ 210 w 337"/>
                  <a:gd name="T59" fmla="*/ 20 h 49"/>
                  <a:gd name="T60" fmla="*/ 243 w 337"/>
                  <a:gd name="T61" fmla="*/ 16 h 49"/>
                  <a:gd name="T62" fmla="*/ 277 w 337"/>
                  <a:gd name="T63" fmla="*/ 14 h 49"/>
                  <a:gd name="T64" fmla="*/ 310 w 337"/>
                  <a:gd name="T65" fmla="*/ 10 h 49"/>
                  <a:gd name="T66" fmla="*/ 315 w 337"/>
                  <a:gd name="T67" fmla="*/ 8 h 49"/>
                  <a:gd name="T68" fmla="*/ 321 w 337"/>
                  <a:gd name="T69" fmla="*/ 5 h 49"/>
                  <a:gd name="T70" fmla="*/ 326 w 337"/>
                  <a:gd name="T71" fmla="*/ 3 h 49"/>
                  <a:gd name="T72" fmla="*/ 332 w 337"/>
                  <a:gd name="T73" fmla="*/ 0 h 49"/>
                  <a:gd name="T74" fmla="*/ 332 w 337"/>
                  <a:gd name="T7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7" h="49">
                    <a:moveTo>
                      <a:pt x="332" y="0"/>
                    </a:moveTo>
                    <a:lnTo>
                      <a:pt x="335" y="1"/>
                    </a:lnTo>
                    <a:lnTo>
                      <a:pt x="337" y="5"/>
                    </a:lnTo>
                    <a:lnTo>
                      <a:pt x="316" y="13"/>
                    </a:lnTo>
                    <a:lnTo>
                      <a:pt x="294" y="16"/>
                    </a:lnTo>
                    <a:lnTo>
                      <a:pt x="272" y="19"/>
                    </a:lnTo>
                    <a:lnTo>
                      <a:pt x="248" y="21"/>
                    </a:lnTo>
                    <a:lnTo>
                      <a:pt x="210" y="25"/>
                    </a:lnTo>
                    <a:lnTo>
                      <a:pt x="171" y="28"/>
                    </a:lnTo>
                    <a:lnTo>
                      <a:pt x="132" y="29"/>
                    </a:lnTo>
                    <a:lnTo>
                      <a:pt x="95" y="32"/>
                    </a:lnTo>
                    <a:lnTo>
                      <a:pt x="77" y="33"/>
                    </a:lnTo>
                    <a:lnTo>
                      <a:pt x="61" y="35"/>
                    </a:lnTo>
                    <a:lnTo>
                      <a:pt x="44" y="38"/>
                    </a:lnTo>
                    <a:lnTo>
                      <a:pt x="27" y="43"/>
                    </a:lnTo>
                    <a:lnTo>
                      <a:pt x="19" y="44"/>
                    </a:lnTo>
                    <a:lnTo>
                      <a:pt x="13" y="45"/>
                    </a:lnTo>
                    <a:lnTo>
                      <a:pt x="5" y="47"/>
                    </a:lnTo>
                    <a:lnTo>
                      <a:pt x="0" y="49"/>
                    </a:lnTo>
                    <a:lnTo>
                      <a:pt x="0" y="47"/>
                    </a:lnTo>
                    <a:lnTo>
                      <a:pt x="0" y="44"/>
                    </a:lnTo>
                    <a:lnTo>
                      <a:pt x="8" y="40"/>
                    </a:lnTo>
                    <a:lnTo>
                      <a:pt x="23" y="38"/>
                    </a:lnTo>
                    <a:lnTo>
                      <a:pt x="42" y="34"/>
                    </a:lnTo>
                    <a:lnTo>
                      <a:pt x="59" y="32"/>
                    </a:lnTo>
                    <a:lnTo>
                      <a:pt x="88" y="28"/>
                    </a:lnTo>
                    <a:lnTo>
                      <a:pt x="117" y="26"/>
                    </a:lnTo>
                    <a:lnTo>
                      <a:pt x="146" y="25"/>
                    </a:lnTo>
                    <a:lnTo>
                      <a:pt x="176" y="24"/>
                    </a:lnTo>
                    <a:lnTo>
                      <a:pt x="210" y="20"/>
                    </a:lnTo>
                    <a:lnTo>
                      <a:pt x="243" y="16"/>
                    </a:lnTo>
                    <a:lnTo>
                      <a:pt x="277" y="14"/>
                    </a:lnTo>
                    <a:lnTo>
                      <a:pt x="310" y="10"/>
                    </a:lnTo>
                    <a:lnTo>
                      <a:pt x="315" y="8"/>
                    </a:lnTo>
                    <a:lnTo>
                      <a:pt x="321" y="5"/>
                    </a:lnTo>
                    <a:lnTo>
                      <a:pt x="326" y="3"/>
                    </a:lnTo>
                    <a:lnTo>
                      <a:pt x="332" y="0"/>
                    </a:lnTo>
                    <a:lnTo>
                      <a:pt x="3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8" name="Freeform 38"/>
              <p:cNvSpPr>
                <a:spLocks/>
              </p:cNvSpPr>
              <p:nvPr/>
            </p:nvSpPr>
            <p:spPr bwMode="auto">
              <a:xfrm>
                <a:off x="5375" y="957"/>
                <a:ext cx="58" cy="101"/>
              </a:xfrm>
              <a:custGeom>
                <a:avLst/>
                <a:gdLst>
                  <a:gd name="T0" fmla="*/ 139 w 174"/>
                  <a:gd name="T1" fmla="*/ 0 h 303"/>
                  <a:gd name="T2" fmla="*/ 140 w 174"/>
                  <a:gd name="T3" fmla="*/ 1 h 303"/>
                  <a:gd name="T4" fmla="*/ 140 w 174"/>
                  <a:gd name="T5" fmla="*/ 4 h 303"/>
                  <a:gd name="T6" fmla="*/ 119 w 174"/>
                  <a:gd name="T7" fmla="*/ 9 h 303"/>
                  <a:gd name="T8" fmla="*/ 97 w 174"/>
                  <a:gd name="T9" fmla="*/ 16 h 303"/>
                  <a:gd name="T10" fmla="*/ 76 w 174"/>
                  <a:gd name="T11" fmla="*/ 23 h 303"/>
                  <a:gd name="T12" fmla="*/ 53 w 174"/>
                  <a:gd name="T13" fmla="*/ 29 h 303"/>
                  <a:gd name="T14" fmla="*/ 42 w 174"/>
                  <a:gd name="T15" fmla="*/ 34 h 303"/>
                  <a:gd name="T16" fmla="*/ 31 w 174"/>
                  <a:gd name="T17" fmla="*/ 40 h 303"/>
                  <a:gd name="T18" fmla="*/ 19 w 174"/>
                  <a:gd name="T19" fmla="*/ 48 h 303"/>
                  <a:gd name="T20" fmla="*/ 9 w 174"/>
                  <a:gd name="T21" fmla="*/ 58 h 303"/>
                  <a:gd name="T22" fmla="*/ 5 w 174"/>
                  <a:gd name="T23" fmla="*/ 70 h 303"/>
                  <a:gd name="T24" fmla="*/ 5 w 174"/>
                  <a:gd name="T25" fmla="*/ 83 h 303"/>
                  <a:gd name="T26" fmla="*/ 8 w 174"/>
                  <a:gd name="T27" fmla="*/ 95 h 303"/>
                  <a:gd name="T28" fmla="*/ 17 w 174"/>
                  <a:gd name="T29" fmla="*/ 107 h 303"/>
                  <a:gd name="T30" fmla="*/ 39 w 174"/>
                  <a:gd name="T31" fmla="*/ 147 h 303"/>
                  <a:gd name="T32" fmla="*/ 71 w 174"/>
                  <a:gd name="T33" fmla="*/ 183 h 303"/>
                  <a:gd name="T34" fmla="*/ 106 w 174"/>
                  <a:gd name="T35" fmla="*/ 219 h 303"/>
                  <a:gd name="T36" fmla="*/ 140 w 174"/>
                  <a:gd name="T37" fmla="*/ 255 h 303"/>
                  <a:gd name="T38" fmla="*/ 149 w 174"/>
                  <a:gd name="T39" fmla="*/ 265 h 303"/>
                  <a:gd name="T40" fmla="*/ 156 w 174"/>
                  <a:gd name="T41" fmla="*/ 278 h 303"/>
                  <a:gd name="T42" fmla="*/ 165 w 174"/>
                  <a:gd name="T43" fmla="*/ 290 h 303"/>
                  <a:gd name="T44" fmla="*/ 174 w 174"/>
                  <a:gd name="T45" fmla="*/ 300 h 303"/>
                  <a:gd name="T46" fmla="*/ 171 w 174"/>
                  <a:gd name="T47" fmla="*/ 301 h 303"/>
                  <a:gd name="T48" fmla="*/ 170 w 174"/>
                  <a:gd name="T49" fmla="*/ 303 h 303"/>
                  <a:gd name="T50" fmla="*/ 163 w 174"/>
                  <a:gd name="T51" fmla="*/ 294 h 303"/>
                  <a:gd name="T52" fmla="*/ 156 w 174"/>
                  <a:gd name="T53" fmla="*/ 284 h 303"/>
                  <a:gd name="T54" fmla="*/ 149 w 174"/>
                  <a:gd name="T55" fmla="*/ 274 h 303"/>
                  <a:gd name="T56" fmla="*/ 141 w 174"/>
                  <a:gd name="T57" fmla="*/ 265 h 303"/>
                  <a:gd name="T58" fmla="*/ 119 w 174"/>
                  <a:gd name="T59" fmla="*/ 239 h 303"/>
                  <a:gd name="T60" fmla="*/ 95 w 174"/>
                  <a:gd name="T61" fmla="*/ 214 h 303"/>
                  <a:gd name="T62" fmla="*/ 70 w 174"/>
                  <a:gd name="T63" fmla="*/ 188 h 303"/>
                  <a:gd name="T64" fmla="*/ 46 w 174"/>
                  <a:gd name="T65" fmla="*/ 163 h 303"/>
                  <a:gd name="T66" fmla="*/ 36 w 174"/>
                  <a:gd name="T67" fmla="*/ 149 h 303"/>
                  <a:gd name="T68" fmla="*/ 26 w 174"/>
                  <a:gd name="T69" fmla="*/ 136 h 303"/>
                  <a:gd name="T70" fmla="*/ 18 w 174"/>
                  <a:gd name="T71" fmla="*/ 122 h 303"/>
                  <a:gd name="T72" fmla="*/ 12 w 174"/>
                  <a:gd name="T73" fmla="*/ 107 h 303"/>
                  <a:gd name="T74" fmla="*/ 3 w 174"/>
                  <a:gd name="T75" fmla="*/ 92 h 303"/>
                  <a:gd name="T76" fmla="*/ 0 w 174"/>
                  <a:gd name="T77" fmla="*/ 74 h 303"/>
                  <a:gd name="T78" fmla="*/ 5 w 174"/>
                  <a:gd name="T79" fmla="*/ 56 h 303"/>
                  <a:gd name="T80" fmla="*/ 18 w 174"/>
                  <a:gd name="T81" fmla="*/ 45 h 303"/>
                  <a:gd name="T82" fmla="*/ 39 w 174"/>
                  <a:gd name="T83" fmla="*/ 30 h 303"/>
                  <a:gd name="T84" fmla="*/ 62 w 174"/>
                  <a:gd name="T85" fmla="*/ 21 h 303"/>
                  <a:gd name="T86" fmla="*/ 85 w 174"/>
                  <a:gd name="T87" fmla="*/ 15 h 303"/>
                  <a:gd name="T88" fmla="*/ 110 w 174"/>
                  <a:gd name="T89" fmla="*/ 9 h 303"/>
                  <a:gd name="T90" fmla="*/ 116 w 174"/>
                  <a:gd name="T91" fmla="*/ 5 h 303"/>
                  <a:gd name="T92" fmla="*/ 125 w 174"/>
                  <a:gd name="T93" fmla="*/ 4 h 303"/>
                  <a:gd name="T94" fmla="*/ 132 w 174"/>
                  <a:gd name="T95" fmla="*/ 1 h 303"/>
                  <a:gd name="T96" fmla="*/ 139 w 174"/>
                  <a:gd name="T97" fmla="*/ 0 h 303"/>
                  <a:gd name="T98" fmla="*/ 139 w 174"/>
                  <a:gd name="T9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4" h="303">
                    <a:moveTo>
                      <a:pt x="139" y="0"/>
                    </a:moveTo>
                    <a:lnTo>
                      <a:pt x="140" y="1"/>
                    </a:lnTo>
                    <a:lnTo>
                      <a:pt x="140" y="4"/>
                    </a:lnTo>
                    <a:lnTo>
                      <a:pt x="119" y="9"/>
                    </a:lnTo>
                    <a:lnTo>
                      <a:pt x="97" y="16"/>
                    </a:lnTo>
                    <a:lnTo>
                      <a:pt x="76" y="23"/>
                    </a:lnTo>
                    <a:lnTo>
                      <a:pt x="53" y="29"/>
                    </a:lnTo>
                    <a:lnTo>
                      <a:pt x="42" y="34"/>
                    </a:lnTo>
                    <a:lnTo>
                      <a:pt x="31" y="40"/>
                    </a:lnTo>
                    <a:lnTo>
                      <a:pt x="19" y="48"/>
                    </a:lnTo>
                    <a:lnTo>
                      <a:pt x="9" y="58"/>
                    </a:lnTo>
                    <a:lnTo>
                      <a:pt x="5" y="70"/>
                    </a:lnTo>
                    <a:lnTo>
                      <a:pt x="5" y="83"/>
                    </a:lnTo>
                    <a:lnTo>
                      <a:pt x="8" y="95"/>
                    </a:lnTo>
                    <a:lnTo>
                      <a:pt x="17" y="107"/>
                    </a:lnTo>
                    <a:lnTo>
                      <a:pt x="39" y="147"/>
                    </a:lnTo>
                    <a:lnTo>
                      <a:pt x="71" y="183"/>
                    </a:lnTo>
                    <a:lnTo>
                      <a:pt x="106" y="219"/>
                    </a:lnTo>
                    <a:lnTo>
                      <a:pt x="140" y="255"/>
                    </a:lnTo>
                    <a:lnTo>
                      <a:pt x="149" y="265"/>
                    </a:lnTo>
                    <a:lnTo>
                      <a:pt x="156" y="278"/>
                    </a:lnTo>
                    <a:lnTo>
                      <a:pt x="165" y="290"/>
                    </a:lnTo>
                    <a:lnTo>
                      <a:pt x="174" y="300"/>
                    </a:lnTo>
                    <a:lnTo>
                      <a:pt x="171" y="301"/>
                    </a:lnTo>
                    <a:lnTo>
                      <a:pt x="170" y="303"/>
                    </a:lnTo>
                    <a:lnTo>
                      <a:pt x="163" y="294"/>
                    </a:lnTo>
                    <a:lnTo>
                      <a:pt x="156" y="284"/>
                    </a:lnTo>
                    <a:lnTo>
                      <a:pt x="149" y="274"/>
                    </a:lnTo>
                    <a:lnTo>
                      <a:pt x="141" y="265"/>
                    </a:lnTo>
                    <a:lnTo>
                      <a:pt x="119" y="239"/>
                    </a:lnTo>
                    <a:lnTo>
                      <a:pt x="95" y="214"/>
                    </a:lnTo>
                    <a:lnTo>
                      <a:pt x="70" y="188"/>
                    </a:lnTo>
                    <a:lnTo>
                      <a:pt x="46" y="163"/>
                    </a:lnTo>
                    <a:lnTo>
                      <a:pt x="36" y="149"/>
                    </a:lnTo>
                    <a:lnTo>
                      <a:pt x="26" y="136"/>
                    </a:lnTo>
                    <a:lnTo>
                      <a:pt x="18" y="122"/>
                    </a:lnTo>
                    <a:lnTo>
                      <a:pt x="12" y="107"/>
                    </a:lnTo>
                    <a:lnTo>
                      <a:pt x="3" y="92"/>
                    </a:lnTo>
                    <a:lnTo>
                      <a:pt x="0" y="74"/>
                    </a:lnTo>
                    <a:lnTo>
                      <a:pt x="5" y="56"/>
                    </a:lnTo>
                    <a:lnTo>
                      <a:pt x="18" y="45"/>
                    </a:lnTo>
                    <a:lnTo>
                      <a:pt x="39" y="30"/>
                    </a:lnTo>
                    <a:lnTo>
                      <a:pt x="62" y="21"/>
                    </a:lnTo>
                    <a:lnTo>
                      <a:pt x="85" y="15"/>
                    </a:lnTo>
                    <a:lnTo>
                      <a:pt x="110" y="9"/>
                    </a:lnTo>
                    <a:lnTo>
                      <a:pt x="116" y="5"/>
                    </a:lnTo>
                    <a:lnTo>
                      <a:pt x="125" y="4"/>
                    </a:lnTo>
                    <a:lnTo>
                      <a:pt x="132" y="1"/>
                    </a:lnTo>
                    <a:lnTo>
                      <a:pt x="139" y="0"/>
                    </a:lnTo>
                    <a:lnTo>
                      <a:pt x="1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9" name="Freeform 39"/>
              <p:cNvSpPr>
                <a:spLocks/>
              </p:cNvSpPr>
              <p:nvPr/>
            </p:nvSpPr>
            <p:spPr bwMode="auto">
              <a:xfrm>
                <a:off x="5418" y="1028"/>
                <a:ext cx="14" cy="11"/>
              </a:xfrm>
              <a:custGeom>
                <a:avLst/>
                <a:gdLst>
                  <a:gd name="T0" fmla="*/ 39 w 44"/>
                  <a:gd name="T1" fmla="*/ 0 h 35"/>
                  <a:gd name="T2" fmla="*/ 44 w 44"/>
                  <a:gd name="T3" fmla="*/ 3 h 35"/>
                  <a:gd name="T4" fmla="*/ 34 w 44"/>
                  <a:gd name="T5" fmla="*/ 12 h 35"/>
                  <a:gd name="T6" fmla="*/ 23 w 44"/>
                  <a:gd name="T7" fmla="*/ 19 h 35"/>
                  <a:gd name="T8" fmla="*/ 12 w 44"/>
                  <a:gd name="T9" fmla="*/ 27 h 35"/>
                  <a:gd name="T10" fmla="*/ 2 w 44"/>
                  <a:gd name="T11" fmla="*/ 35 h 35"/>
                  <a:gd name="T12" fmla="*/ 0 w 44"/>
                  <a:gd name="T13" fmla="*/ 34 h 35"/>
                  <a:gd name="T14" fmla="*/ 5 w 44"/>
                  <a:gd name="T15" fmla="*/ 28 h 35"/>
                  <a:gd name="T16" fmla="*/ 10 w 44"/>
                  <a:gd name="T17" fmla="*/ 24 h 35"/>
                  <a:gd name="T18" fmla="*/ 16 w 44"/>
                  <a:gd name="T19" fmla="*/ 20 h 35"/>
                  <a:gd name="T20" fmla="*/ 22 w 44"/>
                  <a:gd name="T21" fmla="*/ 17 h 35"/>
                  <a:gd name="T22" fmla="*/ 26 w 44"/>
                  <a:gd name="T23" fmla="*/ 12 h 35"/>
                  <a:gd name="T24" fmla="*/ 31 w 44"/>
                  <a:gd name="T25" fmla="*/ 8 h 35"/>
                  <a:gd name="T26" fmla="*/ 35 w 44"/>
                  <a:gd name="T27" fmla="*/ 4 h 35"/>
                  <a:gd name="T28" fmla="*/ 39 w 44"/>
                  <a:gd name="T29" fmla="*/ 0 h 35"/>
                  <a:gd name="T30" fmla="*/ 39 w 44"/>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35">
                    <a:moveTo>
                      <a:pt x="39" y="0"/>
                    </a:moveTo>
                    <a:lnTo>
                      <a:pt x="44" y="3"/>
                    </a:lnTo>
                    <a:lnTo>
                      <a:pt x="34" y="12"/>
                    </a:lnTo>
                    <a:lnTo>
                      <a:pt x="23" y="19"/>
                    </a:lnTo>
                    <a:lnTo>
                      <a:pt x="12" y="27"/>
                    </a:lnTo>
                    <a:lnTo>
                      <a:pt x="2" y="35"/>
                    </a:lnTo>
                    <a:lnTo>
                      <a:pt x="0" y="34"/>
                    </a:lnTo>
                    <a:lnTo>
                      <a:pt x="5" y="28"/>
                    </a:lnTo>
                    <a:lnTo>
                      <a:pt x="10" y="24"/>
                    </a:lnTo>
                    <a:lnTo>
                      <a:pt x="16" y="20"/>
                    </a:lnTo>
                    <a:lnTo>
                      <a:pt x="22" y="17"/>
                    </a:lnTo>
                    <a:lnTo>
                      <a:pt x="26" y="12"/>
                    </a:lnTo>
                    <a:lnTo>
                      <a:pt x="31" y="8"/>
                    </a:lnTo>
                    <a:lnTo>
                      <a:pt x="35" y="4"/>
                    </a:lnTo>
                    <a:lnTo>
                      <a:pt x="39" y="0"/>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60" name="Freeform 40"/>
              <p:cNvSpPr>
                <a:spLocks/>
              </p:cNvSpPr>
              <p:nvPr/>
            </p:nvSpPr>
            <p:spPr bwMode="auto">
              <a:xfrm>
                <a:off x="5371" y="1099"/>
                <a:ext cx="68" cy="64"/>
              </a:xfrm>
              <a:custGeom>
                <a:avLst/>
                <a:gdLst>
                  <a:gd name="T0" fmla="*/ 116 w 204"/>
                  <a:gd name="T1" fmla="*/ 0 h 194"/>
                  <a:gd name="T2" fmla="*/ 135 w 204"/>
                  <a:gd name="T3" fmla="*/ 1 h 194"/>
                  <a:gd name="T4" fmla="*/ 142 w 204"/>
                  <a:gd name="T5" fmla="*/ 8 h 194"/>
                  <a:gd name="T6" fmla="*/ 133 w 204"/>
                  <a:gd name="T7" fmla="*/ 5 h 194"/>
                  <a:gd name="T8" fmla="*/ 125 w 204"/>
                  <a:gd name="T9" fmla="*/ 3 h 194"/>
                  <a:gd name="T10" fmla="*/ 65 w 204"/>
                  <a:gd name="T11" fmla="*/ 8 h 194"/>
                  <a:gd name="T12" fmla="*/ 18 w 204"/>
                  <a:gd name="T13" fmla="*/ 45 h 194"/>
                  <a:gd name="T14" fmla="*/ 5 w 204"/>
                  <a:gd name="T15" fmla="*/ 110 h 194"/>
                  <a:gd name="T16" fmla="*/ 37 w 204"/>
                  <a:gd name="T17" fmla="*/ 170 h 194"/>
                  <a:gd name="T18" fmla="*/ 63 w 204"/>
                  <a:gd name="T19" fmla="*/ 183 h 194"/>
                  <a:gd name="T20" fmla="*/ 93 w 204"/>
                  <a:gd name="T21" fmla="*/ 189 h 194"/>
                  <a:gd name="T22" fmla="*/ 132 w 204"/>
                  <a:gd name="T23" fmla="*/ 184 h 194"/>
                  <a:gd name="T24" fmla="*/ 167 w 204"/>
                  <a:gd name="T25" fmla="*/ 167 h 194"/>
                  <a:gd name="T26" fmla="*/ 185 w 204"/>
                  <a:gd name="T27" fmla="*/ 145 h 194"/>
                  <a:gd name="T28" fmla="*/ 196 w 204"/>
                  <a:gd name="T29" fmla="*/ 121 h 194"/>
                  <a:gd name="T30" fmla="*/ 197 w 204"/>
                  <a:gd name="T31" fmla="*/ 78 h 194"/>
                  <a:gd name="T32" fmla="*/ 180 w 204"/>
                  <a:gd name="T33" fmla="*/ 37 h 194"/>
                  <a:gd name="T34" fmla="*/ 172 w 204"/>
                  <a:gd name="T35" fmla="*/ 27 h 194"/>
                  <a:gd name="T36" fmla="*/ 158 w 204"/>
                  <a:gd name="T37" fmla="*/ 16 h 194"/>
                  <a:gd name="T38" fmla="*/ 172 w 204"/>
                  <a:gd name="T39" fmla="*/ 21 h 194"/>
                  <a:gd name="T40" fmla="*/ 191 w 204"/>
                  <a:gd name="T41" fmla="*/ 46 h 194"/>
                  <a:gd name="T42" fmla="*/ 201 w 204"/>
                  <a:gd name="T43" fmla="*/ 76 h 194"/>
                  <a:gd name="T44" fmla="*/ 201 w 204"/>
                  <a:gd name="T45" fmla="*/ 118 h 194"/>
                  <a:gd name="T46" fmla="*/ 182 w 204"/>
                  <a:gd name="T47" fmla="*/ 158 h 194"/>
                  <a:gd name="T48" fmla="*/ 145 w 204"/>
                  <a:gd name="T49" fmla="*/ 186 h 194"/>
                  <a:gd name="T50" fmla="*/ 116 w 204"/>
                  <a:gd name="T51" fmla="*/ 192 h 194"/>
                  <a:gd name="T52" fmla="*/ 102 w 204"/>
                  <a:gd name="T53" fmla="*/ 193 h 194"/>
                  <a:gd name="T54" fmla="*/ 77 w 204"/>
                  <a:gd name="T55" fmla="*/ 189 h 194"/>
                  <a:gd name="T56" fmla="*/ 40 w 204"/>
                  <a:gd name="T57" fmla="*/ 179 h 194"/>
                  <a:gd name="T58" fmla="*/ 9 w 204"/>
                  <a:gd name="T59" fmla="*/ 138 h 194"/>
                  <a:gd name="T60" fmla="*/ 0 w 204"/>
                  <a:gd name="T61" fmla="*/ 76 h 194"/>
                  <a:gd name="T62" fmla="*/ 21 w 204"/>
                  <a:gd name="T63" fmla="*/ 35 h 194"/>
                  <a:gd name="T64" fmla="*/ 47 w 204"/>
                  <a:gd name="T65" fmla="*/ 12 h 194"/>
                  <a:gd name="T66" fmla="*/ 72 w 204"/>
                  <a:gd name="T67" fmla="*/ 3 h 194"/>
                  <a:gd name="T68" fmla="*/ 94 w 204"/>
                  <a:gd name="T69" fmla="*/ 0 h 194"/>
                  <a:gd name="T70" fmla="*/ 107 w 204"/>
                  <a:gd name="T7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4" h="194">
                    <a:moveTo>
                      <a:pt x="107" y="0"/>
                    </a:moveTo>
                    <a:lnTo>
                      <a:pt x="116" y="0"/>
                    </a:lnTo>
                    <a:lnTo>
                      <a:pt x="125" y="0"/>
                    </a:lnTo>
                    <a:lnTo>
                      <a:pt x="135" y="1"/>
                    </a:lnTo>
                    <a:lnTo>
                      <a:pt x="143" y="3"/>
                    </a:lnTo>
                    <a:lnTo>
                      <a:pt x="142" y="8"/>
                    </a:lnTo>
                    <a:lnTo>
                      <a:pt x="137" y="6"/>
                    </a:lnTo>
                    <a:lnTo>
                      <a:pt x="133" y="5"/>
                    </a:lnTo>
                    <a:lnTo>
                      <a:pt x="128" y="3"/>
                    </a:lnTo>
                    <a:lnTo>
                      <a:pt x="125" y="3"/>
                    </a:lnTo>
                    <a:lnTo>
                      <a:pt x="94" y="3"/>
                    </a:lnTo>
                    <a:lnTo>
                      <a:pt x="65" y="8"/>
                    </a:lnTo>
                    <a:lnTo>
                      <a:pt x="39" y="22"/>
                    </a:lnTo>
                    <a:lnTo>
                      <a:pt x="18" y="45"/>
                    </a:lnTo>
                    <a:lnTo>
                      <a:pt x="4" y="76"/>
                    </a:lnTo>
                    <a:lnTo>
                      <a:pt x="5" y="110"/>
                    </a:lnTo>
                    <a:lnTo>
                      <a:pt x="16" y="142"/>
                    </a:lnTo>
                    <a:lnTo>
                      <a:pt x="37" y="170"/>
                    </a:lnTo>
                    <a:lnTo>
                      <a:pt x="49" y="179"/>
                    </a:lnTo>
                    <a:lnTo>
                      <a:pt x="63" y="183"/>
                    </a:lnTo>
                    <a:lnTo>
                      <a:pt x="78" y="184"/>
                    </a:lnTo>
                    <a:lnTo>
                      <a:pt x="93" y="189"/>
                    </a:lnTo>
                    <a:lnTo>
                      <a:pt x="112" y="188"/>
                    </a:lnTo>
                    <a:lnTo>
                      <a:pt x="132" y="184"/>
                    </a:lnTo>
                    <a:lnTo>
                      <a:pt x="151" y="178"/>
                    </a:lnTo>
                    <a:lnTo>
                      <a:pt x="167" y="167"/>
                    </a:lnTo>
                    <a:lnTo>
                      <a:pt x="179" y="157"/>
                    </a:lnTo>
                    <a:lnTo>
                      <a:pt x="185" y="145"/>
                    </a:lnTo>
                    <a:lnTo>
                      <a:pt x="190" y="133"/>
                    </a:lnTo>
                    <a:lnTo>
                      <a:pt x="196" y="121"/>
                    </a:lnTo>
                    <a:lnTo>
                      <a:pt x="199" y="99"/>
                    </a:lnTo>
                    <a:lnTo>
                      <a:pt x="197" y="78"/>
                    </a:lnTo>
                    <a:lnTo>
                      <a:pt x="190" y="56"/>
                    </a:lnTo>
                    <a:lnTo>
                      <a:pt x="180" y="37"/>
                    </a:lnTo>
                    <a:lnTo>
                      <a:pt x="177" y="34"/>
                    </a:lnTo>
                    <a:lnTo>
                      <a:pt x="172" y="27"/>
                    </a:lnTo>
                    <a:lnTo>
                      <a:pt x="165" y="21"/>
                    </a:lnTo>
                    <a:lnTo>
                      <a:pt x="158" y="16"/>
                    </a:lnTo>
                    <a:lnTo>
                      <a:pt x="158" y="12"/>
                    </a:lnTo>
                    <a:lnTo>
                      <a:pt x="172" y="21"/>
                    </a:lnTo>
                    <a:lnTo>
                      <a:pt x="184" y="34"/>
                    </a:lnTo>
                    <a:lnTo>
                      <a:pt x="191" y="46"/>
                    </a:lnTo>
                    <a:lnTo>
                      <a:pt x="196" y="57"/>
                    </a:lnTo>
                    <a:lnTo>
                      <a:pt x="201" y="76"/>
                    </a:lnTo>
                    <a:lnTo>
                      <a:pt x="204" y="98"/>
                    </a:lnTo>
                    <a:lnTo>
                      <a:pt x="201" y="118"/>
                    </a:lnTo>
                    <a:lnTo>
                      <a:pt x="192" y="138"/>
                    </a:lnTo>
                    <a:lnTo>
                      <a:pt x="182" y="158"/>
                    </a:lnTo>
                    <a:lnTo>
                      <a:pt x="166" y="174"/>
                    </a:lnTo>
                    <a:lnTo>
                      <a:pt x="145" y="186"/>
                    </a:lnTo>
                    <a:lnTo>
                      <a:pt x="123" y="191"/>
                    </a:lnTo>
                    <a:lnTo>
                      <a:pt x="116" y="192"/>
                    </a:lnTo>
                    <a:lnTo>
                      <a:pt x="109" y="193"/>
                    </a:lnTo>
                    <a:lnTo>
                      <a:pt x="102" y="193"/>
                    </a:lnTo>
                    <a:lnTo>
                      <a:pt x="96" y="194"/>
                    </a:lnTo>
                    <a:lnTo>
                      <a:pt x="77" y="189"/>
                    </a:lnTo>
                    <a:lnTo>
                      <a:pt x="58" y="187"/>
                    </a:lnTo>
                    <a:lnTo>
                      <a:pt x="40" y="179"/>
                    </a:lnTo>
                    <a:lnTo>
                      <a:pt x="28" y="165"/>
                    </a:lnTo>
                    <a:lnTo>
                      <a:pt x="9" y="138"/>
                    </a:lnTo>
                    <a:lnTo>
                      <a:pt x="0" y="108"/>
                    </a:lnTo>
                    <a:lnTo>
                      <a:pt x="0" y="76"/>
                    </a:lnTo>
                    <a:lnTo>
                      <a:pt x="11" y="47"/>
                    </a:lnTo>
                    <a:lnTo>
                      <a:pt x="21" y="35"/>
                    </a:lnTo>
                    <a:lnTo>
                      <a:pt x="34" y="22"/>
                    </a:lnTo>
                    <a:lnTo>
                      <a:pt x="47" y="12"/>
                    </a:lnTo>
                    <a:lnTo>
                      <a:pt x="62" y="7"/>
                    </a:lnTo>
                    <a:lnTo>
                      <a:pt x="72" y="3"/>
                    </a:lnTo>
                    <a:lnTo>
                      <a:pt x="83" y="1"/>
                    </a:lnTo>
                    <a:lnTo>
                      <a:pt x="94" y="0"/>
                    </a:lnTo>
                    <a:lnTo>
                      <a:pt x="107" y="0"/>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61" name="Freeform 41"/>
              <p:cNvSpPr>
                <a:spLocks/>
              </p:cNvSpPr>
              <p:nvPr/>
            </p:nvSpPr>
            <p:spPr bwMode="auto">
              <a:xfrm>
                <a:off x="5399" y="1124"/>
                <a:ext cx="15" cy="15"/>
              </a:xfrm>
              <a:custGeom>
                <a:avLst/>
                <a:gdLst>
                  <a:gd name="T0" fmla="*/ 17 w 46"/>
                  <a:gd name="T1" fmla="*/ 0 h 46"/>
                  <a:gd name="T2" fmla="*/ 32 w 46"/>
                  <a:gd name="T3" fmla="*/ 3 h 46"/>
                  <a:gd name="T4" fmla="*/ 43 w 46"/>
                  <a:gd name="T5" fmla="*/ 15 h 46"/>
                  <a:gd name="T6" fmla="*/ 46 w 46"/>
                  <a:gd name="T7" fmla="*/ 30 h 46"/>
                  <a:gd name="T8" fmla="*/ 36 w 46"/>
                  <a:gd name="T9" fmla="*/ 43 h 46"/>
                  <a:gd name="T10" fmla="*/ 19 w 46"/>
                  <a:gd name="T11" fmla="*/ 46 h 46"/>
                  <a:gd name="T12" fmla="*/ 7 w 46"/>
                  <a:gd name="T13" fmla="*/ 38 h 46"/>
                  <a:gd name="T14" fmla="*/ 0 w 46"/>
                  <a:gd name="T15" fmla="*/ 23 h 46"/>
                  <a:gd name="T16" fmla="*/ 7 w 46"/>
                  <a:gd name="T17" fmla="*/ 8 h 46"/>
                  <a:gd name="T18" fmla="*/ 8 w 46"/>
                  <a:gd name="T19" fmla="*/ 5 h 46"/>
                  <a:gd name="T20" fmla="*/ 10 w 46"/>
                  <a:gd name="T21" fmla="*/ 4 h 46"/>
                  <a:gd name="T22" fmla="*/ 14 w 46"/>
                  <a:gd name="T23" fmla="*/ 1 h 46"/>
                  <a:gd name="T24" fmla="*/ 17 w 46"/>
                  <a:gd name="T25" fmla="*/ 0 h 46"/>
                  <a:gd name="T26" fmla="*/ 17 w 46"/>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46">
                    <a:moveTo>
                      <a:pt x="17" y="0"/>
                    </a:moveTo>
                    <a:lnTo>
                      <a:pt x="32" y="3"/>
                    </a:lnTo>
                    <a:lnTo>
                      <a:pt x="43" y="15"/>
                    </a:lnTo>
                    <a:lnTo>
                      <a:pt x="46" y="30"/>
                    </a:lnTo>
                    <a:lnTo>
                      <a:pt x="36" y="43"/>
                    </a:lnTo>
                    <a:lnTo>
                      <a:pt x="19" y="46"/>
                    </a:lnTo>
                    <a:lnTo>
                      <a:pt x="7" y="38"/>
                    </a:lnTo>
                    <a:lnTo>
                      <a:pt x="0" y="23"/>
                    </a:lnTo>
                    <a:lnTo>
                      <a:pt x="7" y="8"/>
                    </a:lnTo>
                    <a:lnTo>
                      <a:pt x="8" y="5"/>
                    </a:lnTo>
                    <a:lnTo>
                      <a:pt x="10" y="4"/>
                    </a:lnTo>
                    <a:lnTo>
                      <a:pt x="14" y="1"/>
                    </a:lnTo>
                    <a:lnTo>
                      <a:pt x="17" y="0"/>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62" name="Freeform 42"/>
              <p:cNvSpPr>
                <a:spLocks/>
              </p:cNvSpPr>
              <p:nvPr/>
            </p:nvSpPr>
            <p:spPr bwMode="auto">
              <a:xfrm>
                <a:off x="5401" y="1125"/>
                <a:ext cx="12" cy="12"/>
              </a:xfrm>
              <a:custGeom>
                <a:avLst/>
                <a:gdLst>
                  <a:gd name="T0" fmla="*/ 15 w 36"/>
                  <a:gd name="T1" fmla="*/ 0 h 37"/>
                  <a:gd name="T2" fmla="*/ 27 w 36"/>
                  <a:gd name="T3" fmla="*/ 2 h 37"/>
                  <a:gd name="T4" fmla="*/ 34 w 36"/>
                  <a:gd name="T5" fmla="*/ 12 h 37"/>
                  <a:gd name="T6" fmla="*/ 36 w 36"/>
                  <a:gd name="T7" fmla="*/ 25 h 37"/>
                  <a:gd name="T8" fmla="*/ 28 w 36"/>
                  <a:gd name="T9" fmla="*/ 35 h 37"/>
                  <a:gd name="T10" fmla="*/ 13 w 36"/>
                  <a:gd name="T11" fmla="*/ 37 h 37"/>
                  <a:gd name="T12" fmla="*/ 3 w 36"/>
                  <a:gd name="T13" fmla="*/ 27 h 37"/>
                  <a:gd name="T14" fmla="*/ 0 w 36"/>
                  <a:gd name="T15" fmla="*/ 14 h 37"/>
                  <a:gd name="T16" fmla="*/ 9 w 36"/>
                  <a:gd name="T17" fmla="*/ 4 h 37"/>
                  <a:gd name="T18" fmla="*/ 10 w 36"/>
                  <a:gd name="T19" fmla="*/ 2 h 37"/>
                  <a:gd name="T20" fmla="*/ 12 w 36"/>
                  <a:gd name="T21" fmla="*/ 1 h 37"/>
                  <a:gd name="T22" fmla="*/ 13 w 36"/>
                  <a:gd name="T23" fmla="*/ 0 h 37"/>
                  <a:gd name="T24" fmla="*/ 15 w 36"/>
                  <a:gd name="T25" fmla="*/ 0 h 37"/>
                  <a:gd name="T26" fmla="*/ 15 w 36"/>
                  <a:gd name="T2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7">
                    <a:moveTo>
                      <a:pt x="15" y="0"/>
                    </a:moveTo>
                    <a:lnTo>
                      <a:pt x="27" y="2"/>
                    </a:lnTo>
                    <a:lnTo>
                      <a:pt x="34" y="12"/>
                    </a:lnTo>
                    <a:lnTo>
                      <a:pt x="36" y="25"/>
                    </a:lnTo>
                    <a:lnTo>
                      <a:pt x="28" y="35"/>
                    </a:lnTo>
                    <a:lnTo>
                      <a:pt x="13" y="37"/>
                    </a:lnTo>
                    <a:lnTo>
                      <a:pt x="3" y="27"/>
                    </a:lnTo>
                    <a:lnTo>
                      <a:pt x="0" y="14"/>
                    </a:lnTo>
                    <a:lnTo>
                      <a:pt x="9" y="4"/>
                    </a:lnTo>
                    <a:lnTo>
                      <a:pt x="10" y="2"/>
                    </a:lnTo>
                    <a:lnTo>
                      <a:pt x="12" y="1"/>
                    </a:lnTo>
                    <a:lnTo>
                      <a:pt x="13" y="0"/>
                    </a:lnTo>
                    <a:lnTo>
                      <a:pt x="15" y="0"/>
                    </a:lnTo>
                    <a:lnTo>
                      <a:pt x="15" y="0"/>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63" name="Freeform 43"/>
              <p:cNvSpPr>
                <a:spLocks/>
              </p:cNvSpPr>
              <p:nvPr/>
            </p:nvSpPr>
            <p:spPr bwMode="auto">
              <a:xfrm>
                <a:off x="5408" y="1084"/>
                <a:ext cx="19" cy="41"/>
              </a:xfrm>
              <a:custGeom>
                <a:avLst/>
                <a:gdLst>
                  <a:gd name="T0" fmla="*/ 55 w 55"/>
                  <a:gd name="T1" fmla="*/ 0 h 122"/>
                  <a:gd name="T2" fmla="*/ 53 w 55"/>
                  <a:gd name="T3" fmla="*/ 5 h 122"/>
                  <a:gd name="T4" fmla="*/ 50 w 55"/>
                  <a:gd name="T5" fmla="*/ 12 h 122"/>
                  <a:gd name="T6" fmla="*/ 46 w 55"/>
                  <a:gd name="T7" fmla="*/ 17 h 122"/>
                  <a:gd name="T8" fmla="*/ 45 w 55"/>
                  <a:gd name="T9" fmla="*/ 24 h 122"/>
                  <a:gd name="T10" fmla="*/ 39 w 55"/>
                  <a:gd name="T11" fmla="*/ 37 h 122"/>
                  <a:gd name="T12" fmla="*/ 33 w 55"/>
                  <a:gd name="T13" fmla="*/ 51 h 122"/>
                  <a:gd name="T14" fmla="*/ 28 w 55"/>
                  <a:gd name="T15" fmla="*/ 64 h 122"/>
                  <a:gd name="T16" fmla="*/ 21 w 55"/>
                  <a:gd name="T17" fmla="*/ 78 h 122"/>
                  <a:gd name="T18" fmla="*/ 18 w 55"/>
                  <a:gd name="T19" fmla="*/ 89 h 122"/>
                  <a:gd name="T20" fmla="*/ 14 w 55"/>
                  <a:gd name="T21" fmla="*/ 100 h 122"/>
                  <a:gd name="T22" fmla="*/ 9 w 55"/>
                  <a:gd name="T23" fmla="*/ 111 h 122"/>
                  <a:gd name="T24" fmla="*/ 4 w 55"/>
                  <a:gd name="T25" fmla="*/ 122 h 122"/>
                  <a:gd name="T26" fmla="*/ 1 w 55"/>
                  <a:gd name="T27" fmla="*/ 120 h 122"/>
                  <a:gd name="T28" fmla="*/ 0 w 55"/>
                  <a:gd name="T29" fmla="*/ 120 h 122"/>
                  <a:gd name="T30" fmla="*/ 5 w 55"/>
                  <a:gd name="T31" fmla="*/ 106 h 122"/>
                  <a:gd name="T32" fmla="*/ 11 w 55"/>
                  <a:gd name="T33" fmla="*/ 93 h 122"/>
                  <a:gd name="T34" fmla="*/ 16 w 55"/>
                  <a:gd name="T35" fmla="*/ 79 h 122"/>
                  <a:gd name="T36" fmla="*/ 21 w 55"/>
                  <a:gd name="T37" fmla="*/ 66 h 122"/>
                  <a:gd name="T38" fmla="*/ 28 w 55"/>
                  <a:gd name="T39" fmla="*/ 50 h 122"/>
                  <a:gd name="T40" fmla="*/ 34 w 55"/>
                  <a:gd name="T41" fmla="*/ 34 h 122"/>
                  <a:gd name="T42" fmla="*/ 41 w 55"/>
                  <a:gd name="T43" fmla="*/ 17 h 122"/>
                  <a:gd name="T44" fmla="*/ 49 w 55"/>
                  <a:gd name="T45" fmla="*/ 3 h 122"/>
                  <a:gd name="T46" fmla="*/ 55 w 55"/>
                  <a:gd name="T47" fmla="*/ 0 h 122"/>
                  <a:gd name="T48" fmla="*/ 55 w 55"/>
                  <a:gd name="T4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22">
                    <a:moveTo>
                      <a:pt x="55" y="0"/>
                    </a:moveTo>
                    <a:lnTo>
                      <a:pt x="53" y="5"/>
                    </a:lnTo>
                    <a:lnTo>
                      <a:pt x="50" y="12"/>
                    </a:lnTo>
                    <a:lnTo>
                      <a:pt x="46" y="17"/>
                    </a:lnTo>
                    <a:lnTo>
                      <a:pt x="45" y="24"/>
                    </a:lnTo>
                    <a:lnTo>
                      <a:pt x="39" y="37"/>
                    </a:lnTo>
                    <a:lnTo>
                      <a:pt x="33" y="51"/>
                    </a:lnTo>
                    <a:lnTo>
                      <a:pt x="28" y="64"/>
                    </a:lnTo>
                    <a:lnTo>
                      <a:pt x="21" y="78"/>
                    </a:lnTo>
                    <a:lnTo>
                      <a:pt x="18" y="89"/>
                    </a:lnTo>
                    <a:lnTo>
                      <a:pt x="14" y="100"/>
                    </a:lnTo>
                    <a:lnTo>
                      <a:pt x="9" y="111"/>
                    </a:lnTo>
                    <a:lnTo>
                      <a:pt x="4" y="122"/>
                    </a:lnTo>
                    <a:lnTo>
                      <a:pt x="1" y="120"/>
                    </a:lnTo>
                    <a:lnTo>
                      <a:pt x="0" y="120"/>
                    </a:lnTo>
                    <a:lnTo>
                      <a:pt x="5" y="106"/>
                    </a:lnTo>
                    <a:lnTo>
                      <a:pt x="11" y="93"/>
                    </a:lnTo>
                    <a:lnTo>
                      <a:pt x="16" y="79"/>
                    </a:lnTo>
                    <a:lnTo>
                      <a:pt x="21" y="66"/>
                    </a:lnTo>
                    <a:lnTo>
                      <a:pt x="28" y="50"/>
                    </a:lnTo>
                    <a:lnTo>
                      <a:pt x="34" y="34"/>
                    </a:lnTo>
                    <a:lnTo>
                      <a:pt x="41" y="17"/>
                    </a:lnTo>
                    <a:lnTo>
                      <a:pt x="49" y="3"/>
                    </a:lnTo>
                    <a:lnTo>
                      <a:pt x="55" y="0"/>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64" name="Freeform 44"/>
              <p:cNvSpPr>
                <a:spLocks/>
              </p:cNvSpPr>
              <p:nvPr/>
            </p:nvSpPr>
            <p:spPr bwMode="auto">
              <a:xfrm>
                <a:off x="5412" y="1084"/>
                <a:ext cx="19" cy="44"/>
              </a:xfrm>
              <a:custGeom>
                <a:avLst/>
                <a:gdLst>
                  <a:gd name="T0" fmla="*/ 53 w 58"/>
                  <a:gd name="T1" fmla="*/ 0 h 133"/>
                  <a:gd name="T2" fmla="*/ 58 w 58"/>
                  <a:gd name="T3" fmla="*/ 0 h 133"/>
                  <a:gd name="T4" fmla="*/ 57 w 58"/>
                  <a:gd name="T5" fmla="*/ 3 h 133"/>
                  <a:gd name="T6" fmla="*/ 54 w 58"/>
                  <a:gd name="T7" fmla="*/ 8 h 133"/>
                  <a:gd name="T8" fmla="*/ 53 w 58"/>
                  <a:gd name="T9" fmla="*/ 13 h 133"/>
                  <a:gd name="T10" fmla="*/ 52 w 58"/>
                  <a:gd name="T11" fmla="*/ 18 h 133"/>
                  <a:gd name="T12" fmla="*/ 46 w 58"/>
                  <a:gd name="T13" fmla="*/ 34 h 133"/>
                  <a:gd name="T14" fmla="*/ 39 w 58"/>
                  <a:gd name="T15" fmla="*/ 51 h 133"/>
                  <a:gd name="T16" fmla="*/ 33 w 58"/>
                  <a:gd name="T17" fmla="*/ 67 h 133"/>
                  <a:gd name="T18" fmla="*/ 25 w 58"/>
                  <a:gd name="T19" fmla="*/ 85 h 133"/>
                  <a:gd name="T20" fmla="*/ 20 w 58"/>
                  <a:gd name="T21" fmla="*/ 96 h 133"/>
                  <a:gd name="T22" fmla="*/ 15 w 58"/>
                  <a:gd name="T23" fmla="*/ 109 h 133"/>
                  <a:gd name="T24" fmla="*/ 9 w 58"/>
                  <a:gd name="T25" fmla="*/ 120 h 133"/>
                  <a:gd name="T26" fmla="*/ 2 w 58"/>
                  <a:gd name="T27" fmla="*/ 133 h 133"/>
                  <a:gd name="T28" fmla="*/ 0 w 58"/>
                  <a:gd name="T29" fmla="*/ 132 h 133"/>
                  <a:gd name="T30" fmla="*/ 0 w 58"/>
                  <a:gd name="T31" fmla="*/ 130 h 133"/>
                  <a:gd name="T32" fmla="*/ 7 w 58"/>
                  <a:gd name="T33" fmla="*/ 116 h 133"/>
                  <a:gd name="T34" fmla="*/ 14 w 58"/>
                  <a:gd name="T35" fmla="*/ 103 h 133"/>
                  <a:gd name="T36" fmla="*/ 19 w 58"/>
                  <a:gd name="T37" fmla="*/ 88 h 133"/>
                  <a:gd name="T38" fmla="*/ 25 w 58"/>
                  <a:gd name="T39" fmla="*/ 74 h 133"/>
                  <a:gd name="T40" fmla="*/ 32 w 58"/>
                  <a:gd name="T41" fmla="*/ 60 h 133"/>
                  <a:gd name="T42" fmla="*/ 35 w 58"/>
                  <a:gd name="T43" fmla="*/ 52 h 133"/>
                  <a:gd name="T44" fmla="*/ 37 w 58"/>
                  <a:gd name="T45" fmla="*/ 45 h 133"/>
                  <a:gd name="T46" fmla="*/ 42 w 58"/>
                  <a:gd name="T47" fmla="*/ 32 h 133"/>
                  <a:gd name="T48" fmla="*/ 43 w 58"/>
                  <a:gd name="T49" fmla="*/ 26 h 133"/>
                  <a:gd name="T50" fmla="*/ 47 w 58"/>
                  <a:gd name="T51" fmla="*/ 16 h 133"/>
                  <a:gd name="T52" fmla="*/ 49 w 58"/>
                  <a:gd name="T53" fmla="*/ 6 h 133"/>
                  <a:gd name="T54" fmla="*/ 53 w 58"/>
                  <a:gd name="T55" fmla="*/ 0 h 133"/>
                  <a:gd name="T56" fmla="*/ 53 w 58"/>
                  <a:gd name="T5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133">
                    <a:moveTo>
                      <a:pt x="53" y="0"/>
                    </a:moveTo>
                    <a:lnTo>
                      <a:pt x="58" y="0"/>
                    </a:lnTo>
                    <a:lnTo>
                      <a:pt x="57" y="3"/>
                    </a:lnTo>
                    <a:lnTo>
                      <a:pt x="54" y="8"/>
                    </a:lnTo>
                    <a:lnTo>
                      <a:pt x="53" y="13"/>
                    </a:lnTo>
                    <a:lnTo>
                      <a:pt x="52" y="18"/>
                    </a:lnTo>
                    <a:lnTo>
                      <a:pt x="46" y="34"/>
                    </a:lnTo>
                    <a:lnTo>
                      <a:pt x="39" y="51"/>
                    </a:lnTo>
                    <a:lnTo>
                      <a:pt x="33" y="67"/>
                    </a:lnTo>
                    <a:lnTo>
                      <a:pt x="25" y="85"/>
                    </a:lnTo>
                    <a:lnTo>
                      <a:pt x="20" y="96"/>
                    </a:lnTo>
                    <a:lnTo>
                      <a:pt x="15" y="109"/>
                    </a:lnTo>
                    <a:lnTo>
                      <a:pt x="9" y="120"/>
                    </a:lnTo>
                    <a:lnTo>
                      <a:pt x="2" y="133"/>
                    </a:lnTo>
                    <a:lnTo>
                      <a:pt x="0" y="132"/>
                    </a:lnTo>
                    <a:lnTo>
                      <a:pt x="0" y="130"/>
                    </a:lnTo>
                    <a:lnTo>
                      <a:pt x="7" y="116"/>
                    </a:lnTo>
                    <a:lnTo>
                      <a:pt x="14" y="103"/>
                    </a:lnTo>
                    <a:lnTo>
                      <a:pt x="19" y="88"/>
                    </a:lnTo>
                    <a:lnTo>
                      <a:pt x="25" y="74"/>
                    </a:lnTo>
                    <a:lnTo>
                      <a:pt x="32" y="60"/>
                    </a:lnTo>
                    <a:lnTo>
                      <a:pt x="35" y="52"/>
                    </a:lnTo>
                    <a:lnTo>
                      <a:pt x="37" y="45"/>
                    </a:lnTo>
                    <a:lnTo>
                      <a:pt x="42" y="32"/>
                    </a:lnTo>
                    <a:lnTo>
                      <a:pt x="43" y="26"/>
                    </a:lnTo>
                    <a:lnTo>
                      <a:pt x="47" y="16"/>
                    </a:lnTo>
                    <a:lnTo>
                      <a:pt x="49" y="6"/>
                    </a:lnTo>
                    <a:lnTo>
                      <a:pt x="53" y="0"/>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65" name="Freeform 45"/>
              <p:cNvSpPr>
                <a:spLocks/>
              </p:cNvSpPr>
              <p:nvPr/>
            </p:nvSpPr>
            <p:spPr bwMode="auto">
              <a:xfrm>
                <a:off x="5415" y="1076"/>
                <a:ext cx="26" cy="10"/>
              </a:xfrm>
              <a:custGeom>
                <a:avLst/>
                <a:gdLst>
                  <a:gd name="T0" fmla="*/ 75 w 78"/>
                  <a:gd name="T1" fmla="*/ 0 h 29"/>
                  <a:gd name="T2" fmla="*/ 78 w 78"/>
                  <a:gd name="T3" fmla="*/ 5 h 29"/>
                  <a:gd name="T4" fmla="*/ 77 w 78"/>
                  <a:gd name="T5" fmla="*/ 11 h 29"/>
                  <a:gd name="T6" fmla="*/ 72 w 78"/>
                  <a:gd name="T7" fmla="*/ 16 h 29"/>
                  <a:gd name="T8" fmla="*/ 65 w 78"/>
                  <a:gd name="T9" fmla="*/ 20 h 29"/>
                  <a:gd name="T10" fmla="*/ 52 w 78"/>
                  <a:gd name="T11" fmla="*/ 24 h 29"/>
                  <a:gd name="T12" fmla="*/ 38 w 78"/>
                  <a:gd name="T13" fmla="*/ 26 h 29"/>
                  <a:gd name="T14" fmla="*/ 23 w 78"/>
                  <a:gd name="T15" fmla="*/ 29 h 29"/>
                  <a:gd name="T16" fmla="*/ 8 w 78"/>
                  <a:gd name="T17" fmla="*/ 29 h 29"/>
                  <a:gd name="T18" fmla="*/ 4 w 78"/>
                  <a:gd name="T19" fmla="*/ 25 h 29"/>
                  <a:gd name="T20" fmla="*/ 1 w 78"/>
                  <a:gd name="T21" fmla="*/ 21 h 29"/>
                  <a:gd name="T22" fmla="*/ 0 w 78"/>
                  <a:gd name="T23" fmla="*/ 15 h 29"/>
                  <a:gd name="T24" fmla="*/ 0 w 78"/>
                  <a:gd name="T25" fmla="*/ 10 h 29"/>
                  <a:gd name="T26" fmla="*/ 3 w 78"/>
                  <a:gd name="T27" fmla="*/ 10 h 29"/>
                  <a:gd name="T28" fmla="*/ 4 w 78"/>
                  <a:gd name="T29" fmla="*/ 10 h 29"/>
                  <a:gd name="T30" fmla="*/ 4 w 78"/>
                  <a:gd name="T31" fmla="*/ 15 h 29"/>
                  <a:gd name="T32" fmla="*/ 5 w 78"/>
                  <a:gd name="T33" fmla="*/ 19 h 29"/>
                  <a:gd name="T34" fmla="*/ 8 w 78"/>
                  <a:gd name="T35" fmla="*/ 23 h 29"/>
                  <a:gd name="T36" fmla="*/ 10 w 78"/>
                  <a:gd name="T37" fmla="*/ 24 h 29"/>
                  <a:gd name="T38" fmla="*/ 16 w 78"/>
                  <a:gd name="T39" fmla="*/ 25 h 29"/>
                  <a:gd name="T40" fmla="*/ 24 w 78"/>
                  <a:gd name="T41" fmla="*/ 24 h 29"/>
                  <a:gd name="T42" fmla="*/ 31 w 78"/>
                  <a:gd name="T43" fmla="*/ 23 h 29"/>
                  <a:gd name="T44" fmla="*/ 38 w 78"/>
                  <a:gd name="T45" fmla="*/ 23 h 29"/>
                  <a:gd name="T46" fmla="*/ 47 w 78"/>
                  <a:gd name="T47" fmla="*/ 20 h 29"/>
                  <a:gd name="T48" fmla="*/ 55 w 78"/>
                  <a:gd name="T49" fmla="*/ 18 h 29"/>
                  <a:gd name="T50" fmla="*/ 64 w 78"/>
                  <a:gd name="T51" fmla="*/ 14 h 29"/>
                  <a:gd name="T52" fmla="*/ 72 w 78"/>
                  <a:gd name="T53" fmla="*/ 9 h 29"/>
                  <a:gd name="T54" fmla="*/ 72 w 78"/>
                  <a:gd name="T55" fmla="*/ 6 h 29"/>
                  <a:gd name="T56" fmla="*/ 72 w 78"/>
                  <a:gd name="T57" fmla="*/ 4 h 29"/>
                  <a:gd name="T58" fmla="*/ 72 w 78"/>
                  <a:gd name="T59" fmla="*/ 3 h 29"/>
                  <a:gd name="T60" fmla="*/ 70 w 78"/>
                  <a:gd name="T61" fmla="*/ 1 h 29"/>
                  <a:gd name="T62" fmla="*/ 75 w 78"/>
                  <a:gd name="T63" fmla="*/ 0 h 29"/>
                  <a:gd name="T64" fmla="*/ 75 w 78"/>
                  <a:gd name="T6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29">
                    <a:moveTo>
                      <a:pt x="75" y="0"/>
                    </a:moveTo>
                    <a:lnTo>
                      <a:pt x="78" y="5"/>
                    </a:lnTo>
                    <a:lnTo>
                      <a:pt x="77" y="11"/>
                    </a:lnTo>
                    <a:lnTo>
                      <a:pt x="72" y="16"/>
                    </a:lnTo>
                    <a:lnTo>
                      <a:pt x="65" y="20"/>
                    </a:lnTo>
                    <a:lnTo>
                      <a:pt x="52" y="24"/>
                    </a:lnTo>
                    <a:lnTo>
                      <a:pt x="38" y="26"/>
                    </a:lnTo>
                    <a:lnTo>
                      <a:pt x="23" y="29"/>
                    </a:lnTo>
                    <a:lnTo>
                      <a:pt x="8" y="29"/>
                    </a:lnTo>
                    <a:lnTo>
                      <a:pt x="4" y="25"/>
                    </a:lnTo>
                    <a:lnTo>
                      <a:pt x="1" y="21"/>
                    </a:lnTo>
                    <a:lnTo>
                      <a:pt x="0" y="15"/>
                    </a:lnTo>
                    <a:lnTo>
                      <a:pt x="0" y="10"/>
                    </a:lnTo>
                    <a:lnTo>
                      <a:pt x="3" y="10"/>
                    </a:lnTo>
                    <a:lnTo>
                      <a:pt x="4" y="10"/>
                    </a:lnTo>
                    <a:lnTo>
                      <a:pt x="4" y="15"/>
                    </a:lnTo>
                    <a:lnTo>
                      <a:pt x="5" y="19"/>
                    </a:lnTo>
                    <a:lnTo>
                      <a:pt x="8" y="23"/>
                    </a:lnTo>
                    <a:lnTo>
                      <a:pt x="10" y="24"/>
                    </a:lnTo>
                    <a:lnTo>
                      <a:pt x="16" y="25"/>
                    </a:lnTo>
                    <a:lnTo>
                      <a:pt x="24" y="24"/>
                    </a:lnTo>
                    <a:lnTo>
                      <a:pt x="31" y="23"/>
                    </a:lnTo>
                    <a:lnTo>
                      <a:pt x="38" y="23"/>
                    </a:lnTo>
                    <a:lnTo>
                      <a:pt x="47" y="20"/>
                    </a:lnTo>
                    <a:lnTo>
                      <a:pt x="55" y="18"/>
                    </a:lnTo>
                    <a:lnTo>
                      <a:pt x="64" y="14"/>
                    </a:lnTo>
                    <a:lnTo>
                      <a:pt x="72" y="9"/>
                    </a:lnTo>
                    <a:lnTo>
                      <a:pt x="72" y="6"/>
                    </a:lnTo>
                    <a:lnTo>
                      <a:pt x="72" y="4"/>
                    </a:lnTo>
                    <a:lnTo>
                      <a:pt x="72" y="3"/>
                    </a:lnTo>
                    <a:lnTo>
                      <a:pt x="70" y="1"/>
                    </a:lnTo>
                    <a:lnTo>
                      <a:pt x="75" y="0"/>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66" name="Freeform 46"/>
              <p:cNvSpPr>
                <a:spLocks/>
              </p:cNvSpPr>
              <p:nvPr/>
            </p:nvSpPr>
            <p:spPr bwMode="auto">
              <a:xfrm>
                <a:off x="5309" y="1020"/>
                <a:ext cx="94" cy="4"/>
              </a:xfrm>
              <a:custGeom>
                <a:avLst/>
                <a:gdLst>
                  <a:gd name="T0" fmla="*/ 25 w 283"/>
                  <a:gd name="T1" fmla="*/ 0 h 14"/>
                  <a:gd name="T2" fmla="*/ 54 w 283"/>
                  <a:gd name="T3" fmla="*/ 0 h 14"/>
                  <a:gd name="T4" fmla="*/ 82 w 283"/>
                  <a:gd name="T5" fmla="*/ 0 h 14"/>
                  <a:gd name="T6" fmla="*/ 111 w 283"/>
                  <a:gd name="T7" fmla="*/ 0 h 14"/>
                  <a:gd name="T8" fmla="*/ 138 w 283"/>
                  <a:gd name="T9" fmla="*/ 3 h 14"/>
                  <a:gd name="T10" fmla="*/ 172 w 283"/>
                  <a:gd name="T11" fmla="*/ 5 h 14"/>
                  <a:gd name="T12" fmla="*/ 206 w 283"/>
                  <a:gd name="T13" fmla="*/ 7 h 14"/>
                  <a:gd name="T14" fmla="*/ 241 w 283"/>
                  <a:gd name="T15" fmla="*/ 9 h 14"/>
                  <a:gd name="T16" fmla="*/ 277 w 283"/>
                  <a:gd name="T17" fmla="*/ 9 h 14"/>
                  <a:gd name="T18" fmla="*/ 278 w 283"/>
                  <a:gd name="T19" fmla="*/ 10 h 14"/>
                  <a:gd name="T20" fmla="*/ 280 w 283"/>
                  <a:gd name="T21" fmla="*/ 10 h 14"/>
                  <a:gd name="T22" fmla="*/ 282 w 283"/>
                  <a:gd name="T23" fmla="*/ 12 h 14"/>
                  <a:gd name="T24" fmla="*/ 283 w 283"/>
                  <a:gd name="T25" fmla="*/ 14 h 14"/>
                  <a:gd name="T26" fmla="*/ 279 w 283"/>
                  <a:gd name="T27" fmla="*/ 13 h 14"/>
                  <a:gd name="T28" fmla="*/ 274 w 283"/>
                  <a:gd name="T29" fmla="*/ 13 h 14"/>
                  <a:gd name="T30" fmla="*/ 269 w 283"/>
                  <a:gd name="T31" fmla="*/ 13 h 14"/>
                  <a:gd name="T32" fmla="*/ 265 w 283"/>
                  <a:gd name="T33" fmla="*/ 14 h 14"/>
                  <a:gd name="T34" fmla="*/ 249 w 283"/>
                  <a:gd name="T35" fmla="*/ 13 h 14"/>
                  <a:gd name="T36" fmla="*/ 234 w 283"/>
                  <a:gd name="T37" fmla="*/ 13 h 14"/>
                  <a:gd name="T38" fmla="*/ 219 w 283"/>
                  <a:gd name="T39" fmla="*/ 13 h 14"/>
                  <a:gd name="T40" fmla="*/ 204 w 283"/>
                  <a:gd name="T41" fmla="*/ 12 h 14"/>
                  <a:gd name="T42" fmla="*/ 192 w 283"/>
                  <a:gd name="T43" fmla="*/ 10 h 14"/>
                  <a:gd name="T44" fmla="*/ 182 w 283"/>
                  <a:gd name="T45" fmla="*/ 10 h 14"/>
                  <a:gd name="T46" fmla="*/ 172 w 283"/>
                  <a:gd name="T47" fmla="*/ 8 h 14"/>
                  <a:gd name="T48" fmla="*/ 162 w 283"/>
                  <a:gd name="T49" fmla="*/ 8 h 14"/>
                  <a:gd name="T50" fmla="*/ 156 w 283"/>
                  <a:gd name="T51" fmla="*/ 8 h 14"/>
                  <a:gd name="T52" fmla="*/ 150 w 283"/>
                  <a:gd name="T53" fmla="*/ 7 h 14"/>
                  <a:gd name="T54" fmla="*/ 143 w 283"/>
                  <a:gd name="T55" fmla="*/ 7 h 14"/>
                  <a:gd name="T56" fmla="*/ 138 w 283"/>
                  <a:gd name="T57" fmla="*/ 7 h 14"/>
                  <a:gd name="T58" fmla="*/ 114 w 283"/>
                  <a:gd name="T59" fmla="*/ 4 h 14"/>
                  <a:gd name="T60" fmla="*/ 91 w 283"/>
                  <a:gd name="T61" fmla="*/ 4 h 14"/>
                  <a:gd name="T62" fmla="*/ 64 w 283"/>
                  <a:gd name="T63" fmla="*/ 4 h 14"/>
                  <a:gd name="T64" fmla="*/ 40 w 283"/>
                  <a:gd name="T65" fmla="*/ 5 h 14"/>
                  <a:gd name="T66" fmla="*/ 32 w 283"/>
                  <a:gd name="T67" fmla="*/ 4 h 14"/>
                  <a:gd name="T68" fmla="*/ 23 w 283"/>
                  <a:gd name="T69" fmla="*/ 4 h 14"/>
                  <a:gd name="T70" fmla="*/ 13 w 283"/>
                  <a:gd name="T71" fmla="*/ 5 h 14"/>
                  <a:gd name="T72" fmla="*/ 4 w 283"/>
                  <a:gd name="T73" fmla="*/ 5 h 14"/>
                  <a:gd name="T74" fmla="*/ 1 w 283"/>
                  <a:gd name="T75" fmla="*/ 4 h 14"/>
                  <a:gd name="T76" fmla="*/ 0 w 283"/>
                  <a:gd name="T77" fmla="*/ 3 h 14"/>
                  <a:gd name="T78" fmla="*/ 5 w 283"/>
                  <a:gd name="T79" fmla="*/ 0 h 14"/>
                  <a:gd name="T80" fmla="*/ 13 w 283"/>
                  <a:gd name="T81" fmla="*/ 0 h 14"/>
                  <a:gd name="T82" fmla="*/ 19 w 283"/>
                  <a:gd name="T83" fmla="*/ 0 h 14"/>
                  <a:gd name="T84" fmla="*/ 25 w 283"/>
                  <a:gd name="T85" fmla="*/ 0 h 14"/>
                  <a:gd name="T86" fmla="*/ 25 w 283"/>
                  <a:gd name="T8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3" h="14">
                    <a:moveTo>
                      <a:pt x="25" y="0"/>
                    </a:moveTo>
                    <a:lnTo>
                      <a:pt x="54" y="0"/>
                    </a:lnTo>
                    <a:lnTo>
                      <a:pt x="82" y="0"/>
                    </a:lnTo>
                    <a:lnTo>
                      <a:pt x="111" y="0"/>
                    </a:lnTo>
                    <a:lnTo>
                      <a:pt x="138" y="3"/>
                    </a:lnTo>
                    <a:lnTo>
                      <a:pt x="172" y="5"/>
                    </a:lnTo>
                    <a:lnTo>
                      <a:pt x="206" y="7"/>
                    </a:lnTo>
                    <a:lnTo>
                      <a:pt x="241" y="9"/>
                    </a:lnTo>
                    <a:lnTo>
                      <a:pt x="277" y="9"/>
                    </a:lnTo>
                    <a:lnTo>
                      <a:pt x="278" y="10"/>
                    </a:lnTo>
                    <a:lnTo>
                      <a:pt x="280" y="10"/>
                    </a:lnTo>
                    <a:lnTo>
                      <a:pt x="282" y="12"/>
                    </a:lnTo>
                    <a:lnTo>
                      <a:pt x="283" y="14"/>
                    </a:lnTo>
                    <a:lnTo>
                      <a:pt x="279" y="13"/>
                    </a:lnTo>
                    <a:lnTo>
                      <a:pt x="274" y="13"/>
                    </a:lnTo>
                    <a:lnTo>
                      <a:pt x="269" y="13"/>
                    </a:lnTo>
                    <a:lnTo>
                      <a:pt x="265" y="14"/>
                    </a:lnTo>
                    <a:lnTo>
                      <a:pt x="249" y="13"/>
                    </a:lnTo>
                    <a:lnTo>
                      <a:pt x="234" y="13"/>
                    </a:lnTo>
                    <a:lnTo>
                      <a:pt x="219" y="13"/>
                    </a:lnTo>
                    <a:lnTo>
                      <a:pt x="204" y="12"/>
                    </a:lnTo>
                    <a:lnTo>
                      <a:pt x="192" y="10"/>
                    </a:lnTo>
                    <a:lnTo>
                      <a:pt x="182" y="10"/>
                    </a:lnTo>
                    <a:lnTo>
                      <a:pt x="172" y="8"/>
                    </a:lnTo>
                    <a:lnTo>
                      <a:pt x="162" y="8"/>
                    </a:lnTo>
                    <a:lnTo>
                      <a:pt x="156" y="8"/>
                    </a:lnTo>
                    <a:lnTo>
                      <a:pt x="150" y="7"/>
                    </a:lnTo>
                    <a:lnTo>
                      <a:pt x="143" y="7"/>
                    </a:lnTo>
                    <a:lnTo>
                      <a:pt x="138" y="7"/>
                    </a:lnTo>
                    <a:lnTo>
                      <a:pt x="114" y="4"/>
                    </a:lnTo>
                    <a:lnTo>
                      <a:pt x="91" y="4"/>
                    </a:lnTo>
                    <a:lnTo>
                      <a:pt x="64" y="4"/>
                    </a:lnTo>
                    <a:lnTo>
                      <a:pt x="40" y="5"/>
                    </a:lnTo>
                    <a:lnTo>
                      <a:pt x="32" y="4"/>
                    </a:lnTo>
                    <a:lnTo>
                      <a:pt x="23" y="4"/>
                    </a:lnTo>
                    <a:lnTo>
                      <a:pt x="13" y="5"/>
                    </a:lnTo>
                    <a:lnTo>
                      <a:pt x="4" y="5"/>
                    </a:lnTo>
                    <a:lnTo>
                      <a:pt x="1" y="4"/>
                    </a:lnTo>
                    <a:lnTo>
                      <a:pt x="0" y="3"/>
                    </a:lnTo>
                    <a:lnTo>
                      <a:pt x="5" y="0"/>
                    </a:lnTo>
                    <a:lnTo>
                      <a:pt x="13" y="0"/>
                    </a:lnTo>
                    <a:lnTo>
                      <a:pt x="19" y="0"/>
                    </a:lnTo>
                    <a:lnTo>
                      <a:pt x="25"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67" name="Freeform 47"/>
              <p:cNvSpPr>
                <a:spLocks/>
              </p:cNvSpPr>
              <p:nvPr/>
            </p:nvSpPr>
            <p:spPr bwMode="auto">
              <a:xfrm>
                <a:off x="5317" y="1031"/>
                <a:ext cx="99" cy="7"/>
              </a:xfrm>
              <a:custGeom>
                <a:avLst/>
                <a:gdLst>
                  <a:gd name="T0" fmla="*/ 0 w 299"/>
                  <a:gd name="T1" fmla="*/ 0 h 20"/>
                  <a:gd name="T2" fmla="*/ 36 w 299"/>
                  <a:gd name="T3" fmla="*/ 2 h 20"/>
                  <a:gd name="T4" fmla="*/ 69 w 299"/>
                  <a:gd name="T5" fmla="*/ 4 h 20"/>
                  <a:gd name="T6" fmla="*/ 100 w 299"/>
                  <a:gd name="T7" fmla="*/ 5 h 20"/>
                  <a:gd name="T8" fmla="*/ 137 w 299"/>
                  <a:gd name="T9" fmla="*/ 9 h 20"/>
                  <a:gd name="T10" fmla="*/ 166 w 299"/>
                  <a:gd name="T11" fmla="*/ 10 h 20"/>
                  <a:gd name="T12" fmla="*/ 196 w 299"/>
                  <a:gd name="T13" fmla="*/ 13 h 20"/>
                  <a:gd name="T14" fmla="*/ 226 w 299"/>
                  <a:gd name="T15" fmla="*/ 15 h 20"/>
                  <a:gd name="T16" fmla="*/ 257 w 299"/>
                  <a:gd name="T17" fmla="*/ 15 h 20"/>
                  <a:gd name="T18" fmla="*/ 266 w 299"/>
                  <a:gd name="T19" fmla="*/ 15 h 20"/>
                  <a:gd name="T20" fmla="*/ 276 w 299"/>
                  <a:gd name="T21" fmla="*/ 17 h 20"/>
                  <a:gd name="T22" fmla="*/ 286 w 299"/>
                  <a:gd name="T23" fmla="*/ 17 h 20"/>
                  <a:gd name="T24" fmla="*/ 296 w 299"/>
                  <a:gd name="T25" fmla="*/ 17 h 20"/>
                  <a:gd name="T26" fmla="*/ 298 w 299"/>
                  <a:gd name="T27" fmla="*/ 18 h 20"/>
                  <a:gd name="T28" fmla="*/ 299 w 299"/>
                  <a:gd name="T29" fmla="*/ 19 h 20"/>
                  <a:gd name="T30" fmla="*/ 277 w 299"/>
                  <a:gd name="T31" fmla="*/ 20 h 20"/>
                  <a:gd name="T32" fmla="*/ 257 w 299"/>
                  <a:gd name="T33" fmla="*/ 20 h 20"/>
                  <a:gd name="T34" fmla="*/ 237 w 299"/>
                  <a:gd name="T35" fmla="*/ 19 h 20"/>
                  <a:gd name="T36" fmla="*/ 216 w 299"/>
                  <a:gd name="T37" fmla="*/ 19 h 20"/>
                  <a:gd name="T38" fmla="*/ 208 w 299"/>
                  <a:gd name="T39" fmla="*/ 19 h 20"/>
                  <a:gd name="T40" fmla="*/ 201 w 299"/>
                  <a:gd name="T41" fmla="*/ 18 h 20"/>
                  <a:gd name="T42" fmla="*/ 192 w 299"/>
                  <a:gd name="T43" fmla="*/ 18 h 20"/>
                  <a:gd name="T44" fmla="*/ 186 w 299"/>
                  <a:gd name="T45" fmla="*/ 18 h 20"/>
                  <a:gd name="T46" fmla="*/ 172 w 299"/>
                  <a:gd name="T47" fmla="*/ 15 h 20"/>
                  <a:gd name="T48" fmla="*/ 159 w 299"/>
                  <a:gd name="T49" fmla="*/ 15 h 20"/>
                  <a:gd name="T50" fmla="*/ 147 w 299"/>
                  <a:gd name="T51" fmla="*/ 14 h 20"/>
                  <a:gd name="T52" fmla="*/ 130 w 299"/>
                  <a:gd name="T53" fmla="*/ 13 h 20"/>
                  <a:gd name="T54" fmla="*/ 120 w 299"/>
                  <a:gd name="T55" fmla="*/ 12 h 20"/>
                  <a:gd name="T56" fmla="*/ 112 w 299"/>
                  <a:gd name="T57" fmla="*/ 10 h 20"/>
                  <a:gd name="T58" fmla="*/ 102 w 299"/>
                  <a:gd name="T59" fmla="*/ 10 h 20"/>
                  <a:gd name="T60" fmla="*/ 93 w 299"/>
                  <a:gd name="T61" fmla="*/ 9 h 20"/>
                  <a:gd name="T62" fmla="*/ 78 w 299"/>
                  <a:gd name="T63" fmla="*/ 8 h 20"/>
                  <a:gd name="T64" fmla="*/ 65 w 299"/>
                  <a:gd name="T65" fmla="*/ 8 h 20"/>
                  <a:gd name="T66" fmla="*/ 53 w 299"/>
                  <a:gd name="T67" fmla="*/ 7 h 20"/>
                  <a:gd name="T68" fmla="*/ 37 w 299"/>
                  <a:gd name="T69" fmla="*/ 7 h 20"/>
                  <a:gd name="T70" fmla="*/ 27 w 299"/>
                  <a:gd name="T71" fmla="*/ 7 h 20"/>
                  <a:gd name="T72" fmla="*/ 19 w 299"/>
                  <a:gd name="T73" fmla="*/ 7 h 20"/>
                  <a:gd name="T74" fmla="*/ 11 w 299"/>
                  <a:gd name="T75" fmla="*/ 7 h 20"/>
                  <a:gd name="T76" fmla="*/ 2 w 299"/>
                  <a:gd name="T77" fmla="*/ 7 h 20"/>
                  <a:gd name="T78" fmla="*/ 1 w 299"/>
                  <a:gd name="T79" fmla="*/ 3 h 20"/>
                  <a:gd name="T80" fmla="*/ 0 w 299"/>
                  <a:gd name="T81" fmla="*/ 0 h 20"/>
                  <a:gd name="T82" fmla="*/ 0 w 299"/>
                  <a:gd name="T8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9" h="20">
                    <a:moveTo>
                      <a:pt x="0" y="0"/>
                    </a:moveTo>
                    <a:lnTo>
                      <a:pt x="36" y="2"/>
                    </a:lnTo>
                    <a:lnTo>
                      <a:pt x="69" y="4"/>
                    </a:lnTo>
                    <a:lnTo>
                      <a:pt x="100" y="5"/>
                    </a:lnTo>
                    <a:lnTo>
                      <a:pt x="137" y="9"/>
                    </a:lnTo>
                    <a:lnTo>
                      <a:pt x="166" y="10"/>
                    </a:lnTo>
                    <a:lnTo>
                      <a:pt x="196" y="13"/>
                    </a:lnTo>
                    <a:lnTo>
                      <a:pt x="226" y="15"/>
                    </a:lnTo>
                    <a:lnTo>
                      <a:pt x="257" y="15"/>
                    </a:lnTo>
                    <a:lnTo>
                      <a:pt x="266" y="15"/>
                    </a:lnTo>
                    <a:lnTo>
                      <a:pt x="276" y="17"/>
                    </a:lnTo>
                    <a:lnTo>
                      <a:pt x="286" y="17"/>
                    </a:lnTo>
                    <a:lnTo>
                      <a:pt x="296" y="17"/>
                    </a:lnTo>
                    <a:lnTo>
                      <a:pt x="298" y="18"/>
                    </a:lnTo>
                    <a:lnTo>
                      <a:pt x="299" y="19"/>
                    </a:lnTo>
                    <a:lnTo>
                      <a:pt x="277" y="20"/>
                    </a:lnTo>
                    <a:lnTo>
                      <a:pt x="257" y="20"/>
                    </a:lnTo>
                    <a:lnTo>
                      <a:pt x="237" y="19"/>
                    </a:lnTo>
                    <a:lnTo>
                      <a:pt x="216" y="19"/>
                    </a:lnTo>
                    <a:lnTo>
                      <a:pt x="208" y="19"/>
                    </a:lnTo>
                    <a:lnTo>
                      <a:pt x="201" y="18"/>
                    </a:lnTo>
                    <a:lnTo>
                      <a:pt x="192" y="18"/>
                    </a:lnTo>
                    <a:lnTo>
                      <a:pt x="186" y="18"/>
                    </a:lnTo>
                    <a:lnTo>
                      <a:pt x="172" y="15"/>
                    </a:lnTo>
                    <a:lnTo>
                      <a:pt x="159" y="15"/>
                    </a:lnTo>
                    <a:lnTo>
                      <a:pt x="147" y="14"/>
                    </a:lnTo>
                    <a:lnTo>
                      <a:pt x="130" y="13"/>
                    </a:lnTo>
                    <a:lnTo>
                      <a:pt x="120" y="12"/>
                    </a:lnTo>
                    <a:lnTo>
                      <a:pt x="112" y="10"/>
                    </a:lnTo>
                    <a:lnTo>
                      <a:pt x="102" y="10"/>
                    </a:lnTo>
                    <a:lnTo>
                      <a:pt x="93" y="9"/>
                    </a:lnTo>
                    <a:lnTo>
                      <a:pt x="78" y="8"/>
                    </a:lnTo>
                    <a:lnTo>
                      <a:pt x="65" y="8"/>
                    </a:lnTo>
                    <a:lnTo>
                      <a:pt x="53" y="7"/>
                    </a:lnTo>
                    <a:lnTo>
                      <a:pt x="37" y="7"/>
                    </a:lnTo>
                    <a:lnTo>
                      <a:pt x="27" y="7"/>
                    </a:lnTo>
                    <a:lnTo>
                      <a:pt x="19" y="7"/>
                    </a:lnTo>
                    <a:lnTo>
                      <a:pt x="11" y="7"/>
                    </a:lnTo>
                    <a:lnTo>
                      <a:pt x="2" y="7"/>
                    </a:lnTo>
                    <a:lnTo>
                      <a:pt x="1" y="3"/>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68" name="Freeform 48"/>
              <p:cNvSpPr>
                <a:spLocks/>
              </p:cNvSpPr>
              <p:nvPr/>
            </p:nvSpPr>
            <p:spPr bwMode="auto">
              <a:xfrm>
                <a:off x="5427" y="995"/>
                <a:ext cx="60" cy="27"/>
              </a:xfrm>
              <a:custGeom>
                <a:avLst/>
                <a:gdLst>
                  <a:gd name="T0" fmla="*/ 177 w 181"/>
                  <a:gd name="T1" fmla="*/ 0 h 83"/>
                  <a:gd name="T2" fmla="*/ 181 w 181"/>
                  <a:gd name="T3" fmla="*/ 1 h 83"/>
                  <a:gd name="T4" fmla="*/ 179 w 181"/>
                  <a:gd name="T5" fmla="*/ 6 h 83"/>
                  <a:gd name="T6" fmla="*/ 176 w 181"/>
                  <a:gd name="T7" fmla="*/ 13 h 83"/>
                  <a:gd name="T8" fmla="*/ 172 w 181"/>
                  <a:gd name="T9" fmla="*/ 19 h 83"/>
                  <a:gd name="T10" fmla="*/ 171 w 181"/>
                  <a:gd name="T11" fmla="*/ 25 h 83"/>
                  <a:gd name="T12" fmla="*/ 165 w 181"/>
                  <a:gd name="T13" fmla="*/ 36 h 83"/>
                  <a:gd name="T14" fmla="*/ 159 w 181"/>
                  <a:gd name="T15" fmla="*/ 49 h 83"/>
                  <a:gd name="T16" fmla="*/ 154 w 181"/>
                  <a:gd name="T17" fmla="*/ 62 h 83"/>
                  <a:gd name="T18" fmla="*/ 147 w 181"/>
                  <a:gd name="T19" fmla="*/ 75 h 83"/>
                  <a:gd name="T20" fmla="*/ 131 w 181"/>
                  <a:gd name="T21" fmla="*/ 78 h 83"/>
                  <a:gd name="T22" fmla="*/ 113 w 181"/>
                  <a:gd name="T23" fmla="*/ 79 h 83"/>
                  <a:gd name="T24" fmla="*/ 97 w 181"/>
                  <a:gd name="T25" fmla="*/ 80 h 83"/>
                  <a:gd name="T26" fmla="*/ 81 w 181"/>
                  <a:gd name="T27" fmla="*/ 80 h 83"/>
                  <a:gd name="T28" fmla="*/ 61 w 181"/>
                  <a:gd name="T29" fmla="*/ 80 h 83"/>
                  <a:gd name="T30" fmla="*/ 42 w 181"/>
                  <a:gd name="T31" fmla="*/ 82 h 83"/>
                  <a:gd name="T32" fmla="*/ 22 w 181"/>
                  <a:gd name="T33" fmla="*/ 82 h 83"/>
                  <a:gd name="T34" fmla="*/ 3 w 181"/>
                  <a:gd name="T35" fmla="*/ 83 h 83"/>
                  <a:gd name="T36" fmla="*/ 0 w 181"/>
                  <a:gd name="T37" fmla="*/ 80 h 83"/>
                  <a:gd name="T38" fmla="*/ 15 w 181"/>
                  <a:gd name="T39" fmla="*/ 78 h 83"/>
                  <a:gd name="T40" fmla="*/ 30 w 181"/>
                  <a:gd name="T41" fmla="*/ 78 h 83"/>
                  <a:gd name="T42" fmla="*/ 44 w 181"/>
                  <a:gd name="T43" fmla="*/ 77 h 83"/>
                  <a:gd name="T44" fmla="*/ 61 w 181"/>
                  <a:gd name="T45" fmla="*/ 77 h 83"/>
                  <a:gd name="T46" fmla="*/ 81 w 181"/>
                  <a:gd name="T47" fmla="*/ 75 h 83"/>
                  <a:gd name="T48" fmla="*/ 102 w 181"/>
                  <a:gd name="T49" fmla="*/ 75 h 83"/>
                  <a:gd name="T50" fmla="*/ 123 w 181"/>
                  <a:gd name="T51" fmla="*/ 74 h 83"/>
                  <a:gd name="T52" fmla="*/ 144 w 181"/>
                  <a:gd name="T53" fmla="*/ 72 h 83"/>
                  <a:gd name="T54" fmla="*/ 151 w 181"/>
                  <a:gd name="T55" fmla="*/ 53 h 83"/>
                  <a:gd name="T56" fmla="*/ 161 w 181"/>
                  <a:gd name="T57" fmla="*/ 35 h 83"/>
                  <a:gd name="T58" fmla="*/ 169 w 181"/>
                  <a:gd name="T59" fmla="*/ 18 h 83"/>
                  <a:gd name="T60" fmla="*/ 177 w 181"/>
                  <a:gd name="T61" fmla="*/ 0 h 83"/>
                  <a:gd name="T62" fmla="*/ 177 w 181"/>
                  <a:gd name="T6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83">
                    <a:moveTo>
                      <a:pt x="177" y="0"/>
                    </a:moveTo>
                    <a:lnTo>
                      <a:pt x="181" y="1"/>
                    </a:lnTo>
                    <a:lnTo>
                      <a:pt x="179" y="6"/>
                    </a:lnTo>
                    <a:lnTo>
                      <a:pt x="176" y="13"/>
                    </a:lnTo>
                    <a:lnTo>
                      <a:pt x="172" y="19"/>
                    </a:lnTo>
                    <a:lnTo>
                      <a:pt x="171" y="25"/>
                    </a:lnTo>
                    <a:lnTo>
                      <a:pt x="165" y="36"/>
                    </a:lnTo>
                    <a:lnTo>
                      <a:pt x="159" y="49"/>
                    </a:lnTo>
                    <a:lnTo>
                      <a:pt x="154" y="62"/>
                    </a:lnTo>
                    <a:lnTo>
                      <a:pt x="147" y="75"/>
                    </a:lnTo>
                    <a:lnTo>
                      <a:pt x="131" y="78"/>
                    </a:lnTo>
                    <a:lnTo>
                      <a:pt x="113" y="79"/>
                    </a:lnTo>
                    <a:lnTo>
                      <a:pt x="97" y="80"/>
                    </a:lnTo>
                    <a:lnTo>
                      <a:pt x="81" y="80"/>
                    </a:lnTo>
                    <a:lnTo>
                      <a:pt x="61" y="80"/>
                    </a:lnTo>
                    <a:lnTo>
                      <a:pt x="42" y="82"/>
                    </a:lnTo>
                    <a:lnTo>
                      <a:pt x="22" y="82"/>
                    </a:lnTo>
                    <a:lnTo>
                      <a:pt x="3" y="83"/>
                    </a:lnTo>
                    <a:lnTo>
                      <a:pt x="0" y="80"/>
                    </a:lnTo>
                    <a:lnTo>
                      <a:pt x="15" y="78"/>
                    </a:lnTo>
                    <a:lnTo>
                      <a:pt x="30" y="78"/>
                    </a:lnTo>
                    <a:lnTo>
                      <a:pt x="44" y="77"/>
                    </a:lnTo>
                    <a:lnTo>
                      <a:pt x="61" y="77"/>
                    </a:lnTo>
                    <a:lnTo>
                      <a:pt x="81" y="75"/>
                    </a:lnTo>
                    <a:lnTo>
                      <a:pt x="102" y="75"/>
                    </a:lnTo>
                    <a:lnTo>
                      <a:pt x="123" y="74"/>
                    </a:lnTo>
                    <a:lnTo>
                      <a:pt x="144" y="72"/>
                    </a:lnTo>
                    <a:lnTo>
                      <a:pt x="151" y="53"/>
                    </a:lnTo>
                    <a:lnTo>
                      <a:pt x="161" y="35"/>
                    </a:lnTo>
                    <a:lnTo>
                      <a:pt x="169" y="18"/>
                    </a:lnTo>
                    <a:lnTo>
                      <a:pt x="177" y="0"/>
                    </a:lnTo>
                    <a:lnTo>
                      <a:pt x="1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69" name="Freeform 49"/>
              <p:cNvSpPr>
                <a:spLocks/>
              </p:cNvSpPr>
              <p:nvPr/>
            </p:nvSpPr>
            <p:spPr bwMode="auto">
              <a:xfrm>
                <a:off x="5482" y="993"/>
                <a:ext cx="18" cy="36"/>
              </a:xfrm>
              <a:custGeom>
                <a:avLst/>
                <a:gdLst>
                  <a:gd name="T0" fmla="*/ 49 w 53"/>
                  <a:gd name="T1" fmla="*/ 0 h 108"/>
                  <a:gd name="T2" fmla="*/ 53 w 53"/>
                  <a:gd name="T3" fmla="*/ 1 h 108"/>
                  <a:gd name="T4" fmla="*/ 52 w 53"/>
                  <a:gd name="T5" fmla="*/ 5 h 108"/>
                  <a:gd name="T6" fmla="*/ 50 w 53"/>
                  <a:gd name="T7" fmla="*/ 9 h 108"/>
                  <a:gd name="T8" fmla="*/ 48 w 53"/>
                  <a:gd name="T9" fmla="*/ 12 h 108"/>
                  <a:gd name="T10" fmla="*/ 47 w 53"/>
                  <a:gd name="T11" fmla="*/ 16 h 108"/>
                  <a:gd name="T12" fmla="*/ 42 w 53"/>
                  <a:gd name="T13" fmla="*/ 30 h 108"/>
                  <a:gd name="T14" fmla="*/ 37 w 53"/>
                  <a:gd name="T15" fmla="*/ 44 h 108"/>
                  <a:gd name="T16" fmla="*/ 29 w 53"/>
                  <a:gd name="T17" fmla="*/ 58 h 108"/>
                  <a:gd name="T18" fmla="*/ 22 w 53"/>
                  <a:gd name="T19" fmla="*/ 73 h 108"/>
                  <a:gd name="T20" fmla="*/ 15 w 53"/>
                  <a:gd name="T21" fmla="*/ 80 h 108"/>
                  <a:gd name="T22" fmla="*/ 13 w 53"/>
                  <a:gd name="T23" fmla="*/ 89 h 108"/>
                  <a:gd name="T24" fmla="*/ 9 w 53"/>
                  <a:gd name="T25" fmla="*/ 98 h 108"/>
                  <a:gd name="T26" fmla="*/ 5 w 53"/>
                  <a:gd name="T27" fmla="*/ 105 h 108"/>
                  <a:gd name="T28" fmla="*/ 0 w 53"/>
                  <a:gd name="T29" fmla="*/ 108 h 108"/>
                  <a:gd name="T30" fmla="*/ 6 w 53"/>
                  <a:gd name="T31" fmla="*/ 90 h 108"/>
                  <a:gd name="T32" fmla="*/ 15 w 53"/>
                  <a:gd name="T33" fmla="*/ 74 h 108"/>
                  <a:gd name="T34" fmla="*/ 23 w 53"/>
                  <a:gd name="T35" fmla="*/ 58 h 108"/>
                  <a:gd name="T36" fmla="*/ 33 w 53"/>
                  <a:gd name="T37" fmla="*/ 41 h 108"/>
                  <a:gd name="T38" fmla="*/ 38 w 53"/>
                  <a:gd name="T39" fmla="*/ 30 h 108"/>
                  <a:gd name="T40" fmla="*/ 42 w 53"/>
                  <a:gd name="T41" fmla="*/ 19 h 108"/>
                  <a:gd name="T42" fmla="*/ 45 w 53"/>
                  <a:gd name="T43" fmla="*/ 9 h 108"/>
                  <a:gd name="T44" fmla="*/ 49 w 53"/>
                  <a:gd name="T45" fmla="*/ 0 h 108"/>
                  <a:gd name="T46" fmla="*/ 49 w 53"/>
                  <a:gd name="T4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108">
                    <a:moveTo>
                      <a:pt x="49" y="0"/>
                    </a:moveTo>
                    <a:lnTo>
                      <a:pt x="53" y="1"/>
                    </a:lnTo>
                    <a:lnTo>
                      <a:pt x="52" y="5"/>
                    </a:lnTo>
                    <a:lnTo>
                      <a:pt x="50" y="9"/>
                    </a:lnTo>
                    <a:lnTo>
                      <a:pt x="48" y="12"/>
                    </a:lnTo>
                    <a:lnTo>
                      <a:pt x="47" y="16"/>
                    </a:lnTo>
                    <a:lnTo>
                      <a:pt x="42" y="30"/>
                    </a:lnTo>
                    <a:lnTo>
                      <a:pt x="37" y="44"/>
                    </a:lnTo>
                    <a:lnTo>
                      <a:pt x="29" y="58"/>
                    </a:lnTo>
                    <a:lnTo>
                      <a:pt x="22" y="73"/>
                    </a:lnTo>
                    <a:lnTo>
                      <a:pt x="15" y="80"/>
                    </a:lnTo>
                    <a:lnTo>
                      <a:pt x="13" y="89"/>
                    </a:lnTo>
                    <a:lnTo>
                      <a:pt x="9" y="98"/>
                    </a:lnTo>
                    <a:lnTo>
                      <a:pt x="5" y="105"/>
                    </a:lnTo>
                    <a:lnTo>
                      <a:pt x="0" y="108"/>
                    </a:lnTo>
                    <a:lnTo>
                      <a:pt x="6" y="90"/>
                    </a:lnTo>
                    <a:lnTo>
                      <a:pt x="15" y="74"/>
                    </a:lnTo>
                    <a:lnTo>
                      <a:pt x="23" y="58"/>
                    </a:lnTo>
                    <a:lnTo>
                      <a:pt x="33" y="41"/>
                    </a:lnTo>
                    <a:lnTo>
                      <a:pt x="38" y="30"/>
                    </a:lnTo>
                    <a:lnTo>
                      <a:pt x="42" y="19"/>
                    </a:lnTo>
                    <a:lnTo>
                      <a:pt x="45" y="9"/>
                    </a:lnTo>
                    <a:lnTo>
                      <a:pt x="49" y="0"/>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70" name="Freeform 50"/>
              <p:cNvSpPr>
                <a:spLocks/>
              </p:cNvSpPr>
              <p:nvPr/>
            </p:nvSpPr>
            <p:spPr bwMode="auto">
              <a:xfrm>
                <a:off x="5430" y="1039"/>
                <a:ext cx="46" cy="71"/>
              </a:xfrm>
              <a:custGeom>
                <a:avLst/>
                <a:gdLst>
                  <a:gd name="T0" fmla="*/ 136 w 138"/>
                  <a:gd name="T1" fmla="*/ 0 h 213"/>
                  <a:gd name="T2" fmla="*/ 137 w 138"/>
                  <a:gd name="T3" fmla="*/ 3 h 213"/>
                  <a:gd name="T4" fmla="*/ 138 w 138"/>
                  <a:gd name="T5" fmla="*/ 5 h 213"/>
                  <a:gd name="T6" fmla="*/ 123 w 138"/>
                  <a:gd name="T7" fmla="*/ 28 h 213"/>
                  <a:gd name="T8" fmla="*/ 103 w 138"/>
                  <a:gd name="T9" fmla="*/ 62 h 213"/>
                  <a:gd name="T10" fmla="*/ 83 w 138"/>
                  <a:gd name="T11" fmla="*/ 94 h 213"/>
                  <a:gd name="T12" fmla="*/ 69 w 138"/>
                  <a:gd name="T13" fmla="*/ 117 h 213"/>
                  <a:gd name="T14" fmla="*/ 59 w 138"/>
                  <a:gd name="T15" fmla="*/ 131 h 213"/>
                  <a:gd name="T16" fmla="*/ 42 w 138"/>
                  <a:gd name="T17" fmla="*/ 157 h 213"/>
                  <a:gd name="T18" fmla="*/ 21 w 138"/>
                  <a:gd name="T19" fmla="*/ 187 h 213"/>
                  <a:gd name="T20" fmla="*/ 5 w 138"/>
                  <a:gd name="T21" fmla="*/ 213 h 213"/>
                  <a:gd name="T22" fmla="*/ 0 w 138"/>
                  <a:gd name="T23" fmla="*/ 209 h 213"/>
                  <a:gd name="T24" fmla="*/ 18 w 138"/>
                  <a:gd name="T25" fmla="*/ 182 h 213"/>
                  <a:gd name="T26" fmla="*/ 37 w 138"/>
                  <a:gd name="T27" fmla="*/ 156 h 213"/>
                  <a:gd name="T28" fmla="*/ 52 w 138"/>
                  <a:gd name="T29" fmla="*/ 133 h 213"/>
                  <a:gd name="T30" fmla="*/ 60 w 138"/>
                  <a:gd name="T31" fmla="*/ 122 h 213"/>
                  <a:gd name="T32" fmla="*/ 75 w 138"/>
                  <a:gd name="T33" fmla="*/ 97 h 213"/>
                  <a:gd name="T34" fmla="*/ 97 w 138"/>
                  <a:gd name="T35" fmla="*/ 60 h 213"/>
                  <a:gd name="T36" fmla="*/ 119 w 138"/>
                  <a:gd name="T37" fmla="*/ 24 h 213"/>
                  <a:gd name="T38" fmla="*/ 136 w 138"/>
                  <a:gd name="T39" fmla="*/ 0 h 213"/>
                  <a:gd name="T40" fmla="*/ 136 w 138"/>
                  <a:gd name="T4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8" h="213">
                    <a:moveTo>
                      <a:pt x="136" y="0"/>
                    </a:moveTo>
                    <a:lnTo>
                      <a:pt x="137" y="3"/>
                    </a:lnTo>
                    <a:lnTo>
                      <a:pt x="138" y="5"/>
                    </a:lnTo>
                    <a:lnTo>
                      <a:pt x="123" y="28"/>
                    </a:lnTo>
                    <a:lnTo>
                      <a:pt x="103" y="62"/>
                    </a:lnTo>
                    <a:lnTo>
                      <a:pt x="83" y="94"/>
                    </a:lnTo>
                    <a:lnTo>
                      <a:pt x="69" y="117"/>
                    </a:lnTo>
                    <a:lnTo>
                      <a:pt x="59" y="131"/>
                    </a:lnTo>
                    <a:lnTo>
                      <a:pt x="42" y="157"/>
                    </a:lnTo>
                    <a:lnTo>
                      <a:pt x="21" y="187"/>
                    </a:lnTo>
                    <a:lnTo>
                      <a:pt x="5" y="213"/>
                    </a:lnTo>
                    <a:lnTo>
                      <a:pt x="0" y="209"/>
                    </a:lnTo>
                    <a:lnTo>
                      <a:pt x="18" y="182"/>
                    </a:lnTo>
                    <a:lnTo>
                      <a:pt x="37" y="156"/>
                    </a:lnTo>
                    <a:lnTo>
                      <a:pt x="52" y="133"/>
                    </a:lnTo>
                    <a:lnTo>
                      <a:pt x="60" y="122"/>
                    </a:lnTo>
                    <a:lnTo>
                      <a:pt x="75" y="97"/>
                    </a:lnTo>
                    <a:lnTo>
                      <a:pt x="97" y="60"/>
                    </a:lnTo>
                    <a:lnTo>
                      <a:pt x="119" y="24"/>
                    </a:lnTo>
                    <a:lnTo>
                      <a:pt x="136" y="0"/>
                    </a:lnTo>
                    <a:lnTo>
                      <a:pt x="1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71" name="Freeform 51"/>
              <p:cNvSpPr>
                <a:spLocks/>
              </p:cNvSpPr>
              <p:nvPr/>
            </p:nvSpPr>
            <p:spPr bwMode="auto">
              <a:xfrm>
                <a:off x="5276" y="960"/>
                <a:ext cx="8" cy="18"/>
              </a:xfrm>
              <a:custGeom>
                <a:avLst/>
                <a:gdLst>
                  <a:gd name="T0" fmla="*/ 20 w 24"/>
                  <a:gd name="T1" fmla="*/ 0 h 53"/>
                  <a:gd name="T2" fmla="*/ 21 w 24"/>
                  <a:gd name="T3" fmla="*/ 0 h 53"/>
                  <a:gd name="T4" fmla="*/ 24 w 24"/>
                  <a:gd name="T5" fmla="*/ 1 h 53"/>
                  <a:gd name="T6" fmla="*/ 14 w 24"/>
                  <a:gd name="T7" fmla="*/ 10 h 53"/>
                  <a:gd name="T8" fmla="*/ 8 w 24"/>
                  <a:gd name="T9" fmla="*/ 20 h 53"/>
                  <a:gd name="T10" fmla="*/ 4 w 24"/>
                  <a:gd name="T11" fmla="*/ 30 h 53"/>
                  <a:gd name="T12" fmla="*/ 4 w 24"/>
                  <a:gd name="T13" fmla="*/ 44 h 53"/>
                  <a:gd name="T14" fmla="*/ 5 w 24"/>
                  <a:gd name="T15" fmla="*/ 45 h 53"/>
                  <a:gd name="T16" fmla="*/ 6 w 24"/>
                  <a:gd name="T17" fmla="*/ 48 h 53"/>
                  <a:gd name="T18" fmla="*/ 9 w 24"/>
                  <a:gd name="T19" fmla="*/ 49 h 53"/>
                  <a:gd name="T20" fmla="*/ 13 w 24"/>
                  <a:gd name="T21" fmla="*/ 49 h 53"/>
                  <a:gd name="T22" fmla="*/ 13 w 24"/>
                  <a:gd name="T23" fmla="*/ 53 h 53"/>
                  <a:gd name="T24" fmla="*/ 9 w 24"/>
                  <a:gd name="T25" fmla="*/ 53 h 53"/>
                  <a:gd name="T26" fmla="*/ 5 w 24"/>
                  <a:gd name="T27" fmla="*/ 50 h 53"/>
                  <a:gd name="T28" fmla="*/ 0 w 24"/>
                  <a:gd name="T29" fmla="*/ 46 h 53"/>
                  <a:gd name="T30" fmla="*/ 0 w 24"/>
                  <a:gd name="T31" fmla="*/ 43 h 53"/>
                  <a:gd name="T32" fmla="*/ 0 w 24"/>
                  <a:gd name="T33" fmla="*/ 30 h 53"/>
                  <a:gd name="T34" fmla="*/ 3 w 24"/>
                  <a:gd name="T35" fmla="*/ 19 h 53"/>
                  <a:gd name="T36" fmla="*/ 10 w 24"/>
                  <a:gd name="T37" fmla="*/ 7 h 53"/>
                  <a:gd name="T38" fmla="*/ 20 w 24"/>
                  <a:gd name="T39" fmla="*/ 0 h 53"/>
                  <a:gd name="T40" fmla="*/ 20 w 24"/>
                  <a:gd name="T4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53">
                    <a:moveTo>
                      <a:pt x="20" y="0"/>
                    </a:moveTo>
                    <a:lnTo>
                      <a:pt x="21" y="0"/>
                    </a:lnTo>
                    <a:lnTo>
                      <a:pt x="24" y="1"/>
                    </a:lnTo>
                    <a:lnTo>
                      <a:pt x="14" y="10"/>
                    </a:lnTo>
                    <a:lnTo>
                      <a:pt x="8" y="20"/>
                    </a:lnTo>
                    <a:lnTo>
                      <a:pt x="4" y="30"/>
                    </a:lnTo>
                    <a:lnTo>
                      <a:pt x="4" y="44"/>
                    </a:lnTo>
                    <a:lnTo>
                      <a:pt x="5" y="45"/>
                    </a:lnTo>
                    <a:lnTo>
                      <a:pt x="6" y="48"/>
                    </a:lnTo>
                    <a:lnTo>
                      <a:pt x="9" y="49"/>
                    </a:lnTo>
                    <a:lnTo>
                      <a:pt x="13" y="49"/>
                    </a:lnTo>
                    <a:lnTo>
                      <a:pt x="13" y="53"/>
                    </a:lnTo>
                    <a:lnTo>
                      <a:pt x="9" y="53"/>
                    </a:lnTo>
                    <a:lnTo>
                      <a:pt x="5" y="50"/>
                    </a:lnTo>
                    <a:lnTo>
                      <a:pt x="0" y="46"/>
                    </a:lnTo>
                    <a:lnTo>
                      <a:pt x="0" y="43"/>
                    </a:lnTo>
                    <a:lnTo>
                      <a:pt x="0" y="30"/>
                    </a:lnTo>
                    <a:lnTo>
                      <a:pt x="3" y="19"/>
                    </a:lnTo>
                    <a:lnTo>
                      <a:pt x="10" y="7"/>
                    </a:lnTo>
                    <a:lnTo>
                      <a:pt x="20"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72" name="Freeform 52"/>
              <p:cNvSpPr>
                <a:spLocks/>
              </p:cNvSpPr>
              <p:nvPr/>
            </p:nvSpPr>
            <p:spPr bwMode="auto">
              <a:xfrm>
                <a:off x="5274" y="898"/>
                <a:ext cx="85" cy="75"/>
              </a:xfrm>
              <a:custGeom>
                <a:avLst/>
                <a:gdLst>
                  <a:gd name="T0" fmla="*/ 251 w 254"/>
                  <a:gd name="T1" fmla="*/ 0 h 226"/>
                  <a:gd name="T2" fmla="*/ 254 w 254"/>
                  <a:gd name="T3" fmla="*/ 2 h 226"/>
                  <a:gd name="T4" fmla="*/ 251 w 254"/>
                  <a:gd name="T5" fmla="*/ 5 h 226"/>
                  <a:gd name="T6" fmla="*/ 249 w 254"/>
                  <a:gd name="T7" fmla="*/ 10 h 226"/>
                  <a:gd name="T8" fmla="*/ 245 w 254"/>
                  <a:gd name="T9" fmla="*/ 12 h 226"/>
                  <a:gd name="T10" fmla="*/ 244 w 254"/>
                  <a:gd name="T11" fmla="*/ 15 h 226"/>
                  <a:gd name="T12" fmla="*/ 217 w 254"/>
                  <a:gd name="T13" fmla="*/ 39 h 226"/>
                  <a:gd name="T14" fmla="*/ 192 w 254"/>
                  <a:gd name="T15" fmla="*/ 64 h 226"/>
                  <a:gd name="T16" fmla="*/ 168 w 254"/>
                  <a:gd name="T17" fmla="*/ 89 h 226"/>
                  <a:gd name="T18" fmla="*/ 143 w 254"/>
                  <a:gd name="T19" fmla="*/ 113 h 226"/>
                  <a:gd name="T20" fmla="*/ 129 w 254"/>
                  <a:gd name="T21" fmla="*/ 125 h 226"/>
                  <a:gd name="T22" fmla="*/ 115 w 254"/>
                  <a:gd name="T23" fmla="*/ 139 h 226"/>
                  <a:gd name="T24" fmla="*/ 102 w 254"/>
                  <a:gd name="T25" fmla="*/ 152 h 226"/>
                  <a:gd name="T26" fmla="*/ 87 w 254"/>
                  <a:gd name="T27" fmla="*/ 164 h 226"/>
                  <a:gd name="T28" fmla="*/ 68 w 254"/>
                  <a:gd name="T29" fmla="*/ 169 h 226"/>
                  <a:gd name="T30" fmla="*/ 49 w 254"/>
                  <a:gd name="T31" fmla="*/ 173 h 226"/>
                  <a:gd name="T32" fmla="*/ 30 w 254"/>
                  <a:gd name="T33" fmla="*/ 179 h 226"/>
                  <a:gd name="T34" fmla="*/ 15 w 254"/>
                  <a:gd name="T35" fmla="*/ 191 h 226"/>
                  <a:gd name="T36" fmla="*/ 11 w 254"/>
                  <a:gd name="T37" fmla="*/ 197 h 226"/>
                  <a:gd name="T38" fmla="*/ 6 w 254"/>
                  <a:gd name="T39" fmla="*/ 205 h 226"/>
                  <a:gd name="T40" fmla="*/ 4 w 254"/>
                  <a:gd name="T41" fmla="*/ 212 h 226"/>
                  <a:gd name="T42" fmla="*/ 6 w 254"/>
                  <a:gd name="T43" fmla="*/ 221 h 226"/>
                  <a:gd name="T44" fmla="*/ 7 w 254"/>
                  <a:gd name="T45" fmla="*/ 226 h 226"/>
                  <a:gd name="T46" fmla="*/ 4 w 254"/>
                  <a:gd name="T47" fmla="*/ 225 h 226"/>
                  <a:gd name="T48" fmla="*/ 4 w 254"/>
                  <a:gd name="T49" fmla="*/ 223 h 226"/>
                  <a:gd name="T50" fmla="*/ 0 w 254"/>
                  <a:gd name="T51" fmla="*/ 212 h 226"/>
                  <a:gd name="T52" fmla="*/ 2 w 254"/>
                  <a:gd name="T53" fmla="*/ 202 h 226"/>
                  <a:gd name="T54" fmla="*/ 9 w 254"/>
                  <a:gd name="T55" fmla="*/ 192 h 226"/>
                  <a:gd name="T56" fmla="*/ 15 w 254"/>
                  <a:gd name="T57" fmla="*/ 184 h 226"/>
                  <a:gd name="T58" fmla="*/ 35 w 254"/>
                  <a:gd name="T59" fmla="*/ 172 h 226"/>
                  <a:gd name="T60" fmla="*/ 59 w 254"/>
                  <a:gd name="T61" fmla="*/ 167 h 226"/>
                  <a:gd name="T62" fmla="*/ 82 w 254"/>
                  <a:gd name="T63" fmla="*/ 161 h 226"/>
                  <a:gd name="T64" fmla="*/ 102 w 254"/>
                  <a:gd name="T65" fmla="*/ 145 h 226"/>
                  <a:gd name="T66" fmla="*/ 123 w 254"/>
                  <a:gd name="T67" fmla="*/ 124 h 226"/>
                  <a:gd name="T68" fmla="*/ 146 w 254"/>
                  <a:gd name="T69" fmla="*/ 104 h 226"/>
                  <a:gd name="T70" fmla="*/ 167 w 254"/>
                  <a:gd name="T71" fmla="*/ 83 h 226"/>
                  <a:gd name="T72" fmla="*/ 190 w 254"/>
                  <a:gd name="T73" fmla="*/ 61 h 226"/>
                  <a:gd name="T74" fmla="*/ 205 w 254"/>
                  <a:gd name="T75" fmla="*/ 45 h 226"/>
                  <a:gd name="T76" fmla="*/ 221 w 254"/>
                  <a:gd name="T77" fmla="*/ 31 h 226"/>
                  <a:gd name="T78" fmla="*/ 235 w 254"/>
                  <a:gd name="T79" fmla="*/ 16 h 226"/>
                  <a:gd name="T80" fmla="*/ 250 w 254"/>
                  <a:gd name="T81" fmla="*/ 2 h 226"/>
                  <a:gd name="T82" fmla="*/ 251 w 254"/>
                  <a:gd name="T83" fmla="*/ 0 h 226"/>
                  <a:gd name="T84" fmla="*/ 251 w 254"/>
                  <a:gd name="T85"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6">
                    <a:moveTo>
                      <a:pt x="251" y="0"/>
                    </a:moveTo>
                    <a:lnTo>
                      <a:pt x="254" y="2"/>
                    </a:lnTo>
                    <a:lnTo>
                      <a:pt x="251" y="5"/>
                    </a:lnTo>
                    <a:lnTo>
                      <a:pt x="249" y="10"/>
                    </a:lnTo>
                    <a:lnTo>
                      <a:pt x="245" y="12"/>
                    </a:lnTo>
                    <a:lnTo>
                      <a:pt x="244" y="15"/>
                    </a:lnTo>
                    <a:lnTo>
                      <a:pt x="217" y="39"/>
                    </a:lnTo>
                    <a:lnTo>
                      <a:pt x="192" y="64"/>
                    </a:lnTo>
                    <a:lnTo>
                      <a:pt x="168" y="89"/>
                    </a:lnTo>
                    <a:lnTo>
                      <a:pt x="143" y="113"/>
                    </a:lnTo>
                    <a:lnTo>
                      <a:pt x="129" y="125"/>
                    </a:lnTo>
                    <a:lnTo>
                      <a:pt x="115" y="139"/>
                    </a:lnTo>
                    <a:lnTo>
                      <a:pt x="102" y="152"/>
                    </a:lnTo>
                    <a:lnTo>
                      <a:pt x="87" y="164"/>
                    </a:lnTo>
                    <a:lnTo>
                      <a:pt x="68" y="169"/>
                    </a:lnTo>
                    <a:lnTo>
                      <a:pt x="49" y="173"/>
                    </a:lnTo>
                    <a:lnTo>
                      <a:pt x="30" y="179"/>
                    </a:lnTo>
                    <a:lnTo>
                      <a:pt x="15" y="191"/>
                    </a:lnTo>
                    <a:lnTo>
                      <a:pt x="11" y="197"/>
                    </a:lnTo>
                    <a:lnTo>
                      <a:pt x="6" y="205"/>
                    </a:lnTo>
                    <a:lnTo>
                      <a:pt x="4" y="212"/>
                    </a:lnTo>
                    <a:lnTo>
                      <a:pt x="6" y="221"/>
                    </a:lnTo>
                    <a:lnTo>
                      <a:pt x="7" y="226"/>
                    </a:lnTo>
                    <a:lnTo>
                      <a:pt x="4" y="225"/>
                    </a:lnTo>
                    <a:lnTo>
                      <a:pt x="4" y="223"/>
                    </a:lnTo>
                    <a:lnTo>
                      <a:pt x="0" y="212"/>
                    </a:lnTo>
                    <a:lnTo>
                      <a:pt x="2" y="202"/>
                    </a:lnTo>
                    <a:lnTo>
                      <a:pt x="9" y="192"/>
                    </a:lnTo>
                    <a:lnTo>
                      <a:pt x="15" y="184"/>
                    </a:lnTo>
                    <a:lnTo>
                      <a:pt x="35" y="172"/>
                    </a:lnTo>
                    <a:lnTo>
                      <a:pt x="59" y="167"/>
                    </a:lnTo>
                    <a:lnTo>
                      <a:pt x="82" y="161"/>
                    </a:lnTo>
                    <a:lnTo>
                      <a:pt x="102" y="145"/>
                    </a:lnTo>
                    <a:lnTo>
                      <a:pt x="123" y="124"/>
                    </a:lnTo>
                    <a:lnTo>
                      <a:pt x="146" y="104"/>
                    </a:lnTo>
                    <a:lnTo>
                      <a:pt x="167" y="83"/>
                    </a:lnTo>
                    <a:lnTo>
                      <a:pt x="190" y="61"/>
                    </a:lnTo>
                    <a:lnTo>
                      <a:pt x="205" y="45"/>
                    </a:lnTo>
                    <a:lnTo>
                      <a:pt x="221" y="31"/>
                    </a:lnTo>
                    <a:lnTo>
                      <a:pt x="235" y="16"/>
                    </a:lnTo>
                    <a:lnTo>
                      <a:pt x="250" y="2"/>
                    </a:lnTo>
                    <a:lnTo>
                      <a:pt x="251" y="0"/>
                    </a:lnTo>
                    <a:lnTo>
                      <a:pt x="2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73" name="Freeform 53"/>
              <p:cNvSpPr>
                <a:spLocks/>
              </p:cNvSpPr>
              <p:nvPr/>
            </p:nvSpPr>
            <p:spPr bwMode="auto">
              <a:xfrm>
                <a:off x="5273" y="897"/>
                <a:ext cx="78" cy="63"/>
              </a:xfrm>
              <a:custGeom>
                <a:avLst/>
                <a:gdLst>
                  <a:gd name="T0" fmla="*/ 230 w 234"/>
                  <a:gd name="T1" fmla="*/ 0 h 190"/>
                  <a:gd name="T2" fmla="*/ 234 w 234"/>
                  <a:gd name="T3" fmla="*/ 2 h 190"/>
                  <a:gd name="T4" fmla="*/ 231 w 234"/>
                  <a:gd name="T5" fmla="*/ 5 h 190"/>
                  <a:gd name="T6" fmla="*/ 229 w 234"/>
                  <a:gd name="T7" fmla="*/ 9 h 190"/>
                  <a:gd name="T8" fmla="*/ 225 w 234"/>
                  <a:gd name="T9" fmla="*/ 13 h 190"/>
                  <a:gd name="T10" fmla="*/ 223 w 234"/>
                  <a:gd name="T11" fmla="*/ 16 h 190"/>
                  <a:gd name="T12" fmla="*/ 197 w 234"/>
                  <a:gd name="T13" fmla="*/ 41 h 190"/>
                  <a:gd name="T14" fmla="*/ 169 w 234"/>
                  <a:gd name="T15" fmla="*/ 68 h 190"/>
                  <a:gd name="T16" fmla="*/ 143 w 234"/>
                  <a:gd name="T17" fmla="*/ 94 h 190"/>
                  <a:gd name="T18" fmla="*/ 118 w 234"/>
                  <a:gd name="T19" fmla="*/ 123 h 190"/>
                  <a:gd name="T20" fmla="*/ 104 w 234"/>
                  <a:gd name="T21" fmla="*/ 133 h 190"/>
                  <a:gd name="T22" fmla="*/ 92 w 234"/>
                  <a:gd name="T23" fmla="*/ 143 h 190"/>
                  <a:gd name="T24" fmla="*/ 76 w 234"/>
                  <a:gd name="T25" fmla="*/ 151 h 190"/>
                  <a:gd name="T26" fmla="*/ 60 w 234"/>
                  <a:gd name="T27" fmla="*/ 153 h 190"/>
                  <a:gd name="T28" fmla="*/ 45 w 234"/>
                  <a:gd name="T29" fmla="*/ 153 h 190"/>
                  <a:gd name="T30" fmla="*/ 30 w 234"/>
                  <a:gd name="T31" fmla="*/ 157 h 190"/>
                  <a:gd name="T32" fmla="*/ 16 w 234"/>
                  <a:gd name="T33" fmla="*/ 163 h 190"/>
                  <a:gd name="T34" fmla="*/ 5 w 234"/>
                  <a:gd name="T35" fmla="*/ 175 h 190"/>
                  <a:gd name="T36" fmla="*/ 4 w 234"/>
                  <a:gd name="T37" fmla="*/ 176 h 190"/>
                  <a:gd name="T38" fmla="*/ 4 w 234"/>
                  <a:gd name="T39" fmla="*/ 178 h 190"/>
                  <a:gd name="T40" fmla="*/ 4 w 234"/>
                  <a:gd name="T41" fmla="*/ 181 h 190"/>
                  <a:gd name="T42" fmla="*/ 4 w 234"/>
                  <a:gd name="T43" fmla="*/ 185 h 190"/>
                  <a:gd name="T44" fmla="*/ 2 w 234"/>
                  <a:gd name="T45" fmla="*/ 190 h 190"/>
                  <a:gd name="T46" fmla="*/ 1 w 234"/>
                  <a:gd name="T47" fmla="*/ 187 h 190"/>
                  <a:gd name="T48" fmla="*/ 0 w 234"/>
                  <a:gd name="T49" fmla="*/ 185 h 190"/>
                  <a:gd name="T50" fmla="*/ 0 w 234"/>
                  <a:gd name="T51" fmla="*/ 182 h 190"/>
                  <a:gd name="T52" fmla="*/ 0 w 234"/>
                  <a:gd name="T53" fmla="*/ 182 h 190"/>
                  <a:gd name="T54" fmla="*/ 4 w 234"/>
                  <a:gd name="T55" fmla="*/ 168 h 190"/>
                  <a:gd name="T56" fmla="*/ 15 w 234"/>
                  <a:gd name="T57" fmla="*/ 160 h 190"/>
                  <a:gd name="T58" fmla="*/ 29 w 234"/>
                  <a:gd name="T59" fmla="*/ 153 h 190"/>
                  <a:gd name="T60" fmla="*/ 44 w 234"/>
                  <a:gd name="T61" fmla="*/ 149 h 190"/>
                  <a:gd name="T62" fmla="*/ 53 w 234"/>
                  <a:gd name="T63" fmla="*/ 148 h 190"/>
                  <a:gd name="T64" fmla="*/ 65 w 234"/>
                  <a:gd name="T65" fmla="*/ 148 h 190"/>
                  <a:gd name="T66" fmla="*/ 75 w 234"/>
                  <a:gd name="T67" fmla="*/ 147 h 190"/>
                  <a:gd name="T68" fmla="*/ 85 w 234"/>
                  <a:gd name="T69" fmla="*/ 144 h 190"/>
                  <a:gd name="T70" fmla="*/ 114 w 234"/>
                  <a:gd name="T71" fmla="*/ 121 h 190"/>
                  <a:gd name="T72" fmla="*/ 139 w 234"/>
                  <a:gd name="T73" fmla="*/ 93 h 190"/>
                  <a:gd name="T74" fmla="*/ 164 w 234"/>
                  <a:gd name="T75" fmla="*/ 65 h 190"/>
                  <a:gd name="T76" fmla="*/ 192 w 234"/>
                  <a:gd name="T77" fmla="*/ 40 h 190"/>
                  <a:gd name="T78" fmla="*/ 202 w 234"/>
                  <a:gd name="T79" fmla="*/ 30 h 190"/>
                  <a:gd name="T80" fmla="*/ 212 w 234"/>
                  <a:gd name="T81" fmla="*/ 20 h 190"/>
                  <a:gd name="T82" fmla="*/ 221 w 234"/>
                  <a:gd name="T83" fmla="*/ 10 h 190"/>
                  <a:gd name="T84" fmla="*/ 230 w 234"/>
                  <a:gd name="T85" fmla="*/ 0 h 190"/>
                  <a:gd name="T86" fmla="*/ 230 w 234"/>
                  <a:gd name="T8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4" h="190">
                    <a:moveTo>
                      <a:pt x="230" y="0"/>
                    </a:moveTo>
                    <a:lnTo>
                      <a:pt x="234" y="2"/>
                    </a:lnTo>
                    <a:lnTo>
                      <a:pt x="231" y="5"/>
                    </a:lnTo>
                    <a:lnTo>
                      <a:pt x="229" y="9"/>
                    </a:lnTo>
                    <a:lnTo>
                      <a:pt x="225" y="13"/>
                    </a:lnTo>
                    <a:lnTo>
                      <a:pt x="223" y="16"/>
                    </a:lnTo>
                    <a:lnTo>
                      <a:pt x="197" y="41"/>
                    </a:lnTo>
                    <a:lnTo>
                      <a:pt x="169" y="68"/>
                    </a:lnTo>
                    <a:lnTo>
                      <a:pt x="143" y="94"/>
                    </a:lnTo>
                    <a:lnTo>
                      <a:pt x="118" y="123"/>
                    </a:lnTo>
                    <a:lnTo>
                      <a:pt x="104" y="133"/>
                    </a:lnTo>
                    <a:lnTo>
                      <a:pt x="92" y="143"/>
                    </a:lnTo>
                    <a:lnTo>
                      <a:pt x="76" y="151"/>
                    </a:lnTo>
                    <a:lnTo>
                      <a:pt x="60" y="153"/>
                    </a:lnTo>
                    <a:lnTo>
                      <a:pt x="45" y="153"/>
                    </a:lnTo>
                    <a:lnTo>
                      <a:pt x="30" y="157"/>
                    </a:lnTo>
                    <a:lnTo>
                      <a:pt x="16" y="163"/>
                    </a:lnTo>
                    <a:lnTo>
                      <a:pt x="5" y="175"/>
                    </a:lnTo>
                    <a:lnTo>
                      <a:pt x="4" y="176"/>
                    </a:lnTo>
                    <a:lnTo>
                      <a:pt x="4" y="178"/>
                    </a:lnTo>
                    <a:lnTo>
                      <a:pt x="4" y="181"/>
                    </a:lnTo>
                    <a:lnTo>
                      <a:pt x="4" y="185"/>
                    </a:lnTo>
                    <a:lnTo>
                      <a:pt x="2" y="190"/>
                    </a:lnTo>
                    <a:lnTo>
                      <a:pt x="1" y="187"/>
                    </a:lnTo>
                    <a:lnTo>
                      <a:pt x="0" y="185"/>
                    </a:lnTo>
                    <a:lnTo>
                      <a:pt x="0" y="182"/>
                    </a:lnTo>
                    <a:lnTo>
                      <a:pt x="0" y="182"/>
                    </a:lnTo>
                    <a:lnTo>
                      <a:pt x="4" y="168"/>
                    </a:lnTo>
                    <a:lnTo>
                      <a:pt x="15" y="160"/>
                    </a:lnTo>
                    <a:lnTo>
                      <a:pt x="29" y="153"/>
                    </a:lnTo>
                    <a:lnTo>
                      <a:pt x="44" y="149"/>
                    </a:lnTo>
                    <a:lnTo>
                      <a:pt x="53" y="148"/>
                    </a:lnTo>
                    <a:lnTo>
                      <a:pt x="65" y="148"/>
                    </a:lnTo>
                    <a:lnTo>
                      <a:pt x="75" y="147"/>
                    </a:lnTo>
                    <a:lnTo>
                      <a:pt x="85" y="144"/>
                    </a:lnTo>
                    <a:lnTo>
                      <a:pt x="114" y="121"/>
                    </a:lnTo>
                    <a:lnTo>
                      <a:pt x="139" y="93"/>
                    </a:lnTo>
                    <a:lnTo>
                      <a:pt x="164" y="65"/>
                    </a:lnTo>
                    <a:lnTo>
                      <a:pt x="192" y="40"/>
                    </a:lnTo>
                    <a:lnTo>
                      <a:pt x="202" y="30"/>
                    </a:lnTo>
                    <a:lnTo>
                      <a:pt x="212" y="20"/>
                    </a:lnTo>
                    <a:lnTo>
                      <a:pt x="221" y="10"/>
                    </a:lnTo>
                    <a:lnTo>
                      <a:pt x="230" y="0"/>
                    </a:lnTo>
                    <a:lnTo>
                      <a:pt x="2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74" name="Freeform 54"/>
              <p:cNvSpPr>
                <a:spLocks/>
              </p:cNvSpPr>
              <p:nvPr/>
            </p:nvSpPr>
            <p:spPr bwMode="auto">
              <a:xfrm>
                <a:off x="5273" y="952"/>
                <a:ext cx="15" cy="11"/>
              </a:xfrm>
              <a:custGeom>
                <a:avLst/>
                <a:gdLst>
                  <a:gd name="T0" fmla="*/ 24 w 43"/>
                  <a:gd name="T1" fmla="*/ 0 h 32"/>
                  <a:gd name="T2" fmla="*/ 27 w 43"/>
                  <a:gd name="T3" fmla="*/ 0 h 32"/>
                  <a:gd name="T4" fmla="*/ 27 w 43"/>
                  <a:gd name="T5" fmla="*/ 2 h 32"/>
                  <a:gd name="T6" fmla="*/ 20 w 43"/>
                  <a:gd name="T7" fmla="*/ 5 h 32"/>
                  <a:gd name="T8" fmla="*/ 12 w 43"/>
                  <a:gd name="T9" fmla="*/ 11 h 32"/>
                  <a:gd name="T10" fmla="*/ 5 w 43"/>
                  <a:gd name="T11" fmla="*/ 19 h 32"/>
                  <a:gd name="T12" fmla="*/ 5 w 43"/>
                  <a:gd name="T13" fmla="*/ 26 h 32"/>
                  <a:gd name="T14" fmla="*/ 13 w 43"/>
                  <a:gd name="T15" fmla="*/ 19 h 32"/>
                  <a:gd name="T16" fmla="*/ 22 w 43"/>
                  <a:gd name="T17" fmla="*/ 11 h 32"/>
                  <a:gd name="T18" fmla="*/ 32 w 43"/>
                  <a:gd name="T19" fmla="*/ 7 h 32"/>
                  <a:gd name="T20" fmla="*/ 43 w 43"/>
                  <a:gd name="T21" fmla="*/ 9 h 32"/>
                  <a:gd name="T22" fmla="*/ 43 w 43"/>
                  <a:gd name="T23" fmla="*/ 11 h 32"/>
                  <a:gd name="T24" fmla="*/ 43 w 43"/>
                  <a:gd name="T25" fmla="*/ 12 h 32"/>
                  <a:gd name="T26" fmla="*/ 32 w 43"/>
                  <a:gd name="T27" fmla="*/ 11 h 32"/>
                  <a:gd name="T28" fmla="*/ 22 w 43"/>
                  <a:gd name="T29" fmla="*/ 16 h 32"/>
                  <a:gd name="T30" fmla="*/ 13 w 43"/>
                  <a:gd name="T31" fmla="*/ 24 h 32"/>
                  <a:gd name="T32" fmla="*/ 5 w 43"/>
                  <a:gd name="T33" fmla="*/ 32 h 32"/>
                  <a:gd name="T34" fmla="*/ 2 w 43"/>
                  <a:gd name="T35" fmla="*/ 31 h 32"/>
                  <a:gd name="T36" fmla="*/ 0 w 43"/>
                  <a:gd name="T37" fmla="*/ 29 h 32"/>
                  <a:gd name="T38" fmla="*/ 0 w 43"/>
                  <a:gd name="T39" fmla="*/ 19 h 32"/>
                  <a:gd name="T40" fmla="*/ 7 w 43"/>
                  <a:gd name="T41" fmla="*/ 10 h 32"/>
                  <a:gd name="T42" fmla="*/ 15 w 43"/>
                  <a:gd name="T43" fmla="*/ 4 h 32"/>
                  <a:gd name="T44" fmla="*/ 24 w 43"/>
                  <a:gd name="T45" fmla="*/ 0 h 32"/>
                  <a:gd name="T46" fmla="*/ 24 w 43"/>
                  <a:gd name="T4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32">
                    <a:moveTo>
                      <a:pt x="24" y="0"/>
                    </a:moveTo>
                    <a:lnTo>
                      <a:pt x="27" y="0"/>
                    </a:lnTo>
                    <a:lnTo>
                      <a:pt x="27" y="2"/>
                    </a:lnTo>
                    <a:lnTo>
                      <a:pt x="20" y="5"/>
                    </a:lnTo>
                    <a:lnTo>
                      <a:pt x="12" y="11"/>
                    </a:lnTo>
                    <a:lnTo>
                      <a:pt x="5" y="19"/>
                    </a:lnTo>
                    <a:lnTo>
                      <a:pt x="5" y="26"/>
                    </a:lnTo>
                    <a:lnTo>
                      <a:pt x="13" y="19"/>
                    </a:lnTo>
                    <a:lnTo>
                      <a:pt x="22" y="11"/>
                    </a:lnTo>
                    <a:lnTo>
                      <a:pt x="32" y="7"/>
                    </a:lnTo>
                    <a:lnTo>
                      <a:pt x="43" y="9"/>
                    </a:lnTo>
                    <a:lnTo>
                      <a:pt x="43" y="11"/>
                    </a:lnTo>
                    <a:lnTo>
                      <a:pt x="43" y="12"/>
                    </a:lnTo>
                    <a:lnTo>
                      <a:pt x="32" y="11"/>
                    </a:lnTo>
                    <a:lnTo>
                      <a:pt x="22" y="16"/>
                    </a:lnTo>
                    <a:lnTo>
                      <a:pt x="13" y="24"/>
                    </a:lnTo>
                    <a:lnTo>
                      <a:pt x="5" y="32"/>
                    </a:lnTo>
                    <a:lnTo>
                      <a:pt x="2" y="31"/>
                    </a:lnTo>
                    <a:lnTo>
                      <a:pt x="0" y="29"/>
                    </a:lnTo>
                    <a:lnTo>
                      <a:pt x="0" y="19"/>
                    </a:lnTo>
                    <a:lnTo>
                      <a:pt x="7" y="10"/>
                    </a:lnTo>
                    <a:lnTo>
                      <a:pt x="15" y="4"/>
                    </a:lnTo>
                    <a:lnTo>
                      <a:pt x="24"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75" name="Freeform 55"/>
              <p:cNvSpPr>
                <a:spLocks/>
              </p:cNvSpPr>
              <p:nvPr/>
            </p:nvSpPr>
            <p:spPr bwMode="auto">
              <a:xfrm>
                <a:off x="5276" y="960"/>
                <a:ext cx="2" cy="3"/>
              </a:xfrm>
              <a:custGeom>
                <a:avLst/>
                <a:gdLst>
                  <a:gd name="T0" fmla="*/ 3 w 6"/>
                  <a:gd name="T1" fmla="*/ 0 h 8"/>
                  <a:gd name="T2" fmla="*/ 4 w 6"/>
                  <a:gd name="T3" fmla="*/ 1 h 8"/>
                  <a:gd name="T4" fmla="*/ 6 w 6"/>
                  <a:gd name="T5" fmla="*/ 5 h 8"/>
                  <a:gd name="T6" fmla="*/ 4 w 6"/>
                  <a:gd name="T7" fmla="*/ 8 h 8"/>
                  <a:gd name="T8" fmla="*/ 3 w 6"/>
                  <a:gd name="T9" fmla="*/ 6 h 8"/>
                  <a:gd name="T10" fmla="*/ 1 w 6"/>
                  <a:gd name="T11" fmla="*/ 5 h 8"/>
                  <a:gd name="T12" fmla="*/ 0 w 6"/>
                  <a:gd name="T13" fmla="*/ 2 h 8"/>
                  <a:gd name="T14" fmla="*/ 0 w 6"/>
                  <a:gd name="T15" fmla="*/ 1 h 8"/>
                  <a:gd name="T16" fmla="*/ 3 w 6"/>
                  <a:gd name="T17" fmla="*/ 0 h 8"/>
                  <a:gd name="T18" fmla="*/ 3 w 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3" y="0"/>
                    </a:moveTo>
                    <a:lnTo>
                      <a:pt x="4" y="1"/>
                    </a:lnTo>
                    <a:lnTo>
                      <a:pt x="6" y="5"/>
                    </a:lnTo>
                    <a:lnTo>
                      <a:pt x="4" y="8"/>
                    </a:lnTo>
                    <a:lnTo>
                      <a:pt x="3" y="6"/>
                    </a:lnTo>
                    <a:lnTo>
                      <a:pt x="1" y="5"/>
                    </a:lnTo>
                    <a:lnTo>
                      <a:pt x="0" y="2"/>
                    </a:lnTo>
                    <a:lnTo>
                      <a:pt x="0" y="1"/>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76" name="Freeform 56"/>
              <p:cNvSpPr>
                <a:spLocks/>
              </p:cNvSpPr>
              <p:nvPr/>
            </p:nvSpPr>
            <p:spPr bwMode="auto">
              <a:xfrm>
                <a:off x="5286" y="967"/>
                <a:ext cx="13" cy="16"/>
              </a:xfrm>
              <a:custGeom>
                <a:avLst/>
                <a:gdLst>
                  <a:gd name="T0" fmla="*/ 30 w 39"/>
                  <a:gd name="T1" fmla="*/ 0 h 48"/>
                  <a:gd name="T2" fmla="*/ 39 w 39"/>
                  <a:gd name="T3" fmla="*/ 11 h 48"/>
                  <a:gd name="T4" fmla="*/ 39 w 39"/>
                  <a:gd name="T5" fmla="*/ 26 h 48"/>
                  <a:gd name="T6" fmla="*/ 32 w 39"/>
                  <a:gd name="T7" fmla="*/ 40 h 48"/>
                  <a:gd name="T8" fmla="*/ 20 w 39"/>
                  <a:gd name="T9" fmla="*/ 48 h 48"/>
                  <a:gd name="T10" fmla="*/ 14 w 39"/>
                  <a:gd name="T11" fmla="*/ 48 h 48"/>
                  <a:gd name="T12" fmla="*/ 9 w 39"/>
                  <a:gd name="T13" fmla="*/ 48 h 48"/>
                  <a:gd name="T14" fmla="*/ 4 w 39"/>
                  <a:gd name="T15" fmla="*/ 45 h 48"/>
                  <a:gd name="T16" fmla="*/ 0 w 39"/>
                  <a:gd name="T17" fmla="*/ 43 h 48"/>
                  <a:gd name="T18" fmla="*/ 1 w 39"/>
                  <a:gd name="T19" fmla="*/ 39 h 48"/>
                  <a:gd name="T20" fmla="*/ 6 w 39"/>
                  <a:gd name="T21" fmla="*/ 42 h 48"/>
                  <a:gd name="T22" fmla="*/ 11 w 39"/>
                  <a:gd name="T23" fmla="*/ 44 h 48"/>
                  <a:gd name="T24" fmla="*/ 16 w 39"/>
                  <a:gd name="T25" fmla="*/ 44 h 48"/>
                  <a:gd name="T26" fmla="*/ 22 w 39"/>
                  <a:gd name="T27" fmla="*/ 43 h 48"/>
                  <a:gd name="T28" fmla="*/ 30 w 39"/>
                  <a:gd name="T29" fmla="*/ 34 h 48"/>
                  <a:gd name="T30" fmla="*/ 35 w 39"/>
                  <a:gd name="T31" fmla="*/ 24 h 48"/>
                  <a:gd name="T32" fmla="*/ 35 w 39"/>
                  <a:gd name="T33" fmla="*/ 13 h 48"/>
                  <a:gd name="T34" fmla="*/ 29 w 39"/>
                  <a:gd name="T35" fmla="*/ 4 h 48"/>
                  <a:gd name="T36" fmla="*/ 29 w 39"/>
                  <a:gd name="T37" fmla="*/ 3 h 48"/>
                  <a:gd name="T38" fmla="*/ 30 w 39"/>
                  <a:gd name="T39" fmla="*/ 0 h 48"/>
                  <a:gd name="T40" fmla="*/ 30 w 39"/>
                  <a:gd name="T4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48">
                    <a:moveTo>
                      <a:pt x="30" y="0"/>
                    </a:moveTo>
                    <a:lnTo>
                      <a:pt x="39" y="11"/>
                    </a:lnTo>
                    <a:lnTo>
                      <a:pt x="39" y="26"/>
                    </a:lnTo>
                    <a:lnTo>
                      <a:pt x="32" y="40"/>
                    </a:lnTo>
                    <a:lnTo>
                      <a:pt x="20" y="48"/>
                    </a:lnTo>
                    <a:lnTo>
                      <a:pt x="14" y="48"/>
                    </a:lnTo>
                    <a:lnTo>
                      <a:pt x="9" y="48"/>
                    </a:lnTo>
                    <a:lnTo>
                      <a:pt x="4" y="45"/>
                    </a:lnTo>
                    <a:lnTo>
                      <a:pt x="0" y="43"/>
                    </a:lnTo>
                    <a:lnTo>
                      <a:pt x="1" y="39"/>
                    </a:lnTo>
                    <a:lnTo>
                      <a:pt x="6" y="42"/>
                    </a:lnTo>
                    <a:lnTo>
                      <a:pt x="11" y="44"/>
                    </a:lnTo>
                    <a:lnTo>
                      <a:pt x="16" y="44"/>
                    </a:lnTo>
                    <a:lnTo>
                      <a:pt x="22" y="43"/>
                    </a:lnTo>
                    <a:lnTo>
                      <a:pt x="30" y="34"/>
                    </a:lnTo>
                    <a:lnTo>
                      <a:pt x="35" y="24"/>
                    </a:lnTo>
                    <a:lnTo>
                      <a:pt x="35" y="13"/>
                    </a:lnTo>
                    <a:lnTo>
                      <a:pt x="29" y="4"/>
                    </a:lnTo>
                    <a:lnTo>
                      <a:pt x="29" y="3"/>
                    </a:lnTo>
                    <a:lnTo>
                      <a:pt x="30" y="0"/>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77" name="Freeform 57"/>
              <p:cNvSpPr>
                <a:spLocks/>
              </p:cNvSpPr>
              <p:nvPr/>
            </p:nvSpPr>
            <p:spPr bwMode="auto">
              <a:xfrm>
                <a:off x="5287" y="983"/>
                <a:ext cx="16" cy="52"/>
              </a:xfrm>
              <a:custGeom>
                <a:avLst/>
                <a:gdLst>
                  <a:gd name="T0" fmla="*/ 12 w 47"/>
                  <a:gd name="T1" fmla="*/ 0 h 158"/>
                  <a:gd name="T2" fmla="*/ 22 w 47"/>
                  <a:gd name="T3" fmla="*/ 11 h 158"/>
                  <a:gd name="T4" fmla="*/ 32 w 47"/>
                  <a:gd name="T5" fmla="*/ 22 h 158"/>
                  <a:gd name="T6" fmla="*/ 40 w 47"/>
                  <a:gd name="T7" fmla="*/ 36 h 158"/>
                  <a:gd name="T8" fmla="*/ 47 w 47"/>
                  <a:gd name="T9" fmla="*/ 50 h 158"/>
                  <a:gd name="T10" fmla="*/ 44 w 47"/>
                  <a:gd name="T11" fmla="*/ 69 h 158"/>
                  <a:gd name="T12" fmla="*/ 38 w 47"/>
                  <a:gd name="T13" fmla="*/ 88 h 158"/>
                  <a:gd name="T14" fmla="*/ 31 w 47"/>
                  <a:gd name="T15" fmla="*/ 105 h 158"/>
                  <a:gd name="T16" fmla="*/ 22 w 47"/>
                  <a:gd name="T17" fmla="*/ 124 h 158"/>
                  <a:gd name="T18" fmla="*/ 18 w 47"/>
                  <a:gd name="T19" fmla="*/ 131 h 158"/>
                  <a:gd name="T20" fmla="*/ 13 w 47"/>
                  <a:gd name="T21" fmla="*/ 140 h 158"/>
                  <a:gd name="T22" fmla="*/ 10 w 47"/>
                  <a:gd name="T23" fmla="*/ 149 h 158"/>
                  <a:gd name="T24" fmla="*/ 5 w 47"/>
                  <a:gd name="T25" fmla="*/ 157 h 158"/>
                  <a:gd name="T26" fmla="*/ 2 w 47"/>
                  <a:gd name="T27" fmla="*/ 157 h 158"/>
                  <a:gd name="T28" fmla="*/ 0 w 47"/>
                  <a:gd name="T29" fmla="*/ 158 h 158"/>
                  <a:gd name="T30" fmla="*/ 8 w 47"/>
                  <a:gd name="T31" fmla="*/ 139 h 158"/>
                  <a:gd name="T32" fmla="*/ 18 w 47"/>
                  <a:gd name="T33" fmla="*/ 121 h 158"/>
                  <a:gd name="T34" fmla="*/ 27 w 47"/>
                  <a:gd name="T35" fmla="*/ 104 h 158"/>
                  <a:gd name="T36" fmla="*/ 33 w 47"/>
                  <a:gd name="T37" fmla="*/ 85 h 158"/>
                  <a:gd name="T38" fmla="*/ 37 w 47"/>
                  <a:gd name="T39" fmla="*/ 74 h 158"/>
                  <a:gd name="T40" fmla="*/ 41 w 47"/>
                  <a:gd name="T41" fmla="*/ 62 h 158"/>
                  <a:gd name="T42" fmla="*/ 42 w 47"/>
                  <a:gd name="T43" fmla="*/ 51 h 158"/>
                  <a:gd name="T44" fmla="*/ 37 w 47"/>
                  <a:gd name="T45" fmla="*/ 41 h 158"/>
                  <a:gd name="T46" fmla="*/ 32 w 47"/>
                  <a:gd name="T47" fmla="*/ 30 h 158"/>
                  <a:gd name="T48" fmla="*/ 25 w 47"/>
                  <a:gd name="T49" fmla="*/ 20 h 158"/>
                  <a:gd name="T50" fmla="*/ 17 w 47"/>
                  <a:gd name="T51" fmla="*/ 10 h 158"/>
                  <a:gd name="T52" fmla="*/ 10 w 47"/>
                  <a:gd name="T53" fmla="*/ 1 h 158"/>
                  <a:gd name="T54" fmla="*/ 12 w 47"/>
                  <a:gd name="T55" fmla="*/ 0 h 158"/>
                  <a:gd name="T56" fmla="*/ 12 w 47"/>
                  <a:gd name="T5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158">
                    <a:moveTo>
                      <a:pt x="12" y="0"/>
                    </a:moveTo>
                    <a:lnTo>
                      <a:pt x="22" y="11"/>
                    </a:lnTo>
                    <a:lnTo>
                      <a:pt x="32" y="22"/>
                    </a:lnTo>
                    <a:lnTo>
                      <a:pt x="40" y="36"/>
                    </a:lnTo>
                    <a:lnTo>
                      <a:pt x="47" y="50"/>
                    </a:lnTo>
                    <a:lnTo>
                      <a:pt x="44" y="69"/>
                    </a:lnTo>
                    <a:lnTo>
                      <a:pt x="38" y="88"/>
                    </a:lnTo>
                    <a:lnTo>
                      <a:pt x="31" y="105"/>
                    </a:lnTo>
                    <a:lnTo>
                      <a:pt x="22" y="124"/>
                    </a:lnTo>
                    <a:lnTo>
                      <a:pt x="18" y="131"/>
                    </a:lnTo>
                    <a:lnTo>
                      <a:pt x="13" y="140"/>
                    </a:lnTo>
                    <a:lnTo>
                      <a:pt x="10" y="149"/>
                    </a:lnTo>
                    <a:lnTo>
                      <a:pt x="5" y="157"/>
                    </a:lnTo>
                    <a:lnTo>
                      <a:pt x="2" y="157"/>
                    </a:lnTo>
                    <a:lnTo>
                      <a:pt x="0" y="158"/>
                    </a:lnTo>
                    <a:lnTo>
                      <a:pt x="8" y="139"/>
                    </a:lnTo>
                    <a:lnTo>
                      <a:pt x="18" y="121"/>
                    </a:lnTo>
                    <a:lnTo>
                      <a:pt x="27" y="104"/>
                    </a:lnTo>
                    <a:lnTo>
                      <a:pt x="33" y="85"/>
                    </a:lnTo>
                    <a:lnTo>
                      <a:pt x="37" y="74"/>
                    </a:lnTo>
                    <a:lnTo>
                      <a:pt x="41" y="62"/>
                    </a:lnTo>
                    <a:lnTo>
                      <a:pt x="42" y="51"/>
                    </a:lnTo>
                    <a:lnTo>
                      <a:pt x="37" y="41"/>
                    </a:lnTo>
                    <a:lnTo>
                      <a:pt x="32" y="30"/>
                    </a:lnTo>
                    <a:lnTo>
                      <a:pt x="25" y="20"/>
                    </a:lnTo>
                    <a:lnTo>
                      <a:pt x="17" y="10"/>
                    </a:lnTo>
                    <a:lnTo>
                      <a:pt x="10" y="1"/>
                    </a:lnTo>
                    <a:lnTo>
                      <a:pt x="12"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78" name="Freeform 58"/>
              <p:cNvSpPr>
                <a:spLocks/>
              </p:cNvSpPr>
              <p:nvPr/>
            </p:nvSpPr>
            <p:spPr bwMode="auto">
              <a:xfrm>
                <a:off x="5297" y="977"/>
                <a:ext cx="15" cy="44"/>
              </a:xfrm>
              <a:custGeom>
                <a:avLst/>
                <a:gdLst>
                  <a:gd name="T0" fmla="*/ 0 w 45"/>
                  <a:gd name="T1" fmla="*/ 0 h 131"/>
                  <a:gd name="T2" fmla="*/ 16 w 45"/>
                  <a:gd name="T3" fmla="*/ 17 h 131"/>
                  <a:gd name="T4" fmla="*/ 28 w 45"/>
                  <a:gd name="T5" fmla="*/ 36 h 131"/>
                  <a:gd name="T6" fmla="*/ 38 w 45"/>
                  <a:gd name="T7" fmla="*/ 53 h 131"/>
                  <a:gd name="T8" fmla="*/ 45 w 45"/>
                  <a:gd name="T9" fmla="*/ 73 h 131"/>
                  <a:gd name="T10" fmla="*/ 44 w 45"/>
                  <a:gd name="T11" fmla="*/ 87 h 131"/>
                  <a:gd name="T12" fmla="*/ 41 w 45"/>
                  <a:gd name="T13" fmla="*/ 101 h 131"/>
                  <a:gd name="T14" fmla="*/ 38 w 45"/>
                  <a:gd name="T15" fmla="*/ 114 h 131"/>
                  <a:gd name="T16" fmla="*/ 38 w 45"/>
                  <a:gd name="T17" fmla="*/ 127 h 131"/>
                  <a:gd name="T18" fmla="*/ 38 w 45"/>
                  <a:gd name="T19" fmla="*/ 129 h 131"/>
                  <a:gd name="T20" fmla="*/ 39 w 45"/>
                  <a:gd name="T21" fmla="*/ 131 h 131"/>
                  <a:gd name="T22" fmla="*/ 33 w 45"/>
                  <a:gd name="T23" fmla="*/ 130 h 131"/>
                  <a:gd name="T24" fmla="*/ 31 w 45"/>
                  <a:gd name="T25" fmla="*/ 126 h 131"/>
                  <a:gd name="T26" fmla="*/ 33 w 45"/>
                  <a:gd name="T27" fmla="*/ 119 h 131"/>
                  <a:gd name="T28" fmla="*/ 34 w 45"/>
                  <a:gd name="T29" fmla="*/ 114 h 131"/>
                  <a:gd name="T30" fmla="*/ 36 w 45"/>
                  <a:gd name="T31" fmla="*/ 101 h 131"/>
                  <a:gd name="T32" fmla="*/ 40 w 45"/>
                  <a:gd name="T33" fmla="*/ 87 h 131"/>
                  <a:gd name="T34" fmla="*/ 40 w 45"/>
                  <a:gd name="T35" fmla="*/ 73 h 131"/>
                  <a:gd name="T36" fmla="*/ 36 w 45"/>
                  <a:gd name="T37" fmla="*/ 62 h 131"/>
                  <a:gd name="T38" fmla="*/ 30 w 45"/>
                  <a:gd name="T39" fmla="*/ 46 h 131"/>
                  <a:gd name="T40" fmla="*/ 20 w 45"/>
                  <a:gd name="T41" fmla="*/ 31 h 131"/>
                  <a:gd name="T42" fmla="*/ 10 w 45"/>
                  <a:gd name="T43" fmla="*/ 17 h 131"/>
                  <a:gd name="T44" fmla="*/ 0 w 45"/>
                  <a:gd name="T45" fmla="*/ 4 h 131"/>
                  <a:gd name="T46" fmla="*/ 0 w 45"/>
                  <a:gd name="T47" fmla="*/ 2 h 131"/>
                  <a:gd name="T48" fmla="*/ 0 w 45"/>
                  <a:gd name="T49" fmla="*/ 0 h 131"/>
                  <a:gd name="T50" fmla="*/ 0 w 45"/>
                  <a:gd name="T5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131">
                    <a:moveTo>
                      <a:pt x="0" y="0"/>
                    </a:moveTo>
                    <a:lnTo>
                      <a:pt x="16" y="17"/>
                    </a:lnTo>
                    <a:lnTo>
                      <a:pt x="28" y="36"/>
                    </a:lnTo>
                    <a:lnTo>
                      <a:pt x="38" y="53"/>
                    </a:lnTo>
                    <a:lnTo>
                      <a:pt x="45" y="73"/>
                    </a:lnTo>
                    <a:lnTo>
                      <a:pt x="44" y="87"/>
                    </a:lnTo>
                    <a:lnTo>
                      <a:pt x="41" y="101"/>
                    </a:lnTo>
                    <a:lnTo>
                      <a:pt x="38" y="114"/>
                    </a:lnTo>
                    <a:lnTo>
                      <a:pt x="38" y="127"/>
                    </a:lnTo>
                    <a:lnTo>
                      <a:pt x="38" y="129"/>
                    </a:lnTo>
                    <a:lnTo>
                      <a:pt x="39" y="131"/>
                    </a:lnTo>
                    <a:lnTo>
                      <a:pt x="33" y="130"/>
                    </a:lnTo>
                    <a:lnTo>
                      <a:pt x="31" y="126"/>
                    </a:lnTo>
                    <a:lnTo>
                      <a:pt x="33" y="119"/>
                    </a:lnTo>
                    <a:lnTo>
                      <a:pt x="34" y="114"/>
                    </a:lnTo>
                    <a:lnTo>
                      <a:pt x="36" y="101"/>
                    </a:lnTo>
                    <a:lnTo>
                      <a:pt x="40" y="87"/>
                    </a:lnTo>
                    <a:lnTo>
                      <a:pt x="40" y="73"/>
                    </a:lnTo>
                    <a:lnTo>
                      <a:pt x="36" y="62"/>
                    </a:lnTo>
                    <a:lnTo>
                      <a:pt x="30" y="46"/>
                    </a:lnTo>
                    <a:lnTo>
                      <a:pt x="20" y="31"/>
                    </a:lnTo>
                    <a:lnTo>
                      <a:pt x="10" y="17"/>
                    </a:lnTo>
                    <a:lnTo>
                      <a:pt x="0" y="4"/>
                    </a:lnTo>
                    <a:lnTo>
                      <a:pt x="0"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79" name="Freeform 59"/>
              <p:cNvSpPr>
                <a:spLocks/>
              </p:cNvSpPr>
              <p:nvPr/>
            </p:nvSpPr>
            <p:spPr bwMode="auto">
              <a:xfrm>
                <a:off x="5317" y="1032"/>
                <a:ext cx="66" cy="75"/>
              </a:xfrm>
              <a:custGeom>
                <a:avLst/>
                <a:gdLst>
                  <a:gd name="T0" fmla="*/ 6 w 197"/>
                  <a:gd name="T1" fmla="*/ 0 h 226"/>
                  <a:gd name="T2" fmla="*/ 11 w 197"/>
                  <a:gd name="T3" fmla="*/ 9 h 226"/>
                  <a:gd name="T4" fmla="*/ 16 w 197"/>
                  <a:gd name="T5" fmla="*/ 15 h 226"/>
                  <a:gd name="T6" fmla="*/ 21 w 197"/>
                  <a:gd name="T7" fmla="*/ 21 h 226"/>
                  <a:gd name="T8" fmla="*/ 28 w 197"/>
                  <a:gd name="T9" fmla="*/ 31 h 226"/>
                  <a:gd name="T10" fmla="*/ 34 w 197"/>
                  <a:gd name="T11" fmla="*/ 39 h 226"/>
                  <a:gd name="T12" fmla="*/ 40 w 197"/>
                  <a:gd name="T13" fmla="*/ 48 h 226"/>
                  <a:gd name="T14" fmla="*/ 48 w 197"/>
                  <a:gd name="T15" fmla="*/ 55 h 226"/>
                  <a:gd name="T16" fmla="*/ 54 w 197"/>
                  <a:gd name="T17" fmla="*/ 64 h 226"/>
                  <a:gd name="T18" fmla="*/ 68 w 197"/>
                  <a:gd name="T19" fmla="*/ 79 h 226"/>
                  <a:gd name="T20" fmla="*/ 82 w 197"/>
                  <a:gd name="T21" fmla="*/ 95 h 226"/>
                  <a:gd name="T22" fmla="*/ 97 w 197"/>
                  <a:gd name="T23" fmla="*/ 110 h 226"/>
                  <a:gd name="T24" fmla="*/ 113 w 197"/>
                  <a:gd name="T25" fmla="*/ 127 h 226"/>
                  <a:gd name="T26" fmla="*/ 131 w 197"/>
                  <a:gd name="T27" fmla="*/ 146 h 226"/>
                  <a:gd name="T28" fmla="*/ 156 w 197"/>
                  <a:gd name="T29" fmla="*/ 174 h 226"/>
                  <a:gd name="T30" fmla="*/ 180 w 197"/>
                  <a:gd name="T31" fmla="*/ 202 h 226"/>
                  <a:gd name="T32" fmla="*/ 197 w 197"/>
                  <a:gd name="T33" fmla="*/ 223 h 226"/>
                  <a:gd name="T34" fmla="*/ 194 w 197"/>
                  <a:gd name="T35" fmla="*/ 226 h 226"/>
                  <a:gd name="T36" fmla="*/ 185 w 197"/>
                  <a:gd name="T37" fmla="*/ 216 h 226"/>
                  <a:gd name="T38" fmla="*/ 170 w 197"/>
                  <a:gd name="T39" fmla="*/ 200 h 226"/>
                  <a:gd name="T40" fmla="*/ 155 w 197"/>
                  <a:gd name="T41" fmla="*/ 181 h 226"/>
                  <a:gd name="T42" fmla="*/ 146 w 197"/>
                  <a:gd name="T43" fmla="*/ 171 h 226"/>
                  <a:gd name="T44" fmla="*/ 122 w 197"/>
                  <a:gd name="T45" fmla="*/ 146 h 226"/>
                  <a:gd name="T46" fmla="*/ 99 w 197"/>
                  <a:gd name="T47" fmla="*/ 122 h 226"/>
                  <a:gd name="T48" fmla="*/ 77 w 197"/>
                  <a:gd name="T49" fmla="*/ 97 h 226"/>
                  <a:gd name="T50" fmla="*/ 55 w 197"/>
                  <a:gd name="T51" fmla="*/ 71 h 226"/>
                  <a:gd name="T52" fmla="*/ 47 w 197"/>
                  <a:gd name="T53" fmla="*/ 60 h 226"/>
                  <a:gd name="T54" fmla="*/ 39 w 197"/>
                  <a:gd name="T55" fmla="*/ 51 h 226"/>
                  <a:gd name="T56" fmla="*/ 30 w 197"/>
                  <a:gd name="T57" fmla="*/ 41 h 226"/>
                  <a:gd name="T58" fmla="*/ 23 w 197"/>
                  <a:gd name="T59" fmla="*/ 31 h 226"/>
                  <a:gd name="T60" fmla="*/ 15 w 197"/>
                  <a:gd name="T61" fmla="*/ 21 h 226"/>
                  <a:gd name="T62" fmla="*/ 11 w 197"/>
                  <a:gd name="T63" fmla="*/ 15 h 226"/>
                  <a:gd name="T64" fmla="*/ 6 w 197"/>
                  <a:gd name="T65" fmla="*/ 10 h 226"/>
                  <a:gd name="T66" fmla="*/ 0 w 197"/>
                  <a:gd name="T67" fmla="*/ 0 h 226"/>
                  <a:gd name="T68" fmla="*/ 6 w 197"/>
                  <a:gd name="T69" fmla="*/ 0 h 226"/>
                  <a:gd name="T70" fmla="*/ 6 w 197"/>
                  <a:gd name="T7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7" h="226">
                    <a:moveTo>
                      <a:pt x="6" y="0"/>
                    </a:moveTo>
                    <a:lnTo>
                      <a:pt x="11" y="9"/>
                    </a:lnTo>
                    <a:lnTo>
                      <a:pt x="16" y="15"/>
                    </a:lnTo>
                    <a:lnTo>
                      <a:pt x="21" y="21"/>
                    </a:lnTo>
                    <a:lnTo>
                      <a:pt x="28" y="31"/>
                    </a:lnTo>
                    <a:lnTo>
                      <a:pt x="34" y="39"/>
                    </a:lnTo>
                    <a:lnTo>
                      <a:pt x="40" y="48"/>
                    </a:lnTo>
                    <a:lnTo>
                      <a:pt x="48" y="55"/>
                    </a:lnTo>
                    <a:lnTo>
                      <a:pt x="54" y="64"/>
                    </a:lnTo>
                    <a:lnTo>
                      <a:pt x="68" y="79"/>
                    </a:lnTo>
                    <a:lnTo>
                      <a:pt x="82" y="95"/>
                    </a:lnTo>
                    <a:lnTo>
                      <a:pt x="97" y="110"/>
                    </a:lnTo>
                    <a:lnTo>
                      <a:pt x="113" y="127"/>
                    </a:lnTo>
                    <a:lnTo>
                      <a:pt x="131" y="146"/>
                    </a:lnTo>
                    <a:lnTo>
                      <a:pt x="156" y="174"/>
                    </a:lnTo>
                    <a:lnTo>
                      <a:pt x="180" y="202"/>
                    </a:lnTo>
                    <a:lnTo>
                      <a:pt x="197" y="223"/>
                    </a:lnTo>
                    <a:lnTo>
                      <a:pt x="194" y="226"/>
                    </a:lnTo>
                    <a:lnTo>
                      <a:pt x="185" y="216"/>
                    </a:lnTo>
                    <a:lnTo>
                      <a:pt x="170" y="200"/>
                    </a:lnTo>
                    <a:lnTo>
                      <a:pt x="155" y="181"/>
                    </a:lnTo>
                    <a:lnTo>
                      <a:pt x="146" y="171"/>
                    </a:lnTo>
                    <a:lnTo>
                      <a:pt x="122" y="146"/>
                    </a:lnTo>
                    <a:lnTo>
                      <a:pt x="99" y="122"/>
                    </a:lnTo>
                    <a:lnTo>
                      <a:pt x="77" y="97"/>
                    </a:lnTo>
                    <a:lnTo>
                      <a:pt x="55" y="71"/>
                    </a:lnTo>
                    <a:lnTo>
                      <a:pt x="47" y="60"/>
                    </a:lnTo>
                    <a:lnTo>
                      <a:pt x="39" y="51"/>
                    </a:lnTo>
                    <a:lnTo>
                      <a:pt x="30" y="41"/>
                    </a:lnTo>
                    <a:lnTo>
                      <a:pt x="23" y="31"/>
                    </a:lnTo>
                    <a:lnTo>
                      <a:pt x="15" y="21"/>
                    </a:lnTo>
                    <a:lnTo>
                      <a:pt x="11" y="15"/>
                    </a:lnTo>
                    <a:lnTo>
                      <a:pt x="6" y="10"/>
                    </a:lnTo>
                    <a:lnTo>
                      <a:pt x="0" y="0"/>
                    </a:lnTo>
                    <a:lnTo>
                      <a:pt x="6"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0" name="Freeform 60"/>
              <p:cNvSpPr>
                <a:spLocks/>
              </p:cNvSpPr>
              <p:nvPr/>
            </p:nvSpPr>
            <p:spPr bwMode="auto">
              <a:xfrm>
                <a:off x="5303" y="1035"/>
                <a:ext cx="73" cy="80"/>
              </a:xfrm>
              <a:custGeom>
                <a:avLst/>
                <a:gdLst>
                  <a:gd name="T0" fmla="*/ 2 w 218"/>
                  <a:gd name="T1" fmla="*/ 0 h 240"/>
                  <a:gd name="T2" fmla="*/ 17 w 218"/>
                  <a:gd name="T3" fmla="*/ 19 h 240"/>
                  <a:gd name="T4" fmla="*/ 35 w 218"/>
                  <a:gd name="T5" fmla="*/ 38 h 240"/>
                  <a:gd name="T6" fmla="*/ 55 w 218"/>
                  <a:gd name="T7" fmla="*/ 56 h 240"/>
                  <a:gd name="T8" fmla="*/ 72 w 218"/>
                  <a:gd name="T9" fmla="*/ 77 h 240"/>
                  <a:gd name="T10" fmla="*/ 88 w 218"/>
                  <a:gd name="T11" fmla="*/ 95 h 240"/>
                  <a:gd name="T12" fmla="*/ 104 w 218"/>
                  <a:gd name="T13" fmla="*/ 114 h 240"/>
                  <a:gd name="T14" fmla="*/ 119 w 218"/>
                  <a:gd name="T15" fmla="*/ 133 h 240"/>
                  <a:gd name="T16" fmla="*/ 135 w 218"/>
                  <a:gd name="T17" fmla="*/ 152 h 240"/>
                  <a:gd name="T18" fmla="*/ 150 w 218"/>
                  <a:gd name="T19" fmla="*/ 167 h 240"/>
                  <a:gd name="T20" fmla="*/ 177 w 218"/>
                  <a:gd name="T21" fmla="*/ 193 h 240"/>
                  <a:gd name="T22" fmla="*/ 203 w 218"/>
                  <a:gd name="T23" fmla="*/ 220 h 240"/>
                  <a:gd name="T24" fmla="*/ 218 w 218"/>
                  <a:gd name="T25" fmla="*/ 235 h 240"/>
                  <a:gd name="T26" fmla="*/ 217 w 218"/>
                  <a:gd name="T27" fmla="*/ 236 h 240"/>
                  <a:gd name="T28" fmla="*/ 214 w 218"/>
                  <a:gd name="T29" fmla="*/ 240 h 240"/>
                  <a:gd name="T30" fmla="*/ 196 w 218"/>
                  <a:gd name="T31" fmla="*/ 220 h 240"/>
                  <a:gd name="T32" fmla="*/ 165 w 218"/>
                  <a:gd name="T33" fmla="*/ 190 h 240"/>
                  <a:gd name="T34" fmla="*/ 134 w 218"/>
                  <a:gd name="T35" fmla="*/ 157 h 240"/>
                  <a:gd name="T36" fmla="*/ 114 w 218"/>
                  <a:gd name="T37" fmla="*/ 133 h 240"/>
                  <a:gd name="T38" fmla="*/ 99 w 218"/>
                  <a:gd name="T39" fmla="*/ 117 h 240"/>
                  <a:gd name="T40" fmla="*/ 84 w 218"/>
                  <a:gd name="T41" fmla="*/ 100 h 240"/>
                  <a:gd name="T42" fmla="*/ 70 w 218"/>
                  <a:gd name="T43" fmla="*/ 84 h 240"/>
                  <a:gd name="T44" fmla="*/ 56 w 218"/>
                  <a:gd name="T45" fmla="*/ 68 h 240"/>
                  <a:gd name="T46" fmla="*/ 42 w 218"/>
                  <a:gd name="T47" fmla="*/ 51 h 240"/>
                  <a:gd name="T48" fmla="*/ 27 w 218"/>
                  <a:gd name="T49" fmla="*/ 35 h 240"/>
                  <a:gd name="T50" fmla="*/ 12 w 218"/>
                  <a:gd name="T51" fmla="*/ 20 h 240"/>
                  <a:gd name="T52" fmla="*/ 0 w 218"/>
                  <a:gd name="T53" fmla="*/ 5 h 240"/>
                  <a:gd name="T54" fmla="*/ 1 w 218"/>
                  <a:gd name="T55" fmla="*/ 2 h 240"/>
                  <a:gd name="T56" fmla="*/ 2 w 218"/>
                  <a:gd name="T57" fmla="*/ 0 h 240"/>
                  <a:gd name="T58" fmla="*/ 2 w 218"/>
                  <a:gd name="T5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8" h="240">
                    <a:moveTo>
                      <a:pt x="2" y="0"/>
                    </a:moveTo>
                    <a:lnTo>
                      <a:pt x="17" y="19"/>
                    </a:lnTo>
                    <a:lnTo>
                      <a:pt x="35" y="38"/>
                    </a:lnTo>
                    <a:lnTo>
                      <a:pt x="55" y="56"/>
                    </a:lnTo>
                    <a:lnTo>
                      <a:pt x="72" y="77"/>
                    </a:lnTo>
                    <a:lnTo>
                      <a:pt x="88" y="95"/>
                    </a:lnTo>
                    <a:lnTo>
                      <a:pt x="104" y="114"/>
                    </a:lnTo>
                    <a:lnTo>
                      <a:pt x="119" y="133"/>
                    </a:lnTo>
                    <a:lnTo>
                      <a:pt x="135" y="152"/>
                    </a:lnTo>
                    <a:lnTo>
                      <a:pt x="150" y="167"/>
                    </a:lnTo>
                    <a:lnTo>
                      <a:pt x="177" y="193"/>
                    </a:lnTo>
                    <a:lnTo>
                      <a:pt x="203" y="220"/>
                    </a:lnTo>
                    <a:lnTo>
                      <a:pt x="218" y="235"/>
                    </a:lnTo>
                    <a:lnTo>
                      <a:pt x="217" y="236"/>
                    </a:lnTo>
                    <a:lnTo>
                      <a:pt x="214" y="240"/>
                    </a:lnTo>
                    <a:lnTo>
                      <a:pt x="196" y="220"/>
                    </a:lnTo>
                    <a:lnTo>
                      <a:pt x="165" y="190"/>
                    </a:lnTo>
                    <a:lnTo>
                      <a:pt x="134" y="157"/>
                    </a:lnTo>
                    <a:lnTo>
                      <a:pt x="114" y="133"/>
                    </a:lnTo>
                    <a:lnTo>
                      <a:pt x="99" y="117"/>
                    </a:lnTo>
                    <a:lnTo>
                      <a:pt x="84" y="100"/>
                    </a:lnTo>
                    <a:lnTo>
                      <a:pt x="70" y="84"/>
                    </a:lnTo>
                    <a:lnTo>
                      <a:pt x="56" y="68"/>
                    </a:lnTo>
                    <a:lnTo>
                      <a:pt x="42" y="51"/>
                    </a:lnTo>
                    <a:lnTo>
                      <a:pt x="27" y="35"/>
                    </a:lnTo>
                    <a:lnTo>
                      <a:pt x="12" y="20"/>
                    </a:lnTo>
                    <a:lnTo>
                      <a:pt x="0" y="5"/>
                    </a:lnTo>
                    <a:lnTo>
                      <a:pt x="1"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1" name="Freeform 61"/>
              <p:cNvSpPr>
                <a:spLocks/>
              </p:cNvSpPr>
              <p:nvPr/>
            </p:nvSpPr>
            <p:spPr bwMode="auto">
              <a:xfrm>
                <a:off x="5276" y="1035"/>
                <a:ext cx="28" cy="51"/>
              </a:xfrm>
              <a:custGeom>
                <a:avLst/>
                <a:gdLst>
                  <a:gd name="T0" fmla="*/ 85 w 85"/>
                  <a:gd name="T1" fmla="*/ 2 h 153"/>
                  <a:gd name="T2" fmla="*/ 74 w 85"/>
                  <a:gd name="T3" fmla="*/ 20 h 153"/>
                  <a:gd name="T4" fmla="*/ 64 w 85"/>
                  <a:gd name="T5" fmla="*/ 37 h 153"/>
                  <a:gd name="T6" fmla="*/ 52 w 85"/>
                  <a:gd name="T7" fmla="*/ 55 h 153"/>
                  <a:gd name="T8" fmla="*/ 44 w 85"/>
                  <a:gd name="T9" fmla="*/ 74 h 153"/>
                  <a:gd name="T10" fmla="*/ 35 w 85"/>
                  <a:gd name="T11" fmla="*/ 94 h 153"/>
                  <a:gd name="T12" fmla="*/ 25 w 85"/>
                  <a:gd name="T13" fmla="*/ 115 h 153"/>
                  <a:gd name="T14" fmla="*/ 13 w 85"/>
                  <a:gd name="T15" fmla="*/ 134 h 153"/>
                  <a:gd name="T16" fmla="*/ 3 w 85"/>
                  <a:gd name="T17" fmla="*/ 153 h 153"/>
                  <a:gd name="T18" fmla="*/ 1 w 85"/>
                  <a:gd name="T19" fmla="*/ 153 h 153"/>
                  <a:gd name="T20" fmla="*/ 0 w 85"/>
                  <a:gd name="T21" fmla="*/ 153 h 153"/>
                  <a:gd name="T22" fmla="*/ 2 w 85"/>
                  <a:gd name="T23" fmla="*/ 147 h 153"/>
                  <a:gd name="T24" fmla="*/ 5 w 85"/>
                  <a:gd name="T25" fmla="*/ 140 h 153"/>
                  <a:gd name="T26" fmla="*/ 7 w 85"/>
                  <a:gd name="T27" fmla="*/ 135 h 153"/>
                  <a:gd name="T28" fmla="*/ 11 w 85"/>
                  <a:gd name="T29" fmla="*/ 130 h 153"/>
                  <a:gd name="T30" fmla="*/ 17 w 85"/>
                  <a:gd name="T31" fmla="*/ 115 h 153"/>
                  <a:gd name="T32" fmla="*/ 25 w 85"/>
                  <a:gd name="T33" fmla="*/ 103 h 153"/>
                  <a:gd name="T34" fmla="*/ 31 w 85"/>
                  <a:gd name="T35" fmla="*/ 89 h 153"/>
                  <a:gd name="T36" fmla="*/ 37 w 85"/>
                  <a:gd name="T37" fmla="*/ 75 h 153"/>
                  <a:gd name="T38" fmla="*/ 47 w 85"/>
                  <a:gd name="T39" fmla="*/ 56 h 153"/>
                  <a:gd name="T40" fmla="*/ 57 w 85"/>
                  <a:gd name="T41" fmla="*/ 37 h 153"/>
                  <a:gd name="T42" fmla="*/ 69 w 85"/>
                  <a:gd name="T43" fmla="*/ 20 h 153"/>
                  <a:gd name="T44" fmla="*/ 81 w 85"/>
                  <a:gd name="T45" fmla="*/ 2 h 153"/>
                  <a:gd name="T46" fmla="*/ 83 w 85"/>
                  <a:gd name="T47" fmla="*/ 0 h 153"/>
                  <a:gd name="T48" fmla="*/ 84 w 85"/>
                  <a:gd name="T49" fmla="*/ 0 h 153"/>
                  <a:gd name="T50" fmla="*/ 85 w 85"/>
                  <a:gd name="T51" fmla="*/ 1 h 153"/>
                  <a:gd name="T52" fmla="*/ 85 w 85"/>
                  <a:gd name="T53" fmla="*/ 2 h 153"/>
                  <a:gd name="T54" fmla="*/ 85 w 85"/>
                  <a:gd name="T55" fmla="*/ 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153">
                    <a:moveTo>
                      <a:pt x="85" y="2"/>
                    </a:moveTo>
                    <a:lnTo>
                      <a:pt x="74" y="20"/>
                    </a:lnTo>
                    <a:lnTo>
                      <a:pt x="64" y="37"/>
                    </a:lnTo>
                    <a:lnTo>
                      <a:pt x="52" y="55"/>
                    </a:lnTo>
                    <a:lnTo>
                      <a:pt x="44" y="74"/>
                    </a:lnTo>
                    <a:lnTo>
                      <a:pt x="35" y="94"/>
                    </a:lnTo>
                    <a:lnTo>
                      <a:pt x="25" y="115"/>
                    </a:lnTo>
                    <a:lnTo>
                      <a:pt x="13" y="134"/>
                    </a:lnTo>
                    <a:lnTo>
                      <a:pt x="3" y="153"/>
                    </a:lnTo>
                    <a:lnTo>
                      <a:pt x="1" y="153"/>
                    </a:lnTo>
                    <a:lnTo>
                      <a:pt x="0" y="153"/>
                    </a:lnTo>
                    <a:lnTo>
                      <a:pt x="2" y="147"/>
                    </a:lnTo>
                    <a:lnTo>
                      <a:pt x="5" y="140"/>
                    </a:lnTo>
                    <a:lnTo>
                      <a:pt x="7" y="135"/>
                    </a:lnTo>
                    <a:lnTo>
                      <a:pt x="11" y="130"/>
                    </a:lnTo>
                    <a:lnTo>
                      <a:pt x="17" y="115"/>
                    </a:lnTo>
                    <a:lnTo>
                      <a:pt x="25" y="103"/>
                    </a:lnTo>
                    <a:lnTo>
                      <a:pt x="31" y="89"/>
                    </a:lnTo>
                    <a:lnTo>
                      <a:pt x="37" y="75"/>
                    </a:lnTo>
                    <a:lnTo>
                      <a:pt x="47" y="56"/>
                    </a:lnTo>
                    <a:lnTo>
                      <a:pt x="57" y="37"/>
                    </a:lnTo>
                    <a:lnTo>
                      <a:pt x="69" y="20"/>
                    </a:lnTo>
                    <a:lnTo>
                      <a:pt x="81" y="2"/>
                    </a:lnTo>
                    <a:lnTo>
                      <a:pt x="83" y="0"/>
                    </a:lnTo>
                    <a:lnTo>
                      <a:pt x="84" y="0"/>
                    </a:lnTo>
                    <a:lnTo>
                      <a:pt x="85" y="1"/>
                    </a:lnTo>
                    <a:lnTo>
                      <a:pt x="85" y="2"/>
                    </a:lnTo>
                    <a:lnTo>
                      <a:pt x="8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2" name="Freeform 62"/>
              <p:cNvSpPr>
                <a:spLocks/>
              </p:cNvSpPr>
              <p:nvPr/>
            </p:nvSpPr>
            <p:spPr bwMode="auto">
              <a:xfrm>
                <a:off x="5257" y="1032"/>
                <a:ext cx="33" cy="55"/>
              </a:xfrm>
              <a:custGeom>
                <a:avLst/>
                <a:gdLst>
                  <a:gd name="T0" fmla="*/ 95 w 100"/>
                  <a:gd name="T1" fmla="*/ 0 h 164"/>
                  <a:gd name="T2" fmla="*/ 100 w 100"/>
                  <a:gd name="T3" fmla="*/ 0 h 164"/>
                  <a:gd name="T4" fmla="*/ 96 w 100"/>
                  <a:gd name="T5" fmla="*/ 5 h 164"/>
                  <a:gd name="T6" fmla="*/ 91 w 100"/>
                  <a:gd name="T7" fmla="*/ 15 h 164"/>
                  <a:gd name="T8" fmla="*/ 86 w 100"/>
                  <a:gd name="T9" fmla="*/ 22 h 164"/>
                  <a:gd name="T10" fmla="*/ 83 w 100"/>
                  <a:gd name="T11" fmla="*/ 29 h 164"/>
                  <a:gd name="T12" fmla="*/ 76 w 100"/>
                  <a:gd name="T13" fmla="*/ 43 h 164"/>
                  <a:gd name="T14" fmla="*/ 67 w 100"/>
                  <a:gd name="T15" fmla="*/ 56 h 164"/>
                  <a:gd name="T16" fmla="*/ 59 w 100"/>
                  <a:gd name="T17" fmla="*/ 71 h 164"/>
                  <a:gd name="T18" fmla="*/ 51 w 100"/>
                  <a:gd name="T19" fmla="*/ 85 h 164"/>
                  <a:gd name="T20" fmla="*/ 41 w 100"/>
                  <a:gd name="T21" fmla="*/ 104 h 164"/>
                  <a:gd name="T22" fmla="*/ 28 w 100"/>
                  <a:gd name="T23" fmla="*/ 125 h 164"/>
                  <a:gd name="T24" fmla="*/ 14 w 100"/>
                  <a:gd name="T25" fmla="*/ 147 h 164"/>
                  <a:gd name="T26" fmla="*/ 4 w 100"/>
                  <a:gd name="T27" fmla="*/ 164 h 164"/>
                  <a:gd name="T28" fmla="*/ 0 w 100"/>
                  <a:gd name="T29" fmla="*/ 162 h 164"/>
                  <a:gd name="T30" fmla="*/ 7 w 100"/>
                  <a:gd name="T31" fmla="*/ 149 h 164"/>
                  <a:gd name="T32" fmla="*/ 14 w 100"/>
                  <a:gd name="T33" fmla="*/ 137 h 164"/>
                  <a:gd name="T34" fmla="*/ 23 w 100"/>
                  <a:gd name="T35" fmla="*/ 124 h 164"/>
                  <a:gd name="T36" fmla="*/ 30 w 100"/>
                  <a:gd name="T37" fmla="*/ 112 h 164"/>
                  <a:gd name="T38" fmla="*/ 38 w 100"/>
                  <a:gd name="T39" fmla="*/ 98 h 164"/>
                  <a:gd name="T40" fmla="*/ 47 w 100"/>
                  <a:gd name="T41" fmla="*/ 83 h 164"/>
                  <a:gd name="T42" fmla="*/ 56 w 100"/>
                  <a:gd name="T43" fmla="*/ 69 h 164"/>
                  <a:gd name="T44" fmla="*/ 64 w 100"/>
                  <a:gd name="T45" fmla="*/ 55 h 164"/>
                  <a:gd name="T46" fmla="*/ 72 w 100"/>
                  <a:gd name="T47" fmla="*/ 40 h 164"/>
                  <a:gd name="T48" fmla="*/ 79 w 100"/>
                  <a:gd name="T49" fmla="*/ 26 h 164"/>
                  <a:gd name="T50" fmla="*/ 87 w 100"/>
                  <a:gd name="T51" fmla="*/ 12 h 164"/>
                  <a:gd name="T52" fmla="*/ 95 w 100"/>
                  <a:gd name="T53" fmla="*/ 0 h 164"/>
                  <a:gd name="T54" fmla="*/ 95 w 100"/>
                  <a:gd name="T55"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164">
                    <a:moveTo>
                      <a:pt x="95" y="0"/>
                    </a:moveTo>
                    <a:lnTo>
                      <a:pt x="100" y="0"/>
                    </a:lnTo>
                    <a:lnTo>
                      <a:pt x="96" y="5"/>
                    </a:lnTo>
                    <a:lnTo>
                      <a:pt x="91" y="15"/>
                    </a:lnTo>
                    <a:lnTo>
                      <a:pt x="86" y="22"/>
                    </a:lnTo>
                    <a:lnTo>
                      <a:pt x="83" y="29"/>
                    </a:lnTo>
                    <a:lnTo>
                      <a:pt x="76" y="43"/>
                    </a:lnTo>
                    <a:lnTo>
                      <a:pt x="67" y="56"/>
                    </a:lnTo>
                    <a:lnTo>
                      <a:pt x="59" y="71"/>
                    </a:lnTo>
                    <a:lnTo>
                      <a:pt x="51" y="85"/>
                    </a:lnTo>
                    <a:lnTo>
                      <a:pt x="41" y="104"/>
                    </a:lnTo>
                    <a:lnTo>
                      <a:pt x="28" y="125"/>
                    </a:lnTo>
                    <a:lnTo>
                      <a:pt x="14" y="147"/>
                    </a:lnTo>
                    <a:lnTo>
                      <a:pt x="4" y="164"/>
                    </a:lnTo>
                    <a:lnTo>
                      <a:pt x="0" y="162"/>
                    </a:lnTo>
                    <a:lnTo>
                      <a:pt x="7" y="149"/>
                    </a:lnTo>
                    <a:lnTo>
                      <a:pt x="14" y="137"/>
                    </a:lnTo>
                    <a:lnTo>
                      <a:pt x="23" y="124"/>
                    </a:lnTo>
                    <a:lnTo>
                      <a:pt x="30" y="112"/>
                    </a:lnTo>
                    <a:lnTo>
                      <a:pt x="38" y="98"/>
                    </a:lnTo>
                    <a:lnTo>
                      <a:pt x="47" y="83"/>
                    </a:lnTo>
                    <a:lnTo>
                      <a:pt x="56" y="69"/>
                    </a:lnTo>
                    <a:lnTo>
                      <a:pt x="64" y="55"/>
                    </a:lnTo>
                    <a:lnTo>
                      <a:pt x="72" y="40"/>
                    </a:lnTo>
                    <a:lnTo>
                      <a:pt x="79" y="26"/>
                    </a:lnTo>
                    <a:lnTo>
                      <a:pt x="87" y="12"/>
                    </a:lnTo>
                    <a:lnTo>
                      <a:pt x="95" y="0"/>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3" name="Freeform 63"/>
              <p:cNvSpPr>
                <a:spLocks/>
              </p:cNvSpPr>
              <p:nvPr/>
            </p:nvSpPr>
            <p:spPr bwMode="auto">
              <a:xfrm>
                <a:off x="5245" y="1083"/>
                <a:ext cx="33" cy="32"/>
              </a:xfrm>
              <a:custGeom>
                <a:avLst/>
                <a:gdLst>
                  <a:gd name="T0" fmla="*/ 96 w 100"/>
                  <a:gd name="T1" fmla="*/ 0 h 96"/>
                  <a:gd name="T2" fmla="*/ 100 w 100"/>
                  <a:gd name="T3" fmla="*/ 3 h 96"/>
                  <a:gd name="T4" fmla="*/ 98 w 100"/>
                  <a:gd name="T5" fmla="*/ 6 h 96"/>
                  <a:gd name="T6" fmla="*/ 93 w 100"/>
                  <a:gd name="T7" fmla="*/ 14 h 96"/>
                  <a:gd name="T8" fmla="*/ 89 w 100"/>
                  <a:gd name="T9" fmla="*/ 19 h 96"/>
                  <a:gd name="T10" fmla="*/ 86 w 100"/>
                  <a:gd name="T11" fmla="*/ 24 h 96"/>
                  <a:gd name="T12" fmla="*/ 78 w 100"/>
                  <a:gd name="T13" fmla="*/ 37 h 96"/>
                  <a:gd name="T14" fmla="*/ 67 w 100"/>
                  <a:gd name="T15" fmla="*/ 48 h 96"/>
                  <a:gd name="T16" fmla="*/ 56 w 100"/>
                  <a:gd name="T17" fmla="*/ 58 h 96"/>
                  <a:gd name="T18" fmla="*/ 44 w 100"/>
                  <a:gd name="T19" fmla="*/ 69 h 96"/>
                  <a:gd name="T20" fmla="*/ 32 w 100"/>
                  <a:gd name="T21" fmla="*/ 77 h 96"/>
                  <a:gd name="T22" fmla="*/ 22 w 100"/>
                  <a:gd name="T23" fmla="*/ 84 h 96"/>
                  <a:gd name="T24" fmla="*/ 11 w 100"/>
                  <a:gd name="T25" fmla="*/ 91 h 96"/>
                  <a:gd name="T26" fmla="*/ 0 w 100"/>
                  <a:gd name="T27" fmla="*/ 96 h 96"/>
                  <a:gd name="T28" fmla="*/ 0 w 100"/>
                  <a:gd name="T29" fmla="*/ 93 h 96"/>
                  <a:gd name="T30" fmla="*/ 0 w 100"/>
                  <a:gd name="T31" fmla="*/ 92 h 96"/>
                  <a:gd name="T32" fmla="*/ 15 w 100"/>
                  <a:gd name="T33" fmla="*/ 82 h 96"/>
                  <a:gd name="T34" fmla="*/ 31 w 100"/>
                  <a:gd name="T35" fmla="*/ 72 h 96"/>
                  <a:gd name="T36" fmla="*/ 46 w 100"/>
                  <a:gd name="T37" fmla="*/ 60 h 96"/>
                  <a:gd name="T38" fmla="*/ 60 w 100"/>
                  <a:gd name="T39" fmla="*/ 47 h 96"/>
                  <a:gd name="T40" fmla="*/ 70 w 100"/>
                  <a:gd name="T41" fmla="*/ 35 h 96"/>
                  <a:gd name="T42" fmla="*/ 79 w 100"/>
                  <a:gd name="T43" fmla="*/ 24 h 96"/>
                  <a:gd name="T44" fmla="*/ 88 w 100"/>
                  <a:gd name="T45" fmla="*/ 11 h 96"/>
                  <a:gd name="T46" fmla="*/ 96 w 100"/>
                  <a:gd name="T47" fmla="*/ 0 h 96"/>
                  <a:gd name="T48" fmla="*/ 96 w 100"/>
                  <a:gd name="T4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96">
                    <a:moveTo>
                      <a:pt x="96" y="0"/>
                    </a:moveTo>
                    <a:lnTo>
                      <a:pt x="100" y="3"/>
                    </a:lnTo>
                    <a:lnTo>
                      <a:pt x="98" y="6"/>
                    </a:lnTo>
                    <a:lnTo>
                      <a:pt x="93" y="14"/>
                    </a:lnTo>
                    <a:lnTo>
                      <a:pt x="89" y="19"/>
                    </a:lnTo>
                    <a:lnTo>
                      <a:pt x="86" y="24"/>
                    </a:lnTo>
                    <a:lnTo>
                      <a:pt x="78" y="37"/>
                    </a:lnTo>
                    <a:lnTo>
                      <a:pt x="67" y="48"/>
                    </a:lnTo>
                    <a:lnTo>
                      <a:pt x="56" y="58"/>
                    </a:lnTo>
                    <a:lnTo>
                      <a:pt x="44" y="69"/>
                    </a:lnTo>
                    <a:lnTo>
                      <a:pt x="32" y="77"/>
                    </a:lnTo>
                    <a:lnTo>
                      <a:pt x="22" y="84"/>
                    </a:lnTo>
                    <a:lnTo>
                      <a:pt x="11" y="91"/>
                    </a:lnTo>
                    <a:lnTo>
                      <a:pt x="0" y="96"/>
                    </a:lnTo>
                    <a:lnTo>
                      <a:pt x="0" y="93"/>
                    </a:lnTo>
                    <a:lnTo>
                      <a:pt x="0" y="92"/>
                    </a:lnTo>
                    <a:lnTo>
                      <a:pt x="15" y="82"/>
                    </a:lnTo>
                    <a:lnTo>
                      <a:pt x="31" y="72"/>
                    </a:lnTo>
                    <a:lnTo>
                      <a:pt x="46" y="60"/>
                    </a:lnTo>
                    <a:lnTo>
                      <a:pt x="60" y="47"/>
                    </a:lnTo>
                    <a:lnTo>
                      <a:pt x="70" y="35"/>
                    </a:lnTo>
                    <a:lnTo>
                      <a:pt x="79" y="24"/>
                    </a:lnTo>
                    <a:lnTo>
                      <a:pt x="88" y="11"/>
                    </a:lnTo>
                    <a:lnTo>
                      <a:pt x="96" y="0"/>
                    </a:lnTo>
                    <a:lnTo>
                      <a:pt x="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 name="Freeform 64"/>
              <p:cNvSpPr>
                <a:spLocks/>
              </p:cNvSpPr>
              <p:nvPr/>
            </p:nvSpPr>
            <p:spPr bwMode="auto">
              <a:xfrm>
                <a:off x="5237" y="1080"/>
                <a:ext cx="24" cy="26"/>
              </a:xfrm>
              <a:custGeom>
                <a:avLst/>
                <a:gdLst>
                  <a:gd name="T0" fmla="*/ 70 w 72"/>
                  <a:gd name="T1" fmla="*/ 0 h 79"/>
                  <a:gd name="T2" fmla="*/ 72 w 72"/>
                  <a:gd name="T3" fmla="*/ 4 h 79"/>
                  <a:gd name="T4" fmla="*/ 69 w 72"/>
                  <a:gd name="T5" fmla="*/ 9 h 79"/>
                  <a:gd name="T6" fmla="*/ 67 w 72"/>
                  <a:gd name="T7" fmla="*/ 13 h 79"/>
                  <a:gd name="T8" fmla="*/ 65 w 72"/>
                  <a:gd name="T9" fmla="*/ 18 h 79"/>
                  <a:gd name="T10" fmla="*/ 55 w 72"/>
                  <a:gd name="T11" fmla="*/ 32 h 79"/>
                  <a:gd name="T12" fmla="*/ 44 w 72"/>
                  <a:gd name="T13" fmla="*/ 48 h 79"/>
                  <a:gd name="T14" fmla="*/ 30 w 72"/>
                  <a:gd name="T15" fmla="*/ 62 h 79"/>
                  <a:gd name="T16" fmla="*/ 15 w 72"/>
                  <a:gd name="T17" fmla="*/ 74 h 79"/>
                  <a:gd name="T18" fmla="*/ 13 w 72"/>
                  <a:gd name="T19" fmla="*/ 76 h 79"/>
                  <a:gd name="T20" fmla="*/ 10 w 72"/>
                  <a:gd name="T21" fmla="*/ 77 h 79"/>
                  <a:gd name="T22" fmla="*/ 8 w 72"/>
                  <a:gd name="T23" fmla="*/ 78 h 79"/>
                  <a:gd name="T24" fmla="*/ 5 w 72"/>
                  <a:gd name="T25" fmla="*/ 79 h 79"/>
                  <a:gd name="T26" fmla="*/ 0 w 72"/>
                  <a:gd name="T27" fmla="*/ 77 h 79"/>
                  <a:gd name="T28" fmla="*/ 6 w 72"/>
                  <a:gd name="T29" fmla="*/ 74 h 79"/>
                  <a:gd name="T30" fmla="*/ 11 w 72"/>
                  <a:gd name="T31" fmla="*/ 71 h 79"/>
                  <a:gd name="T32" fmla="*/ 18 w 72"/>
                  <a:gd name="T33" fmla="*/ 67 h 79"/>
                  <a:gd name="T34" fmla="*/ 23 w 72"/>
                  <a:gd name="T35" fmla="*/ 62 h 79"/>
                  <a:gd name="T36" fmla="*/ 35 w 72"/>
                  <a:gd name="T37" fmla="*/ 47 h 79"/>
                  <a:gd name="T38" fmla="*/ 48 w 72"/>
                  <a:gd name="T39" fmla="*/ 33 h 79"/>
                  <a:gd name="T40" fmla="*/ 59 w 72"/>
                  <a:gd name="T41" fmla="*/ 18 h 79"/>
                  <a:gd name="T42" fmla="*/ 68 w 72"/>
                  <a:gd name="T43" fmla="*/ 2 h 79"/>
                  <a:gd name="T44" fmla="*/ 69 w 72"/>
                  <a:gd name="T45" fmla="*/ 0 h 79"/>
                  <a:gd name="T46" fmla="*/ 70 w 72"/>
                  <a:gd name="T47" fmla="*/ 0 h 79"/>
                  <a:gd name="T48" fmla="*/ 70 w 72"/>
                  <a:gd name="T4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79">
                    <a:moveTo>
                      <a:pt x="70" y="0"/>
                    </a:moveTo>
                    <a:lnTo>
                      <a:pt x="72" y="4"/>
                    </a:lnTo>
                    <a:lnTo>
                      <a:pt x="69" y="9"/>
                    </a:lnTo>
                    <a:lnTo>
                      <a:pt x="67" y="13"/>
                    </a:lnTo>
                    <a:lnTo>
                      <a:pt x="65" y="18"/>
                    </a:lnTo>
                    <a:lnTo>
                      <a:pt x="55" y="32"/>
                    </a:lnTo>
                    <a:lnTo>
                      <a:pt x="44" y="48"/>
                    </a:lnTo>
                    <a:lnTo>
                      <a:pt x="30" y="62"/>
                    </a:lnTo>
                    <a:lnTo>
                      <a:pt x="15" y="74"/>
                    </a:lnTo>
                    <a:lnTo>
                      <a:pt x="13" y="76"/>
                    </a:lnTo>
                    <a:lnTo>
                      <a:pt x="10" y="77"/>
                    </a:lnTo>
                    <a:lnTo>
                      <a:pt x="8" y="78"/>
                    </a:lnTo>
                    <a:lnTo>
                      <a:pt x="5" y="79"/>
                    </a:lnTo>
                    <a:lnTo>
                      <a:pt x="0" y="77"/>
                    </a:lnTo>
                    <a:lnTo>
                      <a:pt x="6" y="74"/>
                    </a:lnTo>
                    <a:lnTo>
                      <a:pt x="11" y="71"/>
                    </a:lnTo>
                    <a:lnTo>
                      <a:pt x="18" y="67"/>
                    </a:lnTo>
                    <a:lnTo>
                      <a:pt x="23" y="62"/>
                    </a:lnTo>
                    <a:lnTo>
                      <a:pt x="35" y="47"/>
                    </a:lnTo>
                    <a:lnTo>
                      <a:pt x="48" y="33"/>
                    </a:lnTo>
                    <a:lnTo>
                      <a:pt x="59" y="18"/>
                    </a:lnTo>
                    <a:lnTo>
                      <a:pt x="68" y="2"/>
                    </a:lnTo>
                    <a:lnTo>
                      <a:pt x="69" y="0"/>
                    </a:lnTo>
                    <a:lnTo>
                      <a:pt x="70" y="0"/>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5" name="Freeform 65"/>
              <p:cNvSpPr>
                <a:spLocks/>
              </p:cNvSpPr>
              <p:nvPr/>
            </p:nvSpPr>
            <p:spPr bwMode="auto">
              <a:xfrm>
                <a:off x="5231" y="1105"/>
                <a:ext cx="14" cy="15"/>
              </a:xfrm>
              <a:custGeom>
                <a:avLst/>
                <a:gdLst>
                  <a:gd name="T0" fmla="*/ 19 w 44"/>
                  <a:gd name="T1" fmla="*/ 0 h 47"/>
                  <a:gd name="T2" fmla="*/ 30 w 44"/>
                  <a:gd name="T3" fmla="*/ 3 h 47"/>
                  <a:gd name="T4" fmla="*/ 39 w 44"/>
                  <a:gd name="T5" fmla="*/ 11 h 47"/>
                  <a:gd name="T6" fmla="*/ 44 w 44"/>
                  <a:gd name="T7" fmla="*/ 21 h 47"/>
                  <a:gd name="T8" fmla="*/ 43 w 44"/>
                  <a:gd name="T9" fmla="*/ 34 h 47"/>
                  <a:gd name="T10" fmla="*/ 38 w 44"/>
                  <a:gd name="T11" fmla="*/ 41 h 47"/>
                  <a:gd name="T12" fmla="*/ 33 w 44"/>
                  <a:gd name="T13" fmla="*/ 46 h 47"/>
                  <a:gd name="T14" fmla="*/ 24 w 44"/>
                  <a:gd name="T15" fmla="*/ 47 h 47"/>
                  <a:gd name="T16" fmla="*/ 16 w 44"/>
                  <a:gd name="T17" fmla="*/ 47 h 47"/>
                  <a:gd name="T18" fmla="*/ 4 w 44"/>
                  <a:gd name="T19" fmla="*/ 39 h 47"/>
                  <a:gd name="T20" fmla="*/ 0 w 44"/>
                  <a:gd name="T21" fmla="*/ 26 h 47"/>
                  <a:gd name="T22" fmla="*/ 4 w 44"/>
                  <a:gd name="T23" fmla="*/ 12 h 47"/>
                  <a:gd name="T24" fmla="*/ 15 w 44"/>
                  <a:gd name="T25" fmla="*/ 3 h 47"/>
                  <a:gd name="T26" fmla="*/ 16 w 44"/>
                  <a:gd name="T27" fmla="*/ 0 h 47"/>
                  <a:gd name="T28" fmla="*/ 19 w 44"/>
                  <a:gd name="T29" fmla="*/ 0 h 47"/>
                  <a:gd name="T30" fmla="*/ 19 w 44"/>
                  <a:gd name="T3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47">
                    <a:moveTo>
                      <a:pt x="19" y="0"/>
                    </a:moveTo>
                    <a:lnTo>
                      <a:pt x="30" y="3"/>
                    </a:lnTo>
                    <a:lnTo>
                      <a:pt x="39" y="11"/>
                    </a:lnTo>
                    <a:lnTo>
                      <a:pt x="44" y="21"/>
                    </a:lnTo>
                    <a:lnTo>
                      <a:pt x="43" y="34"/>
                    </a:lnTo>
                    <a:lnTo>
                      <a:pt x="38" y="41"/>
                    </a:lnTo>
                    <a:lnTo>
                      <a:pt x="33" y="46"/>
                    </a:lnTo>
                    <a:lnTo>
                      <a:pt x="24" y="47"/>
                    </a:lnTo>
                    <a:lnTo>
                      <a:pt x="16" y="47"/>
                    </a:lnTo>
                    <a:lnTo>
                      <a:pt x="4" y="39"/>
                    </a:lnTo>
                    <a:lnTo>
                      <a:pt x="0" y="26"/>
                    </a:lnTo>
                    <a:lnTo>
                      <a:pt x="4" y="12"/>
                    </a:lnTo>
                    <a:lnTo>
                      <a:pt x="15" y="3"/>
                    </a:lnTo>
                    <a:lnTo>
                      <a:pt x="16" y="0"/>
                    </a:lnTo>
                    <a:lnTo>
                      <a:pt x="19" y="0"/>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6" name="Freeform 66"/>
              <p:cNvSpPr>
                <a:spLocks/>
              </p:cNvSpPr>
              <p:nvPr/>
            </p:nvSpPr>
            <p:spPr bwMode="auto">
              <a:xfrm>
                <a:off x="5232" y="1106"/>
                <a:ext cx="12" cy="13"/>
              </a:xfrm>
              <a:custGeom>
                <a:avLst/>
                <a:gdLst>
                  <a:gd name="T0" fmla="*/ 17 w 35"/>
                  <a:gd name="T1" fmla="*/ 0 h 38"/>
                  <a:gd name="T2" fmla="*/ 29 w 35"/>
                  <a:gd name="T3" fmla="*/ 4 h 38"/>
                  <a:gd name="T4" fmla="*/ 35 w 35"/>
                  <a:gd name="T5" fmla="*/ 16 h 38"/>
                  <a:gd name="T6" fmla="*/ 34 w 35"/>
                  <a:gd name="T7" fmla="*/ 28 h 38"/>
                  <a:gd name="T8" fmla="*/ 25 w 35"/>
                  <a:gd name="T9" fmla="*/ 37 h 38"/>
                  <a:gd name="T10" fmla="*/ 14 w 35"/>
                  <a:gd name="T11" fmla="*/ 38 h 38"/>
                  <a:gd name="T12" fmla="*/ 5 w 35"/>
                  <a:gd name="T13" fmla="*/ 33 h 38"/>
                  <a:gd name="T14" fmla="*/ 0 w 35"/>
                  <a:gd name="T15" fmla="*/ 24 h 38"/>
                  <a:gd name="T16" fmla="*/ 2 w 35"/>
                  <a:gd name="T17" fmla="*/ 14 h 38"/>
                  <a:gd name="T18" fmla="*/ 4 w 35"/>
                  <a:gd name="T19" fmla="*/ 9 h 38"/>
                  <a:gd name="T20" fmla="*/ 7 w 35"/>
                  <a:gd name="T21" fmla="*/ 4 h 38"/>
                  <a:gd name="T22" fmla="*/ 11 w 35"/>
                  <a:gd name="T23" fmla="*/ 2 h 38"/>
                  <a:gd name="T24" fmla="*/ 17 w 35"/>
                  <a:gd name="T25" fmla="*/ 0 h 38"/>
                  <a:gd name="T26" fmla="*/ 17 w 35"/>
                  <a:gd name="T2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8">
                    <a:moveTo>
                      <a:pt x="17" y="0"/>
                    </a:moveTo>
                    <a:lnTo>
                      <a:pt x="29" y="4"/>
                    </a:lnTo>
                    <a:lnTo>
                      <a:pt x="35" y="16"/>
                    </a:lnTo>
                    <a:lnTo>
                      <a:pt x="34" y="28"/>
                    </a:lnTo>
                    <a:lnTo>
                      <a:pt x="25" y="37"/>
                    </a:lnTo>
                    <a:lnTo>
                      <a:pt x="14" y="38"/>
                    </a:lnTo>
                    <a:lnTo>
                      <a:pt x="5" y="33"/>
                    </a:lnTo>
                    <a:lnTo>
                      <a:pt x="0" y="24"/>
                    </a:lnTo>
                    <a:lnTo>
                      <a:pt x="2" y="14"/>
                    </a:lnTo>
                    <a:lnTo>
                      <a:pt x="4" y="9"/>
                    </a:lnTo>
                    <a:lnTo>
                      <a:pt x="7" y="4"/>
                    </a:lnTo>
                    <a:lnTo>
                      <a:pt x="11" y="2"/>
                    </a:lnTo>
                    <a:lnTo>
                      <a:pt x="17" y="0"/>
                    </a:lnTo>
                    <a:lnTo>
                      <a:pt x="17"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7" name="Freeform 67"/>
              <p:cNvSpPr>
                <a:spLocks/>
              </p:cNvSpPr>
              <p:nvPr/>
            </p:nvSpPr>
            <p:spPr bwMode="auto">
              <a:xfrm>
                <a:off x="5221" y="1096"/>
                <a:ext cx="35" cy="34"/>
              </a:xfrm>
              <a:custGeom>
                <a:avLst/>
                <a:gdLst>
                  <a:gd name="T0" fmla="*/ 45 w 106"/>
                  <a:gd name="T1" fmla="*/ 0 h 102"/>
                  <a:gd name="T2" fmla="*/ 54 w 106"/>
                  <a:gd name="T3" fmla="*/ 0 h 102"/>
                  <a:gd name="T4" fmla="*/ 63 w 106"/>
                  <a:gd name="T5" fmla="*/ 2 h 102"/>
                  <a:gd name="T6" fmla="*/ 71 w 106"/>
                  <a:gd name="T7" fmla="*/ 4 h 102"/>
                  <a:gd name="T8" fmla="*/ 78 w 106"/>
                  <a:gd name="T9" fmla="*/ 9 h 102"/>
                  <a:gd name="T10" fmla="*/ 76 w 106"/>
                  <a:gd name="T11" fmla="*/ 12 h 102"/>
                  <a:gd name="T12" fmla="*/ 72 w 106"/>
                  <a:gd name="T13" fmla="*/ 10 h 102"/>
                  <a:gd name="T14" fmla="*/ 68 w 106"/>
                  <a:gd name="T15" fmla="*/ 9 h 102"/>
                  <a:gd name="T16" fmla="*/ 66 w 106"/>
                  <a:gd name="T17" fmla="*/ 7 h 102"/>
                  <a:gd name="T18" fmla="*/ 62 w 106"/>
                  <a:gd name="T19" fmla="*/ 7 h 102"/>
                  <a:gd name="T20" fmla="*/ 53 w 106"/>
                  <a:gd name="T21" fmla="*/ 4 h 102"/>
                  <a:gd name="T22" fmla="*/ 43 w 106"/>
                  <a:gd name="T23" fmla="*/ 4 h 102"/>
                  <a:gd name="T24" fmla="*/ 34 w 106"/>
                  <a:gd name="T25" fmla="*/ 7 h 102"/>
                  <a:gd name="T26" fmla="*/ 27 w 106"/>
                  <a:gd name="T27" fmla="*/ 12 h 102"/>
                  <a:gd name="T28" fmla="*/ 18 w 106"/>
                  <a:gd name="T29" fmla="*/ 19 h 102"/>
                  <a:gd name="T30" fmla="*/ 12 w 106"/>
                  <a:gd name="T31" fmla="*/ 28 h 102"/>
                  <a:gd name="T32" fmla="*/ 8 w 106"/>
                  <a:gd name="T33" fmla="*/ 38 h 102"/>
                  <a:gd name="T34" fmla="*/ 7 w 106"/>
                  <a:gd name="T35" fmla="*/ 48 h 102"/>
                  <a:gd name="T36" fmla="*/ 7 w 106"/>
                  <a:gd name="T37" fmla="*/ 59 h 102"/>
                  <a:gd name="T38" fmla="*/ 10 w 106"/>
                  <a:gd name="T39" fmla="*/ 73 h 102"/>
                  <a:gd name="T40" fmla="*/ 19 w 106"/>
                  <a:gd name="T41" fmla="*/ 86 h 102"/>
                  <a:gd name="T42" fmla="*/ 32 w 106"/>
                  <a:gd name="T43" fmla="*/ 96 h 102"/>
                  <a:gd name="T44" fmla="*/ 58 w 106"/>
                  <a:gd name="T45" fmla="*/ 97 h 102"/>
                  <a:gd name="T46" fmla="*/ 82 w 106"/>
                  <a:gd name="T47" fmla="*/ 85 h 102"/>
                  <a:gd name="T48" fmla="*/ 98 w 106"/>
                  <a:gd name="T49" fmla="*/ 63 h 102"/>
                  <a:gd name="T50" fmla="*/ 100 w 106"/>
                  <a:gd name="T51" fmla="*/ 37 h 102"/>
                  <a:gd name="T52" fmla="*/ 103 w 106"/>
                  <a:gd name="T53" fmla="*/ 33 h 102"/>
                  <a:gd name="T54" fmla="*/ 106 w 106"/>
                  <a:gd name="T55" fmla="*/ 39 h 102"/>
                  <a:gd name="T56" fmla="*/ 106 w 106"/>
                  <a:gd name="T57" fmla="*/ 48 h 102"/>
                  <a:gd name="T58" fmla="*/ 105 w 106"/>
                  <a:gd name="T59" fmla="*/ 58 h 102"/>
                  <a:gd name="T60" fmla="*/ 103 w 106"/>
                  <a:gd name="T61" fmla="*/ 66 h 102"/>
                  <a:gd name="T62" fmla="*/ 91 w 106"/>
                  <a:gd name="T63" fmla="*/ 85 h 102"/>
                  <a:gd name="T64" fmla="*/ 72 w 106"/>
                  <a:gd name="T65" fmla="*/ 97 h 102"/>
                  <a:gd name="T66" fmla="*/ 49 w 106"/>
                  <a:gd name="T67" fmla="*/ 102 h 102"/>
                  <a:gd name="T68" fmla="*/ 27 w 106"/>
                  <a:gd name="T69" fmla="*/ 98 h 102"/>
                  <a:gd name="T70" fmla="*/ 7 w 106"/>
                  <a:gd name="T71" fmla="*/ 76 h 102"/>
                  <a:gd name="T72" fmla="*/ 0 w 106"/>
                  <a:gd name="T73" fmla="*/ 52 h 102"/>
                  <a:gd name="T74" fmla="*/ 7 w 106"/>
                  <a:gd name="T75" fmla="*/ 29 h 102"/>
                  <a:gd name="T76" fmla="*/ 22 w 106"/>
                  <a:gd name="T77" fmla="*/ 10 h 102"/>
                  <a:gd name="T78" fmla="*/ 27 w 106"/>
                  <a:gd name="T79" fmla="*/ 7 h 102"/>
                  <a:gd name="T80" fmla="*/ 33 w 106"/>
                  <a:gd name="T81" fmla="*/ 3 h 102"/>
                  <a:gd name="T82" fmla="*/ 39 w 106"/>
                  <a:gd name="T83" fmla="*/ 2 h 102"/>
                  <a:gd name="T84" fmla="*/ 45 w 106"/>
                  <a:gd name="T85" fmla="*/ 0 h 102"/>
                  <a:gd name="T86" fmla="*/ 45 w 106"/>
                  <a:gd name="T8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 h="102">
                    <a:moveTo>
                      <a:pt x="45" y="0"/>
                    </a:moveTo>
                    <a:lnTo>
                      <a:pt x="54" y="0"/>
                    </a:lnTo>
                    <a:lnTo>
                      <a:pt x="63" y="2"/>
                    </a:lnTo>
                    <a:lnTo>
                      <a:pt x="71" y="4"/>
                    </a:lnTo>
                    <a:lnTo>
                      <a:pt x="78" y="9"/>
                    </a:lnTo>
                    <a:lnTo>
                      <a:pt x="76" y="12"/>
                    </a:lnTo>
                    <a:lnTo>
                      <a:pt x="72" y="10"/>
                    </a:lnTo>
                    <a:lnTo>
                      <a:pt x="68" y="9"/>
                    </a:lnTo>
                    <a:lnTo>
                      <a:pt x="66" y="7"/>
                    </a:lnTo>
                    <a:lnTo>
                      <a:pt x="62" y="7"/>
                    </a:lnTo>
                    <a:lnTo>
                      <a:pt x="53" y="4"/>
                    </a:lnTo>
                    <a:lnTo>
                      <a:pt x="43" y="4"/>
                    </a:lnTo>
                    <a:lnTo>
                      <a:pt x="34" y="7"/>
                    </a:lnTo>
                    <a:lnTo>
                      <a:pt x="27" y="12"/>
                    </a:lnTo>
                    <a:lnTo>
                      <a:pt x="18" y="19"/>
                    </a:lnTo>
                    <a:lnTo>
                      <a:pt x="12" y="28"/>
                    </a:lnTo>
                    <a:lnTo>
                      <a:pt x="8" y="38"/>
                    </a:lnTo>
                    <a:lnTo>
                      <a:pt x="7" y="48"/>
                    </a:lnTo>
                    <a:lnTo>
                      <a:pt x="7" y="59"/>
                    </a:lnTo>
                    <a:lnTo>
                      <a:pt x="10" y="73"/>
                    </a:lnTo>
                    <a:lnTo>
                      <a:pt x="19" y="86"/>
                    </a:lnTo>
                    <a:lnTo>
                      <a:pt x="32" y="96"/>
                    </a:lnTo>
                    <a:lnTo>
                      <a:pt x="58" y="97"/>
                    </a:lnTo>
                    <a:lnTo>
                      <a:pt x="82" y="85"/>
                    </a:lnTo>
                    <a:lnTo>
                      <a:pt x="98" y="63"/>
                    </a:lnTo>
                    <a:lnTo>
                      <a:pt x="100" y="37"/>
                    </a:lnTo>
                    <a:lnTo>
                      <a:pt x="103" y="33"/>
                    </a:lnTo>
                    <a:lnTo>
                      <a:pt x="106" y="39"/>
                    </a:lnTo>
                    <a:lnTo>
                      <a:pt x="106" y="48"/>
                    </a:lnTo>
                    <a:lnTo>
                      <a:pt x="105" y="58"/>
                    </a:lnTo>
                    <a:lnTo>
                      <a:pt x="103" y="66"/>
                    </a:lnTo>
                    <a:lnTo>
                      <a:pt x="91" y="85"/>
                    </a:lnTo>
                    <a:lnTo>
                      <a:pt x="72" y="97"/>
                    </a:lnTo>
                    <a:lnTo>
                      <a:pt x="49" y="102"/>
                    </a:lnTo>
                    <a:lnTo>
                      <a:pt x="27" y="98"/>
                    </a:lnTo>
                    <a:lnTo>
                      <a:pt x="7" y="76"/>
                    </a:lnTo>
                    <a:lnTo>
                      <a:pt x="0" y="52"/>
                    </a:lnTo>
                    <a:lnTo>
                      <a:pt x="7" y="29"/>
                    </a:lnTo>
                    <a:lnTo>
                      <a:pt x="22" y="10"/>
                    </a:lnTo>
                    <a:lnTo>
                      <a:pt x="27" y="7"/>
                    </a:lnTo>
                    <a:lnTo>
                      <a:pt x="33" y="3"/>
                    </a:lnTo>
                    <a:lnTo>
                      <a:pt x="39" y="2"/>
                    </a:lnTo>
                    <a:lnTo>
                      <a:pt x="45" y="0"/>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8" name="Freeform 68"/>
              <p:cNvSpPr>
                <a:spLocks/>
              </p:cNvSpPr>
              <p:nvPr/>
            </p:nvSpPr>
            <p:spPr bwMode="auto">
              <a:xfrm>
                <a:off x="5482" y="1027"/>
                <a:ext cx="65" cy="86"/>
              </a:xfrm>
              <a:custGeom>
                <a:avLst/>
                <a:gdLst>
                  <a:gd name="T0" fmla="*/ 5 w 195"/>
                  <a:gd name="T1" fmla="*/ 0 h 258"/>
                  <a:gd name="T2" fmla="*/ 14 w 195"/>
                  <a:gd name="T3" fmla="*/ 14 h 258"/>
                  <a:gd name="T4" fmla="*/ 26 w 195"/>
                  <a:gd name="T5" fmla="*/ 29 h 258"/>
                  <a:gd name="T6" fmla="*/ 36 w 195"/>
                  <a:gd name="T7" fmla="*/ 44 h 258"/>
                  <a:gd name="T8" fmla="*/ 44 w 195"/>
                  <a:gd name="T9" fmla="*/ 57 h 258"/>
                  <a:gd name="T10" fmla="*/ 52 w 195"/>
                  <a:gd name="T11" fmla="*/ 67 h 258"/>
                  <a:gd name="T12" fmla="*/ 61 w 195"/>
                  <a:gd name="T13" fmla="*/ 77 h 258"/>
                  <a:gd name="T14" fmla="*/ 68 w 195"/>
                  <a:gd name="T15" fmla="*/ 87 h 258"/>
                  <a:gd name="T16" fmla="*/ 77 w 195"/>
                  <a:gd name="T17" fmla="*/ 98 h 258"/>
                  <a:gd name="T18" fmla="*/ 96 w 195"/>
                  <a:gd name="T19" fmla="*/ 123 h 258"/>
                  <a:gd name="T20" fmla="*/ 114 w 195"/>
                  <a:gd name="T21" fmla="*/ 148 h 258"/>
                  <a:gd name="T22" fmla="*/ 131 w 195"/>
                  <a:gd name="T23" fmla="*/ 173 h 258"/>
                  <a:gd name="T24" fmla="*/ 151 w 195"/>
                  <a:gd name="T25" fmla="*/ 200 h 258"/>
                  <a:gd name="T26" fmla="*/ 164 w 195"/>
                  <a:gd name="T27" fmla="*/ 211 h 258"/>
                  <a:gd name="T28" fmla="*/ 175 w 195"/>
                  <a:gd name="T29" fmla="*/ 225 h 258"/>
                  <a:gd name="T30" fmla="*/ 186 w 195"/>
                  <a:gd name="T31" fmla="*/ 239 h 258"/>
                  <a:gd name="T32" fmla="*/ 195 w 195"/>
                  <a:gd name="T33" fmla="*/ 254 h 258"/>
                  <a:gd name="T34" fmla="*/ 194 w 195"/>
                  <a:gd name="T35" fmla="*/ 255 h 258"/>
                  <a:gd name="T36" fmla="*/ 194 w 195"/>
                  <a:gd name="T37" fmla="*/ 258 h 258"/>
                  <a:gd name="T38" fmla="*/ 186 w 195"/>
                  <a:gd name="T39" fmla="*/ 249 h 258"/>
                  <a:gd name="T40" fmla="*/ 180 w 195"/>
                  <a:gd name="T41" fmla="*/ 239 h 258"/>
                  <a:gd name="T42" fmla="*/ 174 w 195"/>
                  <a:gd name="T43" fmla="*/ 230 h 258"/>
                  <a:gd name="T44" fmla="*/ 166 w 195"/>
                  <a:gd name="T45" fmla="*/ 221 h 258"/>
                  <a:gd name="T46" fmla="*/ 154 w 195"/>
                  <a:gd name="T47" fmla="*/ 209 h 258"/>
                  <a:gd name="T48" fmla="*/ 142 w 195"/>
                  <a:gd name="T49" fmla="*/ 195 h 258"/>
                  <a:gd name="T50" fmla="*/ 131 w 195"/>
                  <a:gd name="T51" fmla="*/ 181 h 258"/>
                  <a:gd name="T52" fmla="*/ 121 w 195"/>
                  <a:gd name="T53" fmla="*/ 167 h 258"/>
                  <a:gd name="T54" fmla="*/ 103 w 195"/>
                  <a:gd name="T55" fmla="*/ 144 h 258"/>
                  <a:gd name="T56" fmla="*/ 87 w 195"/>
                  <a:gd name="T57" fmla="*/ 122 h 258"/>
                  <a:gd name="T58" fmla="*/ 71 w 195"/>
                  <a:gd name="T59" fmla="*/ 99 h 258"/>
                  <a:gd name="T60" fmla="*/ 52 w 195"/>
                  <a:gd name="T61" fmla="*/ 78 h 258"/>
                  <a:gd name="T62" fmla="*/ 41 w 195"/>
                  <a:gd name="T63" fmla="*/ 62 h 258"/>
                  <a:gd name="T64" fmla="*/ 26 w 195"/>
                  <a:gd name="T65" fmla="*/ 40 h 258"/>
                  <a:gd name="T66" fmla="*/ 12 w 195"/>
                  <a:gd name="T67" fmla="*/ 19 h 258"/>
                  <a:gd name="T68" fmla="*/ 0 w 195"/>
                  <a:gd name="T69" fmla="*/ 3 h 258"/>
                  <a:gd name="T70" fmla="*/ 5 w 195"/>
                  <a:gd name="T71" fmla="*/ 0 h 258"/>
                  <a:gd name="T72" fmla="*/ 5 w 195"/>
                  <a:gd name="T73"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5" h="258">
                    <a:moveTo>
                      <a:pt x="5" y="0"/>
                    </a:moveTo>
                    <a:lnTo>
                      <a:pt x="14" y="14"/>
                    </a:lnTo>
                    <a:lnTo>
                      <a:pt x="26" y="29"/>
                    </a:lnTo>
                    <a:lnTo>
                      <a:pt x="36" y="44"/>
                    </a:lnTo>
                    <a:lnTo>
                      <a:pt x="44" y="57"/>
                    </a:lnTo>
                    <a:lnTo>
                      <a:pt x="52" y="67"/>
                    </a:lnTo>
                    <a:lnTo>
                      <a:pt x="61" y="77"/>
                    </a:lnTo>
                    <a:lnTo>
                      <a:pt x="68" y="87"/>
                    </a:lnTo>
                    <a:lnTo>
                      <a:pt x="77" y="98"/>
                    </a:lnTo>
                    <a:lnTo>
                      <a:pt x="96" y="123"/>
                    </a:lnTo>
                    <a:lnTo>
                      <a:pt x="114" y="148"/>
                    </a:lnTo>
                    <a:lnTo>
                      <a:pt x="131" y="173"/>
                    </a:lnTo>
                    <a:lnTo>
                      <a:pt x="151" y="200"/>
                    </a:lnTo>
                    <a:lnTo>
                      <a:pt x="164" y="211"/>
                    </a:lnTo>
                    <a:lnTo>
                      <a:pt x="175" y="225"/>
                    </a:lnTo>
                    <a:lnTo>
                      <a:pt x="186" y="239"/>
                    </a:lnTo>
                    <a:lnTo>
                      <a:pt x="195" y="254"/>
                    </a:lnTo>
                    <a:lnTo>
                      <a:pt x="194" y="255"/>
                    </a:lnTo>
                    <a:lnTo>
                      <a:pt x="194" y="258"/>
                    </a:lnTo>
                    <a:lnTo>
                      <a:pt x="186" y="249"/>
                    </a:lnTo>
                    <a:lnTo>
                      <a:pt x="180" y="239"/>
                    </a:lnTo>
                    <a:lnTo>
                      <a:pt x="174" y="230"/>
                    </a:lnTo>
                    <a:lnTo>
                      <a:pt x="166" y="221"/>
                    </a:lnTo>
                    <a:lnTo>
                      <a:pt x="154" y="209"/>
                    </a:lnTo>
                    <a:lnTo>
                      <a:pt x="142" y="195"/>
                    </a:lnTo>
                    <a:lnTo>
                      <a:pt x="131" y="181"/>
                    </a:lnTo>
                    <a:lnTo>
                      <a:pt x="121" y="167"/>
                    </a:lnTo>
                    <a:lnTo>
                      <a:pt x="103" y="144"/>
                    </a:lnTo>
                    <a:lnTo>
                      <a:pt x="87" y="122"/>
                    </a:lnTo>
                    <a:lnTo>
                      <a:pt x="71" y="99"/>
                    </a:lnTo>
                    <a:lnTo>
                      <a:pt x="52" y="78"/>
                    </a:lnTo>
                    <a:lnTo>
                      <a:pt x="41" y="62"/>
                    </a:lnTo>
                    <a:lnTo>
                      <a:pt x="26" y="40"/>
                    </a:lnTo>
                    <a:lnTo>
                      <a:pt x="12" y="19"/>
                    </a:lnTo>
                    <a:lnTo>
                      <a:pt x="0"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9" name="Freeform 69"/>
              <p:cNvSpPr>
                <a:spLocks/>
              </p:cNvSpPr>
              <p:nvPr/>
            </p:nvSpPr>
            <p:spPr bwMode="auto">
              <a:xfrm>
                <a:off x="5474" y="1039"/>
                <a:ext cx="63" cy="81"/>
              </a:xfrm>
              <a:custGeom>
                <a:avLst/>
                <a:gdLst>
                  <a:gd name="T0" fmla="*/ 3 w 189"/>
                  <a:gd name="T1" fmla="*/ 0 h 245"/>
                  <a:gd name="T2" fmla="*/ 17 w 189"/>
                  <a:gd name="T3" fmla="*/ 15 h 245"/>
                  <a:gd name="T4" fmla="*/ 30 w 189"/>
                  <a:gd name="T5" fmla="*/ 30 h 245"/>
                  <a:gd name="T6" fmla="*/ 44 w 189"/>
                  <a:gd name="T7" fmla="*/ 46 h 245"/>
                  <a:gd name="T8" fmla="*/ 56 w 189"/>
                  <a:gd name="T9" fmla="*/ 63 h 245"/>
                  <a:gd name="T10" fmla="*/ 67 w 189"/>
                  <a:gd name="T11" fmla="*/ 77 h 245"/>
                  <a:gd name="T12" fmla="*/ 78 w 189"/>
                  <a:gd name="T13" fmla="*/ 90 h 245"/>
                  <a:gd name="T14" fmla="*/ 87 w 189"/>
                  <a:gd name="T15" fmla="*/ 105 h 245"/>
                  <a:gd name="T16" fmla="*/ 100 w 189"/>
                  <a:gd name="T17" fmla="*/ 119 h 245"/>
                  <a:gd name="T18" fmla="*/ 110 w 189"/>
                  <a:gd name="T19" fmla="*/ 136 h 245"/>
                  <a:gd name="T20" fmla="*/ 121 w 189"/>
                  <a:gd name="T21" fmla="*/ 151 h 245"/>
                  <a:gd name="T22" fmla="*/ 133 w 189"/>
                  <a:gd name="T23" fmla="*/ 166 h 245"/>
                  <a:gd name="T24" fmla="*/ 145 w 189"/>
                  <a:gd name="T25" fmla="*/ 182 h 245"/>
                  <a:gd name="T26" fmla="*/ 155 w 189"/>
                  <a:gd name="T27" fmla="*/ 193 h 245"/>
                  <a:gd name="T28" fmla="*/ 166 w 189"/>
                  <a:gd name="T29" fmla="*/ 211 h 245"/>
                  <a:gd name="T30" fmla="*/ 179 w 189"/>
                  <a:gd name="T31" fmla="*/ 229 h 245"/>
                  <a:gd name="T32" fmla="*/ 188 w 189"/>
                  <a:gd name="T33" fmla="*/ 241 h 245"/>
                  <a:gd name="T34" fmla="*/ 189 w 189"/>
                  <a:gd name="T35" fmla="*/ 244 h 245"/>
                  <a:gd name="T36" fmla="*/ 189 w 189"/>
                  <a:gd name="T37" fmla="*/ 245 h 245"/>
                  <a:gd name="T38" fmla="*/ 188 w 189"/>
                  <a:gd name="T39" fmla="*/ 245 h 245"/>
                  <a:gd name="T40" fmla="*/ 186 w 189"/>
                  <a:gd name="T41" fmla="*/ 245 h 245"/>
                  <a:gd name="T42" fmla="*/ 176 w 189"/>
                  <a:gd name="T43" fmla="*/ 234 h 245"/>
                  <a:gd name="T44" fmla="*/ 165 w 189"/>
                  <a:gd name="T45" fmla="*/ 216 h 245"/>
                  <a:gd name="T46" fmla="*/ 154 w 189"/>
                  <a:gd name="T47" fmla="*/ 198 h 245"/>
                  <a:gd name="T48" fmla="*/ 144 w 189"/>
                  <a:gd name="T49" fmla="*/ 187 h 245"/>
                  <a:gd name="T50" fmla="*/ 130 w 189"/>
                  <a:gd name="T51" fmla="*/ 168 h 245"/>
                  <a:gd name="T52" fmla="*/ 116 w 189"/>
                  <a:gd name="T53" fmla="*/ 152 h 245"/>
                  <a:gd name="T54" fmla="*/ 102 w 189"/>
                  <a:gd name="T55" fmla="*/ 133 h 245"/>
                  <a:gd name="T56" fmla="*/ 91 w 189"/>
                  <a:gd name="T57" fmla="*/ 116 h 245"/>
                  <a:gd name="T58" fmla="*/ 81 w 189"/>
                  <a:gd name="T59" fmla="*/ 103 h 245"/>
                  <a:gd name="T60" fmla="*/ 73 w 189"/>
                  <a:gd name="T61" fmla="*/ 90 h 245"/>
                  <a:gd name="T62" fmla="*/ 66 w 189"/>
                  <a:gd name="T63" fmla="*/ 79 h 245"/>
                  <a:gd name="T64" fmla="*/ 56 w 189"/>
                  <a:gd name="T65" fmla="*/ 68 h 245"/>
                  <a:gd name="T66" fmla="*/ 43 w 189"/>
                  <a:gd name="T67" fmla="*/ 50 h 245"/>
                  <a:gd name="T68" fmla="*/ 30 w 189"/>
                  <a:gd name="T69" fmla="*/ 35 h 245"/>
                  <a:gd name="T70" fmla="*/ 15 w 189"/>
                  <a:gd name="T71" fmla="*/ 19 h 245"/>
                  <a:gd name="T72" fmla="*/ 0 w 189"/>
                  <a:gd name="T73" fmla="*/ 4 h 245"/>
                  <a:gd name="T74" fmla="*/ 3 w 189"/>
                  <a:gd name="T75" fmla="*/ 0 h 245"/>
                  <a:gd name="T76" fmla="*/ 3 w 189"/>
                  <a:gd name="T7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245">
                    <a:moveTo>
                      <a:pt x="3" y="0"/>
                    </a:moveTo>
                    <a:lnTo>
                      <a:pt x="17" y="15"/>
                    </a:lnTo>
                    <a:lnTo>
                      <a:pt x="30" y="30"/>
                    </a:lnTo>
                    <a:lnTo>
                      <a:pt x="44" y="46"/>
                    </a:lnTo>
                    <a:lnTo>
                      <a:pt x="56" y="63"/>
                    </a:lnTo>
                    <a:lnTo>
                      <a:pt x="67" y="77"/>
                    </a:lnTo>
                    <a:lnTo>
                      <a:pt x="78" y="90"/>
                    </a:lnTo>
                    <a:lnTo>
                      <a:pt x="87" y="105"/>
                    </a:lnTo>
                    <a:lnTo>
                      <a:pt x="100" y="119"/>
                    </a:lnTo>
                    <a:lnTo>
                      <a:pt x="110" y="136"/>
                    </a:lnTo>
                    <a:lnTo>
                      <a:pt x="121" y="151"/>
                    </a:lnTo>
                    <a:lnTo>
                      <a:pt x="133" y="166"/>
                    </a:lnTo>
                    <a:lnTo>
                      <a:pt x="145" y="182"/>
                    </a:lnTo>
                    <a:lnTo>
                      <a:pt x="155" y="193"/>
                    </a:lnTo>
                    <a:lnTo>
                      <a:pt x="166" y="211"/>
                    </a:lnTo>
                    <a:lnTo>
                      <a:pt x="179" y="229"/>
                    </a:lnTo>
                    <a:lnTo>
                      <a:pt x="188" y="241"/>
                    </a:lnTo>
                    <a:lnTo>
                      <a:pt x="189" y="244"/>
                    </a:lnTo>
                    <a:lnTo>
                      <a:pt x="189" y="245"/>
                    </a:lnTo>
                    <a:lnTo>
                      <a:pt x="188" y="245"/>
                    </a:lnTo>
                    <a:lnTo>
                      <a:pt x="186" y="245"/>
                    </a:lnTo>
                    <a:lnTo>
                      <a:pt x="176" y="234"/>
                    </a:lnTo>
                    <a:lnTo>
                      <a:pt x="165" y="216"/>
                    </a:lnTo>
                    <a:lnTo>
                      <a:pt x="154" y="198"/>
                    </a:lnTo>
                    <a:lnTo>
                      <a:pt x="144" y="187"/>
                    </a:lnTo>
                    <a:lnTo>
                      <a:pt x="130" y="168"/>
                    </a:lnTo>
                    <a:lnTo>
                      <a:pt x="116" y="152"/>
                    </a:lnTo>
                    <a:lnTo>
                      <a:pt x="102" y="133"/>
                    </a:lnTo>
                    <a:lnTo>
                      <a:pt x="91" y="116"/>
                    </a:lnTo>
                    <a:lnTo>
                      <a:pt x="81" y="103"/>
                    </a:lnTo>
                    <a:lnTo>
                      <a:pt x="73" y="90"/>
                    </a:lnTo>
                    <a:lnTo>
                      <a:pt x="66" y="79"/>
                    </a:lnTo>
                    <a:lnTo>
                      <a:pt x="56" y="68"/>
                    </a:lnTo>
                    <a:lnTo>
                      <a:pt x="43" y="50"/>
                    </a:lnTo>
                    <a:lnTo>
                      <a:pt x="30" y="35"/>
                    </a:lnTo>
                    <a:lnTo>
                      <a:pt x="15" y="19"/>
                    </a:lnTo>
                    <a:lnTo>
                      <a:pt x="0" y="4"/>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0" name="Freeform 70"/>
              <p:cNvSpPr>
                <a:spLocks/>
              </p:cNvSpPr>
              <p:nvPr/>
            </p:nvSpPr>
            <p:spPr bwMode="auto">
              <a:xfrm>
                <a:off x="5536" y="1112"/>
                <a:ext cx="14" cy="15"/>
              </a:xfrm>
              <a:custGeom>
                <a:avLst/>
                <a:gdLst>
                  <a:gd name="T0" fmla="*/ 34 w 43"/>
                  <a:gd name="T1" fmla="*/ 1 h 43"/>
                  <a:gd name="T2" fmla="*/ 43 w 43"/>
                  <a:gd name="T3" fmla="*/ 11 h 43"/>
                  <a:gd name="T4" fmla="*/ 43 w 43"/>
                  <a:gd name="T5" fmla="*/ 26 h 43"/>
                  <a:gd name="T6" fmla="*/ 34 w 43"/>
                  <a:gd name="T7" fmla="*/ 39 h 43"/>
                  <a:gd name="T8" fmla="*/ 20 w 43"/>
                  <a:gd name="T9" fmla="*/ 43 h 43"/>
                  <a:gd name="T10" fmla="*/ 6 w 43"/>
                  <a:gd name="T11" fmla="*/ 37 h 43"/>
                  <a:gd name="T12" fmla="*/ 0 w 43"/>
                  <a:gd name="T13" fmla="*/ 24 h 43"/>
                  <a:gd name="T14" fmla="*/ 3 w 43"/>
                  <a:gd name="T15" fmla="*/ 10 h 43"/>
                  <a:gd name="T16" fmla="*/ 14 w 43"/>
                  <a:gd name="T17" fmla="*/ 1 h 43"/>
                  <a:gd name="T18" fmla="*/ 19 w 43"/>
                  <a:gd name="T19" fmla="*/ 0 h 43"/>
                  <a:gd name="T20" fmla="*/ 24 w 43"/>
                  <a:gd name="T21" fmla="*/ 0 h 43"/>
                  <a:gd name="T22" fmla="*/ 28 w 43"/>
                  <a:gd name="T23" fmla="*/ 0 h 43"/>
                  <a:gd name="T24" fmla="*/ 34 w 43"/>
                  <a:gd name="T25" fmla="*/ 1 h 43"/>
                  <a:gd name="T26" fmla="*/ 34 w 43"/>
                  <a:gd name="T27"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3">
                    <a:moveTo>
                      <a:pt x="34" y="1"/>
                    </a:moveTo>
                    <a:lnTo>
                      <a:pt x="43" y="11"/>
                    </a:lnTo>
                    <a:lnTo>
                      <a:pt x="43" y="26"/>
                    </a:lnTo>
                    <a:lnTo>
                      <a:pt x="34" y="39"/>
                    </a:lnTo>
                    <a:lnTo>
                      <a:pt x="20" y="43"/>
                    </a:lnTo>
                    <a:lnTo>
                      <a:pt x="6" y="37"/>
                    </a:lnTo>
                    <a:lnTo>
                      <a:pt x="0" y="24"/>
                    </a:lnTo>
                    <a:lnTo>
                      <a:pt x="3" y="10"/>
                    </a:lnTo>
                    <a:lnTo>
                      <a:pt x="14" y="1"/>
                    </a:lnTo>
                    <a:lnTo>
                      <a:pt x="19" y="0"/>
                    </a:lnTo>
                    <a:lnTo>
                      <a:pt x="24" y="0"/>
                    </a:lnTo>
                    <a:lnTo>
                      <a:pt x="28" y="0"/>
                    </a:lnTo>
                    <a:lnTo>
                      <a:pt x="34" y="1"/>
                    </a:lnTo>
                    <a:lnTo>
                      <a:pt x="3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1" name="Freeform 71"/>
              <p:cNvSpPr>
                <a:spLocks/>
              </p:cNvSpPr>
              <p:nvPr/>
            </p:nvSpPr>
            <p:spPr bwMode="auto">
              <a:xfrm>
                <a:off x="5538" y="1114"/>
                <a:ext cx="10" cy="11"/>
              </a:xfrm>
              <a:custGeom>
                <a:avLst/>
                <a:gdLst>
                  <a:gd name="T0" fmla="*/ 14 w 32"/>
                  <a:gd name="T1" fmla="*/ 0 h 33"/>
                  <a:gd name="T2" fmla="*/ 22 w 32"/>
                  <a:gd name="T3" fmla="*/ 0 h 33"/>
                  <a:gd name="T4" fmla="*/ 28 w 32"/>
                  <a:gd name="T5" fmla="*/ 4 h 33"/>
                  <a:gd name="T6" fmla="*/ 32 w 32"/>
                  <a:gd name="T7" fmla="*/ 9 h 33"/>
                  <a:gd name="T8" fmla="*/ 32 w 32"/>
                  <a:gd name="T9" fmla="*/ 18 h 33"/>
                  <a:gd name="T10" fmla="*/ 30 w 32"/>
                  <a:gd name="T11" fmla="*/ 24 h 33"/>
                  <a:gd name="T12" fmla="*/ 25 w 32"/>
                  <a:gd name="T13" fmla="*/ 29 h 33"/>
                  <a:gd name="T14" fmla="*/ 20 w 32"/>
                  <a:gd name="T15" fmla="*/ 32 h 33"/>
                  <a:gd name="T16" fmla="*/ 14 w 32"/>
                  <a:gd name="T17" fmla="*/ 33 h 33"/>
                  <a:gd name="T18" fmla="*/ 3 w 32"/>
                  <a:gd name="T19" fmla="*/ 26 h 33"/>
                  <a:gd name="T20" fmla="*/ 0 w 32"/>
                  <a:gd name="T21" fmla="*/ 15 h 33"/>
                  <a:gd name="T22" fmla="*/ 3 w 32"/>
                  <a:gd name="T23" fmla="*/ 4 h 33"/>
                  <a:gd name="T24" fmla="*/ 14 w 32"/>
                  <a:gd name="T25" fmla="*/ 0 h 33"/>
                  <a:gd name="T26" fmla="*/ 14 w 32"/>
                  <a:gd name="T2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3">
                    <a:moveTo>
                      <a:pt x="14" y="0"/>
                    </a:moveTo>
                    <a:lnTo>
                      <a:pt x="22" y="0"/>
                    </a:lnTo>
                    <a:lnTo>
                      <a:pt x="28" y="4"/>
                    </a:lnTo>
                    <a:lnTo>
                      <a:pt x="32" y="9"/>
                    </a:lnTo>
                    <a:lnTo>
                      <a:pt x="32" y="18"/>
                    </a:lnTo>
                    <a:lnTo>
                      <a:pt x="30" y="24"/>
                    </a:lnTo>
                    <a:lnTo>
                      <a:pt x="25" y="29"/>
                    </a:lnTo>
                    <a:lnTo>
                      <a:pt x="20" y="32"/>
                    </a:lnTo>
                    <a:lnTo>
                      <a:pt x="14" y="33"/>
                    </a:lnTo>
                    <a:lnTo>
                      <a:pt x="3" y="26"/>
                    </a:lnTo>
                    <a:lnTo>
                      <a:pt x="0" y="15"/>
                    </a:lnTo>
                    <a:lnTo>
                      <a:pt x="3" y="4"/>
                    </a:lnTo>
                    <a:lnTo>
                      <a:pt x="14" y="0"/>
                    </a:lnTo>
                    <a:lnTo>
                      <a:pt x="14"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2" name="Freeform 72"/>
              <p:cNvSpPr>
                <a:spLocks/>
              </p:cNvSpPr>
              <p:nvPr/>
            </p:nvSpPr>
            <p:spPr bwMode="auto">
              <a:xfrm>
                <a:off x="5529" y="1106"/>
                <a:ext cx="28" cy="26"/>
              </a:xfrm>
              <a:custGeom>
                <a:avLst/>
                <a:gdLst>
                  <a:gd name="T0" fmla="*/ 40 w 84"/>
                  <a:gd name="T1" fmla="*/ 0 h 78"/>
                  <a:gd name="T2" fmla="*/ 55 w 84"/>
                  <a:gd name="T3" fmla="*/ 2 h 78"/>
                  <a:gd name="T4" fmla="*/ 69 w 84"/>
                  <a:gd name="T5" fmla="*/ 8 h 78"/>
                  <a:gd name="T6" fmla="*/ 79 w 84"/>
                  <a:gd name="T7" fmla="*/ 18 h 78"/>
                  <a:gd name="T8" fmla="*/ 84 w 84"/>
                  <a:gd name="T9" fmla="*/ 32 h 78"/>
                  <a:gd name="T10" fmla="*/ 82 w 84"/>
                  <a:gd name="T11" fmla="*/ 52 h 78"/>
                  <a:gd name="T12" fmla="*/ 73 w 84"/>
                  <a:gd name="T13" fmla="*/ 67 h 78"/>
                  <a:gd name="T14" fmla="*/ 59 w 84"/>
                  <a:gd name="T15" fmla="*/ 76 h 78"/>
                  <a:gd name="T16" fmla="*/ 44 w 84"/>
                  <a:gd name="T17" fmla="*/ 78 h 78"/>
                  <a:gd name="T18" fmla="*/ 35 w 84"/>
                  <a:gd name="T19" fmla="*/ 77 h 78"/>
                  <a:gd name="T20" fmla="*/ 25 w 84"/>
                  <a:gd name="T21" fmla="*/ 75 h 78"/>
                  <a:gd name="T22" fmla="*/ 16 w 84"/>
                  <a:gd name="T23" fmla="*/ 68 h 78"/>
                  <a:gd name="T24" fmla="*/ 9 w 84"/>
                  <a:gd name="T25" fmla="*/ 61 h 78"/>
                  <a:gd name="T26" fmla="*/ 4 w 84"/>
                  <a:gd name="T27" fmla="*/ 52 h 78"/>
                  <a:gd name="T28" fmla="*/ 0 w 84"/>
                  <a:gd name="T29" fmla="*/ 43 h 78"/>
                  <a:gd name="T30" fmla="*/ 0 w 84"/>
                  <a:gd name="T31" fmla="*/ 32 h 78"/>
                  <a:gd name="T32" fmla="*/ 4 w 84"/>
                  <a:gd name="T33" fmla="*/ 18 h 78"/>
                  <a:gd name="T34" fmla="*/ 4 w 84"/>
                  <a:gd name="T35" fmla="*/ 18 h 78"/>
                  <a:gd name="T36" fmla="*/ 5 w 84"/>
                  <a:gd name="T37" fmla="*/ 19 h 78"/>
                  <a:gd name="T38" fmla="*/ 6 w 84"/>
                  <a:gd name="T39" fmla="*/ 21 h 78"/>
                  <a:gd name="T40" fmla="*/ 7 w 84"/>
                  <a:gd name="T41" fmla="*/ 22 h 78"/>
                  <a:gd name="T42" fmla="*/ 5 w 84"/>
                  <a:gd name="T43" fmla="*/ 29 h 78"/>
                  <a:gd name="T44" fmla="*/ 5 w 84"/>
                  <a:gd name="T45" fmla="*/ 38 h 78"/>
                  <a:gd name="T46" fmla="*/ 7 w 84"/>
                  <a:gd name="T47" fmla="*/ 48 h 78"/>
                  <a:gd name="T48" fmla="*/ 12 w 84"/>
                  <a:gd name="T49" fmla="*/ 57 h 78"/>
                  <a:gd name="T50" fmla="*/ 24 w 84"/>
                  <a:gd name="T51" fmla="*/ 68 h 78"/>
                  <a:gd name="T52" fmla="*/ 40 w 84"/>
                  <a:gd name="T53" fmla="*/ 72 h 78"/>
                  <a:gd name="T54" fmla="*/ 56 w 84"/>
                  <a:gd name="T55" fmla="*/ 70 h 78"/>
                  <a:gd name="T56" fmla="*/ 72 w 84"/>
                  <a:gd name="T57" fmla="*/ 63 h 78"/>
                  <a:gd name="T58" fmla="*/ 78 w 84"/>
                  <a:gd name="T59" fmla="*/ 51 h 78"/>
                  <a:gd name="T60" fmla="*/ 79 w 84"/>
                  <a:gd name="T61" fmla="*/ 34 h 78"/>
                  <a:gd name="T62" fmla="*/ 72 w 84"/>
                  <a:gd name="T63" fmla="*/ 17 h 78"/>
                  <a:gd name="T64" fmla="*/ 54 w 84"/>
                  <a:gd name="T65" fmla="*/ 6 h 78"/>
                  <a:gd name="T66" fmla="*/ 50 w 84"/>
                  <a:gd name="T67" fmla="*/ 4 h 78"/>
                  <a:gd name="T68" fmla="*/ 46 w 84"/>
                  <a:gd name="T69" fmla="*/ 4 h 78"/>
                  <a:gd name="T70" fmla="*/ 43 w 84"/>
                  <a:gd name="T71" fmla="*/ 3 h 78"/>
                  <a:gd name="T72" fmla="*/ 40 w 84"/>
                  <a:gd name="T73" fmla="*/ 3 h 78"/>
                  <a:gd name="T74" fmla="*/ 40 w 84"/>
                  <a:gd name="T75" fmla="*/ 0 h 78"/>
                  <a:gd name="T76" fmla="*/ 40 w 84"/>
                  <a:gd name="T77" fmla="*/ 0 h 78"/>
                  <a:gd name="T78" fmla="*/ 40 w 84"/>
                  <a:gd name="T7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8">
                    <a:moveTo>
                      <a:pt x="40" y="0"/>
                    </a:moveTo>
                    <a:lnTo>
                      <a:pt x="55" y="2"/>
                    </a:lnTo>
                    <a:lnTo>
                      <a:pt x="69" y="8"/>
                    </a:lnTo>
                    <a:lnTo>
                      <a:pt x="79" y="18"/>
                    </a:lnTo>
                    <a:lnTo>
                      <a:pt x="84" y="32"/>
                    </a:lnTo>
                    <a:lnTo>
                      <a:pt x="82" y="52"/>
                    </a:lnTo>
                    <a:lnTo>
                      <a:pt x="73" y="67"/>
                    </a:lnTo>
                    <a:lnTo>
                      <a:pt x="59" y="76"/>
                    </a:lnTo>
                    <a:lnTo>
                      <a:pt x="44" y="78"/>
                    </a:lnTo>
                    <a:lnTo>
                      <a:pt x="35" y="77"/>
                    </a:lnTo>
                    <a:lnTo>
                      <a:pt x="25" y="75"/>
                    </a:lnTo>
                    <a:lnTo>
                      <a:pt x="16" y="68"/>
                    </a:lnTo>
                    <a:lnTo>
                      <a:pt x="9" y="61"/>
                    </a:lnTo>
                    <a:lnTo>
                      <a:pt x="4" y="52"/>
                    </a:lnTo>
                    <a:lnTo>
                      <a:pt x="0" y="43"/>
                    </a:lnTo>
                    <a:lnTo>
                      <a:pt x="0" y="32"/>
                    </a:lnTo>
                    <a:lnTo>
                      <a:pt x="4" y="18"/>
                    </a:lnTo>
                    <a:lnTo>
                      <a:pt x="4" y="18"/>
                    </a:lnTo>
                    <a:lnTo>
                      <a:pt x="5" y="19"/>
                    </a:lnTo>
                    <a:lnTo>
                      <a:pt x="6" y="21"/>
                    </a:lnTo>
                    <a:lnTo>
                      <a:pt x="7" y="22"/>
                    </a:lnTo>
                    <a:lnTo>
                      <a:pt x="5" y="29"/>
                    </a:lnTo>
                    <a:lnTo>
                      <a:pt x="5" y="38"/>
                    </a:lnTo>
                    <a:lnTo>
                      <a:pt x="7" y="48"/>
                    </a:lnTo>
                    <a:lnTo>
                      <a:pt x="12" y="57"/>
                    </a:lnTo>
                    <a:lnTo>
                      <a:pt x="24" y="68"/>
                    </a:lnTo>
                    <a:lnTo>
                      <a:pt x="40" y="72"/>
                    </a:lnTo>
                    <a:lnTo>
                      <a:pt x="56" y="70"/>
                    </a:lnTo>
                    <a:lnTo>
                      <a:pt x="72" y="63"/>
                    </a:lnTo>
                    <a:lnTo>
                      <a:pt x="78" y="51"/>
                    </a:lnTo>
                    <a:lnTo>
                      <a:pt x="79" y="34"/>
                    </a:lnTo>
                    <a:lnTo>
                      <a:pt x="72" y="17"/>
                    </a:lnTo>
                    <a:lnTo>
                      <a:pt x="54" y="6"/>
                    </a:lnTo>
                    <a:lnTo>
                      <a:pt x="50" y="4"/>
                    </a:lnTo>
                    <a:lnTo>
                      <a:pt x="46" y="4"/>
                    </a:lnTo>
                    <a:lnTo>
                      <a:pt x="43" y="3"/>
                    </a:lnTo>
                    <a:lnTo>
                      <a:pt x="40" y="3"/>
                    </a:lnTo>
                    <a:lnTo>
                      <a:pt x="40" y="0"/>
                    </a:lnTo>
                    <a:lnTo>
                      <a:pt x="40" y="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3" name="Freeform 73"/>
              <p:cNvSpPr>
                <a:spLocks/>
              </p:cNvSpPr>
              <p:nvPr/>
            </p:nvSpPr>
            <p:spPr bwMode="auto">
              <a:xfrm>
                <a:off x="5516" y="1094"/>
                <a:ext cx="51" cy="49"/>
              </a:xfrm>
              <a:custGeom>
                <a:avLst/>
                <a:gdLst>
                  <a:gd name="T0" fmla="*/ 76 w 154"/>
                  <a:gd name="T1" fmla="*/ 0 h 149"/>
                  <a:gd name="T2" fmla="*/ 98 w 154"/>
                  <a:gd name="T3" fmla="*/ 1 h 149"/>
                  <a:gd name="T4" fmla="*/ 117 w 154"/>
                  <a:gd name="T5" fmla="*/ 8 h 149"/>
                  <a:gd name="T6" fmla="*/ 134 w 154"/>
                  <a:gd name="T7" fmla="*/ 20 h 149"/>
                  <a:gd name="T8" fmla="*/ 149 w 154"/>
                  <a:gd name="T9" fmla="*/ 37 h 149"/>
                  <a:gd name="T10" fmla="*/ 154 w 154"/>
                  <a:gd name="T11" fmla="*/ 60 h 149"/>
                  <a:gd name="T12" fmla="*/ 154 w 154"/>
                  <a:gd name="T13" fmla="*/ 84 h 149"/>
                  <a:gd name="T14" fmla="*/ 147 w 154"/>
                  <a:gd name="T15" fmla="*/ 106 h 149"/>
                  <a:gd name="T16" fmla="*/ 137 w 154"/>
                  <a:gd name="T17" fmla="*/ 128 h 149"/>
                  <a:gd name="T18" fmla="*/ 119 w 154"/>
                  <a:gd name="T19" fmla="*/ 139 h 149"/>
                  <a:gd name="T20" fmla="*/ 101 w 154"/>
                  <a:gd name="T21" fmla="*/ 145 h 149"/>
                  <a:gd name="T22" fmla="*/ 83 w 154"/>
                  <a:gd name="T23" fmla="*/ 148 h 149"/>
                  <a:gd name="T24" fmla="*/ 63 w 154"/>
                  <a:gd name="T25" fmla="*/ 149 h 149"/>
                  <a:gd name="T26" fmla="*/ 57 w 154"/>
                  <a:gd name="T27" fmla="*/ 148 h 149"/>
                  <a:gd name="T28" fmla="*/ 54 w 154"/>
                  <a:gd name="T29" fmla="*/ 145 h 149"/>
                  <a:gd name="T30" fmla="*/ 49 w 154"/>
                  <a:gd name="T31" fmla="*/ 145 h 149"/>
                  <a:gd name="T32" fmla="*/ 45 w 154"/>
                  <a:gd name="T33" fmla="*/ 144 h 149"/>
                  <a:gd name="T34" fmla="*/ 30 w 154"/>
                  <a:gd name="T35" fmla="*/ 136 h 149"/>
                  <a:gd name="T36" fmla="*/ 17 w 154"/>
                  <a:gd name="T37" fmla="*/ 126 h 149"/>
                  <a:gd name="T38" fmla="*/ 7 w 154"/>
                  <a:gd name="T39" fmla="*/ 114 h 149"/>
                  <a:gd name="T40" fmla="*/ 3 w 154"/>
                  <a:gd name="T41" fmla="*/ 99 h 149"/>
                  <a:gd name="T42" fmla="*/ 0 w 154"/>
                  <a:gd name="T43" fmla="*/ 79 h 149"/>
                  <a:gd name="T44" fmla="*/ 1 w 154"/>
                  <a:gd name="T45" fmla="*/ 59 h 149"/>
                  <a:gd name="T46" fmla="*/ 7 w 154"/>
                  <a:gd name="T47" fmla="*/ 40 h 149"/>
                  <a:gd name="T48" fmla="*/ 20 w 154"/>
                  <a:gd name="T49" fmla="*/ 25 h 149"/>
                  <a:gd name="T50" fmla="*/ 21 w 154"/>
                  <a:gd name="T51" fmla="*/ 25 h 149"/>
                  <a:gd name="T52" fmla="*/ 22 w 154"/>
                  <a:gd name="T53" fmla="*/ 25 h 149"/>
                  <a:gd name="T54" fmla="*/ 17 w 154"/>
                  <a:gd name="T55" fmla="*/ 36 h 149"/>
                  <a:gd name="T56" fmla="*/ 11 w 154"/>
                  <a:gd name="T57" fmla="*/ 46 h 149"/>
                  <a:gd name="T58" fmla="*/ 6 w 154"/>
                  <a:gd name="T59" fmla="*/ 56 h 149"/>
                  <a:gd name="T60" fmla="*/ 5 w 154"/>
                  <a:gd name="T61" fmla="*/ 70 h 149"/>
                  <a:gd name="T62" fmla="*/ 5 w 154"/>
                  <a:gd name="T63" fmla="*/ 90 h 149"/>
                  <a:gd name="T64" fmla="*/ 11 w 154"/>
                  <a:gd name="T65" fmla="*/ 110 h 149"/>
                  <a:gd name="T66" fmla="*/ 22 w 154"/>
                  <a:gd name="T67" fmla="*/ 126 h 149"/>
                  <a:gd name="T68" fmla="*/ 41 w 154"/>
                  <a:gd name="T69" fmla="*/ 138 h 149"/>
                  <a:gd name="T70" fmla="*/ 65 w 154"/>
                  <a:gd name="T71" fmla="*/ 142 h 149"/>
                  <a:gd name="T72" fmla="*/ 89 w 154"/>
                  <a:gd name="T73" fmla="*/ 142 h 149"/>
                  <a:gd name="T74" fmla="*/ 112 w 154"/>
                  <a:gd name="T75" fmla="*/ 136 h 149"/>
                  <a:gd name="T76" fmla="*/ 133 w 154"/>
                  <a:gd name="T77" fmla="*/ 125 h 149"/>
                  <a:gd name="T78" fmla="*/ 143 w 154"/>
                  <a:gd name="T79" fmla="*/ 104 h 149"/>
                  <a:gd name="T80" fmla="*/ 149 w 154"/>
                  <a:gd name="T81" fmla="*/ 80 h 149"/>
                  <a:gd name="T82" fmla="*/ 149 w 154"/>
                  <a:gd name="T83" fmla="*/ 56 h 149"/>
                  <a:gd name="T84" fmla="*/ 143 w 154"/>
                  <a:gd name="T85" fmla="*/ 35 h 149"/>
                  <a:gd name="T86" fmla="*/ 124 w 154"/>
                  <a:gd name="T87" fmla="*/ 18 h 149"/>
                  <a:gd name="T88" fmla="*/ 104 w 154"/>
                  <a:gd name="T89" fmla="*/ 7 h 149"/>
                  <a:gd name="T90" fmla="*/ 81 w 154"/>
                  <a:gd name="T91" fmla="*/ 3 h 149"/>
                  <a:gd name="T92" fmla="*/ 60 w 154"/>
                  <a:gd name="T93" fmla="*/ 10 h 149"/>
                  <a:gd name="T94" fmla="*/ 59 w 154"/>
                  <a:gd name="T95" fmla="*/ 8 h 149"/>
                  <a:gd name="T96" fmla="*/ 57 w 154"/>
                  <a:gd name="T97" fmla="*/ 7 h 149"/>
                  <a:gd name="T98" fmla="*/ 56 w 154"/>
                  <a:gd name="T99" fmla="*/ 5 h 149"/>
                  <a:gd name="T100" fmla="*/ 56 w 154"/>
                  <a:gd name="T101" fmla="*/ 5 h 149"/>
                  <a:gd name="T102" fmla="*/ 61 w 154"/>
                  <a:gd name="T103" fmla="*/ 1 h 149"/>
                  <a:gd name="T104" fmla="*/ 68 w 154"/>
                  <a:gd name="T105" fmla="*/ 0 h 149"/>
                  <a:gd name="T106" fmla="*/ 71 w 154"/>
                  <a:gd name="T107" fmla="*/ 0 h 149"/>
                  <a:gd name="T108" fmla="*/ 76 w 154"/>
                  <a:gd name="T109" fmla="*/ 0 h 149"/>
                  <a:gd name="T110" fmla="*/ 76 w 154"/>
                  <a:gd name="T11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4" h="149">
                    <a:moveTo>
                      <a:pt x="76" y="0"/>
                    </a:moveTo>
                    <a:lnTo>
                      <a:pt x="98" y="1"/>
                    </a:lnTo>
                    <a:lnTo>
                      <a:pt x="117" y="8"/>
                    </a:lnTo>
                    <a:lnTo>
                      <a:pt x="134" y="20"/>
                    </a:lnTo>
                    <a:lnTo>
                      <a:pt x="149" y="37"/>
                    </a:lnTo>
                    <a:lnTo>
                      <a:pt x="154" y="60"/>
                    </a:lnTo>
                    <a:lnTo>
                      <a:pt x="154" y="84"/>
                    </a:lnTo>
                    <a:lnTo>
                      <a:pt x="147" y="106"/>
                    </a:lnTo>
                    <a:lnTo>
                      <a:pt x="137" y="128"/>
                    </a:lnTo>
                    <a:lnTo>
                      <a:pt x="119" y="139"/>
                    </a:lnTo>
                    <a:lnTo>
                      <a:pt x="101" y="145"/>
                    </a:lnTo>
                    <a:lnTo>
                      <a:pt x="83" y="148"/>
                    </a:lnTo>
                    <a:lnTo>
                      <a:pt x="63" y="149"/>
                    </a:lnTo>
                    <a:lnTo>
                      <a:pt x="57" y="148"/>
                    </a:lnTo>
                    <a:lnTo>
                      <a:pt x="54" y="145"/>
                    </a:lnTo>
                    <a:lnTo>
                      <a:pt x="49" y="145"/>
                    </a:lnTo>
                    <a:lnTo>
                      <a:pt x="45" y="144"/>
                    </a:lnTo>
                    <a:lnTo>
                      <a:pt x="30" y="136"/>
                    </a:lnTo>
                    <a:lnTo>
                      <a:pt x="17" y="126"/>
                    </a:lnTo>
                    <a:lnTo>
                      <a:pt x="7" y="114"/>
                    </a:lnTo>
                    <a:lnTo>
                      <a:pt x="3" y="99"/>
                    </a:lnTo>
                    <a:lnTo>
                      <a:pt x="0" y="79"/>
                    </a:lnTo>
                    <a:lnTo>
                      <a:pt x="1" y="59"/>
                    </a:lnTo>
                    <a:lnTo>
                      <a:pt x="7" y="40"/>
                    </a:lnTo>
                    <a:lnTo>
                      <a:pt x="20" y="25"/>
                    </a:lnTo>
                    <a:lnTo>
                      <a:pt x="21" y="25"/>
                    </a:lnTo>
                    <a:lnTo>
                      <a:pt x="22" y="25"/>
                    </a:lnTo>
                    <a:lnTo>
                      <a:pt x="17" y="36"/>
                    </a:lnTo>
                    <a:lnTo>
                      <a:pt x="11" y="46"/>
                    </a:lnTo>
                    <a:lnTo>
                      <a:pt x="6" y="56"/>
                    </a:lnTo>
                    <a:lnTo>
                      <a:pt x="5" y="70"/>
                    </a:lnTo>
                    <a:lnTo>
                      <a:pt x="5" y="90"/>
                    </a:lnTo>
                    <a:lnTo>
                      <a:pt x="11" y="110"/>
                    </a:lnTo>
                    <a:lnTo>
                      <a:pt x="22" y="126"/>
                    </a:lnTo>
                    <a:lnTo>
                      <a:pt x="41" y="138"/>
                    </a:lnTo>
                    <a:lnTo>
                      <a:pt x="65" y="142"/>
                    </a:lnTo>
                    <a:lnTo>
                      <a:pt x="89" y="142"/>
                    </a:lnTo>
                    <a:lnTo>
                      <a:pt x="112" y="136"/>
                    </a:lnTo>
                    <a:lnTo>
                      <a:pt x="133" y="125"/>
                    </a:lnTo>
                    <a:lnTo>
                      <a:pt x="143" y="104"/>
                    </a:lnTo>
                    <a:lnTo>
                      <a:pt x="149" y="80"/>
                    </a:lnTo>
                    <a:lnTo>
                      <a:pt x="149" y="56"/>
                    </a:lnTo>
                    <a:lnTo>
                      <a:pt x="143" y="35"/>
                    </a:lnTo>
                    <a:lnTo>
                      <a:pt x="124" y="18"/>
                    </a:lnTo>
                    <a:lnTo>
                      <a:pt x="104" y="7"/>
                    </a:lnTo>
                    <a:lnTo>
                      <a:pt x="81" y="3"/>
                    </a:lnTo>
                    <a:lnTo>
                      <a:pt x="60" y="10"/>
                    </a:lnTo>
                    <a:lnTo>
                      <a:pt x="59" y="8"/>
                    </a:lnTo>
                    <a:lnTo>
                      <a:pt x="57" y="7"/>
                    </a:lnTo>
                    <a:lnTo>
                      <a:pt x="56" y="5"/>
                    </a:lnTo>
                    <a:lnTo>
                      <a:pt x="56" y="5"/>
                    </a:lnTo>
                    <a:lnTo>
                      <a:pt x="61" y="1"/>
                    </a:lnTo>
                    <a:lnTo>
                      <a:pt x="68" y="0"/>
                    </a:lnTo>
                    <a:lnTo>
                      <a:pt x="71" y="0"/>
                    </a:lnTo>
                    <a:lnTo>
                      <a:pt x="76" y="0"/>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4" name="Freeform 74"/>
              <p:cNvSpPr>
                <a:spLocks/>
              </p:cNvSpPr>
              <p:nvPr/>
            </p:nvSpPr>
            <p:spPr bwMode="auto">
              <a:xfrm>
                <a:off x="5468" y="1060"/>
                <a:ext cx="25" cy="81"/>
              </a:xfrm>
              <a:custGeom>
                <a:avLst/>
                <a:gdLst>
                  <a:gd name="T0" fmla="*/ 69 w 73"/>
                  <a:gd name="T1" fmla="*/ 0 h 244"/>
                  <a:gd name="T2" fmla="*/ 70 w 73"/>
                  <a:gd name="T3" fmla="*/ 0 h 244"/>
                  <a:gd name="T4" fmla="*/ 73 w 73"/>
                  <a:gd name="T5" fmla="*/ 1 h 244"/>
                  <a:gd name="T6" fmla="*/ 73 w 73"/>
                  <a:gd name="T7" fmla="*/ 2 h 244"/>
                  <a:gd name="T8" fmla="*/ 73 w 73"/>
                  <a:gd name="T9" fmla="*/ 2 h 244"/>
                  <a:gd name="T10" fmla="*/ 68 w 73"/>
                  <a:gd name="T11" fmla="*/ 7 h 244"/>
                  <a:gd name="T12" fmla="*/ 63 w 73"/>
                  <a:gd name="T13" fmla="*/ 14 h 244"/>
                  <a:gd name="T14" fmla="*/ 56 w 73"/>
                  <a:gd name="T15" fmla="*/ 21 h 244"/>
                  <a:gd name="T16" fmla="*/ 52 w 73"/>
                  <a:gd name="T17" fmla="*/ 26 h 244"/>
                  <a:gd name="T18" fmla="*/ 41 w 73"/>
                  <a:gd name="T19" fmla="*/ 41 h 244"/>
                  <a:gd name="T20" fmla="*/ 31 w 73"/>
                  <a:gd name="T21" fmla="*/ 63 h 244"/>
                  <a:gd name="T22" fmla="*/ 21 w 73"/>
                  <a:gd name="T23" fmla="*/ 88 h 244"/>
                  <a:gd name="T24" fmla="*/ 15 w 73"/>
                  <a:gd name="T25" fmla="*/ 114 h 244"/>
                  <a:gd name="T26" fmla="*/ 8 w 73"/>
                  <a:gd name="T27" fmla="*/ 143 h 244"/>
                  <a:gd name="T28" fmla="*/ 5 w 73"/>
                  <a:gd name="T29" fmla="*/ 174 h 244"/>
                  <a:gd name="T30" fmla="*/ 3 w 73"/>
                  <a:gd name="T31" fmla="*/ 207 h 244"/>
                  <a:gd name="T32" fmla="*/ 7 w 73"/>
                  <a:gd name="T33" fmla="*/ 241 h 244"/>
                  <a:gd name="T34" fmla="*/ 6 w 73"/>
                  <a:gd name="T35" fmla="*/ 241 h 244"/>
                  <a:gd name="T36" fmla="*/ 5 w 73"/>
                  <a:gd name="T37" fmla="*/ 242 h 244"/>
                  <a:gd name="T38" fmla="*/ 3 w 73"/>
                  <a:gd name="T39" fmla="*/ 242 h 244"/>
                  <a:gd name="T40" fmla="*/ 3 w 73"/>
                  <a:gd name="T41" fmla="*/ 244 h 244"/>
                  <a:gd name="T42" fmla="*/ 1 w 73"/>
                  <a:gd name="T43" fmla="*/ 235 h 244"/>
                  <a:gd name="T44" fmla="*/ 1 w 73"/>
                  <a:gd name="T45" fmla="*/ 226 h 244"/>
                  <a:gd name="T46" fmla="*/ 0 w 73"/>
                  <a:gd name="T47" fmla="*/ 216 h 244"/>
                  <a:gd name="T48" fmla="*/ 0 w 73"/>
                  <a:gd name="T49" fmla="*/ 207 h 244"/>
                  <a:gd name="T50" fmla="*/ 1 w 73"/>
                  <a:gd name="T51" fmla="*/ 172 h 244"/>
                  <a:gd name="T52" fmla="*/ 5 w 73"/>
                  <a:gd name="T53" fmla="*/ 138 h 244"/>
                  <a:gd name="T54" fmla="*/ 12 w 73"/>
                  <a:gd name="T55" fmla="*/ 104 h 244"/>
                  <a:gd name="T56" fmla="*/ 22 w 73"/>
                  <a:gd name="T57" fmla="*/ 71 h 244"/>
                  <a:gd name="T58" fmla="*/ 30 w 73"/>
                  <a:gd name="T59" fmla="*/ 50 h 244"/>
                  <a:gd name="T60" fmla="*/ 41 w 73"/>
                  <a:gd name="T61" fmla="*/ 31 h 244"/>
                  <a:gd name="T62" fmla="*/ 54 w 73"/>
                  <a:gd name="T63" fmla="*/ 15 h 244"/>
                  <a:gd name="T64" fmla="*/ 69 w 73"/>
                  <a:gd name="T65" fmla="*/ 0 h 244"/>
                  <a:gd name="T66" fmla="*/ 69 w 73"/>
                  <a:gd name="T6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 h="244">
                    <a:moveTo>
                      <a:pt x="69" y="0"/>
                    </a:moveTo>
                    <a:lnTo>
                      <a:pt x="70" y="0"/>
                    </a:lnTo>
                    <a:lnTo>
                      <a:pt x="73" y="1"/>
                    </a:lnTo>
                    <a:lnTo>
                      <a:pt x="73" y="2"/>
                    </a:lnTo>
                    <a:lnTo>
                      <a:pt x="73" y="2"/>
                    </a:lnTo>
                    <a:lnTo>
                      <a:pt x="68" y="7"/>
                    </a:lnTo>
                    <a:lnTo>
                      <a:pt x="63" y="14"/>
                    </a:lnTo>
                    <a:lnTo>
                      <a:pt x="56" y="21"/>
                    </a:lnTo>
                    <a:lnTo>
                      <a:pt x="52" y="26"/>
                    </a:lnTo>
                    <a:lnTo>
                      <a:pt x="41" y="41"/>
                    </a:lnTo>
                    <a:lnTo>
                      <a:pt x="31" y="63"/>
                    </a:lnTo>
                    <a:lnTo>
                      <a:pt x="21" y="88"/>
                    </a:lnTo>
                    <a:lnTo>
                      <a:pt x="15" y="114"/>
                    </a:lnTo>
                    <a:lnTo>
                      <a:pt x="8" y="143"/>
                    </a:lnTo>
                    <a:lnTo>
                      <a:pt x="5" y="174"/>
                    </a:lnTo>
                    <a:lnTo>
                      <a:pt x="3" y="207"/>
                    </a:lnTo>
                    <a:lnTo>
                      <a:pt x="7" y="241"/>
                    </a:lnTo>
                    <a:lnTo>
                      <a:pt x="6" y="241"/>
                    </a:lnTo>
                    <a:lnTo>
                      <a:pt x="5" y="242"/>
                    </a:lnTo>
                    <a:lnTo>
                      <a:pt x="3" y="242"/>
                    </a:lnTo>
                    <a:lnTo>
                      <a:pt x="3" y="244"/>
                    </a:lnTo>
                    <a:lnTo>
                      <a:pt x="1" y="235"/>
                    </a:lnTo>
                    <a:lnTo>
                      <a:pt x="1" y="226"/>
                    </a:lnTo>
                    <a:lnTo>
                      <a:pt x="0" y="216"/>
                    </a:lnTo>
                    <a:lnTo>
                      <a:pt x="0" y="207"/>
                    </a:lnTo>
                    <a:lnTo>
                      <a:pt x="1" y="172"/>
                    </a:lnTo>
                    <a:lnTo>
                      <a:pt x="5" y="138"/>
                    </a:lnTo>
                    <a:lnTo>
                      <a:pt x="12" y="104"/>
                    </a:lnTo>
                    <a:lnTo>
                      <a:pt x="22" y="71"/>
                    </a:lnTo>
                    <a:lnTo>
                      <a:pt x="30" y="50"/>
                    </a:lnTo>
                    <a:lnTo>
                      <a:pt x="41" y="31"/>
                    </a:lnTo>
                    <a:lnTo>
                      <a:pt x="54" y="15"/>
                    </a:lnTo>
                    <a:lnTo>
                      <a:pt x="69" y="0"/>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5" name="Freeform 75"/>
              <p:cNvSpPr>
                <a:spLocks/>
              </p:cNvSpPr>
              <p:nvPr/>
            </p:nvSpPr>
            <p:spPr bwMode="auto">
              <a:xfrm>
                <a:off x="5500" y="1039"/>
                <a:ext cx="122" cy="103"/>
              </a:xfrm>
              <a:custGeom>
                <a:avLst/>
                <a:gdLst>
                  <a:gd name="T0" fmla="*/ 162 w 366"/>
                  <a:gd name="T1" fmla="*/ 0 h 309"/>
                  <a:gd name="T2" fmla="*/ 211 w 366"/>
                  <a:gd name="T3" fmla="*/ 10 h 309"/>
                  <a:gd name="T4" fmla="*/ 248 w 366"/>
                  <a:gd name="T5" fmla="*/ 25 h 309"/>
                  <a:gd name="T6" fmla="*/ 273 w 366"/>
                  <a:gd name="T7" fmla="*/ 43 h 309"/>
                  <a:gd name="T8" fmla="*/ 297 w 366"/>
                  <a:gd name="T9" fmla="*/ 63 h 309"/>
                  <a:gd name="T10" fmla="*/ 317 w 366"/>
                  <a:gd name="T11" fmla="*/ 88 h 309"/>
                  <a:gd name="T12" fmla="*/ 336 w 366"/>
                  <a:gd name="T13" fmla="*/ 116 h 309"/>
                  <a:gd name="T14" fmla="*/ 350 w 366"/>
                  <a:gd name="T15" fmla="*/ 145 h 309"/>
                  <a:gd name="T16" fmla="*/ 360 w 366"/>
                  <a:gd name="T17" fmla="*/ 175 h 309"/>
                  <a:gd name="T18" fmla="*/ 363 w 366"/>
                  <a:gd name="T19" fmla="*/ 204 h 309"/>
                  <a:gd name="T20" fmla="*/ 366 w 366"/>
                  <a:gd name="T21" fmla="*/ 239 h 309"/>
                  <a:gd name="T22" fmla="*/ 361 w 366"/>
                  <a:gd name="T23" fmla="*/ 287 h 309"/>
                  <a:gd name="T24" fmla="*/ 352 w 366"/>
                  <a:gd name="T25" fmla="*/ 308 h 309"/>
                  <a:gd name="T26" fmla="*/ 350 w 366"/>
                  <a:gd name="T27" fmla="*/ 306 h 309"/>
                  <a:gd name="T28" fmla="*/ 357 w 366"/>
                  <a:gd name="T29" fmla="*/ 278 h 309"/>
                  <a:gd name="T30" fmla="*/ 360 w 366"/>
                  <a:gd name="T31" fmla="*/ 210 h 309"/>
                  <a:gd name="T32" fmla="*/ 352 w 366"/>
                  <a:gd name="T33" fmla="*/ 162 h 309"/>
                  <a:gd name="T34" fmla="*/ 338 w 366"/>
                  <a:gd name="T35" fmla="*/ 130 h 309"/>
                  <a:gd name="T36" fmla="*/ 317 w 366"/>
                  <a:gd name="T37" fmla="*/ 96 h 309"/>
                  <a:gd name="T38" fmla="*/ 287 w 366"/>
                  <a:gd name="T39" fmla="*/ 59 h 309"/>
                  <a:gd name="T40" fmla="*/ 254 w 366"/>
                  <a:gd name="T41" fmla="*/ 34 h 309"/>
                  <a:gd name="T42" fmla="*/ 224 w 366"/>
                  <a:gd name="T43" fmla="*/ 18 h 309"/>
                  <a:gd name="T44" fmla="*/ 169 w 366"/>
                  <a:gd name="T45" fmla="*/ 5 h 309"/>
                  <a:gd name="T46" fmla="*/ 89 w 366"/>
                  <a:gd name="T47" fmla="*/ 6 h 309"/>
                  <a:gd name="T48" fmla="*/ 38 w 366"/>
                  <a:gd name="T49" fmla="*/ 22 h 309"/>
                  <a:gd name="T50" fmla="*/ 15 w 366"/>
                  <a:gd name="T51" fmla="*/ 35 h 309"/>
                  <a:gd name="T52" fmla="*/ 1 w 366"/>
                  <a:gd name="T53" fmla="*/ 43 h 309"/>
                  <a:gd name="T54" fmla="*/ 6 w 366"/>
                  <a:gd name="T55" fmla="*/ 37 h 309"/>
                  <a:gd name="T56" fmla="*/ 15 w 366"/>
                  <a:gd name="T57" fmla="*/ 30 h 309"/>
                  <a:gd name="T58" fmla="*/ 37 w 366"/>
                  <a:gd name="T59" fmla="*/ 18 h 309"/>
                  <a:gd name="T60" fmla="*/ 71 w 366"/>
                  <a:gd name="T61" fmla="*/ 5 h 309"/>
                  <a:gd name="T62" fmla="*/ 102 w 366"/>
                  <a:gd name="T63" fmla="*/ 0 h 309"/>
                  <a:gd name="T64" fmla="*/ 125 w 366"/>
                  <a:gd name="T65" fmla="*/ 0 h 309"/>
                  <a:gd name="T66" fmla="*/ 137 w 366"/>
                  <a:gd name="T6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6" h="309">
                    <a:moveTo>
                      <a:pt x="137" y="0"/>
                    </a:moveTo>
                    <a:lnTo>
                      <a:pt x="162" y="0"/>
                    </a:lnTo>
                    <a:lnTo>
                      <a:pt x="187" y="4"/>
                    </a:lnTo>
                    <a:lnTo>
                      <a:pt x="211" y="10"/>
                    </a:lnTo>
                    <a:lnTo>
                      <a:pt x="235" y="19"/>
                    </a:lnTo>
                    <a:lnTo>
                      <a:pt x="248" y="25"/>
                    </a:lnTo>
                    <a:lnTo>
                      <a:pt x="260" y="34"/>
                    </a:lnTo>
                    <a:lnTo>
                      <a:pt x="273" y="43"/>
                    </a:lnTo>
                    <a:lnTo>
                      <a:pt x="285" y="52"/>
                    </a:lnTo>
                    <a:lnTo>
                      <a:pt x="297" y="63"/>
                    </a:lnTo>
                    <a:lnTo>
                      <a:pt x="307" y="76"/>
                    </a:lnTo>
                    <a:lnTo>
                      <a:pt x="317" y="88"/>
                    </a:lnTo>
                    <a:lnTo>
                      <a:pt x="326" y="102"/>
                    </a:lnTo>
                    <a:lnTo>
                      <a:pt x="336" y="116"/>
                    </a:lnTo>
                    <a:lnTo>
                      <a:pt x="343" y="130"/>
                    </a:lnTo>
                    <a:lnTo>
                      <a:pt x="350" y="145"/>
                    </a:lnTo>
                    <a:lnTo>
                      <a:pt x="357" y="160"/>
                    </a:lnTo>
                    <a:lnTo>
                      <a:pt x="360" y="175"/>
                    </a:lnTo>
                    <a:lnTo>
                      <a:pt x="361" y="190"/>
                    </a:lnTo>
                    <a:lnTo>
                      <a:pt x="363" y="204"/>
                    </a:lnTo>
                    <a:lnTo>
                      <a:pt x="365" y="218"/>
                    </a:lnTo>
                    <a:lnTo>
                      <a:pt x="366" y="239"/>
                    </a:lnTo>
                    <a:lnTo>
                      <a:pt x="365" y="263"/>
                    </a:lnTo>
                    <a:lnTo>
                      <a:pt x="361" y="287"/>
                    </a:lnTo>
                    <a:lnTo>
                      <a:pt x="352" y="309"/>
                    </a:lnTo>
                    <a:lnTo>
                      <a:pt x="352" y="308"/>
                    </a:lnTo>
                    <a:lnTo>
                      <a:pt x="351" y="307"/>
                    </a:lnTo>
                    <a:lnTo>
                      <a:pt x="350" y="306"/>
                    </a:lnTo>
                    <a:lnTo>
                      <a:pt x="348" y="306"/>
                    </a:lnTo>
                    <a:lnTo>
                      <a:pt x="357" y="278"/>
                    </a:lnTo>
                    <a:lnTo>
                      <a:pt x="361" y="244"/>
                    </a:lnTo>
                    <a:lnTo>
                      <a:pt x="360" y="210"/>
                    </a:lnTo>
                    <a:lnTo>
                      <a:pt x="355" y="180"/>
                    </a:lnTo>
                    <a:lnTo>
                      <a:pt x="352" y="162"/>
                    </a:lnTo>
                    <a:lnTo>
                      <a:pt x="346" y="146"/>
                    </a:lnTo>
                    <a:lnTo>
                      <a:pt x="338" y="130"/>
                    </a:lnTo>
                    <a:lnTo>
                      <a:pt x="331" y="115"/>
                    </a:lnTo>
                    <a:lnTo>
                      <a:pt x="317" y="96"/>
                    </a:lnTo>
                    <a:lnTo>
                      <a:pt x="303" y="77"/>
                    </a:lnTo>
                    <a:lnTo>
                      <a:pt x="287" y="59"/>
                    </a:lnTo>
                    <a:lnTo>
                      <a:pt x="268" y="45"/>
                    </a:lnTo>
                    <a:lnTo>
                      <a:pt x="254" y="34"/>
                    </a:lnTo>
                    <a:lnTo>
                      <a:pt x="240" y="25"/>
                    </a:lnTo>
                    <a:lnTo>
                      <a:pt x="224" y="18"/>
                    </a:lnTo>
                    <a:lnTo>
                      <a:pt x="208" y="14"/>
                    </a:lnTo>
                    <a:lnTo>
                      <a:pt x="169" y="5"/>
                    </a:lnTo>
                    <a:lnTo>
                      <a:pt x="130" y="3"/>
                    </a:lnTo>
                    <a:lnTo>
                      <a:pt x="89" y="6"/>
                    </a:lnTo>
                    <a:lnTo>
                      <a:pt x="52" y="18"/>
                    </a:lnTo>
                    <a:lnTo>
                      <a:pt x="38" y="22"/>
                    </a:lnTo>
                    <a:lnTo>
                      <a:pt x="27" y="29"/>
                    </a:lnTo>
                    <a:lnTo>
                      <a:pt x="15" y="35"/>
                    </a:lnTo>
                    <a:lnTo>
                      <a:pt x="4" y="45"/>
                    </a:lnTo>
                    <a:lnTo>
                      <a:pt x="1" y="43"/>
                    </a:lnTo>
                    <a:lnTo>
                      <a:pt x="0" y="43"/>
                    </a:lnTo>
                    <a:lnTo>
                      <a:pt x="6" y="37"/>
                    </a:lnTo>
                    <a:lnTo>
                      <a:pt x="10" y="34"/>
                    </a:lnTo>
                    <a:lnTo>
                      <a:pt x="15" y="30"/>
                    </a:lnTo>
                    <a:lnTo>
                      <a:pt x="20" y="28"/>
                    </a:lnTo>
                    <a:lnTo>
                      <a:pt x="37" y="18"/>
                    </a:lnTo>
                    <a:lnTo>
                      <a:pt x="53" y="10"/>
                    </a:lnTo>
                    <a:lnTo>
                      <a:pt x="71" y="5"/>
                    </a:lnTo>
                    <a:lnTo>
                      <a:pt x="91" y="3"/>
                    </a:lnTo>
                    <a:lnTo>
                      <a:pt x="102" y="0"/>
                    </a:lnTo>
                    <a:lnTo>
                      <a:pt x="113" y="0"/>
                    </a:lnTo>
                    <a:lnTo>
                      <a:pt x="125" y="0"/>
                    </a:lnTo>
                    <a:lnTo>
                      <a:pt x="137" y="0"/>
                    </a:lnTo>
                    <a:lnTo>
                      <a:pt x="1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6" name="Freeform 76"/>
              <p:cNvSpPr>
                <a:spLocks/>
              </p:cNvSpPr>
              <p:nvPr/>
            </p:nvSpPr>
            <p:spPr bwMode="auto">
              <a:xfrm>
                <a:off x="5453" y="1048"/>
                <a:ext cx="30" cy="105"/>
              </a:xfrm>
              <a:custGeom>
                <a:avLst/>
                <a:gdLst>
                  <a:gd name="T0" fmla="*/ 88 w 91"/>
                  <a:gd name="T1" fmla="*/ 0 h 316"/>
                  <a:gd name="T2" fmla="*/ 91 w 91"/>
                  <a:gd name="T3" fmla="*/ 2 h 316"/>
                  <a:gd name="T4" fmla="*/ 85 w 91"/>
                  <a:gd name="T5" fmla="*/ 10 h 316"/>
                  <a:gd name="T6" fmla="*/ 77 w 91"/>
                  <a:gd name="T7" fmla="*/ 17 h 316"/>
                  <a:gd name="T8" fmla="*/ 71 w 91"/>
                  <a:gd name="T9" fmla="*/ 26 h 316"/>
                  <a:gd name="T10" fmla="*/ 65 w 91"/>
                  <a:gd name="T11" fmla="*/ 35 h 316"/>
                  <a:gd name="T12" fmla="*/ 52 w 91"/>
                  <a:gd name="T13" fmla="*/ 55 h 316"/>
                  <a:gd name="T14" fmla="*/ 42 w 91"/>
                  <a:gd name="T15" fmla="*/ 76 h 316"/>
                  <a:gd name="T16" fmla="*/ 33 w 91"/>
                  <a:gd name="T17" fmla="*/ 96 h 316"/>
                  <a:gd name="T18" fmla="*/ 24 w 91"/>
                  <a:gd name="T19" fmla="*/ 118 h 316"/>
                  <a:gd name="T20" fmla="*/ 17 w 91"/>
                  <a:gd name="T21" fmla="*/ 143 h 316"/>
                  <a:gd name="T22" fmla="*/ 12 w 91"/>
                  <a:gd name="T23" fmla="*/ 169 h 316"/>
                  <a:gd name="T24" fmla="*/ 8 w 91"/>
                  <a:gd name="T25" fmla="*/ 196 h 316"/>
                  <a:gd name="T26" fmla="*/ 5 w 91"/>
                  <a:gd name="T27" fmla="*/ 222 h 316"/>
                  <a:gd name="T28" fmla="*/ 4 w 91"/>
                  <a:gd name="T29" fmla="*/ 247 h 316"/>
                  <a:gd name="T30" fmla="*/ 5 w 91"/>
                  <a:gd name="T31" fmla="*/ 273 h 316"/>
                  <a:gd name="T32" fmla="*/ 9 w 91"/>
                  <a:gd name="T33" fmla="*/ 297 h 316"/>
                  <a:gd name="T34" fmla="*/ 14 w 91"/>
                  <a:gd name="T35" fmla="*/ 315 h 316"/>
                  <a:gd name="T36" fmla="*/ 10 w 91"/>
                  <a:gd name="T37" fmla="*/ 316 h 316"/>
                  <a:gd name="T38" fmla="*/ 7 w 91"/>
                  <a:gd name="T39" fmla="*/ 301 h 316"/>
                  <a:gd name="T40" fmla="*/ 3 w 91"/>
                  <a:gd name="T41" fmla="*/ 282 h 316"/>
                  <a:gd name="T42" fmla="*/ 0 w 91"/>
                  <a:gd name="T43" fmla="*/ 262 h 316"/>
                  <a:gd name="T44" fmla="*/ 0 w 91"/>
                  <a:gd name="T45" fmla="*/ 242 h 316"/>
                  <a:gd name="T46" fmla="*/ 2 w 91"/>
                  <a:gd name="T47" fmla="*/ 213 h 316"/>
                  <a:gd name="T48" fmla="*/ 5 w 91"/>
                  <a:gd name="T49" fmla="*/ 187 h 316"/>
                  <a:gd name="T50" fmla="*/ 9 w 91"/>
                  <a:gd name="T51" fmla="*/ 159 h 316"/>
                  <a:gd name="T52" fmla="*/ 16 w 91"/>
                  <a:gd name="T53" fmla="*/ 133 h 316"/>
                  <a:gd name="T54" fmla="*/ 24 w 91"/>
                  <a:gd name="T55" fmla="*/ 106 h 316"/>
                  <a:gd name="T56" fmla="*/ 34 w 91"/>
                  <a:gd name="T57" fmla="*/ 81 h 316"/>
                  <a:gd name="T58" fmla="*/ 47 w 91"/>
                  <a:gd name="T59" fmla="*/ 56 h 316"/>
                  <a:gd name="T60" fmla="*/ 61 w 91"/>
                  <a:gd name="T61" fmla="*/ 32 h 316"/>
                  <a:gd name="T62" fmla="*/ 67 w 91"/>
                  <a:gd name="T63" fmla="*/ 22 h 316"/>
                  <a:gd name="T64" fmla="*/ 75 w 91"/>
                  <a:gd name="T65" fmla="*/ 15 h 316"/>
                  <a:gd name="T66" fmla="*/ 81 w 91"/>
                  <a:gd name="T67" fmla="*/ 6 h 316"/>
                  <a:gd name="T68" fmla="*/ 88 w 91"/>
                  <a:gd name="T69" fmla="*/ 0 h 316"/>
                  <a:gd name="T70" fmla="*/ 88 w 91"/>
                  <a:gd name="T71"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316">
                    <a:moveTo>
                      <a:pt x="88" y="0"/>
                    </a:moveTo>
                    <a:lnTo>
                      <a:pt x="91" y="2"/>
                    </a:lnTo>
                    <a:lnTo>
                      <a:pt x="85" y="10"/>
                    </a:lnTo>
                    <a:lnTo>
                      <a:pt x="77" y="17"/>
                    </a:lnTo>
                    <a:lnTo>
                      <a:pt x="71" y="26"/>
                    </a:lnTo>
                    <a:lnTo>
                      <a:pt x="65" y="35"/>
                    </a:lnTo>
                    <a:lnTo>
                      <a:pt x="52" y="55"/>
                    </a:lnTo>
                    <a:lnTo>
                      <a:pt x="42" y="76"/>
                    </a:lnTo>
                    <a:lnTo>
                      <a:pt x="33" y="96"/>
                    </a:lnTo>
                    <a:lnTo>
                      <a:pt x="24" y="118"/>
                    </a:lnTo>
                    <a:lnTo>
                      <a:pt x="17" y="143"/>
                    </a:lnTo>
                    <a:lnTo>
                      <a:pt x="12" y="169"/>
                    </a:lnTo>
                    <a:lnTo>
                      <a:pt x="8" y="196"/>
                    </a:lnTo>
                    <a:lnTo>
                      <a:pt x="5" y="222"/>
                    </a:lnTo>
                    <a:lnTo>
                      <a:pt x="4" y="247"/>
                    </a:lnTo>
                    <a:lnTo>
                      <a:pt x="5" y="273"/>
                    </a:lnTo>
                    <a:lnTo>
                      <a:pt x="9" y="297"/>
                    </a:lnTo>
                    <a:lnTo>
                      <a:pt x="14" y="315"/>
                    </a:lnTo>
                    <a:lnTo>
                      <a:pt x="10" y="316"/>
                    </a:lnTo>
                    <a:lnTo>
                      <a:pt x="7" y="301"/>
                    </a:lnTo>
                    <a:lnTo>
                      <a:pt x="3" y="282"/>
                    </a:lnTo>
                    <a:lnTo>
                      <a:pt x="0" y="262"/>
                    </a:lnTo>
                    <a:lnTo>
                      <a:pt x="0" y="242"/>
                    </a:lnTo>
                    <a:lnTo>
                      <a:pt x="2" y="213"/>
                    </a:lnTo>
                    <a:lnTo>
                      <a:pt x="5" y="187"/>
                    </a:lnTo>
                    <a:lnTo>
                      <a:pt x="9" y="159"/>
                    </a:lnTo>
                    <a:lnTo>
                      <a:pt x="16" y="133"/>
                    </a:lnTo>
                    <a:lnTo>
                      <a:pt x="24" y="106"/>
                    </a:lnTo>
                    <a:lnTo>
                      <a:pt x="34" y="81"/>
                    </a:lnTo>
                    <a:lnTo>
                      <a:pt x="47" y="56"/>
                    </a:lnTo>
                    <a:lnTo>
                      <a:pt x="61" y="32"/>
                    </a:lnTo>
                    <a:lnTo>
                      <a:pt x="67" y="22"/>
                    </a:lnTo>
                    <a:lnTo>
                      <a:pt x="75" y="15"/>
                    </a:lnTo>
                    <a:lnTo>
                      <a:pt x="81" y="6"/>
                    </a:lnTo>
                    <a:lnTo>
                      <a:pt x="88" y="0"/>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7" name="Freeform 77"/>
              <p:cNvSpPr>
                <a:spLocks/>
              </p:cNvSpPr>
              <p:nvPr/>
            </p:nvSpPr>
            <p:spPr bwMode="auto">
              <a:xfrm>
                <a:off x="5456" y="1150"/>
                <a:ext cx="156" cy="62"/>
              </a:xfrm>
              <a:custGeom>
                <a:avLst/>
                <a:gdLst>
                  <a:gd name="T0" fmla="*/ 2 w 469"/>
                  <a:gd name="T1" fmla="*/ 0 h 185"/>
                  <a:gd name="T2" fmla="*/ 4 w 469"/>
                  <a:gd name="T3" fmla="*/ 4 h 185"/>
                  <a:gd name="T4" fmla="*/ 5 w 469"/>
                  <a:gd name="T5" fmla="*/ 8 h 185"/>
                  <a:gd name="T6" fmla="*/ 6 w 469"/>
                  <a:gd name="T7" fmla="*/ 13 h 185"/>
                  <a:gd name="T8" fmla="*/ 9 w 469"/>
                  <a:gd name="T9" fmla="*/ 18 h 185"/>
                  <a:gd name="T10" fmla="*/ 20 w 469"/>
                  <a:gd name="T11" fmla="*/ 50 h 185"/>
                  <a:gd name="T12" fmla="*/ 39 w 469"/>
                  <a:gd name="T13" fmla="*/ 82 h 185"/>
                  <a:gd name="T14" fmla="*/ 63 w 469"/>
                  <a:gd name="T15" fmla="*/ 109 h 185"/>
                  <a:gd name="T16" fmla="*/ 90 w 469"/>
                  <a:gd name="T17" fmla="*/ 135 h 185"/>
                  <a:gd name="T18" fmla="*/ 129 w 469"/>
                  <a:gd name="T19" fmla="*/ 158 h 185"/>
                  <a:gd name="T20" fmla="*/ 170 w 469"/>
                  <a:gd name="T21" fmla="*/ 172 h 185"/>
                  <a:gd name="T22" fmla="*/ 214 w 469"/>
                  <a:gd name="T23" fmla="*/ 179 h 185"/>
                  <a:gd name="T24" fmla="*/ 260 w 469"/>
                  <a:gd name="T25" fmla="*/ 177 h 185"/>
                  <a:gd name="T26" fmla="*/ 278 w 469"/>
                  <a:gd name="T27" fmla="*/ 176 h 185"/>
                  <a:gd name="T28" fmla="*/ 295 w 469"/>
                  <a:gd name="T29" fmla="*/ 174 h 185"/>
                  <a:gd name="T30" fmla="*/ 313 w 469"/>
                  <a:gd name="T31" fmla="*/ 171 h 185"/>
                  <a:gd name="T32" fmla="*/ 329 w 469"/>
                  <a:gd name="T33" fmla="*/ 166 h 185"/>
                  <a:gd name="T34" fmla="*/ 353 w 469"/>
                  <a:gd name="T35" fmla="*/ 161 h 185"/>
                  <a:gd name="T36" fmla="*/ 374 w 469"/>
                  <a:gd name="T37" fmla="*/ 153 h 185"/>
                  <a:gd name="T38" fmla="*/ 396 w 469"/>
                  <a:gd name="T39" fmla="*/ 142 h 185"/>
                  <a:gd name="T40" fmla="*/ 415 w 469"/>
                  <a:gd name="T41" fmla="*/ 127 h 185"/>
                  <a:gd name="T42" fmla="*/ 427 w 469"/>
                  <a:gd name="T43" fmla="*/ 118 h 185"/>
                  <a:gd name="T44" fmla="*/ 441 w 469"/>
                  <a:gd name="T45" fmla="*/ 108 h 185"/>
                  <a:gd name="T46" fmla="*/ 452 w 469"/>
                  <a:gd name="T47" fmla="*/ 97 h 185"/>
                  <a:gd name="T48" fmla="*/ 466 w 469"/>
                  <a:gd name="T49" fmla="*/ 87 h 185"/>
                  <a:gd name="T50" fmla="*/ 466 w 469"/>
                  <a:gd name="T51" fmla="*/ 89 h 185"/>
                  <a:gd name="T52" fmla="*/ 469 w 469"/>
                  <a:gd name="T53" fmla="*/ 91 h 185"/>
                  <a:gd name="T54" fmla="*/ 449 w 469"/>
                  <a:gd name="T55" fmla="*/ 107 h 185"/>
                  <a:gd name="T56" fmla="*/ 429 w 469"/>
                  <a:gd name="T57" fmla="*/ 123 h 185"/>
                  <a:gd name="T58" fmla="*/ 408 w 469"/>
                  <a:gd name="T59" fmla="*/ 138 h 185"/>
                  <a:gd name="T60" fmla="*/ 390 w 469"/>
                  <a:gd name="T61" fmla="*/ 151 h 185"/>
                  <a:gd name="T62" fmla="*/ 373 w 469"/>
                  <a:gd name="T63" fmla="*/ 157 h 185"/>
                  <a:gd name="T64" fmla="*/ 358 w 469"/>
                  <a:gd name="T65" fmla="*/ 164 h 185"/>
                  <a:gd name="T66" fmla="*/ 342 w 469"/>
                  <a:gd name="T67" fmla="*/ 167 h 185"/>
                  <a:gd name="T68" fmla="*/ 327 w 469"/>
                  <a:gd name="T69" fmla="*/ 171 h 185"/>
                  <a:gd name="T70" fmla="*/ 307 w 469"/>
                  <a:gd name="T71" fmla="*/ 176 h 185"/>
                  <a:gd name="T72" fmla="*/ 288 w 469"/>
                  <a:gd name="T73" fmla="*/ 179 h 185"/>
                  <a:gd name="T74" fmla="*/ 268 w 469"/>
                  <a:gd name="T75" fmla="*/ 180 h 185"/>
                  <a:gd name="T76" fmla="*/ 249 w 469"/>
                  <a:gd name="T77" fmla="*/ 184 h 185"/>
                  <a:gd name="T78" fmla="*/ 241 w 469"/>
                  <a:gd name="T79" fmla="*/ 184 h 185"/>
                  <a:gd name="T80" fmla="*/ 234 w 469"/>
                  <a:gd name="T81" fmla="*/ 184 h 185"/>
                  <a:gd name="T82" fmla="*/ 226 w 469"/>
                  <a:gd name="T83" fmla="*/ 184 h 185"/>
                  <a:gd name="T84" fmla="*/ 219 w 469"/>
                  <a:gd name="T85" fmla="*/ 185 h 185"/>
                  <a:gd name="T86" fmla="*/ 216 w 469"/>
                  <a:gd name="T87" fmla="*/ 184 h 185"/>
                  <a:gd name="T88" fmla="*/ 214 w 469"/>
                  <a:gd name="T89" fmla="*/ 184 h 185"/>
                  <a:gd name="T90" fmla="*/ 209 w 469"/>
                  <a:gd name="T91" fmla="*/ 184 h 185"/>
                  <a:gd name="T92" fmla="*/ 207 w 469"/>
                  <a:gd name="T93" fmla="*/ 184 h 185"/>
                  <a:gd name="T94" fmla="*/ 170 w 469"/>
                  <a:gd name="T95" fmla="*/ 177 h 185"/>
                  <a:gd name="T96" fmla="*/ 136 w 469"/>
                  <a:gd name="T97" fmla="*/ 167 h 185"/>
                  <a:gd name="T98" fmla="*/ 103 w 469"/>
                  <a:gd name="T99" fmla="*/ 151 h 185"/>
                  <a:gd name="T100" fmla="*/ 72 w 469"/>
                  <a:gd name="T101" fmla="*/ 126 h 185"/>
                  <a:gd name="T102" fmla="*/ 45 w 469"/>
                  <a:gd name="T103" fmla="*/ 98 h 185"/>
                  <a:gd name="T104" fmla="*/ 25 w 469"/>
                  <a:gd name="T105" fmla="*/ 68 h 185"/>
                  <a:gd name="T106" fmla="*/ 10 w 469"/>
                  <a:gd name="T107" fmla="*/ 35 h 185"/>
                  <a:gd name="T108" fmla="*/ 0 w 469"/>
                  <a:gd name="T109" fmla="*/ 3 h 185"/>
                  <a:gd name="T110" fmla="*/ 2 w 469"/>
                  <a:gd name="T111" fmla="*/ 0 h 185"/>
                  <a:gd name="T112" fmla="*/ 2 w 469"/>
                  <a:gd name="T11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9" h="185">
                    <a:moveTo>
                      <a:pt x="2" y="0"/>
                    </a:moveTo>
                    <a:lnTo>
                      <a:pt x="4" y="4"/>
                    </a:lnTo>
                    <a:lnTo>
                      <a:pt x="5" y="8"/>
                    </a:lnTo>
                    <a:lnTo>
                      <a:pt x="6" y="13"/>
                    </a:lnTo>
                    <a:lnTo>
                      <a:pt x="9" y="18"/>
                    </a:lnTo>
                    <a:lnTo>
                      <a:pt x="20" y="50"/>
                    </a:lnTo>
                    <a:lnTo>
                      <a:pt x="39" y="82"/>
                    </a:lnTo>
                    <a:lnTo>
                      <a:pt x="63" y="109"/>
                    </a:lnTo>
                    <a:lnTo>
                      <a:pt x="90" y="135"/>
                    </a:lnTo>
                    <a:lnTo>
                      <a:pt x="129" y="158"/>
                    </a:lnTo>
                    <a:lnTo>
                      <a:pt x="170" y="172"/>
                    </a:lnTo>
                    <a:lnTo>
                      <a:pt x="214" y="179"/>
                    </a:lnTo>
                    <a:lnTo>
                      <a:pt x="260" y="177"/>
                    </a:lnTo>
                    <a:lnTo>
                      <a:pt x="278" y="176"/>
                    </a:lnTo>
                    <a:lnTo>
                      <a:pt x="295" y="174"/>
                    </a:lnTo>
                    <a:lnTo>
                      <a:pt x="313" y="171"/>
                    </a:lnTo>
                    <a:lnTo>
                      <a:pt x="329" y="166"/>
                    </a:lnTo>
                    <a:lnTo>
                      <a:pt x="353" y="161"/>
                    </a:lnTo>
                    <a:lnTo>
                      <a:pt x="374" y="153"/>
                    </a:lnTo>
                    <a:lnTo>
                      <a:pt x="396" y="142"/>
                    </a:lnTo>
                    <a:lnTo>
                      <a:pt x="415" y="127"/>
                    </a:lnTo>
                    <a:lnTo>
                      <a:pt x="427" y="118"/>
                    </a:lnTo>
                    <a:lnTo>
                      <a:pt x="441" y="108"/>
                    </a:lnTo>
                    <a:lnTo>
                      <a:pt x="452" y="97"/>
                    </a:lnTo>
                    <a:lnTo>
                      <a:pt x="466" y="87"/>
                    </a:lnTo>
                    <a:lnTo>
                      <a:pt x="466" y="89"/>
                    </a:lnTo>
                    <a:lnTo>
                      <a:pt x="469" y="91"/>
                    </a:lnTo>
                    <a:lnTo>
                      <a:pt x="449" y="107"/>
                    </a:lnTo>
                    <a:lnTo>
                      <a:pt x="429" y="123"/>
                    </a:lnTo>
                    <a:lnTo>
                      <a:pt x="408" y="138"/>
                    </a:lnTo>
                    <a:lnTo>
                      <a:pt x="390" y="151"/>
                    </a:lnTo>
                    <a:lnTo>
                      <a:pt x="373" y="157"/>
                    </a:lnTo>
                    <a:lnTo>
                      <a:pt x="358" y="164"/>
                    </a:lnTo>
                    <a:lnTo>
                      <a:pt x="342" y="167"/>
                    </a:lnTo>
                    <a:lnTo>
                      <a:pt x="327" y="171"/>
                    </a:lnTo>
                    <a:lnTo>
                      <a:pt x="307" y="176"/>
                    </a:lnTo>
                    <a:lnTo>
                      <a:pt x="288" y="179"/>
                    </a:lnTo>
                    <a:lnTo>
                      <a:pt x="268" y="180"/>
                    </a:lnTo>
                    <a:lnTo>
                      <a:pt x="249" y="184"/>
                    </a:lnTo>
                    <a:lnTo>
                      <a:pt x="241" y="184"/>
                    </a:lnTo>
                    <a:lnTo>
                      <a:pt x="234" y="184"/>
                    </a:lnTo>
                    <a:lnTo>
                      <a:pt x="226" y="184"/>
                    </a:lnTo>
                    <a:lnTo>
                      <a:pt x="219" y="185"/>
                    </a:lnTo>
                    <a:lnTo>
                      <a:pt x="216" y="184"/>
                    </a:lnTo>
                    <a:lnTo>
                      <a:pt x="214" y="184"/>
                    </a:lnTo>
                    <a:lnTo>
                      <a:pt x="209" y="184"/>
                    </a:lnTo>
                    <a:lnTo>
                      <a:pt x="207" y="184"/>
                    </a:lnTo>
                    <a:lnTo>
                      <a:pt x="170" y="177"/>
                    </a:lnTo>
                    <a:lnTo>
                      <a:pt x="136" y="167"/>
                    </a:lnTo>
                    <a:lnTo>
                      <a:pt x="103" y="151"/>
                    </a:lnTo>
                    <a:lnTo>
                      <a:pt x="72" y="126"/>
                    </a:lnTo>
                    <a:lnTo>
                      <a:pt x="45" y="98"/>
                    </a:lnTo>
                    <a:lnTo>
                      <a:pt x="25" y="68"/>
                    </a:lnTo>
                    <a:lnTo>
                      <a:pt x="10" y="35"/>
                    </a:lnTo>
                    <a:lnTo>
                      <a:pt x="0" y="3"/>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8" name="Freeform 78"/>
              <p:cNvSpPr>
                <a:spLocks/>
              </p:cNvSpPr>
              <p:nvPr/>
            </p:nvSpPr>
            <p:spPr bwMode="auto">
              <a:xfrm>
                <a:off x="5610" y="1084"/>
                <a:ext cx="27" cy="97"/>
              </a:xfrm>
              <a:custGeom>
                <a:avLst/>
                <a:gdLst>
                  <a:gd name="T0" fmla="*/ 61 w 81"/>
                  <a:gd name="T1" fmla="*/ 0 h 292"/>
                  <a:gd name="T2" fmla="*/ 66 w 81"/>
                  <a:gd name="T3" fmla="*/ 12 h 292"/>
                  <a:gd name="T4" fmla="*/ 71 w 81"/>
                  <a:gd name="T5" fmla="*/ 27 h 292"/>
                  <a:gd name="T6" fmla="*/ 75 w 81"/>
                  <a:gd name="T7" fmla="*/ 41 h 292"/>
                  <a:gd name="T8" fmla="*/ 77 w 81"/>
                  <a:gd name="T9" fmla="*/ 56 h 292"/>
                  <a:gd name="T10" fmla="*/ 80 w 81"/>
                  <a:gd name="T11" fmla="*/ 79 h 292"/>
                  <a:gd name="T12" fmla="*/ 81 w 81"/>
                  <a:gd name="T13" fmla="*/ 99 h 292"/>
                  <a:gd name="T14" fmla="*/ 80 w 81"/>
                  <a:gd name="T15" fmla="*/ 116 h 292"/>
                  <a:gd name="T16" fmla="*/ 77 w 81"/>
                  <a:gd name="T17" fmla="*/ 134 h 292"/>
                  <a:gd name="T18" fmla="*/ 72 w 81"/>
                  <a:gd name="T19" fmla="*/ 155 h 292"/>
                  <a:gd name="T20" fmla="*/ 67 w 81"/>
                  <a:gd name="T21" fmla="*/ 174 h 292"/>
                  <a:gd name="T22" fmla="*/ 60 w 81"/>
                  <a:gd name="T23" fmla="*/ 193 h 292"/>
                  <a:gd name="T24" fmla="*/ 51 w 81"/>
                  <a:gd name="T25" fmla="*/ 212 h 292"/>
                  <a:gd name="T26" fmla="*/ 41 w 81"/>
                  <a:gd name="T27" fmla="*/ 232 h 292"/>
                  <a:gd name="T28" fmla="*/ 31 w 81"/>
                  <a:gd name="T29" fmla="*/ 252 h 292"/>
                  <a:gd name="T30" fmla="*/ 18 w 81"/>
                  <a:gd name="T31" fmla="*/ 272 h 292"/>
                  <a:gd name="T32" fmla="*/ 2 w 81"/>
                  <a:gd name="T33" fmla="*/ 292 h 292"/>
                  <a:gd name="T34" fmla="*/ 0 w 81"/>
                  <a:gd name="T35" fmla="*/ 291 h 292"/>
                  <a:gd name="T36" fmla="*/ 0 w 81"/>
                  <a:gd name="T37" fmla="*/ 290 h 292"/>
                  <a:gd name="T38" fmla="*/ 0 w 81"/>
                  <a:gd name="T39" fmla="*/ 289 h 292"/>
                  <a:gd name="T40" fmla="*/ 0 w 81"/>
                  <a:gd name="T41" fmla="*/ 287 h 292"/>
                  <a:gd name="T42" fmla="*/ 4 w 81"/>
                  <a:gd name="T43" fmla="*/ 282 h 292"/>
                  <a:gd name="T44" fmla="*/ 9 w 81"/>
                  <a:gd name="T45" fmla="*/ 277 h 292"/>
                  <a:gd name="T46" fmla="*/ 13 w 81"/>
                  <a:gd name="T47" fmla="*/ 271 h 292"/>
                  <a:gd name="T48" fmla="*/ 17 w 81"/>
                  <a:gd name="T49" fmla="*/ 266 h 292"/>
                  <a:gd name="T50" fmla="*/ 28 w 81"/>
                  <a:gd name="T51" fmla="*/ 245 h 292"/>
                  <a:gd name="T52" fmla="*/ 41 w 81"/>
                  <a:gd name="T53" fmla="*/ 223 h 292"/>
                  <a:gd name="T54" fmla="*/ 51 w 81"/>
                  <a:gd name="T55" fmla="*/ 201 h 292"/>
                  <a:gd name="T56" fmla="*/ 61 w 81"/>
                  <a:gd name="T57" fmla="*/ 178 h 292"/>
                  <a:gd name="T58" fmla="*/ 70 w 81"/>
                  <a:gd name="T59" fmla="*/ 152 h 292"/>
                  <a:gd name="T60" fmla="*/ 75 w 81"/>
                  <a:gd name="T61" fmla="*/ 127 h 292"/>
                  <a:gd name="T62" fmla="*/ 75 w 81"/>
                  <a:gd name="T63" fmla="*/ 98 h 292"/>
                  <a:gd name="T64" fmla="*/ 75 w 81"/>
                  <a:gd name="T65" fmla="*/ 65 h 292"/>
                  <a:gd name="T66" fmla="*/ 70 w 81"/>
                  <a:gd name="T67" fmla="*/ 47 h 292"/>
                  <a:gd name="T68" fmla="*/ 66 w 81"/>
                  <a:gd name="T69" fmla="*/ 32 h 292"/>
                  <a:gd name="T70" fmla="*/ 61 w 81"/>
                  <a:gd name="T71" fmla="*/ 16 h 292"/>
                  <a:gd name="T72" fmla="*/ 57 w 81"/>
                  <a:gd name="T73" fmla="*/ 2 h 292"/>
                  <a:gd name="T74" fmla="*/ 58 w 81"/>
                  <a:gd name="T75" fmla="*/ 0 h 292"/>
                  <a:gd name="T76" fmla="*/ 61 w 81"/>
                  <a:gd name="T77" fmla="*/ 0 h 292"/>
                  <a:gd name="T78" fmla="*/ 61 w 81"/>
                  <a:gd name="T79"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1" h="292">
                    <a:moveTo>
                      <a:pt x="61" y="0"/>
                    </a:moveTo>
                    <a:lnTo>
                      <a:pt x="66" y="12"/>
                    </a:lnTo>
                    <a:lnTo>
                      <a:pt x="71" y="27"/>
                    </a:lnTo>
                    <a:lnTo>
                      <a:pt x="75" y="41"/>
                    </a:lnTo>
                    <a:lnTo>
                      <a:pt x="77" y="56"/>
                    </a:lnTo>
                    <a:lnTo>
                      <a:pt x="80" y="79"/>
                    </a:lnTo>
                    <a:lnTo>
                      <a:pt x="81" y="99"/>
                    </a:lnTo>
                    <a:lnTo>
                      <a:pt x="80" y="116"/>
                    </a:lnTo>
                    <a:lnTo>
                      <a:pt x="77" y="134"/>
                    </a:lnTo>
                    <a:lnTo>
                      <a:pt x="72" y="155"/>
                    </a:lnTo>
                    <a:lnTo>
                      <a:pt x="67" y="174"/>
                    </a:lnTo>
                    <a:lnTo>
                      <a:pt x="60" y="193"/>
                    </a:lnTo>
                    <a:lnTo>
                      <a:pt x="51" y="212"/>
                    </a:lnTo>
                    <a:lnTo>
                      <a:pt x="41" y="232"/>
                    </a:lnTo>
                    <a:lnTo>
                      <a:pt x="31" y="252"/>
                    </a:lnTo>
                    <a:lnTo>
                      <a:pt x="18" y="272"/>
                    </a:lnTo>
                    <a:lnTo>
                      <a:pt x="2" y="292"/>
                    </a:lnTo>
                    <a:lnTo>
                      <a:pt x="0" y="291"/>
                    </a:lnTo>
                    <a:lnTo>
                      <a:pt x="0" y="290"/>
                    </a:lnTo>
                    <a:lnTo>
                      <a:pt x="0" y="289"/>
                    </a:lnTo>
                    <a:lnTo>
                      <a:pt x="0" y="287"/>
                    </a:lnTo>
                    <a:lnTo>
                      <a:pt x="4" y="282"/>
                    </a:lnTo>
                    <a:lnTo>
                      <a:pt x="9" y="277"/>
                    </a:lnTo>
                    <a:lnTo>
                      <a:pt x="13" y="271"/>
                    </a:lnTo>
                    <a:lnTo>
                      <a:pt x="17" y="266"/>
                    </a:lnTo>
                    <a:lnTo>
                      <a:pt x="28" y="245"/>
                    </a:lnTo>
                    <a:lnTo>
                      <a:pt x="41" y="223"/>
                    </a:lnTo>
                    <a:lnTo>
                      <a:pt x="51" y="201"/>
                    </a:lnTo>
                    <a:lnTo>
                      <a:pt x="61" y="178"/>
                    </a:lnTo>
                    <a:lnTo>
                      <a:pt x="70" y="152"/>
                    </a:lnTo>
                    <a:lnTo>
                      <a:pt x="75" y="127"/>
                    </a:lnTo>
                    <a:lnTo>
                      <a:pt x="75" y="98"/>
                    </a:lnTo>
                    <a:lnTo>
                      <a:pt x="75" y="65"/>
                    </a:lnTo>
                    <a:lnTo>
                      <a:pt x="70" y="47"/>
                    </a:lnTo>
                    <a:lnTo>
                      <a:pt x="66" y="32"/>
                    </a:lnTo>
                    <a:lnTo>
                      <a:pt x="61" y="16"/>
                    </a:lnTo>
                    <a:lnTo>
                      <a:pt x="57" y="2"/>
                    </a:lnTo>
                    <a:lnTo>
                      <a:pt x="58" y="0"/>
                    </a:lnTo>
                    <a:lnTo>
                      <a:pt x="61" y="0"/>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9" name="Freeform 79"/>
              <p:cNvSpPr>
                <a:spLocks/>
              </p:cNvSpPr>
              <p:nvPr/>
            </p:nvSpPr>
            <p:spPr bwMode="auto">
              <a:xfrm>
                <a:off x="5522" y="1025"/>
                <a:ext cx="108" cy="62"/>
              </a:xfrm>
              <a:custGeom>
                <a:avLst/>
                <a:gdLst>
                  <a:gd name="T0" fmla="*/ 37 w 325"/>
                  <a:gd name="T1" fmla="*/ 2 h 186"/>
                  <a:gd name="T2" fmla="*/ 64 w 325"/>
                  <a:gd name="T3" fmla="*/ 0 h 186"/>
                  <a:gd name="T4" fmla="*/ 91 w 325"/>
                  <a:gd name="T5" fmla="*/ 0 h 186"/>
                  <a:gd name="T6" fmla="*/ 116 w 325"/>
                  <a:gd name="T7" fmla="*/ 2 h 186"/>
                  <a:gd name="T8" fmla="*/ 143 w 325"/>
                  <a:gd name="T9" fmla="*/ 9 h 186"/>
                  <a:gd name="T10" fmla="*/ 162 w 325"/>
                  <a:gd name="T11" fmla="*/ 14 h 186"/>
                  <a:gd name="T12" fmla="*/ 180 w 325"/>
                  <a:gd name="T13" fmla="*/ 22 h 186"/>
                  <a:gd name="T14" fmla="*/ 198 w 325"/>
                  <a:gd name="T15" fmla="*/ 32 h 186"/>
                  <a:gd name="T16" fmla="*/ 216 w 325"/>
                  <a:gd name="T17" fmla="*/ 43 h 186"/>
                  <a:gd name="T18" fmla="*/ 240 w 325"/>
                  <a:gd name="T19" fmla="*/ 60 h 186"/>
                  <a:gd name="T20" fmla="*/ 261 w 325"/>
                  <a:gd name="T21" fmla="*/ 80 h 186"/>
                  <a:gd name="T22" fmla="*/ 280 w 325"/>
                  <a:gd name="T23" fmla="*/ 102 h 186"/>
                  <a:gd name="T24" fmla="*/ 296 w 325"/>
                  <a:gd name="T25" fmla="*/ 127 h 186"/>
                  <a:gd name="T26" fmla="*/ 305 w 325"/>
                  <a:gd name="T27" fmla="*/ 140 h 186"/>
                  <a:gd name="T28" fmla="*/ 312 w 325"/>
                  <a:gd name="T29" fmla="*/ 152 h 186"/>
                  <a:gd name="T30" fmla="*/ 319 w 325"/>
                  <a:gd name="T31" fmla="*/ 166 h 186"/>
                  <a:gd name="T32" fmla="*/ 325 w 325"/>
                  <a:gd name="T33" fmla="*/ 181 h 186"/>
                  <a:gd name="T34" fmla="*/ 325 w 325"/>
                  <a:gd name="T35" fmla="*/ 181 h 186"/>
                  <a:gd name="T36" fmla="*/ 324 w 325"/>
                  <a:gd name="T37" fmla="*/ 184 h 186"/>
                  <a:gd name="T38" fmla="*/ 323 w 325"/>
                  <a:gd name="T39" fmla="*/ 185 h 186"/>
                  <a:gd name="T40" fmla="*/ 323 w 325"/>
                  <a:gd name="T41" fmla="*/ 186 h 186"/>
                  <a:gd name="T42" fmla="*/ 312 w 325"/>
                  <a:gd name="T43" fmla="*/ 163 h 186"/>
                  <a:gd name="T44" fmla="*/ 300 w 325"/>
                  <a:gd name="T45" fmla="*/ 139 h 186"/>
                  <a:gd name="T46" fmla="*/ 285 w 325"/>
                  <a:gd name="T47" fmla="*/ 116 h 186"/>
                  <a:gd name="T48" fmla="*/ 268 w 325"/>
                  <a:gd name="T49" fmla="*/ 95 h 186"/>
                  <a:gd name="T50" fmla="*/ 253 w 325"/>
                  <a:gd name="T51" fmla="*/ 78 h 186"/>
                  <a:gd name="T52" fmla="*/ 238 w 325"/>
                  <a:gd name="T53" fmla="*/ 65 h 186"/>
                  <a:gd name="T54" fmla="*/ 222 w 325"/>
                  <a:gd name="T55" fmla="*/ 52 h 186"/>
                  <a:gd name="T56" fmla="*/ 207 w 325"/>
                  <a:gd name="T57" fmla="*/ 42 h 186"/>
                  <a:gd name="T58" fmla="*/ 186 w 325"/>
                  <a:gd name="T59" fmla="*/ 28 h 186"/>
                  <a:gd name="T60" fmla="*/ 163 w 325"/>
                  <a:gd name="T61" fmla="*/ 19 h 186"/>
                  <a:gd name="T62" fmla="*/ 140 w 325"/>
                  <a:gd name="T63" fmla="*/ 13 h 186"/>
                  <a:gd name="T64" fmla="*/ 118 w 325"/>
                  <a:gd name="T65" fmla="*/ 8 h 186"/>
                  <a:gd name="T66" fmla="*/ 108 w 325"/>
                  <a:gd name="T67" fmla="*/ 5 h 186"/>
                  <a:gd name="T68" fmla="*/ 96 w 325"/>
                  <a:gd name="T69" fmla="*/ 5 h 186"/>
                  <a:gd name="T70" fmla="*/ 86 w 325"/>
                  <a:gd name="T71" fmla="*/ 5 h 186"/>
                  <a:gd name="T72" fmla="*/ 76 w 325"/>
                  <a:gd name="T73" fmla="*/ 5 h 186"/>
                  <a:gd name="T74" fmla="*/ 69 w 325"/>
                  <a:gd name="T75" fmla="*/ 5 h 186"/>
                  <a:gd name="T76" fmla="*/ 62 w 325"/>
                  <a:gd name="T77" fmla="*/ 5 h 186"/>
                  <a:gd name="T78" fmla="*/ 55 w 325"/>
                  <a:gd name="T79" fmla="*/ 5 h 186"/>
                  <a:gd name="T80" fmla="*/ 49 w 325"/>
                  <a:gd name="T81" fmla="*/ 5 h 186"/>
                  <a:gd name="T82" fmla="*/ 35 w 325"/>
                  <a:gd name="T83" fmla="*/ 5 h 186"/>
                  <a:gd name="T84" fmla="*/ 23 w 325"/>
                  <a:gd name="T85" fmla="*/ 8 h 186"/>
                  <a:gd name="T86" fmla="*/ 11 w 325"/>
                  <a:gd name="T87" fmla="*/ 9 h 186"/>
                  <a:gd name="T88" fmla="*/ 0 w 325"/>
                  <a:gd name="T89" fmla="*/ 12 h 186"/>
                  <a:gd name="T90" fmla="*/ 1 w 325"/>
                  <a:gd name="T91" fmla="*/ 7 h 186"/>
                  <a:gd name="T92" fmla="*/ 6 w 325"/>
                  <a:gd name="T93" fmla="*/ 5 h 186"/>
                  <a:gd name="T94" fmla="*/ 16 w 325"/>
                  <a:gd name="T95" fmla="*/ 4 h 186"/>
                  <a:gd name="T96" fmla="*/ 28 w 325"/>
                  <a:gd name="T97" fmla="*/ 2 h 186"/>
                  <a:gd name="T98" fmla="*/ 37 w 325"/>
                  <a:gd name="T99" fmla="*/ 2 h 186"/>
                  <a:gd name="T100" fmla="*/ 37 w 325"/>
                  <a:gd name="T101" fmla="*/ 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5" h="186">
                    <a:moveTo>
                      <a:pt x="37" y="2"/>
                    </a:moveTo>
                    <a:lnTo>
                      <a:pt x="64" y="0"/>
                    </a:lnTo>
                    <a:lnTo>
                      <a:pt x="91" y="0"/>
                    </a:lnTo>
                    <a:lnTo>
                      <a:pt x="116" y="2"/>
                    </a:lnTo>
                    <a:lnTo>
                      <a:pt x="143" y="9"/>
                    </a:lnTo>
                    <a:lnTo>
                      <a:pt x="162" y="14"/>
                    </a:lnTo>
                    <a:lnTo>
                      <a:pt x="180" y="22"/>
                    </a:lnTo>
                    <a:lnTo>
                      <a:pt x="198" y="32"/>
                    </a:lnTo>
                    <a:lnTo>
                      <a:pt x="216" y="43"/>
                    </a:lnTo>
                    <a:lnTo>
                      <a:pt x="240" y="60"/>
                    </a:lnTo>
                    <a:lnTo>
                      <a:pt x="261" y="80"/>
                    </a:lnTo>
                    <a:lnTo>
                      <a:pt x="280" y="102"/>
                    </a:lnTo>
                    <a:lnTo>
                      <a:pt x="296" y="127"/>
                    </a:lnTo>
                    <a:lnTo>
                      <a:pt x="305" y="140"/>
                    </a:lnTo>
                    <a:lnTo>
                      <a:pt x="312" y="152"/>
                    </a:lnTo>
                    <a:lnTo>
                      <a:pt x="319" y="166"/>
                    </a:lnTo>
                    <a:lnTo>
                      <a:pt x="325" y="181"/>
                    </a:lnTo>
                    <a:lnTo>
                      <a:pt x="325" y="181"/>
                    </a:lnTo>
                    <a:lnTo>
                      <a:pt x="324" y="184"/>
                    </a:lnTo>
                    <a:lnTo>
                      <a:pt x="323" y="185"/>
                    </a:lnTo>
                    <a:lnTo>
                      <a:pt x="323" y="186"/>
                    </a:lnTo>
                    <a:lnTo>
                      <a:pt x="312" y="163"/>
                    </a:lnTo>
                    <a:lnTo>
                      <a:pt x="300" y="139"/>
                    </a:lnTo>
                    <a:lnTo>
                      <a:pt x="285" y="116"/>
                    </a:lnTo>
                    <a:lnTo>
                      <a:pt x="268" y="95"/>
                    </a:lnTo>
                    <a:lnTo>
                      <a:pt x="253" y="78"/>
                    </a:lnTo>
                    <a:lnTo>
                      <a:pt x="238" y="65"/>
                    </a:lnTo>
                    <a:lnTo>
                      <a:pt x="222" y="52"/>
                    </a:lnTo>
                    <a:lnTo>
                      <a:pt x="207" y="42"/>
                    </a:lnTo>
                    <a:lnTo>
                      <a:pt x="186" y="28"/>
                    </a:lnTo>
                    <a:lnTo>
                      <a:pt x="163" y="19"/>
                    </a:lnTo>
                    <a:lnTo>
                      <a:pt x="140" y="13"/>
                    </a:lnTo>
                    <a:lnTo>
                      <a:pt x="118" y="8"/>
                    </a:lnTo>
                    <a:lnTo>
                      <a:pt x="108" y="5"/>
                    </a:lnTo>
                    <a:lnTo>
                      <a:pt x="96" y="5"/>
                    </a:lnTo>
                    <a:lnTo>
                      <a:pt x="86" y="5"/>
                    </a:lnTo>
                    <a:lnTo>
                      <a:pt x="76" y="5"/>
                    </a:lnTo>
                    <a:lnTo>
                      <a:pt x="69" y="5"/>
                    </a:lnTo>
                    <a:lnTo>
                      <a:pt x="62" y="5"/>
                    </a:lnTo>
                    <a:lnTo>
                      <a:pt x="55" y="5"/>
                    </a:lnTo>
                    <a:lnTo>
                      <a:pt x="49" y="5"/>
                    </a:lnTo>
                    <a:lnTo>
                      <a:pt x="35" y="5"/>
                    </a:lnTo>
                    <a:lnTo>
                      <a:pt x="23" y="8"/>
                    </a:lnTo>
                    <a:lnTo>
                      <a:pt x="11" y="9"/>
                    </a:lnTo>
                    <a:lnTo>
                      <a:pt x="0" y="12"/>
                    </a:lnTo>
                    <a:lnTo>
                      <a:pt x="1" y="7"/>
                    </a:lnTo>
                    <a:lnTo>
                      <a:pt x="6" y="5"/>
                    </a:lnTo>
                    <a:lnTo>
                      <a:pt x="16" y="4"/>
                    </a:lnTo>
                    <a:lnTo>
                      <a:pt x="28" y="2"/>
                    </a:lnTo>
                    <a:lnTo>
                      <a:pt x="37" y="2"/>
                    </a:lnTo>
                    <a:lnTo>
                      <a:pt x="3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0" name="Freeform 80"/>
              <p:cNvSpPr>
                <a:spLocks/>
              </p:cNvSpPr>
              <p:nvPr/>
            </p:nvSpPr>
            <p:spPr bwMode="auto">
              <a:xfrm>
                <a:off x="5492" y="1026"/>
                <a:ext cx="32" cy="17"/>
              </a:xfrm>
              <a:custGeom>
                <a:avLst/>
                <a:gdLst>
                  <a:gd name="T0" fmla="*/ 96 w 96"/>
                  <a:gd name="T1" fmla="*/ 0 h 51"/>
                  <a:gd name="T2" fmla="*/ 95 w 96"/>
                  <a:gd name="T3" fmla="*/ 7 h 51"/>
                  <a:gd name="T4" fmla="*/ 87 w 96"/>
                  <a:gd name="T5" fmla="*/ 8 h 51"/>
                  <a:gd name="T6" fmla="*/ 76 w 96"/>
                  <a:gd name="T7" fmla="*/ 11 h 51"/>
                  <a:gd name="T8" fmla="*/ 64 w 96"/>
                  <a:gd name="T9" fmla="*/ 14 h 51"/>
                  <a:gd name="T10" fmla="*/ 53 w 96"/>
                  <a:gd name="T11" fmla="*/ 21 h 51"/>
                  <a:gd name="T12" fmla="*/ 39 w 96"/>
                  <a:gd name="T13" fmla="*/ 27 h 51"/>
                  <a:gd name="T14" fmla="*/ 28 w 96"/>
                  <a:gd name="T15" fmla="*/ 34 h 51"/>
                  <a:gd name="T16" fmla="*/ 15 w 96"/>
                  <a:gd name="T17" fmla="*/ 41 h 51"/>
                  <a:gd name="T18" fmla="*/ 4 w 96"/>
                  <a:gd name="T19" fmla="*/ 51 h 51"/>
                  <a:gd name="T20" fmla="*/ 2 w 96"/>
                  <a:gd name="T21" fmla="*/ 48 h 51"/>
                  <a:gd name="T22" fmla="*/ 0 w 96"/>
                  <a:gd name="T23" fmla="*/ 47 h 51"/>
                  <a:gd name="T24" fmla="*/ 15 w 96"/>
                  <a:gd name="T25" fmla="*/ 36 h 51"/>
                  <a:gd name="T26" fmla="*/ 29 w 96"/>
                  <a:gd name="T27" fmla="*/ 27 h 51"/>
                  <a:gd name="T28" fmla="*/ 43 w 96"/>
                  <a:gd name="T29" fmla="*/ 19 h 51"/>
                  <a:gd name="T30" fmla="*/ 58 w 96"/>
                  <a:gd name="T31" fmla="*/ 12 h 51"/>
                  <a:gd name="T32" fmla="*/ 66 w 96"/>
                  <a:gd name="T33" fmla="*/ 8 h 51"/>
                  <a:gd name="T34" fmla="*/ 76 w 96"/>
                  <a:gd name="T35" fmla="*/ 6 h 51"/>
                  <a:gd name="T36" fmla="*/ 87 w 96"/>
                  <a:gd name="T37" fmla="*/ 2 h 51"/>
                  <a:gd name="T38" fmla="*/ 96 w 96"/>
                  <a:gd name="T39" fmla="*/ 0 h 51"/>
                  <a:gd name="T40" fmla="*/ 96 w 96"/>
                  <a:gd name="T4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51">
                    <a:moveTo>
                      <a:pt x="96" y="0"/>
                    </a:moveTo>
                    <a:lnTo>
                      <a:pt x="95" y="7"/>
                    </a:lnTo>
                    <a:lnTo>
                      <a:pt x="87" y="8"/>
                    </a:lnTo>
                    <a:lnTo>
                      <a:pt x="76" y="11"/>
                    </a:lnTo>
                    <a:lnTo>
                      <a:pt x="64" y="14"/>
                    </a:lnTo>
                    <a:lnTo>
                      <a:pt x="53" y="21"/>
                    </a:lnTo>
                    <a:lnTo>
                      <a:pt x="39" y="27"/>
                    </a:lnTo>
                    <a:lnTo>
                      <a:pt x="28" y="34"/>
                    </a:lnTo>
                    <a:lnTo>
                      <a:pt x="15" y="41"/>
                    </a:lnTo>
                    <a:lnTo>
                      <a:pt x="4" y="51"/>
                    </a:lnTo>
                    <a:lnTo>
                      <a:pt x="2" y="48"/>
                    </a:lnTo>
                    <a:lnTo>
                      <a:pt x="0" y="47"/>
                    </a:lnTo>
                    <a:lnTo>
                      <a:pt x="15" y="36"/>
                    </a:lnTo>
                    <a:lnTo>
                      <a:pt x="29" y="27"/>
                    </a:lnTo>
                    <a:lnTo>
                      <a:pt x="43" y="19"/>
                    </a:lnTo>
                    <a:lnTo>
                      <a:pt x="58" y="12"/>
                    </a:lnTo>
                    <a:lnTo>
                      <a:pt x="66" y="8"/>
                    </a:lnTo>
                    <a:lnTo>
                      <a:pt x="76" y="6"/>
                    </a:lnTo>
                    <a:lnTo>
                      <a:pt x="87" y="2"/>
                    </a:lnTo>
                    <a:lnTo>
                      <a:pt x="96" y="0"/>
                    </a:lnTo>
                    <a:lnTo>
                      <a:pt x="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1" name="Freeform 81"/>
              <p:cNvSpPr>
                <a:spLocks/>
              </p:cNvSpPr>
              <p:nvPr/>
            </p:nvSpPr>
            <p:spPr bwMode="auto">
              <a:xfrm>
                <a:off x="5195" y="1045"/>
                <a:ext cx="84" cy="14"/>
              </a:xfrm>
              <a:custGeom>
                <a:avLst/>
                <a:gdLst>
                  <a:gd name="T0" fmla="*/ 254 w 254"/>
                  <a:gd name="T1" fmla="*/ 15 h 41"/>
                  <a:gd name="T2" fmla="*/ 251 w 254"/>
                  <a:gd name="T3" fmla="*/ 17 h 41"/>
                  <a:gd name="T4" fmla="*/ 243 w 254"/>
                  <a:gd name="T5" fmla="*/ 15 h 41"/>
                  <a:gd name="T6" fmla="*/ 234 w 254"/>
                  <a:gd name="T7" fmla="*/ 12 h 41"/>
                  <a:gd name="T8" fmla="*/ 225 w 254"/>
                  <a:gd name="T9" fmla="*/ 10 h 41"/>
                  <a:gd name="T10" fmla="*/ 217 w 254"/>
                  <a:gd name="T11" fmla="*/ 9 h 41"/>
                  <a:gd name="T12" fmla="*/ 194 w 254"/>
                  <a:gd name="T13" fmla="*/ 5 h 41"/>
                  <a:gd name="T14" fmla="*/ 170 w 254"/>
                  <a:gd name="T15" fmla="*/ 4 h 41"/>
                  <a:gd name="T16" fmla="*/ 146 w 254"/>
                  <a:gd name="T17" fmla="*/ 4 h 41"/>
                  <a:gd name="T18" fmla="*/ 123 w 254"/>
                  <a:gd name="T19" fmla="*/ 9 h 41"/>
                  <a:gd name="T20" fmla="*/ 92 w 254"/>
                  <a:gd name="T21" fmla="*/ 12 h 41"/>
                  <a:gd name="T22" fmla="*/ 62 w 254"/>
                  <a:gd name="T23" fmla="*/ 20 h 41"/>
                  <a:gd name="T24" fmla="*/ 30 w 254"/>
                  <a:gd name="T25" fmla="*/ 29 h 41"/>
                  <a:gd name="T26" fmla="*/ 3 w 254"/>
                  <a:gd name="T27" fmla="*/ 41 h 41"/>
                  <a:gd name="T28" fmla="*/ 1 w 254"/>
                  <a:gd name="T29" fmla="*/ 40 h 41"/>
                  <a:gd name="T30" fmla="*/ 0 w 254"/>
                  <a:gd name="T31" fmla="*/ 39 h 41"/>
                  <a:gd name="T32" fmla="*/ 8 w 254"/>
                  <a:gd name="T33" fmla="*/ 34 h 41"/>
                  <a:gd name="T34" fmla="*/ 16 w 254"/>
                  <a:gd name="T35" fmla="*/ 30 h 41"/>
                  <a:gd name="T36" fmla="*/ 24 w 254"/>
                  <a:gd name="T37" fmla="*/ 27 h 41"/>
                  <a:gd name="T38" fmla="*/ 31 w 254"/>
                  <a:gd name="T39" fmla="*/ 25 h 41"/>
                  <a:gd name="T40" fmla="*/ 64 w 254"/>
                  <a:gd name="T41" fmla="*/ 14 h 41"/>
                  <a:gd name="T42" fmla="*/ 97 w 254"/>
                  <a:gd name="T43" fmla="*/ 6 h 41"/>
                  <a:gd name="T44" fmla="*/ 131 w 254"/>
                  <a:gd name="T45" fmla="*/ 1 h 41"/>
                  <a:gd name="T46" fmla="*/ 163 w 254"/>
                  <a:gd name="T47" fmla="*/ 0 h 41"/>
                  <a:gd name="T48" fmla="*/ 185 w 254"/>
                  <a:gd name="T49" fmla="*/ 0 h 41"/>
                  <a:gd name="T50" fmla="*/ 207 w 254"/>
                  <a:gd name="T51" fmla="*/ 1 h 41"/>
                  <a:gd name="T52" fmla="*/ 231 w 254"/>
                  <a:gd name="T53" fmla="*/ 6 h 41"/>
                  <a:gd name="T54" fmla="*/ 254 w 254"/>
                  <a:gd name="T55" fmla="*/ 15 h 41"/>
                  <a:gd name="T56" fmla="*/ 254 w 254"/>
                  <a:gd name="T57"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4" h="41">
                    <a:moveTo>
                      <a:pt x="254" y="15"/>
                    </a:moveTo>
                    <a:lnTo>
                      <a:pt x="251" y="17"/>
                    </a:lnTo>
                    <a:lnTo>
                      <a:pt x="243" y="15"/>
                    </a:lnTo>
                    <a:lnTo>
                      <a:pt x="234" y="12"/>
                    </a:lnTo>
                    <a:lnTo>
                      <a:pt x="225" y="10"/>
                    </a:lnTo>
                    <a:lnTo>
                      <a:pt x="217" y="9"/>
                    </a:lnTo>
                    <a:lnTo>
                      <a:pt x="194" y="5"/>
                    </a:lnTo>
                    <a:lnTo>
                      <a:pt x="170" y="4"/>
                    </a:lnTo>
                    <a:lnTo>
                      <a:pt x="146" y="4"/>
                    </a:lnTo>
                    <a:lnTo>
                      <a:pt x="123" y="9"/>
                    </a:lnTo>
                    <a:lnTo>
                      <a:pt x="92" y="12"/>
                    </a:lnTo>
                    <a:lnTo>
                      <a:pt x="62" y="20"/>
                    </a:lnTo>
                    <a:lnTo>
                      <a:pt x="30" y="29"/>
                    </a:lnTo>
                    <a:lnTo>
                      <a:pt x="3" y="41"/>
                    </a:lnTo>
                    <a:lnTo>
                      <a:pt x="1" y="40"/>
                    </a:lnTo>
                    <a:lnTo>
                      <a:pt x="0" y="39"/>
                    </a:lnTo>
                    <a:lnTo>
                      <a:pt x="8" y="34"/>
                    </a:lnTo>
                    <a:lnTo>
                      <a:pt x="16" y="30"/>
                    </a:lnTo>
                    <a:lnTo>
                      <a:pt x="24" y="27"/>
                    </a:lnTo>
                    <a:lnTo>
                      <a:pt x="31" y="25"/>
                    </a:lnTo>
                    <a:lnTo>
                      <a:pt x="64" y="14"/>
                    </a:lnTo>
                    <a:lnTo>
                      <a:pt x="97" y="6"/>
                    </a:lnTo>
                    <a:lnTo>
                      <a:pt x="131" y="1"/>
                    </a:lnTo>
                    <a:lnTo>
                      <a:pt x="163" y="0"/>
                    </a:lnTo>
                    <a:lnTo>
                      <a:pt x="185" y="0"/>
                    </a:lnTo>
                    <a:lnTo>
                      <a:pt x="207" y="1"/>
                    </a:lnTo>
                    <a:lnTo>
                      <a:pt x="231" y="6"/>
                    </a:lnTo>
                    <a:lnTo>
                      <a:pt x="254" y="15"/>
                    </a:lnTo>
                    <a:lnTo>
                      <a:pt x="25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2" name="Freeform 82"/>
              <p:cNvSpPr>
                <a:spLocks/>
              </p:cNvSpPr>
              <p:nvPr/>
            </p:nvSpPr>
            <p:spPr bwMode="auto">
              <a:xfrm>
                <a:off x="5159" y="1057"/>
                <a:ext cx="88" cy="139"/>
              </a:xfrm>
              <a:custGeom>
                <a:avLst/>
                <a:gdLst>
                  <a:gd name="T0" fmla="*/ 115 w 263"/>
                  <a:gd name="T1" fmla="*/ 2 h 417"/>
                  <a:gd name="T2" fmla="*/ 107 w 263"/>
                  <a:gd name="T3" fmla="*/ 7 h 417"/>
                  <a:gd name="T4" fmla="*/ 100 w 263"/>
                  <a:gd name="T5" fmla="*/ 13 h 417"/>
                  <a:gd name="T6" fmla="*/ 91 w 263"/>
                  <a:gd name="T7" fmla="*/ 18 h 417"/>
                  <a:gd name="T8" fmla="*/ 83 w 263"/>
                  <a:gd name="T9" fmla="*/ 25 h 417"/>
                  <a:gd name="T10" fmla="*/ 67 w 263"/>
                  <a:gd name="T11" fmla="*/ 39 h 417"/>
                  <a:gd name="T12" fmla="*/ 55 w 263"/>
                  <a:gd name="T13" fmla="*/ 54 h 417"/>
                  <a:gd name="T14" fmla="*/ 42 w 263"/>
                  <a:gd name="T15" fmla="*/ 70 h 417"/>
                  <a:gd name="T16" fmla="*/ 29 w 263"/>
                  <a:gd name="T17" fmla="*/ 89 h 417"/>
                  <a:gd name="T18" fmla="*/ 18 w 263"/>
                  <a:gd name="T19" fmla="*/ 114 h 417"/>
                  <a:gd name="T20" fmla="*/ 12 w 263"/>
                  <a:gd name="T21" fmla="*/ 139 h 417"/>
                  <a:gd name="T22" fmla="*/ 7 w 263"/>
                  <a:gd name="T23" fmla="*/ 166 h 417"/>
                  <a:gd name="T24" fmla="*/ 7 w 263"/>
                  <a:gd name="T25" fmla="*/ 195 h 417"/>
                  <a:gd name="T26" fmla="*/ 9 w 263"/>
                  <a:gd name="T27" fmla="*/ 220 h 417"/>
                  <a:gd name="T28" fmla="*/ 14 w 263"/>
                  <a:gd name="T29" fmla="*/ 244 h 417"/>
                  <a:gd name="T30" fmla="*/ 23 w 263"/>
                  <a:gd name="T31" fmla="*/ 266 h 417"/>
                  <a:gd name="T32" fmla="*/ 36 w 263"/>
                  <a:gd name="T33" fmla="*/ 289 h 417"/>
                  <a:gd name="T34" fmla="*/ 47 w 263"/>
                  <a:gd name="T35" fmla="*/ 310 h 417"/>
                  <a:gd name="T36" fmla="*/ 65 w 263"/>
                  <a:gd name="T37" fmla="*/ 332 h 417"/>
                  <a:gd name="T38" fmla="*/ 83 w 263"/>
                  <a:gd name="T39" fmla="*/ 349 h 417"/>
                  <a:gd name="T40" fmla="*/ 104 w 263"/>
                  <a:gd name="T41" fmla="*/ 366 h 417"/>
                  <a:gd name="T42" fmla="*/ 119 w 263"/>
                  <a:gd name="T43" fmla="*/ 374 h 417"/>
                  <a:gd name="T44" fmla="*/ 140 w 263"/>
                  <a:gd name="T45" fmla="*/ 386 h 417"/>
                  <a:gd name="T46" fmla="*/ 161 w 263"/>
                  <a:gd name="T47" fmla="*/ 395 h 417"/>
                  <a:gd name="T48" fmla="*/ 183 w 263"/>
                  <a:gd name="T49" fmla="*/ 402 h 417"/>
                  <a:gd name="T50" fmla="*/ 199 w 263"/>
                  <a:gd name="T51" fmla="*/ 406 h 417"/>
                  <a:gd name="T52" fmla="*/ 223 w 263"/>
                  <a:gd name="T53" fmla="*/ 408 h 417"/>
                  <a:gd name="T54" fmla="*/ 246 w 263"/>
                  <a:gd name="T55" fmla="*/ 411 h 417"/>
                  <a:gd name="T56" fmla="*/ 263 w 263"/>
                  <a:gd name="T57" fmla="*/ 413 h 417"/>
                  <a:gd name="T58" fmla="*/ 261 w 263"/>
                  <a:gd name="T59" fmla="*/ 417 h 417"/>
                  <a:gd name="T60" fmla="*/ 242 w 263"/>
                  <a:gd name="T61" fmla="*/ 416 h 417"/>
                  <a:gd name="T62" fmla="*/ 219 w 263"/>
                  <a:gd name="T63" fmla="*/ 413 h 417"/>
                  <a:gd name="T64" fmla="*/ 198 w 263"/>
                  <a:gd name="T65" fmla="*/ 411 h 417"/>
                  <a:gd name="T66" fmla="*/ 181 w 263"/>
                  <a:gd name="T67" fmla="*/ 407 h 417"/>
                  <a:gd name="T68" fmla="*/ 160 w 263"/>
                  <a:gd name="T69" fmla="*/ 401 h 417"/>
                  <a:gd name="T70" fmla="*/ 137 w 263"/>
                  <a:gd name="T71" fmla="*/ 391 h 417"/>
                  <a:gd name="T72" fmla="*/ 116 w 263"/>
                  <a:gd name="T73" fmla="*/ 378 h 417"/>
                  <a:gd name="T74" fmla="*/ 97 w 263"/>
                  <a:gd name="T75" fmla="*/ 367 h 417"/>
                  <a:gd name="T76" fmla="*/ 75 w 263"/>
                  <a:gd name="T77" fmla="*/ 348 h 417"/>
                  <a:gd name="T78" fmla="*/ 56 w 263"/>
                  <a:gd name="T79" fmla="*/ 328 h 417"/>
                  <a:gd name="T80" fmla="*/ 39 w 263"/>
                  <a:gd name="T81" fmla="*/ 305 h 417"/>
                  <a:gd name="T82" fmla="*/ 27 w 263"/>
                  <a:gd name="T83" fmla="*/ 280 h 417"/>
                  <a:gd name="T84" fmla="*/ 21 w 263"/>
                  <a:gd name="T85" fmla="*/ 269 h 417"/>
                  <a:gd name="T86" fmla="*/ 16 w 263"/>
                  <a:gd name="T87" fmla="*/ 259 h 417"/>
                  <a:gd name="T88" fmla="*/ 11 w 263"/>
                  <a:gd name="T89" fmla="*/ 247 h 417"/>
                  <a:gd name="T90" fmla="*/ 7 w 263"/>
                  <a:gd name="T91" fmla="*/ 236 h 417"/>
                  <a:gd name="T92" fmla="*/ 2 w 263"/>
                  <a:gd name="T93" fmla="*/ 210 h 417"/>
                  <a:gd name="T94" fmla="*/ 0 w 263"/>
                  <a:gd name="T95" fmla="*/ 183 h 417"/>
                  <a:gd name="T96" fmla="*/ 2 w 263"/>
                  <a:gd name="T97" fmla="*/ 157 h 417"/>
                  <a:gd name="T98" fmla="*/ 7 w 263"/>
                  <a:gd name="T99" fmla="*/ 129 h 417"/>
                  <a:gd name="T100" fmla="*/ 12 w 263"/>
                  <a:gd name="T101" fmla="*/ 116 h 417"/>
                  <a:gd name="T102" fmla="*/ 17 w 263"/>
                  <a:gd name="T103" fmla="*/ 102 h 417"/>
                  <a:gd name="T104" fmla="*/ 23 w 263"/>
                  <a:gd name="T105" fmla="*/ 89 h 417"/>
                  <a:gd name="T106" fmla="*/ 31 w 263"/>
                  <a:gd name="T107" fmla="*/ 77 h 417"/>
                  <a:gd name="T108" fmla="*/ 46 w 263"/>
                  <a:gd name="T109" fmla="*/ 55 h 417"/>
                  <a:gd name="T110" fmla="*/ 62 w 263"/>
                  <a:gd name="T111" fmla="*/ 34 h 417"/>
                  <a:gd name="T112" fmla="*/ 83 w 263"/>
                  <a:gd name="T113" fmla="*/ 16 h 417"/>
                  <a:gd name="T114" fmla="*/ 111 w 263"/>
                  <a:gd name="T115" fmla="*/ 0 h 417"/>
                  <a:gd name="T116" fmla="*/ 115 w 263"/>
                  <a:gd name="T117" fmla="*/ 2 h 417"/>
                  <a:gd name="T118" fmla="*/ 115 w 263"/>
                  <a:gd name="T119" fmla="*/ 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3" h="417">
                    <a:moveTo>
                      <a:pt x="115" y="2"/>
                    </a:moveTo>
                    <a:lnTo>
                      <a:pt x="107" y="7"/>
                    </a:lnTo>
                    <a:lnTo>
                      <a:pt x="100" y="13"/>
                    </a:lnTo>
                    <a:lnTo>
                      <a:pt x="91" y="18"/>
                    </a:lnTo>
                    <a:lnTo>
                      <a:pt x="83" y="25"/>
                    </a:lnTo>
                    <a:lnTo>
                      <a:pt x="67" y="39"/>
                    </a:lnTo>
                    <a:lnTo>
                      <a:pt x="55" y="54"/>
                    </a:lnTo>
                    <a:lnTo>
                      <a:pt x="42" y="70"/>
                    </a:lnTo>
                    <a:lnTo>
                      <a:pt x="29" y="89"/>
                    </a:lnTo>
                    <a:lnTo>
                      <a:pt x="18" y="114"/>
                    </a:lnTo>
                    <a:lnTo>
                      <a:pt x="12" y="139"/>
                    </a:lnTo>
                    <a:lnTo>
                      <a:pt x="7" y="166"/>
                    </a:lnTo>
                    <a:lnTo>
                      <a:pt x="7" y="195"/>
                    </a:lnTo>
                    <a:lnTo>
                      <a:pt x="9" y="220"/>
                    </a:lnTo>
                    <a:lnTo>
                      <a:pt x="14" y="244"/>
                    </a:lnTo>
                    <a:lnTo>
                      <a:pt x="23" y="266"/>
                    </a:lnTo>
                    <a:lnTo>
                      <a:pt x="36" y="289"/>
                    </a:lnTo>
                    <a:lnTo>
                      <a:pt x="47" y="310"/>
                    </a:lnTo>
                    <a:lnTo>
                      <a:pt x="65" y="332"/>
                    </a:lnTo>
                    <a:lnTo>
                      <a:pt x="83" y="349"/>
                    </a:lnTo>
                    <a:lnTo>
                      <a:pt x="104" y="366"/>
                    </a:lnTo>
                    <a:lnTo>
                      <a:pt x="119" y="374"/>
                    </a:lnTo>
                    <a:lnTo>
                      <a:pt x="140" y="386"/>
                    </a:lnTo>
                    <a:lnTo>
                      <a:pt x="161" y="395"/>
                    </a:lnTo>
                    <a:lnTo>
                      <a:pt x="183" y="402"/>
                    </a:lnTo>
                    <a:lnTo>
                      <a:pt x="199" y="406"/>
                    </a:lnTo>
                    <a:lnTo>
                      <a:pt x="223" y="408"/>
                    </a:lnTo>
                    <a:lnTo>
                      <a:pt x="246" y="411"/>
                    </a:lnTo>
                    <a:lnTo>
                      <a:pt x="263" y="413"/>
                    </a:lnTo>
                    <a:lnTo>
                      <a:pt x="261" y="417"/>
                    </a:lnTo>
                    <a:lnTo>
                      <a:pt x="242" y="416"/>
                    </a:lnTo>
                    <a:lnTo>
                      <a:pt x="219" y="413"/>
                    </a:lnTo>
                    <a:lnTo>
                      <a:pt x="198" y="411"/>
                    </a:lnTo>
                    <a:lnTo>
                      <a:pt x="181" y="407"/>
                    </a:lnTo>
                    <a:lnTo>
                      <a:pt x="160" y="401"/>
                    </a:lnTo>
                    <a:lnTo>
                      <a:pt x="137" y="391"/>
                    </a:lnTo>
                    <a:lnTo>
                      <a:pt x="116" y="378"/>
                    </a:lnTo>
                    <a:lnTo>
                      <a:pt x="97" y="367"/>
                    </a:lnTo>
                    <a:lnTo>
                      <a:pt x="75" y="348"/>
                    </a:lnTo>
                    <a:lnTo>
                      <a:pt x="56" y="328"/>
                    </a:lnTo>
                    <a:lnTo>
                      <a:pt x="39" y="305"/>
                    </a:lnTo>
                    <a:lnTo>
                      <a:pt x="27" y="280"/>
                    </a:lnTo>
                    <a:lnTo>
                      <a:pt x="21" y="269"/>
                    </a:lnTo>
                    <a:lnTo>
                      <a:pt x="16" y="259"/>
                    </a:lnTo>
                    <a:lnTo>
                      <a:pt x="11" y="247"/>
                    </a:lnTo>
                    <a:lnTo>
                      <a:pt x="7" y="236"/>
                    </a:lnTo>
                    <a:lnTo>
                      <a:pt x="2" y="210"/>
                    </a:lnTo>
                    <a:lnTo>
                      <a:pt x="0" y="183"/>
                    </a:lnTo>
                    <a:lnTo>
                      <a:pt x="2" y="157"/>
                    </a:lnTo>
                    <a:lnTo>
                      <a:pt x="7" y="129"/>
                    </a:lnTo>
                    <a:lnTo>
                      <a:pt x="12" y="116"/>
                    </a:lnTo>
                    <a:lnTo>
                      <a:pt x="17" y="102"/>
                    </a:lnTo>
                    <a:lnTo>
                      <a:pt x="23" y="89"/>
                    </a:lnTo>
                    <a:lnTo>
                      <a:pt x="31" y="77"/>
                    </a:lnTo>
                    <a:lnTo>
                      <a:pt x="46" y="55"/>
                    </a:lnTo>
                    <a:lnTo>
                      <a:pt x="62" y="34"/>
                    </a:lnTo>
                    <a:lnTo>
                      <a:pt x="83" y="16"/>
                    </a:lnTo>
                    <a:lnTo>
                      <a:pt x="111" y="0"/>
                    </a:lnTo>
                    <a:lnTo>
                      <a:pt x="115" y="2"/>
                    </a:lnTo>
                    <a:lnTo>
                      <a:pt x="11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3" name="Freeform 83"/>
              <p:cNvSpPr>
                <a:spLocks/>
              </p:cNvSpPr>
              <p:nvPr/>
            </p:nvSpPr>
            <p:spPr bwMode="auto">
              <a:xfrm>
                <a:off x="5245" y="1057"/>
                <a:ext cx="77" cy="139"/>
              </a:xfrm>
              <a:custGeom>
                <a:avLst/>
                <a:gdLst>
                  <a:gd name="T0" fmla="*/ 214 w 232"/>
                  <a:gd name="T1" fmla="*/ 105 h 415"/>
                  <a:gd name="T2" fmla="*/ 222 w 232"/>
                  <a:gd name="T3" fmla="*/ 130 h 415"/>
                  <a:gd name="T4" fmla="*/ 228 w 232"/>
                  <a:gd name="T5" fmla="*/ 155 h 415"/>
                  <a:gd name="T6" fmla="*/ 231 w 232"/>
                  <a:gd name="T7" fmla="*/ 179 h 415"/>
                  <a:gd name="T8" fmla="*/ 232 w 232"/>
                  <a:gd name="T9" fmla="*/ 204 h 415"/>
                  <a:gd name="T10" fmla="*/ 230 w 232"/>
                  <a:gd name="T11" fmla="*/ 219 h 415"/>
                  <a:gd name="T12" fmla="*/ 227 w 232"/>
                  <a:gd name="T13" fmla="*/ 234 h 415"/>
                  <a:gd name="T14" fmla="*/ 222 w 232"/>
                  <a:gd name="T15" fmla="*/ 248 h 415"/>
                  <a:gd name="T16" fmla="*/ 218 w 232"/>
                  <a:gd name="T17" fmla="*/ 262 h 415"/>
                  <a:gd name="T18" fmla="*/ 212 w 232"/>
                  <a:gd name="T19" fmla="*/ 278 h 415"/>
                  <a:gd name="T20" fmla="*/ 204 w 232"/>
                  <a:gd name="T21" fmla="*/ 292 h 415"/>
                  <a:gd name="T22" fmla="*/ 196 w 232"/>
                  <a:gd name="T23" fmla="*/ 306 h 415"/>
                  <a:gd name="T24" fmla="*/ 187 w 232"/>
                  <a:gd name="T25" fmla="*/ 318 h 415"/>
                  <a:gd name="T26" fmla="*/ 177 w 232"/>
                  <a:gd name="T27" fmla="*/ 332 h 415"/>
                  <a:gd name="T28" fmla="*/ 167 w 232"/>
                  <a:gd name="T29" fmla="*/ 346 h 415"/>
                  <a:gd name="T30" fmla="*/ 154 w 232"/>
                  <a:gd name="T31" fmla="*/ 357 h 415"/>
                  <a:gd name="T32" fmla="*/ 143 w 232"/>
                  <a:gd name="T33" fmla="*/ 369 h 415"/>
                  <a:gd name="T34" fmla="*/ 130 w 232"/>
                  <a:gd name="T35" fmla="*/ 376 h 415"/>
                  <a:gd name="T36" fmla="*/ 118 w 232"/>
                  <a:gd name="T37" fmla="*/ 382 h 415"/>
                  <a:gd name="T38" fmla="*/ 104 w 232"/>
                  <a:gd name="T39" fmla="*/ 390 h 415"/>
                  <a:gd name="T40" fmla="*/ 93 w 232"/>
                  <a:gd name="T41" fmla="*/ 398 h 415"/>
                  <a:gd name="T42" fmla="*/ 72 w 232"/>
                  <a:gd name="T43" fmla="*/ 404 h 415"/>
                  <a:gd name="T44" fmla="*/ 50 w 232"/>
                  <a:gd name="T45" fmla="*/ 411 h 415"/>
                  <a:gd name="T46" fmla="*/ 25 w 232"/>
                  <a:gd name="T47" fmla="*/ 415 h 415"/>
                  <a:gd name="T48" fmla="*/ 1 w 232"/>
                  <a:gd name="T49" fmla="*/ 415 h 415"/>
                  <a:gd name="T50" fmla="*/ 0 w 232"/>
                  <a:gd name="T51" fmla="*/ 413 h 415"/>
                  <a:gd name="T52" fmla="*/ 0 w 232"/>
                  <a:gd name="T53" fmla="*/ 411 h 415"/>
                  <a:gd name="T54" fmla="*/ 27 w 232"/>
                  <a:gd name="T55" fmla="*/ 409 h 415"/>
                  <a:gd name="T56" fmla="*/ 61 w 232"/>
                  <a:gd name="T57" fmla="*/ 401 h 415"/>
                  <a:gd name="T58" fmla="*/ 95 w 232"/>
                  <a:gd name="T59" fmla="*/ 389 h 415"/>
                  <a:gd name="T60" fmla="*/ 124 w 232"/>
                  <a:gd name="T61" fmla="*/ 375 h 415"/>
                  <a:gd name="T62" fmla="*/ 139 w 232"/>
                  <a:gd name="T63" fmla="*/ 366 h 415"/>
                  <a:gd name="T64" fmla="*/ 153 w 232"/>
                  <a:gd name="T65" fmla="*/ 354 h 415"/>
                  <a:gd name="T66" fmla="*/ 164 w 232"/>
                  <a:gd name="T67" fmla="*/ 340 h 415"/>
                  <a:gd name="T68" fmla="*/ 177 w 232"/>
                  <a:gd name="T69" fmla="*/ 328 h 415"/>
                  <a:gd name="T70" fmla="*/ 189 w 232"/>
                  <a:gd name="T71" fmla="*/ 308 h 415"/>
                  <a:gd name="T72" fmla="*/ 202 w 232"/>
                  <a:gd name="T73" fmla="*/ 288 h 415"/>
                  <a:gd name="T74" fmla="*/ 212 w 232"/>
                  <a:gd name="T75" fmla="*/ 267 h 415"/>
                  <a:gd name="T76" fmla="*/ 218 w 232"/>
                  <a:gd name="T77" fmla="*/ 245 h 415"/>
                  <a:gd name="T78" fmla="*/ 223 w 232"/>
                  <a:gd name="T79" fmla="*/ 227 h 415"/>
                  <a:gd name="T80" fmla="*/ 226 w 232"/>
                  <a:gd name="T81" fmla="*/ 210 h 415"/>
                  <a:gd name="T82" fmla="*/ 227 w 232"/>
                  <a:gd name="T83" fmla="*/ 194 h 415"/>
                  <a:gd name="T84" fmla="*/ 226 w 232"/>
                  <a:gd name="T85" fmla="*/ 178 h 415"/>
                  <a:gd name="T86" fmla="*/ 221 w 232"/>
                  <a:gd name="T87" fmla="*/ 137 h 415"/>
                  <a:gd name="T88" fmla="*/ 208 w 232"/>
                  <a:gd name="T89" fmla="*/ 100 h 415"/>
                  <a:gd name="T90" fmla="*/ 189 w 232"/>
                  <a:gd name="T91" fmla="*/ 65 h 415"/>
                  <a:gd name="T92" fmla="*/ 167 w 232"/>
                  <a:gd name="T93" fmla="*/ 32 h 415"/>
                  <a:gd name="T94" fmla="*/ 159 w 232"/>
                  <a:gd name="T95" fmla="*/ 26 h 415"/>
                  <a:gd name="T96" fmla="*/ 152 w 232"/>
                  <a:gd name="T97" fmla="*/ 18 h 415"/>
                  <a:gd name="T98" fmla="*/ 144 w 232"/>
                  <a:gd name="T99" fmla="*/ 11 h 415"/>
                  <a:gd name="T100" fmla="*/ 135 w 232"/>
                  <a:gd name="T101" fmla="*/ 4 h 415"/>
                  <a:gd name="T102" fmla="*/ 137 w 232"/>
                  <a:gd name="T103" fmla="*/ 0 h 415"/>
                  <a:gd name="T104" fmla="*/ 140 w 232"/>
                  <a:gd name="T105" fmla="*/ 3 h 415"/>
                  <a:gd name="T106" fmla="*/ 143 w 232"/>
                  <a:gd name="T107" fmla="*/ 7 h 415"/>
                  <a:gd name="T108" fmla="*/ 158 w 232"/>
                  <a:gd name="T109" fmla="*/ 18 h 415"/>
                  <a:gd name="T110" fmla="*/ 172 w 232"/>
                  <a:gd name="T111" fmla="*/ 32 h 415"/>
                  <a:gd name="T112" fmla="*/ 184 w 232"/>
                  <a:gd name="T113" fmla="*/ 47 h 415"/>
                  <a:gd name="T114" fmla="*/ 194 w 232"/>
                  <a:gd name="T115" fmla="*/ 63 h 415"/>
                  <a:gd name="T116" fmla="*/ 199 w 232"/>
                  <a:gd name="T117" fmla="*/ 73 h 415"/>
                  <a:gd name="T118" fmla="*/ 204 w 232"/>
                  <a:gd name="T119" fmla="*/ 83 h 415"/>
                  <a:gd name="T120" fmla="*/ 209 w 232"/>
                  <a:gd name="T121" fmla="*/ 95 h 415"/>
                  <a:gd name="T122" fmla="*/ 214 w 232"/>
                  <a:gd name="T123" fmla="*/ 105 h 415"/>
                  <a:gd name="T124" fmla="*/ 214 w 232"/>
                  <a:gd name="T125" fmla="*/ 10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415">
                    <a:moveTo>
                      <a:pt x="214" y="105"/>
                    </a:moveTo>
                    <a:lnTo>
                      <a:pt x="222" y="130"/>
                    </a:lnTo>
                    <a:lnTo>
                      <a:pt x="228" y="155"/>
                    </a:lnTo>
                    <a:lnTo>
                      <a:pt x="231" y="179"/>
                    </a:lnTo>
                    <a:lnTo>
                      <a:pt x="232" y="204"/>
                    </a:lnTo>
                    <a:lnTo>
                      <a:pt x="230" y="219"/>
                    </a:lnTo>
                    <a:lnTo>
                      <a:pt x="227" y="234"/>
                    </a:lnTo>
                    <a:lnTo>
                      <a:pt x="222" y="248"/>
                    </a:lnTo>
                    <a:lnTo>
                      <a:pt x="218" y="262"/>
                    </a:lnTo>
                    <a:lnTo>
                      <a:pt x="212" y="278"/>
                    </a:lnTo>
                    <a:lnTo>
                      <a:pt x="204" y="292"/>
                    </a:lnTo>
                    <a:lnTo>
                      <a:pt x="196" y="306"/>
                    </a:lnTo>
                    <a:lnTo>
                      <a:pt x="187" y="318"/>
                    </a:lnTo>
                    <a:lnTo>
                      <a:pt x="177" y="332"/>
                    </a:lnTo>
                    <a:lnTo>
                      <a:pt x="167" y="346"/>
                    </a:lnTo>
                    <a:lnTo>
                      <a:pt x="154" y="357"/>
                    </a:lnTo>
                    <a:lnTo>
                      <a:pt x="143" y="369"/>
                    </a:lnTo>
                    <a:lnTo>
                      <a:pt x="130" y="376"/>
                    </a:lnTo>
                    <a:lnTo>
                      <a:pt x="118" y="382"/>
                    </a:lnTo>
                    <a:lnTo>
                      <a:pt x="104" y="390"/>
                    </a:lnTo>
                    <a:lnTo>
                      <a:pt x="93" y="398"/>
                    </a:lnTo>
                    <a:lnTo>
                      <a:pt x="72" y="404"/>
                    </a:lnTo>
                    <a:lnTo>
                      <a:pt x="50" y="411"/>
                    </a:lnTo>
                    <a:lnTo>
                      <a:pt x="25" y="415"/>
                    </a:lnTo>
                    <a:lnTo>
                      <a:pt x="1" y="415"/>
                    </a:lnTo>
                    <a:lnTo>
                      <a:pt x="0" y="413"/>
                    </a:lnTo>
                    <a:lnTo>
                      <a:pt x="0" y="411"/>
                    </a:lnTo>
                    <a:lnTo>
                      <a:pt x="27" y="409"/>
                    </a:lnTo>
                    <a:lnTo>
                      <a:pt x="61" y="401"/>
                    </a:lnTo>
                    <a:lnTo>
                      <a:pt x="95" y="389"/>
                    </a:lnTo>
                    <a:lnTo>
                      <a:pt x="124" y="375"/>
                    </a:lnTo>
                    <a:lnTo>
                      <a:pt x="139" y="366"/>
                    </a:lnTo>
                    <a:lnTo>
                      <a:pt x="153" y="354"/>
                    </a:lnTo>
                    <a:lnTo>
                      <a:pt x="164" y="340"/>
                    </a:lnTo>
                    <a:lnTo>
                      <a:pt x="177" y="328"/>
                    </a:lnTo>
                    <a:lnTo>
                      <a:pt x="189" y="308"/>
                    </a:lnTo>
                    <a:lnTo>
                      <a:pt x="202" y="288"/>
                    </a:lnTo>
                    <a:lnTo>
                      <a:pt x="212" y="267"/>
                    </a:lnTo>
                    <a:lnTo>
                      <a:pt x="218" y="245"/>
                    </a:lnTo>
                    <a:lnTo>
                      <a:pt x="223" y="227"/>
                    </a:lnTo>
                    <a:lnTo>
                      <a:pt x="226" y="210"/>
                    </a:lnTo>
                    <a:lnTo>
                      <a:pt x="227" y="194"/>
                    </a:lnTo>
                    <a:lnTo>
                      <a:pt x="226" y="178"/>
                    </a:lnTo>
                    <a:lnTo>
                      <a:pt x="221" y="137"/>
                    </a:lnTo>
                    <a:lnTo>
                      <a:pt x="208" y="100"/>
                    </a:lnTo>
                    <a:lnTo>
                      <a:pt x="189" y="65"/>
                    </a:lnTo>
                    <a:lnTo>
                      <a:pt x="167" y="32"/>
                    </a:lnTo>
                    <a:lnTo>
                      <a:pt x="159" y="26"/>
                    </a:lnTo>
                    <a:lnTo>
                      <a:pt x="152" y="18"/>
                    </a:lnTo>
                    <a:lnTo>
                      <a:pt x="144" y="11"/>
                    </a:lnTo>
                    <a:lnTo>
                      <a:pt x="135" y="4"/>
                    </a:lnTo>
                    <a:lnTo>
                      <a:pt x="137" y="0"/>
                    </a:lnTo>
                    <a:lnTo>
                      <a:pt x="140" y="3"/>
                    </a:lnTo>
                    <a:lnTo>
                      <a:pt x="143" y="7"/>
                    </a:lnTo>
                    <a:lnTo>
                      <a:pt x="158" y="18"/>
                    </a:lnTo>
                    <a:lnTo>
                      <a:pt x="172" y="32"/>
                    </a:lnTo>
                    <a:lnTo>
                      <a:pt x="184" y="47"/>
                    </a:lnTo>
                    <a:lnTo>
                      <a:pt x="194" y="63"/>
                    </a:lnTo>
                    <a:lnTo>
                      <a:pt x="199" y="73"/>
                    </a:lnTo>
                    <a:lnTo>
                      <a:pt x="204" y="83"/>
                    </a:lnTo>
                    <a:lnTo>
                      <a:pt x="209" y="95"/>
                    </a:lnTo>
                    <a:lnTo>
                      <a:pt x="214" y="105"/>
                    </a:lnTo>
                    <a:lnTo>
                      <a:pt x="214"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4" name="Freeform 84"/>
              <p:cNvSpPr>
                <a:spLocks/>
              </p:cNvSpPr>
              <p:nvPr/>
            </p:nvSpPr>
            <p:spPr bwMode="auto">
              <a:xfrm>
                <a:off x="5177" y="1030"/>
                <a:ext cx="109" cy="19"/>
              </a:xfrm>
              <a:custGeom>
                <a:avLst/>
                <a:gdLst>
                  <a:gd name="T0" fmla="*/ 328 w 328"/>
                  <a:gd name="T1" fmla="*/ 21 h 57"/>
                  <a:gd name="T2" fmla="*/ 326 w 328"/>
                  <a:gd name="T3" fmla="*/ 25 h 57"/>
                  <a:gd name="T4" fmla="*/ 314 w 328"/>
                  <a:gd name="T5" fmla="*/ 21 h 57"/>
                  <a:gd name="T6" fmla="*/ 304 w 328"/>
                  <a:gd name="T7" fmla="*/ 16 h 57"/>
                  <a:gd name="T8" fmla="*/ 293 w 328"/>
                  <a:gd name="T9" fmla="*/ 12 h 57"/>
                  <a:gd name="T10" fmla="*/ 282 w 328"/>
                  <a:gd name="T11" fmla="*/ 11 h 57"/>
                  <a:gd name="T12" fmla="*/ 259 w 328"/>
                  <a:gd name="T13" fmla="*/ 6 h 57"/>
                  <a:gd name="T14" fmla="*/ 235 w 328"/>
                  <a:gd name="T15" fmla="*/ 5 h 57"/>
                  <a:gd name="T16" fmla="*/ 213 w 328"/>
                  <a:gd name="T17" fmla="*/ 3 h 57"/>
                  <a:gd name="T18" fmla="*/ 190 w 328"/>
                  <a:gd name="T19" fmla="*/ 2 h 57"/>
                  <a:gd name="T20" fmla="*/ 164 w 328"/>
                  <a:gd name="T21" fmla="*/ 5 h 57"/>
                  <a:gd name="T22" fmla="*/ 137 w 328"/>
                  <a:gd name="T23" fmla="*/ 10 h 57"/>
                  <a:gd name="T24" fmla="*/ 112 w 328"/>
                  <a:gd name="T25" fmla="*/ 16 h 57"/>
                  <a:gd name="T26" fmla="*/ 86 w 328"/>
                  <a:gd name="T27" fmla="*/ 22 h 57"/>
                  <a:gd name="T28" fmla="*/ 63 w 328"/>
                  <a:gd name="T29" fmla="*/ 28 h 57"/>
                  <a:gd name="T30" fmla="*/ 43 w 328"/>
                  <a:gd name="T31" fmla="*/ 37 h 57"/>
                  <a:gd name="T32" fmla="*/ 22 w 328"/>
                  <a:gd name="T33" fmla="*/ 47 h 57"/>
                  <a:gd name="T34" fmla="*/ 2 w 328"/>
                  <a:gd name="T35" fmla="*/ 57 h 57"/>
                  <a:gd name="T36" fmla="*/ 0 w 328"/>
                  <a:gd name="T37" fmla="*/ 56 h 57"/>
                  <a:gd name="T38" fmla="*/ 0 w 328"/>
                  <a:gd name="T39" fmla="*/ 55 h 57"/>
                  <a:gd name="T40" fmla="*/ 17 w 328"/>
                  <a:gd name="T41" fmla="*/ 46 h 57"/>
                  <a:gd name="T42" fmla="*/ 33 w 328"/>
                  <a:gd name="T43" fmla="*/ 37 h 57"/>
                  <a:gd name="T44" fmla="*/ 49 w 328"/>
                  <a:gd name="T45" fmla="*/ 30 h 57"/>
                  <a:gd name="T46" fmla="*/ 67 w 328"/>
                  <a:gd name="T47" fmla="*/ 23 h 57"/>
                  <a:gd name="T48" fmla="*/ 93 w 328"/>
                  <a:gd name="T49" fmla="*/ 16 h 57"/>
                  <a:gd name="T50" fmla="*/ 120 w 328"/>
                  <a:gd name="T51" fmla="*/ 10 h 57"/>
                  <a:gd name="T52" fmla="*/ 146 w 328"/>
                  <a:gd name="T53" fmla="*/ 3 h 57"/>
                  <a:gd name="T54" fmla="*/ 174 w 328"/>
                  <a:gd name="T55" fmla="*/ 0 h 57"/>
                  <a:gd name="T56" fmla="*/ 201 w 328"/>
                  <a:gd name="T57" fmla="*/ 0 h 57"/>
                  <a:gd name="T58" fmla="*/ 229 w 328"/>
                  <a:gd name="T59" fmla="*/ 0 h 57"/>
                  <a:gd name="T60" fmla="*/ 257 w 328"/>
                  <a:gd name="T61" fmla="*/ 1 h 57"/>
                  <a:gd name="T62" fmla="*/ 286 w 328"/>
                  <a:gd name="T63" fmla="*/ 6 h 57"/>
                  <a:gd name="T64" fmla="*/ 296 w 328"/>
                  <a:gd name="T65" fmla="*/ 8 h 57"/>
                  <a:gd name="T66" fmla="*/ 308 w 328"/>
                  <a:gd name="T67" fmla="*/ 11 h 57"/>
                  <a:gd name="T68" fmla="*/ 319 w 328"/>
                  <a:gd name="T69" fmla="*/ 16 h 57"/>
                  <a:gd name="T70" fmla="*/ 328 w 328"/>
                  <a:gd name="T71" fmla="*/ 21 h 57"/>
                  <a:gd name="T72" fmla="*/ 328 w 328"/>
                  <a:gd name="T73" fmla="*/ 2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8" h="57">
                    <a:moveTo>
                      <a:pt x="328" y="21"/>
                    </a:moveTo>
                    <a:lnTo>
                      <a:pt x="326" y="25"/>
                    </a:lnTo>
                    <a:lnTo>
                      <a:pt x="314" y="21"/>
                    </a:lnTo>
                    <a:lnTo>
                      <a:pt x="304" y="16"/>
                    </a:lnTo>
                    <a:lnTo>
                      <a:pt x="293" y="12"/>
                    </a:lnTo>
                    <a:lnTo>
                      <a:pt x="282" y="11"/>
                    </a:lnTo>
                    <a:lnTo>
                      <a:pt x="259" y="6"/>
                    </a:lnTo>
                    <a:lnTo>
                      <a:pt x="235" y="5"/>
                    </a:lnTo>
                    <a:lnTo>
                      <a:pt x="213" y="3"/>
                    </a:lnTo>
                    <a:lnTo>
                      <a:pt x="190" y="2"/>
                    </a:lnTo>
                    <a:lnTo>
                      <a:pt x="164" y="5"/>
                    </a:lnTo>
                    <a:lnTo>
                      <a:pt x="137" y="10"/>
                    </a:lnTo>
                    <a:lnTo>
                      <a:pt x="112" y="16"/>
                    </a:lnTo>
                    <a:lnTo>
                      <a:pt x="86" y="22"/>
                    </a:lnTo>
                    <a:lnTo>
                      <a:pt x="63" y="28"/>
                    </a:lnTo>
                    <a:lnTo>
                      <a:pt x="43" y="37"/>
                    </a:lnTo>
                    <a:lnTo>
                      <a:pt x="22" y="47"/>
                    </a:lnTo>
                    <a:lnTo>
                      <a:pt x="2" y="57"/>
                    </a:lnTo>
                    <a:lnTo>
                      <a:pt x="0" y="56"/>
                    </a:lnTo>
                    <a:lnTo>
                      <a:pt x="0" y="55"/>
                    </a:lnTo>
                    <a:lnTo>
                      <a:pt x="17" y="46"/>
                    </a:lnTo>
                    <a:lnTo>
                      <a:pt x="33" y="37"/>
                    </a:lnTo>
                    <a:lnTo>
                      <a:pt x="49" y="30"/>
                    </a:lnTo>
                    <a:lnTo>
                      <a:pt x="67" y="23"/>
                    </a:lnTo>
                    <a:lnTo>
                      <a:pt x="93" y="16"/>
                    </a:lnTo>
                    <a:lnTo>
                      <a:pt x="120" y="10"/>
                    </a:lnTo>
                    <a:lnTo>
                      <a:pt x="146" y="3"/>
                    </a:lnTo>
                    <a:lnTo>
                      <a:pt x="174" y="0"/>
                    </a:lnTo>
                    <a:lnTo>
                      <a:pt x="201" y="0"/>
                    </a:lnTo>
                    <a:lnTo>
                      <a:pt x="229" y="0"/>
                    </a:lnTo>
                    <a:lnTo>
                      <a:pt x="257" y="1"/>
                    </a:lnTo>
                    <a:lnTo>
                      <a:pt x="286" y="6"/>
                    </a:lnTo>
                    <a:lnTo>
                      <a:pt x="296" y="8"/>
                    </a:lnTo>
                    <a:lnTo>
                      <a:pt x="308" y="11"/>
                    </a:lnTo>
                    <a:lnTo>
                      <a:pt x="319" y="16"/>
                    </a:lnTo>
                    <a:lnTo>
                      <a:pt x="328" y="21"/>
                    </a:lnTo>
                    <a:lnTo>
                      <a:pt x="32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5" name="Freeform 85"/>
              <p:cNvSpPr>
                <a:spLocks/>
              </p:cNvSpPr>
              <p:nvPr/>
            </p:nvSpPr>
            <p:spPr bwMode="auto">
              <a:xfrm>
                <a:off x="5145" y="1048"/>
                <a:ext cx="64" cy="157"/>
              </a:xfrm>
              <a:custGeom>
                <a:avLst/>
                <a:gdLst>
                  <a:gd name="T0" fmla="*/ 108 w 193"/>
                  <a:gd name="T1" fmla="*/ 0 h 472"/>
                  <a:gd name="T2" fmla="*/ 100 w 193"/>
                  <a:gd name="T3" fmla="*/ 5 h 472"/>
                  <a:gd name="T4" fmla="*/ 87 w 193"/>
                  <a:gd name="T5" fmla="*/ 13 h 472"/>
                  <a:gd name="T6" fmla="*/ 75 w 193"/>
                  <a:gd name="T7" fmla="*/ 23 h 472"/>
                  <a:gd name="T8" fmla="*/ 69 w 193"/>
                  <a:gd name="T9" fmla="*/ 32 h 472"/>
                  <a:gd name="T10" fmla="*/ 52 w 193"/>
                  <a:gd name="T11" fmla="*/ 52 h 472"/>
                  <a:gd name="T12" fmla="*/ 38 w 193"/>
                  <a:gd name="T13" fmla="*/ 74 h 472"/>
                  <a:gd name="T14" fmla="*/ 26 w 193"/>
                  <a:gd name="T15" fmla="*/ 98 h 472"/>
                  <a:gd name="T16" fmla="*/ 16 w 193"/>
                  <a:gd name="T17" fmla="*/ 129 h 472"/>
                  <a:gd name="T18" fmla="*/ 7 w 193"/>
                  <a:gd name="T19" fmla="*/ 174 h 472"/>
                  <a:gd name="T20" fmla="*/ 8 w 193"/>
                  <a:gd name="T21" fmla="*/ 221 h 472"/>
                  <a:gd name="T22" fmla="*/ 17 w 193"/>
                  <a:gd name="T23" fmla="*/ 266 h 472"/>
                  <a:gd name="T24" fmla="*/ 35 w 193"/>
                  <a:gd name="T25" fmla="*/ 312 h 472"/>
                  <a:gd name="T26" fmla="*/ 42 w 193"/>
                  <a:gd name="T27" fmla="*/ 329 h 472"/>
                  <a:gd name="T28" fmla="*/ 50 w 193"/>
                  <a:gd name="T29" fmla="*/ 343 h 472"/>
                  <a:gd name="T30" fmla="*/ 57 w 193"/>
                  <a:gd name="T31" fmla="*/ 355 h 472"/>
                  <a:gd name="T32" fmla="*/ 67 w 193"/>
                  <a:gd name="T33" fmla="*/ 369 h 472"/>
                  <a:gd name="T34" fmla="*/ 82 w 193"/>
                  <a:gd name="T35" fmla="*/ 388 h 472"/>
                  <a:gd name="T36" fmla="*/ 99 w 193"/>
                  <a:gd name="T37" fmla="*/ 407 h 472"/>
                  <a:gd name="T38" fmla="*/ 118 w 193"/>
                  <a:gd name="T39" fmla="*/ 424 h 472"/>
                  <a:gd name="T40" fmla="*/ 138 w 193"/>
                  <a:gd name="T41" fmla="*/ 439 h 472"/>
                  <a:gd name="T42" fmla="*/ 152 w 193"/>
                  <a:gd name="T43" fmla="*/ 448 h 472"/>
                  <a:gd name="T44" fmla="*/ 165 w 193"/>
                  <a:gd name="T45" fmla="*/ 456 h 472"/>
                  <a:gd name="T46" fmla="*/ 179 w 193"/>
                  <a:gd name="T47" fmla="*/ 462 h 472"/>
                  <a:gd name="T48" fmla="*/ 193 w 193"/>
                  <a:gd name="T49" fmla="*/ 468 h 472"/>
                  <a:gd name="T50" fmla="*/ 192 w 193"/>
                  <a:gd name="T51" fmla="*/ 470 h 472"/>
                  <a:gd name="T52" fmla="*/ 193 w 193"/>
                  <a:gd name="T53" fmla="*/ 472 h 472"/>
                  <a:gd name="T54" fmla="*/ 170 w 193"/>
                  <a:gd name="T55" fmla="*/ 463 h 472"/>
                  <a:gd name="T56" fmla="*/ 148 w 193"/>
                  <a:gd name="T57" fmla="*/ 451 h 472"/>
                  <a:gd name="T58" fmla="*/ 125 w 193"/>
                  <a:gd name="T59" fmla="*/ 437 h 472"/>
                  <a:gd name="T60" fmla="*/ 105 w 193"/>
                  <a:gd name="T61" fmla="*/ 422 h 472"/>
                  <a:gd name="T62" fmla="*/ 93 w 193"/>
                  <a:gd name="T63" fmla="*/ 409 h 472"/>
                  <a:gd name="T64" fmla="*/ 80 w 193"/>
                  <a:gd name="T65" fmla="*/ 397 h 472"/>
                  <a:gd name="T66" fmla="*/ 70 w 193"/>
                  <a:gd name="T67" fmla="*/ 382 h 472"/>
                  <a:gd name="T68" fmla="*/ 60 w 193"/>
                  <a:gd name="T69" fmla="*/ 369 h 472"/>
                  <a:gd name="T70" fmla="*/ 49 w 193"/>
                  <a:gd name="T71" fmla="*/ 353 h 472"/>
                  <a:gd name="T72" fmla="*/ 40 w 193"/>
                  <a:gd name="T73" fmla="*/ 338 h 472"/>
                  <a:gd name="T74" fmla="*/ 32 w 193"/>
                  <a:gd name="T75" fmla="*/ 321 h 472"/>
                  <a:gd name="T76" fmla="*/ 25 w 193"/>
                  <a:gd name="T77" fmla="*/ 306 h 472"/>
                  <a:gd name="T78" fmla="*/ 21 w 193"/>
                  <a:gd name="T79" fmla="*/ 297 h 472"/>
                  <a:gd name="T80" fmla="*/ 17 w 193"/>
                  <a:gd name="T81" fmla="*/ 289 h 472"/>
                  <a:gd name="T82" fmla="*/ 15 w 193"/>
                  <a:gd name="T83" fmla="*/ 280 h 472"/>
                  <a:gd name="T84" fmla="*/ 12 w 193"/>
                  <a:gd name="T85" fmla="*/ 271 h 472"/>
                  <a:gd name="T86" fmla="*/ 11 w 193"/>
                  <a:gd name="T87" fmla="*/ 268 h 472"/>
                  <a:gd name="T88" fmla="*/ 11 w 193"/>
                  <a:gd name="T89" fmla="*/ 266 h 472"/>
                  <a:gd name="T90" fmla="*/ 8 w 193"/>
                  <a:gd name="T91" fmla="*/ 262 h 472"/>
                  <a:gd name="T92" fmla="*/ 8 w 193"/>
                  <a:gd name="T93" fmla="*/ 260 h 472"/>
                  <a:gd name="T94" fmla="*/ 2 w 193"/>
                  <a:gd name="T95" fmla="*/ 228 h 472"/>
                  <a:gd name="T96" fmla="*/ 0 w 193"/>
                  <a:gd name="T97" fmla="*/ 194 h 472"/>
                  <a:gd name="T98" fmla="*/ 2 w 193"/>
                  <a:gd name="T99" fmla="*/ 158 h 472"/>
                  <a:gd name="T100" fmla="*/ 11 w 193"/>
                  <a:gd name="T101" fmla="*/ 121 h 472"/>
                  <a:gd name="T102" fmla="*/ 25 w 193"/>
                  <a:gd name="T103" fmla="*/ 84 h 472"/>
                  <a:gd name="T104" fmla="*/ 46 w 193"/>
                  <a:gd name="T105" fmla="*/ 51 h 472"/>
                  <a:gd name="T106" fmla="*/ 71 w 193"/>
                  <a:gd name="T107" fmla="*/ 22 h 472"/>
                  <a:gd name="T108" fmla="*/ 99 w 193"/>
                  <a:gd name="T109" fmla="*/ 0 h 472"/>
                  <a:gd name="T110" fmla="*/ 100 w 193"/>
                  <a:gd name="T111" fmla="*/ 0 h 472"/>
                  <a:gd name="T112" fmla="*/ 104 w 193"/>
                  <a:gd name="T113" fmla="*/ 0 h 472"/>
                  <a:gd name="T114" fmla="*/ 105 w 193"/>
                  <a:gd name="T115" fmla="*/ 0 h 472"/>
                  <a:gd name="T116" fmla="*/ 108 w 193"/>
                  <a:gd name="T117" fmla="*/ 0 h 472"/>
                  <a:gd name="T118" fmla="*/ 108 w 193"/>
                  <a:gd name="T119"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3" h="472">
                    <a:moveTo>
                      <a:pt x="108" y="0"/>
                    </a:moveTo>
                    <a:lnTo>
                      <a:pt x="100" y="5"/>
                    </a:lnTo>
                    <a:lnTo>
                      <a:pt x="87" y="13"/>
                    </a:lnTo>
                    <a:lnTo>
                      <a:pt x="75" y="23"/>
                    </a:lnTo>
                    <a:lnTo>
                      <a:pt x="69" y="32"/>
                    </a:lnTo>
                    <a:lnTo>
                      <a:pt x="52" y="52"/>
                    </a:lnTo>
                    <a:lnTo>
                      <a:pt x="38" y="74"/>
                    </a:lnTo>
                    <a:lnTo>
                      <a:pt x="26" y="98"/>
                    </a:lnTo>
                    <a:lnTo>
                      <a:pt x="16" y="129"/>
                    </a:lnTo>
                    <a:lnTo>
                      <a:pt x="7" y="174"/>
                    </a:lnTo>
                    <a:lnTo>
                      <a:pt x="8" y="221"/>
                    </a:lnTo>
                    <a:lnTo>
                      <a:pt x="17" y="266"/>
                    </a:lnTo>
                    <a:lnTo>
                      <a:pt x="35" y="312"/>
                    </a:lnTo>
                    <a:lnTo>
                      <a:pt x="42" y="329"/>
                    </a:lnTo>
                    <a:lnTo>
                      <a:pt x="50" y="343"/>
                    </a:lnTo>
                    <a:lnTo>
                      <a:pt x="57" y="355"/>
                    </a:lnTo>
                    <a:lnTo>
                      <a:pt x="67" y="369"/>
                    </a:lnTo>
                    <a:lnTo>
                      <a:pt x="82" y="388"/>
                    </a:lnTo>
                    <a:lnTo>
                      <a:pt x="99" y="407"/>
                    </a:lnTo>
                    <a:lnTo>
                      <a:pt x="118" y="424"/>
                    </a:lnTo>
                    <a:lnTo>
                      <a:pt x="138" y="439"/>
                    </a:lnTo>
                    <a:lnTo>
                      <a:pt x="152" y="448"/>
                    </a:lnTo>
                    <a:lnTo>
                      <a:pt x="165" y="456"/>
                    </a:lnTo>
                    <a:lnTo>
                      <a:pt x="179" y="462"/>
                    </a:lnTo>
                    <a:lnTo>
                      <a:pt x="193" y="468"/>
                    </a:lnTo>
                    <a:lnTo>
                      <a:pt x="192" y="470"/>
                    </a:lnTo>
                    <a:lnTo>
                      <a:pt x="193" y="472"/>
                    </a:lnTo>
                    <a:lnTo>
                      <a:pt x="170" y="463"/>
                    </a:lnTo>
                    <a:lnTo>
                      <a:pt x="148" y="451"/>
                    </a:lnTo>
                    <a:lnTo>
                      <a:pt x="125" y="437"/>
                    </a:lnTo>
                    <a:lnTo>
                      <a:pt x="105" y="422"/>
                    </a:lnTo>
                    <a:lnTo>
                      <a:pt x="93" y="409"/>
                    </a:lnTo>
                    <a:lnTo>
                      <a:pt x="80" y="397"/>
                    </a:lnTo>
                    <a:lnTo>
                      <a:pt x="70" y="382"/>
                    </a:lnTo>
                    <a:lnTo>
                      <a:pt x="60" y="369"/>
                    </a:lnTo>
                    <a:lnTo>
                      <a:pt x="49" y="353"/>
                    </a:lnTo>
                    <a:lnTo>
                      <a:pt x="40" y="338"/>
                    </a:lnTo>
                    <a:lnTo>
                      <a:pt x="32" y="321"/>
                    </a:lnTo>
                    <a:lnTo>
                      <a:pt x="25" y="306"/>
                    </a:lnTo>
                    <a:lnTo>
                      <a:pt x="21" y="297"/>
                    </a:lnTo>
                    <a:lnTo>
                      <a:pt x="17" y="289"/>
                    </a:lnTo>
                    <a:lnTo>
                      <a:pt x="15" y="280"/>
                    </a:lnTo>
                    <a:lnTo>
                      <a:pt x="12" y="271"/>
                    </a:lnTo>
                    <a:lnTo>
                      <a:pt x="11" y="268"/>
                    </a:lnTo>
                    <a:lnTo>
                      <a:pt x="11" y="266"/>
                    </a:lnTo>
                    <a:lnTo>
                      <a:pt x="8" y="262"/>
                    </a:lnTo>
                    <a:lnTo>
                      <a:pt x="8" y="260"/>
                    </a:lnTo>
                    <a:lnTo>
                      <a:pt x="2" y="228"/>
                    </a:lnTo>
                    <a:lnTo>
                      <a:pt x="0" y="194"/>
                    </a:lnTo>
                    <a:lnTo>
                      <a:pt x="2" y="158"/>
                    </a:lnTo>
                    <a:lnTo>
                      <a:pt x="11" y="121"/>
                    </a:lnTo>
                    <a:lnTo>
                      <a:pt x="25" y="84"/>
                    </a:lnTo>
                    <a:lnTo>
                      <a:pt x="46" y="51"/>
                    </a:lnTo>
                    <a:lnTo>
                      <a:pt x="71" y="22"/>
                    </a:lnTo>
                    <a:lnTo>
                      <a:pt x="99" y="0"/>
                    </a:lnTo>
                    <a:lnTo>
                      <a:pt x="100" y="0"/>
                    </a:lnTo>
                    <a:lnTo>
                      <a:pt x="104" y="0"/>
                    </a:lnTo>
                    <a:lnTo>
                      <a:pt x="105" y="0"/>
                    </a:lnTo>
                    <a:lnTo>
                      <a:pt x="108" y="0"/>
                    </a:lnTo>
                    <a:lnTo>
                      <a:pt x="10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6" name="Freeform 86"/>
              <p:cNvSpPr>
                <a:spLocks/>
              </p:cNvSpPr>
              <p:nvPr/>
            </p:nvSpPr>
            <p:spPr bwMode="auto">
              <a:xfrm>
                <a:off x="5207" y="1186"/>
                <a:ext cx="97" cy="25"/>
              </a:xfrm>
              <a:custGeom>
                <a:avLst/>
                <a:gdLst>
                  <a:gd name="T0" fmla="*/ 291 w 291"/>
                  <a:gd name="T1" fmla="*/ 3 h 73"/>
                  <a:gd name="T2" fmla="*/ 284 w 291"/>
                  <a:gd name="T3" fmla="*/ 12 h 73"/>
                  <a:gd name="T4" fmla="*/ 272 w 291"/>
                  <a:gd name="T5" fmla="*/ 21 h 73"/>
                  <a:gd name="T6" fmla="*/ 260 w 291"/>
                  <a:gd name="T7" fmla="*/ 29 h 73"/>
                  <a:gd name="T8" fmla="*/ 249 w 291"/>
                  <a:gd name="T9" fmla="*/ 38 h 73"/>
                  <a:gd name="T10" fmla="*/ 231 w 291"/>
                  <a:gd name="T11" fmla="*/ 48 h 73"/>
                  <a:gd name="T12" fmla="*/ 211 w 291"/>
                  <a:gd name="T13" fmla="*/ 57 h 73"/>
                  <a:gd name="T14" fmla="*/ 188 w 291"/>
                  <a:gd name="T15" fmla="*/ 63 h 73"/>
                  <a:gd name="T16" fmla="*/ 168 w 291"/>
                  <a:gd name="T17" fmla="*/ 68 h 73"/>
                  <a:gd name="T18" fmla="*/ 147 w 291"/>
                  <a:gd name="T19" fmla="*/ 72 h 73"/>
                  <a:gd name="T20" fmla="*/ 128 w 291"/>
                  <a:gd name="T21" fmla="*/ 73 h 73"/>
                  <a:gd name="T22" fmla="*/ 109 w 291"/>
                  <a:gd name="T23" fmla="*/ 73 h 73"/>
                  <a:gd name="T24" fmla="*/ 89 w 291"/>
                  <a:gd name="T25" fmla="*/ 73 h 73"/>
                  <a:gd name="T26" fmla="*/ 68 w 291"/>
                  <a:gd name="T27" fmla="*/ 70 h 73"/>
                  <a:gd name="T28" fmla="*/ 45 w 291"/>
                  <a:gd name="T29" fmla="*/ 67 h 73"/>
                  <a:gd name="T30" fmla="*/ 24 w 291"/>
                  <a:gd name="T31" fmla="*/ 62 h 73"/>
                  <a:gd name="T32" fmla="*/ 1 w 291"/>
                  <a:gd name="T33" fmla="*/ 56 h 73"/>
                  <a:gd name="T34" fmla="*/ 1 w 291"/>
                  <a:gd name="T35" fmla="*/ 53 h 73"/>
                  <a:gd name="T36" fmla="*/ 0 w 291"/>
                  <a:gd name="T37" fmla="*/ 51 h 73"/>
                  <a:gd name="T38" fmla="*/ 6 w 291"/>
                  <a:gd name="T39" fmla="*/ 52 h 73"/>
                  <a:gd name="T40" fmla="*/ 14 w 291"/>
                  <a:gd name="T41" fmla="*/ 55 h 73"/>
                  <a:gd name="T42" fmla="*/ 19 w 291"/>
                  <a:gd name="T43" fmla="*/ 56 h 73"/>
                  <a:gd name="T44" fmla="*/ 26 w 291"/>
                  <a:gd name="T45" fmla="*/ 57 h 73"/>
                  <a:gd name="T46" fmla="*/ 51 w 291"/>
                  <a:gd name="T47" fmla="*/ 62 h 73"/>
                  <a:gd name="T48" fmla="*/ 78 w 291"/>
                  <a:gd name="T49" fmla="*/ 66 h 73"/>
                  <a:gd name="T50" fmla="*/ 105 w 291"/>
                  <a:gd name="T51" fmla="*/ 67 h 73"/>
                  <a:gd name="T52" fmla="*/ 137 w 291"/>
                  <a:gd name="T53" fmla="*/ 67 h 73"/>
                  <a:gd name="T54" fmla="*/ 164 w 291"/>
                  <a:gd name="T55" fmla="*/ 65 h 73"/>
                  <a:gd name="T56" fmla="*/ 186 w 291"/>
                  <a:gd name="T57" fmla="*/ 60 h 73"/>
                  <a:gd name="T58" fmla="*/ 207 w 291"/>
                  <a:gd name="T59" fmla="*/ 52 h 73"/>
                  <a:gd name="T60" fmla="*/ 234 w 291"/>
                  <a:gd name="T61" fmla="*/ 39 h 73"/>
                  <a:gd name="T62" fmla="*/ 247 w 291"/>
                  <a:gd name="T63" fmla="*/ 31 h 73"/>
                  <a:gd name="T64" fmla="*/ 262 w 291"/>
                  <a:gd name="T65" fmla="*/ 21 h 73"/>
                  <a:gd name="T66" fmla="*/ 275 w 291"/>
                  <a:gd name="T67" fmla="*/ 11 h 73"/>
                  <a:gd name="T68" fmla="*/ 286 w 291"/>
                  <a:gd name="T69" fmla="*/ 0 h 73"/>
                  <a:gd name="T70" fmla="*/ 289 w 291"/>
                  <a:gd name="T71" fmla="*/ 2 h 73"/>
                  <a:gd name="T72" fmla="*/ 291 w 291"/>
                  <a:gd name="T73" fmla="*/ 3 h 73"/>
                  <a:gd name="T74" fmla="*/ 291 w 291"/>
                  <a:gd name="T75" fmla="*/ 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1" h="73">
                    <a:moveTo>
                      <a:pt x="291" y="3"/>
                    </a:moveTo>
                    <a:lnTo>
                      <a:pt x="284" y="12"/>
                    </a:lnTo>
                    <a:lnTo>
                      <a:pt x="272" y="21"/>
                    </a:lnTo>
                    <a:lnTo>
                      <a:pt x="260" y="29"/>
                    </a:lnTo>
                    <a:lnTo>
                      <a:pt x="249" y="38"/>
                    </a:lnTo>
                    <a:lnTo>
                      <a:pt x="231" y="48"/>
                    </a:lnTo>
                    <a:lnTo>
                      <a:pt x="211" y="57"/>
                    </a:lnTo>
                    <a:lnTo>
                      <a:pt x="188" y="63"/>
                    </a:lnTo>
                    <a:lnTo>
                      <a:pt x="168" y="68"/>
                    </a:lnTo>
                    <a:lnTo>
                      <a:pt x="147" y="72"/>
                    </a:lnTo>
                    <a:lnTo>
                      <a:pt x="128" y="73"/>
                    </a:lnTo>
                    <a:lnTo>
                      <a:pt x="109" y="73"/>
                    </a:lnTo>
                    <a:lnTo>
                      <a:pt x="89" y="73"/>
                    </a:lnTo>
                    <a:lnTo>
                      <a:pt x="68" y="70"/>
                    </a:lnTo>
                    <a:lnTo>
                      <a:pt x="45" y="67"/>
                    </a:lnTo>
                    <a:lnTo>
                      <a:pt x="24" y="62"/>
                    </a:lnTo>
                    <a:lnTo>
                      <a:pt x="1" y="56"/>
                    </a:lnTo>
                    <a:lnTo>
                      <a:pt x="1" y="53"/>
                    </a:lnTo>
                    <a:lnTo>
                      <a:pt x="0" y="51"/>
                    </a:lnTo>
                    <a:lnTo>
                      <a:pt x="6" y="52"/>
                    </a:lnTo>
                    <a:lnTo>
                      <a:pt x="14" y="55"/>
                    </a:lnTo>
                    <a:lnTo>
                      <a:pt x="19" y="56"/>
                    </a:lnTo>
                    <a:lnTo>
                      <a:pt x="26" y="57"/>
                    </a:lnTo>
                    <a:lnTo>
                      <a:pt x="51" y="62"/>
                    </a:lnTo>
                    <a:lnTo>
                      <a:pt x="78" y="66"/>
                    </a:lnTo>
                    <a:lnTo>
                      <a:pt x="105" y="67"/>
                    </a:lnTo>
                    <a:lnTo>
                      <a:pt x="137" y="67"/>
                    </a:lnTo>
                    <a:lnTo>
                      <a:pt x="164" y="65"/>
                    </a:lnTo>
                    <a:lnTo>
                      <a:pt x="186" y="60"/>
                    </a:lnTo>
                    <a:lnTo>
                      <a:pt x="207" y="52"/>
                    </a:lnTo>
                    <a:lnTo>
                      <a:pt x="234" y="39"/>
                    </a:lnTo>
                    <a:lnTo>
                      <a:pt x="247" y="31"/>
                    </a:lnTo>
                    <a:lnTo>
                      <a:pt x="262" y="21"/>
                    </a:lnTo>
                    <a:lnTo>
                      <a:pt x="275" y="11"/>
                    </a:lnTo>
                    <a:lnTo>
                      <a:pt x="286" y="0"/>
                    </a:lnTo>
                    <a:lnTo>
                      <a:pt x="289" y="2"/>
                    </a:lnTo>
                    <a:lnTo>
                      <a:pt x="291" y="3"/>
                    </a:lnTo>
                    <a:lnTo>
                      <a:pt x="2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7" name="Freeform 87"/>
              <p:cNvSpPr>
                <a:spLocks/>
              </p:cNvSpPr>
              <p:nvPr/>
            </p:nvSpPr>
            <p:spPr bwMode="auto">
              <a:xfrm>
                <a:off x="5302" y="1067"/>
                <a:ext cx="33" cy="121"/>
              </a:xfrm>
              <a:custGeom>
                <a:avLst/>
                <a:gdLst>
                  <a:gd name="T0" fmla="*/ 70 w 101"/>
                  <a:gd name="T1" fmla="*/ 30 h 365"/>
                  <a:gd name="T2" fmla="*/ 77 w 101"/>
                  <a:gd name="T3" fmla="*/ 55 h 365"/>
                  <a:gd name="T4" fmla="*/ 89 w 101"/>
                  <a:gd name="T5" fmla="*/ 81 h 365"/>
                  <a:gd name="T6" fmla="*/ 96 w 101"/>
                  <a:gd name="T7" fmla="*/ 107 h 365"/>
                  <a:gd name="T8" fmla="*/ 100 w 101"/>
                  <a:gd name="T9" fmla="*/ 133 h 365"/>
                  <a:gd name="T10" fmla="*/ 101 w 101"/>
                  <a:gd name="T11" fmla="*/ 152 h 365"/>
                  <a:gd name="T12" fmla="*/ 101 w 101"/>
                  <a:gd name="T13" fmla="*/ 172 h 365"/>
                  <a:gd name="T14" fmla="*/ 99 w 101"/>
                  <a:gd name="T15" fmla="*/ 192 h 365"/>
                  <a:gd name="T16" fmla="*/ 95 w 101"/>
                  <a:gd name="T17" fmla="*/ 214 h 365"/>
                  <a:gd name="T18" fmla="*/ 87 w 101"/>
                  <a:gd name="T19" fmla="*/ 240 h 365"/>
                  <a:gd name="T20" fmla="*/ 76 w 101"/>
                  <a:gd name="T21" fmla="*/ 268 h 365"/>
                  <a:gd name="T22" fmla="*/ 61 w 101"/>
                  <a:gd name="T23" fmla="*/ 294 h 365"/>
                  <a:gd name="T24" fmla="*/ 45 w 101"/>
                  <a:gd name="T25" fmla="*/ 319 h 365"/>
                  <a:gd name="T26" fmla="*/ 36 w 101"/>
                  <a:gd name="T27" fmla="*/ 331 h 365"/>
                  <a:gd name="T28" fmla="*/ 26 w 101"/>
                  <a:gd name="T29" fmla="*/ 342 h 365"/>
                  <a:gd name="T30" fmla="*/ 16 w 101"/>
                  <a:gd name="T31" fmla="*/ 353 h 365"/>
                  <a:gd name="T32" fmla="*/ 6 w 101"/>
                  <a:gd name="T33" fmla="*/ 365 h 365"/>
                  <a:gd name="T34" fmla="*/ 2 w 101"/>
                  <a:gd name="T35" fmla="*/ 365 h 365"/>
                  <a:gd name="T36" fmla="*/ 0 w 101"/>
                  <a:gd name="T37" fmla="*/ 365 h 365"/>
                  <a:gd name="T38" fmla="*/ 17 w 101"/>
                  <a:gd name="T39" fmla="*/ 346 h 365"/>
                  <a:gd name="T40" fmla="*/ 35 w 101"/>
                  <a:gd name="T41" fmla="*/ 326 h 365"/>
                  <a:gd name="T42" fmla="*/ 51 w 101"/>
                  <a:gd name="T43" fmla="*/ 304 h 365"/>
                  <a:gd name="T44" fmla="*/ 66 w 101"/>
                  <a:gd name="T45" fmla="*/ 282 h 365"/>
                  <a:gd name="T46" fmla="*/ 75 w 101"/>
                  <a:gd name="T47" fmla="*/ 261 h 365"/>
                  <a:gd name="T48" fmla="*/ 82 w 101"/>
                  <a:gd name="T49" fmla="*/ 243 h 365"/>
                  <a:gd name="T50" fmla="*/ 87 w 101"/>
                  <a:gd name="T51" fmla="*/ 223 h 365"/>
                  <a:gd name="T52" fmla="*/ 93 w 101"/>
                  <a:gd name="T53" fmla="*/ 204 h 365"/>
                  <a:gd name="T54" fmla="*/ 96 w 101"/>
                  <a:gd name="T55" fmla="*/ 180 h 365"/>
                  <a:gd name="T56" fmla="*/ 98 w 101"/>
                  <a:gd name="T57" fmla="*/ 156 h 365"/>
                  <a:gd name="T58" fmla="*/ 95 w 101"/>
                  <a:gd name="T59" fmla="*/ 132 h 365"/>
                  <a:gd name="T60" fmla="*/ 93 w 101"/>
                  <a:gd name="T61" fmla="*/ 108 h 365"/>
                  <a:gd name="T62" fmla="*/ 90 w 101"/>
                  <a:gd name="T63" fmla="*/ 98 h 365"/>
                  <a:gd name="T64" fmla="*/ 86 w 101"/>
                  <a:gd name="T65" fmla="*/ 88 h 365"/>
                  <a:gd name="T66" fmla="*/ 82 w 101"/>
                  <a:gd name="T67" fmla="*/ 79 h 365"/>
                  <a:gd name="T68" fmla="*/ 80 w 101"/>
                  <a:gd name="T69" fmla="*/ 69 h 365"/>
                  <a:gd name="T70" fmla="*/ 76 w 101"/>
                  <a:gd name="T71" fmla="*/ 63 h 365"/>
                  <a:gd name="T72" fmla="*/ 74 w 101"/>
                  <a:gd name="T73" fmla="*/ 55 h 365"/>
                  <a:gd name="T74" fmla="*/ 71 w 101"/>
                  <a:gd name="T75" fmla="*/ 49 h 365"/>
                  <a:gd name="T76" fmla="*/ 70 w 101"/>
                  <a:gd name="T77" fmla="*/ 43 h 365"/>
                  <a:gd name="T78" fmla="*/ 66 w 101"/>
                  <a:gd name="T79" fmla="*/ 30 h 365"/>
                  <a:gd name="T80" fmla="*/ 60 w 101"/>
                  <a:gd name="T81" fmla="*/ 20 h 365"/>
                  <a:gd name="T82" fmla="*/ 52 w 101"/>
                  <a:gd name="T83" fmla="*/ 10 h 365"/>
                  <a:gd name="T84" fmla="*/ 46 w 101"/>
                  <a:gd name="T85" fmla="*/ 0 h 365"/>
                  <a:gd name="T86" fmla="*/ 52 w 101"/>
                  <a:gd name="T87" fmla="*/ 1 h 365"/>
                  <a:gd name="T88" fmla="*/ 57 w 101"/>
                  <a:gd name="T89" fmla="*/ 9 h 365"/>
                  <a:gd name="T90" fmla="*/ 61 w 101"/>
                  <a:gd name="T91" fmla="*/ 15 h 365"/>
                  <a:gd name="T92" fmla="*/ 66 w 101"/>
                  <a:gd name="T93" fmla="*/ 23 h 365"/>
                  <a:gd name="T94" fmla="*/ 66 w 101"/>
                  <a:gd name="T95" fmla="*/ 23 h 365"/>
                  <a:gd name="T96" fmla="*/ 67 w 101"/>
                  <a:gd name="T97" fmla="*/ 25 h 365"/>
                  <a:gd name="T98" fmla="*/ 69 w 101"/>
                  <a:gd name="T99" fmla="*/ 28 h 365"/>
                  <a:gd name="T100" fmla="*/ 70 w 101"/>
                  <a:gd name="T101" fmla="*/ 30 h 365"/>
                  <a:gd name="T102" fmla="*/ 70 w 101"/>
                  <a:gd name="T103" fmla="*/ 3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1" h="365">
                    <a:moveTo>
                      <a:pt x="70" y="30"/>
                    </a:moveTo>
                    <a:lnTo>
                      <a:pt x="77" y="55"/>
                    </a:lnTo>
                    <a:lnTo>
                      <a:pt x="89" y="81"/>
                    </a:lnTo>
                    <a:lnTo>
                      <a:pt x="96" y="107"/>
                    </a:lnTo>
                    <a:lnTo>
                      <a:pt x="100" y="133"/>
                    </a:lnTo>
                    <a:lnTo>
                      <a:pt x="101" y="152"/>
                    </a:lnTo>
                    <a:lnTo>
                      <a:pt x="101" y="172"/>
                    </a:lnTo>
                    <a:lnTo>
                      <a:pt x="99" y="192"/>
                    </a:lnTo>
                    <a:lnTo>
                      <a:pt x="95" y="214"/>
                    </a:lnTo>
                    <a:lnTo>
                      <a:pt x="87" y="240"/>
                    </a:lnTo>
                    <a:lnTo>
                      <a:pt x="76" y="268"/>
                    </a:lnTo>
                    <a:lnTo>
                      <a:pt x="61" y="294"/>
                    </a:lnTo>
                    <a:lnTo>
                      <a:pt x="45" y="319"/>
                    </a:lnTo>
                    <a:lnTo>
                      <a:pt x="36" y="331"/>
                    </a:lnTo>
                    <a:lnTo>
                      <a:pt x="26" y="342"/>
                    </a:lnTo>
                    <a:lnTo>
                      <a:pt x="16" y="353"/>
                    </a:lnTo>
                    <a:lnTo>
                      <a:pt x="6" y="365"/>
                    </a:lnTo>
                    <a:lnTo>
                      <a:pt x="2" y="365"/>
                    </a:lnTo>
                    <a:lnTo>
                      <a:pt x="0" y="365"/>
                    </a:lnTo>
                    <a:lnTo>
                      <a:pt x="17" y="346"/>
                    </a:lnTo>
                    <a:lnTo>
                      <a:pt x="35" y="326"/>
                    </a:lnTo>
                    <a:lnTo>
                      <a:pt x="51" y="304"/>
                    </a:lnTo>
                    <a:lnTo>
                      <a:pt x="66" y="282"/>
                    </a:lnTo>
                    <a:lnTo>
                      <a:pt x="75" y="261"/>
                    </a:lnTo>
                    <a:lnTo>
                      <a:pt x="82" y="243"/>
                    </a:lnTo>
                    <a:lnTo>
                      <a:pt x="87" y="223"/>
                    </a:lnTo>
                    <a:lnTo>
                      <a:pt x="93" y="204"/>
                    </a:lnTo>
                    <a:lnTo>
                      <a:pt x="96" y="180"/>
                    </a:lnTo>
                    <a:lnTo>
                      <a:pt x="98" y="156"/>
                    </a:lnTo>
                    <a:lnTo>
                      <a:pt x="95" y="132"/>
                    </a:lnTo>
                    <a:lnTo>
                      <a:pt x="93" y="108"/>
                    </a:lnTo>
                    <a:lnTo>
                      <a:pt x="90" y="98"/>
                    </a:lnTo>
                    <a:lnTo>
                      <a:pt x="86" y="88"/>
                    </a:lnTo>
                    <a:lnTo>
                      <a:pt x="82" y="79"/>
                    </a:lnTo>
                    <a:lnTo>
                      <a:pt x="80" y="69"/>
                    </a:lnTo>
                    <a:lnTo>
                      <a:pt x="76" y="63"/>
                    </a:lnTo>
                    <a:lnTo>
                      <a:pt x="74" y="55"/>
                    </a:lnTo>
                    <a:lnTo>
                      <a:pt x="71" y="49"/>
                    </a:lnTo>
                    <a:lnTo>
                      <a:pt x="70" y="43"/>
                    </a:lnTo>
                    <a:lnTo>
                      <a:pt x="66" y="30"/>
                    </a:lnTo>
                    <a:lnTo>
                      <a:pt x="60" y="20"/>
                    </a:lnTo>
                    <a:lnTo>
                      <a:pt x="52" y="10"/>
                    </a:lnTo>
                    <a:lnTo>
                      <a:pt x="46" y="0"/>
                    </a:lnTo>
                    <a:lnTo>
                      <a:pt x="52" y="1"/>
                    </a:lnTo>
                    <a:lnTo>
                      <a:pt x="57" y="9"/>
                    </a:lnTo>
                    <a:lnTo>
                      <a:pt x="61" y="15"/>
                    </a:lnTo>
                    <a:lnTo>
                      <a:pt x="66" y="23"/>
                    </a:lnTo>
                    <a:lnTo>
                      <a:pt x="66" y="23"/>
                    </a:lnTo>
                    <a:lnTo>
                      <a:pt x="67" y="25"/>
                    </a:lnTo>
                    <a:lnTo>
                      <a:pt x="69" y="28"/>
                    </a:lnTo>
                    <a:lnTo>
                      <a:pt x="70" y="30"/>
                    </a:lnTo>
                    <a:lnTo>
                      <a:pt x="7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8" name="Freeform 88"/>
              <p:cNvSpPr>
                <a:spLocks/>
              </p:cNvSpPr>
              <p:nvPr/>
            </p:nvSpPr>
            <p:spPr bwMode="auto">
              <a:xfrm>
                <a:off x="5298" y="1045"/>
                <a:ext cx="23" cy="26"/>
              </a:xfrm>
              <a:custGeom>
                <a:avLst/>
                <a:gdLst>
                  <a:gd name="T0" fmla="*/ 69 w 69"/>
                  <a:gd name="T1" fmla="*/ 73 h 77"/>
                  <a:gd name="T2" fmla="*/ 69 w 69"/>
                  <a:gd name="T3" fmla="*/ 74 h 77"/>
                  <a:gd name="T4" fmla="*/ 68 w 69"/>
                  <a:gd name="T5" fmla="*/ 77 h 77"/>
                  <a:gd name="T6" fmla="*/ 62 w 69"/>
                  <a:gd name="T7" fmla="*/ 70 h 77"/>
                  <a:gd name="T8" fmla="*/ 57 w 69"/>
                  <a:gd name="T9" fmla="*/ 63 h 77"/>
                  <a:gd name="T10" fmla="*/ 52 w 69"/>
                  <a:gd name="T11" fmla="*/ 54 h 77"/>
                  <a:gd name="T12" fmla="*/ 47 w 69"/>
                  <a:gd name="T13" fmla="*/ 49 h 77"/>
                  <a:gd name="T14" fmla="*/ 34 w 69"/>
                  <a:gd name="T15" fmla="*/ 36 h 77"/>
                  <a:gd name="T16" fmla="*/ 24 w 69"/>
                  <a:gd name="T17" fmla="*/ 25 h 77"/>
                  <a:gd name="T18" fmla="*/ 13 w 69"/>
                  <a:gd name="T19" fmla="*/ 14 h 77"/>
                  <a:gd name="T20" fmla="*/ 0 w 69"/>
                  <a:gd name="T21" fmla="*/ 4 h 77"/>
                  <a:gd name="T22" fmla="*/ 0 w 69"/>
                  <a:gd name="T23" fmla="*/ 3 h 77"/>
                  <a:gd name="T24" fmla="*/ 1 w 69"/>
                  <a:gd name="T25" fmla="*/ 0 h 77"/>
                  <a:gd name="T26" fmla="*/ 17 w 69"/>
                  <a:gd name="T27" fmla="*/ 13 h 77"/>
                  <a:gd name="T28" fmla="*/ 30 w 69"/>
                  <a:gd name="T29" fmla="*/ 25 h 77"/>
                  <a:gd name="T30" fmla="*/ 43 w 69"/>
                  <a:gd name="T31" fmla="*/ 40 h 77"/>
                  <a:gd name="T32" fmla="*/ 57 w 69"/>
                  <a:gd name="T33" fmla="*/ 54 h 77"/>
                  <a:gd name="T34" fmla="*/ 59 w 69"/>
                  <a:gd name="T35" fmla="*/ 59 h 77"/>
                  <a:gd name="T36" fmla="*/ 63 w 69"/>
                  <a:gd name="T37" fmla="*/ 63 h 77"/>
                  <a:gd name="T38" fmla="*/ 66 w 69"/>
                  <a:gd name="T39" fmla="*/ 68 h 77"/>
                  <a:gd name="T40" fmla="*/ 69 w 69"/>
                  <a:gd name="T41" fmla="*/ 73 h 77"/>
                  <a:gd name="T42" fmla="*/ 69 w 69"/>
                  <a:gd name="T43" fmla="*/ 7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77">
                    <a:moveTo>
                      <a:pt x="69" y="73"/>
                    </a:moveTo>
                    <a:lnTo>
                      <a:pt x="69" y="74"/>
                    </a:lnTo>
                    <a:lnTo>
                      <a:pt x="68" y="77"/>
                    </a:lnTo>
                    <a:lnTo>
                      <a:pt x="62" y="70"/>
                    </a:lnTo>
                    <a:lnTo>
                      <a:pt x="57" y="63"/>
                    </a:lnTo>
                    <a:lnTo>
                      <a:pt x="52" y="54"/>
                    </a:lnTo>
                    <a:lnTo>
                      <a:pt x="47" y="49"/>
                    </a:lnTo>
                    <a:lnTo>
                      <a:pt x="34" y="36"/>
                    </a:lnTo>
                    <a:lnTo>
                      <a:pt x="24" y="25"/>
                    </a:lnTo>
                    <a:lnTo>
                      <a:pt x="13" y="14"/>
                    </a:lnTo>
                    <a:lnTo>
                      <a:pt x="0" y="4"/>
                    </a:lnTo>
                    <a:lnTo>
                      <a:pt x="0" y="3"/>
                    </a:lnTo>
                    <a:lnTo>
                      <a:pt x="1" y="0"/>
                    </a:lnTo>
                    <a:lnTo>
                      <a:pt x="17" y="13"/>
                    </a:lnTo>
                    <a:lnTo>
                      <a:pt x="30" y="25"/>
                    </a:lnTo>
                    <a:lnTo>
                      <a:pt x="43" y="40"/>
                    </a:lnTo>
                    <a:lnTo>
                      <a:pt x="57" y="54"/>
                    </a:lnTo>
                    <a:lnTo>
                      <a:pt x="59" y="59"/>
                    </a:lnTo>
                    <a:lnTo>
                      <a:pt x="63" y="63"/>
                    </a:lnTo>
                    <a:lnTo>
                      <a:pt x="66" y="68"/>
                    </a:lnTo>
                    <a:lnTo>
                      <a:pt x="69" y="73"/>
                    </a:lnTo>
                    <a:lnTo>
                      <a:pt x="69"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9" name="Freeform 89"/>
              <p:cNvSpPr>
                <a:spLocks/>
              </p:cNvSpPr>
              <p:nvPr/>
            </p:nvSpPr>
            <p:spPr bwMode="auto">
              <a:xfrm>
                <a:off x="5392" y="1162"/>
                <a:ext cx="9" cy="16"/>
              </a:xfrm>
              <a:custGeom>
                <a:avLst/>
                <a:gdLst>
                  <a:gd name="T0" fmla="*/ 24 w 27"/>
                  <a:gd name="T1" fmla="*/ 0 h 49"/>
                  <a:gd name="T2" fmla="*/ 27 w 27"/>
                  <a:gd name="T3" fmla="*/ 2 h 49"/>
                  <a:gd name="T4" fmla="*/ 24 w 27"/>
                  <a:gd name="T5" fmla="*/ 5 h 49"/>
                  <a:gd name="T6" fmla="*/ 23 w 27"/>
                  <a:gd name="T7" fmla="*/ 9 h 49"/>
                  <a:gd name="T8" fmla="*/ 20 w 27"/>
                  <a:gd name="T9" fmla="*/ 14 h 49"/>
                  <a:gd name="T10" fmla="*/ 20 w 27"/>
                  <a:gd name="T11" fmla="*/ 18 h 49"/>
                  <a:gd name="T12" fmla="*/ 15 w 27"/>
                  <a:gd name="T13" fmla="*/ 24 h 49"/>
                  <a:gd name="T14" fmla="*/ 12 w 27"/>
                  <a:gd name="T15" fmla="*/ 33 h 49"/>
                  <a:gd name="T16" fmla="*/ 8 w 27"/>
                  <a:gd name="T17" fmla="*/ 41 h 49"/>
                  <a:gd name="T18" fmla="*/ 5 w 27"/>
                  <a:gd name="T19" fmla="*/ 48 h 49"/>
                  <a:gd name="T20" fmla="*/ 3 w 27"/>
                  <a:gd name="T21" fmla="*/ 49 h 49"/>
                  <a:gd name="T22" fmla="*/ 0 w 27"/>
                  <a:gd name="T23" fmla="*/ 49 h 49"/>
                  <a:gd name="T24" fmla="*/ 4 w 27"/>
                  <a:gd name="T25" fmla="*/ 38 h 49"/>
                  <a:gd name="T26" fmla="*/ 9 w 27"/>
                  <a:gd name="T27" fmla="*/ 29 h 49"/>
                  <a:gd name="T28" fmla="*/ 14 w 27"/>
                  <a:gd name="T29" fmla="*/ 20 h 49"/>
                  <a:gd name="T30" fmla="*/ 18 w 27"/>
                  <a:gd name="T31" fmla="*/ 10 h 49"/>
                  <a:gd name="T32" fmla="*/ 19 w 27"/>
                  <a:gd name="T33" fmla="*/ 8 h 49"/>
                  <a:gd name="T34" fmla="*/ 20 w 27"/>
                  <a:gd name="T35" fmla="*/ 4 h 49"/>
                  <a:gd name="T36" fmla="*/ 22 w 27"/>
                  <a:gd name="T37" fmla="*/ 2 h 49"/>
                  <a:gd name="T38" fmla="*/ 24 w 27"/>
                  <a:gd name="T39" fmla="*/ 0 h 49"/>
                  <a:gd name="T40" fmla="*/ 24 w 27"/>
                  <a:gd name="T4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49">
                    <a:moveTo>
                      <a:pt x="24" y="0"/>
                    </a:moveTo>
                    <a:lnTo>
                      <a:pt x="27" y="2"/>
                    </a:lnTo>
                    <a:lnTo>
                      <a:pt x="24" y="5"/>
                    </a:lnTo>
                    <a:lnTo>
                      <a:pt x="23" y="9"/>
                    </a:lnTo>
                    <a:lnTo>
                      <a:pt x="20" y="14"/>
                    </a:lnTo>
                    <a:lnTo>
                      <a:pt x="20" y="18"/>
                    </a:lnTo>
                    <a:lnTo>
                      <a:pt x="15" y="24"/>
                    </a:lnTo>
                    <a:lnTo>
                      <a:pt x="12" y="33"/>
                    </a:lnTo>
                    <a:lnTo>
                      <a:pt x="8" y="41"/>
                    </a:lnTo>
                    <a:lnTo>
                      <a:pt x="5" y="48"/>
                    </a:lnTo>
                    <a:lnTo>
                      <a:pt x="3" y="49"/>
                    </a:lnTo>
                    <a:lnTo>
                      <a:pt x="0" y="49"/>
                    </a:lnTo>
                    <a:lnTo>
                      <a:pt x="4" y="38"/>
                    </a:lnTo>
                    <a:lnTo>
                      <a:pt x="9" y="29"/>
                    </a:lnTo>
                    <a:lnTo>
                      <a:pt x="14" y="20"/>
                    </a:lnTo>
                    <a:lnTo>
                      <a:pt x="18" y="10"/>
                    </a:lnTo>
                    <a:lnTo>
                      <a:pt x="19" y="8"/>
                    </a:lnTo>
                    <a:lnTo>
                      <a:pt x="20" y="4"/>
                    </a:lnTo>
                    <a:lnTo>
                      <a:pt x="22" y="2"/>
                    </a:lnTo>
                    <a:lnTo>
                      <a:pt x="24"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0" name="Freeform 90"/>
              <p:cNvSpPr>
                <a:spLocks/>
              </p:cNvSpPr>
              <p:nvPr/>
            </p:nvSpPr>
            <p:spPr bwMode="auto">
              <a:xfrm>
                <a:off x="5387" y="1161"/>
                <a:ext cx="8" cy="17"/>
              </a:xfrm>
              <a:custGeom>
                <a:avLst/>
                <a:gdLst>
                  <a:gd name="T0" fmla="*/ 20 w 24"/>
                  <a:gd name="T1" fmla="*/ 1 h 51"/>
                  <a:gd name="T2" fmla="*/ 24 w 24"/>
                  <a:gd name="T3" fmla="*/ 0 h 51"/>
                  <a:gd name="T4" fmla="*/ 21 w 24"/>
                  <a:gd name="T5" fmla="*/ 6 h 51"/>
                  <a:gd name="T6" fmla="*/ 19 w 24"/>
                  <a:gd name="T7" fmla="*/ 13 h 51"/>
                  <a:gd name="T8" fmla="*/ 15 w 24"/>
                  <a:gd name="T9" fmla="*/ 21 h 51"/>
                  <a:gd name="T10" fmla="*/ 14 w 24"/>
                  <a:gd name="T11" fmla="*/ 28 h 51"/>
                  <a:gd name="T12" fmla="*/ 11 w 24"/>
                  <a:gd name="T13" fmla="*/ 33 h 51"/>
                  <a:gd name="T14" fmla="*/ 9 w 24"/>
                  <a:gd name="T15" fmla="*/ 40 h 51"/>
                  <a:gd name="T16" fmla="*/ 6 w 24"/>
                  <a:gd name="T17" fmla="*/ 45 h 51"/>
                  <a:gd name="T18" fmla="*/ 4 w 24"/>
                  <a:gd name="T19" fmla="*/ 51 h 51"/>
                  <a:gd name="T20" fmla="*/ 0 w 24"/>
                  <a:gd name="T21" fmla="*/ 51 h 51"/>
                  <a:gd name="T22" fmla="*/ 1 w 24"/>
                  <a:gd name="T23" fmla="*/ 45 h 51"/>
                  <a:gd name="T24" fmla="*/ 4 w 24"/>
                  <a:gd name="T25" fmla="*/ 40 h 51"/>
                  <a:gd name="T26" fmla="*/ 6 w 24"/>
                  <a:gd name="T27" fmla="*/ 33 h 51"/>
                  <a:gd name="T28" fmla="*/ 9 w 24"/>
                  <a:gd name="T29" fmla="*/ 28 h 51"/>
                  <a:gd name="T30" fmla="*/ 11 w 24"/>
                  <a:gd name="T31" fmla="*/ 21 h 51"/>
                  <a:gd name="T32" fmla="*/ 14 w 24"/>
                  <a:gd name="T33" fmla="*/ 15 h 51"/>
                  <a:gd name="T34" fmla="*/ 16 w 24"/>
                  <a:gd name="T35" fmla="*/ 7 h 51"/>
                  <a:gd name="T36" fmla="*/ 20 w 24"/>
                  <a:gd name="T37" fmla="*/ 1 h 51"/>
                  <a:gd name="T38" fmla="*/ 20 w 24"/>
                  <a:gd name="T3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51">
                    <a:moveTo>
                      <a:pt x="20" y="1"/>
                    </a:moveTo>
                    <a:lnTo>
                      <a:pt x="24" y="0"/>
                    </a:lnTo>
                    <a:lnTo>
                      <a:pt x="21" y="6"/>
                    </a:lnTo>
                    <a:lnTo>
                      <a:pt x="19" y="13"/>
                    </a:lnTo>
                    <a:lnTo>
                      <a:pt x="15" y="21"/>
                    </a:lnTo>
                    <a:lnTo>
                      <a:pt x="14" y="28"/>
                    </a:lnTo>
                    <a:lnTo>
                      <a:pt x="11" y="33"/>
                    </a:lnTo>
                    <a:lnTo>
                      <a:pt x="9" y="40"/>
                    </a:lnTo>
                    <a:lnTo>
                      <a:pt x="6" y="45"/>
                    </a:lnTo>
                    <a:lnTo>
                      <a:pt x="4" y="51"/>
                    </a:lnTo>
                    <a:lnTo>
                      <a:pt x="0" y="51"/>
                    </a:lnTo>
                    <a:lnTo>
                      <a:pt x="1" y="45"/>
                    </a:lnTo>
                    <a:lnTo>
                      <a:pt x="4" y="40"/>
                    </a:lnTo>
                    <a:lnTo>
                      <a:pt x="6" y="33"/>
                    </a:lnTo>
                    <a:lnTo>
                      <a:pt x="9" y="28"/>
                    </a:lnTo>
                    <a:lnTo>
                      <a:pt x="11" y="21"/>
                    </a:lnTo>
                    <a:lnTo>
                      <a:pt x="14" y="15"/>
                    </a:lnTo>
                    <a:lnTo>
                      <a:pt x="16" y="7"/>
                    </a:lnTo>
                    <a:lnTo>
                      <a:pt x="20" y="1"/>
                    </a:lnTo>
                    <a:lnTo>
                      <a:pt x="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1" name="Freeform 91"/>
              <p:cNvSpPr>
                <a:spLocks/>
              </p:cNvSpPr>
              <p:nvPr/>
            </p:nvSpPr>
            <p:spPr bwMode="auto">
              <a:xfrm>
                <a:off x="5378" y="1176"/>
                <a:ext cx="27" cy="9"/>
              </a:xfrm>
              <a:custGeom>
                <a:avLst/>
                <a:gdLst>
                  <a:gd name="T0" fmla="*/ 9 w 82"/>
                  <a:gd name="T1" fmla="*/ 0 h 25"/>
                  <a:gd name="T2" fmla="*/ 23 w 82"/>
                  <a:gd name="T3" fmla="*/ 2 h 25"/>
                  <a:gd name="T4" fmla="*/ 39 w 82"/>
                  <a:gd name="T5" fmla="*/ 3 h 25"/>
                  <a:gd name="T6" fmla="*/ 56 w 82"/>
                  <a:gd name="T7" fmla="*/ 2 h 25"/>
                  <a:gd name="T8" fmla="*/ 73 w 82"/>
                  <a:gd name="T9" fmla="*/ 3 h 25"/>
                  <a:gd name="T10" fmla="*/ 80 w 82"/>
                  <a:gd name="T11" fmla="*/ 7 h 25"/>
                  <a:gd name="T12" fmla="*/ 82 w 82"/>
                  <a:gd name="T13" fmla="*/ 14 h 25"/>
                  <a:gd name="T14" fmla="*/ 78 w 82"/>
                  <a:gd name="T15" fmla="*/ 22 h 25"/>
                  <a:gd name="T16" fmla="*/ 72 w 82"/>
                  <a:gd name="T17" fmla="*/ 25 h 25"/>
                  <a:gd name="T18" fmla="*/ 63 w 82"/>
                  <a:gd name="T19" fmla="*/ 25 h 25"/>
                  <a:gd name="T20" fmla="*/ 56 w 82"/>
                  <a:gd name="T21" fmla="*/ 25 h 25"/>
                  <a:gd name="T22" fmla="*/ 46 w 82"/>
                  <a:gd name="T23" fmla="*/ 25 h 25"/>
                  <a:gd name="T24" fmla="*/ 38 w 82"/>
                  <a:gd name="T25" fmla="*/ 25 h 25"/>
                  <a:gd name="T26" fmla="*/ 32 w 82"/>
                  <a:gd name="T27" fmla="*/ 24 h 25"/>
                  <a:gd name="T28" fmla="*/ 27 w 82"/>
                  <a:gd name="T29" fmla="*/ 24 h 25"/>
                  <a:gd name="T30" fmla="*/ 21 w 82"/>
                  <a:gd name="T31" fmla="*/ 24 h 25"/>
                  <a:gd name="T32" fmla="*/ 14 w 82"/>
                  <a:gd name="T33" fmla="*/ 24 h 25"/>
                  <a:gd name="T34" fmla="*/ 4 w 82"/>
                  <a:gd name="T35" fmla="*/ 23 h 25"/>
                  <a:gd name="T36" fmla="*/ 0 w 82"/>
                  <a:gd name="T37" fmla="*/ 15 h 25"/>
                  <a:gd name="T38" fmla="*/ 2 w 82"/>
                  <a:gd name="T39" fmla="*/ 7 h 25"/>
                  <a:gd name="T40" fmla="*/ 9 w 82"/>
                  <a:gd name="T41" fmla="*/ 0 h 25"/>
                  <a:gd name="T42" fmla="*/ 9 w 82"/>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25">
                    <a:moveTo>
                      <a:pt x="9" y="0"/>
                    </a:moveTo>
                    <a:lnTo>
                      <a:pt x="23" y="2"/>
                    </a:lnTo>
                    <a:lnTo>
                      <a:pt x="39" y="3"/>
                    </a:lnTo>
                    <a:lnTo>
                      <a:pt x="56" y="2"/>
                    </a:lnTo>
                    <a:lnTo>
                      <a:pt x="73" y="3"/>
                    </a:lnTo>
                    <a:lnTo>
                      <a:pt x="80" y="7"/>
                    </a:lnTo>
                    <a:lnTo>
                      <a:pt x="82" y="14"/>
                    </a:lnTo>
                    <a:lnTo>
                      <a:pt x="78" y="22"/>
                    </a:lnTo>
                    <a:lnTo>
                      <a:pt x="72" y="25"/>
                    </a:lnTo>
                    <a:lnTo>
                      <a:pt x="63" y="25"/>
                    </a:lnTo>
                    <a:lnTo>
                      <a:pt x="56" y="25"/>
                    </a:lnTo>
                    <a:lnTo>
                      <a:pt x="46" y="25"/>
                    </a:lnTo>
                    <a:lnTo>
                      <a:pt x="38" y="25"/>
                    </a:lnTo>
                    <a:lnTo>
                      <a:pt x="32" y="24"/>
                    </a:lnTo>
                    <a:lnTo>
                      <a:pt x="27" y="24"/>
                    </a:lnTo>
                    <a:lnTo>
                      <a:pt x="21" y="24"/>
                    </a:lnTo>
                    <a:lnTo>
                      <a:pt x="14" y="24"/>
                    </a:lnTo>
                    <a:lnTo>
                      <a:pt x="4" y="23"/>
                    </a:lnTo>
                    <a:lnTo>
                      <a:pt x="0" y="15"/>
                    </a:lnTo>
                    <a:lnTo>
                      <a:pt x="2" y="7"/>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2" name="Freeform 92"/>
              <p:cNvSpPr>
                <a:spLocks/>
              </p:cNvSpPr>
              <p:nvPr/>
            </p:nvSpPr>
            <p:spPr bwMode="auto">
              <a:xfrm>
                <a:off x="5379" y="1178"/>
                <a:ext cx="25" cy="6"/>
              </a:xfrm>
              <a:custGeom>
                <a:avLst/>
                <a:gdLst>
                  <a:gd name="T0" fmla="*/ 5 w 73"/>
                  <a:gd name="T1" fmla="*/ 0 h 18"/>
                  <a:gd name="T2" fmla="*/ 20 w 73"/>
                  <a:gd name="T3" fmla="*/ 3 h 18"/>
                  <a:gd name="T4" fmla="*/ 37 w 73"/>
                  <a:gd name="T5" fmla="*/ 3 h 18"/>
                  <a:gd name="T6" fmla="*/ 53 w 73"/>
                  <a:gd name="T7" fmla="*/ 1 h 18"/>
                  <a:gd name="T8" fmla="*/ 69 w 73"/>
                  <a:gd name="T9" fmla="*/ 4 h 18"/>
                  <a:gd name="T10" fmla="*/ 72 w 73"/>
                  <a:gd name="T11" fmla="*/ 5 h 18"/>
                  <a:gd name="T12" fmla="*/ 73 w 73"/>
                  <a:gd name="T13" fmla="*/ 6 h 18"/>
                  <a:gd name="T14" fmla="*/ 73 w 73"/>
                  <a:gd name="T15" fmla="*/ 10 h 18"/>
                  <a:gd name="T16" fmla="*/ 73 w 73"/>
                  <a:gd name="T17" fmla="*/ 14 h 18"/>
                  <a:gd name="T18" fmla="*/ 64 w 73"/>
                  <a:gd name="T19" fmla="*/ 16 h 18"/>
                  <a:gd name="T20" fmla="*/ 54 w 73"/>
                  <a:gd name="T21" fmla="*/ 18 h 18"/>
                  <a:gd name="T22" fmla="*/ 44 w 73"/>
                  <a:gd name="T23" fmla="*/ 18 h 18"/>
                  <a:gd name="T24" fmla="*/ 34 w 73"/>
                  <a:gd name="T25" fmla="*/ 18 h 18"/>
                  <a:gd name="T26" fmla="*/ 28 w 73"/>
                  <a:gd name="T27" fmla="*/ 16 h 18"/>
                  <a:gd name="T28" fmla="*/ 23 w 73"/>
                  <a:gd name="T29" fmla="*/ 16 h 18"/>
                  <a:gd name="T30" fmla="*/ 17 w 73"/>
                  <a:gd name="T31" fmla="*/ 16 h 18"/>
                  <a:gd name="T32" fmla="*/ 10 w 73"/>
                  <a:gd name="T33" fmla="*/ 16 h 18"/>
                  <a:gd name="T34" fmla="*/ 4 w 73"/>
                  <a:gd name="T35" fmla="*/ 15 h 18"/>
                  <a:gd name="T36" fmla="*/ 0 w 73"/>
                  <a:gd name="T37" fmla="*/ 10 h 18"/>
                  <a:gd name="T38" fmla="*/ 0 w 73"/>
                  <a:gd name="T39" fmla="*/ 5 h 18"/>
                  <a:gd name="T40" fmla="*/ 5 w 73"/>
                  <a:gd name="T41" fmla="*/ 0 h 18"/>
                  <a:gd name="T42" fmla="*/ 5 w 73"/>
                  <a:gd name="T4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8">
                    <a:moveTo>
                      <a:pt x="5" y="0"/>
                    </a:moveTo>
                    <a:lnTo>
                      <a:pt x="20" y="3"/>
                    </a:lnTo>
                    <a:lnTo>
                      <a:pt x="37" y="3"/>
                    </a:lnTo>
                    <a:lnTo>
                      <a:pt x="53" y="1"/>
                    </a:lnTo>
                    <a:lnTo>
                      <a:pt x="69" y="4"/>
                    </a:lnTo>
                    <a:lnTo>
                      <a:pt x="72" y="5"/>
                    </a:lnTo>
                    <a:lnTo>
                      <a:pt x="73" y="6"/>
                    </a:lnTo>
                    <a:lnTo>
                      <a:pt x="73" y="10"/>
                    </a:lnTo>
                    <a:lnTo>
                      <a:pt x="73" y="14"/>
                    </a:lnTo>
                    <a:lnTo>
                      <a:pt x="64" y="16"/>
                    </a:lnTo>
                    <a:lnTo>
                      <a:pt x="54" y="18"/>
                    </a:lnTo>
                    <a:lnTo>
                      <a:pt x="44" y="18"/>
                    </a:lnTo>
                    <a:lnTo>
                      <a:pt x="34" y="18"/>
                    </a:lnTo>
                    <a:lnTo>
                      <a:pt x="28" y="16"/>
                    </a:lnTo>
                    <a:lnTo>
                      <a:pt x="23" y="16"/>
                    </a:lnTo>
                    <a:lnTo>
                      <a:pt x="17" y="16"/>
                    </a:lnTo>
                    <a:lnTo>
                      <a:pt x="10" y="16"/>
                    </a:lnTo>
                    <a:lnTo>
                      <a:pt x="4" y="15"/>
                    </a:lnTo>
                    <a:lnTo>
                      <a:pt x="0" y="10"/>
                    </a:lnTo>
                    <a:lnTo>
                      <a:pt x="0" y="5"/>
                    </a:lnTo>
                    <a:lnTo>
                      <a:pt x="5" y="0"/>
                    </a:lnTo>
                    <a:lnTo>
                      <a:pt x="5"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3" name="Freeform 93"/>
              <p:cNvSpPr>
                <a:spLocks/>
              </p:cNvSpPr>
              <p:nvPr/>
            </p:nvSpPr>
            <p:spPr bwMode="auto">
              <a:xfrm>
                <a:off x="5363" y="1159"/>
                <a:ext cx="55" cy="20"/>
              </a:xfrm>
              <a:custGeom>
                <a:avLst/>
                <a:gdLst>
                  <a:gd name="T0" fmla="*/ 83 w 166"/>
                  <a:gd name="T1" fmla="*/ 2 h 59"/>
                  <a:gd name="T2" fmla="*/ 67 w 166"/>
                  <a:gd name="T3" fmla="*/ 6 h 59"/>
                  <a:gd name="T4" fmla="*/ 53 w 166"/>
                  <a:gd name="T5" fmla="*/ 11 h 59"/>
                  <a:gd name="T6" fmla="*/ 38 w 166"/>
                  <a:gd name="T7" fmla="*/ 16 h 59"/>
                  <a:gd name="T8" fmla="*/ 20 w 166"/>
                  <a:gd name="T9" fmla="*/ 22 h 59"/>
                  <a:gd name="T10" fmla="*/ 15 w 166"/>
                  <a:gd name="T11" fmla="*/ 24 h 59"/>
                  <a:gd name="T12" fmla="*/ 10 w 166"/>
                  <a:gd name="T13" fmla="*/ 27 h 59"/>
                  <a:gd name="T14" fmla="*/ 6 w 166"/>
                  <a:gd name="T15" fmla="*/ 31 h 59"/>
                  <a:gd name="T16" fmla="*/ 5 w 166"/>
                  <a:gd name="T17" fmla="*/ 39 h 59"/>
                  <a:gd name="T18" fmla="*/ 11 w 166"/>
                  <a:gd name="T19" fmla="*/ 46 h 59"/>
                  <a:gd name="T20" fmla="*/ 24 w 166"/>
                  <a:gd name="T21" fmla="*/ 50 h 59"/>
                  <a:gd name="T22" fmla="*/ 39 w 166"/>
                  <a:gd name="T23" fmla="*/ 51 h 59"/>
                  <a:gd name="T24" fmla="*/ 55 w 166"/>
                  <a:gd name="T25" fmla="*/ 53 h 59"/>
                  <a:gd name="T26" fmla="*/ 62 w 166"/>
                  <a:gd name="T27" fmla="*/ 53 h 59"/>
                  <a:gd name="T28" fmla="*/ 69 w 166"/>
                  <a:gd name="T29" fmla="*/ 54 h 59"/>
                  <a:gd name="T30" fmla="*/ 77 w 166"/>
                  <a:gd name="T31" fmla="*/ 54 h 59"/>
                  <a:gd name="T32" fmla="*/ 84 w 166"/>
                  <a:gd name="T33" fmla="*/ 54 h 59"/>
                  <a:gd name="T34" fmla="*/ 93 w 166"/>
                  <a:gd name="T35" fmla="*/ 54 h 59"/>
                  <a:gd name="T36" fmla="*/ 102 w 166"/>
                  <a:gd name="T37" fmla="*/ 54 h 59"/>
                  <a:gd name="T38" fmla="*/ 111 w 166"/>
                  <a:gd name="T39" fmla="*/ 54 h 59"/>
                  <a:gd name="T40" fmla="*/ 119 w 166"/>
                  <a:gd name="T41" fmla="*/ 54 h 59"/>
                  <a:gd name="T42" fmla="*/ 132 w 166"/>
                  <a:gd name="T43" fmla="*/ 54 h 59"/>
                  <a:gd name="T44" fmla="*/ 146 w 166"/>
                  <a:gd name="T45" fmla="*/ 51 h 59"/>
                  <a:gd name="T46" fmla="*/ 157 w 166"/>
                  <a:gd name="T47" fmla="*/ 45 h 59"/>
                  <a:gd name="T48" fmla="*/ 161 w 166"/>
                  <a:gd name="T49" fmla="*/ 32 h 59"/>
                  <a:gd name="T50" fmla="*/ 161 w 166"/>
                  <a:gd name="T51" fmla="*/ 24 h 59"/>
                  <a:gd name="T52" fmla="*/ 162 w 166"/>
                  <a:gd name="T53" fmla="*/ 17 h 59"/>
                  <a:gd name="T54" fmla="*/ 161 w 166"/>
                  <a:gd name="T55" fmla="*/ 11 h 59"/>
                  <a:gd name="T56" fmla="*/ 160 w 166"/>
                  <a:gd name="T57" fmla="*/ 4 h 59"/>
                  <a:gd name="T58" fmla="*/ 165 w 166"/>
                  <a:gd name="T59" fmla="*/ 4 h 59"/>
                  <a:gd name="T60" fmla="*/ 166 w 166"/>
                  <a:gd name="T61" fmla="*/ 10 h 59"/>
                  <a:gd name="T62" fmla="*/ 166 w 166"/>
                  <a:gd name="T63" fmla="*/ 16 h 59"/>
                  <a:gd name="T64" fmla="*/ 166 w 166"/>
                  <a:gd name="T65" fmla="*/ 21 h 59"/>
                  <a:gd name="T66" fmla="*/ 166 w 166"/>
                  <a:gd name="T67" fmla="*/ 29 h 59"/>
                  <a:gd name="T68" fmla="*/ 162 w 166"/>
                  <a:gd name="T69" fmla="*/ 41 h 59"/>
                  <a:gd name="T70" fmla="*/ 156 w 166"/>
                  <a:gd name="T71" fmla="*/ 50 h 59"/>
                  <a:gd name="T72" fmla="*/ 146 w 166"/>
                  <a:gd name="T73" fmla="*/ 56 h 59"/>
                  <a:gd name="T74" fmla="*/ 133 w 166"/>
                  <a:gd name="T75" fmla="*/ 59 h 59"/>
                  <a:gd name="T76" fmla="*/ 116 w 166"/>
                  <a:gd name="T77" fmla="*/ 58 h 59"/>
                  <a:gd name="T78" fmla="*/ 99 w 166"/>
                  <a:gd name="T79" fmla="*/ 58 h 59"/>
                  <a:gd name="T80" fmla="*/ 83 w 166"/>
                  <a:gd name="T81" fmla="*/ 56 h 59"/>
                  <a:gd name="T82" fmla="*/ 68 w 166"/>
                  <a:gd name="T83" fmla="*/ 58 h 59"/>
                  <a:gd name="T84" fmla="*/ 53 w 166"/>
                  <a:gd name="T85" fmla="*/ 56 h 59"/>
                  <a:gd name="T86" fmla="*/ 38 w 166"/>
                  <a:gd name="T87" fmla="*/ 56 h 59"/>
                  <a:gd name="T88" fmla="*/ 23 w 166"/>
                  <a:gd name="T89" fmla="*/ 54 h 59"/>
                  <a:gd name="T90" fmla="*/ 9 w 166"/>
                  <a:gd name="T91" fmla="*/ 51 h 59"/>
                  <a:gd name="T92" fmla="*/ 3 w 166"/>
                  <a:gd name="T93" fmla="*/ 45 h 59"/>
                  <a:gd name="T94" fmla="*/ 0 w 166"/>
                  <a:gd name="T95" fmla="*/ 37 h 59"/>
                  <a:gd name="T96" fmla="*/ 0 w 166"/>
                  <a:gd name="T97" fmla="*/ 30 h 59"/>
                  <a:gd name="T98" fmla="*/ 8 w 166"/>
                  <a:gd name="T99" fmla="*/ 25 h 59"/>
                  <a:gd name="T100" fmla="*/ 18 w 166"/>
                  <a:gd name="T101" fmla="*/ 17 h 59"/>
                  <a:gd name="T102" fmla="*/ 29 w 166"/>
                  <a:gd name="T103" fmla="*/ 14 h 59"/>
                  <a:gd name="T104" fmla="*/ 40 w 166"/>
                  <a:gd name="T105" fmla="*/ 10 h 59"/>
                  <a:gd name="T106" fmla="*/ 53 w 166"/>
                  <a:gd name="T107" fmla="*/ 5 h 59"/>
                  <a:gd name="T108" fmla="*/ 59 w 166"/>
                  <a:gd name="T109" fmla="*/ 2 h 59"/>
                  <a:gd name="T110" fmla="*/ 64 w 166"/>
                  <a:gd name="T111" fmla="*/ 1 h 59"/>
                  <a:gd name="T112" fmla="*/ 69 w 166"/>
                  <a:gd name="T113" fmla="*/ 0 h 59"/>
                  <a:gd name="T114" fmla="*/ 74 w 166"/>
                  <a:gd name="T115" fmla="*/ 0 h 59"/>
                  <a:gd name="T116" fmla="*/ 83 w 166"/>
                  <a:gd name="T117" fmla="*/ 2 h 59"/>
                  <a:gd name="T118" fmla="*/ 83 w 166"/>
                  <a:gd name="T119"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6" h="59">
                    <a:moveTo>
                      <a:pt x="83" y="2"/>
                    </a:moveTo>
                    <a:lnTo>
                      <a:pt x="67" y="6"/>
                    </a:lnTo>
                    <a:lnTo>
                      <a:pt x="53" y="11"/>
                    </a:lnTo>
                    <a:lnTo>
                      <a:pt x="38" y="16"/>
                    </a:lnTo>
                    <a:lnTo>
                      <a:pt x="20" y="22"/>
                    </a:lnTo>
                    <a:lnTo>
                      <a:pt x="15" y="24"/>
                    </a:lnTo>
                    <a:lnTo>
                      <a:pt x="10" y="27"/>
                    </a:lnTo>
                    <a:lnTo>
                      <a:pt x="6" y="31"/>
                    </a:lnTo>
                    <a:lnTo>
                      <a:pt x="5" y="39"/>
                    </a:lnTo>
                    <a:lnTo>
                      <a:pt x="11" y="46"/>
                    </a:lnTo>
                    <a:lnTo>
                      <a:pt x="24" y="50"/>
                    </a:lnTo>
                    <a:lnTo>
                      <a:pt x="39" y="51"/>
                    </a:lnTo>
                    <a:lnTo>
                      <a:pt x="55" y="53"/>
                    </a:lnTo>
                    <a:lnTo>
                      <a:pt x="62" y="53"/>
                    </a:lnTo>
                    <a:lnTo>
                      <a:pt x="69" y="54"/>
                    </a:lnTo>
                    <a:lnTo>
                      <a:pt x="77" y="54"/>
                    </a:lnTo>
                    <a:lnTo>
                      <a:pt x="84" y="54"/>
                    </a:lnTo>
                    <a:lnTo>
                      <a:pt x="93" y="54"/>
                    </a:lnTo>
                    <a:lnTo>
                      <a:pt x="102" y="54"/>
                    </a:lnTo>
                    <a:lnTo>
                      <a:pt x="111" y="54"/>
                    </a:lnTo>
                    <a:lnTo>
                      <a:pt x="119" y="54"/>
                    </a:lnTo>
                    <a:lnTo>
                      <a:pt x="132" y="54"/>
                    </a:lnTo>
                    <a:lnTo>
                      <a:pt x="146" y="51"/>
                    </a:lnTo>
                    <a:lnTo>
                      <a:pt x="157" y="45"/>
                    </a:lnTo>
                    <a:lnTo>
                      <a:pt x="161" y="32"/>
                    </a:lnTo>
                    <a:lnTo>
                      <a:pt x="161" y="24"/>
                    </a:lnTo>
                    <a:lnTo>
                      <a:pt x="162" y="17"/>
                    </a:lnTo>
                    <a:lnTo>
                      <a:pt x="161" y="11"/>
                    </a:lnTo>
                    <a:lnTo>
                      <a:pt x="160" y="4"/>
                    </a:lnTo>
                    <a:lnTo>
                      <a:pt x="165" y="4"/>
                    </a:lnTo>
                    <a:lnTo>
                      <a:pt x="166" y="10"/>
                    </a:lnTo>
                    <a:lnTo>
                      <a:pt x="166" y="16"/>
                    </a:lnTo>
                    <a:lnTo>
                      <a:pt x="166" y="21"/>
                    </a:lnTo>
                    <a:lnTo>
                      <a:pt x="166" y="29"/>
                    </a:lnTo>
                    <a:lnTo>
                      <a:pt x="162" y="41"/>
                    </a:lnTo>
                    <a:lnTo>
                      <a:pt x="156" y="50"/>
                    </a:lnTo>
                    <a:lnTo>
                      <a:pt x="146" y="56"/>
                    </a:lnTo>
                    <a:lnTo>
                      <a:pt x="133" y="59"/>
                    </a:lnTo>
                    <a:lnTo>
                      <a:pt x="116" y="58"/>
                    </a:lnTo>
                    <a:lnTo>
                      <a:pt x="99" y="58"/>
                    </a:lnTo>
                    <a:lnTo>
                      <a:pt x="83" y="56"/>
                    </a:lnTo>
                    <a:lnTo>
                      <a:pt x="68" y="58"/>
                    </a:lnTo>
                    <a:lnTo>
                      <a:pt x="53" y="56"/>
                    </a:lnTo>
                    <a:lnTo>
                      <a:pt x="38" y="56"/>
                    </a:lnTo>
                    <a:lnTo>
                      <a:pt x="23" y="54"/>
                    </a:lnTo>
                    <a:lnTo>
                      <a:pt x="9" y="51"/>
                    </a:lnTo>
                    <a:lnTo>
                      <a:pt x="3" y="45"/>
                    </a:lnTo>
                    <a:lnTo>
                      <a:pt x="0" y="37"/>
                    </a:lnTo>
                    <a:lnTo>
                      <a:pt x="0" y="30"/>
                    </a:lnTo>
                    <a:lnTo>
                      <a:pt x="8" y="25"/>
                    </a:lnTo>
                    <a:lnTo>
                      <a:pt x="18" y="17"/>
                    </a:lnTo>
                    <a:lnTo>
                      <a:pt x="29" y="14"/>
                    </a:lnTo>
                    <a:lnTo>
                      <a:pt x="40" y="10"/>
                    </a:lnTo>
                    <a:lnTo>
                      <a:pt x="53" y="5"/>
                    </a:lnTo>
                    <a:lnTo>
                      <a:pt x="59" y="2"/>
                    </a:lnTo>
                    <a:lnTo>
                      <a:pt x="64" y="1"/>
                    </a:lnTo>
                    <a:lnTo>
                      <a:pt x="69" y="0"/>
                    </a:lnTo>
                    <a:lnTo>
                      <a:pt x="74" y="0"/>
                    </a:lnTo>
                    <a:lnTo>
                      <a:pt x="83" y="2"/>
                    </a:lnTo>
                    <a:lnTo>
                      <a:pt x="8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4" name="Freeform 94"/>
              <p:cNvSpPr>
                <a:spLocks/>
              </p:cNvSpPr>
              <p:nvPr/>
            </p:nvSpPr>
            <p:spPr bwMode="auto">
              <a:xfrm>
                <a:off x="5453" y="1015"/>
                <a:ext cx="3" cy="6"/>
              </a:xfrm>
              <a:custGeom>
                <a:avLst/>
                <a:gdLst>
                  <a:gd name="T0" fmla="*/ 8 w 8"/>
                  <a:gd name="T1" fmla="*/ 3 h 17"/>
                  <a:gd name="T2" fmla="*/ 5 w 8"/>
                  <a:gd name="T3" fmla="*/ 16 h 17"/>
                  <a:gd name="T4" fmla="*/ 0 w 8"/>
                  <a:gd name="T5" fmla="*/ 17 h 17"/>
                  <a:gd name="T6" fmla="*/ 4 w 8"/>
                  <a:gd name="T7" fmla="*/ 0 h 17"/>
                  <a:gd name="T8" fmla="*/ 8 w 8"/>
                  <a:gd name="T9" fmla="*/ 3 h 17"/>
                  <a:gd name="T10" fmla="*/ 8 w 8"/>
                  <a:gd name="T11" fmla="*/ 3 h 17"/>
                </a:gdLst>
                <a:ahLst/>
                <a:cxnLst>
                  <a:cxn ang="0">
                    <a:pos x="T0" y="T1"/>
                  </a:cxn>
                  <a:cxn ang="0">
                    <a:pos x="T2" y="T3"/>
                  </a:cxn>
                  <a:cxn ang="0">
                    <a:pos x="T4" y="T5"/>
                  </a:cxn>
                  <a:cxn ang="0">
                    <a:pos x="T6" y="T7"/>
                  </a:cxn>
                  <a:cxn ang="0">
                    <a:pos x="T8" y="T9"/>
                  </a:cxn>
                  <a:cxn ang="0">
                    <a:pos x="T10" y="T11"/>
                  </a:cxn>
                </a:cxnLst>
                <a:rect l="0" t="0" r="r" b="b"/>
                <a:pathLst>
                  <a:path w="8" h="17">
                    <a:moveTo>
                      <a:pt x="8" y="3"/>
                    </a:moveTo>
                    <a:lnTo>
                      <a:pt x="5" y="16"/>
                    </a:lnTo>
                    <a:lnTo>
                      <a:pt x="0" y="17"/>
                    </a:lnTo>
                    <a:lnTo>
                      <a:pt x="4" y="0"/>
                    </a:lnTo>
                    <a:lnTo>
                      <a:pt x="8" y="3"/>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5" name="Freeform 95"/>
              <p:cNvSpPr>
                <a:spLocks/>
              </p:cNvSpPr>
              <p:nvPr/>
            </p:nvSpPr>
            <p:spPr bwMode="auto">
              <a:xfrm>
                <a:off x="5445" y="1034"/>
                <a:ext cx="5" cy="13"/>
              </a:xfrm>
              <a:custGeom>
                <a:avLst/>
                <a:gdLst>
                  <a:gd name="T0" fmla="*/ 17 w 17"/>
                  <a:gd name="T1" fmla="*/ 2 h 40"/>
                  <a:gd name="T2" fmla="*/ 14 w 17"/>
                  <a:gd name="T3" fmla="*/ 7 h 40"/>
                  <a:gd name="T4" fmla="*/ 10 w 17"/>
                  <a:gd name="T5" fmla="*/ 19 h 40"/>
                  <a:gd name="T6" fmla="*/ 5 w 17"/>
                  <a:gd name="T7" fmla="*/ 31 h 40"/>
                  <a:gd name="T8" fmla="*/ 4 w 17"/>
                  <a:gd name="T9" fmla="*/ 40 h 40"/>
                  <a:gd name="T10" fmla="*/ 0 w 17"/>
                  <a:gd name="T11" fmla="*/ 35 h 40"/>
                  <a:gd name="T12" fmla="*/ 2 w 17"/>
                  <a:gd name="T13" fmla="*/ 30 h 40"/>
                  <a:gd name="T14" fmla="*/ 5 w 17"/>
                  <a:gd name="T15" fmla="*/ 19 h 40"/>
                  <a:gd name="T16" fmla="*/ 9 w 17"/>
                  <a:gd name="T17" fmla="*/ 7 h 40"/>
                  <a:gd name="T18" fmla="*/ 13 w 17"/>
                  <a:gd name="T19" fmla="*/ 0 h 40"/>
                  <a:gd name="T20" fmla="*/ 17 w 17"/>
                  <a:gd name="T21" fmla="*/ 2 h 40"/>
                  <a:gd name="T22" fmla="*/ 17 w 17"/>
                  <a:gd name="T2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40">
                    <a:moveTo>
                      <a:pt x="17" y="2"/>
                    </a:moveTo>
                    <a:lnTo>
                      <a:pt x="14" y="7"/>
                    </a:lnTo>
                    <a:lnTo>
                      <a:pt x="10" y="19"/>
                    </a:lnTo>
                    <a:lnTo>
                      <a:pt x="5" y="31"/>
                    </a:lnTo>
                    <a:lnTo>
                      <a:pt x="4" y="40"/>
                    </a:lnTo>
                    <a:lnTo>
                      <a:pt x="0" y="35"/>
                    </a:lnTo>
                    <a:lnTo>
                      <a:pt x="2" y="30"/>
                    </a:lnTo>
                    <a:lnTo>
                      <a:pt x="5" y="19"/>
                    </a:lnTo>
                    <a:lnTo>
                      <a:pt x="9" y="7"/>
                    </a:lnTo>
                    <a:lnTo>
                      <a:pt x="13" y="0"/>
                    </a:lnTo>
                    <a:lnTo>
                      <a:pt x="17" y="2"/>
                    </a:lnTo>
                    <a:lnTo>
                      <a:pt x="1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6" name="Freeform 96"/>
              <p:cNvSpPr>
                <a:spLocks/>
              </p:cNvSpPr>
              <p:nvPr/>
            </p:nvSpPr>
            <p:spPr bwMode="auto">
              <a:xfrm>
                <a:off x="5425" y="985"/>
                <a:ext cx="18" cy="24"/>
              </a:xfrm>
              <a:custGeom>
                <a:avLst/>
                <a:gdLst>
                  <a:gd name="T0" fmla="*/ 10 w 54"/>
                  <a:gd name="T1" fmla="*/ 0 h 74"/>
                  <a:gd name="T2" fmla="*/ 14 w 54"/>
                  <a:gd name="T3" fmla="*/ 0 h 74"/>
                  <a:gd name="T4" fmla="*/ 13 w 54"/>
                  <a:gd name="T5" fmla="*/ 4 h 74"/>
                  <a:gd name="T6" fmla="*/ 11 w 54"/>
                  <a:gd name="T7" fmla="*/ 10 h 74"/>
                  <a:gd name="T8" fmla="*/ 9 w 54"/>
                  <a:gd name="T9" fmla="*/ 15 h 74"/>
                  <a:gd name="T10" fmla="*/ 9 w 54"/>
                  <a:gd name="T11" fmla="*/ 21 h 74"/>
                  <a:gd name="T12" fmla="*/ 6 w 54"/>
                  <a:gd name="T13" fmla="*/ 27 h 74"/>
                  <a:gd name="T14" fmla="*/ 4 w 54"/>
                  <a:gd name="T15" fmla="*/ 35 h 74"/>
                  <a:gd name="T16" fmla="*/ 4 w 54"/>
                  <a:gd name="T17" fmla="*/ 43 h 74"/>
                  <a:gd name="T18" fmla="*/ 10 w 54"/>
                  <a:gd name="T19" fmla="*/ 49 h 74"/>
                  <a:gd name="T20" fmla="*/ 20 w 54"/>
                  <a:gd name="T21" fmla="*/ 53 h 74"/>
                  <a:gd name="T22" fmla="*/ 31 w 54"/>
                  <a:gd name="T23" fmla="*/ 58 h 74"/>
                  <a:gd name="T24" fmla="*/ 43 w 54"/>
                  <a:gd name="T25" fmla="*/ 63 h 74"/>
                  <a:gd name="T26" fmla="*/ 53 w 54"/>
                  <a:gd name="T27" fmla="*/ 68 h 74"/>
                  <a:gd name="T28" fmla="*/ 54 w 54"/>
                  <a:gd name="T29" fmla="*/ 70 h 74"/>
                  <a:gd name="T30" fmla="*/ 54 w 54"/>
                  <a:gd name="T31" fmla="*/ 74 h 74"/>
                  <a:gd name="T32" fmla="*/ 48 w 54"/>
                  <a:gd name="T33" fmla="*/ 70 h 74"/>
                  <a:gd name="T34" fmla="*/ 41 w 54"/>
                  <a:gd name="T35" fmla="*/ 68 h 74"/>
                  <a:gd name="T36" fmla="*/ 34 w 54"/>
                  <a:gd name="T37" fmla="*/ 64 h 74"/>
                  <a:gd name="T38" fmla="*/ 29 w 54"/>
                  <a:gd name="T39" fmla="*/ 61 h 74"/>
                  <a:gd name="T40" fmla="*/ 18 w 54"/>
                  <a:gd name="T41" fmla="*/ 56 h 74"/>
                  <a:gd name="T42" fmla="*/ 8 w 54"/>
                  <a:gd name="T43" fmla="*/ 51 h 74"/>
                  <a:gd name="T44" fmla="*/ 0 w 54"/>
                  <a:gd name="T45" fmla="*/ 44 h 74"/>
                  <a:gd name="T46" fmla="*/ 0 w 54"/>
                  <a:gd name="T47" fmla="*/ 33 h 74"/>
                  <a:gd name="T48" fmla="*/ 2 w 54"/>
                  <a:gd name="T49" fmla="*/ 25 h 74"/>
                  <a:gd name="T50" fmla="*/ 5 w 54"/>
                  <a:gd name="T51" fmla="*/ 16 h 74"/>
                  <a:gd name="T52" fmla="*/ 6 w 54"/>
                  <a:gd name="T53" fmla="*/ 7 h 74"/>
                  <a:gd name="T54" fmla="*/ 10 w 54"/>
                  <a:gd name="T55" fmla="*/ 0 h 74"/>
                  <a:gd name="T56" fmla="*/ 10 w 54"/>
                  <a:gd name="T5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74">
                    <a:moveTo>
                      <a:pt x="10" y="0"/>
                    </a:moveTo>
                    <a:lnTo>
                      <a:pt x="14" y="0"/>
                    </a:lnTo>
                    <a:lnTo>
                      <a:pt x="13" y="4"/>
                    </a:lnTo>
                    <a:lnTo>
                      <a:pt x="11" y="10"/>
                    </a:lnTo>
                    <a:lnTo>
                      <a:pt x="9" y="15"/>
                    </a:lnTo>
                    <a:lnTo>
                      <a:pt x="9" y="21"/>
                    </a:lnTo>
                    <a:lnTo>
                      <a:pt x="6" y="27"/>
                    </a:lnTo>
                    <a:lnTo>
                      <a:pt x="4" y="35"/>
                    </a:lnTo>
                    <a:lnTo>
                      <a:pt x="4" y="43"/>
                    </a:lnTo>
                    <a:lnTo>
                      <a:pt x="10" y="49"/>
                    </a:lnTo>
                    <a:lnTo>
                      <a:pt x="20" y="53"/>
                    </a:lnTo>
                    <a:lnTo>
                      <a:pt x="31" y="58"/>
                    </a:lnTo>
                    <a:lnTo>
                      <a:pt x="43" y="63"/>
                    </a:lnTo>
                    <a:lnTo>
                      <a:pt x="53" y="68"/>
                    </a:lnTo>
                    <a:lnTo>
                      <a:pt x="54" y="70"/>
                    </a:lnTo>
                    <a:lnTo>
                      <a:pt x="54" y="74"/>
                    </a:lnTo>
                    <a:lnTo>
                      <a:pt x="48" y="70"/>
                    </a:lnTo>
                    <a:lnTo>
                      <a:pt x="41" y="68"/>
                    </a:lnTo>
                    <a:lnTo>
                      <a:pt x="34" y="64"/>
                    </a:lnTo>
                    <a:lnTo>
                      <a:pt x="29" y="61"/>
                    </a:lnTo>
                    <a:lnTo>
                      <a:pt x="18" y="56"/>
                    </a:lnTo>
                    <a:lnTo>
                      <a:pt x="8" y="51"/>
                    </a:lnTo>
                    <a:lnTo>
                      <a:pt x="0" y="44"/>
                    </a:lnTo>
                    <a:lnTo>
                      <a:pt x="0" y="33"/>
                    </a:lnTo>
                    <a:lnTo>
                      <a:pt x="2" y="25"/>
                    </a:lnTo>
                    <a:lnTo>
                      <a:pt x="5" y="16"/>
                    </a:lnTo>
                    <a:lnTo>
                      <a:pt x="6" y="7"/>
                    </a:lnTo>
                    <a:lnTo>
                      <a:pt x="1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7" name="Freeform 97"/>
              <p:cNvSpPr>
                <a:spLocks/>
              </p:cNvSpPr>
              <p:nvPr/>
            </p:nvSpPr>
            <p:spPr bwMode="auto">
              <a:xfrm>
                <a:off x="5426" y="1002"/>
                <a:ext cx="5" cy="19"/>
              </a:xfrm>
              <a:custGeom>
                <a:avLst/>
                <a:gdLst>
                  <a:gd name="T0" fmla="*/ 11 w 15"/>
                  <a:gd name="T1" fmla="*/ 0 h 59"/>
                  <a:gd name="T2" fmla="*/ 15 w 15"/>
                  <a:gd name="T3" fmla="*/ 4 h 59"/>
                  <a:gd name="T4" fmla="*/ 14 w 15"/>
                  <a:gd name="T5" fmla="*/ 10 h 59"/>
                  <a:gd name="T6" fmla="*/ 11 w 15"/>
                  <a:gd name="T7" fmla="*/ 19 h 59"/>
                  <a:gd name="T8" fmla="*/ 9 w 15"/>
                  <a:gd name="T9" fmla="*/ 28 h 59"/>
                  <a:gd name="T10" fmla="*/ 7 w 15"/>
                  <a:gd name="T11" fmla="*/ 36 h 59"/>
                  <a:gd name="T12" fmla="*/ 6 w 15"/>
                  <a:gd name="T13" fmla="*/ 41 h 59"/>
                  <a:gd name="T14" fmla="*/ 5 w 15"/>
                  <a:gd name="T15" fmla="*/ 47 h 59"/>
                  <a:gd name="T16" fmla="*/ 4 w 15"/>
                  <a:gd name="T17" fmla="*/ 54 h 59"/>
                  <a:gd name="T18" fmla="*/ 2 w 15"/>
                  <a:gd name="T19" fmla="*/ 59 h 59"/>
                  <a:gd name="T20" fmla="*/ 1 w 15"/>
                  <a:gd name="T21" fmla="*/ 59 h 59"/>
                  <a:gd name="T22" fmla="*/ 0 w 15"/>
                  <a:gd name="T23" fmla="*/ 58 h 59"/>
                  <a:gd name="T24" fmla="*/ 0 w 15"/>
                  <a:gd name="T25" fmla="*/ 57 h 59"/>
                  <a:gd name="T26" fmla="*/ 0 w 15"/>
                  <a:gd name="T27" fmla="*/ 57 h 59"/>
                  <a:gd name="T28" fmla="*/ 2 w 15"/>
                  <a:gd name="T29" fmla="*/ 43 h 59"/>
                  <a:gd name="T30" fmla="*/ 5 w 15"/>
                  <a:gd name="T31" fmla="*/ 28 h 59"/>
                  <a:gd name="T32" fmla="*/ 7 w 15"/>
                  <a:gd name="T33" fmla="*/ 14 h 59"/>
                  <a:gd name="T34" fmla="*/ 11 w 15"/>
                  <a:gd name="T35" fmla="*/ 0 h 59"/>
                  <a:gd name="T36" fmla="*/ 11 w 15"/>
                  <a:gd name="T3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59">
                    <a:moveTo>
                      <a:pt x="11" y="0"/>
                    </a:moveTo>
                    <a:lnTo>
                      <a:pt x="15" y="4"/>
                    </a:lnTo>
                    <a:lnTo>
                      <a:pt x="14" y="10"/>
                    </a:lnTo>
                    <a:lnTo>
                      <a:pt x="11" y="19"/>
                    </a:lnTo>
                    <a:lnTo>
                      <a:pt x="9" y="28"/>
                    </a:lnTo>
                    <a:lnTo>
                      <a:pt x="7" y="36"/>
                    </a:lnTo>
                    <a:lnTo>
                      <a:pt x="6" y="41"/>
                    </a:lnTo>
                    <a:lnTo>
                      <a:pt x="5" y="47"/>
                    </a:lnTo>
                    <a:lnTo>
                      <a:pt x="4" y="54"/>
                    </a:lnTo>
                    <a:lnTo>
                      <a:pt x="2" y="59"/>
                    </a:lnTo>
                    <a:lnTo>
                      <a:pt x="1" y="59"/>
                    </a:lnTo>
                    <a:lnTo>
                      <a:pt x="0" y="58"/>
                    </a:lnTo>
                    <a:lnTo>
                      <a:pt x="0" y="57"/>
                    </a:lnTo>
                    <a:lnTo>
                      <a:pt x="0" y="57"/>
                    </a:lnTo>
                    <a:lnTo>
                      <a:pt x="2" y="43"/>
                    </a:lnTo>
                    <a:lnTo>
                      <a:pt x="5" y="28"/>
                    </a:lnTo>
                    <a:lnTo>
                      <a:pt x="7" y="14"/>
                    </a:lnTo>
                    <a:lnTo>
                      <a:pt x="11"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8" name="Freeform 98"/>
              <p:cNvSpPr>
                <a:spLocks/>
              </p:cNvSpPr>
              <p:nvPr/>
            </p:nvSpPr>
            <p:spPr bwMode="auto">
              <a:xfrm>
                <a:off x="5469" y="1138"/>
                <a:ext cx="149" cy="60"/>
              </a:xfrm>
              <a:custGeom>
                <a:avLst/>
                <a:gdLst>
                  <a:gd name="T0" fmla="*/ 9 w 448"/>
                  <a:gd name="T1" fmla="*/ 30 h 181"/>
                  <a:gd name="T2" fmla="*/ 5 w 448"/>
                  <a:gd name="T3" fmla="*/ 10 h 181"/>
                  <a:gd name="T4" fmla="*/ 0 w 448"/>
                  <a:gd name="T5" fmla="*/ 1 h 181"/>
                  <a:gd name="T6" fmla="*/ 14 w 448"/>
                  <a:gd name="T7" fmla="*/ 58 h 181"/>
                  <a:gd name="T8" fmla="*/ 40 w 448"/>
                  <a:gd name="T9" fmla="*/ 104 h 181"/>
                  <a:gd name="T10" fmla="*/ 62 w 448"/>
                  <a:gd name="T11" fmla="*/ 129 h 181"/>
                  <a:gd name="T12" fmla="*/ 86 w 448"/>
                  <a:gd name="T13" fmla="*/ 152 h 181"/>
                  <a:gd name="T14" fmla="*/ 138 w 448"/>
                  <a:gd name="T15" fmla="*/ 173 h 181"/>
                  <a:gd name="T16" fmla="*/ 186 w 448"/>
                  <a:gd name="T17" fmla="*/ 179 h 181"/>
                  <a:gd name="T18" fmla="*/ 211 w 448"/>
                  <a:gd name="T19" fmla="*/ 181 h 181"/>
                  <a:gd name="T20" fmla="*/ 236 w 448"/>
                  <a:gd name="T21" fmla="*/ 179 h 181"/>
                  <a:gd name="T22" fmla="*/ 289 w 448"/>
                  <a:gd name="T23" fmla="*/ 167 h 181"/>
                  <a:gd name="T24" fmla="*/ 339 w 448"/>
                  <a:gd name="T25" fmla="*/ 140 h 181"/>
                  <a:gd name="T26" fmla="*/ 375 w 448"/>
                  <a:gd name="T27" fmla="*/ 113 h 181"/>
                  <a:gd name="T28" fmla="*/ 400 w 448"/>
                  <a:gd name="T29" fmla="*/ 84 h 181"/>
                  <a:gd name="T30" fmla="*/ 424 w 448"/>
                  <a:gd name="T31" fmla="*/ 50 h 181"/>
                  <a:gd name="T32" fmla="*/ 448 w 448"/>
                  <a:gd name="T33" fmla="*/ 6 h 181"/>
                  <a:gd name="T34" fmla="*/ 439 w 448"/>
                  <a:gd name="T35" fmla="*/ 14 h 181"/>
                  <a:gd name="T36" fmla="*/ 427 w 448"/>
                  <a:gd name="T37" fmla="*/ 31 h 181"/>
                  <a:gd name="T38" fmla="*/ 419 w 448"/>
                  <a:gd name="T39" fmla="*/ 46 h 181"/>
                  <a:gd name="T40" fmla="*/ 409 w 448"/>
                  <a:gd name="T41" fmla="*/ 61 h 181"/>
                  <a:gd name="T42" fmla="*/ 397 w 448"/>
                  <a:gd name="T43" fmla="*/ 76 h 181"/>
                  <a:gd name="T44" fmla="*/ 389 w 448"/>
                  <a:gd name="T45" fmla="*/ 88 h 181"/>
                  <a:gd name="T46" fmla="*/ 372 w 448"/>
                  <a:gd name="T47" fmla="*/ 107 h 181"/>
                  <a:gd name="T48" fmla="*/ 347 w 448"/>
                  <a:gd name="T49" fmla="*/ 128 h 181"/>
                  <a:gd name="T50" fmla="*/ 313 w 448"/>
                  <a:gd name="T51" fmla="*/ 151 h 181"/>
                  <a:gd name="T52" fmla="*/ 267 w 448"/>
                  <a:gd name="T53" fmla="*/ 168 h 181"/>
                  <a:gd name="T54" fmla="*/ 216 w 448"/>
                  <a:gd name="T55" fmla="*/ 176 h 181"/>
                  <a:gd name="T56" fmla="*/ 166 w 448"/>
                  <a:gd name="T57" fmla="*/ 172 h 181"/>
                  <a:gd name="T58" fmla="*/ 115 w 448"/>
                  <a:gd name="T59" fmla="*/ 158 h 181"/>
                  <a:gd name="T60" fmla="*/ 73 w 448"/>
                  <a:gd name="T61" fmla="*/ 133 h 181"/>
                  <a:gd name="T62" fmla="*/ 42 w 448"/>
                  <a:gd name="T63" fmla="*/ 96 h 181"/>
                  <a:gd name="T64" fmla="*/ 22 w 448"/>
                  <a:gd name="T65" fmla="*/ 60 h 181"/>
                  <a:gd name="T66" fmla="*/ 13 w 448"/>
                  <a:gd name="T67" fmla="*/ 4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8" h="181">
                    <a:moveTo>
                      <a:pt x="13" y="41"/>
                    </a:moveTo>
                    <a:lnTo>
                      <a:pt x="9" y="30"/>
                    </a:lnTo>
                    <a:lnTo>
                      <a:pt x="8" y="20"/>
                    </a:lnTo>
                    <a:lnTo>
                      <a:pt x="5" y="10"/>
                    </a:lnTo>
                    <a:lnTo>
                      <a:pt x="4" y="0"/>
                    </a:lnTo>
                    <a:lnTo>
                      <a:pt x="0" y="1"/>
                    </a:lnTo>
                    <a:lnTo>
                      <a:pt x="5" y="31"/>
                    </a:lnTo>
                    <a:lnTo>
                      <a:pt x="14" y="58"/>
                    </a:lnTo>
                    <a:lnTo>
                      <a:pt x="27" y="81"/>
                    </a:lnTo>
                    <a:lnTo>
                      <a:pt x="40" y="104"/>
                    </a:lnTo>
                    <a:lnTo>
                      <a:pt x="50" y="115"/>
                    </a:lnTo>
                    <a:lnTo>
                      <a:pt x="62" y="129"/>
                    </a:lnTo>
                    <a:lnTo>
                      <a:pt x="73" y="140"/>
                    </a:lnTo>
                    <a:lnTo>
                      <a:pt x="86" y="152"/>
                    </a:lnTo>
                    <a:lnTo>
                      <a:pt x="115" y="164"/>
                    </a:lnTo>
                    <a:lnTo>
                      <a:pt x="138" y="173"/>
                    </a:lnTo>
                    <a:lnTo>
                      <a:pt x="161" y="177"/>
                    </a:lnTo>
                    <a:lnTo>
                      <a:pt x="186" y="179"/>
                    </a:lnTo>
                    <a:lnTo>
                      <a:pt x="199" y="181"/>
                    </a:lnTo>
                    <a:lnTo>
                      <a:pt x="211" y="181"/>
                    </a:lnTo>
                    <a:lnTo>
                      <a:pt x="224" y="181"/>
                    </a:lnTo>
                    <a:lnTo>
                      <a:pt x="236" y="179"/>
                    </a:lnTo>
                    <a:lnTo>
                      <a:pt x="264" y="176"/>
                    </a:lnTo>
                    <a:lnTo>
                      <a:pt x="289" y="167"/>
                    </a:lnTo>
                    <a:lnTo>
                      <a:pt x="314" y="156"/>
                    </a:lnTo>
                    <a:lnTo>
                      <a:pt x="339" y="140"/>
                    </a:lnTo>
                    <a:lnTo>
                      <a:pt x="358" y="127"/>
                    </a:lnTo>
                    <a:lnTo>
                      <a:pt x="375" y="113"/>
                    </a:lnTo>
                    <a:lnTo>
                      <a:pt x="387" y="99"/>
                    </a:lnTo>
                    <a:lnTo>
                      <a:pt x="400" y="84"/>
                    </a:lnTo>
                    <a:lnTo>
                      <a:pt x="410" y="69"/>
                    </a:lnTo>
                    <a:lnTo>
                      <a:pt x="424" y="50"/>
                    </a:lnTo>
                    <a:lnTo>
                      <a:pt x="436" y="29"/>
                    </a:lnTo>
                    <a:lnTo>
                      <a:pt x="448" y="6"/>
                    </a:lnTo>
                    <a:lnTo>
                      <a:pt x="445" y="3"/>
                    </a:lnTo>
                    <a:lnTo>
                      <a:pt x="439" y="14"/>
                    </a:lnTo>
                    <a:lnTo>
                      <a:pt x="434" y="22"/>
                    </a:lnTo>
                    <a:lnTo>
                      <a:pt x="427" y="31"/>
                    </a:lnTo>
                    <a:lnTo>
                      <a:pt x="421" y="42"/>
                    </a:lnTo>
                    <a:lnTo>
                      <a:pt x="419" y="46"/>
                    </a:lnTo>
                    <a:lnTo>
                      <a:pt x="415" y="54"/>
                    </a:lnTo>
                    <a:lnTo>
                      <a:pt x="409" y="61"/>
                    </a:lnTo>
                    <a:lnTo>
                      <a:pt x="404" y="70"/>
                    </a:lnTo>
                    <a:lnTo>
                      <a:pt x="397" y="76"/>
                    </a:lnTo>
                    <a:lnTo>
                      <a:pt x="394" y="83"/>
                    </a:lnTo>
                    <a:lnTo>
                      <a:pt x="389" y="88"/>
                    </a:lnTo>
                    <a:lnTo>
                      <a:pt x="383" y="95"/>
                    </a:lnTo>
                    <a:lnTo>
                      <a:pt x="372" y="107"/>
                    </a:lnTo>
                    <a:lnTo>
                      <a:pt x="360" y="118"/>
                    </a:lnTo>
                    <a:lnTo>
                      <a:pt x="347" y="128"/>
                    </a:lnTo>
                    <a:lnTo>
                      <a:pt x="334" y="138"/>
                    </a:lnTo>
                    <a:lnTo>
                      <a:pt x="313" y="151"/>
                    </a:lnTo>
                    <a:lnTo>
                      <a:pt x="290" y="161"/>
                    </a:lnTo>
                    <a:lnTo>
                      <a:pt x="267" y="168"/>
                    </a:lnTo>
                    <a:lnTo>
                      <a:pt x="243" y="173"/>
                    </a:lnTo>
                    <a:lnTo>
                      <a:pt x="216" y="176"/>
                    </a:lnTo>
                    <a:lnTo>
                      <a:pt x="190" y="174"/>
                    </a:lnTo>
                    <a:lnTo>
                      <a:pt x="166" y="172"/>
                    </a:lnTo>
                    <a:lnTo>
                      <a:pt x="143" y="167"/>
                    </a:lnTo>
                    <a:lnTo>
                      <a:pt x="115" y="158"/>
                    </a:lnTo>
                    <a:lnTo>
                      <a:pt x="92" y="148"/>
                    </a:lnTo>
                    <a:lnTo>
                      <a:pt x="73" y="133"/>
                    </a:lnTo>
                    <a:lnTo>
                      <a:pt x="54" y="115"/>
                    </a:lnTo>
                    <a:lnTo>
                      <a:pt x="42" y="96"/>
                    </a:lnTo>
                    <a:lnTo>
                      <a:pt x="30" y="79"/>
                    </a:lnTo>
                    <a:lnTo>
                      <a:pt x="22" y="60"/>
                    </a:lnTo>
                    <a:lnTo>
                      <a:pt x="13" y="41"/>
                    </a:lnTo>
                    <a:lnTo>
                      <a:pt x="13"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9" name="Freeform 99"/>
              <p:cNvSpPr>
                <a:spLocks/>
              </p:cNvSpPr>
              <p:nvPr/>
            </p:nvSpPr>
            <p:spPr bwMode="auto">
              <a:xfrm>
                <a:off x="5415" y="1042"/>
                <a:ext cx="6" cy="22"/>
              </a:xfrm>
              <a:custGeom>
                <a:avLst/>
                <a:gdLst>
                  <a:gd name="T0" fmla="*/ 16 w 19"/>
                  <a:gd name="T1" fmla="*/ 0 h 66"/>
                  <a:gd name="T2" fmla="*/ 19 w 19"/>
                  <a:gd name="T3" fmla="*/ 7 h 66"/>
                  <a:gd name="T4" fmla="*/ 16 w 19"/>
                  <a:gd name="T5" fmla="*/ 14 h 66"/>
                  <a:gd name="T6" fmla="*/ 14 w 19"/>
                  <a:gd name="T7" fmla="*/ 20 h 66"/>
                  <a:gd name="T8" fmla="*/ 13 w 19"/>
                  <a:gd name="T9" fmla="*/ 28 h 66"/>
                  <a:gd name="T10" fmla="*/ 10 w 19"/>
                  <a:gd name="T11" fmla="*/ 38 h 66"/>
                  <a:gd name="T12" fmla="*/ 8 w 19"/>
                  <a:gd name="T13" fmla="*/ 47 h 66"/>
                  <a:gd name="T14" fmla="*/ 5 w 19"/>
                  <a:gd name="T15" fmla="*/ 57 h 66"/>
                  <a:gd name="T16" fmla="*/ 0 w 19"/>
                  <a:gd name="T17" fmla="*/ 66 h 66"/>
                  <a:gd name="T18" fmla="*/ 0 w 19"/>
                  <a:gd name="T19" fmla="*/ 58 h 66"/>
                  <a:gd name="T20" fmla="*/ 1 w 19"/>
                  <a:gd name="T21" fmla="*/ 52 h 66"/>
                  <a:gd name="T22" fmla="*/ 4 w 19"/>
                  <a:gd name="T23" fmla="*/ 44 h 66"/>
                  <a:gd name="T24" fmla="*/ 6 w 19"/>
                  <a:gd name="T25" fmla="*/ 37 h 66"/>
                  <a:gd name="T26" fmla="*/ 9 w 19"/>
                  <a:gd name="T27" fmla="*/ 28 h 66"/>
                  <a:gd name="T28" fmla="*/ 11 w 19"/>
                  <a:gd name="T29" fmla="*/ 19 h 66"/>
                  <a:gd name="T30" fmla="*/ 14 w 19"/>
                  <a:gd name="T31" fmla="*/ 9 h 66"/>
                  <a:gd name="T32" fmla="*/ 16 w 19"/>
                  <a:gd name="T33" fmla="*/ 0 h 66"/>
                  <a:gd name="T34" fmla="*/ 16 w 19"/>
                  <a:gd name="T3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66">
                    <a:moveTo>
                      <a:pt x="16" y="0"/>
                    </a:moveTo>
                    <a:lnTo>
                      <a:pt x="19" y="7"/>
                    </a:lnTo>
                    <a:lnTo>
                      <a:pt x="16" y="14"/>
                    </a:lnTo>
                    <a:lnTo>
                      <a:pt x="14" y="20"/>
                    </a:lnTo>
                    <a:lnTo>
                      <a:pt x="13" y="28"/>
                    </a:lnTo>
                    <a:lnTo>
                      <a:pt x="10" y="38"/>
                    </a:lnTo>
                    <a:lnTo>
                      <a:pt x="8" y="47"/>
                    </a:lnTo>
                    <a:lnTo>
                      <a:pt x="5" y="57"/>
                    </a:lnTo>
                    <a:lnTo>
                      <a:pt x="0" y="66"/>
                    </a:lnTo>
                    <a:lnTo>
                      <a:pt x="0" y="58"/>
                    </a:lnTo>
                    <a:lnTo>
                      <a:pt x="1" y="52"/>
                    </a:lnTo>
                    <a:lnTo>
                      <a:pt x="4" y="44"/>
                    </a:lnTo>
                    <a:lnTo>
                      <a:pt x="6" y="37"/>
                    </a:lnTo>
                    <a:lnTo>
                      <a:pt x="9" y="28"/>
                    </a:lnTo>
                    <a:lnTo>
                      <a:pt x="11" y="19"/>
                    </a:lnTo>
                    <a:lnTo>
                      <a:pt x="14" y="9"/>
                    </a:lnTo>
                    <a:lnTo>
                      <a:pt x="16"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20" name="Freeform 100"/>
              <p:cNvSpPr>
                <a:spLocks/>
              </p:cNvSpPr>
              <p:nvPr/>
            </p:nvSpPr>
            <p:spPr bwMode="auto">
              <a:xfrm>
                <a:off x="5408" y="1080"/>
                <a:ext cx="5" cy="19"/>
              </a:xfrm>
              <a:custGeom>
                <a:avLst/>
                <a:gdLst>
                  <a:gd name="T0" fmla="*/ 11 w 14"/>
                  <a:gd name="T1" fmla="*/ 0 h 57"/>
                  <a:gd name="T2" fmla="*/ 14 w 14"/>
                  <a:gd name="T3" fmla="*/ 0 h 57"/>
                  <a:gd name="T4" fmla="*/ 13 w 14"/>
                  <a:gd name="T5" fmla="*/ 5 h 57"/>
                  <a:gd name="T6" fmla="*/ 11 w 14"/>
                  <a:gd name="T7" fmla="*/ 14 h 57"/>
                  <a:gd name="T8" fmla="*/ 10 w 14"/>
                  <a:gd name="T9" fmla="*/ 21 h 57"/>
                  <a:gd name="T10" fmla="*/ 8 w 14"/>
                  <a:gd name="T11" fmla="*/ 31 h 57"/>
                  <a:gd name="T12" fmla="*/ 6 w 14"/>
                  <a:gd name="T13" fmla="*/ 38 h 57"/>
                  <a:gd name="T14" fmla="*/ 6 w 14"/>
                  <a:gd name="T15" fmla="*/ 44 h 57"/>
                  <a:gd name="T16" fmla="*/ 5 w 14"/>
                  <a:gd name="T17" fmla="*/ 50 h 57"/>
                  <a:gd name="T18" fmla="*/ 4 w 14"/>
                  <a:gd name="T19" fmla="*/ 57 h 57"/>
                  <a:gd name="T20" fmla="*/ 1 w 14"/>
                  <a:gd name="T21" fmla="*/ 57 h 57"/>
                  <a:gd name="T22" fmla="*/ 0 w 14"/>
                  <a:gd name="T23" fmla="*/ 57 h 57"/>
                  <a:gd name="T24" fmla="*/ 1 w 14"/>
                  <a:gd name="T25" fmla="*/ 48 h 57"/>
                  <a:gd name="T26" fmla="*/ 2 w 14"/>
                  <a:gd name="T27" fmla="*/ 40 h 57"/>
                  <a:gd name="T28" fmla="*/ 4 w 14"/>
                  <a:gd name="T29" fmla="*/ 31 h 57"/>
                  <a:gd name="T30" fmla="*/ 6 w 14"/>
                  <a:gd name="T31" fmla="*/ 21 h 57"/>
                  <a:gd name="T32" fmla="*/ 6 w 14"/>
                  <a:gd name="T33" fmla="*/ 16 h 57"/>
                  <a:gd name="T34" fmla="*/ 8 w 14"/>
                  <a:gd name="T35" fmla="*/ 11 h 57"/>
                  <a:gd name="T36" fmla="*/ 9 w 14"/>
                  <a:gd name="T37" fmla="*/ 5 h 57"/>
                  <a:gd name="T38" fmla="*/ 11 w 14"/>
                  <a:gd name="T39" fmla="*/ 0 h 57"/>
                  <a:gd name="T40" fmla="*/ 11 w 14"/>
                  <a:gd name="T4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57">
                    <a:moveTo>
                      <a:pt x="11" y="0"/>
                    </a:moveTo>
                    <a:lnTo>
                      <a:pt x="14" y="0"/>
                    </a:lnTo>
                    <a:lnTo>
                      <a:pt x="13" y="5"/>
                    </a:lnTo>
                    <a:lnTo>
                      <a:pt x="11" y="14"/>
                    </a:lnTo>
                    <a:lnTo>
                      <a:pt x="10" y="21"/>
                    </a:lnTo>
                    <a:lnTo>
                      <a:pt x="8" y="31"/>
                    </a:lnTo>
                    <a:lnTo>
                      <a:pt x="6" y="38"/>
                    </a:lnTo>
                    <a:lnTo>
                      <a:pt x="6" y="44"/>
                    </a:lnTo>
                    <a:lnTo>
                      <a:pt x="5" y="50"/>
                    </a:lnTo>
                    <a:lnTo>
                      <a:pt x="4" y="57"/>
                    </a:lnTo>
                    <a:lnTo>
                      <a:pt x="1" y="57"/>
                    </a:lnTo>
                    <a:lnTo>
                      <a:pt x="0" y="57"/>
                    </a:lnTo>
                    <a:lnTo>
                      <a:pt x="1" y="48"/>
                    </a:lnTo>
                    <a:lnTo>
                      <a:pt x="2" y="40"/>
                    </a:lnTo>
                    <a:lnTo>
                      <a:pt x="4" y="31"/>
                    </a:lnTo>
                    <a:lnTo>
                      <a:pt x="6" y="21"/>
                    </a:lnTo>
                    <a:lnTo>
                      <a:pt x="6" y="16"/>
                    </a:lnTo>
                    <a:lnTo>
                      <a:pt x="8" y="11"/>
                    </a:lnTo>
                    <a:lnTo>
                      <a:pt x="9" y="5"/>
                    </a:lnTo>
                    <a:lnTo>
                      <a:pt x="11"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21" name="Freeform 101"/>
              <p:cNvSpPr>
                <a:spLocks/>
              </p:cNvSpPr>
              <p:nvPr/>
            </p:nvSpPr>
            <p:spPr bwMode="auto">
              <a:xfrm>
                <a:off x="5472" y="1103"/>
                <a:ext cx="42" cy="24"/>
              </a:xfrm>
              <a:custGeom>
                <a:avLst/>
                <a:gdLst>
                  <a:gd name="T0" fmla="*/ 0 w 126"/>
                  <a:gd name="T1" fmla="*/ 0 h 73"/>
                  <a:gd name="T2" fmla="*/ 14 w 126"/>
                  <a:gd name="T3" fmla="*/ 8 h 73"/>
                  <a:gd name="T4" fmla="*/ 29 w 126"/>
                  <a:gd name="T5" fmla="*/ 18 h 73"/>
                  <a:gd name="T6" fmla="*/ 43 w 126"/>
                  <a:gd name="T7" fmla="*/ 28 h 73"/>
                  <a:gd name="T8" fmla="*/ 57 w 126"/>
                  <a:gd name="T9" fmla="*/ 37 h 73"/>
                  <a:gd name="T10" fmla="*/ 70 w 126"/>
                  <a:gd name="T11" fmla="*/ 44 h 73"/>
                  <a:gd name="T12" fmla="*/ 83 w 126"/>
                  <a:gd name="T13" fmla="*/ 52 h 73"/>
                  <a:gd name="T14" fmla="*/ 97 w 126"/>
                  <a:gd name="T15" fmla="*/ 58 h 73"/>
                  <a:gd name="T16" fmla="*/ 112 w 126"/>
                  <a:gd name="T17" fmla="*/ 65 h 73"/>
                  <a:gd name="T18" fmla="*/ 116 w 126"/>
                  <a:gd name="T19" fmla="*/ 66 h 73"/>
                  <a:gd name="T20" fmla="*/ 122 w 126"/>
                  <a:gd name="T21" fmla="*/ 70 h 73"/>
                  <a:gd name="T22" fmla="*/ 126 w 126"/>
                  <a:gd name="T23" fmla="*/ 71 h 73"/>
                  <a:gd name="T24" fmla="*/ 126 w 126"/>
                  <a:gd name="T25" fmla="*/ 73 h 73"/>
                  <a:gd name="T26" fmla="*/ 117 w 126"/>
                  <a:gd name="T27" fmla="*/ 71 h 73"/>
                  <a:gd name="T28" fmla="*/ 108 w 126"/>
                  <a:gd name="T29" fmla="*/ 68 h 73"/>
                  <a:gd name="T30" fmla="*/ 99 w 126"/>
                  <a:gd name="T31" fmla="*/ 65 h 73"/>
                  <a:gd name="T32" fmla="*/ 90 w 126"/>
                  <a:gd name="T33" fmla="*/ 61 h 73"/>
                  <a:gd name="T34" fmla="*/ 70 w 126"/>
                  <a:gd name="T35" fmla="*/ 51 h 73"/>
                  <a:gd name="T36" fmla="*/ 52 w 126"/>
                  <a:gd name="T37" fmla="*/ 39 h 73"/>
                  <a:gd name="T38" fmla="*/ 33 w 126"/>
                  <a:gd name="T39" fmla="*/ 27 h 73"/>
                  <a:gd name="T40" fmla="*/ 15 w 126"/>
                  <a:gd name="T41" fmla="*/ 13 h 73"/>
                  <a:gd name="T42" fmla="*/ 11 w 126"/>
                  <a:gd name="T43" fmla="*/ 10 h 73"/>
                  <a:gd name="T44" fmla="*/ 5 w 126"/>
                  <a:gd name="T45" fmla="*/ 8 h 73"/>
                  <a:gd name="T46" fmla="*/ 0 w 126"/>
                  <a:gd name="T47" fmla="*/ 5 h 73"/>
                  <a:gd name="T48" fmla="*/ 0 w 126"/>
                  <a:gd name="T49" fmla="*/ 0 h 73"/>
                  <a:gd name="T50" fmla="*/ 0 w 12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6" h="73">
                    <a:moveTo>
                      <a:pt x="0" y="0"/>
                    </a:moveTo>
                    <a:lnTo>
                      <a:pt x="14" y="8"/>
                    </a:lnTo>
                    <a:lnTo>
                      <a:pt x="29" y="18"/>
                    </a:lnTo>
                    <a:lnTo>
                      <a:pt x="43" y="28"/>
                    </a:lnTo>
                    <a:lnTo>
                      <a:pt x="57" y="37"/>
                    </a:lnTo>
                    <a:lnTo>
                      <a:pt x="70" y="44"/>
                    </a:lnTo>
                    <a:lnTo>
                      <a:pt x="83" y="52"/>
                    </a:lnTo>
                    <a:lnTo>
                      <a:pt x="97" y="58"/>
                    </a:lnTo>
                    <a:lnTo>
                      <a:pt x="112" y="65"/>
                    </a:lnTo>
                    <a:lnTo>
                      <a:pt x="116" y="66"/>
                    </a:lnTo>
                    <a:lnTo>
                      <a:pt x="122" y="70"/>
                    </a:lnTo>
                    <a:lnTo>
                      <a:pt x="126" y="71"/>
                    </a:lnTo>
                    <a:lnTo>
                      <a:pt x="126" y="73"/>
                    </a:lnTo>
                    <a:lnTo>
                      <a:pt x="117" y="71"/>
                    </a:lnTo>
                    <a:lnTo>
                      <a:pt x="108" y="68"/>
                    </a:lnTo>
                    <a:lnTo>
                      <a:pt x="99" y="65"/>
                    </a:lnTo>
                    <a:lnTo>
                      <a:pt x="90" y="61"/>
                    </a:lnTo>
                    <a:lnTo>
                      <a:pt x="70" y="51"/>
                    </a:lnTo>
                    <a:lnTo>
                      <a:pt x="52" y="39"/>
                    </a:lnTo>
                    <a:lnTo>
                      <a:pt x="33" y="27"/>
                    </a:lnTo>
                    <a:lnTo>
                      <a:pt x="15" y="13"/>
                    </a:lnTo>
                    <a:lnTo>
                      <a:pt x="11" y="10"/>
                    </a:lnTo>
                    <a:lnTo>
                      <a:pt x="5" y="8"/>
                    </a:lnTo>
                    <a:lnTo>
                      <a:pt x="0" y="5"/>
                    </a:lnTo>
                    <a:lnTo>
                      <a:pt x="0" y="0"/>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22" name="Freeform 102"/>
              <p:cNvSpPr>
                <a:spLocks/>
              </p:cNvSpPr>
              <p:nvPr/>
            </p:nvSpPr>
            <p:spPr bwMode="auto">
              <a:xfrm>
                <a:off x="5469" y="1112"/>
                <a:ext cx="48" cy="10"/>
              </a:xfrm>
              <a:custGeom>
                <a:avLst/>
                <a:gdLst>
                  <a:gd name="T0" fmla="*/ 143 w 143"/>
                  <a:gd name="T1" fmla="*/ 0 h 29"/>
                  <a:gd name="T2" fmla="*/ 143 w 143"/>
                  <a:gd name="T3" fmla="*/ 4 h 29"/>
                  <a:gd name="T4" fmla="*/ 130 w 143"/>
                  <a:gd name="T5" fmla="*/ 6 h 29"/>
                  <a:gd name="T6" fmla="*/ 116 w 143"/>
                  <a:gd name="T7" fmla="*/ 9 h 29"/>
                  <a:gd name="T8" fmla="*/ 101 w 143"/>
                  <a:gd name="T9" fmla="*/ 11 h 29"/>
                  <a:gd name="T10" fmla="*/ 89 w 143"/>
                  <a:gd name="T11" fmla="*/ 14 h 29"/>
                  <a:gd name="T12" fmla="*/ 67 w 143"/>
                  <a:gd name="T13" fmla="*/ 18 h 29"/>
                  <a:gd name="T14" fmla="*/ 43 w 143"/>
                  <a:gd name="T15" fmla="*/ 21 h 29"/>
                  <a:gd name="T16" fmla="*/ 20 w 143"/>
                  <a:gd name="T17" fmla="*/ 25 h 29"/>
                  <a:gd name="T18" fmla="*/ 0 w 143"/>
                  <a:gd name="T19" fmla="*/ 29 h 29"/>
                  <a:gd name="T20" fmla="*/ 0 w 143"/>
                  <a:gd name="T21" fmla="*/ 25 h 29"/>
                  <a:gd name="T22" fmla="*/ 12 w 143"/>
                  <a:gd name="T23" fmla="*/ 23 h 29"/>
                  <a:gd name="T24" fmla="*/ 24 w 143"/>
                  <a:gd name="T25" fmla="*/ 20 h 29"/>
                  <a:gd name="T26" fmla="*/ 37 w 143"/>
                  <a:gd name="T27" fmla="*/ 18 h 29"/>
                  <a:gd name="T28" fmla="*/ 48 w 143"/>
                  <a:gd name="T29" fmla="*/ 16 h 29"/>
                  <a:gd name="T30" fmla="*/ 69 w 143"/>
                  <a:gd name="T31" fmla="*/ 11 h 29"/>
                  <a:gd name="T32" fmla="*/ 96 w 143"/>
                  <a:gd name="T33" fmla="*/ 8 h 29"/>
                  <a:gd name="T34" fmla="*/ 121 w 143"/>
                  <a:gd name="T35" fmla="*/ 3 h 29"/>
                  <a:gd name="T36" fmla="*/ 143 w 143"/>
                  <a:gd name="T37" fmla="*/ 0 h 29"/>
                  <a:gd name="T38" fmla="*/ 143 w 143"/>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29">
                    <a:moveTo>
                      <a:pt x="143" y="0"/>
                    </a:moveTo>
                    <a:lnTo>
                      <a:pt x="143" y="4"/>
                    </a:lnTo>
                    <a:lnTo>
                      <a:pt x="130" y="6"/>
                    </a:lnTo>
                    <a:lnTo>
                      <a:pt x="116" y="9"/>
                    </a:lnTo>
                    <a:lnTo>
                      <a:pt x="101" y="11"/>
                    </a:lnTo>
                    <a:lnTo>
                      <a:pt x="89" y="14"/>
                    </a:lnTo>
                    <a:lnTo>
                      <a:pt x="67" y="18"/>
                    </a:lnTo>
                    <a:lnTo>
                      <a:pt x="43" y="21"/>
                    </a:lnTo>
                    <a:lnTo>
                      <a:pt x="20" y="25"/>
                    </a:lnTo>
                    <a:lnTo>
                      <a:pt x="0" y="29"/>
                    </a:lnTo>
                    <a:lnTo>
                      <a:pt x="0" y="25"/>
                    </a:lnTo>
                    <a:lnTo>
                      <a:pt x="12" y="23"/>
                    </a:lnTo>
                    <a:lnTo>
                      <a:pt x="24" y="20"/>
                    </a:lnTo>
                    <a:lnTo>
                      <a:pt x="37" y="18"/>
                    </a:lnTo>
                    <a:lnTo>
                      <a:pt x="48" y="16"/>
                    </a:lnTo>
                    <a:lnTo>
                      <a:pt x="69" y="11"/>
                    </a:lnTo>
                    <a:lnTo>
                      <a:pt x="96" y="8"/>
                    </a:lnTo>
                    <a:lnTo>
                      <a:pt x="121" y="3"/>
                    </a:lnTo>
                    <a:lnTo>
                      <a:pt x="143" y="0"/>
                    </a:lnTo>
                    <a:lnTo>
                      <a:pt x="143"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23" name="Freeform 103"/>
              <p:cNvSpPr>
                <a:spLocks/>
              </p:cNvSpPr>
              <p:nvPr/>
            </p:nvSpPr>
            <p:spPr bwMode="auto">
              <a:xfrm>
                <a:off x="5489" y="1071"/>
                <a:ext cx="27" cy="37"/>
              </a:xfrm>
              <a:custGeom>
                <a:avLst/>
                <a:gdLst>
                  <a:gd name="T0" fmla="*/ 0 w 82"/>
                  <a:gd name="T1" fmla="*/ 0 h 112"/>
                  <a:gd name="T2" fmla="*/ 7 w 82"/>
                  <a:gd name="T3" fmla="*/ 7 h 112"/>
                  <a:gd name="T4" fmla="*/ 13 w 82"/>
                  <a:gd name="T5" fmla="*/ 17 h 112"/>
                  <a:gd name="T6" fmla="*/ 18 w 82"/>
                  <a:gd name="T7" fmla="*/ 26 h 112"/>
                  <a:gd name="T8" fmla="*/ 25 w 82"/>
                  <a:gd name="T9" fmla="*/ 35 h 112"/>
                  <a:gd name="T10" fmla="*/ 37 w 82"/>
                  <a:gd name="T11" fmla="*/ 47 h 112"/>
                  <a:gd name="T12" fmla="*/ 48 w 82"/>
                  <a:gd name="T13" fmla="*/ 61 h 112"/>
                  <a:gd name="T14" fmla="*/ 58 w 82"/>
                  <a:gd name="T15" fmla="*/ 74 h 112"/>
                  <a:gd name="T16" fmla="*/ 68 w 82"/>
                  <a:gd name="T17" fmla="*/ 89 h 112"/>
                  <a:gd name="T18" fmla="*/ 72 w 82"/>
                  <a:gd name="T19" fmla="*/ 94 h 112"/>
                  <a:gd name="T20" fmla="*/ 77 w 82"/>
                  <a:gd name="T21" fmla="*/ 101 h 112"/>
                  <a:gd name="T22" fmla="*/ 81 w 82"/>
                  <a:gd name="T23" fmla="*/ 108 h 112"/>
                  <a:gd name="T24" fmla="*/ 82 w 82"/>
                  <a:gd name="T25" fmla="*/ 112 h 112"/>
                  <a:gd name="T26" fmla="*/ 79 w 82"/>
                  <a:gd name="T27" fmla="*/ 112 h 112"/>
                  <a:gd name="T28" fmla="*/ 77 w 82"/>
                  <a:gd name="T29" fmla="*/ 112 h 112"/>
                  <a:gd name="T30" fmla="*/ 62 w 82"/>
                  <a:gd name="T31" fmla="*/ 88 h 112"/>
                  <a:gd name="T32" fmla="*/ 45 w 82"/>
                  <a:gd name="T33" fmla="*/ 66 h 112"/>
                  <a:gd name="T34" fmla="*/ 28 w 82"/>
                  <a:gd name="T35" fmla="*/ 45 h 112"/>
                  <a:gd name="T36" fmla="*/ 12 w 82"/>
                  <a:gd name="T37" fmla="*/ 24 h 112"/>
                  <a:gd name="T38" fmla="*/ 8 w 82"/>
                  <a:gd name="T39" fmla="*/ 19 h 112"/>
                  <a:gd name="T40" fmla="*/ 5 w 82"/>
                  <a:gd name="T41" fmla="*/ 12 h 112"/>
                  <a:gd name="T42" fmla="*/ 3 w 82"/>
                  <a:gd name="T43" fmla="*/ 7 h 112"/>
                  <a:gd name="T44" fmla="*/ 0 w 82"/>
                  <a:gd name="T45" fmla="*/ 2 h 112"/>
                  <a:gd name="T46" fmla="*/ 0 w 82"/>
                  <a:gd name="T47" fmla="*/ 1 h 112"/>
                  <a:gd name="T48" fmla="*/ 0 w 82"/>
                  <a:gd name="T49" fmla="*/ 0 h 112"/>
                  <a:gd name="T50" fmla="*/ 0 w 82"/>
                  <a:gd name="T5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112">
                    <a:moveTo>
                      <a:pt x="0" y="0"/>
                    </a:moveTo>
                    <a:lnTo>
                      <a:pt x="7" y="7"/>
                    </a:lnTo>
                    <a:lnTo>
                      <a:pt x="13" y="17"/>
                    </a:lnTo>
                    <a:lnTo>
                      <a:pt x="18" y="26"/>
                    </a:lnTo>
                    <a:lnTo>
                      <a:pt x="25" y="35"/>
                    </a:lnTo>
                    <a:lnTo>
                      <a:pt x="37" y="47"/>
                    </a:lnTo>
                    <a:lnTo>
                      <a:pt x="48" y="61"/>
                    </a:lnTo>
                    <a:lnTo>
                      <a:pt x="58" y="74"/>
                    </a:lnTo>
                    <a:lnTo>
                      <a:pt x="68" y="89"/>
                    </a:lnTo>
                    <a:lnTo>
                      <a:pt x="72" y="94"/>
                    </a:lnTo>
                    <a:lnTo>
                      <a:pt x="77" y="101"/>
                    </a:lnTo>
                    <a:lnTo>
                      <a:pt x="81" y="108"/>
                    </a:lnTo>
                    <a:lnTo>
                      <a:pt x="82" y="112"/>
                    </a:lnTo>
                    <a:lnTo>
                      <a:pt x="79" y="112"/>
                    </a:lnTo>
                    <a:lnTo>
                      <a:pt x="77" y="112"/>
                    </a:lnTo>
                    <a:lnTo>
                      <a:pt x="62" y="88"/>
                    </a:lnTo>
                    <a:lnTo>
                      <a:pt x="45" y="66"/>
                    </a:lnTo>
                    <a:lnTo>
                      <a:pt x="28" y="45"/>
                    </a:lnTo>
                    <a:lnTo>
                      <a:pt x="12" y="24"/>
                    </a:lnTo>
                    <a:lnTo>
                      <a:pt x="8" y="19"/>
                    </a:lnTo>
                    <a:lnTo>
                      <a:pt x="5" y="12"/>
                    </a:lnTo>
                    <a:lnTo>
                      <a:pt x="3" y="7"/>
                    </a:lnTo>
                    <a:lnTo>
                      <a:pt x="0" y="2"/>
                    </a:lnTo>
                    <a:lnTo>
                      <a:pt x="0" y="1"/>
                    </a:lnTo>
                    <a:lnTo>
                      <a:pt x="0" y="0"/>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24" name="Freeform 104"/>
              <p:cNvSpPr>
                <a:spLocks/>
              </p:cNvSpPr>
              <p:nvPr/>
            </p:nvSpPr>
            <p:spPr bwMode="auto">
              <a:xfrm>
                <a:off x="5476" y="1085"/>
                <a:ext cx="42" cy="10"/>
              </a:xfrm>
              <a:custGeom>
                <a:avLst/>
                <a:gdLst>
                  <a:gd name="T0" fmla="*/ 2 w 126"/>
                  <a:gd name="T1" fmla="*/ 0 h 30"/>
                  <a:gd name="T2" fmla="*/ 30 w 126"/>
                  <a:gd name="T3" fmla="*/ 8 h 30"/>
                  <a:gd name="T4" fmla="*/ 61 w 126"/>
                  <a:gd name="T5" fmla="*/ 15 h 30"/>
                  <a:gd name="T6" fmla="*/ 91 w 126"/>
                  <a:gd name="T7" fmla="*/ 20 h 30"/>
                  <a:gd name="T8" fmla="*/ 121 w 126"/>
                  <a:gd name="T9" fmla="*/ 27 h 30"/>
                  <a:gd name="T10" fmla="*/ 123 w 126"/>
                  <a:gd name="T11" fmla="*/ 28 h 30"/>
                  <a:gd name="T12" fmla="*/ 126 w 126"/>
                  <a:gd name="T13" fmla="*/ 30 h 30"/>
                  <a:gd name="T14" fmla="*/ 108 w 126"/>
                  <a:gd name="T15" fmla="*/ 28 h 30"/>
                  <a:gd name="T16" fmla="*/ 93 w 126"/>
                  <a:gd name="T17" fmla="*/ 24 h 30"/>
                  <a:gd name="T18" fmla="*/ 76 w 126"/>
                  <a:gd name="T19" fmla="*/ 22 h 30"/>
                  <a:gd name="T20" fmla="*/ 61 w 126"/>
                  <a:gd name="T21" fmla="*/ 19 h 30"/>
                  <a:gd name="T22" fmla="*/ 46 w 126"/>
                  <a:gd name="T23" fmla="*/ 15 h 30"/>
                  <a:gd name="T24" fmla="*/ 29 w 126"/>
                  <a:gd name="T25" fmla="*/ 11 h 30"/>
                  <a:gd name="T26" fmla="*/ 14 w 126"/>
                  <a:gd name="T27" fmla="*/ 8 h 30"/>
                  <a:gd name="T28" fmla="*/ 0 w 126"/>
                  <a:gd name="T29" fmla="*/ 4 h 30"/>
                  <a:gd name="T30" fmla="*/ 0 w 126"/>
                  <a:gd name="T31" fmla="*/ 1 h 30"/>
                  <a:gd name="T32" fmla="*/ 2 w 126"/>
                  <a:gd name="T33" fmla="*/ 0 h 30"/>
                  <a:gd name="T34" fmla="*/ 2 w 126"/>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30">
                    <a:moveTo>
                      <a:pt x="2" y="0"/>
                    </a:moveTo>
                    <a:lnTo>
                      <a:pt x="30" y="8"/>
                    </a:lnTo>
                    <a:lnTo>
                      <a:pt x="61" y="15"/>
                    </a:lnTo>
                    <a:lnTo>
                      <a:pt x="91" y="20"/>
                    </a:lnTo>
                    <a:lnTo>
                      <a:pt x="121" y="27"/>
                    </a:lnTo>
                    <a:lnTo>
                      <a:pt x="123" y="28"/>
                    </a:lnTo>
                    <a:lnTo>
                      <a:pt x="126" y="30"/>
                    </a:lnTo>
                    <a:lnTo>
                      <a:pt x="108" y="28"/>
                    </a:lnTo>
                    <a:lnTo>
                      <a:pt x="93" y="24"/>
                    </a:lnTo>
                    <a:lnTo>
                      <a:pt x="76" y="22"/>
                    </a:lnTo>
                    <a:lnTo>
                      <a:pt x="61" y="19"/>
                    </a:lnTo>
                    <a:lnTo>
                      <a:pt x="46" y="15"/>
                    </a:lnTo>
                    <a:lnTo>
                      <a:pt x="29" y="11"/>
                    </a:lnTo>
                    <a:lnTo>
                      <a:pt x="14" y="8"/>
                    </a:lnTo>
                    <a:lnTo>
                      <a:pt x="0" y="4"/>
                    </a:lnTo>
                    <a:lnTo>
                      <a:pt x="0" y="1"/>
                    </a:lnTo>
                    <a:lnTo>
                      <a:pt x="2" y="0"/>
                    </a:lnTo>
                    <a:lnTo>
                      <a:pt x="2"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25" name="Freeform 105"/>
              <p:cNvSpPr>
                <a:spLocks/>
              </p:cNvSpPr>
              <p:nvPr/>
            </p:nvSpPr>
            <p:spPr bwMode="auto">
              <a:xfrm>
                <a:off x="5475" y="1129"/>
                <a:ext cx="41" cy="25"/>
              </a:xfrm>
              <a:custGeom>
                <a:avLst/>
                <a:gdLst>
                  <a:gd name="T0" fmla="*/ 123 w 124"/>
                  <a:gd name="T1" fmla="*/ 0 h 75"/>
                  <a:gd name="T2" fmla="*/ 124 w 124"/>
                  <a:gd name="T3" fmla="*/ 3 h 75"/>
                  <a:gd name="T4" fmla="*/ 122 w 124"/>
                  <a:gd name="T5" fmla="*/ 8 h 75"/>
                  <a:gd name="T6" fmla="*/ 117 w 124"/>
                  <a:gd name="T7" fmla="*/ 10 h 75"/>
                  <a:gd name="T8" fmla="*/ 114 w 124"/>
                  <a:gd name="T9" fmla="*/ 13 h 75"/>
                  <a:gd name="T10" fmla="*/ 86 w 124"/>
                  <a:gd name="T11" fmla="*/ 29 h 75"/>
                  <a:gd name="T12" fmla="*/ 59 w 124"/>
                  <a:gd name="T13" fmla="*/ 45 h 75"/>
                  <a:gd name="T14" fmla="*/ 31 w 124"/>
                  <a:gd name="T15" fmla="*/ 62 h 75"/>
                  <a:gd name="T16" fmla="*/ 4 w 124"/>
                  <a:gd name="T17" fmla="*/ 75 h 75"/>
                  <a:gd name="T18" fmla="*/ 2 w 124"/>
                  <a:gd name="T19" fmla="*/ 75 h 75"/>
                  <a:gd name="T20" fmla="*/ 0 w 124"/>
                  <a:gd name="T21" fmla="*/ 74 h 75"/>
                  <a:gd name="T22" fmla="*/ 14 w 124"/>
                  <a:gd name="T23" fmla="*/ 67 h 75"/>
                  <a:gd name="T24" fmla="*/ 27 w 124"/>
                  <a:gd name="T25" fmla="*/ 59 h 75"/>
                  <a:gd name="T26" fmla="*/ 43 w 124"/>
                  <a:gd name="T27" fmla="*/ 50 h 75"/>
                  <a:gd name="T28" fmla="*/ 56 w 124"/>
                  <a:gd name="T29" fmla="*/ 43 h 75"/>
                  <a:gd name="T30" fmla="*/ 73 w 124"/>
                  <a:gd name="T31" fmla="*/ 33 h 75"/>
                  <a:gd name="T32" fmla="*/ 90 w 124"/>
                  <a:gd name="T33" fmla="*/ 23 h 75"/>
                  <a:gd name="T34" fmla="*/ 107 w 124"/>
                  <a:gd name="T35" fmla="*/ 13 h 75"/>
                  <a:gd name="T36" fmla="*/ 123 w 124"/>
                  <a:gd name="T37" fmla="*/ 0 h 75"/>
                  <a:gd name="T38" fmla="*/ 123 w 124"/>
                  <a:gd name="T3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4" h="75">
                    <a:moveTo>
                      <a:pt x="123" y="0"/>
                    </a:moveTo>
                    <a:lnTo>
                      <a:pt x="124" y="3"/>
                    </a:lnTo>
                    <a:lnTo>
                      <a:pt x="122" y="8"/>
                    </a:lnTo>
                    <a:lnTo>
                      <a:pt x="117" y="10"/>
                    </a:lnTo>
                    <a:lnTo>
                      <a:pt x="114" y="13"/>
                    </a:lnTo>
                    <a:lnTo>
                      <a:pt x="86" y="29"/>
                    </a:lnTo>
                    <a:lnTo>
                      <a:pt x="59" y="45"/>
                    </a:lnTo>
                    <a:lnTo>
                      <a:pt x="31" y="62"/>
                    </a:lnTo>
                    <a:lnTo>
                      <a:pt x="4" y="75"/>
                    </a:lnTo>
                    <a:lnTo>
                      <a:pt x="2" y="75"/>
                    </a:lnTo>
                    <a:lnTo>
                      <a:pt x="0" y="74"/>
                    </a:lnTo>
                    <a:lnTo>
                      <a:pt x="14" y="67"/>
                    </a:lnTo>
                    <a:lnTo>
                      <a:pt x="27" y="59"/>
                    </a:lnTo>
                    <a:lnTo>
                      <a:pt x="43" y="50"/>
                    </a:lnTo>
                    <a:lnTo>
                      <a:pt x="56" y="43"/>
                    </a:lnTo>
                    <a:lnTo>
                      <a:pt x="73" y="33"/>
                    </a:lnTo>
                    <a:lnTo>
                      <a:pt x="90" y="23"/>
                    </a:lnTo>
                    <a:lnTo>
                      <a:pt x="107" y="13"/>
                    </a:lnTo>
                    <a:lnTo>
                      <a:pt x="123" y="0"/>
                    </a:lnTo>
                    <a:lnTo>
                      <a:pt x="123"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26" name="Freeform 106"/>
              <p:cNvSpPr>
                <a:spLocks/>
              </p:cNvSpPr>
              <p:nvPr/>
            </p:nvSpPr>
            <p:spPr bwMode="auto">
              <a:xfrm>
                <a:off x="5471" y="1139"/>
                <a:ext cx="50" cy="3"/>
              </a:xfrm>
              <a:custGeom>
                <a:avLst/>
                <a:gdLst>
                  <a:gd name="T0" fmla="*/ 2 w 151"/>
                  <a:gd name="T1" fmla="*/ 0 h 9"/>
                  <a:gd name="T2" fmla="*/ 29 w 151"/>
                  <a:gd name="T3" fmla="*/ 2 h 9"/>
                  <a:gd name="T4" fmla="*/ 60 w 151"/>
                  <a:gd name="T5" fmla="*/ 2 h 9"/>
                  <a:gd name="T6" fmla="*/ 88 w 151"/>
                  <a:gd name="T7" fmla="*/ 2 h 9"/>
                  <a:gd name="T8" fmla="*/ 117 w 151"/>
                  <a:gd name="T9" fmla="*/ 4 h 9"/>
                  <a:gd name="T10" fmla="*/ 126 w 151"/>
                  <a:gd name="T11" fmla="*/ 3 h 9"/>
                  <a:gd name="T12" fmla="*/ 135 w 151"/>
                  <a:gd name="T13" fmla="*/ 4 h 9"/>
                  <a:gd name="T14" fmla="*/ 142 w 151"/>
                  <a:gd name="T15" fmla="*/ 4 h 9"/>
                  <a:gd name="T16" fmla="*/ 151 w 151"/>
                  <a:gd name="T17" fmla="*/ 8 h 9"/>
                  <a:gd name="T18" fmla="*/ 142 w 151"/>
                  <a:gd name="T19" fmla="*/ 9 h 9"/>
                  <a:gd name="T20" fmla="*/ 135 w 151"/>
                  <a:gd name="T21" fmla="*/ 8 h 9"/>
                  <a:gd name="T22" fmla="*/ 126 w 151"/>
                  <a:gd name="T23" fmla="*/ 7 h 9"/>
                  <a:gd name="T24" fmla="*/ 119 w 151"/>
                  <a:gd name="T25" fmla="*/ 8 h 9"/>
                  <a:gd name="T26" fmla="*/ 116 w 151"/>
                  <a:gd name="T27" fmla="*/ 8 h 9"/>
                  <a:gd name="T28" fmla="*/ 114 w 151"/>
                  <a:gd name="T29" fmla="*/ 8 h 9"/>
                  <a:gd name="T30" fmla="*/ 111 w 151"/>
                  <a:gd name="T31" fmla="*/ 8 h 9"/>
                  <a:gd name="T32" fmla="*/ 110 w 151"/>
                  <a:gd name="T33" fmla="*/ 8 h 9"/>
                  <a:gd name="T34" fmla="*/ 105 w 151"/>
                  <a:gd name="T35" fmla="*/ 7 h 9"/>
                  <a:gd name="T36" fmla="*/ 100 w 151"/>
                  <a:gd name="T37" fmla="*/ 7 h 9"/>
                  <a:gd name="T38" fmla="*/ 95 w 151"/>
                  <a:gd name="T39" fmla="*/ 7 h 9"/>
                  <a:gd name="T40" fmla="*/ 90 w 151"/>
                  <a:gd name="T41" fmla="*/ 7 h 9"/>
                  <a:gd name="T42" fmla="*/ 86 w 151"/>
                  <a:gd name="T43" fmla="*/ 6 h 9"/>
                  <a:gd name="T44" fmla="*/ 82 w 151"/>
                  <a:gd name="T45" fmla="*/ 6 h 9"/>
                  <a:gd name="T46" fmla="*/ 78 w 151"/>
                  <a:gd name="T47" fmla="*/ 6 h 9"/>
                  <a:gd name="T48" fmla="*/ 76 w 151"/>
                  <a:gd name="T49" fmla="*/ 7 h 9"/>
                  <a:gd name="T50" fmla="*/ 62 w 151"/>
                  <a:gd name="T51" fmla="*/ 6 h 9"/>
                  <a:gd name="T52" fmla="*/ 51 w 151"/>
                  <a:gd name="T53" fmla="*/ 6 h 9"/>
                  <a:gd name="T54" fmla="*/ 37 w 151"/>
                  <a:gd name="T55" fmla="*/ 7 h 9"/>
                  <a:gd name="T56" fmla="*/ 26 w 151"/>
                  <a:gd name="T57" fmla="*/ 7 h 9"/>
                  <a:gd name="T58" fmla="*/ 18 w 151"/>
                  <a:gd name="T59" fmla="*/ 6 h 9"/>
                  <a:gd name="T60" fmla="*/ 12 w 151"/>
                  <a:gd name="T61" fmla="*/ 6 h 9"/>
                  <a:gd name="T62" fmla="*/ 6 w 151"/>
                  <a:gd name="T63" fmla="*/ 4 h 9"/>
                  <a:gd name="T64" fmla="*/ 0 w 151"/>
                  <a:gd name="T65" fmla="*/ 4 h 9"/>
                  <a:gd name="T66" fmla="*/ 0 w 151"/>
                  <a:gd name="T67" fmla="*/ 2 h 9"/>
                  <a:gd name="T68" fmla="*/ 2 w 151"/>
                  <a:gd name="T69" fmla="*/ 0 h 9"/>
                  <a:gd name="T70" fmla="*/ 2 w 151"/>
                  <a:gd name="T7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1" h="9">
                    <a:moveTo>
                      <a:pt x="2" y="0"/>
                    </a:moveTo>
                    <a:lnTo>
                      <a:pt x="29" y="2"/>
                    </a:lnTo>
                    <a:lnTo>
                      <a:pt x="60" y="2"/>
                    </a:lnTo>
                    <a:lnTo>
                      <a:pt x="88" y="2"/>
                    </a:lnTo>
                    <a:lnTo>
                      <a:pt x="117" y="4"/>
                    </a:lnTo>
                    <a:lnTo>
                      <a:pt x="126" y="3"/>
                    </a:lnTo>
                    <a:lnTo>
                      <a:pt x="135" y="4"/>
                    </a:lnTo>
                    <a:lnTo>
                      <a:pt x="142" y="4"/>
                    </a:lnTo>
                    <a:lnTo>
                      <a:pt x="151" y="8"/>
                    </a:lnTo>
                    <a:lnTo>
                      <a:pt x="142" y="9"/>
                    </a:lnTo>
                    <a:lnTo>
                      <a:pt x="135" y="8"/>
                    </a:lnTo>
                    <a:lnTo>
                      <a:pt x="126" y="7"/>
                    </a:lnTo>
                    <a:lnTo>
                      <a:pt x="119" y="8"/>
                    </a:lnTo>
                    <a:lnTo>
                      <a:pt x="116" y="8"/>
                    </a:lnTo>
                    <a:lnTo>
                      <a:pt x="114" y="8"/>
                    </a:lnTo>
                    <a:lnTo>
                      <a:pt x="111" y="8"/>
                    </a:lnTo>
                    <a:lnTo>
                      <a:pt x="110" y="8"/>
                    </a:lnTo>
                    <a:lnTo>
                      <a:pt x="105" y="7"/>
                    </a:lnTo>
                    <a:lnTo>
                      <a:pt x="100" y="7"/>
                    </a:lnTo>
                    <a:lnTo>
                      <a:pt x="95" y="7"/>
                    </a:lnTo>
                    <a:lnTo>
                      <a:pt x="90" y="7"/>
                    </a:lnTo>
                    <a:lnTo>
                      <a:pt x="86" y="6"/>
                    </a:lnTo>
                    <a:lnTo>
                      <a:pt x="82" y="6"/>
                    </a:lnTo>
                    <a:lnTo>
                      <a:pt x="78" y="6"/>
                    </a:lnTo>
                    <a:lnTo>
                      <a:pt x="76" y="7"/>
                    </a:lnTo>
                    <a:lnTo>
                      <a:pt x="62" y="6"/>
                    </a:lnTo>
                    <a:lnTo>
                      <a:pt x="51" y="6"/>
                    </a:lnTo>
                    <a:lnTo>
                      <a:pt x="37" y="7"/>
                    </a:lnTo>
                    <a:lnTo>
                      <a:pt x="26" y="7"/>
                    </a:lnTo>
                    <a:lnTo>
                      <a:pt x="18" y="6"/>
                    </a:lnTo>
                    <a:lnTo>
                      <a:pt x="12" y="6"/>
                    </a:lnTo>
                    <a:lnTo>
                      <a:pt x="6" y="4"/>
                    </a:lnTo>
                    <a:lnTo>
                      <a:pt x="0" y="4"/>
                    </a:lnTo>
                    <a:lnTo>
                      <a:pt x="0" y="2"/>
                    </a:lnTo>
                    <a:lnTo>
                      <a:pt x="2" y="0"/>
                    </a:lnTo>
                    <a:lnTo>
                      <a:pt x="2"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27" name="Freeform 107"/>
              <p:cNvSpPr>
                <a:spLocks/>
              </p:cNvSpPr>
              <p:nvPr/>
            </p:nvSpPr>
            <p:spPr bwMode="auto">
              <a:xfrm>
                <a:off x="5500" y="1143"/>
                <a:ext cx="36" cy="36"/>
              </a:xfrm>
              <a:custGeom>
                <a:avLst/>
                <a:gdLst>
                  <a:gd name="T0" fmla="*/ 108 w 108"/>
                  <a:gd name="T1" fmla="*/ 0 h 108"/>
                  <a:gd name="T2" fmla="*/ 108 w 108"/>
                  <a:gd name="T3" fmla="*/ 5 h 108"/>
                  <a:gd name="T4" fmla="*/ 104 w 108"/>
                  <a:gd name="T5" fmla="*/ 9 h 108"/>
                  <a:gd name="T6" fmla="*/ 99 w 108"/>
                  <a:gd name="T7" fmla="*/ 14 h 108"/>
                  <a:gd name="T8" fmla="*/ 95 w 108"/>
                  <a:gd name="T9" fmla="*/ 17 h 108"/>
                  <a:gd name="T10" fmla="*/ 73 w 108"/>
                  <a:gd name="T11" fmla="*/ 40 h 108"/>
                  <a:gd name="T12" fmla="*/ 51 w 108"/>
                  <a:gd name="T13" fmla="*/ 63 h 108"/>
                  <a:gd name="T14" fmla="*/ 29 w 108"/>
                  <a:gd name="T15" fmla="*/ 86 h 108"/>
                  <a:gd name="T16" fmla="*/ 6 w 108"/>
                  <a:gd name="T17" fmla="*/ 108 h 108"/>
                  <a:gd name="T18" fmla="*/ 4 w 108"/>
                  <a:gd name="T19" fmla="*/ 108 h 108"/>
                  <a:gd name="T20" fmla="*/ 2 w 108"/>
                  <a:gd name="T21" fmla="*/ 108 h 108"/>
                  <a:gd name="T22" fmla="*/ 0 w 108"/>
                  <a:gd name="T23" fmla="*/ 108 h 108"/>
                  <a:gd name="T24" fmla="*/ 0 w 108"/>
                  <a:gd name="T25" fmla="*/ 108 h 108"/>
                  <a:gd name="T26" fmla="*/ 28 w 108"/>
                  <a:gd name="T27" fmla="*/ 81 h 108"/>
                  <a:gd name="T28" fmla="*/ 54 w 108"/>
                  <a:gd name="T29" fmla="*/ 55 h 108"/>
                  <a:gd name="T30" fmla="*/ 80 w 108"/>
                  <a:gd name="T31" fmla="*/ 27 h 108"/>
                  <a:gd name="T32" fmla="*/ 108 w 108"/>
                  <a:gd name="T33" fmla="*/ 0 h 108"/>
                  <a:gd name="T34" fmla="*/ 108 w 108"/>
                  <a:gd name="T3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 h="108">
                    <a:moveTo>
                      <a:pt x="108" y="0"/>
                    </a:moveTo>
                    <a:lnTo>
                      <a:pt x="108" y="5"/>
                    </a:lnTo>
                    <a:lnTo>
                      <a:pt x="104" y="9"/>
                    </a:lnTo>
                    <a:lnTo>
                      <a:pt x="99" y="14"/>
                    </a:lnTo>
                    <a:lnTo>
                      <a:pt x="95" y="17"/>
                    </a:lnTo>
                    <a:lnTo>
                      <a:pt x="73" y="40"/>
                    </a:lnTo>
                    <a:lnTo>
                      <a:pt x="51" y="63"/>
                    </a:lnTo>
                    <a:lnTo>
                      <a:pt x="29" y="86"/>
                    </a:lnTo>
                    <a:lnTo>
                      <a:pt x="6" y="108"/>
                    </a:lnTo>
                    <a:lnTo>
                      <a:pt x="4" y="108"/>
                    </a:lnTo>
                    <a:lnTo>
                      <a:pt x="2" y="108"/>
                    </a:lnTo>
                    <a:lnTo>
                      <a:pt x="0" y="108"/>
                    </a:lnTo>
                    <a:lnTo>
                      <a:pt x="0" y="108"/>
                    </a:lnTo>
                    <a:lnTo>
                      <a:pt x="28" y="81"/>
                    </a:lnTo>
                    <a:lnTo>
                      <a:pt x="54" y="55"/>
                    </a:lnTo>
                    <a:lnTo>
                      <a:pt x="80" y="27"/>
                    </a:lnTo>
                    <a:lnTo>
                      <a:pt x="108" y="0"/>
                    </a:lnTo>
                    <a:lnTo>
                      <a:pt x="108"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28" name="Freeform 108"/>
              <p:cNvSpPr>
                <a:spLocks/>
              </p:cNvSpPr>
              <p:nvPr/>
            </p:nvSpPr>
            <p:spPr bwMode="auto">
              <a:xfrm>
                <a:off x="5509" y="1135"/>
                <a:ext cx="12" cy="50"/>
              </a:xfrm>
              <a:custGeom>
                <a:avLst/>
                <a:gdLst>
                  <a:gd name="T0" fmla="*/ 35 w 36"/>
                  <a:gd name="T1" fmla="*/ 0 h 148"/>
                  <a:gd name="T2" fmla="*/ 36 w 36"/>
                  <a:gd name="T3" fmla="*/ 6 h 148"/>
                  <a:gd name="T4" fmla="*/ 36 w 36"/>
                  <a:gd name="T5" fmla="*/ 14 h 148"/>
                  <a:gd name="T6" fmla="*/ 34 w 36"/>
                  <a:gd name="T7" fmla="*/ 22 h 148"/>
                  <a:gd name="T8" fmla="*/ 34 w 36"/>
                  <a:gd name="T9" fmla="*/ 28 h 148"/>
                  <a:gd name="T10" fmla="*/ 26 w 36"/>
                  <a:gd name="T11" fmla="*/ 58 h 148"/>
                  <a:gd name="T12" fmla="*/ 20 w 36"/>
                  <a:gd name="T13" fmla="*/ 88 h 148"/>
                  <a:gd name="T14" fmla="*/ 12 w 36"/>
                  <a:gd name="T15" fmla="*/ 118 h 148"/>
                  <a:gd name="T16" fmla="*/ 5 w 36"/>
                  <a:gd name="T17" fmla="*/ 148 h 148"/>
                  <a:gd name="T18" fmla="*/ 2 w 36"/>
                  <a:gd name="T19" fmla="*/ 148 h 148"/>
                  <a:gd name="T20" fmla="*/ 0 w 36"/>
                  <a:gd name="T21" fmla="*/ 148 h 148"/>
                  <a:gd name="T22" fmla="*/ 9 w 36"/>
                  <a:gd name="T23" fmla="*/ 111 h 148"/>
                  <a:gd name="T24" fmla="*/ 19 w 36"/>
                  <a:gd name="T25" fmla="*/ 74 h 148"/>
                  <a:gd name="T26" fmla="*/ 26 w 36"/>
                  <a:gd name="T27" fmla="*/ 37 h 148"/>
                  <a:gd name="T28" fmla="*/ 35 w 36"/>
                  <a:gd name="T29" fmla="*/ 0 h 148"/>
                  <a:gd name="T30" fmla="*/ 35 w 36"/>
                  <a:gd name="T3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148">
                    <a:moveTo>
                      <a:pt x="35" y="0"/>
                    </a:moveTo>
                    <a:lnTo>
                      <a:pt x="36" y="6"/>
                    </a:lnTo>
                    <a:lnTo>
                      <a:pt x="36" y="14"/>
                    </a:lnTo>
                    <a:lnTo>
                      <a:pt x="34" y="22"/>
                    </a:lnTo>
                    <a:lnTo>
                      <a:pt x="34" y="28"/>
                    </a:lnTo>
                    <a:lnTo>
                      <a:pt x="26" y="58"/>
                    </a:lnTo>
                    <a:lnTo>
                      <a:pt x="20" y="88"/>
                    </a:lnTo>
                    <a:lnTo>
                      <a:pt x="12" y="118"/>
                    </a:lnTo>
                    <a:lnTo>
                      <a:pt x="5" y="148"/>
                    </a:lnTo>
                    <a:lnTo>
                      <a:pt x="2" y="148"/>
                    </a:lnTo>
                    <a:lnTo>
                      <a:pt x="0" y="148"/>
                    </a:lnTo>
                    <a:lnTo>
                      <a:pt x="9" y="111"/>
                    </a:lnTo>
                    <a:lnTo>
                      <a:pt x="19" y="74"/>
                    </a:lnTo>
                    <a:lnTo>
                      <a:pt x="26" y="37"/>
                    </a:lnTo>
                    <a:lnTo>
                      <a:pt x="35" y="0"/>
                    </a:lnTo>
                    <a:lnTo>
                      <a:pt x="35"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29" name="Freeform 109"/>
              <p:cNvSpPr>
                <a:spLocks/>
              </p:cNvSpPr>
              <p:nvPr/>
            </p:nvSpPr>
            <p:spPr bwMode="auto">
              <a:xfrm>
                <a:off x="5539" y="1143"/>
                <a:ext cx="18" cy="52"/>
              </a:xfrm>
              <a:custGeom>
                <a:avLst/>
                <a:gdLst>
                  <a:gd name="T0" fmla="*/ 1 w 56"/>
                  <a:gd name="T1" fmla="*/ 0 h 156"/>
                  <a:gd name="T2" fmla="*/ 4 w 56"/>
                  <a:gd name="T3" fmla="*/ 6 h 156"/>
                  <a:gd name="T4" fmla="*/ 6 w 56"/>
                  <a:gd name="T5" fmla="*/ 15 h 156"/>
                  <a:gd name="T6" fmla="*/ 9 w 56"/>
                  <a:gd name="T7" fmla="*/ 23 h 156"/>
                  <a:gd name="T8" fmla="*/ 14 w 56"/>
                  <a:gd name="T9" fmla="*/ 31 h 156"/>
                  <a:gd name="T10" fmla="*/ 22 w 56"/>
                  <a:gd name="T11" fmla="*/ 59 h 156"/>
                  <a:gd name="T12" fmla="*/ 35 w 56"/>
                  <a:gd name="T13" fmla="*/ 92 h 156"/>
                  <a:gd name="T14" fmla="*/ 48 w 56"/>
                  <a:gd name="T15" fmla="*/ 124 h 156"/>
                  <a:gd name="T16" fmla="*/ 56 w 56"/>
                  <a:gd name="T17" fmla="*/ 156 h 156"/>
                  <a:gd name="T18" fmla="*/ 55 w 56"/>
                  <a:gd name="T19" fmla="*/ 156 h 156"/>
                  <a:gd name="T20" fmla="*/ 54 w 56"/>
                  <a:gd name="T21" fmla="*/ 156 h 156"/>
                  <a:gd name="T22" fmla="*/ 53 w 56"/>
                  <a:gd name="T23" fmla="*/ 155 h 156"/>
                  <a:gd name="T24" fmla="*/ 53 w 56"/>
                  <a:gd name="T25" fmla="*/ 156 h 156"/>
                  <a:gd name="T26" fmla="*/ 49 w 56"/>
                  <a:gd name="T27" fmla="*/ 142 h 156"/>
                  <a:gd name="T28" fmla="*/ 44 w 56"/>
                  <a:gd name="T29" fmla="*/ 127 h 156"/>
                  <a:gd name="T30" fmla="*/ 39 w 56"/>
                  <a:gd name="T31" fmla="*/ 112 h 156"/>
                  <a:gd name="T32" fmla="*/ 35 w 56"/>
                  <a:gd name="T33" fmla="*/ 102 h 156"/>
                  <a:gd name="T34" fmla="*/ 27 w 56"/>
                  <a:gd name="T35" fmla="*/ 84 h 156"/>
                  <a:gd name="T36" fmla="*/ 20 w 56"/>
                  <a:gd name="T37" fmla="*/ 67 h 156"/>
                  <a:gd name="T38" fmla="*/ 14 w 56"/>
                  <a:gd name="T39" fmla="*/ 48 h 156"/>
                  <a:gd name="T40" fmla="*/ 9 w 56"/>
                  <a:gd name="T41" fmla="*/ 29 h 156"/>
                  <a:gd name="T42" fmla="*/ 6 w 56"/>
                  <a:gd name="T43" fmla="*/ 23 h 156"/>
                  <a:gd name="T44" fmla="*/ 2 w 56"/>
                  <a:gd name="T45" fmla="*/ 15 h 156"/>
                  <a:gd name="T46" fmla="*/ 0 w 56"/>
                  <a:gd name="T47" fmla="*/ 8 h 156"/>
                  <a:gd name="T48" fmla="*/ 1 w 56"/>
                  <a:gd name="T49" fmla="*/ 0 h 156"/>
                  <a:gd name="T50" fmla="*/ 1 w 56"/>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56">
                    <a:moveTo>
                      <a:pt x="1" y="0"/>
                    </a:moveTo>
                    <a:lnTo>
                      <a:pt x="4" y="6"/>
                    </a:lnTo>
                    <a:lnTo>
                      <a:pt x="6" y="15"/>
                    </a:lnTo>
                    <a:lnTo>
                      <a:pt x="9" y="23"/>
                    </a:lnTo>
                    <a:lnTo>
                      <a:pt x="14" y="31"/>
                    </a:lnTo>
                    <a:lnTo>
                      <a:pt x="22" y="59"/>
                    </a:lnTo>
                    <a:lnTo>
                      <a:pt x="35" y="92"/>
                    </a:lnTo>
                    <a:lnTo>
                      <a:pt x="48" y="124"/>
                    </a:lnTo>
                    <a:lnTo>
                      <a:pt x="56" y="156"/>
                    </a:lnTo>
                    <a:lnTo>
                      <a:pt x="55" y="156"/>
                    </a:lnTo>
                    <a:lnTo>
                      <a:pt x="54" y="156"/>
                    </a:lnTo>
                    <a:lnTo>
                      <a:pt x="53" y="155"/>
                    </a:lnTo>
                    <a:lnTo>
                      <a:pt x="53" y="156"/>
                    </a:lnTo>
                    <a:lnTo>
                      <a:pt x="49" y="142"/>
                    </a:lnTo>
                    <a:lnTo>
                      <a:pt x="44" y="127"/>
                    </a:lnTo>
                    <a:lnTo>
                      <a:pt x="39" y="112"/>
                    </a:lnTo>
                    <a:lnTo>
                      <a:pt x="35" y="102"/>
                    </a:lnTo>
                    <a:lnTo>
                      <a:pt x="27" y="84"/>
                    </a:lnTo>
                    <a:lnTo>
                      <a:pt x="20" y="67"/>
                    </a:lnTo>
                    <a:lnTo>
                      <a:pt x="14" y="48"/>
                    </a:lnTo>
                    <a:lnTo>
                      <a:pt x="9" y="29"/>
                    </a:lnTo>
                    <a:lnTo>
                      <a:pt x="6" y="23"/>
                    </a:lnTo>
                    <a:lnTo>
                      <a:pt x="2" y="15"/>
                    </a:lnTo>
                    <a:lnTo>
                      <a:pt x="0" y="8"/>
                    </a:lnTo>
                    <a:lnTo>
                      <a:pt x="1" y="0"/>
                    </a:lnTo>
                    <a:lnTo>
                      <a:pt x="1"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30" name="Freeform 110"/>
              <p:cNvSpPr>
                <a:spLocks/>
              </p:cNvSpPr>
              <p:nvPr/>
            </p:nvSpPr>
            <p:spPr bwMode="auto">
              <a:xfrm>
                <a:off x="5529" y="1140"/>
                <a:ext cx="26" cy="57"/>
              </a:xfrm>
              <a:custGeom>
                <a:avLst/>
                <a:gdLst>
                  <a:gd name="T0" fmla="*/ 74 w 76"/>
                  <a:gd name="T1" fmla="*/ 0 h 170"/>
                  <a:gd name="T2" fmla="*/ 76 w 76"/>
                  <a:gd name="T3" fmla="*/ 4 h 170"/>
                  <a:gd name="T4" fmla="*/ 74 w 76"/>
                  <a:gd name="T5" fmla="*/ 9 h 170"/>
                  <a:gd name="T6" fmla="*/ 72 w 76"/>
                  <a:gd name="T7" fmla="*/ 14 h 170"/>
                  <a:gd name="T8" fmla="*/ 71 w 76"/>
                  <a:gd name="T9" fmla="*/ 19 h 170"/>
                  <a:gd name="T10" fmla="*/ 62 w 76"/>
                  <a:gd name="T11" fmla="*/ 41 h 170"/>
                  <a:gd name="T12" fmla="*/ 52 w 76"/>
                  <a:gd name="T13" fmla="*/ 65 h 170"/>
                  <a:gd name="T14" fmla="*/ 42 w 76"/>
                  <a:gd name="T15" fmla="*/ 87 h 170"/>
                  <a:gd name="T16" fmla="*/ 33 w 76"/>
                  <a:gd name="T17" fmla="*/ 111 h 170"/>
                  <a:gd name="T18" fmla="*/ 25 w 76"/>
                  <a:gd name="T19" fmla="*/ 126 h 170"/>
                  <a:gd name="T20" fmla="*/ 19 w 76"/>
                  <a:gd name="T21" fmla="*/ 139 h 170"/>
                  <a:gd name="T22" fmla="*/ 11 w 76"/>
                  <a:gd name="T23" fmla="*/ 155 h 170"/>
                  <a:gd name="T24" fmla="*/ 3 w 76"/>
                  <a:gd name="T25" fmla="*/ 170 h 170"/>
                  <a:gd name="T26" fmla="*/ 1 w 76"/>
                  <a:gd name="T27" fmla="*/ 168 h 170"/>
                  <a:gd name="T28" fmla="*/ 0 w 76"/>
                  <a:gd name="T29" fmla="*/ 168 h 170"/>
                  <a:gd name="T30" fmla="*/ 6 w 76"/>
                  <a:gd name="T31" fmla="*/ 155 h 170"/>
                  <a:gd name="T32" fmla="*/ 13 w 76"/>
                  <a:gd name="T33" fmla="*/ 141 h 170"/>
                  <a:gd name="T34" fmla="*/ 20 w 76"/>
                  <a:gd name="T35" fmla="*/ 128 h 170"/>
                  <a:gd name="T36" fmla="*/ 27 w 76"/>
                  <a:gd name="T37" fmla="*/ 114 h 170"/>
                  <a:gd name="T38" fmla="*/ 38 w 76"/>
                  <a:gd name="T39" fmla="*/ 87 h 170"/>
                  <a:gd name="T40" fmla="*/ 50 w 76"/>
                  <a:gd name="T41" fmla="*/ 60 h 170"/>
                  <a:gd name="T42" fmla="*/ 62 w 76"/>
                  <a:gd name="T43" fmla="*/ 33 h 170"/>
                  <a:gd name="T44" fmla="*/ 72 w 76"/>
                  <a:gd name="T45" fmla="*/ 5 h 170"/>
                  <a:gd name="T46" fmla="*/ 73 w 76"/>
                  <a:gd name="T47" fmla="*/ 1 h 170"/>
                  <a:gd name="T48" fmla="*/ 74 w 76"/>
                  <a:gd name="T49" fmla="*/ 0 h 170"/>
                  <a:gd name="T50" fmla="*/ 74 w 76"/>
                  <a:gd name="T5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170">
                    <a:moveTo>
                      <a:pt x="74" y="0"/>
                    </a:moveTo>
                    <a:lnTo>
                      <a:pt x="76" y="4"/>
                    </a:lnTo>
                    <a:lnTo>
                      <a:pt x="74" y="9"/>
                    </a:lnTo>
                    <a:lnTo>
                      <a:pt x="72" y="14"/>
                    </a:lnTo>
                    <a:lnTo>
                      <a:pt x="71" y="19"/>
                    </a:lnTo>
                    <a:lnTo>
                      <a:pt x="62" y="41"/>
                    </a:lnTo>
                    <a:lnTo>
                      <a:pt x="52" y="65"/>
                    </a:lnTo>
                    <a:lnTo>
                      <a:pt x="42" y="87"/>
                    </a:lnTo>
                    <a:lnTo>
                      <a:pt x="33" y="111"/>
                    </a:lnTo>
                    <a:lnTo>
                      <a:pt x="25" y="126"/>
                    </a:lnTo>
                    <a:lnTo>
                      <a:pt x="19" y="139"/>
                    </a:lnTo>
                    <a:lnTo>
                      <a:pt x="11" y="155"/>
                    </a:lnTo>
                    <a:lnTo>
                      <a:pt x="3" y="170"/>
                    </a:lnTo>
                    <a:lnTo>
                      <a:pt x="1" y="168"/>
                    </a:lnTo>
                    <a:lnTo>
                      <a:pt x="0" y="168"/>
                    </a:lnTo>
                    <a:lnTo>
                      <a:pt x="6" y="155"/>
                    </a:lnTo>
                    <a:lnTo>
                      <a:pt x="13" y="141"/>
                    </a:lnTo>
                    <a:lnTo>
                      <a:pt x="20" y="128"/>
                    </a:lnTo>
                    <a:lnTo>
                      <a:pt x="27" y="114"/>
                    </a:lnTo>
                    <a:lnTo>
                      <a:pt x="38" y="87"/>
                    </a:lnTo>
                    <a:lnTo>
                      <a:pt x="50" y="60"/>
                    </a:lnTo>
                    <a:lnTo>
                      <a:pt x="62" y="33"/>
                    </a:lnTo>
                    <a:lnTo>
                      <a:pt x="72" y="5"/>
                    </a:lnTo>
                    <a:lnTo>
                      <a:pt x="73" y="1"/>
                    </a:lnTo>
                    <a:lnTo>
                      <a:pt x="74" y="0"/>
                    </a:lnTo>
                    <a:lnTo>
                      <a:pt x="74"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31" name="Freeform 111"/>
              <p:cNvSpPr>
                <a:spLocks/>
              </p:cNvSpPr>
              <p:nvPr/>
            </p:nvSpPr>
            <p:spPr bwMode="auto">
              <a:xfrm>
                <a:off x="5555" y="1140"/>
                <a:ext cx="50" cy="13"/>
              </a:xfrm>
              <a:custGeom>
                <a:avLst/>
                <a:gdLst>
                  <a:gd name="T0" fmla="*/ 0 w 150"/>
                  <a:gd name="T1" fmla="*/ 0 h 40"/>
                  <a:gd name="T2" fmla="*/ 38 w 150"/>
                  <a:gd name="T3" fmla="*/ 6 h 40"/>
                  <a:gd name="T4" fmla="*/ 74 w 150"/>
                  <a:gd name="T5" fmla="*/ 15 h 40"/>
                  <a:gd name="T6" fmla="*/ 109 w 150"/>
                  <a:gd name="T7" fmla="*/ 25 h 40"/>
                  <a:gd name="T8" fmla="*/ 147 w 150"/>
                  <a:gd name="T9" fmla="*/ 37 h 40"/>
                  <a:gd name="T10" fmla="*/ 148 w 150"/>
                  <a:gd name="T11" fmla="*/ 39 h 40"/>
                  <a:gd name="T12" fmla="*/ 150 w 150"/>
                  <a:gd name="T13" fmla="*/ 40 h 40"/>
                  <a:gd name="T14" fmla="*/ 138 w 150"/>
                  <a:gd name="T15" fmla="*/ 39 h 40"/>
                  <a:gd name="T16" fmla="*/ 128 w 150"/>
                  <a:gd name="T17" fmla="*/ 35 h 40"/>
                  <a:gd name="T18" fmla="*/ 118 w 150"/>
                  <a:gd name="T19" fmla="*/ 31 h 40"/>
                  <a:gd name="T20" fmla="*/ 108 w 150"/>
                  <a:gd name="T21" fmla="*/ 29 h 40"/>
                  <a:gd name="T22" fmla="*/ 82 w 150"/>
                  <a:gd name="T23" fmla="*/ 21 h 40"/>
                  <a:gd name="T24" fmla="*/ 55 w 150"/>
                  <a:gd name="T25" fmla="*/ 15 h 40"/>
                  <a:gd name="T26" fmla="*/ 28 w 150"/>
                  <a:gd name="T27" fmla="*/ 9 h 40"/>
                  <a:gd name="T28" fmla="*/ 3 w 150"/>
                  <a:gd name="T29" fmla="*/ 5 h 40"/>
                  <a:gd name="T30" fmla="*/ 0 w 150"/>
                  <a:gd name="T31" fmla="*/ 2 h 40"/>
                  <a:gd name="T32" fmla="*/ 0 w 150"/>
                  <a:gd name="T33" fmla="*/ 0 h 40"/>
                  <a:gd name="T34" fmla="*/ 0 w 150"/>
                  <a:gd name="T3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40">
                    <a:moveTo>
                      <a:pt x="0" y="0"/>
                    </a:moveTo>
                    <a:lnTo>
                      <a:pt x="38" y="6"/>
                    </a:lnTo>
                    <a:lnTo>
                      <a:pt x="74" y="15"/>
                    </a:lnTo>
                    <a:lnTo>
                      <a:pt x="109" y="25"/>
                    </a:lnTo>
                    <a:lnTo>
                      <a:pt x="147" y="37"/>
                    </a:lnTo>
                    <a:lnTo>
                      <a:pt x="148" y="39"/>
                    </a:lnTo>
                    <a:lnTo>
                      <a:pt x="150" y="40"/>
                    </a:lnTo>
                    <a:lnTo>
                      <a:pt x="138" y="39"/>
                    </a:lnTo>
                    <a:lnTo>
                      <a:pt x="128" y="35"/>
                    </a:lnTo>
                    <a:lnTo>
                      <a:pt x="118" y="31"/>
                    </a:lnTo>
                    <a:lnTo>
                      <a:pt x="108" y="29"/>
                    </a:lnTo>
                    <a:lnTo>
                      <a:pt x="82" y="21"/>
                    </a:lnTo>
                    <a:lnTo>
                      <a:pt x="55" y="15"/>
                    </a:lnTo>
                    <a:lnTo>
                      <a:pt x="28" y="9"/>
                    </a:lnTo>
                    <a:lnTo>
                      <a:pt x="3" y="5"/>
                    </a:lnTo>
                    <a:lnTo>
                      <a:pt x="0" y="2"/>
                    </a:lnTo>
                    <a:lnTo>
                      <a:pt x="0" y="0"/>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32" name="Freeform 112"/>
              <p:cNvSpPr>
                <a:spLocks/>
              </p:cNvSpPr>
              <p:nvPr/>
            </p:nvSpPr>
            <p:spPr bwMode="auto">
              <a:xfrm>
                <a:off x="5565" y="1122"/>
                <a:ext cx="24" cy="50"/>
              </a:xfrm>
              <a:custGeom>
                <a:avLst/>
                <a:gdLst>
                  <a:gd name="T0" fmla="*/ 1 w 71"/>
                  <a:gd name="T1" fmla="*/ 0 h 152"/>
                  <a:gd name="T2" fmla="*/ 4 w 71"/>
                  <a:gd name="T3" fmla="*/ 6 h 152"/>
                  <a:gd name="T4" fmla="*/ 5 w 71"/>
                  <a:gd name="T5" fmla="*/ 14 h 152"/>
                  <a:gd name="T6" fmla="*/ 8 w 71"/>
                  <a:gd name="T7" fmla="*/ 20 h 152"/>
                  <a:gd name="T8" fmla="*/ 10 w 71"/>
                  <a:gd name="T9" fmla="*/ 26 h 152"/>
                  <a:gd name="T10" fmla="*/ 22 w 71"/>
                  <a:gd name="T11" fmla="*/ 49 h 152"/>
                  <a:gd name="T12" fmla="*/ 33 w 71"/>
                  <a:gd name="T13" fmla="*/ 71 h 152"/>
                  <a:gd name="T14" fmla="*/ 43 w 71"/>
                  <a:gd name="T15" fmla="*/ 93 h 152"/>
                  <a:gd name="T16" fmla="*/ 54 w 71"/>
                  <a:gd name="T17" fmla="*/ 117 h 152"/>
                  <a:gd name="T18" fmla="*/ 59 w 71"/>
                  <a:gd name="T19" fmla="*/ 124 h 152"/>
                  <a:gd name="T20" fmla="*/ 63 w 71"/>
                  <a:gd name="T21" fmla="*/ 132 h 152"/>
                  <a:gd name="T22" fmla="*/ 67 w 71"/>
                  <a:gd name="T23" fmla="*/ 139 h 152"/>
                  <a:gd name="T24" fmla="*/ 71 w 71"/>
                  <a:gd name="T25" fmla="*/ 148 h 152"/>
                  <a:gd name="T26" fmla="*/ 68 w 71"/>
                  <a:gd name="T27" fmla="*/ 150 h 152"/>
                  <a:gd name="T28" fmla="*/ 68 w 71"/>
                  <a:gd name="T29" fmla="*/ 152 h 152"/>
                  <a:gd name="T30" fmla="*/ 52 w 71"/>
                  <a:gd name="T31" fmla="*/ 118 h 152"/>
                  <a:gd name="T32" fmla="*/ 34 w 71"/>
                  <a:gd name="T33" fmla="*/ 85 h 152"/>
                  <a:gd name="T34" fmla="*/ 18 w 71"/>
                  <a:gd name="T35" fmla="*/ 52 h 152"/>
                  <a:gd name="T36" fmla="*/ 3 w 71"/>
                  <a:gd name="T37" fmla="*/ 19 h 152"/>
                  <a:gd name="T38" fmla="*/ 1 w 71"/>
                  <a:gd name="T39" fmla="*/ 14 h 152"/>
                  <a:gd name="T40" fmla="*/ 0 w 71"/>
                  <a:gd name="T41" fmla="*/ 10 h 152"/>
                  <a:gd name="T42" fmla="*/ 0 w 71"/>
                  <a:gd name="T43" fmla="*/ 5 h 152"/>
                  <a:gd name="T44" fmla="*/ 1 w 71"/>
                  <a:gd name="T45" fmla="*/ 0 h 152"/>
                  <a:gd name="T46" fmla="*/ 1 w 71"/>
                  <a:gd name="T4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152">
                    <a:moveTo>
                      <a:pt x="1" y="0"/>
                    </a:moveTo>
                    <a:lnTo>
                      <a:pt x="4" y="6"/>
                    </a:lnTo>
                    <a:lnTo>
                      <a:pt x="5" y="14"/>
                    </a:lnTo>
                    <a:lnTo>
                      <a:pt x="8" y="20"/>
                    </a:lnTo>
                    <a:lnTo>
                      <a:pt x="10" y="26"/>
                    </a:lnTo>
                    <a:lnTo>
                      <a:pt x="22" y="49"/>
                    </a:lnTo>
                    <a:lnTo>
                      <a:pt x="33" y="71"/>
                    </a:lnTo>
                    <a:lnTo>
                      <a:pt x="43" y="93"/>
                    </a:lnTo>
                    <a:lnTo>
                      <a:pt x="54" y="117"/>
                    </a:lnTo>
                    <a:lnTo>
                      <a:pt x="59" y="124"/>
                    </a:lnTo>
                    <a:lnTo>
                      <a:pt x="63" y="132"/>
                    </a:lnTo>
                    <a:lnTo>
                      <a:pt x="67" y="139"/>
                    </a:lnTo>
                    <a:lnTo>
                      <a:pt x="71" y="148"/>
                    </a:lnTo>
                    <a:lnTo>
                      <a:pt x="68" y="150"/>
                    </a:lnTo>
                    <a:lnTo>
                      <a:pt x="68" y="152"/>
                    </a:lnTo>
                    <a:lnTo>
                      <a:pt x="52" y="118"/>
                    </a:lnTo>
                    <a:lnTo>
                      <a:pt x="34" y="85"/>
                    </a:lnTo>
                    <a:lnTo>
                      <a:pt x="18" y="52"/>
                    </a:lnTo>
                    <a:lnTo>
                      <a:pt x="3" y="19"/>
                    </a:lnTo>
                    <a:lnTo>
                      <a:pt x="1" y="14"/>
                    </a:lnTo>
                    <a:lnTo>
                      <a:pt x="0" y="10"/>
                    </a:lnTo>
                    <a:lnTo>
                      <a:pt x="0" y="5"/>
                    </a:lnTo>
                    <a:lnTo>
                      <a:pt x="1" y="0"/>
                    </a:lnTo>
                    <a:lnTo>
                      <a:pt x="1"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33" name="Freeform 113"/>
              <p:cNvSpPr>
                <a:spLocks/>
              </p:cNvSpPr>
              <p:nvPr/>
            </p:nvSpPr>
            <p:spPr bwMode="auto">
              <a:xfrm>
                <a:off x="5560" y="1101"/>
                <a:ext cx="61" cy="26"/>
              </a:xfrm>
              <a:custGeom>
                <a:avLst/>
                <a:gdLst>
                  <a:gd name="T0" fmla="*/ 3 w 181"/>
                  <a:gd name="T1" fmla="*/ 0 h 79"/>
                  <a:gd name="T2" fmla="*/ 39 w 181"/>
                  <a:gd name="T3" fmla="*/ 18 h 79"/>
                  <a:gd name="T4" fmla="*/ 76 w 181"/>
                  <a:gd name="T5" fmla="*/ 34 h 79"/>
                  <a:gd name="T6" fmla="*/ 115 w 181"/>
                  <a:gd name="T7" fmla="*/ 49 h 79"/>
                  <a:gd name="T8" fmla="*/ 153 w 181"/>
                  <a:gd name="T9" fmla="*/ 63 h 79"/>
                  <a:gd name="T10" fmla="*/ 158 w 181"/>
                  <a:gd name="T11" fmla="*/ 65 h 79"/>
                  <a:gd name="T12" fmla="*/ 166 w 181"/>
                  <a:gd name="T13" fmla="*/ 69 h 79"/>
                  <a:gd name="T14" fmla="*/ 174 w 181"/>
                  <a:gd name="T15" fmla="*/ 72 h 79"/>
                  <a:gd name="T16" fmla="*/ 181 w 181"/>
                  <a:gd name="T17" fmla="*/ 76 h 79"/>
                  <a:gd name="T18" fmla="*/ 181 w 181"/>
                  <a:gd name="T19" fmla="*/ 77 h 79"/>
                  <a:gd name="T20" fmla="*/ 181 w 181"/>
                  <a:gd name="T21" fmla="*/ 79 h 79"/>
                  <a:gd name="T22" fmla="*/ 172 w 181"/>
                  <a:gd name="T23" fmla="*/ 76 h 79"/>
                  <a:gd name="T24" fmla="*/ 162 w 181"/>
                  <a:gd name="T25" fmla="*/ 71 h 79"/>
                  <a:gd name="T26" fmla="*/ 151 w 181"/>
                  <a:gd name="T27" fmla="*/ 67 h 79"/>
                  <a:gd name="T28" fmla="*/ 142 w 181"/>
                  <a:gd name="T29" fmla="*/ 63 h 79"/>
                  <a:gd name="T30" fmla="*/ 115 w 181"/>
                  <a:gd name="T31" fmla="*/ 54 h 79"/>
                  <a:gd name="T32" fmla="*/ 89 w 181"/>
                  <a:gd name="T33" fmla="*/ 44 h 79"/>
                  <a:gd name="T34" fmla="*/ 64 w 181"/>
                  <a:gd name="T35" fmla="*/ 33 h 79"/>
                  <a:gd name="T36" fmla="*/ 38 w 181"/>
                  <a:gd name="T37" fmla="*/ 23 h 79"/>
                  <a:gd name="T38" fmla="*/ 28 w 181"/>
                  <a:gd name="T39" fmla="*/ 18 h 79"/>
                  <a:gd name="T40" fmla="*/ 19 w 181"/>
                  <a:gd name="T41" fmla="*/ 13 h 79"/>
                  <a:gd name="T42" fmla="*/ 9 w 181"/>
                  <a:gd name="T43" fmla="*/ 8 h 79"/>
                  <a:gd name="T44" fmla="*/ 0 w 181"/>
                  <a:gd name="T45" fmla="*/ 3 h 79"/>
                  <a:gd name="T46" fmla="*/ 1 w 181"/>
                  <a:gd name="T47" fmla="*/ 1 h 79"/>
                  <a:gd name="T48" fmla="*/ 3 w 181"/>
                  <a:gd name="T49" fmla="*/ 0 h 79"/>
                  <a:gd name="T50" fmla="*/ 3 w 181"/>
                  <a:gd name="T5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1" h="79">
                    <a:moveTo>
                      <a:pt x="3" y="0"/>
                    </a:moveTo>
                    <a:lnTo>
                      <a:pt x="39" y="18"/>
                    </a:lnTo>
                    <a:lnTo>
                      <a:pt x="76" y="34"/>
                    </a:lnTo>
                    <a:lnTo>
                      <a:pt x="115" y="49"/>
                    </a:lnTo>
                    <a:lnTo>
                      <a:pt x="153" y="63"/>
                    </a:lnTo>
                    <a:lnTo>
                      <a:pt x="158" y="65"/>
                    </a:lnTo>
                    <a:lnTo>
                      <a:pt x="166" y="69"/>
                    </a:lnTo>
                    <a:lnTo>
                      <a:pt x="174" y="72"/>
                    </a:lnTo>
                    <a:lnTo>
                      <a:pt x="181" y="76"/>
                    </a:lnTo>
                    <a:lnTo>
                      <a:pt x="181" y="77"/>
                    </a:lnTo>
                    <a:lnTo>
                      <a:pt x="181" y="79"/>
                    </a:lnTo>
                    <a:lnTo>
                      <a:pt x="172" y="76"/>
                    </a:lnTo>
                    <a:lnTo>
                      <a:pt x="162" y="71"/>
                    </a:lnTo>
                    <a:lnTo>
                      <a:pt x="151" y="67"/>
                    </a:lnTo>
                    <a:lnTo>
                      <a:pt x="142" y="63"/>
                    </a:lnTo>
                    <a:lnTo>
                      <a:pt x="115" y="54"/>
                    </a:lnTo>
                    <a:lnTo>
                      <a:pt x="89" y="44"/>
                    </a:lnTo>
                    <a:lnTo>
                      <a:pt x="64" y="33"/>
                    </a:lnTo>
                    <a:lnTo>
                      <a:pt x="38" y="23"/>
                    </a:lnTo>
                    <a:lnTo>
                      <a:pt x="28" y="18"/>
                    </a:lnTo>
                    <a:lnTo>
                      <a:pt x="19" y="13"/>
                    </a:lnTo>
                    <a:lnTo>
                      <a:pt x="9" y="8"/>
                    </a:lnTo>
                    <a:lnTo>
                      <a:pt x="0" y="3"/>
                    </a:lnTo>
                    <a:lnTo>
                      <a:pt x="1" y="1"/>
                    </a:lnTo>
                    <a:lnTo>
                      <a:pt x="3" y="0"/>
                    </a:lnTo>
                    <a:lnTo>
                      <a:pt x="3"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34" name="Freeform 114"/>
              <p:cNvSpPr>
                <a:spLocks/>
              </p:cNvSpPr>
              <p:nvPr/>
            </p:nvSpPr>
            <p:spPr bwMode="auto">
              <a:xfrm>
                <a:off x="5566" y="1101"/>
                <a:ext cx="53" cy="15"/>
              </a:xfrm>
              <a:custGeom>
                <a:avLst/>
                <a:gdLst>
                  <a:gd name="T0" fmla="*/ 161 w 161"/>
                  <a:gd name="T1" fmla="*/ 0 h 44"/>
                  <a:gd name="T2" fmla="*/ 161 w 161"/>
                  <a:gd name="T3" fmla="*/ 1 h 44"/>
                  <a:gd name="T4" fmla="*/ 161 w 161"/>
                  <a:gd name="T5" fmla="*/ 4 h 44"/>
                  <a:gd name="T6" fmla="*/ 130 w 161"/>
                  <a:gd name="T7" fmla="*/ 11 h 44"/>
                  <a:gd name="T8" fmla="*/ 97 w 161"/>
                  <a:gd name="T9" fmla="*/ 16 h 44"/>
                  <a:gd name="T10" fmla="*/ 65 w 161"/>
                  <a:gd name="T11" fmla="*/ 23 h 44"/>
                  <a:gd name="T12" fmla="*/ 34 w 161"/>
                  <a:gd name="T13" fmla="*/ 32 h 44"/>
                  <a:gd name="T14" fmla="*/ 27 w 161"/>
                  <a:gd name="T15" fmla="*/ 34 h 44"/>
                  <a:gd name="T16" fmla="*/ 19 w 161"/>
                  <a:gd name="T17" fmla="*/ 37 h 44"/>
                  <a:gd name="T18" fmla="*/ 12 w 161"/>
                  <a:gd name="T19" fmla="*/ 40 h 44"/>
                  <a:gd name="T20" fmla="*/ 4 w 161"/>
                  <a:gd name="T21" fmla="*/ 44 h 44"/>
                  <a:gd name="T22" fmla="*/ 2 w 161"/>
                  <a:gd name="T23" fmla="*/ 42 h 44"/>
                  <a:gd name="T24" fmla="*/ 0 w 161"/>
                  <a:gd name="T25" fmla="*/ 42 h 44"/>
                  <a:gd name="T26" fmla="*/ 18 w 161"/>
                  <a:gd name="T27" fmla="*/ 33 h 44"/>
                  <a:gd name="T28" fmla="*/ 36 w 161"/>
                  <a:gd name="T29" fmla="*/ 28 h 44"/>
                  <a:gd name="T30" fmla="*/ 53 w 161"/>
                  <a:gd name="T31" fmla="*/ 23 h 44"/>
                  <a:gd name="T32" fmla="*/ 72 w 161"/>
                  <a:gd name="T33" fmla="*/ 18 h 44"/>
                  <a:gd name="T34" fmla="*/ 93 w 161"/>
                  <a:gd name="T35" fmla="*/ 14 h 44"/>
                  <a:gd name="T36" fmla="*/ 116 w 161"/>
                  <a:gd name="T37" fmla="*/ 9 h 44"/>
                  <a:gd name="T38" fmla="*/ 139 w 161"/>
                  <a:gd name="T39" fmla="*/ 4 h 44"/>
                  <a:gd name="T40" fmla="*/ 161 w 161"/>
                  <a:gd name="T41" fmla="*/ 0 h 44"/>
                  <a:gd name="T42" fmla="*/ 161 w 161"/>
                  <a:gd name="T4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 h="44">
                    <a:moveTo>
                      <a:pt x="161" y="0"/>
                    </a:moveTo>
                    <a:lnTo>
                      <a:pt x="161" y="1"/>
                    </a:lnTo>
                    <a:lnTo>
                      <a:pt x="161" y="4"/>
                    </a:lnTo>
                    <a:lnTo>
                      <a:pt x="130" y="11"/>
                    </a:lnTo>
                    <a:lnTo>
                      <a:pt x="97" y="16"/>
                    </a:lnTo>
                    <a:lnTo>
                      <a:pt x="65" y="23"/>
                    </a:lnTo>
                    <a:lnTo>
                      <a:pt x="34" y="32"/>
                    </a:lnTo>
                    <a:lnTo>
                      <a:pt x="27" y="34"/>
                    </a:lnTo>
                    <a:lnTo>
                      <a:pt x="19" y="37"/>
                    </a:lnTo>
                    <a:lnTo>
                      <a:pt x="12" y="40"/>
                    </a:lnTo>
                    <a:lnTo>
                      <a:pt x="4" y="44"/>
                    </a:lnTo>
                    <a:lnTo>
                      <a:pt x="2" y="42"/>
                    </a:lnTo>
                    <a:lnTo>
                      <a:pt x="0" y="42"/>
                    </a:lnTo>
                    <a:lnTo>
                      <a:pt x="18" y="33"/>
                    </a:lnTo>
                    <a:lnTo>
                      <a:pt x="36" y="28"/>
                    </a:lnTo>
                    <a:lnTo>
                      <a:pt x="53" y="23"/>
                    </a:lnTo>
                    <a:lnTo>
                      <a:pt x="72" y="18"/>
                    </a:lnTo>
                    <a:lnTo>
                      <a:pt x="93" y="14"/>
                    </a:lnTo>
                    <a:lnTo>
                      <a:pt x="116" y="9"/>
                    </a:lnTo>
                    <a:lnTo>
                      <a:pt x="139" y="4"/>
                    </a:lnTo>
                    <a:lnTo>
                      <a:pt x="161" y="0"/>
                    </a:lnTo>
                    <a:lnTo>
                      <a:pt x="161"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35" name="Freeform 115"/>
              <p:cNvSpPr>
                <a:spLocks/>
              </p:cNvSpPr>
              <p:nvPr/>
            </p:nvSpPr>
            <p:spPr bwMode="auto">
              <a:xfrm>
                <a:off x="5557" y="1052"/>
                <a:ext cx="27" cy="47"/>
              </a:xfrm>
              <a:custGeom>
                <a:avLst/>
                <a:gdLst>
                  <a:gd name="T0" fmla="*/ 79 w 81"/>
                  <a:gd name="T1" fmla="*/ 0 h 141"/>
                  <a:gd name="T2" fmla="*/ 81 w 81"/>
                  <a:gd name="T3" fmla="*/ 4 h 141"/>
                  <a:gd name="T4" fmla="*/ 79 w 81"/>
                  <a:gd name="T5" fmla="*/ 7 h 141"/>
                  <a:gd name="T6" fmla="*/ 75 w 81"/>
                  <a:gd name="T7" fmla="*/ 11 h 141"/>
                  <a:gd name="T8" fmla="*/ 73 w 81"/>
                  <a:gd name="T9" fmla="*/ 16 h 141"/>
                  <a:gd name="T10" fmla="*/ 65 w 81"/>
                  <a:gd name="T11" fmla="*/ 25 h 141"/>
                  <a:gd name="T12" fmla="*/ 59 w 81"/>
                  <a:gd name="T13" fmla="*/ 35 h 141"/>
                  <a:gd name="T14" fmla="*/ 53 w 81"/>
                  <a:gd name="T15" fmla="*/ 45 h 141"/>
                  <a:gd name="T16" fmla="*/ 48 w 81"/>
                  <a:gd name="T17" fmla="*/ 56 h 141"/>
                  <a:gd name="T18" fmla="*/ 34 w 81"/>
                  <a:gd name="T19" fmla="*/ 75 h 141"/>
                  <a:gd name="T20" fmla="*/ 23 w 81"/>
                  <a:gd name="T21" fmla="*/ 97 h 141"/>
                  <a:gd name="T22" fmla="*/ 13 w 81"/>
                  <a:gd name="T23" fmla="*/ 119 h 141"/>
                  <a:gd name="T24" fmla="*/ 3 w 81"/>
                  <a:gd name="T25" fmla="*/ 141 h 141"/>
                  <a:gd name="T26" fmla="*/ 1 w 81"/>
                  <a:gd name="T27" fmla="*/ 141 h 141"/>
                  <a:gd name="T28" fmla="*/ 0 w 81"/>
                  <a:gd name="T29" fmla="*/ 139 h 141"/>
                  <a:gd name="T30" fmla="*/ 11 w 81"/>
                  <a:gd name="T31" fmla="*/ 114 h 141"/>
                  <a:gd name="T32" fmla="*/ 23 w 81"/>
                  <a:gd name="T33" fmla="*/ 90 h 141"/>
                  <a:gd name="T34" fmla="*/ 35 w 81"/>
                  <a:gd name="T35" fmla="*/ 66 h 141"/>
                  <a:gd name="T36" fmla="*/ 50 w 81"/>
                  <a:gd name="T37" fmla="*/ 43 h 141"/>
                  <a:gd name="T38" fmla="*/ 55 w 81"/>
                  <a:gd name="T39" fmla="*/ 31 h 141"/>
                  <a:gd name="T40" fmla="*/ 64 w 81"/>
                  <a:gd name="T41" fmla="*/ 21 h 141"/>
                  <a:gd name="T42" fmla="*/ 72 w 81"/>
                  <a:gd name="T43" fmla="*/ 10 h 141"/>
                  <a:gd name="T44" fmla="*/ 79 w 81"/>
                  <a:gd name="T45" fmla="*/ 0 h 141"/>
                  <a:gd name="T46" fmla="*/ 79 w 81"/>
                  <a:gd name="T4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141">
                    <a:moveTo>
                      <a:pt x="79" y="0"/>
                    </a:moveTo>
                    <a:lnTo>
                      <a:pt x="81" y="4"/>
                    </a:lnTo>
                    <a:lnTo>
                      <a:pt x="79" y="7"/>
                    </a:lnTo>
                    <a:lnTo>
                      <a:pt x="75" y="11"/>
                    </a:lnTo>
                    <a:lnTo>
                      <a:pt x="73" y="16"/>
                    </a:lnTo>
                    <a:lnTo>
                      <a:pt x="65" y="25"/>
                    </a:lnTo>
                    <a:lnTo>
                      <a:pt x="59" y="35"/>
                    </a:lnTo>
                    <a:lnTo>
                      <a:pt x="53" y="45"/>
                    </a:lnTo>
                    <a:lnTo>
                      <a:pt x="48" y="56"/>
                    </a:lnTo>
                    <a:lnTo>
                      <a:pt x="34" y="75"/>
                    </a:lnTo>
                    <a:lnTo>
                      <a:pt x="23" y="97"/>
                    </a:lnTo>
                    <a:lnTo>
                      <a:pt x="13" y="119"/>
                    </a:lnTo>
                    <a:lnTo>
                      <a:pt x="3" y="141"/>
                    </a:lnTo>
                    <a:lnTo>
                      <a:pt x="1" y="141"/>
                    </a:lnTo>
                    <a:lnTo>
                      <a:pt x="0" y="139"/>
                    </a:lnTo>
                    <a:lnTo>
                      <a:pt x="11" y="114"/>
                    </a:lnTo>
                    <a:lnTo>
                      <a:pt x="23" y="90"/>
                    </a:lnTo>
                    <a:lnTo>
                      <a:pt x="35" y="66"/>
                    </a:lnTo>
                    <a:lnTo>
                      <a:pt x="50" y="43"/>
                    </a:lnTo>
                    <a:lnTo>
                      <a:pt x="55" y="31"/>
                    </a:lnTo>
                    <a:lnTo>
                      <a:pt x="64" y="21"/>
                    </a:lnTo>
                    <a:lnTo>
                      <a:pt x="72" y="10"/>
                    </a:lnTo>
                    <a:lnTo>
                      <a:pt x="79" y="0"/>
                    </a:lnTo>
                    <a:lnTo>
                      <a:pt x="79"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36" name="Freeform 116"/>
              <p:cNvSpPr>
                <a:spLocks/>
              </p:cNvSpPr>
              <p:nvPr/>
            </p:nvSpPr>
            <p:spPr bwMode="auto">
              <a:xfrm>
                <a:off x="5567" y="1062"/>
                <a:ext cx="31" cy="16"/>
              </a:xfrm>
              <a:custGeom>
                <a:avLst/>
                <a:gdLst>
                  <a:gd name="T0" fmla="*/ 94 w 94"/>
                  <a:gd name="T1" fmla="*/ 0 h 47"/>
                  <a:gd name="T2" fmla="*/ 94 w 94"/>
                  <a:gd name="T3" fmla="*/ 4 h 47"/>
                  <a:gd name="T4" fmla="*/ 89 w 94"/>
                  <a:gd name="T5" fmla="*/ 8 h 47"/>
                  <a:gd name="T6" fmla="*/ 82 w 94"/>
                  <a:gd name="T7" fmla="*/ 9 h 47"/>
                  <a:gd name="T8" fmla="*/ 78 w 94"/>
                  <a:gd name="T9" fmla="*/ 13 h 47"/>
                  <a:gd name="T10" fmla="*/ 59 w 94"/>
                  <a:gd name="T11" fmla="*/ 20 h 47"/>
                  <a:gd name="T12" fmla="*/ 40 w 94"/>
                  <a:gd name="T13" fmla="*/ 30 h 47"/>
                  <a:gd name="T14" fmla="*/ 23 w 94"/>
                  <a:gd name="T15" fmla="*/ 38 h 47"/>
                  <a:gd name="T16" fmla="*/ 4 w 94"/>
                  <a:gd name="T17" fmla="*/ 47 h 47"/>
                  <a:gd name="T18" fmla="*/ 1 w 94"/>
                  <a:gd name="T19" fmla="*/ 46 h 47"/>
                  <a:gd name="T20" fmla="*/ 0 w 94"/>
                  <a:gd name="T21" fmla="*/ 46 h 47"/>
                  <a:gd name="T22" fmla="*/ 13 w 94"/>
                  <a:gd name="T23" fmla="*/ 38 h 47"/>
                  <a:gd name="T24" fmla="*/ 26 w 94"/>
                  <a:gd name="T25" fmla="*/ 32 h 47"/>
                  <a:gd name="T26" fmla="*/ 40 w 94"/>
                  <a:gd name="T27" fmla="*/ 25 h 47"/>
                  <a:gd name="T28" fmla="*/ 54 w 94"/>
                  <a:gd name="T29" fmla="*/ 19 h 47"/>
                  <a:gd name="T30" fmla="*/ 64 w 94"/>
                  <a:gd name="T31" fmla="*/ 14 h 47"/>
                  <a:gd name="T32" fmla="*/ 74 w 94"/>
                  <a:gd name="T33" fmla="*/ 10 h 47"/>
                  <a:gd name="T34" fmla="*/ 84 w 94"/>
                  <a:gd name="T35" fmla="*/ 5 h 47"/>
                  <a:gd name="T36" fmla="*/ 94 w 94"/>
                  <a:gd name="T37" fmla="*/ 0 h 47"/>
                  <a:gd name="T38" fmla="*/ 94 w 94"/>
                  <a:gd name="T3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47">
                    <a:moveTo>
                      <a:pt x="94" y="0"/>
                    </a:moveTo>
                    <a:lnTo>
                      <a:pt x="94" y="4"/>
                    </a:lnTo>
                    <a:lnTo>
                      <a:pt x="89" y="8"/>
                    </a:lnTo>
                    <a:lnTo>
                      <a:pt x="82" y="9"/>
                    </a:lnTo>
                    <a:lnTo>
                      <a:pt x="78" y="13"/>
                    </a:lnTo>
                    <a:lnTo>
                      <a:pt x="59" y="20"/>
                    </a:lnTo>
                    <a:lnTo>
                      <a:pt x="40" y="30"/>
                    </a:lnTo>
                    <a:lnTo>
                      <a:pt x="23" y="38"/>
                    </a:lnTo>
                    <a:lnTo>
                      <a:pt x="4" y="47"/>
                    </a:lnTo>
                    <a:lnTo>
                      <a:pt x="1" y="46"/>
                    </a:lnTo>
                    <a:lnTo>
                      <a:pt x="0" y="46"/>
                    </a:lnTo>
                    <a:lnTo>
                      <a:pt x="13" y="38"/>
                    </a:lnTo>
                    <a:lnTo>
                      <a:pt x="26" y="32"/>
                    </a:lnTo>
                    <a:lnTo>
                      <a:pt x="40" y="25"/>
                    </a:lnTo>
                    <a:lnTo>
                      <a:pt x="54" y="19"/>
                    </a:lnTo>
                    <a:lnTo>
                      <a:pt x="64" y="14"/>
                    </a:lnTo>
                    <a:lnTo>
                      <a:pt x="74" y="10"/>
                    </a:lnTo>
                    <a:lnTo>
                      <a:pt x="84" y="5"/>
                    </a:lnTo>
                    <a:lnTo>
                      <a:pt x="94" y="0"/>
                    </a:lnTo>
                    <a:lnTo>
                      <a:pt x="94"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37" name="Freeform 117"/>
              <p:cNvSpPr>
                <a:spLocks/>
              </p:cNvSpPr>
              <p:nvPr/>
            </p:nvSpPr>
            <p:spPr bwMode="auto">
              <a:xfrm>
                <a:off x="5542" y="1076"/>
                <a:ext cx="27" cy="15"/>
              </a:xfrm>
              <a:custGeom>
                <a:avLst/>
                <a:gdLst>
                  <a:gd name="T0" fmla="*/ 77 w 79"/>
                  <a:gd name="T1" fmla="*/ 2 h 46"/>
                  <a:gd name="T2" fmla="*/ 79 w 79"/>
                  <a:gd name="T3" fmla="*/ 0 h 46"/>
                  <a:gd name="T4" fmla="*/ 78 w 79"/>
                  <a:gd name="T5" fmla="*/ 1 h 46"/>
                  <a:gd name="T6" fmla="*/ 77 w 79"/>
                  <a:gd name="T7" fmla="*/ 2 h 46"/>
                  <a:gd name="T8" fmla="*/ 77 w 79"/>
                  <a:gd name="T9" fmla="*/ 5 h 46"/>
                  <a:gd name="T10" fmla="*/ 63 w 79"/>
                  <a:gd name="T11" fmla="*/ 12 h 46"/>
                  <a:gd name="T12" fmla="*/ 49 w 79"/>
                  <a:gd name="T13" fmla="*/ 19 h 46"/>
                  <a:gd name="T14" fmla="*/ 34 w 79"/>
                  <a:gd name="T15" fmla="*/ 26 h 46"/>
                  <a:gd name="T16" fmla="*/ 21 w 79"/>
                  <a:gd name="T17" fmla="*/ 34 h 46"/>
                  <a:gd name="T18" fmla="*/ 16 w 79"/>
                  <a:gd name="T19" fmla="*/ 37 h 46"/>
                  <a:gd name="T20" fmla="*/ 11 w 79"/>
                  <a:gd name="T21" fmla="*/ 40 h 46"/>
                  <a:gd name="T22" fmla="*/ 5 w 79"/>
                  <a:gd name="T23" fmla="*/ 44 h 46"/>
                  <a:gd name="T24" fmla="*/ 0 w 79"/>
                  <a:gd name="T25" fmla="*/ 46 h 46"/>
                  <a:gd name="T26" fmla="*/ 3 w 79"/>
                  <a:gd name="T27" fmla="*/ 41 h 46"/>
                  <a:gd name="T28" fmla="*/ 8 w 79"/>
                  <a:gd name="T29" fmla="*/ 37 h 46"/>
                  <a:gd name="T30" fmla="*/ 14 w 79"/>
                  <a:gd name="T31" fmla="*/ 34 h 46"/>
                  <a:gd name="T32" fmla="*/ 20 w 79"/>
                  <a:gd name="T33" fmla="*/ 30 h 46"/>
                  <a:gd name="T34" fmla="*/ 33 w 79"/>
                  <a:gd name="T35" fmla="*/ 24 h 46"/>
                  <a:gd name="T36" fmla="*/ 47 w 79"/>
                  <a:gd name="T37" fmla="*/ 16 h 46"/>
                  <a:gd name="T38" fmla="*/ 62 w 79"/>
                  <a:gd name="T39" fmla="*/ 9 h 46"/>
                  <a:gd name="T40" fmla="*/ 77 w 79"/>
                  <a:gd name="T41" fmla="*/ 2 h 46"/>
                  <a:gd name="T42" fmla="*/ 77 w 79"/>
                  <a:gd name="T43"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 h="46">
                    <a:moveTo>
                      <a:pt x="77" y="2"/>
                    </a:moveTo>
                    <a:lnTo>
                      <a:pt x="79" y="0"/>
                    </a:lnTo>
                    <a:lnTo>
                      <a:pt x="78" y="1"/>
                    </a:lnTo>
                    <a:lnTo>
                      <a:pt x="77" y="2"/>
                    </a:lnTo>
                    <a:lnTo>
                      <a:pt x="77" y="5"/>
                    </a:lnTo>
                    <a:lnTo>
                      <a:pt x="63" y="12"/>
                    </a:lnTo>
                    <a:lnTo>
                      <a:pt x="49" y="19"/>
                    </a:lnTo>
                    <a:lnTo>
                      <a:pt x="34" y="26"/>
                    </a:lnTo>
                    <a:lnTo>
                      <a:pt x="21" y="34"/>
                    </a:lnTo>
                    <a:lnTo>
                      <a:pt x="16" y="37"/>
                    </a:lnTo>
                    <a:lnTo>
                      <a:pt x="11" y="40"/>
                    </a:lnTo>
                    <a:lnTo>
                      <a:pt x="5" y="44"/>
                    </a:lnTo>
                    <a:lnTo>
                      <a:pt x="0" y="46"/>
                    </a:lnTo>
                    <a:lnTo>
                      <a:pt x="3" y="41"/>
                    </a:lnTo>
                    <a:lnTo>
                      <a:pt x="8" y="37"/>
                    </a:lnTo>
                    <a:lnTo>
                      <a:pt x="14" y="34"/>
                    </a:lnTo>
                    <a:lnTo>
                      <a:pt x="20" y="30"/>
                    </a:lnTo>
                    <a:lnTo>
                      <a:pt x="33" y="24"/>
                    </a:lnTo>
                    <a:lnTo>
                      <a:pt x="47" y="16"/>
                    </a:lnTo>
                    <a:lnTo>
                      <a:pt x="62" y="9"/>
                    </a:lnTo>
                    <a:lnTo>
                      <a:pt x="77" y="2"/>
                    </a:lnTo>
                    <a:lnTo>
                      <a:pt x="77" y="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38" name="Freeform 118"/>
              <p:cNvSpPr>
                <a:spLocks/>
              </p:cNvSpPr>
              <p:nvPr/>
            </p:nvSpPr>
            <p:spPr bwMode="auto">
              <a:xfrm>
                <a:off x="5526" y="1042"/>
                <a:ext cx="24" cy="52"/>
              </a:xfrm>
              <a:custGeom>
                <a:avLst/>
                <a:gdLst>
                  <a:gd name="T0" fmla="*/ 0 w 72"/>
                  <a:gd name="T1" fmla="*/ 0 h 156"/>
                  <a:gd name="T2" fmla="*/ 6 w 72"/>
                  <a:gd name="T3" fmla="*/ 9 h 156"/>
                  <a:gd name="T4" fmla="*/ 13 w 72"/>
                  <a:gd name="T5" fmla="*/ 19 h 156"/>
                  <a:gd name="T6" fmla="*/ 16 w 72"/>
                  <a:gd name="T7" fmla="*/ 29 h 156"/>
                  <a:gd name="T8" fmla="*/ 23 w 72"/>
                  <a:gd name="T9" fmla="*/ 39 h 156"/>
                  <a:gd name="T10" fmla="*/ 30 w 72"/>
                  <a:gd name="T11" fmla="*/ 57 h 156"/>
                  <a:gd name="T12" fmla="*/ 39 w 72"/>
                  <a:gd name="T13" fmla="*/ 75 h 156"/>
                  <a:gd name="T14" fmla="*/ 47 w 72"/>
                  <a:gd name="T15" fmla="*/ 93 h 156"/>
                  <a:gd name="T16" fmla="*/ 57 w 72"/>
                  <a:gd name="T17" fmla="*/ 112 h 156"/>
                  <a:gd name="T18" fmla="*/ 60 w 72"/>
                  <a:gd name="T19" fmla="*/ 123 h 156"/>
                  <a:gd name="T20" fmla="*/ 65 w 72"/>
                  <a:gd name="T21" fmla="*/ 133 h 156"/>
                  <a:gd name="T22" fmla="*/ 69 w 72"/>
                  <a:gd name="T23" fmla="*/ 143 h 156"/>
                  <a:gd name="T24" fmla="*/ 72 w 72"/>
                  <a:gd name="T25" fmla="*/ 156 h 156"/>
                  <a:gd name="T26" fmla="*/ 67 w 72"/>
                  <a:gd name="T27" fmla="*/ 153 h 156"/>
                  <a:gd name="T28" fmla="*/ 65 w 72"/>
                  <a:gd name="T29" fmla="*/ 147 h 156"/>
                  <a:gd name="T30" fmla="*/ 64 w 72"/>
                  <a:gd name="T31" fmla="*/ 141 h 156"/>
                  <a:gd name="T32" fmla="*/ 62 w 72"/>
                  <a:gd name="T33" fmla="*/ 137 h 156"/>
                  <a:gd name="T34" fmla="*/ 52 w 72"/>
                  <a:gd name="T35" fmla="*/ 112 h 156"/>
                  <a:gd name="T36" fmla="*/ 40 w 72"/>
                  <a:gd name="T37" fmla="*/ 88 h 156"/>
                  <a:gd name="T38" fmla="*/ 30 w 72"/>
                  <a:gd name="T39" fmla="*/ 64 h 156"/>
                  <a:gd name="T40" fmla="*/ 19 w 72"/>
                  <a:gd name="T41" fmla="*/ 40 h 156"/>
                  <a:gd name="T42" fmla="*/ 14 w 72"/>
                  <a:gd name="T43" fmla="*/ 30 h 156"/>
                  <a:gd name="T44" fmla="*/ 9 w 72"/>
                  <a:gd name="T45" fmla="*/ 21 h 156"/>
                  <a:gd name="T46" fmla="*/ 4 w 72"/>
                  <a:gd name="T47" fmla="*/ 11 h 156"/>
                  <a:gd name="T48" fmla="*/ 0 w 72"/>
                  <a:gd name="T49" fmla="*/ 2 h 156"/>
                  <a:gd name="T50" fmla="*/ 0 w 72"/>
                  <a:gd name="T51" fmla="*/ 1 h 156"/>
                  <a:gd name="T52" fmla="*/ 0 w 72"/>
                  <a:gd name="T53" fmla="*/ 0 h 156"/>
                  <a:gd name="T54" fmla="*/ 0 w 72"/>
                  <a:gd name="T5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156">
                    <a:moveTo>
                      <a:pt x="0" y="0"/>
                    </a:moveTo>
                    <a:lnTo>
                      <a:pt x="6" y="9"/>
                    </a:lnTo>
                    <a:lnTo>
                      <a:pt x="13" y="19"/>
                    </a:lnTo>
                    <a:lnTo>
                      <a:pt x="16" y="29"/>
                    </a:lnTo>
                    <a:lnTo>
                      <a:pt x="23" y="39"/>
                    </a:lnTo>
                    <a:lnTo>
                      <a:pt x="30" y="57"/>
                    </a:lnTo>
                    <a:lnTo>
                      <a:pt x="39" y="75"/>
                    </a:lnTo>
                    <a:lnTo>
                      <a:pt x="47" y="93"/>
                    </a:lnTo>
                    <a:lnTo>
                      <a:pt x="57" y="112"/>
                    </a:lnTo>
                    <a:lnTo>
                      <a:pt x="60" y="123"/>
                    </a:lnTo>
                    <a:lnTo>
                      <a:pt x="65" y="133"/>
                    </a:lnTo>
                    <a:lnTo>
                      <a:pt x="69" y="143"/>
                    </a:lnTo>
                    <a:lnTo>
                      <a:pt x="72" y="156"/>
                    </a:lnTo>
                    <a:lnTo>
                      <a:pt x="67" y="153"/>
                    </a:lnTo>
                    <a:lnTo>
                      <a:pt x="65" y="147"/>
                    </a:lnTo>
                    <a:lnTo>
                      <a:pt x="64" y="141"/>
                    </a:lnTo>
                    <a:lnTo>
                      <a:pt x="62" y="137"/>
                    </a:lnTo>
                    <a:lnTo>
                      <a:pt x="52" y="112"/>
                    </a:lnTo>
                    <a:lnTo>
                      <a:pt x="40" y="88"/>
                    </a:lnTo>
                    <a:lnTo>
                      <a:pt x="30" y="64"/>
                    </a:lnTo>
                    <a:lnTo>
                      <a:pt x="19" y="40"/>
                    </a:lnTo>
                    <a:lnTo>
                      <a:pt x="14" y="30"/>
                    </a:lnTo>
                    <a:lnTo>
                      <a:pt x="9" y="21"/>
                    </a:lnTo>
                    <a:lnTo>
                      <a:pt x="4" y="11"/>
                    </a:lnTo>
                    <a:lnTo>
                      <a:pt x="0" y="2"/>
                    </a:lnTo>
                    <a:lnTo>
                      <a:pt x="0" y="1"/>
                    </a:lnTo>
                    <a:lnTo>
                      <a:pt x="0" y="0"/>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39" name="Freeform 119"/>
              <p:cNvSpPr>
                <a:spLocks/>
              </p:cNvSpPr>
              <p:nvPr/>
            </p:nvSpPr>
            <p:spPr bwMode="auto">
              <a:xfrm>
                <a:off x="5528" y="1039"/>
                <a:ext cx="17" cy="48"/>
              </a:xfrm>
              <a:custGeom>
                <a:avLst/>
                <a:gdLst>
                  <a:gd name="T0" fmla="*/ 50 w 52"/>
                  <a:gd name="T1" fmla="*/ 0 h 143"/>
                  <a:gd name="T2" fmla="*/ 52 w 52"/>
                  <a:gd name="T3" fmla="*/ 6 h 143"/>
                  <a:gd name="T4" fmla="*/ 50 w 52"/>
                  <a:gd name="T5" fmla="*/ 13 h 143"/>
                  <a:gd name="T6" fmla="*/ 47 w 52"/>
                  <a:gd name="T7" fmla="*/ 19 h 143"/>
                  <a:gd name="T8" fmla="*/ 45 w 52"/>
                  <a:gd name="T9" fmla="*/ 25 h 143"/>
                  <a:gd name="T10" fmla="*/ 34 w 52"/>
                  <a:gd name="T11" fmla="*/ 53 h 143"/>
                  <a:gd name="T12" fmla="*/ 24 w 52"/>
                  <a:gd name="T13" fmla="*/ 82 h 143"/>
                  <a:gd name="T14" fmla="*/ 14 w 52"/>
                  <a:gd name="T15" fmla="*/ 111 h 143"/>
                  <a:gd name="T16" fmla="*/ 4 w 52"/>
                  <a:gd name="T17" fmla="*/ 140 h 143"/>
                  <a:gd name="T18" fmla="*/ 1 w 52"/>
                  <a:gd name="T19" fmla="*/ 141 h 143"/>
                  <a:gd name="T20" fmla="*/ 0 w 52"/>
                  <a:gd name="T21" fmla="*/ 143 h 143"/>
                  <a:gd name="T22" fmla="*/ 3 w 52"/>
                  <a:gd name="T23" fmla="*/ 131 h 143"/>
                  <a:gd name="T24" fmla="*/ 6 w 52"/>
                  <a:gd name="T25" fmla="*/ 118 h 143"/>
                  <a:gd name="T26" fmla="*/ 11 w 52"/>
                  <a:gd name="T27" fmla="*/ 107 h 143"/>
                  <a:gd name="T28" fmla="*/ 15 w 52"/>
                  <a:gd name="T29" fmla="*/ 96 h 143"/>
                  <a:gd name="T30" fmla="*/ 23 w 52"/>
                  <a:gd name="T31" fmla="*/ 71 h 143"/>
                  <a:gd name="T32" fmla="*/ 32 w 52"/>
                  <a:gd name="T33" fmla="*/ 48 h 143"/>
                  <a:gd name="T34" fmla="*/ 40 w 52"/>
                  <a:gd name="T35" fmla="*/ 24 h 143"/>
                  <a:gd name="T36" fmla="*/ 50 w 52"/>
                  <a:gd name="T37" fmla="*/ 0 h 143"/>
                  <a:gd name="T38" fmla="*/ 50 w 52"/>
                  <a:gd name="T3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43">
                    <a:moveTo>
                      <a:pt x="50" y="0"/>
                    </a:moveTo>
                    <a:lnTo>
                      <a:pt x="52" y="6"/>
                    </a:lnTo>
                    <a:lnTo>
                      <a:pt x="50" y="13"/>
                    </a:lnTo>
                    <a:lnTo>
                      <a:pt x="47" y="19"/>
                    </a:lnTo>
                    <a:lnTo>
                      <a:pt x="45" y="25"/>
                    </a:lnTo>
                    <a:lnTo>
                      <a:pt x="34" y="53"/>
                    </a:lnTo>
                    <a:lnTo>
                      <a:pt x="24" y="82"/>
                    </a:lnTo>
                    <a:lnTo>
                      <a:pt x="14" y="111"/>
                    </a:lnTo>
                    <a:lnTo>
                      <a:pt x="4" y="140"/>
                    </a:lnTo>
                    <a:lnTo>
                      <a:pt x="1" y="141"/>
                    </a:lnTo>
                    <a:lnTo>
                      <a:pt x="0" y="143"/>
                    </a:lnTo>
                    <a:lnTo>
                      <a:pt x="3" y="131"/>
                    </a:lnTo>
                    <a:lnTo>
                      <a:pt x="6" y="118"/>
                    </a:lnTo>
                    <a:lnTo>
                      <a:pt x="11" y="107"/>
                    </a:lnTo>
                    <a:lnTo>
                      <a:pt x="15" y="96"/>
                    </a:lnTo>
                    <a:lnTo>
                      <a:pt x="23" y="71"/>
                    </a:lnTo>
                    <a:lnTo>
                      <a:pt x="32" y="48"/>
                    </a:lnTo>
                    <a:lnTo>
                      <a:pt x="40" y="24"/>
                    </a:lnTo>
                    <a:lnTo>
                      <a:pt x="50" y="0"/>
                    </a:lnTo>
                    <a:lnTo>
                      <a:pt x="5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40" name="Freeform 120"/>
              <p:cNvSpPr>
                <a:spLocks/>
              </p:cNvSpPr>
              <p:nvPr/>
            </p:nvSpPr>
            <p:spPr bwMode="auto">
              <a:xfrm>
                <a:off x="5424" y="1102"/>
                <a:ext cx="61" cy="5"/>
              </a:xfrm>
              <a:custGeom>
                <a:avLst/>
                <a:gdLst>
                  <a:gd name="T0" fmla="*/ 2 w 184"/>
                  <a:gd name="T1" fmla="*/ 0 h 15"/>
                  <a:gd name="T2" fmla="*/ 44 w 184"/>
                  <a:gd name="T3" fmla="*/ 3 h 15"/>
                  <a:gd name="T4" fmla="*/ 91 w 184"/>
                  <a:gd name="T5" fmla="*/ 6 h 15"/>
                  <a:gd name="T6" fmla="*/ 137 w 184"/>
                  <a:gd name="T7" fmla="*/ 8 h 15"/>
                  <a:gd name="T8" fmla="*/ 183 w 184"/>
                  <a:gd name="T9" fmla="*/ 11 h 15"/>
                  <a:gd name="T10" fmla="*/ 183 w 184"/>
                  <a:gd name="T11" fmla="*/ 11 h 15"/>
                  <a:gd name="T12" fmla="*/ 184 w 184"/>
                  <a:gd name="T13" fmla="*/ 13 h 15"/>
                  <a:gd name="T14" fmla="*/ 184 w 184"/>
                  <a:gd name="T15" fmla="*/ 13 h 15"/>
                  <a:gd name="T16" fmla="*/ 184 w 184"/>
                  <a:gd name="T17" fmla="*/ 15 h 15"/>
                  <a:gd name="T18" fmla="*/ 179 w 184"/>
                  <a:gd name="T19" fmla="*/ 15 h 15"/>
                  <a:gd name="T20" fmla="*/ 173 w 184"/>
                  <a:gd name="T21" fmla="*/ 15 h 15"/>
                  <a:gd name="T22" fmla="*/ 166 w 184"/>
                  <a:gd name="T23" fmla="*/ 15 h 15"/>
                  <a:gd name="T24" fmla="*/ 161 w 184"/>
                  <a:gd name="T25" fmla="*/ 15 h 15"/>
                  <a:gd name="T26" fmla="*/ 158 w 184"/>
                  <a:gd name="T27" fmla="*/ 15 h 15"/>
                  <a:gd name="T28" fmla="*/ 151 w 184"/>
                  <a:gd name="T29" fmla="*/ 15 h 15"/>
                  <a:gd name="T30" fmla="*/ 145 w 184"/>
                  <a:gd name="T31" fmla="*/ 15 h 15"/>
                  <a:gd name="T32" fmla="*/ 142 w 184"/>
                  <a:gd name="T33" fmla="*/ 15 h 15"/>
                  <a:gd name="T34" fmla="*/ 135 w 184"/>
                  <a:gd name="T35" fmla="*/ 15 h 15"/>
                  <a:gd name="T36" fmla="*/ 131 w 184"/>
                  <a:gd name="T37" fmla="*/ 15 h 15"/>
                  <a:gd name="T38" fmla="*/ 126 w 184"/>
                  <a:gd name="T39" fmla="*/ 13 h 15"/>
                  <a:gd name="T40" fmla="*/ 121 w 184"/>
                  <a:gd name="T41" fmla="*/ 13 h 15"/>
                  <a:gd name="T42" fmla="*/ 117 w 184"/>
                  <a:gd name="T43" fmla="*/ 13 h 15"/>
                  <a:gd name="T44" fmla="*/ 112 w 184"/>
                  <a:gd name="T45" fmla="*/ 13 h 15"/>
                  <a:gd name="T46" fmla="*/ 107 w 184"/>
                  <a:gd name="T47" fmla="*/ 13 h 15"/>
                  <a:gd name="T48" fmla="*/ 105 w 184"/>
                  <a:gd name="T49" fmla="*/ 13 h 15"/>
                  <a:gd name="T50" fmla="*/ 97 w 184"/>
                  <a:gd name="T51" fmla="*/ 13 h 15"/>
                  <a:gd name="T52" fmla="*/ 88 w 184"/>
                  <a:gd name="T53" fmla="*/ 13 h 15"/>
                  <a:gd name="T54" fmla="*/ 80 w 184"/>
                  <a:gd name="T55" fmla="*/ 12 h 15"/>
                  <a:gd name="T56" fmla="*/ 72 w 184"/>
                  <a:gd name="T57" fmla="*/ 12 h 15"/>
                  <a:gd name="T58" fmla="*/ 52 w 184"/>
                  <a:gd name="T59" fmla="*/ 10 h 15"/>
                  <a:gd name="T60" fmla="*/ 34 w 184"/>
                  <a:gd name="T61" fmla="*/ 8 h 15"/>
                  <a:gd name="T62" fmla="*/ 17 w 184"/>
                  <a:gd name="T63" fmla="*/ 7 h 15"/>
                  <a:gd name="T64" fmla="*/ 0 w 184"/>
                  <a:gd name="T65" fmla="*/ 5 h 15"/>
                  <a:gd name="T66" fmla="*/ 0 w 184"/>
                  <a:gd name="T67" fmla="*/ 3 h 15"/>
                  <a:gd name="T68" fmla="*/ 0 w 184"/>
                  <a:gd name="T69" fmla="*/ 2 h 15"/>
                  <a:gd name="T70" fmla="*/ 0 w 184"/>
                  <a:gd name="T71" fmla="*/ 0 h 15"/>
                  <a:gd name="T72" fmla="*/ 2 w 184"/>
                  <a:gd name="T73" fmla="*/ 0 h 15"/>
                  <a:gd name="T74" fmla="*/ 2 w 184"/>
                  <a:gd name="T7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4" h="15">
                    <a:moveTo>
                      <a:pt x="2" y="0"/>
                    </a:moveTo>
                    <a:lnTo>
                      <a:pt x="44" y="3"/>
                    </a:lnTo>
                    <a:lnTo>
                      <a:pt x="91" y="6"/>
                    </a:lnTo>
                    <a:lnTo>
                      <a:pt x="137" y="8"/>
                    </a:lnTo>
                    <a:lnTo>
                      <a:pt x="183" y="11"/>
                    </a:lnTo>
                    <a:lnTo>
                      <a:pt x="183" y="11"/>
                    </a:lnTo>
                    <a:lnTo>
                      <a:pt x="184" y="13"/>
                    </a:lnTo>
                    <a:lnTo>
                      <a:pt x="184" y="13"/>
                    </a:lnTo>
                    <a:lnTo>
                      <a:pt x="184" y="15"/>
                    </a:lnTo>
                    <a:lnTo>
                      <a:pt x="179" y="15"/>
                    </a:lnTo>
                    <a:lnTo>
                      <a:pt x="173" y="15"/>
                    </a:lnTo>
                    <a:lnTo>
                      <a:pt x="166" y="15"/>
                    </a:lnTo>
                    <a:lnTo>
                      <a:pt x="161" y="15"/>
                    </a:lnTo>
                    <a:lnTo>
                      <a:pt x="158" y="15"/>
                    </a:lnTo>
                    <a:lnTo>
                      <a:pt x="151" y="15"/>
                    </a:lnTo>
                    <a:lnTo>
                      <a:pt x="145" y="15"/>
                    </a:lnTo>
                    <a:lnTo>
                      <a:pt x="142" y="15"/>
                    </a:lnTo>
                    <a:lnTo>
                      <a:pt x="135" y="15"/>
                    </a:lnTo>
                    <a:lnTo>
                      <a:pt x="131" y="15"/>
                    </a:lnTo>
                    <a:lnTo>
                      <a:pt x="126" y="13"/>
                    </a:lnTo>
                    <a:lnTo>
                      <a:pt x="121" y="13"/>
                    </a:lnTo>
                    <a:lnTo>
                      <a:pt x="117" y="13"/>
                    </a:lnTo>
                    <a:lnTo>
                      <a:pt x="112" y="13"/>
                    </a:lnTo>
                    <a:lnTo>
                      <a:pt x="107" y="13"/>
                    </a:lnTo>
                    <a:lnTo>
                      <a:pt x="105" y="13"/>
                    </a:lnTo>
                    <a:lnTo>
                      <a:pt x="97" y="13"/>
                    </a:lnTo>
                    <a:lnTo>
                      <a:pt x="88" y="13"/>
                    </a:lnTo>
                    <a:lnTo>
                      <a:pt x="80" y="12"/>
                    </a:lnTo>
                    <a:lnTo>
                      <a:pt x="72" y="12"/>
                    </a:lnTo>
                    <a:lnTo>
                      <a:pt x="52" y="10"/>
                    </a:lnTo>
                    <a:lnTo>
                      <a:pt x="34" y="8"/>
                    </a:lnTo>
                    <a:lnTo>
                      <a:pt x="17" y="7"/>
                    </a:lnTo>
                    <a:lnTo>
                      <a:pt x="0" y="5"/>
                    </a:lnTo>
                    <a:lnTo>
                      <a:pt x="0" y="3"/>
                    </a:lnTo>
                    <a:lnTo>
                      <a:pt x="0" y="2"/>
                    </a:lnTo>
                    <a:lnTo>
                      <a:pt x="0" y="0"/>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41" name="Freeform 121"/>
              <p:cNvSpPr>
                <a:spLocks/>
              </p:cNvSpPr>
              <p:nvPr/>
            </p:nvSpPr>
            <p:spPr bwMode="auto">
              <a:xfrm>
                <a:off x="5480" y="1106"/>
                <a:ext cx="48" cy="3"/>
              </a:xfrm>
              <a:custGeom>
                <a:avLst/>
                <a:gdLst>
                  <a:gd name="T0" fmla="*/ 8 w 145"/>
                  <a:gd name="T1" fmla="*/ 0 h 9"/>
                  <a:gd name="T2" fmla="*/ 41 w 145"/>
                  <a:gd name="T3" fmla="*/ 1 h 9"/>
                  <a:gd name="T4" fmla="*/ 76 w 145"/>
                  <a:gd name="T5" fmla="*/ 2 h 9"/>
                  <a:gd name="T6" fmla="*/ 110 w 145"/>
                  <a:gd name="T7" fmla="*/ 2 h 9"/>
                  <a:gd name="T8" fmla="*/ 143 w 145"/>
                  <a:gd name="T9" fmla="*/ 2 h 9"/>
                  <a:gd name="T10" fmla="*/ 143 w 145"/>
                  <a:gd name="T11" fmla="*/ 5 h 9"/>
                  <a:gd name="T12" fmla="*/ 145 w 145"/>
                  <a:gd name="T13" fmla="*/ 8 h 9"/>
                  <a:gd name="T14" fmla="*/ 138 w 145"/>
                  <a:gd name="T15" fmla="*/ 8 h 9"/>
                  <a:gd name="T16" fmla="*/ 129 w 145"/>
                  <a:gd name="T17" fmla="*/ 9 h 9"/>
                  <a:gd name="T18" fmla="*/ 122 w 145"/>
                  <a:gd name="T19" fmla="*/ 9 h 9"/>
                  <a:gd name="T20" fmla="*/ 114 w 145"/>
                  <a:gd name="T21" fmla="*/ 9 h 9"/>
                  <a:gd name="T22" fmla="*/ 108 w 145"/>
                  <a:gd name="T23" fmla="*/ 8 h 9"/>
                  <a:gd name="T24" fmla="*/ 101 w 145"/>
                  <a:gd name="T25" fmla="*/ 8 h 9"/>
                  <a:gd name="T26" fmla="*/ 95 w 145"/>
                  <a:gd name="T27" fmla="*/ 8 h 9"/>
                  <a:gd name="T28" fmla="*/ 89 w 145"/>
                  <a:gd name="T29" fmla="*/ 9 h 9"/>
                  <a:gd name="T30" fmla="*/ 81 w 145"/>
                  <a:gd name="T31" fmla="*/ 9 h 9"/>
                  <a:gd name="T32" fmla="*/ 75 w 145"/>
                  <a:gd name="T33" fmla="*/ 9 h 9"/>
                  <a:gd name="T34" fmla="*/ 69 w 145"/>
                  <a:gd name="T35" fmla="*/ 9 h 9"/>
                  <a:gd name="T36" fmla="*/ 62 w 145"/>
                  <a:gd name="T37" fmla="*/ 9 h 9"/>
                  <a:gd name="T38" fmla="*/ 59 w 145"/>
                  <a:gd name="T39" fmla="*/ 8 h 9"/>
                  <a:gd name="T40" fmla="*/ 55 w 145"/>
                  <a:gd name="T41" fmla="*/ 8 h 9"/>
                  <a:gd name="T42" fmla="*/ 50 w 145"/>
                  <a:gd name="T43" fmla="*/ 8 h 9"/>
                  <a:gd name="T44" fmla="*/ 47 w 145"/>
                  <a:gd name="T45" fmla="*/ 8 h 9"/>
                  <a:gd name="T46" fmla="*/ 41 w 145"/>
                  <a:gd name="T47" fmla="*/ 6 h 9"/>
                  <a:gd name="T48" fmla="*/ 34 w 145"/>
                  <a:gd name="T49" fmla="*/ 6 h 9"/>
                  <a:gd name="T50" fmla="*/ 27 w 145"/>
                  <a:gd name="T51" fmla="*/ 6 h 9"/>
                  <a:gd name="T52" fmla="*/ 22 w 145"/>
                  <a:gd name="T53" fmla="*/ 6 h 9"/>
                  <a:gd name="T54" fmla="*/ 17 w 145"/>
                  <a:gd name="T55" fmla="*/ 6 h 9"/>
                  <a:gd name="T56" fmla="*/ 11 w 145"/>
                  <a:gd name="T57" fmla="*/ 6 h 9"/>
                  <a:gd name="T58" fmla="*/ 3 w 145"/>
                  <a:gd name="T59" fmla="*/ 5 h 9"/>
                  <a:gd name="T60" fmla="*/ 0 w 145"/>
                  <a:gd name="T61" fmla="*/ 4 h 9"/>
                  <a:gd name="T62" fmla="*/ 1 w 145"/>
                  <a:gd name="T63" fmla="*/ 2 h 9"/>
                  <a:gd name="T64" fmla="*/ 3 w 145"/>
                  <a:gd name="T65" fmla="*/ 2 h 9"/>
                  <a:gd name="T66" fmla="*/ 7 w 145"/>
                  <a:gd name="T67" fmla="*/ 0 h 9"/>
                  <a:gd name="T68" fmla="*/ 8 w 145"/>
                  <a:gd name="T69" fmla="*/ 0 h 9"/>
                  <a:gd name="T70" fmla="*/ 8 w 145"/>
                  <a:gd name="T7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9">
                    <a:moveTo>
                      <a:pt x="8" y="0"/>
                    </a:moveTo>
                    <a:lnTo>
                      <a:pt x="41" y="1"/>
                    </a:lnTo>
                    <a:lnTo>
                      <a:pt x="76" y="2"/>
                    </a:lnTo>
                    <a:lnTo>
                      <a:pt x="110" y="2"/>
                    </a:lnTo>
                    <a:lnTo>
                      <a:pt x="143" y="2"/>
                    </a:lnTo>
                    <a:lnTo>
                      <a:pt x="143" y="5"/>
                    </a:lnTo>
                    <a:lnTo>
                      <a:pt x="145" y="8"/>
                    </a:lnTo>
                    <a:lnTo>
                      <a:pt x="138" y="8"/>
                    </a:lnTo>
                    <a:lnTo>
                      <a:pt x="129" y="9"/>
                    </a:lnTo>
                    <a:lnTo>
                      <a:pt x="122" y="9"/>
                    </a:lnTo>
                    <a:lnTo>
                      <a:pt x="114" y="9"/>
                    </a:lnTo>
                    <a:lnTo>
                      <a:pt x="108" y="8"/>
                    </a:lnTo>
                    <a:lnTo>
                      <a:pt x="101" y="8"/>
                    </a:lnTo>
                    <a:lnTo>
                      <a:pt x="95" y="8"/>
                    </a:lnTo>
                    <a:lnTo>
                      <a:pt x="89" y="9"/>
                    </a:lnTo>
                    <a:lnTo>
                      <a:pt x="81" y="9"/>
                    </a:lnTo>
                    <a:lnTo>
                      <a:pt x="75" y="9"/>
                    </a:lnTo>
                    <a:lnTo>
                      <a:pt x="69" y="9"/>
                    </a:lnTo>
                    <a:lnTo>
                      <a:pt x="62" y="9"/>
                    </a:lnTo>
                    <a:lnTo>
                      <a:pt x="59" y="8"/>
                    </a:lnTo>
                    <a:lnTo>
                      <a:pt x="55" y="8"/>
                    </a:lnTo>
                    <a:lnTo>
                      <a:pt x="50" y="8"/>
                    </a:lnTo>
                    <a:lnTo>
                      <a:pt x="47" y="8"/>
                    </a:lnTo>
                    <a:lnTo>
                      <a:pt x="41" y="6"/>
                    </a:lnTo>
                    <a:lnTo>
                      <a:pt x="34" y="6"/>
                    </a:lnTo>
                    <a:lnTo>
                      <a:pt x="27" y="6"/>
                    </a:lnTo>
                    <a:lnTo>
                      <a:pt x="22" y="6"/>
                    </a:lnTo>
                    <a:lnTo>
                      <a:pt x="17" y="6"/>
                    </a:lnTo>
                    <a:lnTo>
                      <a:pt x="11" y="6"/>
                    </a:lnTo>
                    <a:lnTo>
                      <a:pt x="3" y="5"/>
                    </a:lnTo>
                    <a:lnTo>
                      <a:pt x="0" y="4"/>
                    </a:lnTo>
                    <a:lnTo>
                      <a:pt x="1" y="2"/>
                    </a:lnTo>
                    <a:lnTo>
                      <a:pt x="3" y="2"/>
                    </a:lnTo>
                    <a:lnTo>
                      <a:pt x="7" y="0"/>
                    </a:lnTo>
                    <a:lnTo>
                      <a:pt x="8"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42" name="Freeform 122"/>
              <p:cNvSpPr>
                <a:spLocks/>
              </p:cNvSpPr>
              <p:nvPr/>
            </p:nvSpPr>
            <p:spPr bwMode="auto">
              <a:xfrm>
                <a:off x="5424" y="1140"/>
                <a:ext cx="113" cy="18"/>
              </a:xfrm>
              <a:custGeom>
                <a:avLst/>
                <a:gdLst>
                  <a:gd name="T0" fmla="*/ 331 w 339"/>
                  <a:gd name="T1" fmla="*/ 3 h 53"/>
                  <a:gd name="T2" fmla="*/ 339 w 339"/>
                  <a:gd name="T3" fmla="*/ 7 h 53"/>
                  <a:gd name="T4" fmla="*/ 305 w 339"/>
                  <a:gd name="T5" fmla="*/ 8 h 53"/>
                  <a:gd name="T6" fmla="*/ 270 w 339"/>
                  <a:gd name="T7" fmla="*/ 12 h 53"/>
                  <a:gd name="T8" fmla="*/ 233 w 339"/>
                  <a:gd name="T9" fmla="*/ 15 h 53"/>
                  <a:gd name="T10" fmla="*/ 200 w 339"/>
                  <a:gd name="T11" fmla="*/ 20 h 53"/>
                  <a:gd name="T12" fmla="*/ 154 w 339"/>
                  <a:gd name="T13" fmla="*/ 27 h 53"/>
                  <a:gd name="T14" fmla="*/ 110 w 339"/>
                  <a:gd name="T15" fmla="*/ 33 h 53"/>
                  <a:gd name="T16" fmla="*/ 65 w 339"/>
                  <a:gd name="T17" fmla="*/ 39 h 53"/>
                  <a:gd name="T18" fmla="*/ 20 w 339"/>
                  <a:gd name="T19" fmla="*/ 48 h 53"/>
                  <a:gd name="T20" fmla="*/ 14 w 339"/>
                  <a:gd name="T21" fmla="*/ 49 h 53"/>
                  <a:gd name="T22" fmla="*/ 10 w 339"/>
                  <a:gd name="T23" fmla="*/ 51 h 53"/>
                  <a:gd name="T24" fmla="*/ 5 w 339"/>
                  <a:gd name="T25" fmla="*/ 52 h 53"/>
                  <a:gd name="T26" fmla="*/ 0 w 339"/>
                  <a:gd name="T27" fmla="*/ 53 h 53"/>
                  <a:gd name="T28" fmla="*/ 7 w 339"/>
                  <a:gd name="T29" fmla="*/ 44 h 53"/>
                  <a:gd name="T30" fmla="*/ 53 w 339"/>
                  <a:gd name="T31" fmla="*/ 35 h 53"/>
                  <a:gd name="T32" fmla="*/ 102 w 339"/>
                  <a:gd name="T33" fmla="*/ 28 h 53"/>
                  <a:gd name="T34" fmla="*/ 149 w 339"/>
                  <a:gd name="T35" fmla="*/ 22 h 53"/>
                  <a:gd name="T36" fmla="*/ 195 w 339"/>
                  <a:gd name="T37" fmla="*/ 13 h 53"/>
                  <a:gd name="T38" fmla="*/ 223 w 339"/>
                  <a:gd name="T39" fmla="*/ 10 h 53"/>
                  <a:gd name="T40" fmla="*/ 254 w 339"/>
                  <a:gd name="T41" fmla="*/ 8 h 53"/>
                  <a:gd name="T42" fmla="*/ 284 w 339"/>
                  <a:gd name="T43" fmla="*/ 4 h 53"/>
                  <a:gd name="T44" fmla="*/ 314 w 339"/>
                  <a:gd name="T45" fmla="*/ 0 h 53"/>
                  <a:gd name="T46" fmla="*/ 319 w 339"/>
                  <a:gd name="T47" fmla="*/ 0 h 53"/>
                  <a:gd name="T48" fmla="*/ 323 w 339"/>
                  <a:gd name="T49" fmla="*/ 2 h 53"/>
                  <a:gd name="T50" fmla="*/ 326 w 339"/>
                  <a:gd name="T51" fmla="*/ 3 h 53"/>
                  <a:gd name="T52" fmla="*/ 331 w 339"/>
                  <a:gd name="T53" fmla="*/ 3 h 53"/>
                  <a:gd name="T54" fmla="*/ 331 w 339"/>
                  <a:gd name="T55"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9" h="53">
                    <a:moveTo>
                      <a:pt x="331" y="3"/>
                    </a:moveTo>
                    <a:lnTo>
                      <a:pt x="339" y="7"/>
                    </a:lnTo>
                    <a:lnTo>
                      <a:pt x="305" y="8"/>
                    </a:lnTo>
                    <a:lnTo>
                      <a:pt x="270" y="12"/>
                    </a:lnTo>
                    <a:lnTo>
                      <a:pt x="233" y="15"/>
                    </a:lnTo>
                    <a:lnTo>
                      <a:pt x="200" y="20"/>
                    </a:lnTo>
                    <a:lnTo>
                      <a:pt x="154" y="27"/>
                    </a:lnTo>
                    <a:lnTo>
                      <a:pt x="110" y="33"/>
                    </a:lnTo>
                    <a:lnTo>
                      <a:pt x="65" y="39"/>
                    </a:lnTo>
                    <a:lnTo>
                      <a:pt x="20" y="48"/>
                    </a:lnTo>
                    <a:lnTo>
                      <a:pt x="14" y="49"/>
                    </a:lnTo>
                    <a:lnTo>
                      <a:pt x="10" y="51"/>
                    </a:lnTo>
                    <a:lnTo>
                      <a:pt x="5" y="52"/>
                    </a:lnTo>
                    <a:lnTo>
                      <a:pt x="0" y="53"/>
                    </a:lnTo>
                    <a:lnTo>
                      <a:pt x="7" y="44"/>
                    </a:lnTo>
                    <a:lnTo>
                      <a:pt x="53" y="35"/>
                    </a:lnTo>
                    <a:lnTo>
                      <a:pt x="102" y="28"/>
                    </a:lnTo>
                    <a:lnTo>
                      <a:pt x="149" y="22"/>
                    </a:lnTo>
                    <a:lnTo>
                      <a:pt x="195" y="13"/>
                    </a:lnTo>
                    <a:lnTo>
                      <a:pt x="223" y="10"/>
                    </a:lnTo>
                    <a:lnTo>
                      <a:pt x="254" y="8"/>
                    </a:lnTo>
                    <a:lnTo>
                      <a:pt x="284" y="4"/>
                    </a:lnTo>
                    <a:lnTo>
                      <a:pt x="314" y="0"/>
                    </a:lnTo>
                    <a:lnTo>
                      <a:pt x="319" y="0"/>
                    </a:lnTo>
                    <a:lnTo>
                      <a:pt x="323" y="2"/>
                    </a:lnTo>
                    <a:lnTo>
                      <a:pt x="326" y="3"/>
                    </a:lnTo>
                    <a:lnTo>
                      <a:pt x="331" y="3"/>
                    </a:lnTo>
                    <a:lnTo>
                      <a:pt x="33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43" name="Freeform 123"/>
              <p:cNvSpPr>
                <a:spLocks/>
              </p:cNvSpPr>
              <p:nvPr/>
            </p:nvSpPr>
            <p:spPr bwMode="auto">
              <a:xfrm>
                <a:off x="5232" y="1050"/>
                <a:ext cx="14" cy="47"/>
              </a:xfrm>
              <a:custGeom>
                <a:avLst/>
                <a:gdLst>
                  <a:gd name="T0" fmla="*/ 42 w 42"/>
                  <a:gd name="T1" fmla="*/ 0 h 140"/>
                  <a:gd name="T2" fmla="*/ 37 w 42"/>
                  <a:gd name="T3" fmla="*/ 15 h 140"/>
                  <a:gd name="T4" fmla="*/ 31 w 42"/>
                  <a:gd name="T5" fmla="*/ 32 h 140"/>
                  <a:gd name="T6" fmla="*/ 25 w 42"/>
                  <a:gd name="T7" fmla="*/ 47 h 140"/>
                  <a:gd name="T8" fmla="*/ 20 w 42"/>
                  <a:gd name="T9" fmla="*/ 63 h 140"/>
                  <a:gd name="T10" fmla="*/ 15 w 42"/>
                  <a:gd name="T11" fmla="*/ 78 h 140"/>
                  <a:gd name="T12" fmla="*/ 11 w 42"/>
                  <a:gd name="T13" fmla="*/ 93 h 140"/>
                  <a:gd name="T14" fmla="*/ 8 w 42"/>
                  <a:gd name="T15" fmla="*/ 107 h 140"/>
                  <a:gd name="T16" fmla="*/ 5 w 42"/>
                  <a:gd name="T17" fmla="*/ 122 h 140"/>
                  <a:gd name="T18" fmla="*/ 3 w 42"/>
                  <a:gd name="T19" fmla="*/ 127 h 140"/>
                  <a:gd name="T20" fmla="*/ 3 w 42"/>
                  <a:gd name="T21" fmla="*/ 135 h 140"/>
                  <a:gd name="T22" fmla="*/ 2 w 42"/>
                  <a:gd name="T23" fmla="*/ 138 h 140"/>
                  <a:gd name="T24" fmla="*/ 1 w 42"/>
                  <a:gd name="T25" fmla="*/ 140 h 140"/>
                  <a:gd name="T26" fmla="*/ 0 w 42"/>
                  <a:gd name="T27" fmla="*/ 130 h 140"/>
                  <a:gd name="T28" fmla="*/ 1 w 42"/>
                  <a:gd name="T29" fmla="*/ 121 h 140"/>
                  <a:gd name="T30" fmla="*/ 3 w 42"/>
                  <a:gd name="T31" fmla="*/ 111 h 140"/>
                  <a:gd name="T32" fmla="*/ 6 w 42"/>
                  <a:gd name="T33" fmla="*/ 101 h 140"/>
                  <a:gd name="T34" fmla="*/ 10 w 42"/>
                  <a:gd name="T35" fmla="*/ 79 h 140"/>
                  <a:gd name="T36" fmla="*/ 16 w 42"/>
                  <a:gd name="T37" fmla="*/ 58 h 140"/>
                  <a:gd name="T38" fmla="*/ 24 w 42"/>
                  <a:gd name="T39" fmla="*/ 37 h 140"/>
                  <a:gd name="T40" fmla="*/ 34 w 42"/>
                  <a:gd name="T41" fmla="*/ 16 h 140"/>
                  <a:gd name="T42" fmla="*/ 35 w 42"/>
                  <a:gd name="T43" fmla="*/ 11 h 140"/>
                  <a:gd name="T44" fmla="*/ 36 w 42"/>
                  <a:gd name="T45" fmla="*/ 5 h 140"/>
                  <a:gd name="T46" fmla="*/ 37 w 42"/>
                  <a:gd name="T47" fmla="*/ 1 h 140"/>
                  <a:gd name="T48" fmla="*/ 42 w 42"/>
                  <a:gd name="T49" fmla="*/ 0 h 140"/>
                  <a:gd name="T50" fmla="*/ 42 w 42"/>
                  <a:gd name="T5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140">
                    <a:moveTo>
                      <a:pt x="42" y="0"/>
                    </a:moveTo>
                    <a:lnTo>
                      <a:pt x="37" y="15"/>
                    </a:lnTo>
                    <a:lnTo>
                      <a:pt x="31" y="32"/>
                    </a:lnTo>
                    <a:lnTo>
                      <a:pt x="25" y="47"/>
                    </a:lnTo>
                    <a:lnTo>
                      <a:pt x="20" y="63"/>
                    </a:lnTo>
                    <a:lnTo>
                      <a:pt x="15" y="78"/>
                    </a:lnTo>
                    <a:lnTo>
                      <a:pt x="11" y="93"/>
                    </a:lnTo>
                    <a:lnTo>
                      <a:pt x="8" y="107"/>
                    </a:lnTo>
                    <a:lnTo>
                      <a:pt x="5" y="122"/>
                    </a:lnTo>
                    <a:lnTo>
                      <a:pt x="3" y="127"/>
                    </a:lnTo>
                    <a:lnTo>
                      <a:pt x="3" y="135"/>
                    </a:lnTo>
                    <a:lnTo>
                      <a:pt x="2" y="138"/>
                    </a:lnTo>
                    <a:lnTo>
                      <a:pt x="1" y="140"/>
                    </a:lnTo>
                    <a:lnTo>
                      <a:pt x="0" y="130"/>
                    </a:lnTo>
                    <a:lnTo>
                      <a:pt x="1" y="121"/>
                    </a:lnTo>
                    <a:lnTo>
                      <a:pt x="3" y="111"/>
                    </a:lnTo>
                    <a:lnTo>
                      <a:pt x="6" y="101"/>
                    </a:lnTo>
                    <a:lnTo>
                      <a:pt x="10" y="79"/>
                    </a:lnTo>
                    <a:lnTo>
                      <a:pt x="16" y="58"/>
                    </a:lnTo>
                    <a:lnTo>
                      <a:pt x="24" y="37"/>
                    </a:lnTo>
                    <a:lnTo>
                      <a:pt x="34" y="16"/>
                    </a:lnTo>
                    <a:lnTo>
                      <a:pt x="35" y="11"/>
                    </a:lnTo>
                    <a:lnTo>
                      <a:pt x="36" y="5"/>
                    </a:lnTo>
                    <a:lnTo>
                      <a:pt x="37" y="1"/>
                    </a:lnTo>
                    <a:lnTo>
                      <a:pt x="42" y="0"/>
                    </a:lnTo>
                    <a:lnTo>
                      <a:pt x="42"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44" name="Freeform 124"/>
              <p:cNvSpPr>
                <a:spLocks/>
              </p:cNvSpPr>
              <p:nvPr/>
            </p:nvSpPr>
            <p:spPr bwMode="auto">
              <a:xfrm>
                <a:off x="5222" y="1053"/>
                <a:ext cx="21" cy="45"/>
              </a:xfrm>
              <a:custGeom>
                <a:avLst/>
                <a:gdLst>
                  <a:gd name="T0" fmla="*/ 62 w 62"/>
                  <a:gd name="T1" fmla="*/ 133 h 134"/>
                  <a:gd name="T2" fmla="*/ 58 w 62"/>
                  <a:gd name="T3" fmla="*/ 134 h 134"/>
                  <a:gd name="T4" fmla="*/ 53 w 62"/>
                  <a:gd name="T5" fmla="*/ 122 h 134"/>
                  <a:gd name="T6" fmla="*/ 46 w 62"/>
                  <a:gd name="T7" fmla="*/ 109 h 134"/>
                  <a:gd name="T8" fmla="*/ 40 w 62"/>
                  <a:gd name="T9" fmla="*/ 94 h 134"/>
                  <a:gd name="T10" fmla="*/ 35 w 62"/>
                  <a:gd name="T11" fmla="*/ 83 h 134"/>
                  <a:gd name="T12" fmla="*/ 26 w 62"/>
                  <a:gd name="T13" fmla="*/ 63 h 134"/>
                  <a:gd name="T14" fmla="*/ 18 w 62"/>
                  <a:gd name="T15" fmla="*/ 41 h 134"/>
                  <a:gd name="T16" fmla="*/ 9 w 62"/>
                  <a:gd name="T17" fmla="*/ 19 h 134"/>
                  <a:gd name="T18" fmla="*/ 0 w 62"/>
                  <a:gd name="T19" fmla="*/ 0 h 134"/>
                  <a:gd name="T20" fmla="*/ 4 w 62"/>
                  <a:gd name="T21" fmla="*/ 0 h 134"/>
                  <a:gd name="T22" fmla="*/ 9 w 62"/>
                  <a:gd name="T23" fmla="*/ 10 h 134"/>
                  <a:gd name="T24" fmla="*/ 14 w 62"/>
                  <a:gd name="T25" fmla="*/ 23 h 134"/>
                  <a:gd name="T26" fmla="*/ 19 w 62"/>
                  <a:gd name="T27" fmla="*/ 34 h 134"/>
                  <a:gd name="T28" fmla="*/ 24 w 62"/>
                  <a:gd name="T29" fmla="*/ 44 h 134"/>
                  <a:gd name="T30" fmla="*/ 33 w 62"/>
                  <a:gd name="T31" fmla="*/ 64 h 134"/>
                  <a:gd name="T32" fmla="*/ 43 w 62"/>
                  <a:gd name="T33" fmla="*/ 89 h 134"/>
                  <a:gd name="T34" fmla="*/ 53 w 62"/>
                  <a:gd name="T35" fmla="*/ 113 h 134"/>
                  <a:gd name="T36" fmla="*/ 62 w 62"/>
                  <a:gd name="T37" fmla="*/ 133 h 134"/>
                  <a:gd name="T38" fmla="*/ 62 w 62"/>
                  <a:gd name="T39" fmla="*/ 1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134">
                    <a:moveTo>
                      <a:pt x="62" y="133"/>
                    </a:moveTo>
                    <a:lnTo>
                      <a:pt x="58" y="134"/>
                    </a:lnTo>
                    <a:lnTo>
                      <a:pt x="53" y="122"/>
                    </a:lnTo>
                    <a:lnTo>
                      <a:pt x="46" y="109"/>
                    </a:lnTo>
                    <a:lnTo>
                      <a:pt x="40" y="94"/>
                    </a:lnTo>
                    <a:lnTo>
                      <a:pt x="35" y="83"/>
                    </a:lnTo>
                    <a:lnTo>
                      <a:pt x="26" y="63"/>
                    </a:lnTo>
                    <a:lnTo>
                      <a:pt x="18" y="41"/>
                    </a:lnTo>
                    <a:lnTo>
                      <a:pt x="9" y="19"/>
                    </a:lnTo>
                    <a:lnTo>
                      <a:pt x="0" y="0"/>
                    </a:lnTo>
                    <a:lnTo>
                      <a:pt x="4" y="0"/>
                    </a:lnTo>
                    <a:lnTo>
                      <a:pt x="9" y="10"/>
                    </a:lnTo>
                    <a:lnTo>
                      <a:pt x="14" y="23"/>
                    </a:lnTo>
                    <a:lnTo>
                      <a:pt x="19" y="34"/>
                    </a:lnTo>
                    <a:lnTo>
                      <a:pt x="24" y="44"/>
                    </a:lnTo>
                    <a:lnTo>
                      <a:pt x="33" y="64"/>
                    </a:lnTo>
                    <a:lnTo>
                      <a:pt x="43" y="89"/>
                    </a:lnTo>
                    <a:lnTo>
                      <a:pt x="53" y="113"/>
                    </a:lnTo>
                    <a:lnTo>
                      <a:pt x="62" y="133"/>
                    </a:lnTo>
                    <a:lnTo>
                      <a:pt x="62" y="13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45" name="Freeform 125"/>
              <p:cNvSpPr>
                <a:spLocks/>
              </p:cNvSpPr>
              <p:nvPr/>
            </p:nvSpPr>
            <p:spPr bwMode="auto">
              <a:xfrm>
                <a:off x="5249" y="1049"/>
                <a:ext cx="7" cy="42"/>
              </a:xfrm>
              <a:custGeom>
                <a:avLst/>
                <a:gdLst>
                  <a:gd name="T0" fmla="*/ 6 w 22"/>
                  <a:gd name="T1" fmla="*/ 0 h 128"/>
                  <a:gd name="T2" fmla="*/ 8 w 22"/>
                  <a:gd name="T3" fmla="*/ 30 h 128"/>
                  <a:gd name="T4" fmla="*/ 11 w 22"/>
                  <a:gd name="T5" fmla="*/ 62 h 128"/>
                  <a:gd name="T6" fmla="*/ 17 w 22"/>
                  <a:gd name="T7" fmla="*/ 92 h 128"/>
                  <a:gd name="T8" fmla="*/ 22 w 22"/>
                  <a:gd name="T9" fmla="*/ 122 h 128"/>
                  <a:gd name="T10" fmla="*/ 20 w 22"/>
                  <a:gd name="T11" fmla="*/ 123 h 128"/>
                  <a:gd name="T12" fmla="*/ 20 w 22"/>
                  <a:gd name="T13" fmla="*/ 126 h 128"/>
                  <a:gd name="T14" fmla="*/ 19 w 22"/>
                  <a:gd name="T15" fmla="*/ 127 h 128"/>
                  <a:gd name="T16" fmla="*/ 18 w 22"/>
                  <a:gd name="T17" fmla="*/ 128 h 128"/>
                  <a:gd name="T18" fmla="*/ 15 w 22"/>
                  <a:gd name="T19" fmla="*/ 111 h 128"/>
                  <a:gd name="T20" fmla="*/ 13 w 22"/>
                  <a:gd name="T21" fmla="*/ 94 h 128"/>
                  <a:gd name="T22" fmla="*/ 10 w 22"/>
                  <a:gd name="T23" fmla="*/ 78 h 128"/>
                  <a:gd name="T24" fmla="*/ 6 w 22"/>
                  <a:gd name="T25" fmla="*/ 62 h 128"/>
                  <a:gd name="T26" fmla="*/ 5 w 22"/>
                  <a:gd name="T27" fmla="*/ 47 h 128"/>
                  <a:gd name="T28" fmla="*/ 4 w 22"/>
                  <a:gd name="T29" fmla="*/ 30 h 128"/>
                  <a:gd name="T30" fmla="*/ 1 w 22"/>
                  <a:gd name="T31" fmla="*/ 15 h 128"/>
                  <a:gd name="T32" fmla="*/ 0 w 22"/>
                  <a:gd name="T33" fmla="*/ 0 h 128"/>
                  <a:gd name="T34" fmla="*/ 3 w 22"/>
                  <a:gd name="T35" fmla="*/ 0 h 128"/>
                  <a:gd name="T36" fmla="*/ 6 w 22"/>
                  <a:gd name="T37" fmla="*/ 0 h 128"/>
                  <a:gd name="T38" fmla="*/ 6 w 22"/>
                  <a:gd name="T3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28">
                    <a:moveTo>
                      <a:pt x="6" y="0"/>
                    </a:moveTo>
                    <a:lnTo>
                      <a:pt x="8" y="30"/>
                    </a:lnTo>
                    <a:lnTo>
                      <a:pt x="11" y="62"/>
                    </a:lnTo>
                    <a:lnTo>
                      <a:pt x="17" y="92"/>
                    </a:lnTo>
                    <a:lnTo>
                      <a:pt x="22" y="122"/>
                    </a:lnTo>
                    <a:lnTo>
                      <a:pt x="20" y="123"/>
                    </a:lnTo>
                    <a:lnTo>
                      <a:pt x="20" y="126"/>
                    </a:lnTo>
                    <a:lnTo>
                      <a:pt x="19" y="127"/>
                    </a:lnTo>
                    <a:lnTo>
                      <a:pt x="18" y="128"/>
                    </a:lnTo>
                    <a:lnTo>
                      <a:pt x="15" y="111"/>
                    </a:lnTo>
                    <a:lnTo>
                      <a:pt x="13" y="94"/>
                    </a:lnTo>
                    <a:lnTo>
                      <a:pt x="10" y="78"/>
                    </a:lnTo>
                    <a:lnTo>
                      <a:pt x="6" y="62"/>
                    </a:lnTo>
                    <a:lnTo>
                      <a:pt x="5" y="47"/>
                    </a:lnTo>
                    <a:lnTo>
                      <a:pt x="4" y="30"/>
                    </a:lnTo>
                    <a:lnTo>
                      <a:pt x="1" y="15"/>
                    </a:lnTo>
                    <a:lnTo>
                      <a:pt x="0" y="0"/>
                    </a:lnTo>
                    <a:lnTo>
                      <a:pt x="3" y="0"/>
                    </a:lnTo>
                    <a:lnTo>
                      <a:pt x="6" y="0"/>
                    </a:lnTo>
                    <a:lnTo>
                      <a:pt x="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46" name="Freeform 126"/>
              <p:cNvSpPr>
                <a:spLocks/>
              </p:cNvSpPr>
              <p:nvPr/>
            </p:nvSpPr>
            <p:spPr bwMode="auto">
              <a:xfrm>
                <a:off x="5198" y="1063"/>
                <a:ext cx="34" cy="35"/>
              </a:xfrm>
              <a:custGeom>
                <a:avLst/>
                <a:gdLst>
                  <a:gd name="T0" fmla="*/ 101 w 101"/>
                  <a:gd name="T1" fmla="*/ 103 h 104"/>
                  <a:gd name="T2" fmla="*/ 98 w 101"/>
                  <a:gd name="T3" fmla="*/ 104 h 104"/>
                  <a:gd name="T4" fmla="*/ 95 w 101"/>
                  <a:gd name="T5" fmla="*/ 103 h 104"/>
                  <a:gd name="T6" fmla="*/ 90 w 101"/>
                  <a:gd name="T7" fmla="*/ 99 h 104"/>
                  <a:gd name="T8" fmla="*/ 87 w 101"/>
                  <a:gd name="T9" fmla="*/ 97 h 104"/>
                  <a:gd name="T10" fmla="*/ 64 w 101"/>
                  <a:gd name="T11" fmla="*/ 74 h 104"/>
                  <a:gd name="T12" fmla="*/ 42 w 101"/>
                  <a:gd name="T13" fmla="*/ 52 h 104"/>
                  <a:gd name="T14" fmla="*/ 20 w 101"/>
                  <a:gd name="T15" fmla="*/ 28 h 104"/>
                  <a:gd name="T16" fmla="*/ 0 w 101"/>
                  <a:gd name="T17" fmla="*/ 5 h 104"/>
                  <a:gd name="T18" fmla="*/ 0 w 101"/>
                  <a:gd name="T19" fmla="*/ 3 h 104"/>
                  <a:gd name="T20" fmla="*/ 2 w 101"/>
                  <a:gd name="T21" fmla="*/ 0 h 104"/>
                  <a:gd name="T22" fmla="*/ 12 w 101"/>
                  <a:gd name="T23" fmla="*/ 11 h 104"/>
                  <a:gd name="T24" fmla="*/ 23 w 101"/>
                  <a:gd name="T25" fmla="*/ 24 h 104"/>
                  <a:gd name="T26" fmla="*/ 33 w 101"/>
                  <a:gd name="T27" fmla="*/ 36 h 104"/>
                  <a:gd name="T28" fmla="*/ 46 w 101"/>
                  <a:gd name="T29" fmla="*/ 49 h 104"/>
                  <a:gd name="T30" fmla="*/ 58 w 101"/>
                  <a:gd name="T31" fmla="*/ 63 h 104"/>
                  <a:gd name="T32" fmla="*/ 72 w 101"/>
                  <a:gd name="T33" fmla="*/ 77 h 104"/>
                  <a:gd name="T34" fmla="*/ 86 w 101"/>
                  <a:gd name="T35" fmla="*/ 89 h 104"/>
                  <a:gd name="T36" fmla="*/ 101 w 101"/>
                  <a:gd name="T37" fmla="*/ 103 h 104"/>
                  <a:gd name="T38" fmla="*/ 101 w 101"/>
                  <a:gd name="T39" fmla="*/ 10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104">
                    <a:moveTo>
                      <a:pt x="101" y="103"/>
                    </a:moveTo>
                    <a:lnTo>
                      <a:pt x="98" y="104"/>
                    </a:lnTo>
                    <a:lnTo>
                      <a:pt x="95" y="103"/>
                    </a:lnTo>
                    <a:lnTo>
                      <a:pt x="90" y="99"/>
                    </a:lnTo>
                    <a:lnTo>
                      <a:pt x="87" y="97"/>
                    </a:lnTo>
                    <a:lnTo>
                      <a:pt x="64" y="74"/>
                    </a:lnTo>
                    <a:lnTo>
                      <a:pt x="42" y="52"/>
                    </a:lnTo>
                    <a:lnTo>
                      <a:pt x="20" y="28"/>
                    </a:lnTo>
                    <a:lnTo>
                      <a:pt x="0" y="5"/>
                    </a:lnTo>
                    <a:lnTo>
                      <a:pt x="0" y="3"/>
                    </a:lnTo>
                    <a:lnTo>
                      <a:pt x="2" y="0"/>
                    </a:lnTo>
                    <a:lnTo>
                      <a:pt x="12" y="11"/>
                    </a:lnTo>
                    <a:lnTo>
                      <a:pt x="23" y="24"/>
                    </a:lnTo>
                    <a:lnTo>
                      <a:pt x="33" y="36"/>
                    </a:lnTo>
                    <a:lnTo>
                      <a:pt x="46" y="49"/>
                    </a:lnTo>
                    <a:lnTo>
                      <a:pt x="58" y="63"/>
                    </a:lnTo>
                    <a:lnTo>
                      <a:pt x="72" y="77"/>
                    </a:lnTo>
                    <a:lnTo>
                      <a:pt x="86" y="89"/>
                    </a:lnTo>
                    <a:lnTo>
                      <a:pt x="101" y="103"/>
                    </a:lnTo>
                    <a:lnTo>
                      <a:pt x="101" y="10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47" name="Freeform 127"/>
              <p:cNvSpPr>
                <a:spLocks/>
              </p:cNvSpPr>
              <p:nvPr/>
            </p:nvSpPr>
            <p:spPr bwMode="auto">
              <a:xfrm>
                <a:off x="5205" y="1055"/>
                <a:ext cx="17" cy="57"/>
              </a:xfrm>
              <a:custGeom>
                <a:avLst/>
                <a:gdLst>
                  <a:gd name="T0" fmla="*/ 4 w 51"/>
                  <a:gd name="T1" fmla="*/ 0 h 169"/>
                  <a:gd name="T2" fmla="*/ 13 w 51"/>
                  <a:gd name="T3" fmla="*/ 32 h 169"/>
                  <a:gd name="T4" fmla="*/ 24 w 51"/>
                  <a:gd name="T5" fmla="*/ 64 h 169"/>
                  <a:gd name="T6" fmla="*/ 34 w 51"/>
                  <a:gd name="T7" fmla="*/ 96 h 169"/>
                  <a:gd name="T8" fmla="*/ 43 w 51"/>
                  <a:gd name="T9" fmla="*/ 128 h 169"/>
                  <a:gd name="T10" fmla="*/ 46 w 51"/>
                  <a:gd name="T11" fmla="*/ 138 h 169"/>
                  <a:gd name="T12" fmla="*/ 49 w 51"/>
                  <a:gd name="T13" fmla="*/ 148 h 169"/>
                  <a:gd name="T14" fmla="*/ 51 w 51"/>
                  <a:gd name="T15" fmla="*/ 157 h 169"/>
                  <a:gd name="T16" fmla="*/ 51 w 51"/>
                  <a:gd name="T17" fmla="*/ 169 h 169"/>
                  <a:gd name="T18" fmla="*/ 47 w 51"/>
                  <a:gd name="T19" fmla="*/ 160 h 169"/>
                  <a:gd name="T20" fmla="*/ 44 w 51"/>
                  <a:gd name="T21" fmla="*/ 150 h 169"/>
                  <a:gd name="T22" fmla="*/ 42 w 51"/>
                  <a:gd name="T23" fmla="*/ 140 h 169"/>
                  <a:gd name="T24" fmla="*/ 39 w 51"/>
                  <a:gd name="T25" fmla="*/ 130 h 169"/>
                  <a:gd name="T26" fmla="*/ 38 w 51"/>
                  <a:gd name="T27" fmla="*/ 128 h 169"/>
                  <a:gd name="T28" fmla="*/ 37 w 51"/>
                  <a:gd name="T29" fmla="*/ 126 h 169"/>
                  <a:gd name="T30" fmla="*/ 36 w 51"/>
                  <a:gd name="T31" fmla="*/ 123 h 169"/>
                  <a:gd name="T32" fmla="*/ 36 w 51"/>
                  <a:gd name="T33" fmla="*/ 122 h 169"/>
                  <a:gd name="T34" fmla="*/ 34 w 51"/>
                  <a:gd name="T35" fmla="*/ 116 h 169"/>
                  <a:gd name="T36" fmla="*/ 33 w 51"/>
                  <a:gd name="T37" fmla="*/ 111 h 169"/>
                  <a:gd name="T38" fmla="*/ 32 w 51"/>
                  <a:gd name="T39" fmla="*/ 104 h 169"/>
                  <a:gd name="T40" fmla="*/ 31 w 51"/>
                  <a:gd name="T41" fmla="*/ 99 h 169"/>
                  <a:gd name="T42" fmla="*/ 29 w 51"/>
                  <a:gd name="T43" fmla="*/ 96 h 169"/>
                  <a:gd name="T44" fmla="*/ 28 w 51"/>
                  <a:gd name="T45" fmla="*/ 92 h 169"/>
                  <a:gd name="T46" fmla="*/ 27 w 51"/>
                  <a:gd name="T47" fmla="*/ 87 h 169"/>
                  <a:gd name="T48" fmla="*/ 26 w 51"/>
                  <a:gd name="T49" fmla="*/ 83 h 169"/>
                  <a:gd name="T50" fmla="*/ 21 w 51"/>
                  <a:gd name="T51" fmla="*/ 69 h 169"/>
                  <a:gd name="T52" fmla="*/ 16 w 51"/>
                  <a:gd name="T53" fmla="*/ 55 h 169"/>
                  <a:gd name="T54" fmla="*/ 11 w 51"/>
                  <a:gd name="T55" fmla="*/ 42 h 169"/>
                  <a:gd name="T56" fmla="*/ 7 w 51"/>
                  <a:gd name="T57" fmla="*/ 29 h 169"/>
                  <a:gd name="T58" fmla="*/ 4 w 51"/>
                  <a:gd name="T59" fmla="*/ 22 h 169"/>
                  <a:gd name="T60" fmla="*/ 3 w 51"/>
                  <a:gd name="T61" fmla="*/ 14 h 169"/>
                  <a:gd name="T62" fmla="*/ 0 w 51"/>
                  <a:gd name="T63" fmla="*/ 6 h 169"/>
                  <a:gd name="T64" fmla="*/ 0 w 51"/>
                  <a:gd name="T65" fmla="*/ 0 h 169"/>
                  <a:gd name="T66" fmla="*/ 0 w 51"/>
                  <a:gd name="T67" fmla="*/ 0 h 169"/>
                  <a:gd name="T68" fmla="*/ 3 w 51"/>
                  <a:gd name="T69" fmla="*/ 0 h 169"/>
                  <a:gd name="T70" fmla="*/ 4 w 51"/>
                  <a:gd name="T71" fmla="*/ 0 h 169"/>
                  <a:gd name="T72" fmla="*/ 4 w 51"/>
                  <a:gd name="T73" fmla="*/ 0 h 169"/>
                  <a:gd name="T74" fmla="*/ 4 w 51"/>
                  <a:gd name="T7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169">
                    <a:moveTo>
                      <a:pt x="4" y="0"/>
                    </a:moveTo>
                    <a:lnTo>
                      <a:pt x="13" y="32"/>
                    </a:lnTo>
                    <a:lnTo>
                      <a:pt x="24" y="64"/>
                    </a:lnTo>
                    <a:lnTo>
                      <a:pt x="34" y="96"/>
                    </a:lnTo>
                    <a:lnTo>
                      <a:pt x="43" y="128"/>
                    </a:lnTo>
                    <a:lnTo>
                      <a:pt x="46" y="138"/>
                    </a:lnTo>
                    <a:lnTo>
                      <a:pt x="49" y="148"/>
                    </a:lnTo>
                    <a:lnTo>
                      <a:pt x="51" y="157"/>
                    </a:lnTo>
                    <a:lnTo>
                      <a:pt x="51" y="169"/>
                    </a:lnTo>
                    <a:lnTo>
                      <a:pt x="47" y="160"/>
                    </a:lnTo>
                    <a:lnTo>
                      <a:pt x="44" y="150"/>
                    </a:lnTo>
                    <a:lnTo>
                      <a:pt x="42" y="140"/>
                    </a:lnTo>
                    <a:lnTo>
                      <a:pt x="39" y="130"/>
                    </a:lnTo>
                    <a:lnTo>
                      <a:pt x="38" y="128"/>
                    </a:lnTo>
                    <a:lnTo>
                      <a:pt x="37" y="126"/>
                    </a:lnTo>
                    <a:lnTo>
                      <a:pt x="36" y="123"/>
                    </a:lnTo>
                    <a:lnTo>
                      <a:pt x="36" y="122"/>
                    </a:lnTo>
                    <a:lnTo>
                      <a:pt x="34" y="116"/>
                    </a:lnTo>
                    <a:lnTo>
                      <a:pt x="33" y="111"/>
                    </a:lnTo>
                    <a:lnTo>
                      <a:pt x="32" y="104"/>
                    </a:lnTo>
                    <a:lnTo>
                      <a:pt x="31" y="99"/>
                    </a:lnTo>
                    <a:lnTo>
                      <a:pt x="29" y="96"/>
                    </a:lnTo>
                    <a:lnTo>
                      <a:pt x="28" y="92"/>
                    </a:lnTo>
                    <a:lnTo>
                      <a:pt x="27" y="87"/>
                    </a:lnTo>
                    <a:lnTo>
                      <a:pt x="26" y="83"/>
                    </a:lnTo>
                    <a:lnTo>
                      <a:pt x="21" y="69"/>
                    </a:lnTo>
                    <a:lnTo>
                      <a:pt x="16" y="55"/>
                    </a:lnTo>
                    <a:lnTo>
                      <a:pt x="11" y="42"/>
                    </a:lnTo>
                    <a:lnTo>
                      <a:pt x="7" y="29"/>
                    </a:lnTo>
                    <a:lnTo>
                      <a:pt x="4" y="22"/>
                    </a:lnTo>
                    <a:lnTo>
                      <a:pt x="3" y="14"/>
                    </a:lnTo>
                    <a:lnTo>
                      <a:pt x="0" y="6"/>
                    </a:lnTo>
                    <a:lnTo>
                      <a:pt x="0" y="0"/>
                    </a:lnTo>
                    <a:lnTo>
                      <a:pt x="0" y="0"/>
                    </a:lnTo>
                    <a:lnTo>
                      <a:pt x="3" y="0"/>
                    </a:lnTo>
                    <a:lnTo>
                      <a:pt x="4" y="0"/>
                    </a:lnTo>
                    <a:lnTo>
                      <a:pt x="4" y="0"/>
                    </a:lnTo>
                    <a:lnTo>
                      <a:pt x="4"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48" name="Freeform 128"/>
              <p:cNvSpPr>
                <a:spLocks/>
              </p:cNvSpPr>
              <p:nvPr/>
            </p:nvSpPr>
            <p:spPr bwMode="auto">
              <a:xfrm>
                <a:off x="5170" y="1101"/>
                <a:ext cx="49" cy="16"/>
              </a:xfrm>
              <a:custGeom>
                <a:avLst/>
                <a:gdLst>
                  <a:gd name="T0" fmla="*/ 146 w 146"/>
                  <a:gd name="T1" fmla="*/ 46 h 48"/>
                  <a:gd name="T2" fmla="*/ 142 w 146"/>
                  <a:gd name="T3" fmla="*/ 48 h 48"/>
                  <a:gd name="T4" fmla="*/ 137 w 146"/>
                  <a:gd name="T5" fmla="*/ 47 h 48"/>
                  <a:gd name="T6" fmla="*/ 130 w 146"/>
                  <a:gd name="T7" fmla="*/ 44 h 48"/>
                  <a:gd name="T8" fmla="*/ 125 w 146"/>
                  <a:gd name="T9" fmla="*/ 43 h 48"/>
                  <a:gd name="T10" fmla="*/ 94 w 146"/>
                  <a:gd name="T11" fmla="*/ 33 h 48"/>
                  <a:gd name="T12" fmla="*/ 64 w 146"/>
                  <a:gd name="T13" fmla="*/ 26 h 48"/>
                  <a:gd name="T14" fmla="*/ 33 w 146"/>
                  <a:gd name="T15" fmla="*/ 15 h 48"/>
                  <a:gd name="T16" fmla="*/ 4 w 146"/>
                  <a:gd name="T17" fmla="*/ 5 h 48"/>
                  <a:gd name="T18" fmla="*/ 1 w 146"/>
                  <a:gd name="T19" fmla="*/ 3 h 48"/>
                  <a:gd name="T20" fmla="*/ 0 w 146"/>
                  <a:gd name="T21" fmla="*/ 0 h 48"/>
                  <a:gd name="T22" fmla="*/ 35 w 146"/>
                  <a:gd name="T23" fmla="*/ 13 h 48"/>
                  <a:gd name="T24" fmla="*/ 73 w 146"/>
                  <a:gd name="T25" fmla="*/ 24 h 48"/>
                  <a:gd name="T26" fmla="*/ 110 w 146"/>
                  <a:gd name="T27" fmla="*/ 33 h 48"/>
                  <a:gd name="T28" fmla="*/ 146 w 146"/>
                  <a:gd name="T29" fmla="*/ 46 h 48"/>
                  <a:gd name="T30" fmla="*/ 146 w 146"/>
                  <a:gd name="T31"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48">
                    <a:moveTo>
                      <a:pt x="146" y="46"/>
                    </a:moveTo>
                    <a:lnTo>
                      <a:pt x="142" y="48"/>
                    </a:lnTo>
                    <a:lnTo>
                      <a:pt x="137" y="47"/>
                    </a:lnTo>
                    <a:lnTo>
                      <a:pt x="130" y="44"/>
                    </a:lnTo>
                    <a:lnTo>
                      <a:pt x="125" y="43"/>
                    </a:lnTo>
                    <a:lnTo>
                      <a:pt x="94" y="33"/>
                    </a:lnTo>
                    <a:lnTo>
                      <a:pt x="64" y="26"/>
                    </a:lnTo>
                    <a:lnTo>
                      <a:pt x="33" y="15"/>
                    </a:lnTo>
                    <a:lnTo>
                      <a:pt x="4" y="5"/>
                    </a:lnTo>
                    <a:lnTo>
                      <a:pt x="1" y="3"/>
                    </a:lnTo>
                    <a:lnTo>
                      <a:pt x="0" y="0"/>
                    </a:lnTo>
                    <a:lnTo>
                      <a:pt x="35" y="13"/>
                    </a:lnTo>
                    <a:lnTo>
                      <a:pt x="73" y="24"/>
                    </a:lnTo>
                    <a:lnTo>
                      <a:pt x="110" y="33"/>
                    </a:lnTo>
                    <a:lnTo>
                      <a:pt x="146" y="46"/>
                    </a:lnTo>
                    <a:lnTo>
                      <a:pt x="146" y="46"/>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49" name="Freeform 129"/>
              <p:cNvSpPr>
                <a:spLocks/>
              </p:cNvSpPr>
              <p:nvPr/>
            </p:nvSpPr>
            <p:spPr bwMode="auto">
              <a:xfrm>
                <a:off x="5176" y="1103"/>
                <a:ext cx="48" cy="16"/>
              </a:xfrm>
              <a:custGeom>
                <a:avLst/>
                <a:gdLst>
                  <a:gd name="T0" fmla="*/ 145 w 145"/>
                  <a:gd name="T1" fmla="*/ 0 h 48"/>
                  <a:gd name="T2" fmla="*/ 140 w 145"/>
                  <a:gd name="T3" fmla="*/ 4 h 48"/>
                  <a:gd name="T4" fmla="*/ 134 w 145"/>
                  <a:gd name="T5" fmla="*/ 8 h 48"/>
                  <a:gd name="T6" fmla="*/ 126 w 145"/>
                  <a:gd name="T7" fmla="*/ 10 h 48"/>
                  <a:gd name="T8" fmla="*/ 120 w 145"/>
                  <a:gd name="T9" fmla="*/ 13 h 48"/>
                  <a:gd name="T10" fmla="*/ 90 w 145"/>
                  <a:gd name="T11" fmla="*/ 22 h 48"/>
                  <a:gd name="T12" fmla="*/ 61 w 145"/>
                  <a:gd name="T13" fmla="*/ 30 h 48"/>
                  <a:gd name="T14" fmla="*/ 31 w 145"/>
                  <a:gd name="T15" fmla="*/ 39 h 48"/>
                  <a:gd name="T16" fmla="*/ 2 w 145"/>
                  <a:gd name="T17" fmla="*/ 48 h 48"/>
                  <a:gd name="T18" fmla="*/ 1 w 145"/>
                  <a:gd name="T19" fmla="*/ 45 h 48"/>
                  <a:gd name="T20" fmla="*/ 0 w 145"/>
                  <a:gd name="T21" fmla="*/ 44 h 48"/>
                  <a:gd name="T22" fmla="*/ 36 w 145"/>
                  <a:gd name="T23" fmla="*/ 33 h 48"/>
                  <a:gd name="T24" fmla="*/ 72 w 145"/>
                  <a:gd name="T25" fmla="*/ 23 h 48"/>
                  <a:gd name="T26" fmla="*/ 109 w 145"/>
                  <a:gd name="T27" fmla="*/ 11 h 48"/>
                  <a:gd name="T28" fmla="*/ 145 w 145"/>
                  <a:gd name="T29" fmla="*/ 0 h 48"/>
                  <a:gd name="T30" fmla="*/ 145 w 145"/>
                  <a:gd name="T3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48">
                    <a:moveTo>
                      <a:pt x="145" y="0"/>
                    </a:moveTo>
                    <a:lnTo>
                      <a:pt x="140" y="4"/>
                    </a:lnTo>
                    <a:lnTo>
                      <a:pt x="134" y="8"/>
                    </a:lnTo>
                    <a:lnTo>
                      <a:pt x="126" y="10"/>
                    </a:lnTo>
                    <a:lnTo>
                      <a:pt x="120" y="13"/>
                    </a:lnTo>
                    <a:lnTo>
                      <a:pt x="90" y="22"/>
                    </a:lnTo>
                    <a:lnTo>
                      <a:pt x="61" y="30"/>
                    </a:lnTo>
                    <a:lnTo>
                      <a:pt x="31" y="39"/>
                    </a:lnTo>
                    <a:lnTo>
                      <a:pt x="2" y="48"/>
                    </a:lnTo>
                    <a:lnTo>
                      <a:pt x="1" y="45"/>
                    </a:lnTo>
                    <a:lnTo>
                      <a:pt x="0" y="44"/>
                    </a:lnTo>
                    <a:lnTo>
                      <a:pt x="36" y="33"/>
                    </a:lnTo>
                    <a:lnTo>
                      <a:pt x="72" y="23"/>
                    </a:lnTo>
                    <a:lnTo>
                      <a:pt x="109" y="11"/>
                    </a:lnTo>
                    <a:lnTo>
                      <a:pt x="145" y="0"/>
                    </a:lnTo>
                    <a:lnTo>
                      <a:pt x="145"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50" name="Freeform 130"/>
              <p:cNvSpPr>
                <a:spLocks/>
              </p:cNvSpPr>
              <p:nvPr/>
            </p:nvSpPr>
            <p:spPr bwMode="auto">
              <a:xfrm>
                <a:off x="5181" y="1118"/>
                <a:ext cx="43" cy="36"/>
              </a:xfrm>
              <a:custGeom>
                <a:avLst/>
                <a:gdLst>
                  <a:gd name="T0" fmla="*/ 127 w 127"/>
                  <a:gd name="T1" fmla="*/ 0 h 106"/>
                  <a:gd name="T2" fmla="*/ 122 w 127"/>
                  <a:gd name="T3" fmla="*/ 6 h 106"/>
                  <a:gd name="T4" fmla="*/ 115 w 127"/>
                  <a:gd name="T5" fmla="*/ 11 h 106"/>
                  <a:gd name="T6" fmla="*/ 108 w 127"/>
                  <a:gd name="T7" fmla="*/ 16 h 106"/>
                  <a:gd name="T8" fmla="*/ 103 w 127"/>
                  <a:gd name="T9" fmla="*/ 22 h 106"/>
                  <a:gd name="T10" fmla="*/ 79 w 127"/>
                  <a:gd name="T11" fmla="*/ 41 h 106"/>
                  <a:gd name="T12" fmla="*/ 53 w 127"/>
                  <a:gd name="T13" fmla="*/ 65 h 106"/>
                  <a:gd name="T14" fmla="*/ 26 w 127"/>
                  <a:gd name="T15" fmla="*/ 88 h 106"/>
                  <a:gd name="T16" fmla="*/ 1 w 127"/>
                  <a:gd name="T17" fmla="*/ 106 h 106"/>
                  <a:gd name="T18" fmla="*/ 1 w 127"/>
                  <a:gd name="T19" fmla="*/ 106 h 106"/>
                  <a:gd name="T20" fmla="*/ 1 w 127"/>
                  <a:gd name="T21" fmla="*/ 105 h 106"/>
                  <a:gd name="T22" fmla="*/ 0 w 127"/>
                  <a:gd name="T23" fmla="*/ 104 h 106"/>
                  <a:gd name="T24" fmla="*/ 0 w 127"/>
                  <a:gd name="T25" fmla="*/ 104 h 106"/>
                  <a:gd name="T26" fmla="*/ 10 w 127"/>
                  <a:gd name="T27" fmla="*/ 95 h 106"/>
                  <a:gd name="T28" fmla="*/ 22 w 127"/>
                  <a:gd name="T29" fmla="*/ 85 h 106"/>
                  <a:gd name="T30" fmla="*/ 34 w 127"/>
                  <a:gd name="T31" fmla="*/ 76 h 106"/>
                  <a:gd name="T32" fmla="*/ 43 w 127"/>
                  <a:gd name="T33" fmla="*/ 69 h 106"/>
                  <a:gd name="T34" fmla="*/ 58 w 127"/>
                  <a:gd name="T35" fmla="*/ 55 h 106"/>
                  <a:gd name="T36" fmla="*/ 71 w 127"/>
                  <a:gd name="T37" fmla="*/ 42 h 106"/>
                  <a:gd name="T38" fmla="*/ 87 w 127"/>
                  <a:gd name="T39" fmla="*/ 30 h 106"/>
                  <a:gd name="T40" fmla="*/ 102 w 127"/>
                  <a:gd name="T41" fmla="*/ 17 h 106"/>
                  <a:gd name="T42" fmla="*/ 108 w 127"/>
                  <a:gd name="T43" fmla="*/ 12 h 106"/>
                  <a:gd name="T44" fmla="*/ 113 w 127"/>
                  <a:gd name="T45" fmla="*/ 7 h 106"/>
                  <a:gd name="T46" fmla="*/ 119 w 127"/>
                  <a:gd name="T47" fmla="*/ 2 h 106"/>
                  <a:gd name="T48" fmla="*/ 127 w 127"/>
                  <a:gd name="T49" fmla="*/ 0 h 106"/>
                  <a:gd name="T50" fmla="*/ 127 w 127"/>
                  <a:gd name="T5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06">
                    <a:moveTo>
                      <a:pt x="127" y="0"/>
                    </a:moveTo>
                    <a:lnTo>
                      <a:pt x="122" y="6"/>
                    </a:lnTo>
                    <a:lnTo>
                      <a:pt x="115" y="11"/>
                    </a:lnTo>
                    <a:lnTo>
                      <a:pt x="108" y="16"/>
                    </a:lnTo>
                    <a:lnTo>
                      <a:pt x="103" y="22"/>
                    </a:lnTo>
                    <a:lnTo>
                      <a:pt x="79" y="41"/>
                    </a:lnTo>
                    <a:lnTo>
                      <a:pt x="53" y="65"/>
                    </a:lnTo>
                    <a:lnTo>
                      <a:pt x="26" y="88"/>
                    </a:lnTo>
                    <a:lnTo>
                      <a:pt x="1" y="106"/>
                    </a:lnTo>
                    <a:lnTo>
                      <a:pt x="1" y="106"/>
                    </a:lnTo>
                    <a:lnTo>
                      <a:pt x="1" y="105"/>
                    </a:lnTo>
                    <a:lnTo>
                      <a:pt x="0" y="104"/>
                    </a:lnTo>
                    <a:lnTo>
                      <a:pt x="0" y="104"/>
                    </a:lnTo>
                    <a:lnTo>
                      <a:pt x="10" y="95"/>
                    </a:lnTo>
                    <a:lnTo>
                      <a:pt x="22" y="85"/>
                    </a:lnTo>
                    <a:lnTo>
                      <a:pt x="34" y="76"/>
                    </a:lnTo>
                    <a:lnTo>
                      <a:pt x="43" y="69"/>
                    </a:lnTo>
                    <a:lnTo>
                      <a:pt x="58" y="55"/>
                    </a:lnTo>
                    <a:lnTo>
                      <a:pt x="71" y="42"/>
                    </a:lnTo>
                    <a:lnTo>
                      <a:pt x="87" y="30"/>
                    </a:lnTo>
                    <a:lnTo>
                      <a:pt x="102" y="17"/>
                    </a:lnTo>
                    <a:lnTo>
                      <a:pt x="108" y="12"/>
                    </a:lnTo>
                    <a:lnTo>
                      <a:pt x="113" y="7"/>
                    </a:lnTo>
                    <a:lnTo>
                      <a:pt x="119" y="2"/>
                    </a:lnTo>
                    <a:lnTo>
                      <a:pt x="127" y="0"/>
                    </a:lnTo>
                    <a:lnTo>
                      <a:pt x="127"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51" name="Freeform 131"/>
              <p:cNvSpPr>
                <a:spLocks/>
              </p:cNvSpPr>
              <p:nvPr/>
            </p:nvSpPr>
            <p:spPr bwMode="auto">
              <a:xfrm>
                <a:off x="5171" y="1130"/>
                <a:ext cx="60" cy="9"/>
              </a:xfrm>
              <a:custGeom>
                <a:avLst/>
                <a:gdLst>
                  <a:gd name="T0" fmla="*/ 181 w 181"/>
                  <a:gd name="T1" fmla="*/ 0 h 28"/>
                  <a:gd name="T2" fmla="*/ 179 w 181"/>
                  <a:gd name="T3" fmla="*/ 2 h 28"/>
                  <a:gd name="T4" fmla="*/ 174 w 181"/>
                  <a:gd name="T5" fmla="*/ 5 h 28"/>
                  <a:gd name="T6" fmla="*/ 169 w 181"/>
                  <a:gd name="T7" fmla="*/ 5 h 28"/>
                  <a:gd name="T8" fmla="*/ 164 w 181"/>
                  <a:gd name="T9" fmla="*/ 7 h 28"/>
                  <a:gd name="T10" fmla="*/ 140 w 181"/>
                  <a:gd name="T11" fmla="*/ 11 h 28"/>
                  <a:gd name="T12" fmla="*/ 116 w 181"/>
                  <a:gd name="T13" fmla="*/ 15 h 28"/>
                  <a:gd name="T14" fmla="*/ 91 w 181"/>
                  <a:gd name="T15" fmla="*/ 18 h 28"/>
                  <a:gd name="T16" fmla="*/ 66 w 181"/>
                  <a:gd name="T17" fmla="*/ 22 h 28"/>
                  <a:gd name="T18" fmla="*/ 49 w 181"/>
                  <a:gd name="T19" fmla="*/ 23 h 28"/>
                  <a:gd name="T20" fmla="*/ 33 w 181"/>
                  <a:gd name="T21" fmla="*/ 26 h 28"/>
                  <a:gd name="T22" fmla="*/ 17 w 181"/>
                  <a:gd name="T23" fmla="*/ 27 h 28"/>
                  <a:gd name="T24" fmla="*/ 2 w 181"/>
                  <a:gd name="T25" fmla="*/ 28 h 28"/>
                  <a:gd name="T26" fmla="*/ 0 w 181"/>
                  <a:gd name="T27" fmla="*/ 27 h 28"/>
                  <a:gd name="T28" fmla="*/ 0 w 181"/>
                  <a:gd name="T29" fmla="*/ 26 h 28"/>
                  <a:gd name="T30" fmla="*/ 16 w 181"/>
                  <a:gd name="T31" fmla="*/ 23 h 28"/>
                  <a:gd name="T32" fmla="*/ 31 w 181"/>
                  <a:gd name="T33" fmla="*/ 22 h 28"/>
                  <a:gd name="T34" fmla="*/ 44 w 181"/>
                  <a:gd name="T35" fmla="*/ 21 h 28"/>
                  <a:gd name="T36" fmla="*/ 59 w 181"/>
                  <a:gd name="T37" fmla="*/ 20 h 28"/>
                  <a:gd name="T38" fmla="*/ 88 w 181"/>
                  <a:gd name="T39" fmla="*/ 15 h 28"/>
                  <a:gd name="T40" fmla="*/ 119 w 181"/>
                  <a:gd name="T41" fmla="*/ 11 h 28"/>
                  <a:gd name="T42" fmla="*/ 147 w 181"/>
                  <a:gd name="T43" fmla="*/ 6 h 28"/>
                  <a:gd name="T44" fmla="*/ 178 w 181"/>
                  <a:gd name="T45" fmla="*/ 0 h 28"/>
                  <a:gd name="T46" fmla="*/ 180 w 181"/>
                  <a:gd name="T47" fmla="*/ 0 h 28"/>
                  <a:gd name="T48" fmla="*/ 181 w 181"/>
                  <a:gd name="T49" fmla="*/ 0 h 28"/>
                  <a:gd name="T50" fmla="*/ 181 w 181"/>
                  <a:gd name="T5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1" h="28">
                    <a:moveTo>
                      <a:pt x="181" y="0"/>
                    </a:moveTo>
                    <a:lnTo>
                      <a:pt x="179" y="2"/>
                    </a:lnTo>
                    <a:lnTo>
                      <a:pt x="174" y="5"/>
                    </a:lnTo>
                    <a:lnTo>
                      <a:pt x="169" y="5"/>
                    </a:lnTo>
                    <a:lnTo>
                      <a:pt x="164" y="7"/>
                    </a:lnTo>
                    <a:lnTo>
                      <a:pt x="140" y="11"/>
                    </a:lnTo>
                    <a:lnTo>
                      <a:pt x="116" y="15"/>
                    </a:lnTo>
                    <a:lnTo>
                      <a:pt x="91" y="18"/>
                    </a:lnTo>
                    <a:lnTo>
                      <a:pt x="66" y="22"/>
                    </a:lnTo>
                    <a:lnTo>
                      <a:pt x="49" y="23"/>
                    </a:lnTo>
                    <a:lnTo>
                      <a:pt x="33" y="26"/>
                    </a:lnTo>
                    <a:lnTo>
                      <a:pt x="17" y="27"/>
                    </a:lnTo>
                    <a:lnTo>
                      <a:pt x="2" y="28"/>
                    </a:lnTo>
                    <a:lnTo>
                      <a:pt x="0" y="27"/>
                    </a:lnTo>
                    <a:lnTo>
                      <a:pt x="0" y="26"/>
                    </a:lnTo>
                    <a:lnTo>
                      <a:pt x="16" y="23"/>
                    </a:lnTo>
                    <a:lnTo>
                      <a:pt x="31" y="22"/>
                    </a:lnTo>
                    <a:lnTo>
                      <a:pt x="44" y="21"/>
                    </a:lnTo>
                    <a:lnTo>
                      <a:pt x="59" y="20"/>
                    </a:lnTo>
                    <a:lnTo>
                      <a:pt x="88" y="15"/>
                    </a:lnTo>
                    <a:lnTo>
                      <a:pt x="119" y="11"/>
                    </a:lnTo>
                    <a:lnTo>
                      <a:pt x="147" y="6"/>
                    </a:lnTo>
                    <a:lnTo>
                      <a:pt x="178" y="0"/>
                    </a:lnTo>
                    <a:lnTo>
                      <a:pt x="180" y="0"/>
                    </a:lnTo>
                    <a:lnTo>
                      <a:pt x="181" y="0"/>
                    </a:lnTo>
                    <a:lnTo>
                      <a:pt x="181"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52" name="Freeform 132"/>
              <p:cNvSpPr>
                <a:spLocks/>
              </p:cNvSpPr>
              <p:nvPr/>
            </p:nvSpPr>
            <p:spPr bwMode="auto">
              <a:xfrm>
                <a:off x="5225" y="1126"/>
                <a:ext cx="3" cy="51"/>
              </a:xfrm>
              <a:custGeom>
                <a:avLst/>
                <a:gdLst>
                  <a:gd name="T0" fmla="*/ 7 w 8"/>
                  <a:gd name="T1" fmla="*/ 0 h 155"/>
                  <a:gd name="T2" fmla="*/ 8 w 8"/>
                  <a:gd name="T3" fmla="*/ 38 h 155"/>
                  <a:gd name="T4" fmla="*/ 8 w 8"/>
                  <a:gd name="T5" fmla="*/ 77 h 155"/>
                  <a:gd name="T6" fmla="*/ 7 w 8"/>
                  <a:gd name="T7" fmla="*/ 115 h 155"/>
                  <a:gd name="T8" fmla="*/ 5 w 8"/>
                  <a:gd name="T9" fmla="*/ 152 h 155"/>
                  <a:gd name="T10" fmla="*/ 2 w 8"/>
                  <a:gd name="T11" fmla="*/ 154 h 155"/>
                  <a:gd name="T12" fmla="*/ 1 w 8"/>
                  <a:gd name="T13" fmla="*/ 155 h 155"/>
                  <a:gd name="T14" fmla="*/ 0 w 8"/>
                  <a:gd name="T15" fmla="*/ 145 h 155"/>
                  <a:gd name="T16" fmla="*/ 1 w 8"/>
                  <a:gd name="T17" fmla="*/ 133 h 155"/>
                  <a:gd name="T18" fmla="*/ 2 w 8"/>
                  <a:gd name="T19" fmla="*/ 123 h 155"/>
                  <a:gd name="T20" fmla="*/ 5 w 8"/>
                  <a:gd name="T21" fmla="*/ 113 h 155"/>
                  <a:gd name="T22" fmla="*/ 5 w 8"/>
                  <a:gd name="T23" fmla="*/ 84 h 155"/>
                  <a:gd name="T24" fmla="*/ 5 w 8"/>
                  <a:gd name="T25" fmla="*/ 58 h 155"/>
                  <a:gd name="T26" fmla="*/ 5 w 8"/>
                  <a:gd name="T27" fmla="*/ 30 h 155"/>
                  <a:gd name="T28" fmla="*/ 3 w 8"/>
                  <a:gd name="T29" fmla="*/ 3 h 155"/>
                  <a:gd name="T30" fmla="*/ 5 w 8"/>
                  <a:gd name="T31" fmla="*/ 2 h 155"/>
                  <a:gd name="T32" fmla="*/ 7 w 8"/>
                  <a:gd name="T33" fmla="*/ 0 h 155"/>
                  <a:gd name="T34" fmla="*/ 7 w 8"/>
                  <a:gd name="T3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55">
                    <a:moveTo>
                      <a:pt x="7" y="0"/>
                    </a:moveTo>
                    <a:lnTo>
                      <a:pt x="8" y="38"/>
                    </a:lnTo>
                    <a:lnTo>
                      <a:pt x="8" y="77"/>
                    </a:lnTo>
                    <a:lnTo>
                      <a:pt x="7" y="115"/>
                    </a:lnTo>
                    <a:lnTo>
                      <a:pt x="5" y="152"/>
                    </a:lnTo>
                    <a:lnTo>
                      <a:pt x="2" y="154"/>
                    </a:lnTo>
                    <a:lnTo>
                      <a:pt x="1" y="155"/>
                    </a:lnTo>
                    <a:lnTo>
                      <a:pt x="0" y="145"/>
                    </a:lnTo>
                    <a:lnTo>
                      <a:pt x="1" y="133"/>
                    </a:lnTo>
                    <a:lnTo>
                      <a:pt x="2" y="123"/>
                    </a:lnTo>
                    <a:lnTo>
                      <a:pt x="5" y="113"/>
                    </a:lnTo>
                    <a:lnTo>
                      <a:pt x="5" y="84"/>
                    </a:lnTo>
                    <a:lnTo>
                      <a:pt x="5" y="58"/>
                    </a:lnTo>
                    <a:lnTo>
                      <a:pt x="5" y="30"/>
                    </a:lnTo>
                    <a:lnTo>
                      <a:pt x="3" y="3"/>
                    </a:lnTo>
                    <a:lnTo>
                      <a:pt x="5" y="2"/>
                    </a:lnTo>
                    <a:lnTo>
                      <a:pt x="7" y="0"/>
                    </a:lnTo>
                    <a:lnTo>
                      <a:pt x="7"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53" name="Freeform 133"/>
              <p:cNvSpPr>
                <a:spLocks/>
              </p:cNvSpPr>
              <p:nvPr/>
            </p:nvSpPr>
            <p:spPr bwMode="auto">
              <a:xfrm>
                <a:off x="5205" y="1130"/>
                <a:ext cx="37" cy="42"/>
              </a:xfrm>
              <a:custGeom>
                <a:avLst/>
                <a:gdLst>
                  <a:gd name="T0" fmla="*/ 110 w 110"/>
                  <a:gd name="T1" fmla="*/ 0 h 126"/>
                  <a:gd name="T2" fmla="*/ 105 w 110"/>
                  <a:gd name="T3" fmla="*/ 5 h 126"/>
                  <a:gd name="T4" fmla="*/ 100 w 110"/>
                  <a:gd name="T5" fmla="*/ 10 h 126"/>
                  <a:gd name="T6" fmla="*/ 95 w 110"/>
                  <a:gd name="T7" fmla="*/ 15 h 126"/>
                  <a:gd name="T8" fmla="*/ 91 w 110"/>
                  <a:gd name="T9" fmla="*/ 20 h 126"/>
                  <a:gd name="T10" fmla="*/ 75 w 110"/>
                  <a:gd name="T11" fmla="*/ 39 h 126"/>
                  <a:gd name="T12" fmla="*/ 58 w 110"/>
                  <a:gd name="T13" fmla="*/ 59 h 126"/>
                  <a:gd name="T14" fmla="*/ 43 w 110"/>
                  <a:gd name="T15" fmla="*/ 78 h 126"/>
                  <a:gd name="T16" fmla="*/ 27 w 110"/>
                  <a:gd name="T17" fmla="*/ 97 h 126"/>
                  <a:gd name="T18" fmla="*/ 22 w 110"/>
                  <a:gd name="T19" fmla="*/ 104 h 126"/>
                  <a:gd name="T20" fmla="*/ 17 w 110"/>
                  <a:gd name="T21" fmla="*/ 112 h 126"/>
                  <a:gd name="T22" fmla="*/ 11 w 110"/>
                  <a:gd name="T23" fmla="*/ 119 h 126"/>
                  <a:gd name="T24" fmla="*/ 4 w 110"/>
                  <a:gd name="T25" fmla="*/ 126 h 126"/>
                  <a:gd name="T26" fmla="*/ 3 w 110"/>
                  <a:gd name="T27" fmla="*/ 124 h 126"/>
                  <a:gd name="T28" fmla="*/ 0 w 110"/>
                  <a:gd name="T29" fmla="*/ 124 h 126"/>
                  <a:gd name="T30" fmla="*/ 23 w 110"/>
                  <a:gd name="T31" fmla="*/ 96 h 126"/>
                  <a:gd name="T32" fmla="*/ 47 w 110"/>
                  <a:gd name="T33" fmla="*/ 67 h 126"/>
                  <a:gd name="T34" fmla="*/ 70 w 110"/>
                  <a:gd name="T35" fmla="*/ 38 h 126"/>
                  <a:gd name="T36" fmla="*/ 93 w 110"/>
                  <a:gd name="T37" fmla="*/ 10 h 126"/>
                  <a:gd name="T38" fmla="*/ 97 w 110"/>
                  <a:gd name="T39" fmla="*/ 6 h 126"/>
                  <a:gd name="T40" fmla="*/ 101 w 110"/>
                  <a:gd name="T41" fmla="*/ 4 h 126"/>
                  <a:gd name="T42" fmla="*/ 105 w 110"/>
                  <a:gd name="T43" fmla="*/ 1 h 126"/>
                  <a:gd name="T44" fmla="*/ 110 w 110"/>
                  <a:gd name="T45" fmla="*/ 0 h 126"/>
                  <a:gd name="T46" fmla="*/ 110 w 110"/>
                  <a:gd name="T4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126">
                    <a:moveTo>
                      <a:pt x="110" y="0"/>
                    </a:moveTo>
                    <a:lnTo>
                      <a:pt x="105" y="5"/>
                    </a:lnTo>
                    <a:lnTo>
                      <a:pt x="100" y="10"/>
                    </a:lnTo>
                    <a:lnTo>
                      <a:pt x="95" y="15"/>
                    </a:lnTo>
                    <a:lnTo>
                      <a:pt x="91" y="20"/>
                    </a:lnTo>
                    <a:lnTo>
                      <a:pt x="75" y="39"/>
                    </a:lnTo>
                    <a:lnTo>
                      <a:pt x="58" y="59"/>
                    </a:lnTo>
                    <a:lnTo>
                      <a:pt x="43" y="78"/>
                    </a:lnTo>
                    <a:lnTo>
                      <a:pt x="27" y="97"/>
                    </a:lnTo>
                    <a:lnTo>
                      <a:pt x="22" y="104"/>
                    </a:lnTo>
                    <a:lnTo>
                      <a:pt x="17" y="112"/>
                    </a:lnTo>
                    <a:lnTo>
                      <a:pt x="11" y="119"/>
                    </a:lnTo>
                    <a:lnTo>
                      <a:pt x="4" y="126"/>
                    </a:lnTo>
                    <a:lnTo>
                      <a:pt x="3" y="124"/>
                    </a:lnTo>
                    <a:lnTo>
                      <a:pt x="0" y="124"/>
                    </a:lnTo>
                    <a:lnTo>
                      <a:pt x="23" y="96"/>
                    </a:lnTo>
                    <a:lnTo>
                      <a:pt x="47" y="67"/>
                    </a:lnTo>
                    <a:lnTo>
                      <a:pt x="70" y="38"/>
                    </a:lnTo>
                    <a:lnTo>
                      <a:pt x="93" y="10"/>
                    </a:lnTo>
                    <a:lnTo>
                      <a:pt x="97" y="6"/>
                    </a:lnTo>
                    <a:lnTo>
                      <a:pt x="101" y="4"/>
                    </a:lnTo>
                    <a:lnTo>
                      <a:pt x="105" y="1"/>
                    </a:lnTo>
                    <a:lnTo>
                      <a:pt x="110" y="0"/>
                    </a:lnTo>
                    <a:lnTo>
                      <a:pt x="11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54" name="Freeform 134"/>
              <p:cNvSpPr>
                <a:spLocks/>
              </p:cNvSpPr>
              <p:nvPr/>
            </p:nvSpPr>
            <p:spPr bwMode="auto">
              <a:xfrm>
                <a:off x="5253" y="1121"/>
                <a:ext cx="3" cy="65"/>
              </a:xfrm>
              <a:custGeom>
                <a:avLst/>
                <a:gdLst>
                  <a:gd name="T0" fmla="*/ 5 w 9"/>
                  <a:gd name="T1" fmla="*/ 1 h 197"/>
                  <a:gd name="T2" fmla="*/ 2 w 9"/>
                  <a:gd name="T3" fmla="*/ 42 h 197"/>
                  <a:gd name="T4" fmla="*/ 2 w 9"/>
                  <a:gd name="T5" fmla="*/ 83 h 197"/>
                  <a:gd name="T6" fmla="*/ 5 w 9"/>
                  <a:gd name="T7" fmla="*/ 123 h 197"/>
                  <a:gd name="T8" fmla="*/ 7 w 9"/>
                  <a:gd name="T9" fmla="*/ 165 h 197"/>
                  <a:gd name="T10" fmla="*/ 7 w 9"/>
                  <a:gd name="T11" fmla="*/ 171 h 197"/>
                  <a:gd name="T12" fmla="*/ 7 w 9"/>
                  <a:gd name="T13" fmla="*/ 179 h 197"/>
                  <a:gd name="T14" fmla="*/ 7 w 9"/>
                  <a:gd name="T15" fmla="*/ 187 h 197"/>
                  <a:gd name="T16" fmla="*/ 9 w 9"/>
                  <a:gd name="T17" fmla="*/ 195 h 197"/>
                  <a:gd name="T18" fmla="*/ 7 w 9"/>
                  <a:gd name="T19" fmla="*/ 196 h 197"/>
                  <a:gd name="T20" fmla="*/ 6 w 9"/>
                  <a:gd name="T21" fmla="*/ 197 h 197"/>
                  <a:gd name="T22" fmla="*/ 5 w 9"/>
                  <a:gd name="T23" fmla="*/ 187 h 197"/>
                  <a:gd name="T24" fmla="*/ 5 w 9"/>
                  <a:gd name="T25" fmla="*/ 176 h 197"/>
                  <a:gd name="T26" fmla="*/ 4 w 9"/>
                  <a:gd name="T27" fmla="*/ 165 h 197"/>
                  <a:gd name="T28" fmla="*/ 2 w 9"/>
                  <a:gd name="T29" fmla="*/ 155 h 197"/>
                  <a:gd name="T30" fmla="*/ 0 w 9"/>
                  <a:gd name="T31" fmla="*/ 126 h 197"/>
                  <a:gd name="T32" fmla="*/ 0 w 9"/>
                  <a:gd name="T33" fmla="*/ 99 h 197"/>
                  <a:gd name="T34" fmla="*/ 0 w 9"/>
                  <a:gd name="T35" fmla="*/ 72 h 197"/>
                  <a:gd name="T36" fmla="*/ 0 w 9"/>
                  <a:gd name="T37" fmla="*/ 44 h 197"/>
                  <a:gd name="T38" fmla="*/ 0 w 9"/>
                  <a:gd name="T39" fmla="*/ 33 h 197"/>
                  <a:gd name="T40" fmla="*/ 0 w 9"/>
                  <a:gd name="T41" fmla="*/ 22 h 197"/>
                  <a:gd name="T42" fmla="*/ 0 w 9"/>
                  <a:gd name="T43" fmla="*/ 10 h 197"/>
                  <a:gd name="T44" fmla="*/ 2 w 9"/>
                  <a:gd name="T45" fmla="*/ 0 h 197"/>
                  <a:gd name="T46" fmla="*/ 4 w 9"/>
                  <a:gd name="T47" fmla="*/ 0 h 197"/>
                  <a:gd name="T48" fmla="*/ 5 w 9"/>
                  <a:gd name="T49" fmla="*/ 1 h 197"/>
                  <a:gd name="T50" fmla="*/ 5 w 9"/>
                  <a:gd name="T51" fmla="*/ 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197">
                    <a:moveTo>
                      <a:pt x="5" y="1"/>
                    </a:moveTo>
                    <a:lnTo>
                      <a:pt x="2" y="42"/>
                    </a:lnTo>
                    <a:lnTo>
                      <a:pt x="2" y="83"/>
                    </a:lnTo>
                    <a:lnTo>
                      <a:pt x="5" y="123"/>
                    </a:lnTo>
                    <a:lnTo>
                      <a:pt x="7" y="165"/>
                    </a:lnTo>
                    <a:lnTo>
                      <a:pt x="7" y="171"/>
                    </a:lnTo>
                    <a:lnTo>
                      <a:pt x="7" y="179"/>
                    </a:lnTo>
                    <a:lnTo>
                      <a:pt x="7" y="187"/>
                    </a:lnTo>
                    <a:lnTo>
                      <a:pt x="9" y="195"/>
                    </a:lnTo>
                    <a:lnTo>
                      <a:pt x="7" y="196"/>
                    </a:lnTo>
                    <a:lnTo>
                      <a:pt x="6" y="197"/>
                    </a:lnTo>
                    <a:lnTo>
                      <a:pt x="5" y="187"/>
                    </a:lnTo>
                    <a:lnTo>
                      <a:pt x="5" y="176"/>
                    </a:lnTo>
                    <a:lnTo>
                      <a:pt x="4" y="165"/>
                    </a:lnTo>
                    <a:lnTo>
                      <a:pt x="2" y="155"/>
                    </a:lnTo>
                    <a:lnTo>
                      <a:pt x="0" y="126"/>
                    </a:lnTo>
                    <a:lnTo>
                      <a:pt x="0" y="99"/>
                    </a:lnTo>
                    <a:lnTo>
                      <a:pt x="0" y="72"/>
                    </a:lnTo>
                    <a:lnTo>
                      <a:pt x="0" y="44"/>
                    </a:lnTo>
                    <a:lnTo>
                      <a:pt x="0" y="33"/>
                    </a:lnTo>
                    <a:lnTo>
                      <a:pt x="0" y="22"/>
                    </a:lnTo>
                    <a:lnTo>
                      <a:pt x="0" y="10"/>
                    </a:lnTo>
                    <a:lnTo>
                      <a:pt x="2" y="0"/>
                    </a:lnTo>
                    <a:lnTo>
                      <a:pt x="4" y="0"/>
                    </a:lnTo>
                    <a:lnTo>
                      <a:pt x="5" y="1"/>
                    </a:lnTo>
                    <a:lnTo>
                      <a:pt x="5" y="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55" name="Freeform 135"/>
              <p:cNvSpPr>
                <a:spLocks/>
              </p:cNvSpPr>
              <p:nvPr/>
            </p:nvSpPr>
            <p:spPr bwMode="auto">
              <a:xfrm>
                <a:off x="5239" y="1130"/>
                <a:ext cx="32" cy="46"/>
              </a:xfrm>
              <a:custGeom>
                <a:avLst/>
                <a:gdLst>
                  <a:gd name="T0" fmla="*/ 96 w 96"/>
                  <a:gd name="T1" fmla="*/ 137 h 139"/>
                  <a:gd name="T2" fmla="*/ 93 w 96"/>
                  <a:gd name="T3" fmla="*/ 138 h 139"/>
                  <a:gd name="T4" fmla="*/ 90 w 96"/>
                  <a:gd name="T5" fmla="*/ 139 h 139"/>
                  <a:gd name="T6" fmla="*/ 73 w 96"/>
                  <a:gd name="T7" fmla="*/ 112 h 139"/>
                  <a:gd name="T8" fmla="*/ 57 w 96"/>
                  <a:gd name="T9" fmla="*/ 83 h 139"/>
                  <a:gd name="T10" fmla="*/ 40 w 96"/>
                  <a:gd name="T11" fmla="*/ 55 h 139"/>
                  <a:gd name="T12" fmla="*/ 20 w 96"/>
                  <a:gd name="T13" fmla="*/ 29 h 139"/>
                  <a:gd name="T14" fmla="*/ 15 w 96"/>
                  <a:gd name="T15" fmla="*/ 22 h 139"/>
                  <a:gd name="T16" fmla="*/ 10 w 96"/>
                  <a:gd name="T17" fmla="*/ 16 h 139"/>
                  <a:gd name="T18" fmla="*/ 5 w 96"/>
                  <a:gd name="T19" fmla="*/ 10 h 139"/>
                  <a:gd name="T20" fmla="*/ 0 w 96"/>
                  <a:gd name="T21" fmla="*/ 5 h 139"/>
                  <a:gd name="T22" fmla="*/ 1 w 96"/>
                  <a:gd name="T23" fmla="*/ 2 h 139"/>
                  <a:gd name="T24" fmla="*/ 1 w 96"/>
                  <a:gd name="T25" fmla="*/ 0 h 139"/>
                  <a:gd name="T26" fmla="*/ 15 w 96"/>
                  <a:gd name="T27" fmla="*/ 14 h 139"/>
                  <a:gd name="T28" fmla="*/ 26 w 96"/>
                  <a:gd name="T29" fmla="*/ 29 h 139"/>
                  <a:gd name="T30" fmla="*/ 36 w 96"/>
                  <a:gd name="T31" fmla="*/ 44 h 139"/>
                  <a:gd name="T32" fmla="*/ 48 w 96"/>
                  <a:gd name="T33" fmla="*/ 60 h 139"/>
                  <a:gd name="T34" fmla="*/ 58 w 96"/>
                  <a:gd name="T35" fmla="*/ 79 h 139"/>
                  <a:gd name="T36" fmla="*/ 70 w 96"/>
                  <a:gd name="T37" fmla="*/ 99 h 139"/>
                  <a:gd name="T38" fmla="*/ 83 w 96"/>
                  <a:gd name="T39" fmla="*/ 118 h 139"/>
                  <a:gd name="T40" fmla="*/ 96 w 96"/>
                  <a:gd name="T41" fmla="*/ 137 h 139"/>
                  <a:gd name="T42" fmla="*/ 96 w 96"/>
                  <a:gd name="T43" fmla="*/ 13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139">
                    <a:moveTo>
                      <a:pt x="96" y="137"/>
                    </a:moveTo>
                    <a:lnTo>
                      <a:pt x="93" y="138"/>
                    </a:lnTo>
                    <a:lnTo>
                      <a:pt x="90" y="139"/>
                    </a:lnTo>
                    <a:lnTo>
                      <a:pt x="73" y="112"/>
                    </a:lnTo>
                    <a:lnTo>
                      <a:pt x="57" y="83"/>
                    </a:lnTo>
                    <a:lnTo>
                      <a:pt x="40" y="55"/>
                    </a:lnTo>
                    <a:lnTo>
                      <a:pt x="20" y="29"/>
                    </a:lnTo>
                    <a:lnTo>
                      <a:pt x="15" y="22"/>
                    </a:lnTo>
                    <a:lnTo>
                      <a:pt x="10" y="16"/>
                    </a:lnTo>
                    <a:lnTo>
                      <a:pt x="5" y="10"/>
                    </a:lnTo>
                    <a:lnTo>
                      <a:pt x="0" y="5"/>
                    </a:lnTo>
                    <a:lnTo>
                      <a:pt x="1" y="2"/>
                    </a:lnTo>
                    <a:lnTo>
                      <a:pt x="1" y="0"/>
                    </a:lnTo>
                    <a:lnTo>
                      <a:pt x="15" y="14"/>
                    </a:lnTo>
                    <a:lnTo>
                      <a:pt x="26" y="29"/>
                    </a:lnTo>
                    <a:lnTo>
                      <a:pt x="36" y="44"/>
                    </a:lnTo>
                    <a:lnTo>
                      <a:pt x="48" y="60"/>
                    </a:lnTo>
                    <a:lnTo>
                      <a:pt x="58" y="79"/>
                    </a:lnTo>
                    <a:lnTo>
                      <a:pt x="70" y="99"/>
                    </a:lnTo>
                    <a:lnTo>
                      <a:pt x="83" y="118"/>
                    </a:lnTo>
                    <a:lnTo>
                      <a:pt x="96" y="137"/>
                    </a:lnTo>
                    <a:lnTo>
                      <a:pt x="96" y="137"/>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56" name="Freeform 136"/>
              <p:cNvSpPr>
                <a:spLocks/>
              </p:cNvSpPr>
              <p:nvPr/>
            </p:nvSpPr>
            <p:spPr bwMode="auto">
              <a:xfrm>
                <a:off x="5250" y="1125"/>
                <a:ext cx="52" cy="16"/>
              </a:xfrm>
              <a:custGeom>
                <a:avLst/>
                <a:gdLst>
                  <a:gd name="T0" fmla="*/ 155 w 155"/>
                  <a:gd name="T1" fmla="*/ 46 h 48"/>
                  <a:gd name="T2" fmla="*/ 151 w 155"/>
                  <a:gd name="T3" fmla="*/ 48 h 48"/>
                  <a:gd name="T4" fmla="*/ 146 w 155"/>
                  <a:gd name="T5" fmla="*/ 46 h 48"/>
                  <a:gd name="T6" fmla="*/ 141 w 155"/>
                  <a:gd name="T7" fmla="*/ 45 h 48"/>
                  <a:gd name="T8" fmla="*/ 138 w 155"/>
                  <a:gd name="T9" fmla="*/ 44 h 48"/>
                  <a:gd name="T10" fmla="*/ 126 w 155"/>
                  <a:gd name="T11" fmla="*/ 37 h 48"/>
                  <a:gd name="T12" fmla="*/ 115 w 155"/>
                  <a:gd name="T13" fmla="*/ 34 h 48"/>
                  <a:gd name="T14" fmla="*/ 103 w 155"/>
                  <a:gd name="T15" fmla="*/ 30 h 48"/>
                  <a:gd name="T16" fmla="*/ 93 w 155"/>
                  <a:gd name="T17" fmla="*/ 26 h 48"/>
                  <a:gd name="T18" fmla="*/ 71 w 155"/>
                  <a:gd name="T19" fmla="*/ 19 h 48"/>
                  <a:gd name="T20" fmla="*/ 47 w 155"/>
                  <a:gd name="T21" fmla="*/ 12 h 48"/>
                  <a:gd name="T22" fmla="*/ 23 w 155"/>
                  <a:gd name="T23" fmla="*/ 9 h 48"/>
                  <a:gd name="T24" fmla="*/ 0 w 155"/>
                  <a:gd name="T25" fmla="*/ 4 h 48"/>
                  <a:gd name="T26" fmla="*/ 0 w 155"/>
                  <a:gd name="T27" fmla="*/ 1 h 48"/>
                  <a:gd name="T28" fmla="*/ 0 w 155"/>
                  <a:gd name="T29" fmla="*/ 0 h 48"/>
                  <a:gd name="T30" fmla="*/ 27 w 155"/>
                  <a:gd name="T31" fmla="*/ 5 h 48"/>
                  <a:gd name="T32" fmla="*/ 53 w 155"/>
                  <a:gd name="T33" fmla="*/ 10 h 48"/>
                  <a:gd name="T34" fmla="*/ 79 w 155"/>
                  <a:gd name="T35" fmla="*/ 16 h 48"/>
                  <a:gd name="T36" fmla="*/ 106 w 155"/>
                  <a:gd name="T37" fmla="*/ 26 h 48"/>
                  <a:gd name="T38" fmla="*/ 117 w 155"/>
                  <a:gd name="T39" fmla="*/ 30 h 48"/>
                  <a:gd name="T40" fmla="*/ 130 w 155"/>
                  <a:gd name="T41" fmla="*/ 35 h 48"/>
                  <a:gd name="T42" fmla="*/ 142 w 155"/>
                  <a:gd name="T43" fmla="*/ 40 h 48"/>
                  <a:gd name="T44" fmla="*/ 155 w 155"/>
                  <a:gd name="T45" fmla="*/ 46 h 48"/>
                  <a:gd name="T46" fmla="*/ 155 w 155"/>
                  <a:gd name="T47"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48">
                    <a:moveTo>
                      <a:pt x="155" y="46"/>
                    </a:moveTo>
                    <a:lnTo>
                      <a:pt x="151" y="48"/>
                    </a:lnTo>
                    <a:lnTo>
                      <a:pt x="146" y="46"/>
                    </a:lnTo>
                    <a:lnTo>
                      <a:pt x="141" y="45"/>
                    </a:lnTo>
                    <a:lnTo>
                      <a:pt x="138" y="44"/>
                    </a:lnTo>
                    <a:lnTo>
                      <a:pt x="126" y="37"/>
                    </a:lnTo>
                    <a:lnTo>
                      <a:pt x="115" y="34"/>
                    </a:lnTo>
                    <a:lnTo>
                      <a:pt x="103" y="30"/>
                    </a:lnTo>
                    <a:lnTo>
                      <a:pt x="93" y="26"/>
                    </a:lnTo>
                    <a:lnTo>
                      <a:pt x="71" y="19"/>
                    </a:lnTo>
                    <a:lnTo>
                      <a:pt x="47" y="12"/>
                    </a:lnTo>
                    <a:lnTo>
                      <a:pt x="23" y="9"/>
                    </a:lnTo>
                    <a:lnTo>
                      <a:pt x="0" y="4"/>
                    </a:lnTo>
                    <a:lnTo>
                      <a:pt x="0" y="1"/>
                    </a:lnTo>
                    <a:lnTo>
                      <a:pt x="0" y="0"/>
                    </a:lnTo>
                    <a:lnTo>
                      <a:pt x="27" y="5"/>
                    </a:lnTo>
                    <a:lnTo>
                      <a:pt x="53" y="10"/>
                    </a:lnTo>
                    <a:lnTo>
                      <a:pt x="79" y="16"/>
                    </a:lnTo>
                    <a:lnTo>
                      <a:pt x="106" y="26"/>
                    </a:lnTo>
                    <a:lnTo>
                      <a:pt x="117" y="30"/>
                    </a:lnTo>
                    <a:lnTo>
                      <a:pt x="130" y="35"/>
                    </a:lnTo>
                    <a:lnTo>
                      <a:pt x="142" y="40"/>
                    </a:lnTo>
                    <a:lnTo>
                      <a:pt x="155" y="46"/>
                    </a:lnTo>
                    <a:lnTo>
                      <a:pt x="155" y="46"/>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57" name="Freeform 137"/>
              <p:cNvSpPr>
                <a:spLocks/>
              </p:cNvSpPr>
              <p:nvPr/>
            </p:nvSpPr>
            <p:spPr bwMode="auto">
              <a:xfrm>
                <a:off x="5278" y="1130"/>
                <a:ext cx="21" cy="28"/>
              </a:xfrm>
              <a:custGeom>
                <a:avLst/>
                <a:gdLst>
                  <a:gd name="T0" fmla="*/ 65 w 65"/>
                  <a:gd name="T1" fmla="*/ 82 h 83"/>
                  <a:gd name="T2" fmla="*/ 60 w 65"/>
                  <a:gd name="T3" fmla="*/ 83 h 83"/>
                  <a:gd name="T4" fmla="*/ 56 w 65"/>
                  <a:gd name="T5" fmla="*/ 78 h 83"/>
                  <a:gd name="T6" fmla="*/ 53 w 65"/>
                  <a:gd name="T7" fmla="*/ 73 h 83"/>
                  <a:gd name="T8" fmla="*/ 49 w 65"/>
                  <a:gd name="T9" fmla="*/ 69 h 83"/>
                  <a:gd name="T10" fmla="*/ 36 w 65"/>
                  <a:gd name="T11" fmla="*/ 51 h 83"/>
                  <a:gd name="T12" fmla="*/ 24 w 65"/>
                  <a:gd name="T13" fmla="*/ 36 h 83"/>
                  <a:gd name="T14" fmla="*/ 11 w 65"/>
                  <a:gd name="T15" fmla="*/ 20 h 83"/>
                  <a:gd name="T16" fmla="*/ 0 w 65"/>
                  <a:gd name="T17" fmla="*/ 4 h 83"/>
                  <a:gd name="T18" fmla="*/ 0 w 65"/>
                  <a:gd name="T19" fmla="*/ 1 h 83"/>
                  <a:gd name="T20" fmla="*/ 0 w 65"/>
                  <a:gd name="T21" fmla="*/ 0 h 83"/>
                  <a:gd name="T22" fmla="*/ 10 w 65"/>
                  <a:gd name="T23" fmla="*/ 11 h 83"/>
                  <a:gd name="T24" fmla="*/ 19 w 65"/>
                  <a:gd name="T25" fmla="*/ 22 h 83"/>
                  <a:gd name="T26" fmla="*/ 29 w 65"/>
                  <a:gd name="T27" fmla="*/ 35 h 83"/>
                  <a:gd name="T28" fmla="*/ 38 w 65"/>
                  <a:gd name="T29" fmla="*/ 46 h 83"/>
                  <a:gd name="T30" fmla="*/ 45 w 65"/>
                  <a:gd name="T31" fmla="*/ 55 h 83"/>
                  <a:gd name="T32" fmla="*/ 51 w 65"/>
                  <a:gd name="T33" fmla="*/ 64 h 83"/>
                  <a:gd name="T34" fmla="*/ 58 w 65"/>
                  <a:gd name="T35" fmla="*/ 73 h 83"/>
                  <a:gd name="T36" fmla="*/ 65 w 65"/>
                  <a:gd name="T37" fmla="*/ 82 h 83"/>
                  <a:gd name="T38" fmla="*/ 65 w 65"/>
                  <a:gd name="T39" fmla="*/ 8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83">
                    <a:moveTo>
                      <a:pt x="65" y="82"/>
                    </a:moveTo>
                    <a:lnTo>
                      <a:pt x="60" y="83"/>
                    </a:lnTo>
                    <a:lnTo>
                      <a:pt x="56" y="78"/>
                    </a:lnTo>
                    <a:lnTo>
                      <a:pt x="53" y="73"/>
                    </a:lnTo>
                    <a:lnTo>
                      <a:pt x="49" y="69"/>
                    </a:lnTo>
                    <a:lnTo>
                      <a:pt x="36" y="51"/>
                    </a:lnTo>
                    <a:lnTo>
                      <a:pt x="24" y="36"/>
                    </a:lnTo>
                    <a:lnTo>
                      <a:pt x="11" y="20"/>
                    </a:lnTo>
                    <a:lnTo>
                      <a:pt x="0" y="4"/>
                    </a:lnTo>
                    <a:lnTo>
                      <a:pt x="0" y="1"/>
                    </a:lnTo>
                    <a:lnTo>
                      <a:pt x="0" y="0"/>
                    </a:lnTo>
                    <a:lnTo>
                      <a:pt x="10" y="11"/>
                    </a:lnTo>
                    <a:lnTo>
                      <a:pt x="19" y="22"/>
                    </a:lnTo>
                    <a:lnTo>
                      <a:pt x="29" y="35"/>
                    </a:lnTo>
                    <a:lnTo>
                      <a:pt x="38" y="46"/>
                    </a:lnTo>
                    <a:lnTo>
                      <a:pt x="45" y="55"/>
                    </a:lnTo>
                    <a:lnTo>
                      <a:pt x="51" y="64"/>
                    </a:lnTo>
                    <a:lnTo>
                      <a:pt x="58" y="73"/>
                    </a:lnTo>
                    <a:lnTo>
                      <a:pt x="65" y="82"/>
                    </a:lnTo>
                    <a:lnTo>
                      <a:pt x="65" y="8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58" name="Freeform 138"/>
              <p:cNvSpPr>
                <a:spLocks/>
              </p:cNvSpPr>
              <p:nvPr/>
            </p:nvSpPr>
            <p:spPr bwMode="auto">
              <a:xfrm>
                <a:off x="5258" y="1109"/>
                <a:ext cx="21" cy="23"/>
              </a:xfrm>
              <a:custGeom>
                <a:avLst/>
                <a:gdLst>
                  <a:gd name="T0" fmla="*/ 62 w 63"/>
                  <a:gd name="T1" fmla="*/ 63 h 67"/>
                  <a:gd name="T2" fmla="*/ 63 w 63"/>
                  <a:gd name="T3" fmla="*/ 66 h 67"/>
                  <a:gd name="T4" fmla="*/ 62 w 63"/>
                  <a:gd name="T5" fmla="*/ 67 h 67"/>
                  <a:gd name="T6" fmla="*/ 59 w 63"/>
                  <a:gd name="T7" fmla="*/ 66 h 67"/>
                  <a:gd name="T8" fmla="*/ 59 w 63"/>
                  <a:gd name="T9" fmla="*/ 66 h 67"/>
                  <a:gd name="T10" fmla="*/ 48 w 63"/>
                  <a:gd name="T11" fmla="*/ 54 h 67"/>
                  <a:gd name="T12" fmla="*/ 38 w 63"/>
                  <a:gd name="T13" fmla="*/ 42 h 67"/>
                  <a:gd name="T14" fmla="*/ 28 w 63"/>
                  <a:gd name="T15" fmla="*/ 29 h 67"/>
                  <a:gd name="T16" fmla="*/ 18 w 63"/>
                  <a:gd name="T17" fmla="*/ 19 h 67"/>
                  <a:gd name="T18" fmla="*/ 13 w 63"/>
                  <a:gd name="T19" fmla="*/ 14 h 67"/>
                  <a:gd name="T20" fmla="*/ 9 w 63"/>
                  <a:gd name="T21" fmla="*/ 9 h 67"/>
                  <a:gd name="T22" fmla="*/ 4 w 63"/>
                  <a:gd name="T23" fmla="*/ 5 h 67"/>
                  <a:gd name="T24" fmla="*/ 0 w 63"/>
                  <a:gd name="T25" fmla="*/ 0 h 67"/>
                  <a:gd name="T26" fmla="*/ 6 w 63"/>
                  <a:gd name="T27" fmla="*/ 2 h 67"/>
                  <a:gd name="T28" fmla="*/ 11 w 63"/>
                  <a:gd name="T29" fmla="*/ 5 h 67"/>
                  <a:gd name="T30" fmla="*/ 16 w 63"/>
                  <a:gd name="T31" fmla="*/ 12 h 67"/>
                  <a:gd name="T32" fmla="*/ 21 w 63"/>
                  <a:gd name="T33" fmla="*/ 17 h 67"/>
                  <a:gd name="T34" fmla="*/ 31 w 63"/>
                  <a:gd name="T35" fmla="*/ 27 h 67"/>
                  <a:gd name="T36" fmla="*/ 42 w 63"/>
                  <a:gd name="T37" fmla="*/ 39 h 67"/>
                  <a:gd name="T38" fmla="*/ 52 w 63"/>
                  <a:gd name="T39" fmla="*/ 51 h 67"/>
                  <a:gd name="T40" fmla="*/ 62 w 63"/>
                  <a:gd name="T41" fmla="*/ 63 h 67"/>
                  <a:gd name="T42" fmla="*/ 62 w 63"/>
                  <a:gd name="T43"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67">
                    <a:moveTo>
                      <a:pt x="62" y="63"/>
                    </a:moveTo>
                    <a:lnTo>
                      <a:pt x="63" y="66"/>
                    </a:lnTo>
                    <a:lnTo>
                      <a:pt x="62" y="67"/>
                    </a:lnTo>
                    <a:lnTo>
                      <a:pt x="59" y="66"/>
                    </a:lnTo>
                    <a:lnTo>
                      <a:pt x="59" y="66"/>
                    </a:lnTo>
                    <a:lnTo>
                      <a:pt x="48" y="54"/>
                    </a:lnTo>
                    <a:lnTo>
                      <a:pt x="38" y="42"/>
                    </a:lnTo>
                    <a:lnTo>
                      <a:pt x="28" y="29"/>
                    </a:lnTo>
                    <a:lnTo>
                      <a:pt x="18" y="19"/>
                    </a:lnTo>
                    <a:lnTo>
                      <a:pt x="13" y="14"/>
                    </a:lnTo>
                    <a:lnTo>
                      <a:pt x="9" y="9"/>
                    </a:lnTo>
                    <a:lnTo>
                      <a:pt x="4" y="5"/>
                    </a:lnTo>
                    <a:lnTo>
                      <a:pt x="0" y="0"/>
                    </a:lnTo>
                    <a:lnTo>
                      <a:pt x="6" y="2"/>
                    </a:lnTo>
                    <a:lnTo>
                      <a:pt x="11" y="5"/>
                    </a:lnTo>
                    <a:lnTo>
                      <a:pt x="16" y="12"/>
                    </a:lnTo>
                    <a:lnTo>
                      <a:pt x="21" y="17"/>
                    </a:lnTo>
                    <a:lnTo>
                      <a:pt x="31" y="27"/>
                    </a:lnTo>
                    <a:lnTo>
                      <a:pt x="42" y="39"/>
                    </a:lnTo>
                    <a:lnTo>
                      <a:pt x="52" y="51"/>
                    </a:lnTo>
                    <a:lnTo>
                      <a:pt x="62" y="63"/>
                    </a:lnTo>
                    <a:lnTo>
                      <a:pt x="62" y="6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59" name="Freeform 139"/>
              <p:cNvSpPr>
                <a:spLocks/>
              </p:cNvSpPr>
              <p:nvPr/>
            </p:nvSpPr>
            <p:spPr bwMode="auto">
              <a:xfrm>
                <a:off x="5257" y="1083"/>
                <a:ext cx="45" cy="35"/>
              </a:xfrm>
              <a:custGeom>
                <a:avLst/>
                <a:gdLst>
                  <a:gd name="T0" fmla="*/ 136 w 136"/>
                  <a:gd name="T1" fmla="*/ 0 h 106"/>
                  <a:gd name="T2" fmla="*/ 128 w 136"/>
                  <a:gd name="T3" fmla="*/ 9 h 106"/>
                  <a:gd name="T4" fmla="*/ 121 w 136"/>
                  <a:gd name="T5" fmla="*/ 16 h 106"/>
                  <a:gd name="T6" fmla="*/ 112 w 136"/>
                  <a:gd name="T7" fmla="*/ 23 h 106"/>
                  <a:gd name="T8" fmla="*/ 103 w 136"/>
                  <a:gd name="T9" fmla="*/ 32 h 106"/>
                  <a:gd name="T10" fmla="*/ 87 w 136"/>
                  <a:gd name="T11" fmla="*/ 44 h 106"/>
                  <a:gd name="T12" fmla="*/ 71 w 136"/>
                  <a:gd name="T13" fmla="*/ 55 h 106"/>
                  <a:gd name="T14" fmla="*/ 56 w 136"/>
                  <a:gd name="T15" fmla="*/ 67 h 106"/>
                  <a:gd name="T16" fmla="*/ 41 w 136"/>
                  <a:gd name="T17" fmla="*/ 81 h 106"/>
                  <a:gd name="T18" fmla="*/ 29 w 136"/>
                  <a:gd name="T19" fmla="*/ 87 h 106"/>
                  <a:gd name="T20" fmla="*/ 20 w 136"/>
                  <a:gd name="T21" fmla="*/ 93 h 106"/>
                  <a:gd name="T22" fmla="*/ 12 w 136"/>
                  <a:gd name="T23" fmla="*/ 101 h 106"/>
                  <a:gd name="T24" fmla="*/ 0 w 136"/>
                  <a:gd name="T25" fmla="*/ 106 h 106"/>
                  <a:gd name="T26" fmla="*/ 2 w 136"/>
                  <a:gd name="T27" fmla="*/ 101 h 106"/>
                  <a:gd name="T28" fmla="*/ 7 w 136"/>
                  <a:gd name="T29" fmla="*/ 98 h 106"/>
                  <a:gd name="T30" fmla="*/ 13 w 136"/>
                  <a:gd name="T31" fmla="*/ 94 h 106"/>
                  <a:gd name="T32" fmla="*/ 17 w 136"/>
                  <a:gd name="T33" fmla="*/ 92 h 106"/>
                  <a:gd name="T34" fmla="*/ 38 w 136"/>
                  <a:gd name="T35" fmla="*/ 76 h 106"/>
                  <a:gd name="T36" fmla="*/ 59 w 136"/>
                  <a:gd name="T37" fmla="*/ 59 h 106"/>
                  <a:gd name="T38" fmla="*/ 81 w 136"/>
                  <a:gd name="T39" fmla="*/ 43 h 106"/>
                  <a:gd name="T40" fmla="*/ 102 w 136"/>
                  <a:gd name="T41" fmla="*/ 28 h 106"/>
                  <a:gd name="T42" fmla="*/ 108 w 136"/>
                  <a:gd name="T43" fmla="*/ 20 h 106"/>
                  <a:gd name="T44" fmla="*/ 117 w 136"/>
                  <a:gd name="T45" fmla="*/ 14 h 106"/>
                  <a:gd name="T46" fmla="*/ 126 w 136"/>
                  <a:gd name="T47" fmla="*/ 6 h 106"/>
                  <a:gd name="T48" fmla="*/ 134 w 136"/>
                  <a:gd name="T49" fmla="*/ 0 h 106"/>
                  <a:gd name="T50" fmla="*/ 135 w 136"/>
                  <a:gd name="T51" fmla="*/ 0 h 106"/>
                  <a:gd name="T52" fmla="*/ 136 w 136"/>
                  <a:gd name="T53" fmla="*/ 0 h 106"/>
                  <a:gd name="T54" fmla="*/ 136 w 136"/>
                  <a:gd name="T5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6" h="106">
                    <a:moveTo>
                      <a:pt x="136" y="0"/>
                    </a:moveTo>
                    <a:lnTo>
                      <a:pt x="128" y="9"/>
                    </a:lnTo>
                    <a:lnTo>
                      <a:pt x="121" y="16"/>
                    </a:lnTo>
                    <a:lnTo>
                      <a:pt x="112" y="23"/>
                    </a:lnTo>
                    <a:lnTo>
                      <a:pt x="103" y="32"/>
                    </a:lnTo>
                    <a:lnTo>
                      <a:pt x="87" y="44"/>
                    </a:lnTo>
                    <a:lnTo>
                      <a:pt x="71" y="55"/>
                    </a:lnTo>
                    <a:lnTo>
                      <a:pt x="56" y="67"/>
                    </a:lnTo>
                    <a:lnTo>
                      <a:pt x="41" y="81"/>
                    </a:lnTo>
                    <a:lnTo>
                      <a:pt x="29" y="87"/>
                    </a:lnTo>
                    <a:lnTo>
                      <a:pt x="20" y="93"/>
                    </a:lnTo>
                    <a:lnTo>
                      <a:pt x="12" y="101"/>
                    </a:lnTo>
                    <a:lnTo>
                      <a:pt x="0" y="106"/>
                    </a:lnTo>
                    <a:lnTo>
                      <a:pt x="2" y="101"/>
                    </a:lnTo>
                    <a:lnTo>
                      <a:pt x="7" y="98"/>
                    </a:lnTo>
                    <a:lnTo>
                      <a:pt x="13" y="94"/>
                    </a:lnTo>
                    <a:lnTo>
                      <a:pt x="17" y="92"/>
                    </a:lnTo>
                    <a:lnTo>
                      <a:pt x="38" y="76"/>
                    </a:lnTo>
                    <a:lnTo>
                      <a:pt x="59" y="59"/>
                    </a:lnTo>
                    <a:lnTo>
                      <a:pt x="81" y="43"/>
                    </a:lnTo>
                    <a:lnTo>
                      <a:pt x="102" y="28"/>
                    </a:lnTo>
                    <a:lnTo>
                      <a:pt x="108" y="20"/>
                    </a:lnTo>
                    <a:lnTo>
                      <a:pt x="117" y="14"/>
                    </a:lnTo>
                    <a:lnTo>
                      <a:pt x="126" y="6"/>
                    </a:lnTo>
                    <a:lnTo>
                      <a:pt x="134" y="0"/>
                    </a:lnTo>
                    <a:lnTo>
                      <a:pt x="135" y="0"/>
                    </a:lnTo>
                    <a:lnTo>
                      <a:pt x="136" y="0"/>
                    </a:lnTo>
                    <a:lnTo>
                      <a:pt x="13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60" name="Freeform 140"/>
              <p:cNvSpPr>
                <a:spLocks/>
              </p:cNvSpPr>
              <p:nvPr/>
            </p:nvSpPr>
            <p:spPr bwMode="auto">
              <a:xfrm>
                <a:off x="5265" y="1101"/>
                <a:ext cx="50" cy="7"/>
              </a:xfrm>
              <a:custGeom>
                <a:avLst/>
                <a:gdLst>
                  <a:gd name="T0" fmla="*/ 150 w 150"/>
                  <a:gd name="T1" fmla="*/ 18 h 20"/>
                  <a:gd name="T2" fmla="*/ 144 w 150"/>
                  <a:gd name="T3" fmla="*/ 20 h 20"/>
                  <a:gd name="T4" fmla="*/ 137 w 150"/>
                  <a:gd name="T5" fmla="*/ 20 h 20"/>
                  <a:gd name="T6" fmla="*/ 131 w 150"/>
                  <a:gd name="T7" fmla="*/ 18 h 20"/>
                  <a:gd name="T8" fmla="*/ 126 w 150"/>
                  <a:gd name="T9" fmla="*/ 16 h 20"/>
                  <a:gd name="T10" fmla="*/ 95 w 150"/>
                  <a:gd name="T11" fmla="*/ 13 h 20"/>
                  <a:gd name="T12" fmla="*/ 65 w 150"/>
                  <a:gd name="T13" fmla="*/ 9 h 20"/>
                  <a:gd name="T14" fmla="*/ 34 w 150"/>
                  <a:gd name="T15" fmla="*/ 6 h 20"/>
                  <a:gd name="T16" fmla="*/ 4 w 150"/>
                  <a:gd name="T17" fmla="*/ 3 h 20"/>
                  <a:gd name="T18" fmla="*/ 2 w 150"/>
                  <a:gd name="T19" fmla="*/ 1 h 20"/>
                  <a:gd name="T20" fmla="*/ 0 w 150"/>
                  <a:gd name="T21" fmla="*/ 0 h 20"/>
                  <a:gd name="T22" fmla="*/ 13 w 150"/>
                  <a:gd name="T23" fmla="*/ 0 h 20"/>
                  <a:gd name="T24" fmla="*/ 26 w 150"/>
                  <a:gd name="T25" fmla="*/ 1 h 20"/>
                  <a:gd name="T26" fmla="*/ 38 w 150"/>
                  <a:gd name="T27" fmla="*/ 3 h 20"/>
                  <a:gd name="T28" fmla="*/ 51 w 150"/>
                  <a:gd name="T29" fmla="*/ 4 h 20"/>
                  <a:gd name="T30" fmla="*/ 75 w 150"/>
                  <a:gd name="T31" fmla="*/ 6 h 20"/>
                  <a:gd name="T32" fmla="*/ 100 w 150"/>
                  <a:gd name="T33" fmla="*/ 9 h 20"/>
                  <a:gd name="T34" fmla="*/ 125 w 150"/>
                  <a:gd name="T35" fmla="*/ 13 h 20"/>
                  <a:gd name="T36" fmla="*/ 150 w 150"/>
                  <a:gd name="T37" fmla="*/ 18 h 20"/>
                  <a:gd name="T38" fmla="*/ 150 w 150"/>
                  <a:gd name="T39"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20">
                    <a:moveTo>
                      <a:pt x="150" y="18"/>
                    </a:moveTo>
                    <a:lnTo>
                      <a:pt x="144" y="20"/>
                    </a:lnTo>
                    <a:lnTo>
                      <a:pt x="137" y="20"/>
                    </a:lnTo>
                    <a:lnTo>
                      <a:pt x="131" y="18"/>
                    </a:lnTo>
                    <a:lnTo>
                      <a:pt x="126" y="16"/>
                    </a:lnTo>
                    <a:lnTo>
                      <a:pt x="95" y="13"/>
                    </a:lnTo>
                    <a:lnTo>
                      <a:pt x="65" y="9"/>
                    </a:lnTo>
                    <a:lnTo>
                      <a:pt x="34" y="6"/>
                    </a:lnTo>
                    <a:lnTo>
                      <a:pt x="4" y="3"/>
                    </a:lnTo>
                    <a:lnTo>
                      <a:pt x="2" y="1"/>
                    </a:lnTo>
                    <a:lnTo>
                      <a:pt x="0" y="0"/>
                    </a:lnTo>
                    <a:lnTo>
                      <a:pt x="13" y="0"/>
                    </a:lnTo>
                    <a:lnTo>
                      <a:pt x="26" y="1"/>
                    </a:lnTo>
                    <a:lnTo>
                      <a:pt x="38" y="3"/>
                    </a:lnTo>
                    <a:lnTo>
                      <a:pt x="51" y="4"/>
                    </a:lnTo>
                    <a:lnTo>
                      <a:pt x="75" y="6"/>
                    </a:lnTo>
                    <a:lnTo>
                      <a:pt x="100" y="9"/>
                    </a:lnTo>
                    <a:lnTo>
                      <a:pt x="125" y="13"/>
                    </a:lnTo>
                    <a:lnTo>
                      <a:pt x="150" y="18"/>
                    </a:lnTo>
                    <a:lnTo>
                      <a:pt x="150" y="18"/>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61" name="Freeform 141"/>
              <p:cNvSpPr>
                <a:spLocks/>
              </p:cNvSpPr>
              <p:nvPr/>
            </p:nvSpPr>
            <p:spPr bwMode="auto">
              <a:xfrm>
                <a:off x="5488" y="887"/>
                <a:ext cx="10" cy="17"/>
              </a:xfrm>
              <a:custGeom>
                <a:avLst/>
                <a:gdLst>
                  <a:gd name="T0" fmla="*/ 0 w 28"/>
                  <a:gd name="T1" fmla="*/ 4 h 51"/>
                  <a:gd name="T2" fmla="*/ 0 w 28"/>
                  <a:gd name="T3" fmla="*/ 1 h 51"/>
                  <a:gd name="T4" fmla="*/ 1 w 28"/>
                  <a:gd name="T5" fmla="*/ 0 h 51"/>
                  <a:gd name="T6" fmla="*/ 3 w 28"/>
                  <a:gd name="T7" fmla="*/ 0 h 51"/>
                  <a:gd name="T8" fmla="*/ 5 w 28"/>
                  <a:gd name="T9" fmla="*/ 1 h 51"/>
                  <a:gd name="T10" fmla="*/ 13 w 28"/>
                  <a:gd name="T11" fmla="*/ 6 h 51"/>
                  <a:gd name="T12" fmla="*/ 18 w 28"/>
                  <a:gd name="T13" fmla="*/ 17 h 51"/>
                  <a:gd name="T14" fmla="*/ 23 w 28"/>
                  <a:gd name="T15" fmla="*/ 29 h 51"/>
                  <a:gd name="T16" fmla="*/ 26 w 28"/>
                  <a:gd name="T17" fmla="*/ 39 h 51"/>
                  <a:gd name="T18" fmla="*/ 26 w 28"/>
                  <a:gd name="T19" fmla="*/ 40 h 51"/>
                  <a:gd name="T20" fmla="*/ 28 w 28"/>
                  <a:gd name="T21" fmla="*/ 44 h 51"/>
                  <a:gd name="T22" fmla="*/ 28 w 28"/>
                  <a:gd name="T23" fmla="*/ 46 h 51"/>
                  <a:gd name="T24" fmla="*/ 28 w 28"/>
                  <a:gd name="T25" fmla="*/ 49 h 51"/>
                  <a:gd name="T26" fmla="*/ 26 w 28"/>
                  <a:gd name="T27" fmla="*/ 51 h 51"/>
                  <a:gd name="T28" fmla="*/ 24 w 28"/>
                  <a:gd name="T29" fmla="*/ 49 h 51"/>
                  <a:gd name="T30" fmla="*/ 20 w 28"/>
                  <a:gd name="T31" fmla="*/ 36 h 51"/>
                  <a:gd name="T32" fmla="*/ 16 w 28"/>
                  <a:gd name="T33" fmla="*/ 24 h 51"/>
                  <a:gd name="T34" fmla="*/ 10 w 28"/>
                  <a:gd name="T35" fmla="*/ 12 h 51"/>
                  <a:gd name="T36" fmla="*/ 0 w 28"/>
                  <a:gd name="T37" fmla="*/ 4 h 51"/>
                  <a:gd name="T38" fmla="*/ 0 w 28"/>
                  <a:gd name="T39"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51">
                    <a:moveTo>
                      <a:pt x="0" y="4"/>
                    </a:moveTo>
                    <a:lnTo>
                      <a:pt x="0" y="1"/>
                    </a:lnTo>
                    <a:lnTo>
                      <a:pt x="1" y="0"/>
                    </a:lnTo>
                    <a:lnTo>
                      <a:pt x="3" y="0"/>
                    </a:lnTo>
                    <a:lnTo>
                      <a:pt x="5" y="1"/>
                    </a:lnTo>
                    <a:lnTo>
                      <a:pt x="13" y="6"/>
                    </a:lnTo>
                    <a:lnTo>
                      <a:pt x="18" y="17"/>
                    </a:lnTo>
                    <a:lnTo>
                      <a:pt x="23" y="29"/>
                    </a:lnTo>
                    <a:lnTo>
                      <a:pt x="26" y="39"/>
                    </a:lnTo>
                    <a:lnTo>
                      <a:pt x="26" y="40"/>
                    </a:lnTo>
                    <a:lnTo>
                      <a:pt x="28" y="44"/>
                    </a:lnTo>
                    <a:lnTo>
                      <a:pt x="28" y="46"/>
                    </a:lnTo>
                    <a:lnTo>
                      <a:pt x="28" y="49"/>
                    </a:lnTo>
                    <a:lnTo>
                      <a:pt x="26" y="51"/>
                    </a:lnTo>
                    <a:lnTo>
                      <a:pt x="24" y="49"/>
                    </a:lnTo>
                    <a:lnTo>
                      <a:pt x="20" y="36"/>
                    </a:lnTo>
                    <a:lnTo>
                      <a:pt x="16" y="24"/>
                    </a:lnTo>
                    <a:lnTo>
                      <a:pt x="10" y="12"/>
                    </a:lnTo>
                    <a:lnTo>
                      <a:pt x="0" y="4"/>
                    </a:lnTo>
                    <a:lnTo>
                      <a:pt x="0" y="4"/>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62" name="Freeform 142"/>
              <p:cNvSpPr>
                <a:spLocks/>
              </p:cNvSpPr>
              <p:nvPr/>
            </p:nvSpPr>
            <p:spPr bwMode="auto">
              <a:xfrm>
                <a:off x="5477" y="874"/>
                <a:ext cx="10" cy="17"/>
              </a:xfrm>
              <a:custGeom>
                <a:avLst/>
                <a:gdLst>
                  <a:gd name="T0" fmla="*/ 0 w 29"/>
                  <a:gd name="T1" fmla="*/ 3 h 49"/>
                  <a:gd name="T2" fmla="*/ 0 w 29"/>
                  <a:gd name="T3" fmla="*/ 0 h 49"/>
                  <a:gd name="T4" fmla="*/ 4 w 29"/>
                  <a:gd name="T5" fmla="*/ 2 h 49"/>
                  <a:gd name="T6" fmla="*/ 9 w 29"/>
                  <a:gd name="T7" fmla="*/ 4 h 49"/>
                  <a:gd name="T8" fmla="*/ 13 w 29"/>
                  <a:gd name="T9" fmla="*/ 10 h 49"/>
                  <a:gd name="T10" fmla="*/ 18 w 29"/>
                  <a:gd name="T11" fmla="*/ 17 h 49"/>
                  <a:gd name="T12" fmla="*/ 22 w 29"/>
                  <a:gd name="T13" fmla="*/ 22 h 49"/>
                  <a:gd name="T14" fmla="*/ 24 w 29"/>
                  <a:gd name="T15" fmla="*/ 27 h 49"/>
                  <a:gd name="T16" fmla="*/ 27 w 29"/>
                  <a:gd name="T17" fmla="*/ 34 h 49"/>
                  <a:gd name="T18" fmla="*/ 28 w 29"/>
                  <a:gd name="T19" fmla="*/ 41 h 49"/>
                  <a:gd name="T20" fmla="*/ 29 w 29"/>
                  <a:gd name="T21" fmla="*/ 47 h 49"/>
                  <a:gd name="T22" fmla="*/ 27 w 29"/>
                  <a:gd name="T23" fmla="*/ 49 h 49"/>
                  <a:gd name="T24" fmla="*/ 25 w 29"/>
                  <a:gd name="T25" fmla="*/ 49 h 49"/>
                  <a:gd name="T26" fmla="*/ 24 w 29"/>
                  <a:gd name="T27" fmla="*/ 43 h 49"/>
                  <a:gd name="T28" fmla="*/ 22 w 29"/>
                  <a:gd name="T29" fmla="*/ 36 h 49"/>
                  <a:gd name="T30" fmla="*/ 19 w 29"/>
                  <a:gd name="T31" fmla="*/ 27 h 49"/>
                  <a:gd name="T32" fmla="*/ 14 w 29"/>
                  <a:gd name="T33" fmla="*/ 20 h 49"/>
                  <a:gd name="T34" fmla="*/ 10 w 29"/>
                  <a:gd name="T35" fmla="*/ 15 h 49"/>
                  <a:gd name="T36" fmla="*/ 8 w 29"/>
                  <a:gd name="T37" fmla="*/ 10 h 49"/>
                  <a:gd name="T38" fmla="*/ 4 w 29"/>
                  <a:gd name="T39" fmla="*/ 7 h 49"/>
                  <a:gd name="T40" fmla="*/ 0 w 29"/>
                  <a:gd name="T41" fmla="*/ 3 h 49"/>
                  <a:gd name="T42" fmla="*/ 0 w 29"/>
                  <a:gd name="T43"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49">
                    <a:moveTo>
                      <a:pt x="0" y="3"/>
                    </a:moveTo>
                    <a:lnTo>
                      <a:pt x="0" y="0"/>
                    </a:lnTo>
                    <a:lnTo>
                      <a:pt x="4" y="2"/>
                    </a:lnTo>
                    <a:lnTo>
                      <a:pt x="9" y="4"/>
                    </a:lnTo>
                    <a:lnTo>
                      <a:pt x="13" y="10"/>
                    </a:lnTo>
                    <a:lnTo>
                      <a:pt x="18" y="17"/>
                    </a:lnTo>
                    <a:lnTo>
                      <a:pt x="22" y="22"/>
                    </a:lnTo>
                    <a:lnTo>
                      <a:pt x="24" y="27"/>
                    </a:lnTo>
                    <a:lnTo>
                      <a:pt x="27" y="34"/>
                    </a:lnTo>
                    <a:lnTo>
                      <a:pt x="28" y="41"/>
                    </a:lnTo>
                    <a:lnTo>
                      <a:pt x="29" y="47"/>
                    </a:lnTo>
                    <a:lnTo>
                      <a:pt x="27" y="49"/>
                    </a:lnTo>
                    <a:lnTo>
                      <a:pt x="25" y="49"/>
                    </a:lnTo>
                    <a:lnTo>
                      <a:pt x="24" y="43"/>
                    </a:lnTo>
                    <a:lnTo>
                      <a:pt x="22" y="36"/>
                    </a:lnTo>
                    <a:lnTo>
                      <a:pt x="19" y="27"/>
                    </a:lnTo>
                    <a:lnTo>
                      <a:pt x="14" y="20"/>
                    </a:lnTo>
                    <a:lnTo>
                      <a:pt x="10" y="15"/>
                    </a:lnTo>
                    <a:lnTo>
                      <a:pt x="8" y="10"/>
                    </a:lnTo>
                    <a:lnTo>
                      <a:pt x="4" y="7"/>
                    </a:lnTo>
                    <a:lnTo>
                      <a:pt x="0" y="3"/>
                    </a:lnTo>
                    <a:lnTo>
                      <a:pt x="0" y="3"/>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63" name="Freeform 143"/>
              <p:cNvSpPr>
                <a:spLocks/>
              </p:cNvSpPr>
              <p:nvPr/>
            </p:nvSpPr>
            <p:spPr bwMode="auto">
              <a:xfrm>
                <a:off x="5481" y="888"/>
                <a:ext cx="21" cy="3"/>
              </a:xfrm>
              <a:custGeom>
                <a:avLst/>
                <a:gdLst>
                  <a:gd name="T0" fmla="*/ 61 w 64"/>
                  <a:gd name="T1" fmla="*/ 7 h 7"/>
                  <a:gd name="T2" fmla="*/ 47 w 64"/>
                  <a:gd name="T3" fmla="*/ 6 h 7"/>
                  <a:gd name="T4" fmla="*/ 33 w 64"/>
                  <a:gd name="T5" fmla="*/ 5 h 7"/>
                  <a:gd name="T6" fmla="*/ 19 w 64"/>
                  <a:gd name="T7" fmla="*/ 5 h 7"/>
                  <a:gd name="T8" fmla="*/ 7 w 64"/>
                  <a:gd name="T9" fmla="*/ 6 h 7"/>
                  <a:gd name="T10" fmla="*/ 3 w 64"/>
                  <a:gd name="T11" fmla="*/ 7 h 7"/>
                  <a:gd name="T12" fmla="*/ 0 w 64"/>
                  <a:gd name="T13" fmla="*/ 6 h 7"/>
                  <a:gd name="T14" fmla="*/ 0 w 64"/>
                  <a:gd name="T15" fmla="*/ 5 h 7"/>
                  <a:gd name="T16" fmla="*/ 3 w 64"/>
                  <a:gd name="T17" fmla="*/ 4 h 7"/>
                  <a:gd name="T18" fmla="*/ 17 w 64"/>
                  <a:gd name="T19" fmla="*/ 0 h 7"/>
                  <a:gd name="T20" fmla="*/ 31 w 64"/>
                  <a:gd name="T21" fmla="*/ 0 h 7"/>
                  <a:gd name="T22" fmla="*/ 46 w 64"/>
                  <a:gd name="T23" fmla="*/ 1 h 7"/>
                  <a:gd name="T24" fmla="*/ 61 w 64"/>
                  <a:gd name="T25" fmla="*/ 4 h 7"/>
                  <a:gd name="T26" fmla="*/ 63 w 64"/>
                  <a:gd name="T27" fmla="*/ 5 h 7"/>
                  <a:gd name="T28" fmla="*/ 64 w 64"/>
                  <a:gd name="T29" fmla="*/ 6 h 7"/>
                  <a:gd name="T30" fmla="*/ 62 w 64"/>
                  <a:gd name="T31" fmla="*/ 7 h 7"/>
                  <a:gd name="T32" fmla="*/ 61 w 64"/>
                  <a:gd name="T33" fmla="*/ 7 h 7"/>
                  <a:gd name="T34" fmla="*/ 61 w 64"/>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7">
                    <a:moveTo>
                      <a:pt x="61" y="7"/>
                    </a:moveTo>
                    <a:lnTo>
                      <a:pt x="47" y="6"/>
                    </a:lnTo>
                    <a:lnTo>
                      <a:pt x="33" y="5"/>
                    </a:lnTo>
                    <a:lnTo>
                      <a:pt x="19" y="5"/>
                    </a:lnTo>
                    <a:lnTo>
                      <a:pt x="7" y="6"/>
                    </a:lnTo>
                    <a:lnTo>
                      <a:pt x="3" y="7"/>
                    </a:lnTo>
                    <a:lnTo>
                      <a:pt x="0" y="6"/>
                    </a:lnTo>
                    <a:lnTo>
                      <a:pt x="0" y="5"/>
                    </a:lnTo>
                    <a:lnTo>
                      <a:pt x="3" y="4"/>
                    </a:lnTo>
                    <a:lnTo>
                      <a:pt x="17" y="0"/>
                    </a:lnTo>
                    <a:lnTo>
                      <a:pt x="31" y="0"/>
                    </a:lnTo>
                    <a:lnTo>
                      <a:pt x="46" y="1"/>
                    </a:lnTo>
                    <a:lnTo>
                      <a:pt x="61" y="4"/>
                    </a:lnTo>
                    <a:lnTo>
                      <a:pt x="63" y="5"/>
                    </a:lnTo>
                    <a:lnTo>
                      <a:pt x="64" y="6"/>
                    </a:lnTo>
                    <a:lnTo>
                      <a:pt x="62" y="7"/>
                    </a:lnTo>
                    <a:lnTo>
                      <a:pt x="61" y="7"/>
                    </a:lnTo>
                    <a:lnTo>
                      <a:pt x="61" y="7"/>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64" name="Freeform 144"/>
              <p:cNvSpPr>
                <a:spLocks/>
              </p:cNvSpPr>
              <p:nvPr/>
            </p:nvSpPr>
            <p:spPr bwMode="auto">
              <a:xfrm>
                <a:off x="5489" y="895"/>
                <a:ext cx="22" cy="5"/>
              </a:xfrm>
              <a:custGeom>
                <a:avLst/>
                <a:gdLst>
                  <a:gd name="T0" fmla="*/ 62 w 66"/>
                  <a:gd name="T1" fmla="*/ 14 h 14"/>
                  <a:gd name="T2" fmla="*/ 53 w 66"/>
                  <a:gd name="T3" fmla="*/ 10 h 14"/>
                  <a:gd name="T4" fmla="*/ 44 w 66"/>
                  <a:gd name="T5" fmla="*/ 6 h 14"/>
                  <a:gd name="T6" fmla="*/ 35 w 66"/>
                  <a:gd name="T7" fmla="*/ 4 h 14"/>
                  <a:gd name="T8" fmla="*/ 27 w 66"/>
                  <a:gd name="T9" fmla="*/ 4 h 14"/>
                  <a:gd name="T10" fmla="*/ 20 w 66"/>
                  <a:gd name="T11" fmla="*/ 5 h 14"/>
                  <a:gd name="T12" fmla="*/ 15 w 66"/>
                  <a:gd name="T13" fmla="*/ 6 h 14"/>
                  <a:gd name="T14" fmla="*/ 9 w 66"/>
                  <a:gd name="T15" fmla="*/ 8 h 14"/>
                  <a:gd name="T16" fmla="*/ 5 w 66"/>
                  <a:gd name="T17" fmla="*/ 9 h 14"/>
                  <a:gd name="T18" fmla="*/ 2 w 66"/>
                  <a:gd name="T19" fmla="*/ 9 h 14"/>
                  <a:gd name="T20" fmla="*/ 0 w 66"/>
                  <a:gd name="T21" fmla="*/ 9 h 14"/>
                  <a:gd name="T22" fmla="*/ 0 w 66"/>
                  <a:gd name="T23" fmla="*/ 9 h 14"/>
                  <a:gd name="T24" fmla="*/ 2 w 66"/>
                  <a:gd name="T25" fmla="*/ 8 h 14"/>
                  <a:gd name="T26" fmla="*/ 7 w 66"/>
                  <a:gd name="T27" fmla="*/ 4 h 14"/>
                  <a:gd name="T28" fmla="*/ 15 w 66"/>
                  <a:gd name="T29" fmla="*/ 1 h 14"/>
                  <a:gd name="T30" fmla="*/ 24 w 66"/>
                  <a:gd name="T31" fmla="*/ 0 h 14"/>
                  <a:gd name="T32" fmla="*/ 34 w 66"/>
                  <a:gd name="T33" fmla="*/ 0 h 14"/>
                  <a:gd name="T34" fmla="*/ 42 w 66"/>
                  <a:gd name="T35" fmla="*/ 1 h 14"/>
                  <a:gd name="T36" fmla="*/ 49 w 66"/>
                  <a:gd name="T37" fmla="*/ 4 h 14"/>
                  <a:gd name="T38" fmla="*/ 58 w 66"/>
                  <a:gd name="T39" fmla="*/ 8 h 14"/>
                  <a:gd name="T40" fmla="*/ 64 w 66"/>
                  <a:gd name="T41" fmla="*/ 11 h 14"/>
                  <a:gd name="T42" fmla="*/ 64 w 66"/>
                  <a:gd name="T43" fmla="*/ 13 h 14"/>
                  <a:gd name="T44" fmla="*/ 66 w 66"/>
                  <a:gd name="T45" fmla="*/ 14 h 14"/>
                  <a:gd name="T46" fmla="*/ 64 w 66"/>
                  <a:gd name="T47" fmla="*/ 14 h 14"/>
                  <a:gd name="T48" fmla="*/ 62 w 66"/>
                  <a:gd name="T49" fmla="*/ 14 h 14"/>
                  <a:gd name="T50" fmla="*/ 62 w 66"/>
                  <a:gd name="T5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14">
                    <a:moveTo>
                      <a:pt x="62" y="14"/>
                    </a:moveTo>
                    <a:lnTo>
                      <a:pt x="53" y="10"/>
                    </a:lnTo>
                    <a:lnTo>
                      <a:pt x="44" y="6"/>
                    </a:lnTo>
                    <a:lnTo>
                      <a:pt x="35" y="4"/>
                    </a:lnTo>
                    <a:lnTo>
                      <a:pt x="27" y="4"/>
                    </a:lnTo>
                    <a:lnTo>
                      <a:pt x="20" y="5"/>
                    </a:lnTo>
                    <a:lnTo>
                      <a:pt x="15" y="6"/>
                    </a:lnTo>
                    <a:lnTo>
                      <a:pt x="9" y="8"/>
                    </a:lnTo>
                    <a:lnTo>
                      <a:pt x="5" y="9"/>
                    </a:lnTo>
                    <a:lnTo>
                      <a:pt x="2" y="9"/>
                    </a:lnTo>
                    <a:lnTo>
                      <a:pt x="0" y="9"/>
                    </a:lnTo>
                    <a:lnTo>
                      <a:pt x="0" y="9"/>
                    </a:lnTo>
                    <a:lnTo>
                      <a:pt x="2" y="8"/>
                    </a:lnTo>
                    <a:lnTo>
                      <a:pt x="7" y="4"/>
                    </a:lnTo>
                    <a:lnTo>
                      <a:pt x="15" y="1"/>
                    </a:lnTo>
                    <a:lnTo>
                      <a:pt x="24" y="0"/>
                    </a:lnTo>
                    <a:lnTo>
                      <a:pt x="34" y="0"/>
                    </a:lnTo>
                    <a:lnTo>
                      <a:pt x="42" y="1"/>
                    </a:lnTo>
                    <a:lnTo>
                      <a:pt x="49" y="4"/>
                    </a:lnTo>
                    <a:lnTo>
                      <a:pt x="58" y="8"/>
                    </a:lnTo>
                    <a:lnTo>
                      <a:pt x="64" y="11"/>
                    </a:lnTo>
                    <a:lnTo>
                      <a:pt x="64" y="13"/>
                    </a:lnTo>
                    <a:lnTo>
                      <a:pt x="66" y="14"/>
                    </a:lnTo>
                    <a:lnTo>
                      <a:pt x="64" y="14"/>
                    </a:lnTo>
                    <a:lnTo>
                      <a:pt x="62" y="14"/>
                    </a:lnTo>
                    <a:lnTo>
                      <a:pt x="62" y="14"/>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65" name="Freeform 145"/>
              <p:cNvSpPr>
                <a:spLocks/>
              </p:cNvSpPr>
              <p:nvPr/>
            </p:nvSpPr>
            <p:spPr bwMode="auto">
              <a:xfrm>
                <a:off x="5498" y="904"/>
                <a:ext cx="20" cy="4"/>
              </a:xfrm>
              <a:custGeom>
                <a:avLst/>
                <a:gdLst>
                  <a:gd name="T0" fmla="*/ 56 w 59"/>
                  <a:gd name="T1" fmla="*/ 9 h 12"/>
                  <a:gd name="T2" fmla="*/ 50 w 59"/>
                  <a:gd name="T3" fmla="*/ 7 h 12"/>
                  <a:gd name="T4" fmla="*/ 44 w 59"/>
                  <a:gd name="T5" fmla="*/ 5 h 12"/>
                  <a:gd name="T6" fmla="*/ 35 w 59"/>
                  <a:gd name="T7" fmla="*/ 4 h 12"/>
                  <a:gd name="T8" fmla="*/ 28 w 59"/>
                  <a:gd name="T9" fmla="*/ 4 h 12"/>
                  <a:gd name="T10" fmla="*/ 21 w 59"/>
                  <a:gd name="T11" fmla="*/ 4 h 12"/>
                  <a:gd name="T12" fmla="*/ 15 w 59"/>
                  <a:gd name="T13" fmla="*/ 7 h 12"/>
                  <a:gd name="T14" fmla="*/ 9 w 59"/>
                  <a:gd name="T15" fmla="*/ 8 h 12"/>
                  <a:gd name="T16" fmla="*/ 4 w 59"/>
                  <a:gd name="T17" fmla="*/ 12 h 12"/>
                  <a:gd name="T18" fmla="*/ 2 w 59"/>
                  <a:gd name="T19" fmla="*/ 12 h 12"/>
                  <a:gd name="T20" fmla="*/ 0 w 59"/>
                  <a:gd name="T21" fmla="*/ 12 h 12"/>
                  <a:gd name="T22" fmla="*/ 0 w 59"/>
                  <a:gd name="T23" fmla="*/ 12 h 12"/>
                  <a:gd name="T24" fmla="*/ 1 w 59"/>
                  <a:gd name="T25" fmla="*/ 9 h 12"/>
                  <a:gd name="T26" fmla="*/ 9 w 59"/>
                  <a:gd name="T27" fmla="*/ 4 h 12"/>
                  <a:gd name="T28" fmla="*/ 17 w 59"/>
                  <a:gd name="T29" fmla="*/ 2 h 12"/>
                  <a:gd name="T30" fmla="*/ 28 w 59"/>
                  <a:gd name="T31" fmla="*/ 0 h 12"/>
                  <a:gd name="T32" fmla="*/ 38 w 59"/>
                  <a:gd name="T33" fmla="*/ 2 h 12"/>
                  <a:gd name="T34" fmla="*/ 44 w 59"/>
                  <a:gd name="T35" fmla="*/ 2 h 12"/>
                  <a:gd name="T36" fmla="*/ 49 w 59"/>
                  <a:gd name="T37" fmla="*/ 3 h 12"/>
                  <a:gd name="T38" fmla="*/ 54 w 59"/>
                  <a:gd name="T39" fmla="*/ 4 h 12"/>
                  <a:gd name="T40" fmla="*/ 59 w 59"/>
                  <a:gd name="T41" fmla="*/ 7 h 12"/>
                  <a:gd name="T42" fmla="*/ 59 w 59"/>
                  <a:gd name="T43" fmla="*/ 8 h 12"/>
                  <a:gd name="T44" fmla="*/ 56 w 59"/>
                  <a:gd name="T45" fmla="*/ 9 h 12"/>
                  <a:gd name="T46" fmla="*/ 56 w 59"/>
                  <a:gd name="T4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12">
                    <a:moveTo>
                      <a:pt x="56" y="9"/>
                    </a:moveTo>
                    <a:lnTo>
                      <a:pt x="50" y="7"/>
                    </a:lnTo>
                    <a:lnTo>
                      <a:pt x="44" y="5"/>
                    </a:lnTo>
                    <a:lnTo>
                      <a:pt x="35" y="4"/>
                    </a:lnTo>
                    <a:lnTo>
                      <a:pt x="28" y="4"/>
                    </a:lnTo>
                    <a:lnTo>
                      <a:pt x="21" y="4"/>
                    </a:lnTo>
                    <a:lnTo>
                      <a:pt x="15" y="7"/>
                    </a:lnTo>
                    <a:lnTo>
                      <a:pt x="9" y="8"/>
                    </a:lnTo>
                    <a:lnTo>
                      <a:pt x="4" y="12"/>
                    </a:lnTo>
                    <a:lnTo>
                      <a:pt x="2" y="12"/>
                    </a:lnTo>
                    <a:lnTo>
                      <a:pt x="0" y="12"/>
                    </a:lnTo>
                    <a:lnTo>
                      <a:pt x="0" y="12"/>
                    </a:lnTo>
                    <a:lnTo>
                      <a:pt x="1" y="9"/>
                    </a:lnTo>
                    <a:lnTo>
                      <a:pt x="9" y="4"/>
                    </a:lnTo>
                    <a:lnTo>
                      <a:pt x="17" y="2"/>
                    </a:lnTo>
                    <a:lnTo>
                      <a:pt x="28" y="0"/>
                    </a:lnTo>
                    <a:lnTo>
                      <a:pt x="38" y="2"/>
                    </a:lnTo>
                    <a:lnTo>
                      <a:pt x="44" y="2"/>
                    </a:lnTo>
                    <a:lnTo>
                      <a:pt x="49" y="3"/>
                    </a:lnTo>
                    <a:lnTo>
                      <a:pt x="54" y="4"/>
                    </a:lnTo>
                    <a:lnTo>
                      <a:pt x="59" y="7"/>
                    </a:lnTo>
                    <a:lnTo>
                      <a:pt x="59" y="8"/>
                    </a:lnTo>
                    <a:lnTo>
                      <a:pt x="56" y="9"/>
                    </a:lnTo>
                    <a:lnTo>
                      <a:pt x="56" y="9"/>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66" name="Freeform 146"/>
              <p:cNvSpPr>
                <a:spLocks/>
              </p:cNvSpPr>
              <p:nvPr/>
            </p:nvSpPr>
            <p:spPr bwMode="auto">
              <a:xfrm>
                <a:off x="5507" y="901"/>
                <a:ext cx="7" cy="13"/>
              </a:xfrm>
              <a:custGeom>
                <a:avLst/>
                <a:gdLst>
                  <a:gd name="T0" fmla="*/ 1 w 20"/>
                  <a:gd name="T1" fmla="*/ 0 h 39"/>
                  <a:gd name="T2" fmla="*/ 6 w 20"/>
                  <a:gd name="T3" fmla="*/ 2 h 39"/>
                  <a:gd name="T4" fmla="*/ 11 w 20"/>
                  <a:gd name="T5" fmla="*/ 9 h 39"/>
                  <a:gd name="T6" fmla="*/ 15 w 20"/>
                  <a:gd name="T7" fmla="*/ 16 h 39"/>
                  <a:gd name="T8" fmla="*/ 17 w 20"/>
                  <a:gd name="T9" fmla="*/ 25 h 39"/>
                  <a:gd name="T10" fmla="*/ 17 w 20"/>
                  <a:gd name="T11" fmla="*/ 29 h 39"/>
                  <a:gd name="T12" fmla="*/ 20 w 20"/>
                  <a:gd name="T13" fmla="*/ 35 h 39"/>
                  <a:gd name="T14" fmla="*/ 20 w 20"/>
                  <a:gd name="T15" fmla="*/ 37 h 39"/>
                  <a:gd name="T16" fmla="*/ 18 w 20"/>
                  <a:gd name="T17" fmla="*/ 39 h 39"/>
                  <a:gd name="T18" fmla="*/ 13 w 20"/>
                  <a:gd name="T19" fmla="*/ 30 h 39"/>
                  <a:gd name="T20" fmla="*/ 11 w 20"/>
                  <a:gd name="T21" fmla="*/ 21 h 39"/>
                  <a:gd name="T22" fmla="*/ 8 w 20"/>
                  <a:gd name="T23" fmla="*/ 11 h 39"/>
                  <a:gd name="T24" fmla="*/ 2 w 20"/>
                  <a:gd name="T25" fmla="*/ 5 h 39"/>
                  <a:gd name="T26" fmla="*/ 0 w 20"/>
                  <a:gd name="T27" fmla="*/ 1 h 39"/>
                  <a:gd name="T28" fmla="*/ 1 w 20"/>
                  <a:gd name="T29" fmla="*/ 0 h 39"/>
                  <a:gd name="T30" fmla="*/ 1 w 20"/>
                  <a:gd name="T3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39">
                    <a:moveTo>
                      <a:pt x="1" y="0"/>
                    </a:moveTo>
                    <a:lnTo>
                      <a:pt x="6" y="2"/>
                    </a:lnTo>
                    <a:lnTo>
                      <a:pt x="11" y="9"/>
                    </a:lnTo>
                    <a:lnTo>
                      <a:pt x="15" y="16"/>
                    </a:lnTo>
                    <a:lnTo>
                      <a:pt x="17" y="25"/>
                    </a:lnTo>
                    <a:lnTo>
                      <a:pt x="17" y="29"/>
                    </a:lnTo>
                    <a:lnTo>
                      <a:pt x="20" y="35"/>
                    </a:lnTo>
                    <a:lnTo>
                      <a:pt x="20" y="37"/>
                    </a:lnTo>
                    <a:lnTo>
                      <a:pt x="18" y="39"/>
                    </a:lnTo>
                    <a:lnTo>
                      <a:pt x="13" y="30"/>
                    </a:lnTo>
                    <a:lnTo>
                      <a:pt x="11" y="21"/>
                    </a:lnTo>
                    <a:lnTo>
                      <a:pt x="8" y="11"/>
                    </a:lnTo>
                    <a:lnTo>
                      <a:pt x="2" y="5"/>
                    </a:lnTo>
                    <a:lnTo>
                      <a:pt x="0" y="1"/>
                    </a:lnTo>
                    <a:lnTo>
                      <a:pt x="1" y="0"/>
                    </a:lnTo>
                    <a:lnTo>
                      <a:pt x="1"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67" name="Freeform 147"/>
              <p:cNvSpPr>
                <a:spLocks/>
              </p:cNvSpPr>
              <p:nvPr/>
            </p:nvSpPr>
            <p:spPr bwMode="auto">
              <a:xfrm>
                <a:off x="5498" y="894"/>
                <a:ext cx="7" cy="14"/>
              </a:xfrm>
              <a:custGeom>
                <a:avLst/>
                <a:gdLst>
                  <a:gd name="T0" fmla="*/ 1 w 21"/>
                  <a:gd name="T1" fmla="*/ 4 h 42"/>
                  <a:gd name="T2" fmla="*/ 0 w 21"/>
                  <a:gd name="T3" fmla="*/ 0 h 42"/>
                  <a:gd name="T4" fmla="*/ 4 w 21"/>
                  <a:gd name="T5" fmla="*/ 1 h 42"/>
                  <a:gd name="T6" fmla="*/ 9 w 21"/>
                  <a:gd name="T7" fmla="*/ 9 h 42"/>
                  <a:gd name="T8" fmla="*/ 15 w 21"/>
                  <a:gd name="T9" fmla="*/ 19 h 42"/>
                  <a:gd name="T10" fmla="*/ 19 w 21"/>
                  <a:gd name="T11" fmla="*/ 29 h 42"/>
                  <a:gd name="T12" fmla="*/ 21 w 21"/>
                  <a:gd name="T13" fmla="*/ 39 h 42"/>
                  <a:gd name="T14" fmla="*/ 20 w 21"/>
                  <a:gd name="T15" fmla="*/ 42 h 42"/>
                  <a:gd name="T16" fmla="*/ 19 w 21"/>
                  <a:gd name="T17" fmla="*/ 42 h 42"/>
                  <a:gd name="T18" fmla="*/ 19 w 21"/>
                  <a:gd name="T19" fmla="*/ 42 h 42"/>
                  <a:gd name="T20" fmla="*/ 19 w 21"/>
                  <a:gd name="T21" fmla="*/ 40 h 42"/>
                  <a:gd name="T22" fmla="*/ 16 w 21"/>
                  <a:gd name="T23" fmla="*/ 34 h 42"/>
                  <a:gd name="T24" fmla="*/ 14 w 21"/>
                  <a:gd name="T25" fmla="*/ 28 h 42"/>
                  <a:gd name="T26" fmla="*/ 10 w 21"/>
                  <a:gd name="T27" fmla="*/ 22 h 42"/>
                  <a:gd name="T28" fmla="*/ 7 w 21"/>
                  <a:gd name="T29" fmla="*/ 15 h 42"/>
                  <a:gd name="T30" fmla="*/ 5 w 21"/>
                  <a:gd name="T31" fmla="*/ 11 h 42"/>
                  <a:gd name="T32" fmla="*/ 4 w 21"/>
                  <a:gd name="T33" fmla="*/ 9 h 42"/>
                  <a:gd name="T34" fmla="*/ 2 w 21"/>
                  <a:gd name="T35" fmla="*/ 6 h 42"/>
                  <a:gd name="T36" fmla="*/ 1 w 21"/>
                  <a:gd name="T37" fmla="*/ 4 h 42"/>
                  <a:gd name="T38" fmla="*/ 1 w 21"/>
                  <a:gd name="T39"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42">
                    <a:moveTo>
                      <a:pt x="1" y="4"/>
                    </a:moveTo>
                    <a:lnTo>
                      <a:pt x="0" y="0"/>
                    </a:lnTo>
                    <a:lnTo>
                      <a:pt x="4" y="1"/>
                    </a:lnTo>
                    <a:lnTo>
                      <a:pt x="9" y="9"/>
                    </a:lnTo>
                    <a:lnTo>
                      <a:pt x="15" y="19"/>
                    </a:lnTo>
                    <a:lnTo>
                      <a:pt x="19" y="29"/>
                    </a:lnTo>
                    <a:lnTo>
                      <a:pt x="21" y="39"/>
                    </a:lnTo>
                    <a:lnTo>
                      <a:pt x="20" y="42"/>
                    </a:lnTo>
                    <a:lnTo>
                      <a:pt x="19" y="42"/>
                    </a:lnTo>
                    <a:lnTo>
                      <a:pt x="19" y="42"/>
                    </a:lnTo>
                    <a:lnTo>
                      <a:pt x="19" y="40"/>
                    </a:lnTo>
                    <a:lnTo>
                      <a:pt x="16" y="34"/>
                    </a:lnTo>
                    <a:lnTo>
                      <a:pt x="14" y="28"/>
                    </a:lnTo>
                    <a:lnTo>
                      <a:pt x="10" y="22"/>
                    </a:lnTo>
                    <a:lnTo>
                      <a:pt x="7" y="15"/>
                    </a:lnTo>
                    <a:lnTo>
                      <a:pt x="5" y="11"/>
                    </a:lnTo>
                    <a:lnTo>
                      <a:pt x="4" y="9"/>
                    </a:lnTo>
                    <a:lnTo>
                      <a:pt x="2" y="6"/>
                    </a:lnTo>
                    <a:lnTo>
                      <a:pt x="1" y="4"/>
                    </a:lnTo>
                    <a:lnTo>
                      <a:pt x="1" y="4"/>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68" name="Freeform 148"/>
              <p:cNvSpPr>
                <a:spLocks/>
              </p:cNvSpPr>
              <p:nvPr/>
            </p:nvSpPr>
            <p:spPr bwMode="auto">
              <a:xfrm>
                <a:off x="5521" y="930"/>
                <a:ext cx="10" cy="5"/>
              </a:xfrm>
              <a:custGeom>
                <a:avLst/>
                <a:gdLst>
                  <a:gd name="T0" fmla="*/ 2 w 30"/>
                  <a:gd name="T1" fmla="*/ 17 h 17"/>
                  <a:gd name="T2" fmla="*/ 0 w 30"/>
                  <a:gd name="T3" fmla="*/ 15 h 17"/>
                  <a:gd name="T4" fmla="*/ 2 w 30"/>
                  <a:gd name="T5" fmla="*/ 13 h 17"/>
                  <a:gd name="T6" fmla="*/ 7 w 30"/>
                  <a:gd name="T7" fmla="*/ 10 h 17"/>
                  <a:gd name="T8" fmla="*/ 13 w 30"/>
                  <a:gd name="T9" fmla="*/ 9 h 17"/>
                  <a:gd name="T10" fmla="*/ 19 w 30"/>
                  <a:gd name="T11" fmla="*/ 5 h 17"/>
                  <a:gd name="T12" fmla="*/ 24 w 30"/>
                  <a:gd name="T13" fmla="*/ 4 h 17"/>
                  <a:gd name="T14" fmla="*/ 27 w 30"/>
                  <a:gd name="T15" fmla="*/ 1 h 17"/>
                  <a:gd name="T16" fmla="*/ 29 w 30"/>
                  <a:gd name="T17" fmla="*/ 0 h 17"/>
                  <a:gd name="T18" fmla="*/ 30 w 30"/>
                  <a:gd name="T19" fmla="*/ 3 h 17"/>
                  <a:gd name="T20" fmla="*/ 29 w 30"/>
                  <a:gd name="T21" fmla="*/ 4 h 17"/>
                  <a:gd name="T22" fmla="*/ 23 w 30"/>
                  <a:gd name="T23" fmla="*/ 9 h 17"/>
                  <a:gd name="T24" fmla="*/ 15 w 30"/>
                  <a:gd name="T25" fmla="*/ 13 h 17"/>
                  <a:gd name="T26" fmla="*/ 9 w 30"/>
                  <a:gd name="T27" fmla="*/ 15 h 17"/>
                  <a:gd name="T28" fmla="*/ 2 w 30"/>
                  <a:gd name="T29" fmla="*/ 17 h 17"/>
                  <a:gd name="T30" fmla="*/ 2 w 30"/>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17">
                    <a:moveTo>
                      <a:pt x="2" y="17"/>
                    </a:moveTo>
                    <a:lnTo>
                      <a:pt x="0" y="15"/>
                    </a:lnTo>
                    <a:lnTo>
                      <a:pt x="2" y="13"/>
                    </a:lnTo>
                    <a:lnTo>
                      <a:pt x="7" y="10"/>
                    </a:lnTo>
                    <a:lnTo>
                      <a:pt x="13" y="9"/>
                    </a:lnTo>
                    <a:lnTo>
                      <a:pt x="19" y="5"/>
                    </a:lnTo>
                    <a:lnTo>
                      <a:pt x="24" y="4"/>
                    </a:lnTo>
                    <a:lnTo>
                      <a:pt x="27" y="1"/>
                    </a:lnTo>
                    <a:lnTo>
                      <a:pt x="29" y="0"/>
                    </a:lnTo>
                    <a:lnTo>
                      <a:pt x="30" y="3"/>
                    </a:lnTo>
                    <a:lnTo>
                      <a:pt x="29" y="4"/>
                    </a:lnTo>
                    <a:lnTo>
                      <a:pt x="23" y="9"/>
                    </a:lnTo>
                    <a:lnTo>
                      <a:pt x="15" y="13"/>
                    </a:lnTo>
                    <a:lnTo>
                      <a:pt x="9" y="15"/>
                    </a:lnTo>
                    <a:lnTo>
                      <a:pt x="2" y="17"/>
                    </a:lnTo>
                    <a:lnTo>
                      <a:pt x="2" y="17"/>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69" name="Freeform 149"/>
              <p:cNvSpPr>
                <a:spLocks/>
              </p:cNvSpPr>
              <p:nvPr/>
            </p:nvSpPr>
            <p:spPr bwMode="auto">
              <a:xfrm>
                <a:off x="5521" y="920"/>
                <a:ext cx="6" cy="11"/>
              </a:xfrm>
              <a:custGeom>
                <a:avLst/>
                <a:gdLst>
                  <a:gd name="T0" fmla="*/ 2 w 17"/>
                  <a:gd name="T1" fmla="*/ 34 h 35"/>
                  <a:gd name="T2" fmla="*/ 4 w 17"/>
                  <a:gd name="T3" fmla="*/ 25 h 35"/>
                  <a:gd name="T4" fmla="*/ 7 w 17"/>
                  <a:gd name="T5" fmla="*/ 18 h 35"/>
                  <a:gd name="T6" fmla="*/ 10 w 17"/>
                  <a:gd name="T7" fmla="*/ 9 h 35"/>
                  <a:gd name="T8" fmla="*/ 14 w 17"/>
                  <a:gd name="T9" fmla="*/ 1 h 35"/>
                  <a:gd name="T10" fmla="*/ 15 w 17"/>
                  <a:gd name="T11" fmla="*/ 0 h 35"/>
                  <a:gd name="T12" fmla="*/ 17 w 17"/>
                  <a:gd name="T13" fmla="*/ 3 h 35"/>
                  <a:gd name="T14" fmla="*/ 15 w 17"/>
                  <a:gd name="T15" fmla="*/ 8 h 35"/>
                  <a:gd name="T16" fmla="*/ 13 w 17"/>
                  <a:gd name="T17" fmla="*/ 14 h 35"/>
                  <a:gd name="T18" fmla="*/ 10 w 17"/>
                  <a:gd name="T19" fmla="*/ 20 h 35"/>
                  <a:gd name="T20" fmla="*/ 9 w 17"/>
                  <a:gd name="T21" fmla="*/ 25 h 35"/>
                  <a:gd name="T22" fmla="*/ 9 w 17"/>
                  <a:gd name="T23" fmla="*/ 26 h 35"/>
                  <a:gd name="T24" fmla="*/ 8 w 17"/>
                  <a:gd name="T25" fmla="*/ 29 h 35"/>
                  <a:gd name="T26" fmla="*/ 7 w 17"/>
                  <a:gd name="T27" fmla="*/ 31 h 35"/>
                  <a:gd name="T28" fmla="*/ 5 w 17"/>
                  <a:gd name="T29" fmla="*/ 34 h 35"/>
                  <a:gd name="T30" fmla="*/ 4 w 17"/>
                  <a:gd name="T31" fmla="*/ 35 h 35"/>
                  <a:gd name="T32" fmla="*/ 2 w 17"/>
                  <a:gd name="T33" fmla="*/ 35 h 35"/>
                  <a:gd name="T34" fmla="*/ 0 w 17"/>
                  <a:gd name="T35" fmla="*/ 35 h 35"/>
                  <a:gd name="T36" fmla="*/ 2 w 17"/>
                  <a:gd name="T37" fmla="*/ 34 h 35"/>
                  <a:gd name="T38" fmla="*/ 2 w 17"/>
                  <a:gd name="T39"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35">
                    <a:moveTo>
                      <a:pt x="2" y="34"/>
                    </a:moveTo>
                    <a:lnTo>
                      <a:pt x="4" y="25"/>
                    </a:lnTo>
                    <a:lnTo>
                      <a:pt x="7" y="18"/>
                    </a:lnTo>
                    <a:lnTo>
                      <a:pt x="10" y="9"/>
                    </a:lnTo>
                    <a:lnTo>
                      <a:pt x="14" y="1"/>
                    </a:lnTo>
                    <a:lnTo>
                      <a:pt x="15" y="0"/>
                    </a:lnTo>
                    <a:lnTo>
                      <a:pt x="17" y="3"/>
                    </a:lnTo>
                    <a:lnTo>
                      <a:pt x="15" y="8"/>
                    </a:lnTo>
                    <a:lnTo>
                      <a:pt x="13" y="14"/>
                    </a:lnTo>
                    <a:lnTo>
                      <a:pt x="10" y="20"/>
                    </a:lnTo>
                    <a:lnTo>
                      <a:pt x="9" y="25"/>
                    </a:lnTo>
                    <a:lnTo>
                      <a:pt x="9" y="26"/>
                    </a:lnTo>
                    <a:lnTo>
                      <a:pt x="8" y="29"/>
                    </a:lnTo>
                    <a:lnTo>
                      <a:pt x="7" y="31"/>
                    </a:lnTo>
                    <a:lnTo>
                      <a:pt x="5" y="34"/>
                    </a:lnTo>
                    <a:lnTo>
                      <a:pt x="4" y="35"/>
                    </a:lnTo>
                    <a:lnTo>
                      <a:pt x="2" y="35"/>
                    </a:lnTo>
                    <a:lnTo>
                      <a:pt x="0" y="35"/>
                    </a:lnTo>
                    <a:lnTo>
                      <a:pt x="2" y="34"/>
                    </a:lnTo>
                    <a:lnTo>
                      <a:pt x="2" y="34"/>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0" name="Freeform 150"/>
              <p:cNvSpPr>
                <a:spLocks/>
              </p:cNvSpPr>
              <p:nvPr/>
            </p:nvSpPr>
            <p:spPr bwMode="auto">
              <a:xfrm>
                <a:off x="5517" y="908"/>
                <a:ext cx="2" cy="15"/>
              </a:xfrm>
              <a:custGeom>
                <a:avLst/>
                <a:gdLst>
                  <a:gd name="T0" fmla="*/ 0 w 7"/>
                  <a:gd name="T1" fmla="*/ 45 h 46"/>
                  <a:gd name="T2" fmla="*/ 2 w 7"/>
                  <a:gd name="T3" fmla="*/ 34 h 46"/>
                  <a:gd name="T4" fmla="*/ 3 w 7"/>
                  <a:gd name="T5" fmla="*/ 24 h 46"/>
                  <a:gd name="T6" fmla="*/ 3 w 7"/>
                  <a:gd name="T7" fmla="*/ 13 h 46"/>
                  <a:gd name="T8" fmla="*/ 2 w 7"/>
                  <a:gd name="T9" fmla="*/ 2 h 46"/>
                  <a:gd name="T10" fmla="*/ 2 w 7"/>
                  <a:gd name="T11" fmla="*/ 0 h 46"/>
                  <a:gd name="T12" fmla="*/ 5 w 7"/>
                  <a:gd name="T13" fmla="*/ 2 h 46"/>
                  <a:gd name="T14" fmla="*/ 7 w 7"/>
                  <a:gd name="T15" fmla="*/ 12 h 46"/>
                  <a:gd name="T16" fmla="*/ 7 w 7"/>
                  <a:gd name="T17" fmla="*/ 24 h 46"/>
                  <a:gd name="T18" fmla="*/ 7 w 7"/>
                  <a:gd name="T19" fmla="*/ 34 h 46"/>
                  <a:gd name="T20" fmla="*/ 4 w 7"/>
                  <a:gd name="T21" fmla="*/ 45 h 46"/>
                  <a:gd name="T22" fmla="*/ 2 w 7"/>
                  <a:gd name="T23" fmla="*/ 46 h 46"/>
                  <a:gd name="T24" fmla="*/ 0 w 7"/>
                  <a:gd name="T25" fmla="*/ 45 h 46"/>
                  <a:gd name="T26" fmla="*/ 0 w 7"/>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46">
                    <a:moveTo>
                      <a:pt x="0" y="45"/>
                    </a:moveTo>
                    <a:lnTo>
                      <a:pt x="2" y="34"/>
                    </a:lnTo>
                    <a:lnTo>
                      <a:pt x="3" y="24"/>
                    </a:lnTo>
                    <a:lnTo>
                      <a:pt x="3" y="13"/>
                    </a:lnTo>
                    <a:lnTo>
                      <a:pt x="2" y="2"/>
                    </a:lnTo>
                    <a:lnTo>
                      <a:pt x="2" y="0"/>
                    </a:lnTo>
                    <a:lnTo>
                      <a:pt x="5" y="2"/>
                    </a:lnTo>
                    <a:lnTo>
                      <a:pt x="7" y="12"/>
                    </a:lnTo>
                    <a:lnTo>
                      <a:pt x="7" y="24"/>
                    </a:lnTo>
                    <a:lnTo>
                      <a:pt x="7" y="34"/>
                    </a:lnTo>
                    <a:lnTo>
                      <a:pt x="4" y="45"/>
                    </a:lnTo>
                    <a:lnTo>
                      <a:pt x="2" y="46"/>
                    </a:lnTo>
                    <a:lnTo>
                      <a:pt x="0" y="45"/>
                    </a:lnTo>
                    <a:lnTo>
                      <a:pt x="0" y="45"/>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1" name="Freeform 151"/>
              <p:cNvSpPr>
                <a:spLocks/>
              </p:cNvSpPr>
              <p:nvPr/>
            </p:nvSpPr>
            <p:spPr bwMode="auto">
              <a:xfrm>
                <a:off x="5517" y="924"/>
                <a:ext cx="12" cy="5"/>
              </a:xfrm>
              <a:custGeom>
                <a:avLst/>
                <a:gdLst>
                  <a:gd name="T0" fmla="*/ 2 w 38"/>
                  <a:gd name="T1" fmla="*/ 14 h 14"/>
                  <a:gd name="T2" fmla="*/ 0 w 38"/>
                  <a:gd name="T3" fmla="*/ 12 h 14"/>
                  <a:gd name="T4" fmla="*/ 2 w 38"/>
                  <a:gd name="T5" fmla="*/ 10 h 14"/>
                  <a:gd name="T6" fmla="*/ 8 w 38"/>
                  <a:gd name="T7" fmla="*/ 5 h 14"/>
                  <a:gd name="T8" fmla="*/ 17 w 38"/>
                  <a:gd name="T9" fmla="*/ 2 h 14"/>
                  <a:gd name="T10" fmla="*/ 26 w 38"/>
                  <a:gd name="T11" fmla="*/ 1 h 14"/>
                  <a:gd name="T12" fmla="*/ 33 w 38"/>
                  <a:gd name="T13" fmla="*/ 0 h 14"/>
                  <a:gd name="T14" fmla="*/ 36 w 38"/>
                  <a:gd name="T15" fmla="*/ 0 h 14"/>
                  <a:gd name="T16" fmla="*/ 38 w 38"/>
                  <a:gd name="T17" fmla="*/ 1 h 14"/>
                  <a:gd name="T18" fmla="*/ 37 w 38"/>
                  <a:gd name="T19" fmla="*/ 4 h 14"/>
                  <a:gd name="T20" fmla="*/ 34 w 38"/>
                  <a:gd name="T21" fmla="*/ 4 h 14"/>
                  <a:gd name="T22" fmla="*/ 26 w 38"/>
                  <a:gd name="T23" fmla="*/ 5 h 14"/>
                  <a:gd name="T24" fmla="*/ 18 w 38"/>
                  <a:gd name="T25" fmla="*/ 7 h 14"/>
                  <a:gd name="T26" fmla="*/ 9 w 38"/>
                  <a:gd name="T27" fmla="*/ 10 h 14"/>
                  <a:gd name="T28" fmla="*/ 2 w 38"/>
                  <a:gd name="T29" fmla="*/ 14 h 14"/>
                  <a:gd name="T30" fmla="*/ 2 w 38"/>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14">
                    <a:moveTo>
                      <a:pt x="2" y="14"/>
                    </a:moveTo>
                    <a:lnTo>
                      <a:pt x="0" y="12"/>
                    </a:lnTo>
                    <a:lnTo>
                      <a:pt x="2" y="10"/>
                    </a:lnTo>
                    <a:lnTo>
                      <a:pt x="8" y="5"/>
                    </a:lnTo>
                    <a:lnTo>
                      <a:pt x="17" y="2"/>
                    </a:lnTo>
                    <a:lnTo>
                      <a:pt x="26" y="1"/>
                    </a:lnTo>
                    <a:lnTo>
                      <a:pt x="33" y="0"/>
                    </a:lnTo>
                    <a:lnTo>
                      <a:pt x="36" y="0"/>
                    </a:lnTo>
                    <a:lnTo>
                      <a:pt x="38" y="1"/>
                    </a:lnTo>
                    <a:lnTo>
                      <a:pt x="37" y="4"/>
                    </a:lnTo>
                    <a:lnTo>
                      <a:pt x="34" y="4"/>
                    </a:lnTo>
                    <a:lnTo>
                      <a:pt x="26" y="5"/>
                    </a:lnTo>
                    <a:lnTo>
                      <a:pt x="18" y="7"/>
                    </a:lnTo>
                    <a:lnTo>
                      <a:pt x="9" y="10"/>
                    </a:lnTo>
                    <a:lnTo>
                      <a:pt x="2" y="14"/>
                    </a:lnTo>
                    <a:lnTo>
                      <a:pt x="2" y="14"/>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2" name="Freeform 152"/>
              <p:cNvSpPr>
                <a:spLocks/>
              </p:cNvSpPr>
              <p:nvPr/>
            </p:nvSpPr>
            <p:spPr bwMode="auto">
              <a:xfrm>
                <a:off x="5510" y="915"/>
                <a:ext cx="14" cy="2"/>
              </a:xfrm>
              <a:custGeom>
                <a:avLst/>
                <a:gdLst>
                  <a:gd name="T0" fmla="*/ 3 w 44"/>
                  <a:gd name="T1" fmla="*/ 8 h 8"/>
                  <a:gd name="T2" fmla="*/ 0 w 44"/>
                  <a:gd name="T3" fmla="*/ 6 h 8"/>
                  <a:gd name="T4" fmla="*/ 1 w 44"/>
                  <a:gd name="T5" fmla="*/ 5 h 8"/>
                  <a:gd name="T6" fmla="*/ 3 w 44"/>
                  <a:gd name="T7" fmla="*/ 4 h 8"/>
                  <a:gd name="T8" fmla="*/ 5 w 44"/>
                  <a:gd name="T9" fmla="*/ 4 h 8"/>
                  <a:gd name="T10" fmla="*/ 6 w 44"/>
                  <a:gd name="T11" fmla="*/ 3 h 8"/>
                  <a:gd name="T12" fmla="*/ 11 w 44"/>
                  <a:gd name="T13" fmla="*/ 3 h 8"/>
                  <a:gd name="T14" fmla="*/ 15 w 44"/>
                  <a:gd name="T15" fmla="*/ 3 h 8"/>
                  <a:gd name="T16" fmla="*/ 20 w 44"/>
                  <a:gd name="T17" fmla="*/ 1 h 8"/>
                  <a:gd name="T18" fmla="*/ 24 w 44"/>
                  <a:gd name="T19" fmla="*/ 1 h 8"/>
                  <a:gd name="T20" fmla="*/ 30 w 44"/>
                  <a:gd name="T21" fmla="*/ 0 h 8"/>
                  <a:gd name="T22" fmla="*/ 35 w 44"/>
                  <a:gd name="T23" fmla="*/ 0 h 8"/>
                  <a:gd name="T24" fmla="*/ 42 w 44"/>
                  <a:gd name="T25" fmla="*/ 0 h 8"/>
                  <a:gd name="T26" fmla="*/ 44 w 44"/>
                  <a:gd name="T27" fmla="*/ 0 h 8"/>
                  <a:gd name="T28" fmla="*/ 43 w 44"/>
                  <a:gd name="T29" fmla="*/ 3 h 8"/>
                  <a:gd name="T30" fmla="*/ 33 w 44"/>
                  <a:gd name="T31" fmla="*/ 5 h 8"/>
                  <a:gd name="T32" fmla="*/ 23 w 44"/>
                  <a:gd name="T33" fmla="*/ 6 h 8"/>
                  <a:gd name="T34" fmla="*/ 13 w 44"/>
                  <a:gd name="T35" fmla="*/ 8 h 8"/>
                  <a:gd name="T36" fmla="*/ 3 w 44"/>
                  <a:gd name="T37" fmla="*/ 8 h 8"/>
                  <a:gd name="T38" fmla="*/ 3 w 44"/>
                  <a:gd name="T3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8">
                    <a:moveTo>
                      <a:pt x="3" y="8"/>
                    </a:moveTo>
                    <a:lnTo>
                      <a:pt x="0" y="6"/>
                    </a:lnTo>
                    <a:lnTo>
                      <a:pt x="1" y="5"/>
                    </a:lnTo>
                    <a:lnTo>
                      <a:pt x="3" y="4"/>
                    </a:lnTo>
                    <a:lnTo>
                      <a:pt x="5" y="4"/>
                    </a:lnTo>
                    <a:lnTo>
                      <a:pt x="6" y="3"/>
                    </a:lnTo>
                    <a:lnTo>
                      <a:pt x="11" y="3"/>
                    </a:lnTo>
                    <a:lnTo>
                      <a:pt x="15" y="3"/>
                    </a:lnTo>
                    <a:lnTo>
                      <a:pt x="20" y="1"/>
                    </a:lnTo>
                    <a:lnTo>
                      <a:pt x="24" y="1"/>
                    </a:lnTo>
                    <a:lnTo>
                      <a:pt x="30" y="0"/>
                    </a:lnTo>
                    <a:lnTo>
                      <a:pt x="35" y="0"/>
                    </a:lnTo>
                    <a:lnTo>
                      <a:pt x="42" y="0"/>
                    </a:lnTo>
                    <a:lnTo>
                      <a:pt x="44" y="0"/>
                    </a:lnTo>
                    <a:lnTo>
                      <a:pt x="43" y="3"/>
                    </a:lnTo>
                    <a:lnTo>
                      <a:pt x="33" y="5"/>
                    </a:lnTo>
                    <a:lnTo>
                      <a:pt x="23" y="6"/>
                    </a:lnTo>
                    <a:lnTo>
                      <a:pt x="13" y="8"/>
                    </a:lnTo>
                    <a:lnTo>
                      <a:pt x="3" y="8"/>
                    </a:lnTo>
                    <a:lnTo>
                      <a:pt x="3" y="8"/>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3" name="Freeform 153"/>
              <p:cNvSpPr>
                <a:spLocks/>
              </p:cNvSpPr>
              <p:nvPr/>
            </p:nvSpPr>
            <p:spPr bwMode="auto">
              <a:xfrm>
                <a:off x="5476" y="872"/>
                <a:ext cx="3" cy="12"/>
              </a:xfrm>
              <a:custGeom>
                <a:avLst/>
                <a:gdLst>
                  <a:gd name="T0" fmla="*/ 5 w 9"/>
                  <a:gd name="T1" fmla="*/ 33 h 36"/>
                  <a:gd name="T2" fmla="*/ 4 w 9"/>
                  <a:gd name="T3" fmla="*/ 36 h 36"/>
                  <a:gd name="T4" fmla="*/ 4 w 9"/>
                  <a:gd name="T5" fmla="*/ 36 h 36"/>
                  <a:gd name="T6" fmla="*/ 2 w 9"/>
                  <a:gd name="T7" fmla="*/ 35 h 36"/>
                  <a:gd name="T8" fmla="*/ 2 w 9"/>
                  <a:gd name="T9" fmla="*/ 33 h 36"/>
                  <a:gd name="T10" fmla="*/ 0 w 9"/>
                  <a:gd name="T11" fmla="*/ 28 h 36"/>
                  <a:gd name="T12" fmla="*/ 2 w 9"/>
                  <a:gd name="T13" fmla="*/ 23 h 36"/>
                  <a:gd name="T14" fmla="*/ 2 w 9"/>
                  <a:gd name="T15" fmla="*/ 17 h 36"/>
                  <a:gd name="T16" fmla="*/ 3 w 9"/>
                  <a:gd name="T17" fmla="*/ 13 h 36"/>
                  <a:gd name="T18" fmla="*/ 4 w 9"/>
                  <a:gd name="T19" fmla="*/ 10 h 36"/>
                  <a:gd name="T20" fmla="*/ 4 w 9"/>
                  <a:gd name="T21" fmla="*/ 7 h 36"/>
                  <a:gd name="T22" fmla="*/ 4 w 9"/>
                  <a:gd name="T23" fmla="*/ 2 h 36"/>
                  <a:gd name="T24" fmla="*/ 5 w 9"/>
                  <a:gd name="T25" fmla="*/ 0 h 36"/>
                  <a:gd name="T26" fmla="*/ 7 w 9"/>
                  <a:gd name="T27" fmla="*/ 0 h 36"/>
                  <a:gd name="T28" fmla="*/ 7 w 9"/>
                  <a:gd name="T29" fmla="*/ 1 h 36"/>
                  <a:gd name="T30" fmla="*/ 8 w 9"/>
                  <a:gd name="T31" fmla="*/ 1 h 36"/>
                  <a:gd name="T32" fmla="*/ 9 w 9"/>
                  <a:gd name="T33" fmla="*/ 2 h 36"/>
                  <a:gd name="T34" fmla="*/ 9 w 9"/>
                  <a:gd name="T35" fmla="*/ 10 h 36"/>
                  <a:gd name="T36" fmla="*/ 8 w 9"/>
                  <a:gd name="T37" fmla="*/ 17 h 36"/>
                  <a:gd name="T38" fmla="*/ 7 w 9"/>
                  <a:gd name="T39" fmla="*/ 26 h 36"/>
                  <a:gd name="T40" fmla="*/ 5 w 9"/>
                  <a:gd name="T41" fmla="*/ 33 h 36"/>
                  <a:gd name="T42" fmla="*/ 5 w 9"/>
                  <a:gd name="T43"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36">
                    <a:moveTo>
                      <a:pt x="5" y="33"/>
                    </a:moveTo>
                    <a:lnTo>
                      <a:pt x="4" y="36"/>
                    </a:lnTo>
                    <a:lnTo>
                      <a:pt x="4" y="36"/>
                    </a:lnTo>
                    <a:lnTo>
                      <a:pt x="2" y="35"/>
                    </a:lnTo>
                    <a:lnTo>
                      <a:pt x="2" y="33"/>
                    </a:lnTo>
                    <a:lnTo>
                      <a:pt x="0" y="28"/>
                    </a:lnTo>
                    <a:lnTo>
                      <a:pt x="2" y="23"/>
                    </a:lnTo>
                    <a:lnTo>
                      <a:pt x="2" y="17"/>
                    </a:lnTo>
                    <a:lnTo>
                      <a:pt x="3" y="13"/>
                    </a:lnTo>
                    <a:lnTo>
                      <a:pt x="4" y="10"/>
                    </a:lnTo>
                    <a:lnTo>
                      <a:pt x="4" y="7"/>
                    </a:lnTo>
                    <a:lnTo>
                      <a:pt x="4" y="2"/>
                    </a:lnTo>
                    <a:lnTo>
                      <a:pt x="5" y="0"/>
                    </a:lnTo>
                    <a:lnTo>
                      <a:pt x="7" y="0"/>
                    </a:lnTo>
                    <a:lnTo>
                      <a:pt x="7" y="1"/>
                    </a:lnTo>
                    <a:lnTo>
                      <a:pt x="8" y="1"/>
                    </a:lnTo>
                    <a:lnTo>
                      <a:pt x="9" y="2"/>
                    </a:lnTo>
                    <a:lnTo>
                      <a:pt x="9" y="10"/>
                    </a:lnTo>
                    <a:lnTo>
                      <a:pt x="8" y="17"/>
                    </a:lnTo>
                    <a:lnTo>
                      <a:pt x="7" y="26"/>
                    </a:lnTo>
                    <a:lnTo>
                      <a:pt x="5" y="33"/>
                    </a:lnTo>
                    <a:lnTo>
                      <a:pt x="5" y="33"/>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4" name="Freeform 154"/>
              <p:cNvSpPr>
                <a:spLocks/>
              </p:cNvSpPr>
              <p:nvPr/>
            </p:nvSpPr>
            <p:spPr bwMode="auto">
              <a:xfrm>
                <a:off x="5470" y="869"/>
                <a:ext cx="2" cy="10"/>
              </a:xfrm>
              <a:custGeom>
                <a:avLst/>
                <a:gdLst>
                  <a:gd name="T0" fmla="*/ 3 w 7"/>
                  <a:gd name="T1" fmla="*/ 29 h 30"/>
                  <a:gd name="T2" fmla="*/ 2 w 7"/>
                  <a:gd name="T3" fmla="*/ 30 h 30"/>
                  <a:gd name="T4" fmla="*/ 1 w 7"/>
                  <a:gd name="T5" fmla="*/ 29 h 30"/>
                  <a:gd name="T6" fmla="*/ 0 w 7"/>
                  <a:gd name="T7" fmla="*/ 26 h 30"/>
                  <a:gd name="T8" fmla="*/ 0 w 7"/>
                  <a:gd name="T9" fmla="*/ 23 h 30"/>
                  <a:gd name="T10" fmla="*/ 0 w 7"/>
                  <a:gd name="T11" fmla="*/ 18 h 30"/>
                  <a:gd name="T12" fmla="*/ 1 w 7"/>
                  <a:gd name="T13" fmla="*/ 11 h 30"/>
                  <a:gd name="T14" fmla="*/ 2 w 7"/>
                  <a:gd name="T15" fmla="*/ 5 h 30"/>
                  <a:gd name="T16" fmla="*/ 3 w 7"/>
                  <a:gd name="T17" fmla="*/ 0 h 30"/>
                  <a:gd name="T18" fmla="*/ 6 w 7"/>
                  <a:gd name="T19" fmla="*/ 1 h 30"/>
                  <a:gd name="T20" fmla="*/ 7 w 7"/>
                  <a:gd name="T21" fmla="*/ 3 h 30"/>
                  <a:gd name="T22" fmla="*/ 5 w 7"/>
                  <a:gd name="T23" fmla="*/ 9 h 30"/>
                  <a:gd name="T24" fmla="*/ 5 w 7"/>
                  <a:gd name="T25" fmla="*/ 15 h 30"/>
                  <a:gd name="T26" fmla="*/ 3 w 7"/>
                  <a:gd name="T27" fmla="*/ 23 h 30"/>
                  <a:gd name="T28" fmla="*/ 3 w 7"/>
                  <a:gd name="T29" fmla="*/ 29 h 30"/>
                  <a:gd name="T30" fmla="*/ 3 w 7"/>
                  <a:gd name="T31"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30">
                    <a:moveTo>
                      <a:pt x="3" y="29"/>
                    </a:moveTo>
                    <a:lnTo>
                      <a:pt x="2" y="30"/>
                    </a:lnTo>
                    <a:lnTo>
                      <a:pt x="1" y="29"/>
                    </a:lnTo>
                    <a:lnTo>
                      <a:pt x="0" y="26"/>
                    </a:lnTo>
                    <a:lnTo>
                      <a:pt x="0" y="23"/>
                    </a:lnTo>
                    <a:lnTo>
                      <a:pt x="0" y="18"/>
                    </a:lnTo>
                    <a:lnTo>
                      <a:pt x="1" y="11"/>
                    </a:lnTo>
                    <a:lnTo>
                      <a:pt x="2" y="5"/>
                    </a:lnTo>
                    <a:lnTo>
                      <a:pt x="3" y="0"/>
                    </a:lnTo>
                    <a:lnTo>
                      <a:pt x="6" y="1"/>
                    </a:lnTo>
                    <a:lnTo>
                      <a:pt x="7" y="3"/>
                    </a:lnTo>
                    <a:lnTo>
                      <a:pt x="5" y="9"/>
                    </a:lnTo>
                    <a:lnTo>
                      <a:pt x="5" y="15"/>
                    </a:lnTo>
                    <a:lnTo>
                      <a:pt x="3" y="23"/>
                    </a:lnTo>
                    <a:lnTo>
                      <a:pt x="3" y="29"/>
                    </a:lnTo>
                    <a:lnTo>
                      <a:pt x="3" y="29"/>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5" name="Freeform 155"/>
              <p:cNvSpPr>
                <a:spLocks/>
              </p:cNvSpPr>
              <p:nvPr/>
            </p:nvSpPr>
            <p:spPr bwMode="auto">
              <a:xfrm>
                <a:off x="5460" y="865"/>
                <a:ext cx="12" cy="6"/>
              </a:xfrm>
              <a:custGeom>
                <a:avLst/>
                <a:gdLst>
                  <a:gd name="T0" fmla="*/ 32 w 35"/>
                  <a:gd name="T1" fmla="*/ 5 h 16"/>
                  <a:gd name="T2" fmla="*/ 25 w 35"/>
                  <a:gd name="T3" fmla="*/ 5 h 16"/>
                  <a:gd name="T4" fmla="*/ 17 w 35"/>
                  <a:gd name="T5" fmla="*/ 7 h 16"/>
                  <a:gd name="T6" fmla="*/ 10 w 35"/>
                  <a:gd name="T7" fmla="*/ 12 h 16"/>
                  <a:gd name="T8" fmla="*/ 4 w 35"/>
                  <a:gd name="T9" fmla="*/ 16 h 16"/>
                  <a:gd name="T10" fmla="*/ 0 w 35"/>
                  <a:gd name="T11" fmla="*/ 16 h 16"/>
                  <a:gd name="T12" fmla="*/ 1 w 35"/>
                  <a:gd name="T13" fmla="*/ 14 h 16"/>
                  <a:gd name="T14" fmla="*/ 6 w 35"/>
                  <a:gd name="T15" fmla="*/ 9 h 16"/>
                  <a:gd name="T16" fmla="*/ 12 w 35"/>
                  <a:gd name="T17" fmla="*/ 5 h 16"/>
                  <a:gd name="T18" fmla="*/ 20 w 35"/>
                  <a:gd name="T19" fmla="*/ 2 h 16"/>
                  <a:gd name="T20" fmla="*/ 29 w 35"/>
                  <a:gd name="T21" fmla="*/ 1 h 16"/>
                  <a:gd name="T22" fmla="*/ 32 w 35"/>
                  <a:gd name="T23" fmla="*/ 0 h 16"/>
                  <a:gd name="T24" fmla="*/ 35 w 35"/>
                  <a:gd name="T25" fmla="*/ 1 h 16"/>
                  <a:gd name="T26" fmla="*/ 34 w 35"/>
                  <a:gd name="T27" fmla="*/ 2 h 16"/>
                  <a:gd name="T28" fmla="*/ 32 w 35"/>
                  <a:gd name="T29" fmla="*/ 5 h 16"/>
                  <a:gd name="T30" fmla="*/ 32 w 35"/>
                  <a:gd name="T3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6">
                    <a:moveTo>
                      <a:pt x="32" y="5"/>
                    </a:moveTo>
                    <a:lnTo>
                      <a:pt x="25" y="5"/>
                    </a:lnTo>
                    <a:lnTo>
                      <a:pt x="17" y="7"/>
                    </a:lnTo>
                    <a:lnTo>
                      <a:pt x="10" y="12"/>
                    </a:lnTo>
                    <a:lnTo>
                      <a:pt x="4" y="16"/>
                    </a:lnTo>
                    <a:lnTo>
                      <a:pt x="0" y="16"/>
                    </a:lnTo>
                    <a:lnTo>
                      <a:pt x="1" y="14"/>
                    </a:lnTo>
                    <a:lnTo>
                      <a:pt x="6" y="9"/>
                    </a:lnTo>
                    <a:lnTo>
                      <a:pt x="12" y="5"/>
                    </a:lnTo>
                    <a:lnTo>
                      <a:pt x="20" y="2"/>
                    </a:lnTo>
                    <a:lnTo>
                      <a:pt x="29" y="1"/>
                    </a:lnTo>
                    <a:lnTo>
                      <a:pt x="32" y="0"/>
                    </a:lnTo>
                    <a:lnTo>
                      <a:pt x="35" y="1"/>
                    </a:lnTo>
                    <a:lnTo>
                      <a:pt x="34" y="2"/>
                    </a:lnTo>
                    <a:lnTo>
                      <a:pt x="32" y="5"/>
                    </a:lnTo>
                    <a:lnTo>
                      <a:pt x="32" y="5"/>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6" name="Freeform 156"/>
              <p:cNvSpPr>
                <a:spLocks/>
              </p:cNvSpPr>
              <p:nvPr/>
            </p:nvSpPr>
            <p:spPr bwMode="auto">
              <a:xfrm>
                <a:off x="5466" y="870"/>
                <a:ext cx="10" cy="4"/>
              </a:xfrm>
              <a:custGeom>
                <a:avLst/>
                <a:gdLst>
                  <a:gd name="T0" fmla="*/ 0 w 30"/>
                  <a:gd name="T1" fmla="*/ 2 h 11"/>
                  <a:gd name="T2" fmla="*/ 6 w 30"/>
                  <a:gd name="T3" fmla="*/ 0 h 11"/>
                  <a:gd name="T4" fmla="*/ 13 w 30"/>
                  <a:gd name="T5" fmla="*/ 1 h 11"/>
                  <a:gd name="T6" fmla="*/ 19 w 30"/>
                  <a:gd name="T7" fmla="*/ 4 h 11"/>
                  <a:gd name="T8" fmla="*/ 25 w 30"/>
                  <a:gd name="T9" fmla="*/ 6 h 11"/>
                  <a:gd name="T10" fmla="*/ 28 w 30"/>
                  <a:gd name="T11" fmla="*/ 7 h 11"/>
                  <a:gd name="T12" fmla="*/ 30 w 30"/>
                  <a:gd name="T13" fmla="*/ 9 h 11"/>
                  <a:gd name="T14" fmla="*/ 30 w 30"/>
                  <a:gd name="T15" fmla="*/ 10 h 11"/>
                  <a:gd name="T16" fmla="*/ 29 w 30"/>
                  <a:gd name="T17" fmla="*/ 11 h 11"/>
                  <a:gd name="T18" fmla="*/ 23 w 30"/>
                  <a:gd name="T19" fmla="*/ 9 h 11"/>
                  <a:gd name="T20" fmla="*/ 18 w 30"/>
                  <a:gd name="T21" fmla="*/ 7 h 11"/>
                  <a:gd name="T22" fmla="*/ 14 w 30"/>
                  <a:gd name="T23" fmla="*/ 5 h 11"/>
                  <a:gd name="T24" fmla="*/ 10 w 30"/>
                  <a:gd name="T25" fmla="*/ 5 h 11"/>
                  <a:gd name="T26" fmla="*/ 6 w 30"/>
                  <a:gd name="T27" fmla="*/ 5 h 11"/>
                  <a:gd name="T28" fmla="*/ 3 w 30"/>
                  <a:gd name="T29" fmla="*/ 5 h 11"/>
                  <a:gd name="T30" fmla="*/ 0 w 30"/>
                  <a:gd name="T31" fmla="*/ 5 h 11"/>
                  <a:gd name="T32" fmla="*/ 0 w 30"/>
                  <a:gd name="T33" fmla="*/ 2 h 11"/>
                  <a:gd name="T34" fmla="*/ 0 w 30"/>
                  <a:gd name="T3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1">
                    <a:moveTo>
                      <a:pt x="0" y="2"/>
                    </a:moveTo>
                    <a:lnTo>
                      <a:pt x="6" y="0"/>
                    </a:lnTo>
                    <a:lnTo>
                      <a:pt x="13" y="1"/>
                    </a:lnTo>
                    <a:lnTo>
                      <a:pt x="19" y="4"/>
                    </a:lnTo>
                    <a:lnTo>
                      <a:pt x="25" y="6"/>
                    </a:lnTo>
                    <a:lnTo>
                      <a:pt x="28" y="7"/>
                    </a:lnTo>
                    <a:lnTo>
                      <a:pt x="30" y="9"/>
                    </a:lnTo>
                    <a:lnTo>
                      <a:pt x="30" y="10"/>
                    </a:lnTo>
                    <a:lnTo>
                      <a:pt x="29" y="11"/>
                    </a:lnTo>
                    <a:lnTo>
                      <a:pt x="23" y="9"/>
                    </a:lnTo>
                    <a:lnTo>
                      <a:pt x="18" y="7"/>
                    </a:lnTo>
                    <a:lnTo>
                      <a:pt x="14" y="5"/>
                    </a:lnTo>
                    <a:lnTo>
                      <a:pt x="10" y="5"/>
                    </a:lnTo>
                    <a:lnTo>
                      <a:pt x="6" y="5"/>
                    </a:lnTo>
                    <a:lnTo>
                      <a:pt x="3" y="5"/>
                    </a:lnTo>
                    <a:lnTo>
                      <a:pt x="0" y="5"/>
                    </a:lnTo>
                    <a:lnTo>
                      <a:pt x="0" y="2"/>
                    </a:lnTo>
                    <a:lnTo>
                      <a:pt x="0" y="2"/>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7" name="Freeform 157"/>
              <p:cNvSpPr>
                <a:spLocks/>
              </p:cNvSpPr>
              <p:nvPr/>
            </p:nvSpPr>
            <p:spPr bwMode="auto">
              <a:xfrm>
                <a:off x="5462" y="861"/>
                <a:ext cx="2" cy="5"/>
              </a:xfrm>
              <a:custGeom>
                <a:avLst/>
                <a:gdLst>
                  <a:gd name="T0" fmla="*/ 5 w 5"/>
                  <a:gd name="T1" fmla="*/ 12 h 15"/>
                  <a:gd name="T2" fmla="*/ 4 w 5"/>
                  <a:gd name="T3" fmla="*/ 14 h 15"/>
                  <a:gd name="T4" fmla="*/ 2 w 5"/>
                  <a:gd name="T5" fmla="*/ 15 h 15"/>
                  <a:gd name="T6" fmla="*/ 1 w 5"/>
                  <a:gd name="T7" fmla="*/ 14 h 15"/>
                  <a:gd name="T8" fmla="*/ 1 w 5"/>
                  <a:gd name="T9" fmla="*/ 11 h 15"/>
                  <a:gd name="T10" fmla="*/ 0 w 5"/>
                  <a:gd name="T11" fmla="*/ 9 h 15"/>
                  <a:gd name="T12" fmla="*/ 0 w 5"/>
                  <a:gd name="T13" fmla="*/ 5 h 15"/>
                  <a:gd name="T14" fmla="*/ 0 w 5"/>
                  <a:gd name="T15" fmla="*/ 2 h 15"/>
                  <a:gd name="T16" fmla="*/ 1 w 5"/>
                  <a:gd name="T17" fmla="*/ 0 h 15"/>
                  <a:gd name="T18" fmla="*/ 5 w 5"/>
                  <a:gd name="T19" fmla="*/ 0 h 15"/>
                  <a:gd name="T20" fmla="*/ 4 w 5"/>
                  <a:gd name="T21" fmla="*/ 2 h 15"/>
                  <a:gd name="T22" fmla="*/ 5 w 5"/>
                  <a:gd name="T23" fmla="*/ 6 h 15"/>
                  <a:gd name="T24" fmla="*/ 5 w 5"/>
                  <a:gd name="T25" fmla="*/ 10 h 15"/>
                  <a:gd name="T26" fmla="*/ 5 w 5"/>
                  <a:gd name="T27" fmla="*/ 12 h 15"/>
                  <a:gd name="T28" fmla="*/ 5 w 5"/>
                  <a:gd name="T29"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15">
                    <a:moveTo>
                      <a:pt x="5" y="12"/>
                    </a:moveTo>
                    <a:lnTo>
                      <a:pt x="4" y="14"/>
                    </a:lnTo>
                    <a:lnTo>
                      <a:pt x="2" y="15"/>
                    </a:lnTo>
                    <a:lnTo>
                      <a:pt x="1" y="14"/>
                    </a:lnTo>
                    <a:lnTo>
                      <a:pt x="1" y="11"/>
                    </a:lnTo>
                    <a:lnTo>
                      <a:pt x="0" y="9"/>
                    </a:lnTo>
                    <a:lnTo>
                      <a:pt x="0" y="5"/>
                    </a:lnTo>
                    <a:lnTo>
                      <a:pt x="0" y="2"/>
                    </a:lnTo>
                    <a:lnTo>
                      <a:pt x="1" y="0"/>
                    </a:lnTo>
                    <a:lnTo>
                      <a:pt x="5" y="0"/>
                    </a:lnTo>
                    <a:lnTo>
                      <a:pt x="4" y="2"/>
                    </a:lnTo>
                    <a:lnTo>
                      <a:pt x="5" y="6"/>
                    </a:lnTo>
                    <a:lnTo>
                      <a:pt x="5" y="10"/>
                    </a:lnTo>
                    <a:lnTo>
                      <a:pt x="5" y="12"/>
                    </a:lnTo>
                    <a:lnTo>
                      <a:pt x="5" y="12"/>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8" name="Freeform 158"/>
              <p:cNvSpPr>
                <a:spLocks/>
              </p:cNvSpPr>
              <p:nvPr/>
            </p:nvSpPr>
            <p:spPr bwMode="auto">
              <a:xfrm>
                <a:off x="5480" y="880"/>
                <a:ext cx="10" cy="5"/>
              </a:xfrm>
              <a:custGeom>
                <a:avLst/>
                <a:gdLst>
                  <a:gd name="T0" fmla="*/ 29 w 30"/>
                  <a:gd name="T1" fmla="*/ 5 h 13"/>
                  <a:gd name="T2" fmla="*/ 22 w 30"/>
                  <a:gd name="T3" fmla="*/ 5 h 13"/>
                  <a:gd name="T4" fmla="*/ 16 w 30"/>
                  <a:gd name="T5" fmla="*/ 6 h 13"/>
                  <a:gd name="T6" fmla="*/ 10 w 30"/>
                  <a:gd name="T7" fmla="*/ 9 h 13"/>
                  <a:gd name="T8" fmla="*/ 5 w 30"/>
                  <a:gd name="T9" fmla="*/ 11 h 13"/>
                  <a:gd name="T10" fmla="*/ 2 w 30"/>
                  <a:gd name="T11" fmla="*/ 11 h 13"/>
                  <a:gd name="T12" fmla="*/ 1 w 30"/>
                  <a:gd name="T13" fmla="*/ 13 h 13"/>
                  <a:gd name="T14" fmla="*/ 0 w 30"/>
                  <a:gd name="T15" fmla="*/ 11 h 13"/>
                  <a:gd name="T16" fmla="*/ 1 w 30"/>
                  <a:gd name="T17" fmla="*/ 10 h 13"/>
                  <a:gd name="T18" fmla="*/ 7 w 30"/>
                  <a:gd name="T19" fmla="*/ 5 h 13"/>
                  <a:gd name="T20" fmla="*/ 15 w 30"/>
                  <a:gd name="T21" fmla="*/ 2 h 13"/>
                  <a:gd name="T22" fmla="*/ 22 w 30"/>
                  <a:gd name="T23" fmla="*/ 0 h 13"/>
                  <a:gd name="T24" fmla="*/ 30 w 30"/>
                  <a:gd name="T25" fmla="*/ 2 h 13"/>
                  <a:gd name="T26" fmla="*/ 30 w 30"/>
                  <a:gd name="T27" fmla="*/ 4 h 13"/>
                  <a:gd name="T28" fmla="*/ 29 w 30"/>
                  <a:gd name="T29" fmla="*/ 5 h 13"/>
                  <a:gd name="T30" fmla="*/ 29 w 30"/>
                  <a:gd name="T3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13">
                    <a:moveTo>
                      <a:pt x="29" y="5"/>
                    </a:moveTo>
                    <a:lnTo>
                      <a:pt x="22" y="5"/>
                    </a:lnTo>
                    <a:lnTo>
                      <a:pt x="16" y="6"/>
                    </a:lnTo>
                    <a:lnTo>
                      <a:pt x="10" y="9"/>
                    </a:lnTo>
                    <a:lnTo>
                      <a:pt x="5" y="11"/>
                    </a:lnTo>
                    <a:lnTo>
                      <a:pt x="2" y="11"/>
                    </a:lnTo>
                    <a:lnTo>
                      <a:pt x="1" y="13"/>
                    </a:lnTo>
                    <a:lnTo>
                      <a:pt x="0" y="11"/>
                    </a:lnTo>
                    <a:lnTo>
                      <a:pt x="1" y="10"/>
                    </a:lnTo>
                    <a:lnTo>
                      <a:pt x="7" y="5"/>
                    </a:lnTo>
                    <a:lnTo>
                      <a:pt x="15" y="2"/>
                    </a:lnTo>
                    <a:lnTo>
                      <a:pt x="22" y="0"/>
                    </a:lnTo>
                    <a:lnTo>
                      <a:pt x="30" y="2"/>
                    </a:lnTo>
                    <a:lnTo>
                      <a:pt x="30" y="4"/>
                    </a:lnTo>
                    <a:lnTo>
                      <a:pt x="29" y="5"/>
                    </a:lnTo>
                    <a:lnTo>
                      <a:pt x="29" y="5"/>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9" name="Freeform 159"/>
              <p:cNvSpPr>
                <a:spLocks/>
              </p:cNvSpPr>
              <p:nvPr/>
            </p:nvSpPr>
            <p:spPr bwMode="auto">
              <a:xfrm>
                <a:off x="5377" y="910"/>
                <a:ext cx="4" cy="6"/>
              </a:xfrm>
              <a:custGeom>
                <a:avLst/>
                <a:gdLst>
                  <a:gd name="T0" fmla="*/ 1 w 12"/>
                  <a:gd name="T1" fmla="*/ 0 h 19"/>
                  <a:gd name="T2" fmla="*/ 5 w 12"/>
                  <a:gd name="T3" fmla="*/ 2 h 19"/>
                  <a:gd name="T4" fmla="*/ 7 w 12"/>
                  <a:gd name="T5" fmla="*/ 7 h 19"/>
                  <a:gd name="T6" fmla="*/ 9 w 12"/>
                  <a:gd name="T7" fmla="*/ 12 h 19"/>
                  <a:gd name="T8" fmla="*/ 12 w 12"/>
                  <a:gd name="T9" fmla="*/ 16 h 19"/>
                  <a:gd name="T10" fmla="*/ 11 w 12"/>
                  <a:gd name="T11" fmla="*/ 19 h 19"/>
                  <a:gd name="T12" fmla="*/ 9 w 12"/>
                  <a:gd name="T13" fmla="*/ 19 h 19"/>
                  <a:gd name="T14" fmla="*/ 5 w 12"/>
                  <a:gd name="T15" fmla="*/ 16 h 19"/>
                  <a:gd name="T16" fmla="*/ 3 w 12"/>
                  <a:gd name="T17" fmla="*/ 11 h 19"/>
                  <a:gd name="T18" fmla="*/ 1 w 12"/>
                  <a:gd name="T19" fmla="*/ 6 h 19"/>
                  <a:gd name="T20" fmla="*/ 0 w 12"/>
                  <a:gd name="T21" fmla="*/ 2 h 19"/>
                  <a:gd name="T22" fmla="*/ 0 w 12"/>
                  <a:gd name="T23" fmla="*/ 1 h 19"/>
                  <a:gd name="T24" fmla="*/ 1 w 12"/>
                  <a:gd name="T25" fmla="*/ 0 h 19"/>
                  <a:gd name="T26" fmla="*/ 1 w 12"/>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9">
                    <a:moveTo>
                      <a:pt x="1" y="0"/>
                    </a:moveTo>
                    <a:lnTo>
                      <a:pt x="5" y="2"/>
                    </a:lnTo>
                    <a:lnTo>
                      <a:pt x="7" y="7"/>
                    </a:lnTo>
                    <a:lnTo>
                      <a:pt x="9" y="12"/>
                    </a:lnTo>
                    <a:lnTo>
                      <a:pt x="12" y="16"/>
                    </a:lnTo>
                    <a:lnTo>
                      <a:pt x="11" y="19"/>
                    </a:lnTo>
                    <a:lnTo>
                      <a:pt x="9" y="19"/>
                    </a:lnTo>
                    <a:lnTo>
                      <a:pt x="5" y="16"/>
                    </a:lnTo>
                    <a:lnTo>
                      <a:pt x="3" y="11"/>
                    </a:lnTo>
                    <a:lnTo>
                      <a:pt x="1" y="6"/>
                    </a:lnTo>
                    <a:lnTo>
                      <a:pt x="0" y="2"/>
                    </a:lnTo>
                    <a:lnTo>
                      <a:pt x="0" y="1"/>
                    </a:lnTo>
                    <a:lnTo>
                      <a:pt x="1" y="0"/>
                    </a:lnTo>
                    <a:lnTo>
                      <a:pt x="1"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0" name="Freeform 160"/>
              <p:cNvSpPr>
                <a:spLocks/>
              </p:cNvSpPr>
              <p:nvPr/>
            </p:nvSpPr>
            <p:spPr bwMode="auto">
              <a:xfrm>
                <a:off x="5375" y="911"/>
                <a:ext cx="2" cy="4"/>
              </a:xfrm>
              <a:custGeom>
                <a:avLst/>
                <a:gdLst>
                  <a:gd name="T0" fmla="*/ 0 w 8"/>
                  <a:gd name="T1" fmla="*/ 2 h 11"/>
                  <a:gd name="T2" fmla="*/ 2 w 8"/>
                  <a:gd name="T3" fmla="*/ 0 h 11"/>
                  <a:gd name="T4" fmla="*/ 3 w 8"/>
                  <a:gd name="T5" fmla="*/ 1 h 11"/>
                  <a:gd name="T6" fmla="*/ 4 w 8"/>
                  <a:gd name="T7" fmla="*/ 2 h 11"/>
                  <a:gd name="T8" fmla="*/ 5 w 8"/>
                  <a:gd name="T9" fmla="*/ 5 h 11"/>
                  <a:gd name="T10" fmla="*/ 7 w 8"/>
                  <a:gd name="T11" fmla="*/ 7 h 11"/>
                  <a:gd name="T12" fmla="*/ 8 w 8"/>
                  <a:gd name="T13" fmla="*/ 10 h 11"/>
                  <a:gd name="T14" fmla="*/ 7 w 8"/>
                  <a:gd name="T15" fmla="*/ 11 h 11"/>
                  <a:gd name="T16" fmla="*/ 4 w 8"/>
                  <a:gd name="T17" fmla="*/ 11 h 11"/>
                  <a:gd name="T18" fmla="*/ 3 w 8"/>
                  <a:gd name="T19" fmla="*/ 9 h 11"/>
                  <a:gd name="T20" fmla="*/ 0 w 8"/>
                  <a:gd name="T21" fmla="*/ 7 h 11"/>
                  <a:gd name="T22" fmla="*/ 0 w 8"/>
                  <a:gd name="T23" fmla="*/ 5 h 11"/>
                  <a:gd name="T24" fmla="*/ 0 w 8"/>
                  <a:gd name="T25" fmla="*/ 2 h 11"/>
                  <a:gd name="T26" fmla="*/ 0 w 8"/>
                  <a:gd name="T2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1">
                    <a:moveTo>
                      <a:pt x="0" y="2"/>
                    </a:moveTo>
                    <a:lnTo>
                      <a:pt x="2" y="0"/>
                    </a:lnTo>
                    <a:lnTo>
                      <a:pt x="3" y="1"/>
                    </a:lnTo>
                    <a:lnTo>
                      <a:pt x="4" y="2"/>
                    </a:lnTo>
                    <a:lnTo>
                      <a:pt x="5" y="5"/>
                    </a:lnTo>
                    <a:lnTo>
                      <a:pt x="7" y="7"/>
                    </a:lnTo>
                    <a:lnTo>
                      <a:pt x="8" y="10"/>
                    </a:lnTo>
                    <a:lnTo>
                      <a:pt x="7" y="11"/>
                    </a:lnTo>
                    <a:lnTo>
                      <a:pt x="4" y="11"/>
                    </a:lnTo>
                    <a:lnTo>
                      <a:pt x="3" y="9"/>
                    </a:lnTo>
                    <a:lnTo>
                      <a:pt x="0" y="7"/>
                    </a:lnTo>
                    <a:lnTo>
                      <a:pt x="0" y="5"/>
                    </a:lnTo>
                    <a:lnTo>
                      <a:pt x="0" y="2"/>
                    </a:lnTo>
                    <a:lnTo>
                      <a:pt x="0" y="2"/>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1" name="Freeform 161"/>
              <p:cNvSpPr>
                <a:spLocks/>
              </p:cNvSpPr>
              <p:nvPr/>
            </p:nvSpPr>
            <p:spPr bwMode="auto">
              <a:xfrm>
                <a:off x="5380" y="907"/>
                <a:ext cx="4" cy="7"/>
              </a:xfrm>
              <a:custGeom>
                <a:avLst/>
                <a:gdLst>
                  <a:gd name="T0" fmla="*/ 0 w 12"/>
                  <a:gd name="T1" fmla="*/ 2 h 22"/>
                  <a:gd name="T2" fmla="*/ 1 w 12"/>
                  <a:gd name="T3" fmla="*/ 0 h 22"/>
                  <a:gd name="T4" fmla="*/ 5 w 12"/>
                  <a:gd name="T5" fmla="*/ 7 h 22"/>
                  <a:gd name="T6" fmla="*/ 9 w 12"/>
                  <a:gd name="T7" fmla="*/ 13 h 22"/>
                  <a:gd name="T8" fmla="*/ 11 w 12"/>
                  <a:gd name="T9" fmla="*/ 20 h 22"/>
                  <a:gd name="T10" fmla="*/ 12 w 12"/>
                  <a:gd name="T11" fmla="*/ 22 h 22"/>
                  <a:gd name="T12" fmla="*/ 10 w 12"/>
                  <a:gd name="T13" fmla="*/ 22 h 22"/>
                  <a:gd name="T14" fmla="*/ 7 w 12"/>
                  <a:gd name="T15" fmla="*/ 19 h 22"/>
                  <a:gd name="T16" fmla="*/ 4 w 12"/>
                  <a:gd name="T17" fmla="*/ 13 h 22"/>
                  <a:gd name="T18" fmla="*/ 1 w 12"/>
                  <a:gd name="T19" fmla="*/ 7 h 22"/>
                  <a:gd name="T20" fmla="*/ 0 w 12"/>
                  <a:gd name="T21" fmla="*/ 2 h 22"/>
                  <a:gd name="T22" fmla="*/ 0 w 12"/>
                  <a:gd name="T23"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2">
                    <a:moveTo>
                      <a:pt x="0" y="2"/>
                    </a:moveTo>
                    <a:lnTo>
                      <a:pt x="1" y="0"/>
                    </a:lnTo>
                    <a:lnTo>
                      <a:pt x="5" y="7"/>
                    </a:lnTo>
                    <a:lnTo>
                      <a:pt x="9" y="13"/>
                    </a:lnTo>
                    <a:lnTo>
                      <a:pt x="11" y="20"/>
                    </a:lnTo>
                    <a:lnTo>
                      <a:pt x="12" y="22"/>
                    </a:lnTo>
                    <a:lnTo>
                      <a:pt x="10" y="22"/>
                    </a:lnTo>
                    <a:lnTo>
                      <a:pt x="7" y="19"/>
                    </a:lnTo>
                    <a:lnTo>
                      <a:pt x="4" y="13"/>
                    </a:lnTo>
                    <a:lnTo>
                      <a:pt x="1" y="7"/>
                    </a:lnTo>
                    <a:lnTo>
                      <a:pt x="0" y="2"/>
                    </a:lnTo>
                    <a:lnTo>
                      <a:pt x="0" y="2"/>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2" name="Freeform 162"/>
              <p:cNvSpPr>
                <a:spLocks/>
              </p:cNvSpPr>
              <p:nvPr/>
            </p:nvSpPr>
            <p:spPr bwMode="auto">
              <a:xfrm>
                <a:off x="5379" y="910"/>
                <a:ext cx="8" cy="3"/>
              </a:xfrm>
              <a:custGeom>
                <a:avLst/>
                <a:gdLst>
                  <a:gd name="T0" fmla="*/ 3 w 22"/>
                  <a:gd name="T1" fmla="*/ 6 h 10"/>
                  <a:gd name="T2" fmla="*/ 7 w 22"/>
                  <a:gd name="T3" fmla="*/ 4 h 10"/>
                  <a:gd name="T4" fmla="*/ 12 w 22"/>
                  <a:gd name="T5" fmla="*/ 2 h 10"/>
                  <a:gd name="T6" fmla="*/ 15 w 22"/>
                  <a:gd name="T7" fmla="*/ 0 h 10"/>
                  <a:gd name="T8" fmla="*/ 20 w 22"/>
                  <a:gd name="T9" fmla="*/ 0 h 10"/>
                  <a:gd name="T10" fmla="*/ 22 w 22"/>
                  <a:gd name="T11" fmla="*/ 0 h 10"/>
                  <a:gd name="T12" fmla="*/ 22 w 22"/>
                  <a:gd name="T13" fmla="*/ 1 h 10"/>
                  <a:gd name="T14" fmla="*/ 19 w 22"/>
                  <a:gd name="T15" fmla="*/ 2 h 10"/>
                  <a:gd name="T16" fmla="*/ 18 w 22"/>
                  <a:gd name="T17" fmla="*/ 4 h 10"/>
                  <a:gd name="T18" fmla="*/ 14 w 22"/>
                  <a:gd name="T19" fmla="*/ 5 h 10"/>
                  <a:gd name="T20" fmla="*/ 12 w 22"/>
                  <a:gd name="T21" fmla="*/ 6 h 10"/>
                  <a:gd name="T22" fmla="*/ 9 w 22"/>
                  <a:gd name="T23" fmla="*/ 7 h 10"/>
                  <a:gd name="T24" fmla="*/ 7 w 22"/>
                  <a:gd name="T25" fmla="*/ 9 h 10"/>
                  <a:gd name="T26" fmla="*/ 5 w 22"/>
                  <a:gd name="T27" fmla="*/ 10 h 10"/>
                  <a:gd name="T28" fmla="*/ 4 w 22"/>
                  <a:gd name="T29" fmla="*/ 10 h 10"/>
                  <a:gd name="T30" fmla="*/ 2 w 22"/>
                  <a:gd name="T31" fmla="*/ 10 h 10"/>
                  <a:gd name="T32" fmla="*/ 0 w 22"/>
                  <a:gd name="T33" fmla="*/ 9 h 10"/>
                  <a:gd name="T34" fmla="*/ 0 w 22"/>
                  <a:gd name="T35" fmla="*/ 7 h 10"/>
                  <a:gd name="T36" fmla="*/ 3 w 22"/>
                  <a:gd name="T37" fmla="*/ 6 h 10"/>
                  <a:gd name="T38" fmla="*/ 3 w 22"/>
                  <a:gd name="T3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0">
                    <a:moveTo>
                      <a:pt x="3" y="6"/>
                    </a:moveTo>
                    <a:lnTo>
                      <a:pt x="7" y="4"/>
                    </a:lnTo>
                    <a:lnTo>
                      <a:pt x="12" y="2"/>
                    </a:lnTo>
                    <a:lnTo>
                      <a:pt x="15" y="0"/>
                    </a:lnTo>
                    <a:lnTo>
                      <a:pt x="20" y="0"/>
                    </a:lnTo>
                    <a:lnTo>
                      <a:pt x="22" y="0"/>
                    </a:lnTo>
                    <a:lnTo>
                      <a:pt x="22" y="1"/>
                    </a:lnTo>
                    <a:lnTo>
                      <a:pt x="19" y="2"/>
                    </a:lnTo>
                    <a:lnTo>
                      <a:pt x="18" y="4"/>
                    </a:lnTo>
                    <a:lnTo>
                      <a:pt x="14" y="5"/>
                    </a:lnTo>
                    <a:lnTo>
                      <a:pt x="12" y="6"/>
                    </a:lnTo>
                    <a:lnTo>
                      <a:pt x="9" y="7"/>
                    </a:lnTo>
                    <a:lnTo>
                      <a:pt x="7" y="9"/>
                    </a:lnTo>
                    <a:lnTo>
                      <a:pt x="5" y="10"/>
                    </a:lnTo>
                    <a:lnTo>
                      <a:pt x="4" y="10"/>
                    </a:lnTo>
                    <a:lnTo>
                      <a:pt x="2" y="10"/>
                    </a:lnTo>
                    <a:lnTo>
                      <a:pt x="0" y="9"/>
                    </a:lnTo>
                    <a:lnTo>
                      <a:pt x="0" y="7"/>
                    </a:lnTo>
                    <a:lnTo>
                      <a:pt x="3" y="6"/>
                    </a:lnTo>
                    <a:lnTo>
                      <a:pt x="3" y="6"/>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3" name="Freeform 163"/>
              <p:cNvSpPr>
                <a:spLocks/>
              </p:cNvSpPr>
              <p:nvPr/>
            </p:nvSpPr>
            <p:spPr bwMode="auto">
              <a:xfrm>
                <a:off x="5387" y="903"/>
                <a:ext cx="7" cy="6"/>
              </a:xfrm>
              <a:custGeom>
                <a:avLst/>
                <a:gdLst>
                  <a:gd name="T0" fmla="*/ 19 w 21"/>
                  <a:gd name="T1" fmla="*/ 1 h 18"/>
                  <a:gd name="T2" fmla="*/ 20 w 21"/>
                  <a:gd name="T3" fmla="*/ 0 h 18"/>
                  <a:gd name="T4" fmla="*/ 21 w 21"/>
                  <a:gd name="T5" fmla="*/ 0 h 18"/>
                  <a:gd name="T6" fmla="*/ 21 w 21"/>
                  <a:gd name="T7" fmla="*/ 1 h 18"/>
                  <a:gd name="T8" fmla="*/ 21 w 21"/>
                  <a:gd name="T9" fmla="*/ 4 h 18"/>
                  <a:gd name="T10" fmla="*/ 19 w 21"/>
                  <a:gd name="T11" fmla="*/ 6 h 18"/>
                  <a:gd name="T12" fmla="*/ 16 w 21"/>
                  <a:gd name="T13" fmla="*/ 9 h 18"/>
                  <a:gd name="T14" fmla="*/ 14 w 21"/>
                  <a:gd name="T15" fmla="*/ 10 h 18"/>
                  <a:gd name="T16" fmla="*/ 12 w 21"/>
                  <a:gd name="T17" fmla="*/ 13 h 18"/>
                  <a:gd name="T18" fmla="*/ 10 w 21"/>
                  <a:gd name="T19" fmla="*/ 14 h 18"/>
                  <a:gd name="T20" fmla="*/ 6 w 21"/>
                  <a:gd name="T21" fmla="*/ 15 h 18"/>
                  <a:gd name="T22" fmla="*/ 4 w 21"/>
                  <a:gd name="T23" fmla="*/ 16 h 18"/>
                  <a:gd name="T24" fmla="*/ 1 w 21"/>
                  <a:gd name="T25" fmla="*/ 18 h 18"/>
                  <a:gd name="T26" fmla="*/ 0 w 21"/>
                  <a:gd name="T27" fmla="*/ 18 h 18"/>
                  <a:gd name="T28" fmla="*/ 0 w 21"/>
                  <a:gd name="T29" fmla="*/ 15 h 18"/>
                  <a:gd name="T30" fmla="*/ 2 w 21"/>
                  <a:gd name="T31" fmla="*/ 13 h 18"/>
                  <a:gd name="T32" fmla="*/ 5 w 21"/>
                  <a:gd name="T33" fmla="*/ 13 h 18"/>
                  <a:gd name="T34" fmla="*/ 7 w 21"/>
                  <a:gd name="T35" fmla="*/ 10 h 18"/>
                  <a:gd name="T36" fmla="*/ 11 w 21"/>
                  <a:gd name="T37" fmla="*/ 9 h 18"/>
                  <a:gd name="T38" fmla="*/ 15 w 21"/>
                  <a:gd name="T39" fmla="*/ 4 h 18"/>
                  <a:gd name="T40" fmla="*/ 19 w 21"/>
                  <a:gd name="T41" fmla="*/ 1 h 18"/>
                  <a:gd name="T42" fmla="*/ 19 w 21"/>
                  <a:gd name="T43"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18">
                    <a:moveTo>
                      <a:pt x="19" y="1"/>
                    </a:moveTo>
                    <a:lnTo>
                      <a:pt x="20" y="0"/>
                    </a:lnTo>
                    <a:lnTo>
                      <a:pt x="21" y="0"/>
                    </a:lnTo>
                    <a:lnTo>
                      <a:pt x="21" y="1"/>
                    </a:lnTo>
                    <a:lnTo>
                      <a:pt x="21" y="4"/>
                    </a:lnTo>
                    <a:lnTo>
                      <a:pt x="19" y="6"/>
                    </a:lnTo>
                    <a:lnTo>
                      <a:pt x="16" y="9"/>
                    </a:lnTo>
                    <a:lnTo>
                      <a:pt x="14" y="10"/>
                    </a:lnTo>
                    <a:lnTo>
                      <a:pt x="12" y="13"/>
                    </a:lnTo>
                    <a:lnTo>
                      <a:pt x="10" y="14"/>
                    </a:lnTo>
                    <a:lnTo>
                      <a:pt x="6" y="15"/>
                    </a:lnTo>
                    <a:lnTo>
                      <a:pt x="4" y="16"/>
                    </a:lnTo>
                    <a:lnTo>
                      <a:pt x="1" y="18"/>
                    </a:lnTo>
                    <a:lnTo>
                      <a:pt x="0" y="18"/>
                    </a:lnTo>
                    <a:lnTo>
                      <a:pt x="0" y="15"/>
                    </a:lnTo>
                    <a:lnTo>
                      <a:pt x="2" y="13"/>
                    </a:lnTo>
                    <a:lnTo>
                      <a:pt x="5" y="13"/>
                    </a:lnTo>
                    <a:lnTo>
                      <a:pt x="7" y="10"/>
                    </a:lnTo>
                    <a:lnTo>
                      <a:pt x="11" y="9"/>
                    </a:lnTo>
                    <a:lnTo>
                      <a:pt x="15" y="4"/>
                    </a:lnTo>
                    <a:lnTo>
                      <a:pt x="19" y="1"/>
                    </a:lnTo>
                    <a:lnTo>
                      <a:pt x="19" y="1"/>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4" name="Freeform 164"/>
              <p:cNvSpPr>
                <a:spLocks/>
              </p:cNvSpPr>
              <p:nvPr/>
            </p:nvSpPr>
            <p:spPr bwMode="auto">
              <a:xfrm>
                <a:off x="5404" y="894"/>
                <a:ext cx="6" cy="9"/>
              </a:xfrm>
              <a:custGeom>
                <a:avLst/>
                <a:gdLst>
                  <a:gd name="T0" fmla="*/ 15 w 18"/>
                  <a:gd name="T1" fmla="*/ 2 h 27"/>
                  <a:gd name="T2" fmla="*/ 16 w 18"/>
                  <a:gd name="T3" fmla="*/ 0 h 27"/>
                  <a:gd name="T4" fmla="*/ 18 w 18"/>
                  <a:gd name="T5" fmla="*/ 3 h 27"/>
                  <a:gd name="T6" fmla="*/ 16 w 18"/>
                  <a:gd name="T7" fmla="*/ 7 h 27"/>
                  <a:gd name="T8" fmla="*/ 14 w 18"/>
                  <a:gd name="T9" fmla="*/ 12 h 27"/>
                  <a:gd name="T10" fmla="*/ 11 w 18"/>
                  <a:gd name="T11" fmla="*/ 15 h 27"/>
                  <a:gd name="T12" fmla="*/ 9 w 18"/>
                  <a:gd name="T13" fmla="*/ 19 h 27"/>
                  <a:gd name="T14" fmla="*/ 6 w 18"/>
                  <a:gd name="T15" fmla="*/ 22 h 27"/>
                  <a:gd name="T16" fmla="*/ 3 w 18"/>
                  <a:gd name="T17" fmla="*/ 26 h 27"/>
                  <a:gd name="T18" fmla="*/ 0 w 18"/>
                  <a:gd name="T19" fmla="*/ 27 h 27"/>
                  <a:gd name="T20" fmla="*/ 0 w 18"/>
                  <a:gd name="T21" fmla="*/ 24 h 27"/>
                  <a:gd name="T22" fmla="*/ 1 w 18"/>
                  <a:gd name="T23" fmla="*/ 22 h 27"/>
                  <a:gd name="T24" fmla="*/ 4 w 18"/>
                  <a:gd name="T25" fmla="*/ 19 h 27"/>
                  <a:gd name="T26" fmla="*/ 6 w 18"/>
                  <a:gd name="T27" fmla="*/ 15 h 27"/>
                  <a:gd name="T28" fmla="*/ 9 w 18"/>
                  <a:gd name="T29" fmla="*/ 13 h 27"/>
                  <a:gd name="T30" fmla="*/ 10 w 18"/>
                  <a:gd name="T31" fmla="*/ 9 h 27"/>
                  <a:gd name="T32" fmla="*/ 11 w 18"/>
                  <a:gd name="T33" fmla="*/ 7 h 27"/>
                  <a:gd name="T34" fmla="*/ 13 w 18"/>
                  <a:gd name="T35" fmla="*/ 4 h 27"/>
                  <a:gd name="T36" fmla="*/ 15 w 18"/>
                  <a:gd name="T37" fmla="*/ 2 h 27"/>
                  <a:gd name="T38" fmla="*/ 15 w 18"/>
                  <a:gd name="T39"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7">
                    <a:moveTo>
                      <a:pt x="15" y="2"/>
                    </a:moveTo>
                    <a:lnTo>
                      <a:pt x="16" y="0"/>
                    </a:lnTo>
                    <a:lnTo>
                      <a:pt x="18" y="3"/>
                    </a:lnTo>
                    <a:lnTo>
                      <a:pt x="16" y="7"/>
                    </a:lnTo>
                    <a:lnTo>
                      <a:pt x="14" y="12"/>
                    </a:lnTo>
                    <a:lnTo>
                      <a:pt x="11" y="15"/>
                    </a:lnTo>
                    <a:lnTo>
                      <a:pt x="9" y="19"/>
                    </a:lnTo>
                    <a:lnTo>
                      <a:pt x="6" y="22"/>
                    </a:lnTo>
                    <a:lnTo>
                      <a:pt x="3" y="26"/>
                    </a:lnTo>
                    <a:lnTo>
                      <a:pt x="0" y="27"/>
                    </a:lnTo>
                    <a:lnTo>
                      <a:pt x="0" y="24"/>
                    </a:lnTo>
                    <a:lnTo>
                      <a:pt x="1" y="22"/>
                    </a:lnTo>
                    <a:lnTo>
                      <a:pt x="4" y="19"/>
                    </a:lnTo>
                    <a:lnTo>
                      <a:pt x="6" y="15"/>
                    </a:lnTo>
                    <a:lnTo>
                      <a:pt x="9" y="13"/>
                    </a:lnTo>
                    <a:lnTo>
                      <a:pt x="10" y="9"/>
                    </a:lnTo>
                    <a:lnTo>
                      <a:pt x="11" y="7"/>
                    </a:lnTo>
                    <a:lnTo>
                      <a:pt x="13" y="4"/>
                    </a:lnTo>
                    <a:lnTo>
                      <a:pt x="15" y="2"/>
                    </a:lnTo>
                    <a:lnTo>
                      <a:pt x="15" y="2"/>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5" name="Freeform 165"/>
              <p:cNvSpPr>
                <a:spLocks/>
              </p:cNvSpPr>
              <p:nvPr/>
            </p:nvSpPr>
            <p:spPr bwMode="auto">
              <a:xfrm>
                <a:off x="5395" y="900"/>
                <a:ext cx="5" cy="5"/>
              </a:xfrm>
              <a:custGeom>
                <a:avLst/>
                <a:gdLst>
                  <a:gd name="T0" fmla="*/ 11 w 14"/>
                  <a:gd name="T1" fmla="*/ 0 h 17"/>
                  <a:gd name="T2" fmla="*/ 13 w 14"/>
                  <a:gd name="T3" fmla="*/ 0 h 17"/>
                  <a:gd name="T4" fmla="*/ 14 w 14"/>
                  <a:gd name="T5" fmla="*/ 1 h 17"/>
                  <a:gd name="T6" fmla="*/ 14 w 14"/>
                  <a:gd name="T7" fmla="*/ 5 h 17"/>
                  <a:gd name="T8" fmla="*/ 11 w 14"/>
                  <a:gd name="T9" fmla="*/ 10 h 17"/>
                  <a:gd name="T10" fmla="*/ 8 w 14"/>
                  <a:gd name="T11" fmla="*/ 14 h 17"/>
                  <a:gd name="T12" fmla="*/ 5 w 14"/>
                  <a:gd name="T13" fmla="*/ 16 h 17"/>
                  <a:gd name="T14" fmla="*/ 4 w 14"/>
                  <a:gd name="T15" fmla="*/ 16 h 17"/>
                  <a:gd name="T16" fmla="*/ 1 w 14"/>
                  <a:gd name="T17" fmla="*/ 17 h 17"/>
                  <a:gd name="T18" fmla="*/ 0 w 14"/>
                  <a:gd name="T19" fmla="*/ 17 h 17"/>
                  <a:gd name="T20" fmla="*/ 0 w 14"/>
                  <a:gd name="T21" fmla="*/ 16 h 17"/>
                  <a:gd name="T22" fmla="*/ 4 w 14"/>
                  <a:gd name="T23" fmla="*/ 12 h 17"/>
                  <a:gd name="T24" fmla="*/ 6 w 14"/>
                  <a:gd name="T25" fmla="*/ 9 h 17"/>
                  <a:gd name="T26" fmla="*/ 10 w 14"/>
                  <a:gd name="T27" fmla="*/ 5 h 17"/>
                  <a:gd name="T28" fmla="*/ 11 w 14"/>
                  <a:gd name="T29" fmla="*/ 0 h 17"/>
                  <a:gd name="T30" fmla="*/ 11 w 14"/>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7">
                    <a:moveTo>
                      <a:pt x="11" y="0"/>
                    </a:moveTo>
                    <a:lnTo>
                      <a:pt x="13" y="0"/>
                    </a:lnTo>
                    <a:lnTo>
                      <a:pt x="14" y="1"/>
                    </a:lnTo>
                    <a:lnTo>
                      <a:pt x="14" y="5"/>
                    </a:lnTo>
                    <a:lnTo>
                      <a:pt x="11" y="10"/>
                    </a:lnTo>
                    <a:lnTo>
                      <a:pt x="8" y="14"/>
                    </a:lnTo>
                    <a:lnTo>
                      <a:pt x="5" y="16"/>
                    </a:lnTo>
                    <a:lnTo>
                      <a:pt x="4" y="16"/>
                    </a:lnTo>
                    <a:lnTo>
                      <a:pt x="1" y="17"/>
                    </a:lnTo>
                    <a:lnTo>
                      <a:pt x="0" y="17"/>
                    </a:lnTo>
                    <a:lnTo>
                      <a:pt x="0" y="16"/>
                    </a:lnTo>
                    <a:lnTo>
                      <a:pt x="4" y="12"/>
                    </a:lnTo>
                    <a:lnTo>
                      <a:pt x="6" y="9"/>
                    </a:lnTo>
                    <a:lnTo>
                      <a:pt x="10" y="5"/>
                    </a:lnTo>
                    <a:lnTo>
                      <a:pt x="11" y="0"/>
                    </a:lnTo>
                    <a:lnTo>
                      <a:pt x="11"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6" name="Freeform 166"/>
              <p:cNvSpPr>
                <a:spLocks/>
              </p:cNvSpPr>
              <p:nvPr/>
            </p:nvSpPr>
            <p:spPr bwMode="auto">
              <a:xfrm>
                <a:off x="5384" y="902"/>
                <a:ext cx="8" cy="9"/>
              </a:xfrm>
              <a:custGeom>
                <a:avLst/>
                <a:gdLst>
                  <a:gd name="T0" fmla="*/ 0 w 24"/>
                  <a:gd name="T1" fmla="*/ 0 h 29"/>
                  <a:gd name="T2" fmla="*/ 5 w 24"/>
                  <a:gd name="T3" fmla="*/ 4 h 29"/>
                  <a:gd name="T4" fmla="*/ 7 w 24"/>
                  <a:gd name="T5" fmla="*/ 10 h 29"/>
                  <a:gd name="T6" fmla="*/ 11 w 24"/>
                  <a:gd name="T7" fmla="*/ 15 h 29"/>
                  <a:gd name="T8" fmla="*/ 16 w 24"/>
                  <a:gd name="T9" fmla="*/ 20 h 29"/>
                  <a:gd name="T10" fmla="*/ 17 w 24"/>
                  <a:gd name="T11" fmla="*/ 23 h 29"/>
                  <a:gd name="T12" fmla="*/ 20 w 24"/>
                  <a:gd name="T13" fmla="*/ 24 h 29"/>
                  <a:gd name="T14" fmla="*/ 22 w 24"/>
                  <a:gd name="T15" fmla="*/ 26 h 29"/>
                  <a:gd name="T16" fmla="*/ 24 w 24"/>
                  <a:gd name="T17" fmla="*/ 28 h 29"/>
                  <a:gd name="T18" fmla="*/ 22 w 24"/>
                  <a:gd name="T19" fmla="*/ 29 h 29"/>
                  <a:gd name="T20" fmla="*/ 21 w 24"/>
                  <a:gd name="T21" fmla="*/ 29 h 29"/>
                  <a:gd name="T22" fmla="*/ 14 w 24"/>
                  <a:gd name="T23" fmla="*/ 24 h 29"/>
                  <a:gd name="T24" fmla="*/ 7 w 24"/>
                  <a:gd name="T25" fmla="*/ 18 h 29"/>
                  <a:gd name="T26" fmla="*/ 4 w 24"/>
                  <a:gd name="T27" fmla="*/ 10 h 29"/>
                  <a:gd name="T28" fmla="*/ 0 w 24"/>
                  <a:gd name="T29" fmla="*/ 1 h 29"/>
                  <a:gd name="T30" fmla="*/ 0 w 24"/>
                  <a:gd name="T31" fmla="*/ 1 h 29"/>
                  <a:gd name="T32" fmla="*/ 0 w 24"/>
                  <a:gd name="T33" fmla="*/ 0 h 29"/>
                  <a:gd name="T34" fmla="*/ 0 w 24"/>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9">
                    <a:moveTo>
                      <a:pt x="0" y="0"/>
                    </a:moveTo>
                    <a:lnTo>
                      <a:pt x="5" y="4"/>
                    </a:lnTo>
                    <a:lnTo>
                      <a:pt x="7" y="10"/>
                    </a:lnTo>
                    <a:lnTo>
                      <a:pt x="11" y="15"/>
                    </a:lnTo>
                    <a:lnTo>
                      <a:pt x="16" y="20"/>
                    </a:lnTo>
                    <a:lnTo>
                      <a:pt x="17" y="23"/>
                    </a:lnTo>
                    <a:lnTo>
                      <a:pt x="20" y="24"/>
                    </a:lnTo>
                    <a:lnTo>
                      <a:pt x="22" y="26"/>
                    </a:lnTo>
                    <a:lnTo>
                      <a:pt x="24" y="28"/>
                    </a:lnTo>
                    <a:lnTo>
                      <a:pt x="22" y="29"/>
                    </a:lnTo>
                    <a:lnTo>
                      <a:pt x="21" y="29"/>
                    </a:lnTo>
                    <a:lnTo>
                      <a:pt x="14" y="24"/>
                    </a:lnTo>
                    <a:lnTo>
                      <a:pt x="7" y="18"/>
                    </a:lnTo>
                    <a:lnTo>
                      <a:pt x="4" y="10"/>
                    </a:lnTo>
                    <a:lnTo>
                      <a:pt x="0" y="1"/>
                    </a:lnTo>
                    <a:lnTo>
                      <a:pt x="0" y="1"/>
                    </a:lnTo>
                    <a:lnTo>
                      <a:pt x="0" y="0"/>
                    </a:lnTo>
                    <a:lnTo>
                      <a:pt x="0"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7" name="Freeform 167"/>
              <p:cNvSpPr>
                <a:spLocks/>
              </p:cNvSpPr>
              <p:nvPr/>
            </p:nvSpPr>
            <p:spPr bwMode="auto">
              <a:xfrm>
                <a:off x="5388" y="901"/>
                <a:ext cx="8" cy="9"/>
              </a:xfrm>
              <a:custGeom>
                <a:avLst/>
                <a:gdLst>
                  <a:gd name="T0" fmla="*/ 3 w 24"/>
                  <a:gd name="T1" fmla="*/ 0 h 25"/>
                  <a:gd name="T2" fmla="*/ 8 w 24"/>
                  <a:gd name="T3" fmla="*/ 4 h 25"/>
                  <a:gd name="T4" fmla="*/ 12 w 24"/>
                  <a:gd name="T5" fmla="*/ 11 h 25"/>
                  <a:gd name="T6" fmla="*/ 17 w 24"/>
                  <a:gd name="T7" fmla="*/ 17 h 25"/>
                  <a:gd name="T8" fmla="*/ 24 w 24"/>
                  <a:gd name="T9" fmla="*/ 21 h 25"/>
                  <a:gd name="T10" fmla="*/ 24 w 24"/>
                  <a:gd name="T11" fmla="*/ 24 h 25"/>
                  <a:gd name="T12" fmla="*/ 24 w 24"/>
                  <a:gd name="T13" fmla="*/ 25 h 25"/>
                  <a:gd name="T14" fmla="*/ 17 w 24"/>
                  <a:gd name="T15" fmla="*/ 22 h 25"/>
                  <a:gd name="T16" fmla="*/ 12 w 24"/>
                  <a:gd name="T17" fmla="*/ 17 h 25"/>
                  <a:gd name="T18" fmla="*/ 8 w 24"/>
                  <a:gd name="T19" fmla="*/ 10 h 25"/>
                  <a:gd name="T20" fmla="*/ 4 w 24"/>
                  <a:gd name="T21" fmla="*/ 5 h 25"/>
                  <a:gd name="T22" fmla="*/ 3 w 24"/>
                  <a:gd name="T23" fmla="*/ 2 h 25"/>
                  <a:gd name="T24" fmla="*/ 0 w 24"/>
                  <a:gd name="T25" fmla="*/ 1 h 25"/>
                  <a:gd name="T26" fmla="*/ 0 w 24"/>
                  <a:gd name="T27" fmla="*/ 0 h 25"/>
                  <a:gd name="T28" fmla="*/ 3 w 24"/>
                  <a:gd name="T29" fmla="*/ 0 h 25"/>
                  <a:gd name="T30" fmla="*/ 3 w 24"/>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5">
                    <a:moveTo>
                      <a:pt x="3" y="0"/>
                    </a:moveTo>
                    <a:lnTo>
                      <a:pt x="8" y="4"/>
                    </a:lnTo>
                    <a:lnTo>
                      <a:pt x="12" y="11"/>
                    </a:lnTo>
                    <a:lnTo>
                      <a:pt x="17" y="17"/>
                    </a:lnTo>
                    <a:lnTo>
                      <a:pt x="24" y="21"/>
                    </a:lnTo>
                    <a:lnTo>
                      <a:pt x="24" y="24"/>
                    </a:lnTo>
                    <a:lnTo>
                      <a:pt x="24" y="25"/>
                    </a:lnTo>
                    <a:lnTo>
                      <a:pt x="17" y="22"/>
                    </a:lnTo>
                    <a:lnTo>
                      <a:pt x="12" y="17"/>
                    </a:lnTo>
                    <a:lnTo>
                      <a:pt x="8" y="10"/>
                    </a:lnTo>
                    <a:lnTo>
                      <a:pt x="4" y="5"/>
                    </a:lnTo>
                    <a:lnTo>
                      <a:pt x="3" y="2"/>
                    </a:lnTo>
                    <a:lnTo>
                      <a:pt x="0" y="1"/>
                    </a:lnTo>
                    <a:lnTo>
                      <a:pt x="0" y="0"/>
                    </a:lnTo>
                    <a:lnTo>
                      <a:pt x="3" y="0"/>
                    </a:lnTo>
                    <a:lnTo>
                      <a:pt x="3"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8" name="Freeform 168"/>
              <p:cNvSpPr>
                <a:spLocks/>
              </p:cNvSpPr>
              <p:nvPr/>
            </p:nvSpPr>
            <p:spPr bwMode="auto">
              <a:xfrm>
                <a:off x="5394" y="898"/>
                <a:ext cx="7" cy="7"/>
              </a:xfrm>
              <a:custGeom>
                <a:avLst/>
                <a:gdLst>
                  <a:gd name="T0" fmla="*/ 2 w 22"/>
                  <a:gd name="T1" fmla="*/ 0 h 19"/>
                  <a:gd name="T2" fmla="*/ 5 w 22"/>
                  <a:gd name="T3" fmla="*/ 4 h 19"/>
                  <a:gd name="T4" fmla="*/ 10 w 22"/>
                  <a:gd name="T5" fmla="*/ 9 h 19"/>
                  <a:gd name="T6" fmla="*/ 14 w 22"/>
                  <a:gd name="T7" fmla="*/ 14 h 19"/>
                  <a:gd name="T8" fmla="*/ 20 w 22"/>
                  <a:gd name="T9" fmla="*/ 16 h 19"/>
                  <a:gd name="T10" fmla="*/ 22 w 22"/>
                  <a:gd name="T11" fmla="*/ 16 h 19"/>
                  <a:gd name="T12" fmla="*/ 22 w 22"/>
                  <a:gd name="T13" fmla="*/ 16 h 19"/>
                  <a:gd name="T14" fmla="*/ 22 w 22"/>
                  <a:gd name="T15" fmla="*/ 18 h 19"/>
                  <a:gd name="T16" fmla="*/ 20 w 22"/>
                  <a:gd name="T17" fmla="*/ 19 h 19"/>
                  <a:gd name="T18" fmla="*/ 14 w 22"/>
                  <a:gd name="T19" fmla="*/ 19 h 19"/>
                  <a:gd name="T20" fmla="*/ 9 w 22"/>
                  <a:gd name="T21" fmla="*/ 15 h 19"/>
                  <a:gd name="T22" fmla="*/ 4 w 22"/>
                  <a:gd name="T23" fmla="*/ 9 h 19"/>
                  <a:gd name="T24" fmla="*/ 0 w 22"/>
                  <a:gd name="T25" fmla="*/ 2 h 19"/>
                  <a:gd name="T26" fmla="*/ 0 w 22"/>
                  <a:gd name="T27" fmla="*/ 0 h 19"/>
                  <a:gd name="T28" fmla="*/ 2 w 22"/>
                  <a:gd name="T29" fmla="*/ 0 h 19"/>
                  <a:gd name="T30" fmla="*/ 2 w 22"/>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9">
                    <a:moveTo>
                      <a:pt x="2" y="0"/>
                    </a:moveTo>
                    <a:lnTo>
                      <a:pt x="5" y="4"/>
                    </a:lnTo>
                    <a:lnTo>
                      <a:pt x="10" y="9"/>
                    </a:lnTo>
                    <a:lnTo>
                      <a:pt x="14" y="14"/>
                    </a:lnTo>
                    <a:lnTo>
                      <a:pt x="20" y="16"/>
                    </a:lnTo>
                    <a:lnTo>
                      <a:pt x="22" y="16"/>
                    </a:lnTo>
                    <a:lnTo>
                      <a:pt x="22" y="16"/>
                    </a:lnTo>
                    <a:lnTo>
                      <a:pt x="22" y="18"/>
                    </a:lnTo>
                    <a:lnTo>
                      <a:pt x="20" y="19"/>
                    </a:lnTo>
                    <a:lnTo>
                      <a:pt x="14" y="19"/>
                    </a:lnTo>
                    <a:lnTo>
                      <a:pt x="9" y="15"/>
                    </a:lnTo>
                    <a:lnTo>
                      <a:pt x="4" y="9"/>
                    </a:lnTo>
                    <a:lnTo>
                      <a:pt x="0" y="2"/>
                    </a:lnTo>
                    <a:lnTo>
                      <a:pt x="0" y="0"/>
                    </a:lnTo>
                    <a:lnTo>
                      <a:pt x="2" y="0"/>
                    </a:lnTo>
                    <a:lnTo>
                      <a:pt x="2"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9" name="Freeform 169"/>
              <p:cNvSpPr>
                <a:spLocks/>
              </p:cNvSpPr>
              <p:nvPr/>
            </p:nvSpPr>
            <p:spPr bwMode="auto">
              <a:xfrm>
                <a:off x="5411" y="893"/>
                <a:ext cx="6" cy="3"/>
              </a:xfrm>
              <a:custGeom>
                <a:avLst/>
                <a:gdLst>
                  <a:gd name="T0" fmla="*/ 2 w 17"/>
                  <a:gd name="T1" fmla="*/ 0 h 10"/>
                  <a:gd name="T2" fmla="*/ 6 w 17"/>
                  <a:gd name="T3" fmla="*/ 1 h 10"/>
                  <a:gd name="T4" fmla="*/ 11 w 17"/>
                  <a:gd name="T5" fmla="*/ 3 h 10"/>
                  <a:gd name="T6" fmla="*/ 15 w 17"/>
                  <a:gd name="T7" fmla="*/ 6 h 10"/>
                  <a:gd name="T8" fmla="*/ 17 w 17"/>
                  <a:gd name="T9" fmla="*/ 7 h 10"/>
                  <a:gd name="T10" fmla="*/ 17 w 17"/>
                  <a:gd name="T11" fmla="*/ 8 h 10"/>
                  <a:gd name="T12" fmla="*/ 17 w 17"/>
                  <a:gd name="T13" fmla="*/ 10 h 10"/>
                  <a:gd name="T14" fmla="*/ 12 w 17"/>
                  <a:gd name="T15" fmla="*/ 10 h 10"/>
                  <a:gd name="T16" fmla="*/ 7 w 17"/>
                  <a:gd name="T17" fmla="*/ 7 h 10"/>
                  <a:gd name="T18" fmla="*/ 2 w 17"/>
                  <a:gd name="T19" fmla="*/ 3 h 10"/>
                  <a:gd name="T20" fmla="*/ 0 w 17"/>
                  <a:gd name="T21" fmla="*/ 2 h 10"/>
                  <a:gd name="T22" fmla="*/ 0 w 17"/>
                  <a:gd name="T23" fmla="*/ 1 h 10"/>
                  <a:gd name="T24" fmla="*/ 2 w 17"/>
                  <a:gd name="T25" fmla="*/ 0 h 10"/>
                  <a:gd name="T26" fmla="*/ 2 w 17"/>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0">
                    <a:moveTo>
                      <a:pt x="2" y="0"/>
                    </a:moveTo>
                    <a:lnTo>
                      <a:pt x="6" y="1"/>
                    </a:lnTo>
                    <a:lnTo>
                      <a:pt x="11" y="3"/>
                    </a:lnTo>
                    <a:lnTo>
                      <a:pt x="15" y="6"/>
                    </a:lnTo>
                    <a:lnTo>
                      <a:pt x="17" y="7"/>
                    </a:lnTo>
                    <a:lnTo>
                      <a:pt x="17" y="8"/>
                    </a:lnTo>
                    <a:lnTo>
                      <a:pt x="17" y="10"/>
                    </a:lnTo>
                    <a:lnTo>
                      <a:pt x="12" y="10"/>
                    </a:lnTo>
                    <a:lnTo>
                      <a:pt x="7" y="7"/>
                    </a:lnTo>
                    <a:lnTo>
                      <a:pt x="2" y="3"/>
                    </a:lnTo>
                    <a:lnTo>
                      <a:pt x="0" y="2"/>
                    </a:lnTo>
                    <a:lnTo>
                      <a:pt x="0" y="1"/>
                    </a:lnTo>
                    <a:lnTo>
                      <a:pt x="2" y="0"/>
                    </a:lnTo>
                    <a:lnTo>
                      <a:pt x="2"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0" name="Freeform 170"/>
              <p:cNvSpPr>
                <a:spLocks/>
              </p:cNvSpPr>
              <p:nvPr/>
            </p:nvSpPr>
            <p:spPr bwMode="auto">
              <a:xfrm>
                <a:off x="5404" y="896"/>
                <a:ext cx="10" cy="2"/>
              </a:xfrm>
              <a:custGeom>
                <a:avLst/>
                <a:gdLst>
                  <a:gd name="T0" fmla="*/ 1 w 32"/>
                  <a:gd name="T1" fmla="*/ 0 h 8"/>
                  <a:gd name="T2" fmla="*/ 8 w 32"/>
                  <a:gd name="T3" fmla="*/ 2 h 8"/>
                  <a:gd name="T4" fmla="*/ 15 w 32"/>
                  <a:gd name="T5" fmla="*/ 3 h 8"/>
                  <a:gd name="T6" fmla="*/ 23 w 32"/>
                  <a:gd name="T7" fmla="*/ 4 h 8"/>
                  <a:gd name="T8" fmla="*/ 32 w 32"/>
                  <a:gd name="T9" fmla="*/ 3 h 8"/>
                  <a:gd name="T10" fmla="*/ 32 w 32"/>
                  <a:gd name="T11" fmla="*/ 4 h 8"/>
                  <a:gd name="T12" fmla="*/ 32 w 32"/>
                  <a:gd name="T13" fmla="*/ 7 h 8"/>
                  <a:gd name="T14" fmla="*/ 29 w 32"/>
                  <a:gd name="T15" fmla="*/ 8 h 8"/>
                  <a:gd name="T16" fmla="*/ 25 w 32"/>
                  <a:gd name="T17" fmla="*/ 8 h 8"/>
                  <a:gd name="T18" fmla="*/ 22 w 32"/>
                  <a:gd name="T19" fmla="*/ 8 h 8"/>
                  <a:gd name="T20" fmla="*/ 18 w 32"/>
                  <a:gd name="T21" fmla="*/ 8 h 8"/>
                  <a:gd name="T22" fmla="*/ 10 w 32"/>
                  <a:gd name="T23" fmla="*/ 7 h 8"/>
                  <a:gd name="T24" fmla="*/ 4 w 32"/>
                  <a:gd name="T25" fmla="*/ 4 h 8"/>
                  <a:gd name="T26" fmla="*/ 0 w 32"/>
                  <a:gd name="T27" fmla="*/ 2 h 8"/>
                  <a:gd name="T28" fmla="*/ 1 w 32"/>
                  <a:gd name="T29" fmla="*/ 0 h 8"/>
                  <a:gd name="T30" fmla="*/ 1 w 32"/>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8">
                    <a:moveTo>
                      <a:pt x="1" y="0"/>
                    </a:moveTo>
                    <a:lnTo>
                      <a:pt x="8" y="2"/>
                    </a:lnTo>
                    <a:lnTo>
                      <a:pt x="15" y="3"/>
                    </a:lnTo>
                    <a:lnTo>
                      <a:pt x="23" y="4"/>
                    </a:lnTo>
                    <a:lnTo>
                      <a:pt x="32" y="3"/>
                    </a:lnTo>
                    <a:lnTo>
                      <a:pt x="32" y="4"/>
                    </a:lnTo>
                    <a:lnTo>
                      <a:pt x="32" y="7"/>
                    </a:lnTo>
                    <a:lnTo>
                      <a:pt x="29" y="8"/>
                    </a:lnTo>
                    <a:lnTo>
                      <a:pt x="25" y="8"/>
                    </a:lnTo>
                    <a:lnTo>
                      <a:pt x="22" y="8"/>
                    </a:lnTo>
                    <a:lnTo>
                      <a:pt x="18" y="8"/>
                    </a:lnTo>
                    <a:lnTo>
                      <a:pt x="10" y="7"/>
                    </a:lnTo>
                    <a:lnTo>
                      <a:pt x="4" y="4"/>
                    </a:lnTo>
                    <a:lnTo>
                      <a:pt x="0" y="2"/>
                    </a:lnTo>
                    <a:lnTo>
                      <a:pt x="1" y="0"/>
                    </a:lnTo>
                    <a:lnTo>
                      <a:pt x="1"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1" name="Freeform 171"/>
              <p:cNvSpPr>
                <a:spLocks/>
              </p:cNvSpPr>
              <p:nvPr/>
            </p:nvSpPr>
            <p:spPr bwMode="auto">
              <a:xfrm>
                <a:off x="5384" y="908"/>
                <a:ext cx="3" cy="4"/>
              </a:xfrm>
              <a:custGeom>
                <a:avLst/>
                <a:gdLst>
                  <a:gd name="T0" fmla="*/ 0 w 10"/>
                  <a:gd name="T1" fmla="*/ 0 h 11"/>
                  <a:gd name="T2" fmla="*/ 4 w 10"/>
                  <a:gd name="T3" fmla="*/ 1 h 11"/>
                  <a:gd name="T4" fmla="*/ 6 w 10"/>
                  <a:gd name="T5" fmla="*/ 4 h 11"/>
                  <a:gd name="T6" fmla="*/ 9 w 10"/>
                  <a:gd name="T7" fmla="*/ 8 h 11"/>
                  <a:gd name="T8" fmla="*/ 10 w 10"/>
                  <a:gd name="T9" fmla="*/ 11 h 11"/>
                  <a:gd name="T10" fmla="*/ 6 w 10"/>
                  <a:gd name="T11" fmla="*/ 9 h 11"/>
                  <a:gd name="T12" fmla="*/ 3 w 10"/>
                  <a:gd name="T13" fmla="*/ 6 h 11"/>
                  <a:gd name="T14" fmla="*/ 0 w 10"/>
                  <a:gd name="T15" fmla="*/ 4 h 11"/>
                  <a:gd name="T16" fmla="*/ 0 w 10"/>
                  <a:gd name="T17" fmla="*/ 0 h 11"/>
                  <a:gd name="T18" fmla="*/ 0 w 10"/>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0" y="0"/>
                    </a:moveTo>
                    <a:lnTo>
                      <a:pt x="4" y="1"/>
                    </a:lnTo>
                    <a:lnTo>
                      <a:pt x="6" y="4"/>
                    </a:lnTo>
                    <a:lnTo>
                      <a:pt x="9" y="8"/>
                    </a:lnTo>
                    <a:lnTo>
                      <a:pt x="10" y="11"/>
                    </a:lnTo>
                    <a:lnTo>
                      <a:pt x="6" y="9"/>
                    </a:lnTo>
                    <a:lnTo>
                      <a:pt x="3" y="6"/>
                    </a:lnTo>
                    <a:lnTo>
                      <a:pt x="0" y="4"/>
                    </a:lnTo>
                    <a:lnTo>
                      <a:pt x="0" y="0"/>
                    </a:lnTo>
                    <a:lnTo>
                      <a:pt x="0"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2" name="Freeform 172"/>
              <p:cNvSpPr>
                <a:spLocks/>
              </p:cNvSpPr>
              <p:nvPr/>
            </p:nvSpPr>
            <p:spPr bwMode="auto">
              <a:xfrm>
                <a:off x="5399" y="897"/>
                <a:ext cx="5" cy="5"/>
              </a:xfrm>
              <a:custGeom>
                <a:avLst/>
                <a:gdLst>
                  <a:gd name="T0" fmla="*/ 3 w 15"/>
                  <a:gd name="T1" fmla="*/ 0 h 14"/>
                  <a:gd name="T2" fmla="*/ 4 w 15"/>
                  <a:gd name="T3" fmla="*/ 0 h 14"/>
                  <a:gd name="T4" fmla="*/ 5 w 15"/>
                  <a:gd name="T5" fmla="*/ 3 h 14"/>
                  <a:gd name="T6" fmla="*/ 8 w 15"/>
                  <a:gd name="T7" fmla="*/ 4 h 14"/>
                  <a:gd name="T8" fmla="*/ 10 w 15"/>
                  <a:gd name="T9" fmla="*/ 7 h 14"/>
                  <a:gd name="T10" fmla="*/ 13 w 15"/>
                  <a:gd name="T11" fmla="*/ 9 h 14"/>
                  <a:gd name="T12" fmla="*/ 15 w 15"/>
                  <a:gd name="T13" fmla="*/ 12 h 14"/>
                  <a:gd name="T14" fmla="*/ 15 w 15"/>
                  <a:gd name="T15" fmla="*/ 14 h 14"/>
                  <a:gd name="T16" fmla="*/ 14 w 15"/>
                  <a:gd name="T17" fmla="*/ 14 h 14"/>
                  <a:gd name="T18" fmla="*/ 10 w 15"/>
                  <a:gd name="T19" fmla="*/ 12 h 14"/>
                  <a:gd name="T20" fmla="*/ 6 w 15"/>
                  <a:gd name="T21" fmla="*/ 9 h 14"/>
                  <a:gd name="T22" fmla="*/ 3 w 15"/>
                  <a:gd name="T23" fmla="*/ 4 h 14"/>
                  <a:gd name="T24" fmla="*/ 1 w 15"/>
                  <a:gd name="T25" fmla="*/ 3 h 14"/>
                  <a:gd name="T26" fmla="*/ 0 w 15"/>
                  <a:gd name="T27" fmla="*/ 0 h 14"/>
                  <a:gd name="T28" fmla="*/ 3 w 15"/>
                  <a:gd name="T29" fmla="*/ 0 h 14"/>
                  <a:gd name="T30" fmla="*/ 3 w 15"/>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4">
                    <a:moveTo>
                      <a:pt x="3" y="0"/>
                    </a:moveTo>
                    <a:lnTo>
                      <a:pt x="4" y="0"/>
                    </a:lnTo>
                    <a:lnTo>
                      <a:pt x="5" y="3"/>
                    </a:lnTo>
                    <a:lnTo>
                      <a:pt x="8" y="4"/>
                    </a:lnTo>
                    <a:lnTo>
                      <a:pt x="10" y="7"/>
                    </a:lnTo>
                    <a:lnTo>
                      <a:pt x="13" y="9"/>
                    </a:lnTo>
                    <a:lnTo>
                      <a:pt x="15" y="12"/>
                    </a:lnTo>
                    <a:lnTo>
                      <a:pt x="15" y="14"/>
                    </a:lnTo>
                    <a:lnTo>
                      <a:pt x="14" y="14"/>
                    </a:lnTo>
                    <a:lnTo>
                      <a:pt x="10" y="12"/>
                    </a:lnTo>
                    <a:lnTo>
                      <a:pt x="6" y="9"/>
                    </a:lnTo>
                    <a:lnTo>
                      <a:pt x="3" y="4"/>
                    </a:lnTo>
                    <a:lnTo>
                      <a:pt x="1" y="3"/>
                    </a:lnTo>
                    <a:lnTo>
                      <a:pt x="0" y="0"/>
                    </a:lnTo>
                    <a:lnTo>
                      <a:pt x="3" y="0"/>
                    </a:lnTo>
                    <a:lnTo>
                      <a:pt x="3"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3" name="Freeform 173"/>
              <p:cNvSpPr>
                <a:spLocks/>
              </p:cNvSpPr>
              <p:nvPr/>
            </p:nvSpPr>
            <p:spPr bwMode="auto">
              <a:xfrm>
                <a:off x="5394" y="903"/>
                <a:ext cx="4" cy="3"/>
              </a:xfrm>
              <a:custGeom>
                <a:avLst/>
                <a:gdLst>
                  <a:gd name="T0" fmla="*/ 0 w 13"/>
                  <a:gd name="T1" fmla="*/ 1 h 11"/>
                  <a:gd name="T2" fmla="*/ 0 w 13"/>
                  <a:gd name="T3" fmla="*/ 0 h 11"/>
                  <a:gd name="T4" fmla="*/ 3 w 13"/>
                  <a:gd name="T5" fmla="*/ 1 h 11"/>
                  <a:gd name="T6" fmla="*/ 4 w 13"/>
                  <a:gd name="T7" fmla="*/ 2 h 11"/>
                  <a:gd name="T8" fmla="*/ 6 w 13"/>
                  <a:gd name="T9" fmla="*/ 5 h 11"/>
                  <a:gd name="T10" fmla="*/ 10 w 13"/>
                  <a:gd name="T11" fmla="*/ 7 h 11"/>
                  <a:gd name="T12" fmla="*/ 13 w 13"/>
                  <a:gd name="T13" fmla="*/ 11 h 11"/>
                  <a:gd name="T14" fmla="*/ 11 w 13"/>
                  <a:gd name="T15" fmla="*/ 11 h 11"/>
                  <a:gd name="T16" fmla="*/ 9 w 13"/>
                  <a:gd name="T17" fmla="*/ 11 h 11"/>
                  <a:gd name="T18" fmla="*/ 5 w 13"/>
                  <a:gd name="T19" fmla="*/ 10 h 11"/>
                  <a:gd name="T20" fmla="*/ 3 w 13"/>
                  <a:gd name="T21" fmla="*/ 7 h 11"/>
                  <a:gd name="T22" fmla="*/ 1 w 13"/>
                  <a:gd name="T23" fmla="*/ 3 h 11"/>
                  <a:gd name="T24" fmla="*/ 0 w 13"/>
                  <a:gd name="T25" fmla="*/ 1 h 11"/>
                  <a:gd name="T26" fmla="*/ 0 w 13"/>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1">
                    <a:moveTo>
                      <a:pt x="0" y="1"/>
                    </a:moveTo>
                    <a:lnTo>
                      <a:pt x="0" y="0"/>
                    </a:lnTo>
                    <a:lnTo>
                      <a:pt x="3" y="1"/>
                    </a:lnTo>
                    <a:lnTo>
                      <a:pt x="4" y="2"/>
                    </a:lnTo>
                    <a:lnTo>
                      <a:pt x="6" y="5"/>
                    </a:lnTo>
                    <a:lnTo>
                      <a:pt x="10" y="7"/>
                    </a:lnTo>
                    <a:lnTo>
                      <a:pt x="13" y="11"/>
                    </a:lnTo>
                    <a:lnTo>
                      <a:pt x="11" y="11"/>
                    </a:lnTo>
                    <a:lnTo>
                      <a:pt x="9" y="11"/>
                    </a:lnTo>
                    <a:lnTo>
                      <a:pt x="5" y="10"/>
                    </a:lnTo>
                    <a:lnTo>
                      <a:pt x="3" y="7"/>
                    </a:lnTo>
                    <a:lnTo>
                      <a:pt x="1" y="3"/>
                    </a:lnTo>
                    <a:lnTo>
                      <a:pt x="0" y="1"/>
                    </a:lnTo>
                    <a:lnTo>
                      <a:pt x="0" y="1"/>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4" name="Freeform 174"/>
              <p:cNvSpPr>
                <a:spLocks/>
              </p:cNvSpPr>
              <p:nvPr/>
            </p:nvSpPr>
            <p:spPr bwMode="auto">
              <a:xfrm>
                <a:off x="5403" y="899"/>
                <a:ext cx="5" cy="2"/>
              </a:xfrm>
              <a:custGeom>
                <a:avLst/>
                <a:gdLst>
                  <a:gd name="T0" fmla="*/ 2 w 15"/>
                  <a:gd name="T1" fmla="*/ 0 h 7"/>
                  <a:gd name="T2" fmla="*/ 4 w 15"/>
                  <a:gd name="T3" fmla="*/ 2 h 7"/>
                  <a:gd name="T4" fmla="*/ 7 w 15"/>
                  <a:gd name="T5" fmla="*/ 3 h 7"/>
                  <a:gd name="T6" fmla="*/ 10 w 15"/>
                  <a:gd name="T7" fmla="*/ 3 h 7"/>
                  <a:gd name="T8" fmla="*/ 14 w 15"/>
                  <a:gd name="T9" fmla="*/ 3 h 7"/>
                  <a:gd name="T10" fmla="*/ 15 w 15"/>
                  <a:gd name="T11" fmla="*/ 4 h 7"/>
                  <a:gd name="T12" fmla="*/ 15 w 15"/>
                  <a:gd name="T13" fmla="*/ 6 h 7"/>
                  <a:gd name="T14" fmla="*/ 11 w 15"/>
                  <a:gd name="T15" fmla="*/ 7 h 7"/>
                  <a:gd name="T16" fmla="*/ 7 w 15"/>
                  <a:gd name="T17" fmla="*/ 7 h 7"/>
                  <a:gd name="T18" fmla="*/ 4 w 15"/>
                  <a:gd name="T19" fmla="*/ 4 h 7"/>
                  <a:gd name="T20" fmla="*/ 1 w 15"/>
                  <a:gd name="T21" fmla="*/ 3 h 7"/>
                  <a:gd name="T22" fmla="*/ 0 w 15"/>
                  <a:gd name="T23" fmla="*/ 2 h 7"/>
                  <a:gd name="T24" fmla="*/ 2 w 15"/>
                  <a:gd name="T25" fmla="*/ 0 h 7"/>
                  <a:gd name="T26" fmla="*/ 2 w 15"/>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7">
                    <a:moveTo>
                      <a:pt x="2" y="0"/>
                    </a:moveTo>
                    <a:lnTo>
                      <a:pt x="4" y="2"/>
                    </a:lnTo>
                    <a:lnTo>
                      <a:pt x="7" y="3"/>
                    </a:lnTo>
                    <a:lnTo>
                      <a:pt x="10" y="3"/>
                    </a:lnTo>
                    <a:lnTo>
                      <a:pt x="14" y="3"/>
                    </a:lnTo>
                    <a:lnTo>
                      <a:pt x="15" y="4"/>
                    </a:lnTo>
                    <a:lnTo>
                      <a:pt x="15" y="6"/>
                    </a:lnTo>
                    <a:lnTo>
                      <a:pt x="11" y="7"/>
                    </a:lnTo>
                    <a:lnTo>
                      <a:pt x="7" y="7"/>
                    </a:lnTo>
                    <a:lnTo>
                      <a:pt x="4" y="4"/>
                    </a:lnTo>
                    <a:lnTo>
                      <a:pt x="1" y="3"/>
                    </a:lnTo>
                    <a:lnTo>
                      <a:pt x="0" y="2"/>
                    </a:lnTo>
                    <a:lnTo>
                      <a:pt x="2" y="0"/>
                    </a:lnTo>
                    <a:lnTo>
                      <a:pt x="2"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5" name="Freeform 175"/>
              <p:cNvSpPr>
                <a:spLocks/>
              </p:cNvSpPr>
              <p:nvPr/>
            </p:nvSpPr>
            <p:spPr bwMode="auto">
              <a:xfrm>
                <a:off x="5439" y="851"/>
                <a:ext cx="9" cy="3"/>
              </a:xfrm>
              <a:custGeom>
                <a:avLst/>
                <a:gdLst>
                  <a:gd name="T0" fmla="*/ 23 w 25"/>
                  <a:gd name="T1" fmla="*/ 0 h 11"/>
                  <a:gd name="T2" fmla="*/ 25 w 25"/>
                  <a:gd name="T3" fmla="*/ 1 h 11"/>
                  <a:gd name="T4" fmla="*/ 25 w 25"/>
                  <a:gd name="T5" fmla="*/ 2 h 11"/>
                  <a:gd name="T6" fmla="*/ 20 w 25"/>
                  <a:gd name="T7" fmla="*/ 4 h 11"/>
                  <a:gd name="T8" fmla="*/ 15 w 25"/>
                  <a:gd name="T9" fmla="*/ 6 h 11"/>
                  <a:gd name="T10" fmla="*/ 9 w 25"/>
                  <a:gd name="T11" fmla="*/ 7 h 11"/>
                  <a:gd name="T12" fmla="*/ 5 w 25"/>
                  <a:gd name="T13" fmla="*/ 10 h 11"/>
                  <a:gd name="T14" fmla="*/ 4 w 25"/>
                  <a:gd name="T15" fmla="*/ 11 h 11"/>
                  <a:gd name="T16" fmla="*/ 2 w 25"/>
                  <a:gd name="T17" fmla="*/ 11 h 11"/>
                  <a:gd name="T18" fmla="*/ 0 w 25"/>
                  <a:gd name="T19" fmla="*/ 10 h 11"/>
                  <a:gd name="T20" fmla="*/ 0 w 25"/>
                  <a:gd name="T21" fmla="*/ 9 h 11"/>
                  <a:gd name="T22" fmla="*/ 5 w 25"/>
                  <a:gd name="T23" fmla="*/ 5 h 11"/>
                  <a:gd name="T24" fmla="*/ 11 w 25"/>
                  <a:gd name="T25" fmla="*/ 2 h 11"/>
                  <a:gd name="T26" fmla="*/ 16 w 25"/>
                  <a:gd name="T27" fmla="*/ 0 h 11"/>
                  <a:gd name="T28" fmla="*/ 23 w 25"/>
                  <a:gd name="T29" fmla="*/ 0 h 11"/>
                  <a:gd name="T30" fmla="*/ 23 w 25"/>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11">
                    <a:moveTo>
                      <a:pt x="23" y="0"/>
                    </a:moveTo>
                    <a:lnTo>
                      <a:pt x="25" y="1"/>
                    </a:lnTo>
                    <a:lnTo>
                      <a:pt x="25" y="2"/>
                    </a:lnTo>
                    <a:lnTo>
                      <a:pt x="20" y="4"/>
                    </a:lnTo>
                    <a:lnTo>
                      <a:pt x="15" y="6"/>
                    </a:lnTo>
                    <a:lnTo>
                      <a:pt x="9" y="7"/>
                    </a:lnTo>
                    <a:lnTo>
                      <a:pt x="5" y="10"/>
                    </a:lnTo>
                    <a:lnTo>
                      <a:pt x="4" y="11"/>
                    </a:lnTo>
                    <a:lnTo>
                      <a:pt x="2" y="11"/>
                    </a:lnTo>
                    <a:lnTo>
                      <a:pt x="0" y="10"/>
                    </a:lnTo>
                    <a:lnTo>
                      <a:pt x="0" y="9"/>
                    </a:lnTo>
                    <a:lnTo>
                      <a:pt x="5" y="5"/>
                    </a:lnTo>
                    <a:lnTo>
                      <a:pt x="11" y="2"/>
                    </a:lnTo>
                    <a:lnTo>
                      <a:pt x="16" y="0"/>
                    </a:lnTo>
                    <a:lnTo>
                      <a:pt x="23" y="0"/>
                    </a:lnTo>
                    <a:lnTo>
                      <a:pt x="23"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6" name="Freeform 176"/>
              <p:cNvSpPr>
                <a:spLocks/>
              </p:cNvSpPr>
              <p:nvPr/>
            </p:nvSpPr>
            <p:spPr bwMode="auto">
              <a:xfrm>
                <a:off x="5448" y="853"/>
                <a:ext cx="3" cy="9"/>
              </a:xfrm>
              <a:custGeom>
                <a:avLst/>
                <a:gdLst>
                  <a:gd name="T0" fmla="*/ 8 w 8"/>
                  <a:gd name="T1" fmla="*/ 1 h 28"/>
                  <a:gd name="T2" fmla="*/ 7 w 8"/>
                  <a:gd name="T3" fmla="*/ 8 h 28"/>
                  <a:gd name="T4" fmla="*/ 7 w 8"/>
                  <a:gd name="T5" fmla="*/ 15 h 28"/>
                  <a:gd name="T6" fmla="*/ 5 w 8"/>
                  <a:gd name="T7" fmla="*/ 21 h 28"/>
                  <a:gd name="T8" fmla="*/ 5 w 8"/>
                  <a:gd name="T9" fmla="*/ 28 h 28"/>
                  <a:gd name="T10" fmla="*/ 3 w 8"/>
                  <a:gd name="T11" fmla="*/ 28 h 28"/>
                  <a:gd name="T12" fmla="*/ 2 w 8"/>
                  <a:gd name="T13" fmla="*/ 26 h 28"/>
                  <a:gd name="T14" fmla="*/ 0 w 8"/>
                  <a:gd name="T15" fmla="*/ 21 h 28"/>
                  <a:gd name="T16" fmla="*/ 2 w 8"/>
                  <a:gd name="T17" fmla="*/ 16 h 28"/>
                  <a:gd name="T18" fmla="*/ 2 w 8"/>
                  <a:gd name="T19" fmla="*/ 11 h 28"/>
                  <a:gd name="T20" fmla="*/ 3 w 8"/>
                  <a:gd name="T21" fmla="*/ 8 h 28"/>
                  <a:gd name="T22" fmla="*/ 3 w 8"/>
                  <a:gd name="T23" fmla="*/ 4 h 28"/>
                  <a:gd name="T24" fmla="*/ 4 w 8"/>
                  <a:gd name="T25" fmla="*/ 1 h 28"/>
                  <a:gd name="T26" fmla="*/ 7 w 8"/>
                  <a:gd name="T27" fmla="*/ 0 h 28"/>
                  <a:gd name="T28" fmla="*/ 8 w 8"/>
                  <a:gd name="T29" fmla="*/ 1 h 28"/>
                  <a:gd name="T30" fmla="*/ 8 w 8"/>
                  <a:gd name="T31"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28">
                    <a:moveTo>
                      <a:pt x="8" y="1"/>
                    </a:moveTo>
                    <a:lnTo>
                      <a:pt x="7" y="8"/>
                    </a:lnTo>
                    <a:lnTo>
                      <a:pt x="7" y="15"/>
                    </a:lnTo>
                    <a:lnTo>
                      <a:pt x="5" y="21"/>
                    </a:lnTo>
                    <a:lnTo>
                      <a:pt x="5" y="28"/>
                    </a:lnTo>
                    <a:lnTo>
                      <a:pt x="3" y="28"/>
                    </a:lnTo>
                    <a:lnTo>
                      <a:pt x="2" y="26"/>
                    </a:lnTo>
                    <a:lnTo>
                      <a:pt x="0" y="21"/>
                    </a:lnTo>
                    <a:lnTo>
                      <a:pt x="2" y="16"/>
                    </a:lnTo>
                    <a:lnTo>
                      <a:pt x="2" y="11"/>
                    </a:lnTo>
                    <a:lnTo>
                      <a:pt x="3" y="8"/>
                    </a:lnTo>
                    <a:lnTo>
                      <a:pt x="3" y="4"/>
                    </a:lnTo>
                    <a:lnTo>
                      <a:pt x="4" y="1"/>
                    </a:lnTo>
                    <a:lnTo>
                      <a:pt x="7" y="0"/>
                    </a:lnTo>
                    <a:lnTo>
                      <a:pt x="8" y="1"/>
                    </a:lnTo>
                    <a:lnTo>
                      <a:pt x="8" y="1"/>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7" name="Freeform 177"/>
              <p:cNvSpPr>
                <a:spLocks/>
              </p:cNvSpPr>
              <p:nvPr/>
            </p:nvSpPr>
            <p:spPr bwMode="auto">
              <a:xfrm>
                <a:off x="5457" y="856"/>
                <a:ext cx="5" cy="13"/>
              </a:xfrm>
              <a:custGeom>
                <a:avLst/>
                <a:gdLst>
                  <a:gd name="T0" fmla="*/ 4 w 14"/>
                  <a:gd name="T1" fmla="*/ 2 h 37"/>
                  <a:gd name="T2" fmla="*/ 5 w 14"/>
                  <a:gd name="T3" fmla="*/ 10 h 37"/>
                  <a:gd name="T4" fmla="*/ 6 w 14"/>
                  <a:gd name="T5" fmla="*/ 18 h 37"/>
                  <a:gd name="T6" fmla="*/ 9 w 14"/>
                  <a:gd name="T7" fmla="*/ 27 h 37"/>
                  <a:gd name="T8" fmla="*/ 14 w 14"/>
                  <a:gd name="T9" fmla="*/ 34 h 37"/>
                  <a:gd name="T10" fmla="*/ 12 w 14"/>
                  <a:gd name="T11" fmla="*/ 37 h 37"/>
                  <a:gd name="T12" fmla="*/ 10 w 14"/>
                  <a:gd name="T13" fmla="*/ 34 h 37"/>
                  <a:gd name="T14" fmla="*/ 5 w 14"/>
                  <a:gd name="T15" fmla="*/ 27 h 37"/>
                  <a:gd name="T16" fmla="*/ 2 w 14"/>
                  <a:gd name="T17" fmla="*/ 18 h 37"/>
                  <a:gd name="T18" fmla="*/ 0 w 14"/>
                  <a:gd name="T19" fmla="*/ 10 h 37"/>
                  <a:gd name="T20" fmla="*/ 0 w 14"/>
                  <a:gd name="T21" fmla="*/ 2 h 37"/>
                  <a:gd name="T22" fmla="*/ 1 w 14"/>
                  <a:gd name="T23" fmla="*/ 0 h 37"/>
                  <a:gd name="T24" fmla="*/ 4 w 14"/>
                  <a:gd name="T25" fmla="*/ 2 h 37"/>
                  <a:gd name="T26" fmla="*/ 4 w 14"/>
                  <a:gd name="T2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37">
                    <a:moveTo>
                      <a:pt x="4" y="2"/>
                    </a:moveTo>
                    <a:lnTo>
                      <a:pt x="5" y="10"/>
                    </a:lnTo>
                    <a:lnTo>
                      <a:pt x="6" y="18"/>
                    </a:lnTo>
                    <a:lnTo>
                      <a:pt x="9" y="27"/>
                    </a:lnTo>
                    <a:lnTo>
                      <a:pt x="14" y="34"/>
                    </a:lnTo>
                    <a:lnTo>
                      <a:pt x="12" y="37"/>
                    </a:lnTo>
                    <a:lnTo>
                      <a:pt x="10" y="34"/>
                    </a:lnTo>
                    <a:lnTo>
                      <a:pt x="5" y="27"/>
                    </a:lnTo>
                    <a:lnTo>
                      <a:pt x="2" y="18"/>
                    </a:lnTo>
                    <a:lnTo>
                      <a:pt x="0" y="10"/>
                    </a:lnTo>
                    <a:lnTo>
                      <a:pt x="0" y="2"/>
                    </a:lnTo>
                    <a:lnTo>
                      <a:pt x="1" y="0"/>
                    </a:lnTo>
                    <a:lnTo>
                      <a:pt x="4" y="2"/>
                    </a:lnTo>
                    <a:lnTo>
                      <a:pt x="4" y="2"/>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8" name="Freeform 178"/>
              <p:cNvSpPr>
                <a:spLocks/>
              </p:cNvSpPr>
              <p:nvPr/>
            </p:nvSpPr>
            <p:spPr bwMode="auto">
              <a:xfrm>
                <a:off x="5444" y="855"/>
                <a:ext cx="11" cy="4"/>
              </a:xfrm>
              <a:custGeom>
                <a:avLst/>
                <a:gdLst>
                  <a:gd name="T0" fmla="*/ 30 w 33"/>
                  <a:gd name="T1" fmla="*/ 0 h 11"/>
                  <a:gd name="T2" fmla="*/ 33 w 33"/>
                  <a:gd name="T3" fmla="*/ 2 h 11"/>
                  <a:gd name="T4" fmla="*/ 31 w 33"/>
                  <a:gd name="T5" fmla="*/ 3 h 11"/>
                  <a:gd name="T6" fmla="*/ 26 w 33"/>
                  <a:gd name="T7" fmla="*/ 6 h 11"/>
                  <a:gd name="T8" fmla="*/ 19 w 33"/>
                  <a:gd name="T9" fmla="*/ 8 h 11"/>
                  <a:gd name="T10" fmla="*/ 11 w 33"/>
                  <a:gd name="T11" fmla="*/ 10 h 11"/>
                  <a:gd name="T12" fmla="*/ 5 w 33"/>
                  <a:gd name="T13" fmla="*/ 11 h 11"/>
                  <a:gd name="T14" fmla="*/ 3 w 33"/>
                  <a:gd name="T15" fmla="*/ 11 h 11"/>
                  <a:gd name="T16" fmla="*/ 0 w 33"/>
                  <a:gd name="T17" fmla="*/ 8 h 11"/>
                  <a:gd name="T18" fmla="*/ 0 w 33"/>
                  <a:gd name="T19" fmla="*/ 7 h 11"/>
                  <a:gd name="T20" fmla="*/ 4 w 33"/>
                  <a:gd name="T21" fmla="*/ 7 h 11"/>
                  <a:gd name="T22" fmla="*/ 10 w 33"/>
                  <a:gd name="T23" fmla="*/ 7 h 11"/>
                  <a:gd name="T24" fmla="*/ 16 w 33"/>
                  <a:gd name="T25" fmla="*/ 5 h 11"/>
                  <a:gd name="T26" fmla="*/ 24 w 33"/>
                  <a:gd name="T27" fmla="*/ 2 h 11"/>
                  <a:gd name="T28" fmla="*/ 30 w 33"/>
                  <a:gd name="T29" fmla="*/ 0 h 11"/>
                  <a:gd name="T30" fmla="*/ 30 w 33"/>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1">
                    <a:moveTo>
                      <a:pt x="30" y="0"/>
                    </a:moveTo>
                    <a:lnTo>
                      <a:pt x="33" y="2"/>
                    </a:lnTo>
                    <a:lnTo>
                      <a:pt x="31" y="3"/>
                    </a:lnTo>
                    <a:lnTo>
                      <a:pt x="26" y="6"/>
                    </a:lnTo>
                    <a:lnTo>
                      <a:pt x="19" y="8"/>
                    </a:lnTo>
                    <a:lnTo>
                      <a:pt x="11" y="10"/>
                    </a:lnTo>
                    <a:lnTo>
                      <a:pt x="5" y="11"/>
                    </a:lnTo>
                    <a:lnTo>
                      <a:pt x="3" y="11"/>
                    </a:lnTo>
                    <a:lnTo>
                      <a:pt x="0" y="8"/>
                    </a:lnTo>
                    <a:lnTo>
                      <a:pt x="0" y="7"/>
                    </a:lnTo>
                    <a:lnTo>
                      <a:pt x="4" y="7"/>
                    </a:lnTo>
                    <a:lnTo>
                      <a:pt x="10" y="7"/>
                    </a:lnTo>
                    <a:lnTo>
                      <a:pt x="16" y="5"/>
                    </a:lnTo>
                    <a:lnTo>
                      <a:pt x="24" y="2"/>
                    </a:lnTo>
                    <a:lnTo>
                      <a:pt x="30" y="0"/>
                    </a:lnTo>
                    <a:lnTo>
                      <a:pt x="30"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9" name="Freeform 179"/>
              <p:cNvSpPr>
                <a:spLocks/>
              </p:cNvSpPr>
              <p:nvPr/>
            </p:nvSpPr>
            <p:spPr bwMode="auto">
              <a:xfrm>
                <a:off x="5452" y="863"/>
                <a:ext cx="13" cy="2"/>
              </a:xfrm>
              <a:custGeom>
                <a:avLst/>
                <a:gdLst>
                  <a:gd name="T0" fmla="*/ 35 w 38"/>
                  <a:gd name="T1" fmla="*/ 0 h 5"/>
                  <a:gd name="T2" fmla="*/ 36 w 38"/>
                  <a:gd name="T3" fmla="*/ 2 h 5"/>
                  <a:gd name="T4" fmla="*/ 38 w 38"/>
                  <a:gd name="T5" fmla="*/ 3 h 5"/>
                  <a:gd name="T6" fmla="*/ 36 w 38"/>
                  <a:gd name="T7" fmla="*/ 3 h 5"/>
                  <a:gd name="T8" fmla="*/ 35 w 38"/>
                  <a:gd name="T9" fmla="*/ 3 h 5"/>
                  <a:gd name="T10" fmla="*/ 33 w 38"/>
                  <a:gd name="T11" fmla="*/ 3 h 5"/>
                  <a:gd name="T12" fmla="*/ 29 w 38"/>
                  <a:gd name="T13" fmla="*/ 4 h 5"/>
                  <a:gd name="T14" fmla="*/ 25 w 38"/>
                  <a:gd name="T15" fmla="*/ 4 h 5"/>
                  <a:gd name="T16" fmla="*/ 21 w 38"/>
                  <a:gd name="T17" fmla="*/ 5 h 5"/>
                  <a:gd name="T18" fmla="*/ 16 w 38"/>
                  <a:gd name="T19" fmla="*/ 5 h 5"/>
                  <a:gd name="T20" fmla="*/ 11 w 38"/>
                  <a:gd name="T21" fmla="*/ 5 h 5"/>
                  <a:gd name="T22" fmla="*/ 6 w 38"/>
                  <a:gd name="T23" fmla="*/ 5 h 5"/>
                  <a:gd name="T24" fmla="*/ 2 w 38"/>
                  <a:gd name="T25" fmla="*/ 5 h 5"/>
                  <a:gd name="T26" fmla="*/ 0 w 38"/>
                  <a:gd name="T27" fmla="*/ 5 h 5"/>
                  <a:gd name="T28" fmla="*/ 0 w 38"/>
                  <a:gd name="T29" fmla="*/ 3 h 5"/>
                  <a:gd name="T30" fmla="*/ 7 w 38"/>
                  <a:gd name="T31" fmla="*/ 0 h 5"/>
                  <a:gd name="T32" fmla="*/ 18 w 38"/>
                  <a:gd name="T33" fmla="*/ 0 h 5"/>
                  <a:gd name="T34" fmla="*/ 26 w 38"/>
                  <a:gd name="T35" fmla="*/ 0 h 5"/>
                  <a:gd name="T36" fmla="*/ 35 w 38"/>
                  <a:gd name="T37" fmla="*/ 0 h 5"/>
                  <a:gd name="T38" fmla="*/ 35 w 38"/>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5">
                    <a:moveTo>
                      <a:pt x="35" y="0"/>
                    </a:moveTo>
                    <a:lnTo>
                      <a:pt x="36" y="2"/>
                    </a:lnTo>
                    <a:lnTo>
                      <a:pt x="38" y="3"/>
                    </a:lnTo>
                    <a:lnTo>
                      <a:pt x="36" y="3"/>
                    </a:lnTo>
                    <a:lnTo>
                      <a:pt x="35" y="3"/>
                    </a:lnTo>
                    <a:lnTo>
                      <a:pt x="33" y="3"/>
                    </a:lnTo>
                    <a:lnTo>
                      <a:pt x="29" y="4"/>
                    </a:lnTo>
                    <a:lnTo>
                      <a:pt x="25" y="4"/>
                    </a:lnTo>
                    <a:lnTo>
                      <a:pt x="21" y="5"/>
                    </a:lnTo>
                    <a:lnTo>
                      <a:pt x="16" y="5"/>
                    </a:lnTo>
                    <a:lnTo>
                      <a:pt x="11" y="5"/>
                    </a:lnTo>
                    <a:lnTo>
                      <a:pt x="6" y="5"/>
                    </a:lnTo>
                    <a:lnTo>
                      <a:pt x="2" y="5"/>
                    </a:lnTo>
                    <a:lnTo>
                      <a:pt x="0" y="5"/>
                    </a:lnTo>
                    <a:lnTo>
                      <a:pt x="0" y="3"/>
                    </a:lnTo>
                    <a:lnTo>
                      <a:pt x="7" y="0"/>
                    </a:lnTo>
                    <a:lnTo>
                      <a:pt x="18" y="0"/>
                    </a:lnTo>
                    <a:lnTo>
                      <a:pt x="26" y="0"/>
                    </a:lnTo>
                    <a:lnTo>
                      <a:pt x="35" y="0"/>
                    </a:lnTo>
                    <a:lnTo>
                      <a:pt x="35"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0" name="Freeform 180"/>
              <p:cNvSpPr>
                <a:spLocks/>
              </p:cNvSpPr>
              <p:nvPr/>
            </p:nvSpPr>
            <p:spPr bwMode="auto">
              <a:xfrm>
                <a:off x="5439" y="850"/>
                <a:ext cx="8" cy="6"/>
              </a:xfrm>
              <a:custGeom>
                <a:avLst/>
                <a:gdLst>
                  <a:gd name="T0" fmla="*/ 0 w 24"/>
                  <a:gd name="T1" fmla="*/ 0 h 18"/>
                  <a:gd name="T2" fmla="*/ 6 w 24"/>
                  <a:gd name="T3" fmla="*/ 0 h 18"/>
                  <a:gd name="T4" fmla="*/ 11 w 24"/>
                  <a:gd name="T5" fmla="*/ 4 h 18"/>
                  <a:gd name="T6" fmla="*/ 16 w 24"/>
                  <a:gd name="T7" fmla="*/ 9 h 18"/>
                  <a:gd name="T8" fmla="*/ 21 w 24"/>
                  <a:gd name="T9" fmla="*/ 14 h 18"/>
                  <a:gd name="T10" fmla="*/ 24 w 24"/>
                  <a:gd name="T11" fmla="*/ 15 h 18"/>
                  <a:gd name="T12" fmla="*/ 24 w 24"/>
                  <a:gd name="T13" fmla="*/ 17 h 18"/>
                  <a:gd name="T14" fmla="*/ 24 w 24"/>
                  <a:gd name="T15" fmla="*/ 18 h 18"/>
                  <a:gd name="T16" fmla="*/ 22 w 24"/>
                  <a:gd name="T17" fmla="*/ 18 h 18"/>
                  <a:gd name="T18" fmla="*/ 19 w 24"/>
                  <a:gd name="T19" fmla="*/ 15 h 18"/>
                  <a:gd name="T20" fmla="*/ 15 w 24"/>
                  <a:gd name="T21" fmla="*/ 12 h 18"/>
                  <a:gd name="T22" fmla="*/ 11 w 24"/>
                  <a:gd name="T23" fmla="*/ 8 h 18"/>
                  <a:gd name="T24" fmla="*/ 7 w 24"/>
                  <a:gd name="T25" fmla="*/ 5 h 18"/>
                  <a:gd name="T26" fmla="*/ 5 w 24"/>
                  <a:gd name="T27" fmla="*/ 4 h 18"/>
                  <a:gd name="T28" fmla="*/ 2 w 24"/>
                  <a:gd name="T29" fmla="*/ 3 h 18"/>
                  <a:gd name="T30" fmla="*/ 0 w 24"/>
                  <a:gd name="T31" fmla="*/ 1 h 18"/>
                  <a:gd name="T32" fmla="*/ 0 w 24"/>
                  <a:gd name="T33" fmla="*/ 0 h 18"/>
                  <a:gd name="T34" fmla="*/ 0 w 24"/>
                  <a:gd name="T3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18">
                    <a:moveTo>
                      <a:pt x="0" y="0"/>
                    </a:moveTo>
                    <a:lnTo>
                      <a:pt x="6" y="0"/>
                    </a:lnTo>
                    <a:lnTo>
                      <a:pt x="11" y="4"/>
                    </a:lnTo>
                    <a:lnTo>
                      <a:pt x="16" y="9"/>
                    </a:lnTo>
                    <a:lnTo>
                      <a:pt x="21" y="14"/>
                    </a:lnTo>
                    <a:lnTo>
                      <a:pt x="24" y="15"/>
                    </a:lnTo>
                    <a:lnTo>
                      <a:pt x="24" y="17"/>
                    </a:lnTo>
                    <a:lnTo>
                      <a:pt x="24" y="18"/>
                    </a:lnTo>
                    <a:lnTo>
                      <a:pt x="22" y="18"/>
                    </a:lnTo>
                    <a:lnTo>
                      <a:pt x="19" y="15"/>
                    </a:lnTo>
                    <a:lnTo>
                      <a:pt x="15" y="12"/>
                    </a:lnTo>
                    <a:lnTo>
                      <a:pt x="11" y="8"/>
                    </a:lnTo>
                    <a:lnTo>
                      <a:pt x="7" y="5"/>
                    </a:lnTo>
                    <a:lnTo>
                      <a:pt x="5" y="4"/>
                    </a:lnTo>
                    <a:lnTo>
                      <a:pt x="2" y="3"/>
                    </a:lnTo>
                    <a:lnTo>
                      <a:pt x="0" y="1"/>
                    </a:lnTo>
                    <a:lnTo>
                      <a:pt x="0" y="0"/>
                    </a:lnTo>
                    <a:lnTo>
                      <a:pt x="0"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1" name="Freeform 181"/>
              <p:cNvSpPr>
                <a:spLocks/>
              </p:cNvSpPr>
              <p:nvPr/>
            </p:nvSpPr>
            <p:spPr bwMode="auto">
              <a:xfrm>
                <a:off x="5526" y="950"/>
                <a:ext cx="5" cy="2"/>
              </a:xfrm>
              <a:custGeom>
                <a:avLst/>
                <a:gdLst>
                  <a:gd name="T0" fmla="*/ 0 w 14"/>
                  <a:gd name="T1" fmla="*/ 0 h 6"/>
                  <a:gd name="T2" fmla="*/ 0 w 14"/>
                  <a:gd name="T3" fmla="*/ 1 h 6"/>
                  <a:gd name="T4" fmla="*/ 3 w 14"/>
                  <a:gd name="T5" fmla="*/ 3 h 6"/>
                  <a:gd name="T6" fmla="*/ 8 w 14"/>
                  <a:gd name="T7" fmla="*/ 5 h 6"/>
                  <a:gd name="T8" fmla="*/ 12 w 14"/>
                  <a:gd name="T9" fmla="*/ 6 h 6"/>
                  <a:gd name="T10" fmla="*/ 13 w 14"/>
                  <a:gd name="T11" fmla="*/ 6 h 6"/>
                  <a:gd name="T12" fmla="*/ 14 w 14"/>
                  <a:gd name="T13" fmla="*/ 3 h 6"/>
                  <a:gd name="T14" fmla="*/ 10 w 14"/>
                  <a:gd name="T15" fmla="*/ 1 h 6"/>
                  <a:gd name="T16" fmla="*/ 7 w 14"/>
                  <a:gd name="T17" fmla="*/ 0 h 6"/>
                  <a:gd name="T18" fmla="*/ 3 w 14"/>
                  <a:gd name="T19" fmla="*/ 0 h 6"/>
                  <a:gd name="T20" fmla="*/ 0 w 14"/>
                  <a:gd name="T21" fmla="*/ 0 h 6"/>
                  <a:gd name="T22" fmla="*/ 0 w 1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0" y="0"/>
                    </a:moveTo>
                    <a:lnTo>
                      <a:pt x="0" y="1"/>
                    </a:lnTo>
                    <a:lnTo>
                      <a:pt x="3" y="3"/>
                    </a:lnTo>
                    <a:lnTo>
                      <a:pt x="8" y="5"/>
                    </a:lnTo>
                    <a:lnTo>
                      <a:pt x="12" y="6"/>
                    </a:lnTo>
                    <a:lnTo>
                      <a:pt x="13" y="6"/>
                    </a:lnTo>
                    <a:lnTo>
                      <a:pt x="14" y="3"/>
                    </a:lnTo>
                    <a:lnTo>
                      <a:pt x="10" y="1"/>
                    </a:lnTo>
                    <a:lnTo>
                      <a:pt x="7" y="0"/>
                    </a:lnTo>
                    <a:lnTo>
                      <a:pt x="3" y="0"/>
                    </a:lnTo>
                    <a:lnTo>
                      <a:pt x="0" y="0"/>
                    </a:lnTo>
                    <a:lnTo>
                      <a:pt x="0"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2" name="Freeform 182"/>
              <p:cNvSpPr>
                <a:spLocks/>
              </p:cNvSpPr>
              <p:nvPr/>
            </p:nvSpPr>
            <p:spPr bwMode="auto">
              <a:xfrm>
                <a:off x="5524" y="959"/>
                <a:ext cx="6" cy="2"/>
              </a:xfrm>
              <a:custGeom>
                <a:avLst/>
                <a:gdLst>
                  <a:gd name="T0" fmla="*/ 5 w 18"/>
                  <a:gd name="T1" fmla="*/ 2 h 5"/>
                  <a:gd name="T2" fmla="*/ 1 w 18"/>
                  <a:gd name="T3" fmla="*/ 0 h 5"/>
                  <a:gd name="T4" fmla="*/ 0 w 18"/>
                  <a:gd name="T5" fmla="*/ 2 h 5"/>
                  <a:gd name="T6" fmla="*/ 0 w 18"/>
                  <a:gd name="T7" fmla="*/ 3 h 5"/>
                  <a:gd name="T8" fmla="*/ 2 w 18"/>
                  <a:gd name="T9" fmla="*/ 4 h 5"/>
                  <a:gd name="T10" fmla="*/ 5 w 18"/>
                  <a:gd name="T11" fmla="*/ 4 h 5"/>
                  <a:gd name="T12" fmla="*/ 8 w 18"/>
                  <a:gd name="T13" fmla="*/ 5 h 5"/>
                  <a:gd name="T14" fmla="*/ 11 w 18"/>
                  <a:gd name="T15" fmla="*/ 5 h 5"/>
                  <a:gd name="T16" fmla="*/ 16 w 18"/>
                  <a:gd name="T17" fmla="*/ 4 h 5"/>
                  <a:gd name="T18" fmla="*/ 18 w 18"/>
                  <a:gd name="T19" fmla="*/ 3 h 5"/>
                  <a:gd name="T20" fmla="*/ 17 w 18"/>
                  <a:gd name="T21" fmla="*/ 2 h 5"/>
                  <a:gd name="T22" fmla="*/ 13 w 18"/>
                  <a:gd name="T23" fmla="*/ 0 h 5"/>
                  <a:gd name="T24" fmla="*/ 11 w 18"/>
                  <a:gd name="T25" fmla="*/ 0 h 5"/>
                  <a:gd name="T26" fmla="*/ 7 w 18"/>
                  <a:gd name="T27" fmla="*/ 0 h 5"/>
                  <a:gd name="T28" fmla="*/ 5 w 18"/>
                  <a:gd name="T29" fmla="*/ 2 h 5"/>
                  <a:gd name="T30" fmla="*/ 5 w 18"/>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5">
                    <a:moveTo>
                      <a:pt x="5" y="2"/>
                    </a:moveTo>
                    <a:lnTo>
                      <a:pt x="1" y="0"/>
                    </a:lnTo>
                    <a:lnTo>
                      <a:pt x="0" y="2"/>
                    </a:lnTo>
                    <a:lnTo>
                      <a:pt x="0" y="3"/>
                    </a:lnTo>
                    <a:lnTo>
                      <a:pt x="2" y="4"/>
                    </a:lnTo>
                    <a:lnTo>
                      <a:pt x="5" y="4"/>
                    </a:lnTo>
                    <a:lnTo>
                      <a:pt x="8" y="5"/>
                    </a:lnTo>
                    <a:lnTo>
                      <a:pt x="11" y="5"/>
                    </a:lnTo>
                    <a:lnTo>
                      <a:pt x="16" y="4"/>
                    </a:lnTo>
                    <a:lnTo>
                      <a:pt x="18" y="3"/>
                    </a:lnTo>
                    <a:lnTo>
                      <a:pt x="17" y="2"/>
                    </a:lnTo>
                    <a:lnTo>
                      <a:pt x="13" y="0"/>
                    </a:lnTo>
                    <a:lnTo>
                      <a:pt x="11" y="0"/>
                    </a:lnTo>
                    <a:lnTo>
                      <a:pt x="7" y="0"/>
                    </a:lnTo>
                    <a:lnTo>
                      <a:pt x="5" y="2"/>
                    </a:lnTo>
                    <a:lnTo>
                      <a:pt x="5" y="2"/>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3" name="Freeform 183"/>
              <p:cNvSpPr>
                <a:spLocks/>
              </p:cNvSpPr>
              <p:nvPr/>
            </p:nvSpPr>
            <p:spPr bwMode="auto">
              <a:xfrm>
                <a:off x="5522" y="964"/>
                <a:ext cx="6" cy="2"/>
              </a:xfrm>
              <a:custGeom>
                <a:avLst/>
                <a:gdLst>
                  <a:gd name="T0" fmla="*/ 4 w 17"/>
                  <a:gd name="T1" fmla="*/ 0 h 8"/>
                  <a:gd name="T2" fmla="*/ 0 w 17"/>
                  <a:gd name="T3" fmla="*/ 0 h 8"/>
                  <a:gd name="T4" fmla="*/ 0 w 17"/>
                  <a:gd name="T5" fmla="*/ 1 h 8"/>
                  <a:gd name="T6" fmla="*/ 0 w 17"/>
                  <a:gd name="T7" fmla="*/ 3 h 8"/>
                  <a:gd name="T8" fmla="*/ 1 w 17"/>
                  <a:gd name="T9" fmla="*/ 4 h 8"/>
                  <a:gd name="T10" fmla="*/ 5 w 17"/>
                  <a:gd name="T11" fmla="*/ 5 h 8"/>
                  <a:gd name="T12" fmla="*/ 9 w 17"/>
                  <a:gd name="T13" fmla="*/ 6 h 8"/>
                  <a:gd name="T14" fmla="*/ 12 w 17"/>
                  <a:gd name="T15" fmla="*/ 8 h 8"/>
                  <a:gd name="T16" fmla="*/ 16 w 17"/>
                  <a:gd name="T17" fmla="*/ 6 h 8"/>
                  <a:gd name="T18" fmla="*/ 17 w 17"/>
                  <a:gd name="T19" fmla="*/ 5 h 8"/>
                  <a:gd name="T20" fmla="*/ 17 w 17"/>
                  <a:gd name="T21" fmla="*/ 4 h 8"/>
                  <a:gd name="T22" fmla="*/ 14 w 17"/>
                  <a:gd name="T23" fmla="*/ 3 h 8"/>
                  <a:gd name="T24" fmla="*/ 10 w 17"/>
                  <a:gd name="T25" fmla="*/ 3 h 8"/>
                  <a:gd name="T26" fmla="*/ 6 w 17"/>
                  <a:gd name="T27" fmla="*/ 1 h 8"/>
                  <a:gd name="T28" fmla="*/ 4 w 17"/>
                  <a:gd name="T29" fmla="*/ 0 h 8"/>
                  <a:gd name="T30" fmla="*/ 4 w 17"/>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8">
                    <a:moveTo>
                      <a:pt x="4" y="0"/>
                    </a:moveTo>
                    <a:lnTo>
                      <a:pt x="0" y="0"/>
                    </a:lnTo>
                    <a:lnTo>
                      <a:pt x="0" y="1"/>
                    </a:lnTo>
                    <a:lnTo>
                      <a:pt x="0" y="3"/>
                    </a:lnTo>
                    <a:lnTo>
                      <a:pt x="1" y="4"/>
                    </a:lnTo>
                    <a:lnTo>
                      <a:pt x="5" y="5"/>
                    </a:lnTo>
                    <a:lnTo>
                      <a:pt x="9" y="6"/>
                    </a:lnTo>
                    <a:lnTo>
                      <a:pt x="12" y="8"/>
                    </a:lnTo>
                    <a:lnTo>
                      <a:pt x="16" y="6"/>
                    </a:lnTo>
                    <a:lnTo>
                      <a:pt x="17" y="5"/>
                    </a:lnTo>
                    <a:lnTo>
                      <a:pt x="17" y="4"/>
                    </a:lnTo>
                    <a:lnTo>
                      <a:pt x="14" y="3"/>
                    </a:lnTo>
                    <a:lnTo>
                      <a:pt x="10" y="3"/>
                    </a:lnTo>
                    <a:lnTo>
                      <a:pt x="6" y="1"/>
                    </a:lnTo>
                    <a:lnTo>
                      <a:pt x="4" y="0"/>
                    </a:lnTo>
                    <a:lnTo>
                      <a:pt x="4"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4" name="Freeform 184"/>
              <p:cNvSpPr>
                <a:spLocks/>
              </p:cNvSpPr>
              <p:nvPr/>
            </p:nvSpPr>
            <p:spPr bwMode="auto">
              <a:xfrm>
                <a:off x="5517" y="967"/>
                <a:ext cx="3" cy="7"/>
              </a:xfrm>
              <a:custGeom>
                <a:avLst/>
                <a:gdLst>
                  <a:gd name="T0" fmla="*/ 1 w 7"/>
                  <a:gd name="T1" fmla="*/ 0 h 21"/>
                  <a:gd name="T2" fmla="*/ 0 w 7"/>
                  <a:gd name="T3" fmla="*/ 4 h 21"/>
                  <a:gd name="T4" fmla="*/ 1 w 7"/>
                  <a:gd name="T5" fmla="*/ 10 h 21"/>
                  <a:gd name="T6" fmla="*/ 2 w 7"/>
                  <a:gd name="T7" fmla="*/ 15 h 21"/>
                  <a:gd name="T8" fmla="*/ 3 w 7"/>
                  <a:gd name="T9" fmla="*/ 20 h 21"/>
                  <a:gd name="T10" fmla="*/ 5 w 7"/>
                  <a:gd name="T11" fmla="*/ 21 h 21"/>
                  <a:gd name="T12" fmla="*/ 7 w 7"/>
                  <a:gd name="T13" fmla="*/ 20 h 21"/>
                  <a:gd name="T14" fmla="*/ 7 w 7"/>
                  <a:gd name="T15" fmla="*/ 15 h 21"/>
                  <a:gd name="T16" fmla="*/ 6 w 7"/>
                  <a:gd name="T17" fmla="*/ 10 h 21"/>
                  <a:gd name="T18" fmla="*/ 5 w 7"/>
                  <a:gd name="T19" fmla="*/ 6 h 21"/>
                  <a:gd name="T20" fmla="*/ 3 w 7"/>
                  <a:gd name="T21" fmla="*/ 3 h 21"/>
                  <a:gd name="T22" fmla="*/ 2 w 7"/>
                  <a:gd name="T23" fmla="*/ 0 h 21"/>
                  <a:gd name="T24" fmla="*/ 1 w 7"/>
                  <a:gd name="T25" fmla="*/ 0 h 21"/>
                  <a:gd name="T26" fmla="*/ 1 w 7"/>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1">
                    <a:moveTo>
                      <a:pt x="1" y="0"/>
                    </a:moveTo>
                    <a:lnTo>
                      <a:pt x="0" y="4"/>
                    </a:lnTo>
                    <a:lnTo>
                      <a:pt x="1" y="10"/>
                    </a:lnTo>
                    <a:lnTo>
                      <a:pt x="2" y="15"/>
                    </a:lnTo>
                    <a:lnTo>
                      <a:pt x="3" y="20"/>
                    </a:lnTo>
                    <a:lnTo>
                      <a:pt x="5" y="21"/>
                    </a:lnTo>
                    <a:lnTo>
                      <a:pt x="7" y="20"/>
                    </a:lnTo>
                    <a:lnTo>
                      <a:pt x="7" y="15"/>
                    </a:lnTo>
                    <a:lnTo>
                      <a:pt x="6" y="10"/>
                    </a:lnTo>
                    <a:lnTo>
                      <a:pt x="5" y="6"/>
                    </a:lnTo>
                    <a:lnTo>
                      <a:pt x="3" y="3"/>
                    </a:lnTo>
                    <a:lnTo>
                      <a:pt x="2" y="0"/>
                    </a:lnTo>
                    <a:lnTo>
                      <a:pt x="1" y="0"/>
                    </a:lnTo>
                    <a:lnTo>
                      <a:pt x="1"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5" name="Freeform 185"/>
              <p:cNvSpPr>
                <a:spLocks/>
              </p:cNvSpPr>
              <p:nvPr/>
            </p:nvSpPr>
            <p:spPr bwMode="auto">
              <a:xfrm>
                <a:off x="5521" y="967"/>
                <a:ext cx="1" cy="4"/>
              </a:xfrm>
              <a:custGeom>
                <a:avLst/>
                <a:gdLst>
                  <a:gd name="T0" fmla="*/ 2 w 5"/>
                  <a:gd name="T1" fmla="*/ 0 h 12"/>
                  <a:gd name="T2" fmla="*/ 1 w 5"/>
                  <a:gd name="T3" fmla="*/ 0 h 12"/>
                  <a:gd name="T4" fmla="*/ 0 w 5"/>
                  <a:gd name="T5" fmla="*/ 2 h 12"/>
                  <a:gd name="T6" fmla="*/ 0 w 5"/>
                  <a:gd name="T7" fmla="*/ 3 h 12"/>
                  <a:gd name="T8" fmla="*/ 0 w 5"/>
                  <a:gd name="T9" fmla="*/ 5 h 12"/>
                  <a:gd name="T10" fmla="*/ 0 w 5"/>
                  <a:gd name="T11" fmla="*/ 8 h 12"/>
                  <a:gd name="T12" fmla="*/ 1 w 5"/>
                  <a:gd name="T13" fmla="*/ 12 h 12"/>
                  <a:gd name="T14" fmla="*/ 2 w 5"/>
                  <a:gd name="T15" fmla="*/ 12 h 12"/>
                  <a:gd name="T16" fmla="*/ 4 w 5"/>
                  <a:gd name="T17" fmla="*/ 10 h 12"/>
                  <a:gd name="T18" fmla="*/ 5 w 5"/>
                  <a:gd name="T19" fmla="*/ 8 h 12"/>
                  <a:gd name="T20" fmla="*/ 5 w 5"/>
                  <a:gd name="T21" fmla="*/ 5 h 12"/>
                  <a:gd name="T22" fmla="*/ 4 w 5"/>
                  <a:gd name="T23" fmla="*/ 2 h 12"/>
                  <a:gd name="T24" fmla="*/ 2 w 5"/>
                  <a:gd name="T25" fmla="*/ 0 h 12"/>
                  <a:gd name="T26" fmla="*/ 2 w 5"/>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2">
                    <a:moveTo>
                      <a:pt x="2" y="0"/>
                    </a:moveTo>
                    <a:lnTo>
                      <a:pt x="1" y="0"/>
                    </a:lnTo>
                    <a:lnTo>
                      <a:pt x="0" y="2"/>
                    </a:lnTo>
                    <a:lnTo>
                      <a:pt x="0" y="3"/>
                    </a:lnTo>
                    <a:lnTo>
                      <a:pt x="0" y="5"/>
                    </a:lnTo>
                    <a:lnTo>
                      <a:pt x="0" y="8"/>
                    </a:lnTo>
                    <a:lnTo>
                      <a:pt x="1" y="12"/>
                    </a:lnTo>
                    <a:lnTo>
                      <a:pt x="2" y="12"/>
                    </a:lnTo>
                    <a:lnTo>
                      <a:pt x="4" y="10"/>
                    </a:lnTo>
                    <a:lnTo>
                      <a:pt x="5" y="8"/>
                    </a:lnTo>
                    <a:lnTo>
                      <a:pt x="5" y="5"/>
                    </a:lnTo>
                    <a:lnTo>
                      <a:pt x="4" y="2"/>
                    </a:lnTo>
                    <a:lnTo>
                      <a:pt x="2" y="0"/>
                    </a:lnTo>
                    <a:lnTo>
                      <a:pt x="2"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6" name="Freeform 186"/>
              <p:cNvSpPr>
                <a:spLocks/>
              </p:cNvSpPr>
              <p:nvPr/>
            </p:nvSpPr>
            <p:spPr bwMode="auto">
              <a:xfrm>
                <a:off x="5512" y="968"/>
                <a:ext cx="3" cy="8"/>
              </a:xfrm>
              <a:custGeom>
                <a:avLst/>
                <a:gdLst>
                  <a:gd name="T0" fmla="*/ 3 w 7"/>
                  <a:gd name="T1" fmla="*/ 0 h 24"/>
                  <a:gd name="T2" fmla="*/ 0 w 7"/>
                  <a:gd name="T3" fmla="*/ 0 h 24"/>
                  <a:gd name="T4" fmla="*/ 1 w 7"/>
                  <a:gd name="T5" fmla="*/ 7 h 24"/>
                  <a:gd name="T6" fmla="*/ 3 w 7"/>
                  <a:gd name="T7" fmla="*/ 16 h 24"/>
                  <a:gd name="T8" fmla="*/ 3 w 7"/>
                  <a:gd name="T9" fmla="*/ 22 h 24"/>
                  <a:gd name="T10" fmla="*/ 6 w 7"/>
                  <a:gd name="T11" fmla="*/ 24 h 24"/>
                  <a:gd name="T12" fmla="*/ 7 w 7"/>
                  <a:gd name="T13" fmla="*/ 22 h 24"/>
                  <a:gd name="T14" fmla="*/ 7 w 7"/>
                  <a:gd name="T15" fmla="*/ 19 h 24"/>
                  <a:gd name="T16" fmla="*/ 6 w 7"/>
                  <a:gd name="T17" fmla="*/ 12 h 24"/>
                  <a:gd name="T18" fmla="*/ 5 w 7"/>
                  <a:gd name="T19" fmla="*/ 5 h 24"/>
                  <a:gd name="T20" fmla="*/ 3 w 7"/>
                  <a:gd name="T21" fmla="*/ 0 h 24"/>
                  <a:gd name="T22" fmla="*/ 3 w 7"/>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24">
                    <a:moveTo>
                      <a:pt x="3" y="0"/>
                    </a:moveTo>
                    <a:lnTo>
                      <a:pt x="0" y="0"/>
                    </a:lnTo>
                    <a:lnTo>
                      <a:pt x="1" y="7"/>
                    </a:lnTo>
                    <a:lnTo>
                      <a:pt x="3" y="16"/>
                    </a:lnTo>
                    <a:lnTo>
                      <a:pt x="3" y="22"/>
                    </a:lnTo>
                    <a:lnTo>
                      <a:pt x="6" y="24"/>
                    </a:lnTo>
                    <a:lnTo>
                      <a:pt x="7" y="22"/>
                    </a:lnTo>
                    <a:lnTo>
                      <a:pt x="7" y="19"/>
                    </a:lnTo>
                    <a:lnTo>
                      <a:pt x="6" y="12"/>
                    </a:lnTo>
                    <a:lnTo>
                      <a:pt x="5" y="5"/>
                    </a:lnTo>
                    <a:lnTo>
                      <a:pt x="3" y="0"/>
                    </a:lnTo>
                    <a:lnTo>
                      <a:pt x="3"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7" name="Freeform 187"/>
              <p:cNvSpPr>
                <a:spLocks/>
              </p:cNvSpPr>
              <p:nvPr/>
            </p:nvSpPr>
            <p:spPr bwMode="auto">
              <a:xfrm>
                <a:off x="5511" y="972"/>
                <a:ext cx="7" cy="2"/>
              </a:xfrm>
              <a:custGeom>
                <a:avLst/>
                <a:gdLst>
                  <a:gd name="T0" fmla="*/ 18 w 21"/>
                  <a:gd name="T1" fmla="*/ 0 h 7"/>
                  <a:gd name="T2" fmla="*/ 13 w 21"/>
                  <a:gd name="T3" fmla="*/ 0 h 7"/>
                  <a:gd name="T4" fmla="*/ 8 w 21"/>
                  <a:gd name="T5" fmla="*/ 1 h 7"/>
                  <a:gd name="T6" fmla="*/ 3 w 21"/>
                  <a:gd name="T7" fmla="*/ 4 h 7"/>
                  <a:gd name="T8" fmla="*/ 0 w 21"/>
                  <a:gd name="T9" fmla="*/ 5 h 7"/>
                  <a:gd name="T10" fmla="*/ 0 w 21"/>
                  <a:gd name="T11" fmla="*/ 6 h 7"/>
                  <a:gd name="T12" fmla="*/ 0 w 21"/>
                  <a:gd name="T13" fmla="*/ 7 h 7"/>
                  <a:gd name="T14" fmla="*/ 2 w 21"/>
                  <a:gd name="T15" fmla="*/ 7 h 7"/>
                  <a:gd name="T16" fmla="*/ 5 w 21"/>
                  <a:gd name="T17" fmla="*/ 6 h 7"/>
                  <a:gd name="T18" fmla="*/ 7 w 21"/>
                  <a:gd name="T19" fmla="*/ 6 h 7"/>
                  <a:gd name="T20" fmla="*/ 11 w 21"/>
                  <a:gd name="T21" fmla="*/ 5 h 7"/>
                  <a:gd name="T22" fmla="*/ 13 w 21"/>
                  <a:gd name="T23" fmla="*/ 4 h 7"/>
                  <a:gd name="T24" fmla="*/ 16 w 21"/>
                  <a:gd name="T25" fmla="*/ 4 h 7"/>
                  <a:gd name="T26" fmla="*/ 18 w 21"/>
                  <a:gd name="T27" fmla="*/ 4 h 7"/>
                  <a:gd name="T28" fmla="*/ 20 w 21"/>
                  <a:gd name="T29" fmla="*/ 2 h 7"/>
                  <a:gd name="T30" fmla="*/ 21 w 21"/>
                  <a:gd name="T31" fmla="*/ 0 h 7"/>
                  <a:gd name="T32" fmla="*/ 18 w 21"/>
                  <a:gd name="T33" fmla="*/ 0 h 7"/>
                  <a:gd name="T34" fmla="*/ 18 w 21"/>
                  <a:gd name="T3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7">
                    <a:moveTo>
                      <a:pt x="18" y="0"/>
                    </a:moveTo>
                    <a:lnTo>
                      <a:pt x="13" y="0"/>
                    </a:lnTo>
                    <a:lnTo>
                      <a:pt x="8" y="1"/>
                    </a:lnTo>
                    <a:lnTo>
                      <a:pt x="3" y="4"/>
                    </a:lnTo>
                    <a:lnTo>
                      <a:pt x="0" y="5"/>
                    </a:lnTo>
                    <a:lnTo>
                      <a:pt x="0" y="6"/>
                    </a:lnTo>
                    <a:lnTo>
                      <a:pt x="0" y="7"/>
                    </a:lnTo>
                    <a:lnTo>
                      <a:pt x="2" y="7"/>
                    </a:lnTo>
                    <a:lnTo>
                      <a:pt x="5" y="6"/>
                    </a:lnTo>
                    <a:lnTo>
                      <a:pt x="7" y="6"/>
                    </a:lnTo>
                    <a:lnTo>
                      <a:pt x="11" y="5"/>
                    </a:lnTo>
                    <a:lnTo>
                      <a:pt x="13" y="4"/>
                    </a:lnTo>
                    <a:lnTo>
                      <a:pt x="16" y="4"/>
                    </a:lnTo>
                    <a:lnTo>
                      <a:pt x="18" y="4"/>
                    </a:lnTo>
                    <a:lnTo>
                      <a:pt x="20" y="2"/>
                    </a:lnTo>
                    <a:lnTo>
                      <a:pt x="21" y="0"/>
                    </a:lnTo>
                    <a:lnTo>
                      <a:pt x="18" y="0"/>
                    </a:lnTo>
                    <a:lnTo>
                      <a:pt x="18"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8" name="Freeform 188"/>
              <p:cNvSpPr>
                <a:spLocks/>
              </p:cNvSpPr>
              <p:nvPr/>
            </p:nvSpPr>
            <p:spPr bwMode="auto">
              <a:xfrm>
                <a:off x="5500" y="975"/>
                <a:ext cx="10" cy="1"/>
              </a:xfrm>
              <a:custGeom>
                <a:avLst/>
                <a:gdLst>
                  <a:gd name="T0" fmla="*/ 3 w 28"/>
                  <a:gd name="T1" fmla="*/ 0 h 5"/>
                  <a:gd name="T2" fmla="*/ 0 w 28"/>
                  <a:gd name="T3" fmla="*/ 1 h 5"/>
                  <a:gd name="T4" fmla="*/ 4 w 28"/>
                  <a:gd name="T5" fmla="*/ 2 h 5"/>
                  <a:gd name="T6" fmla="*/ 7 w 28"/>
                  <a:gd name="T7" fmla="*/ 3 h 5"/>
                  <a:gd name="T8" fmla="*/ 9 w 28"/>
                  <a:gd name="T9" fmla="*/ 5 h 5"/>
                  <a:gd name="T10" fmla="*/ 13 w 28"/>
                  <a:gd name="T11" fmla="*/ 5 h 5"/>
                  <a:gd name="T12" fmla="*/ 14 w 28"/>
                  <a:gd name="T13" fmla="*/ 5 h 5"/>
                  <a:gd name="T14" fmla="*/ 17 w 28"/>
                  <a:gd name="T15" fmla="*/ 5 h 5"/>
                  <a:gd name="T16" fmla="*/ 21 w 28"/>
                  <a:gd name="T17" fmla="*/ 3 h 5"/>
                  <a:gd name="T18" fmla="*/ 24 w 28"/>
                  <a:gd name="T19" fmla="*/ 2 h 5"/>
                  <a:gd name="T20" fmla="*/ 27 w 28"/>
                  <a:gd name="T21" fmla="*/ 2 h 5"/>
                  <a:gd name="T22" fmla="*/ 28 w 28"/>
                  <a:gd name="T23" fmla="*/ 1 h 5"/>
                  <a:gd name="T24" fmla="*/ 27 w 28"/>
                  <a:gd name="T25" fmla="*/ 0 h 5"/>
                  <a:gd name="T26" fmla="*/ 23 w 28"/>
                  <a:gd name="T27" fmla="*/ 0 h 5"/>
                  <a:gd name="T28" fmla="*/ 21 w 28"/>
                  <a:gd name="T29" fmla="*/ 0 h 5"/>
                  <a:gd name="T30" fmla="*/ 18 w 28"/>
                  <a:gd name="T31" fmla="*/ 0 h 5"/>
                  <a:gd name="T32" fmla="*/ 14 w 28"/>
                  <a:gd name="T33" fmla="*/ 1 h 5"/>
                  <a:gd name="T34" fmla="*/ 10 w 28"/>
                  <a:gd name="T35" fmla="*/ 0 h 5"/>
                  <a:gd name="T36" fmla="*/ 7 w 28"/>
                  <a:gd name="T37" fmla="*/ 0 h 5"/>
                  <a:gd name="T38" fmla="*/ 4 w 28"/>
                  <a:gd name="T39" fmla="*/ 0 h 5"/>
                  <a:gd name="T40" fmla="*/ 3 w 28"/>
                  <a:gd name="T41" fmla="*/ 0 h 5"/>
                  <a:gd name="T42" fmla="*/ 3 w 28"/>
                  <a:gd name="T4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
                    <a:moveTo>
                      <a:pt x="3" y="0"/>
                    </a:moveTo>
                    <a:lnTo>
                      <a:pt x="0" y="1"/>
                    </a:lnTo>
                    <a:lnTo>
                      <a:pt x="4" y="2"/>
                    </a:lnTo>
                    <a:lnTo>
                      <a:pt x="7" y="3"/>
                    </a:lnTo>
                    <a:lnTo>
                      <a:pt x="9" y="5"/>
                    </a:lnTo>
                    <a:lnTo>
                      <a:pt x="13" y="5"/>
                    </a:lnTo>
                    <a:lnTo>
                      <a:pt x="14" y="5"/>
                    </a:lnTo>
                    <a:lnTo>
                      <a:pt x="17" y="5"/>
                    </a:lnTo>
                    <a:lnTo>
                      <a:pt x="21" y="3"/>
                    </a:lnTo>
                    <a:lnTo>
                      <a:pt x="24" y="2"/>
                    </a:lnTo>
                    <a:lnTo>
                      <a:pt x="27" y="2"/>
                    </a:lnTo>
                    <a:lnTo>
                      <a:pt x="28" y="1"/>
                    </a:lnTo>
                    <a:lnTo>
                      <a:pt x="27" y="0"/>
                    </a:lnTo>
                    <a:lnTo>
                      <a:pt x="23" y="0"/>
                    </a:lnTo>
                    <a:lnTo>
                      <a:pt x="21" y="0"/>
                    </a:lnTo>
                    <a:lnTo>
                      <a:pt x="18" y="0"/>
                    </a:lnTo>
                    <a:lnTo>
                      <a:pt x="14" y="1"/>
                    </a:lnTo>
                    <a:lnTo>
                      <a:pt x="10" y="0"/>
                    </a:lnTo>
                    <a:lnTo>
                      <a:pt x="7" y="0"/>
                    </a:lnTo>
                    <a:lnTo>
                      <a:pt x="4" y="0"/>
                    </a:lnTo>
                    <a:lnTo>
                      <a:pt x="3" y="0"/>
                    </a:lnTo>
                    <a:lnTo>
                      <a:pt x="3"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9" name="Freeform 189"/>
              <p:cNvSpPr>
                <a:spLocks/>
              </p:cNvSpPr>
              <p:nvPr/>
            </p:nvSpPr>
            <p:spPr bwMode="auto">
              <a:xfrm>
                <a:off x="5482" y="976"/>
                <a:ext cx="10" cy="4"/>
              </a:xfrm>
              <a:custGeom>
                <a:avLst/>
                <a:gdLst>
                  <a:gd name="T0" fmla="*/ 3 w 29"/>
                  <a:gd name="T1" fmla="*/ 0 h 11"/>
                  <a:gd name="T2" fmla="*/ 0 w 29"/>
                  <a:gd name="T3" fmla="*/ 0 h 11"/>
                  <a:gd name="T4" fmla="*/ 0 w 29"/>
                  <a:gd name="T5" fmla="*/ 3 h 11"/>
                  <a:gd name="T6" fmla="*/ 4 w 29"/>
                  <a:gd name="T7" fmla="*/ 5 h 11"/>
                  <a:gd name="T8" fmla="*/ 9 w 29"/>
                  <a:gd name="T9" fmla="*/ 7 h 11"/>
                  <a:gd name="T10" fmla="*/ 14 w 29"/>
                  <a:gd name="T11" fmla="*/ 8 h 11"/>
                  <a:gd name="T12" fmla="*/ 18 w 29"/>
                  <a:gd name="T13" fmla="*/ 11 h 11"/>
                  <a:gd name="T14" fmla="*/ 19 w 29"/>
                  <a:gd name="T15" fmla="*/ 11 h 11"/>
                  <a:gd name="T16" fmla="*/ 22 w 29"/>
                  <a:gd name="T17" fmla="*/ 11 h 11"/>
                  <a:gd name="T18" fmla="*/ 24 w 29"/>
                  <a:gd name="T19" fmla="*/ 11 h 11"/>
                  <a:gd name="T20" fmla="*/ 27 w 29"/>
                  <a:gd name="T21" fmla="*/ 11 h 11"/>
                  <a:gd name="T22" fmla="*/ 29 w 29"/>
                  <a:gd name="T23" fmla="*/ 10 h 11"/>
                  <a:gd name="T24" fmla="*/ 28 w 29"/>
                  <a:gd name="T25" fmla="*/ 7 h 11"/>
                  <a:gd name="T26" fmla="*/ 24 w 29"/>
                  <a:gd name="T27" fmla="*/ 7 h 11"/>
                  <a:gd name="T28" fmla="*/ 22 w 29"/>
                  <a:gd name="T29" fmla="*/ 6 h 11"/>
                  <a:gd name="T30" fmla="*/ 18 w 29"/>
                  <a:gd name="T31" fmla="*/ 6 h 11"/>
                  <a:gd name="T32" fmla="*/ 15 w 29"/>
                  <a:gd name="T33" fmla="*/ 5 h 11"/>
                  <a:gd name="T34" fmla="*/ 12 w 29"/>
                  <a:gd name="T35" fmla="*/ 3 h 11"/>
                  <a:gd name="T36" fmla="*/ 8 w 29"/>
                  <a:gd name="T37" fmla="*/ 2 h 11"/>
                  <a:gd name="T38" fmla="*/ 5 w 29"/>
                  <a:gd name="T39" fmla="*/ 1 h 11"/>
                  <a:gd name="T40" fmla="*/ 3 w 29"/>
                  <a:gd name="T41" fmla="*/ 0 h 11"/>
                  <a:gd name="T42" fmla="*/ 3 w 29"/>
                  <a:gd name="T4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11">
                    <a:moveTo>
                      <a:pt x="3" y="0"/>
                    </a:moveTo>
                    <a:lnTo>
                      <a:pt x="0" y="0"/>
                    </a:lnTo>
                    <a:lnTo>
                      <a:pt x="0" y="3"/>
                    </a:lnTo>
                    <a:lnTo>
                      <a:pt x="4" y="5"/>
                    </a:lnTo>
                    <a:lnTo>
                      <a:pt x="9" y="7"/>
                    </a:lnTo>
                    <a:lnTo>
                      <a:pt x="14" y="8"/>
                    </a:lnTo>
                    <a:lnTo>
                      <a:pt x="18" y="11"/>
                    </a:lnTo>
                    <a:lnTo>
                      <a:pt x="19" y="11"/>
                    </a:lnTo>
                    <a:lnTo>
                      <a:pt x="22" y="11"/>
                    </a:lnTo>
                    <a:lnTo>
                      <a:pt x="24" y="11"/>
                    </a:lnTo>
                    <a:lnTo>
                      <a:pt x="27" y="11"/>
                    </a:lnTo>
                    <a:lnTo>
                      <a:pt x="29" y="10"/>
                    </a:lnTo>
                    <a:lnTo>
                      <a:pt x="28" y="7"/>
                    </a:lnTo>
                    <a:lnTo>
                      <a:pt x="24" y="7"/>
                    </a:lnTo>
                    <a:lnTo>
                      <a:pt x="22" y="6"/>
                    </a:lnTo>
                    <a:lnTo>
                      <a:pt x="18" y="6"/>
                    </a:lnTo>
                    <a:lnTo>
                      <a:pt x="15" y="5"/>
                    </a:lnTo>
                    <a:lnTo>
                      <a:pt x="12" y="3"/>
                    </a:lnTo>
                    <a:lnTo>
                      <a:pt x="8" y="2"/>
                    </a:lnTo>
                    <a:lnTo>
                      <a:pt x="5" y="1"/>
                    </a:lnTo>
                    <a:lnTo>
                      <a:pt x="3" y="0"/>
                    </a:lnTo>
                    <a:lnTo>
                      <a:pt x="3"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0" name="Freeform 190"/>
              <p:cNvSpPr>
                <a:spLocks/>
              </p:cNvSpPr>
              <p:nvPr/>
            </p:nvSpPr>
            <p:spPr bwMode="auto">
              <a:xfrm>
                <a:off x="5494" y="975"/>
                <a:ext cx="7" cy="3"/>
              </a:xfrm>
              <a:custGeom>
                <a:avLst/>
                <a:gdLst>
                  <a:gd name="T0" fmla="*/ 2 w 22"/>
                  <a:gd name="T1" fmla="*/ 0 h 9"/>
                  <a:gd name="T2" fmla="*/ 0 w 22"/>
                  <a:gd name="T3" fmla="*/ 1 h 9"/>
                  <a:gd name="T4" fmla="*/ 0 w 22"/>
                  <a:gd name="T5" fmla="*/ 3 h 9"/>
                  <a:gd name="T6" fmla="*/ 3 w 22"/>
                  <a:gd name="T7" fmla="*/ 5 h 9"/>
                  <a:gd name="T8" fmla="*/ 8 w 22"/>
                  <a:gd name="T9" fmla="*/ 8 h 9"/>
                  <a:gd name="T10" fmla="*/ 13 w 22"/>
                  <a:gd name="T11" fmla="*/ 9 h 9"/>
                  <a:gd name="T12" fmla="*/ 18 w 22"/>
                  <a:gd name="T13" fmla="*/ 9 h 9"/>
                  <a:gd name="T14" fmla="*/ 18 w 22"/>
                  <a:gd name="T15" fmla="*/ 8 h 9"/>
                  <a:gd name="T16" fmla="*/ 20 w 22"/>
                  <a:gd name="T17" fmla="*/ 8 h 9"/>
                  <a:gd name="T18" fmla="*/ 22 w 22"/>
                  <a:gd name="T19" fmla="*/ 6 h 9"/>
                  <a:gd name="T20" fmla="*/ 20 w 22"/>
                  <a:gd name="T21" fmla="*/ 5 h 9"/>
                  <a:gd name="T22" fmla="*/ 15 w 22"/>
                  <a:gd name="T23" fmla="*/ 5 h 9"/>
                  <a:gd name="T24" fmla="*/ 10 w 22"/>
                  <a:gd name="T25" fmla="*/ 4 h 9"/>
                  <a:gd name="T26" fmla="*/ 7 w 22"/>
                  <a:gd name="T27" fmla="*/ 3 h 9"/>
                  <a:gd name="T28" fmla="*/ 2 w 22"/>
                  <a:gd name="T29" fmla="*/ 0 h 9"/>
                  <a:gd name="T30" fmla="*/ 2 w 22"/>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9">
                    <a:moveTo>
                      <a:pt x="2" y="0"/>
                    </a:moveTo>
                    <a:lnTo>
                      <a:pt x="0" y="1"/>
                    </a:lnTo>
                    <a:lnTo>
                      <a:pt x="0" y="3"/>
                    </a:lnTo>
                    <a:lnTo>
                      <a:pt x="3" y="5"/>
                    </a:lnTo>
                    <a:lnTo>
                      <a:pt x="8" y="8"/>
                    </a:lnTo>
                    <a:lnTo>
                      <a:pt x="13" y="9"/>
                    </a:lnTo>
                    <a:lnTo>
                      <a:pt x="18" y="9"/>
                    </a:lnTo>
                    <a:lnTo>
                      <a:pt x="18" y="8"/>
                    </a:lnTo>
                    <a:lnTo>
                      <a:pt x="20" y="8"/>
                    </a:lnTo>
                    <a:lnTo>
                      <a:pt x="22" y="6"/>
                    </a:lnTo>
                    <a:lnTo>
                      <a:pt x="20" y="5"/>
                    </a:lnTo>
                    <a:lnTo>
                      <a:pt x="15" y="5"/>
                    </a:lnTo>
                    <a:lnTo>
                      <a:pt x="10" y="4"/>
                    </a:lnTo>
                    <a:lnTo>
                      <a:pt x="7" y="3"/>
                    </a:lnTo>
                    <a:lnTo>
                      <a:pt x="2" y="0"/>
                    </a:lnTo>
                    <a:lnTo>
                      <a:pt x="2"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1" name="Freeform 191"/>
              <p:cNvSpPr>
                <a:spLocks/>
              </p:cNvSpPr>
              <p:nvPr/>
            </p:nvSpPr>
            <p:spPr bwMode="auto">
              <a:xfrm>
                <a:off x="5507" y="967"/>
                <a:ext cx="2" cy="12"/>
              </a:xfrm>
              <a:custGeom>
                <a:avLst/>
                <a:gdLst>
                  <a:gd name="T0" fmla="*/ 3 w 7"/>
                  <a:gd name="T1" fmla="*/ 0 h 36"/>
                  <a:gd name="T2" fmla="*/ 0 w 7"/>
                  <a:gd name="T3" fmla="*/ 6 h 36"/>
                  <a:gd name="T4" fmla="*/ 2 w 7"/>
                  <a:gd name="T5" fmla="*/ 14 h 36"/>
                  <a:gd name="T6" fmla="*/ 3 w 7"/>
                  <a:gd name="T7" fmla="*/ 20 h 36"/>
                  <a:gd name="T8" fmla="*/ 3 w 7"/>
                  <a:gd name="T9" fmla="*/ 26 h 36"/>
                  <a:gd name="T10" fmla="*/ 2 w 7"/>
                  <a:gd name="T11" fmla="*/ 29 h 36"/>
                  <a:gd name="T12" fmla="*/ 2 w 7"/>
                  <a:gd name="T13" fmla="*/ 31 h 36"/>
                  <a:gd name="T14" fmla="*/ 2 w 7"/>
                  <a:gd name="T15" fmla="*/ 34 h 36"/>
                  <a:gd name="T16" fmla="*/ 3 w 7"/>
                  <a:gd name="T17" fmla="*/ 36 h 36"/>
                  <a:gd name="T18" fmla="*/ 4 w 7"/>
                  <a:gd name="T19" fmla="*/ 36 h 36"/>
                  <a:gd name="T20" fmla="*/ 4 w 7"/>
                  <a:gd name="T21" fmla="*/ 36 h 36"/>
                  <a:gd name="T22" fmla="*/ 7 w 7"/>
                  <a:gd name="T23" fmla="*/ 28 h 36"/>
                  <a:gd name="T24" fmla="*/ 7 w 7"/>
                  <a:gd name="T25" fmla="*/ 19 h 36"/>
                  <a:gd name="T26" fmla="*/ 5 w 7"/>
                  <a:gd name="T27" fmla="*/ 10 h 36"/>
                  <a:gd name="T28" fmla="*/ 4 w 7"/>
                  <a:gd name="T29" fmla="*/ 1 h 36"/>
                  <a:gd name="T30" fmla="*/ 3 w 7"/>
                  <a:gd name="T31" fmla="*/ 0 h 36"/>
                  <a:gd name="T32" fmla="*/ 3 w 7"/>
                  <a:gd name="T33" fmla="*/ 0 h 36"/>
                  <a:gd name="T34" fmla="*/ 3 w 7"/>
                  <a:gd name="T3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36">
                    <a:moveTo>
                      <a:pt x="3" y="0"/>
                    </a:moveTo>
                    <a:lnTo>
                      <a:pt x="0" y="6"/>
                    </a:lnTo>
                    <a:lnTo>
                      <a:pt x="2" y="14"/>
                    </a:lnTo>
                    <a:lnTo>
                      <a:pt x="3" y="20"/>
                    </a:lnTo>
                    <a:lnTo>
                      <a:pt x="3" y="26"/>
                    </a:lnTo>
                    <a:lnTo>
                      <a:pt x="2" y="29"/>
                    </a:lnTo>
                    <a:lnTo>
                      <a:pt x="2" y="31"/>
                    </a:lnTo>
                    <a:lnTo>
                      <a:pt x="2" y="34"/>
                    </a:lnTo>
                    <a:lnTo>
                      <a:pt x="3" y="36"/>
                    </a:lnTo>
                    <a:lnTo>
                      <a:pt x="4" y="36"/>
                    </a:lnTo>
                    <a:lnTo>
                      <a:pt x="4" y="36"/>
                    </a:lnTo>
                    <a:lnTo>
                      <a:pt x="7" y="28"/>
                    </a:lnTo>
                    <a:lnTo>
                      <a:pt x="7" y="19"/>
                    </a:lnTo>
                    <a:lnTo>
                      <a:pt x="5" y="10"/>
                    </a:lnTo>
                    <a:lnTo>
                      <a:pt x="4" y="1"/>
                    </a:lnTo>
                    <a:lnTo>
                      <a:pt x="3" y="0"/>
                    </a:lnTo>
                    <a:lnTo>
                      <a:pt x="3" y="0"/>
                    </a:lnTo>
                    <a:lnTo>
                      <a:pt x="3"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2" name="Freeform 192"/>
              <p:cNvSpPr>
                <a:spLocks/>
              </p:cNvSpPr>
              <p:nvPr/>
            </p:nvSpPr>
            <p:spPr bwMode="auto">
              <a:xfrm>
                <a:off x="5503" y="969"/>
                <a:ext cx="2" cy="12"/>
              </a:xfrm>
              <a:custGeom>
                <a:avLst/>
                <a:gdLst>
                  <a:gd name="T0" fmla="*/ 2 w 6"/>
                  <a:gd name="T1" fmla="*/ 2 h 36"/>
                  <a:gd name="T2" fmla="*/ 1 w 6"/>
                  <a:gd name="T3" fmla="*/ 9 h 36"/>
                  <a:gd name="T4" fmla="*/ 2 w 6"/>
                  <a:gd name="T5" fmla="*/ 17 h 36"/>
                  <a:gd name="T6" fmla="*/ 2 w 6"/>
                  <a:gd name="T7" fmla="*/ 25 h 36"/>
                  <a:gd name="T8" fmla="*/ 0 w 6"/>
                  <a:gd name="T9" fmla="*/ 33 h 36"/>
                  <a:gd name="T10" fmla="*/ 0 w 6"/>
                  <a:gd name="T11" fmla="*/ 33 h 36"/>
                  <a:gd name="T12" fmla="*/ 1 w 6"/>
                  <a:gd name="T13" fmla="*/ 36 h 36"/>
                  <a:gd name="T14" fmla="*/ 6 w 6"/>
                  <a:gd name="T15" fmla="*/ 29 h 36"/>
                  <a:gd name="T16" fmla="*/ 6 w 6"/>
                  <a:gd name="T17" fmla="*/ 22 h 36"/>
                  <a:gd name="T18" fmla="*/ 5 w 6"/>
                  <a:gd name="T19" fmla="*/ 14 h 36"/>
                  <a:gd name="T20" fmla="*/ 5 w 6"/>
                  <a:gd name="T21" fmla="*/ 8 h 36"/>
                  <a:gd name="T22" fmla="*/ 5 w 6"/>
                  <a:gd name="T23" fmla="*/ 4 h 36"/>
                  <a:gd name="T24" fmla="*/ 5 w 6"/>
                  <a:gd name="T25" fmla="*/ 3 h 36"/>
                  <a:gd name="T26" fmla="*/ 5 w 6"/>
                  <a:gd name="T27" fmla="*/ 0 h 36"/>
                  <a:gd name="T28" fmla="*/ 2 w 6"/>
                  <a:gd name="T29" fmla="*/ 2 h 36"/>
                  <a:gd name="T30" fmla="*/ 2 w 6"/>
                  <a:gd name="T31"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36">
                    <a:moveTo>
                      <a:pt x="2" y="2"/>
                    </a:moveTo>
                    <a:lnTo>
                      <a:pt x="1" y="9"/>
                    </a:lnTo>
                    <a:lnTo>
                      <a:pt x="2" y="17"/>
                    </a:lnTo>
                    <a:lnTo>
                      <a:pt x="2" y="25"/>
                    </a:lnTo>
                    <a:lnTo>
                      <a:pt x="0" y="33"/>
                    </a:lnTo>
                    <a:lnTo>
                      <a:pt x="0" y="33"/>
                    </a:lnTo>
                    <a:lnTo>
                      <a:pt x="1" y="36"/>
                    </a:lnTo>
                    <a:lnTo>
                      <a:pt x="6" y="29"/>
                    </a:lnTo>
                    <a:lnTo>
                      <a:pt x="6" y="22"/>
                    </a:lnTo>
                    <a:lnTo>
                      <a:pt x="5" y="14"/>
                    </a:lnTo>
                    <a:lnTo>
                      <a:pt x="5" y="8"/>
                    </a:lnTo>
                    <a:lnTo>
                      <a:pt x="5" y="4"/>
                    </a:lnTo>
                    <a:lnTo>
                      <a:pt x="5" y="3"/>
                    </a:lnTo>
                    <a:lnTo>
                      <a:pt x="5" y="0"/>
                    </a:lnTo>
                    <a:lnTo>
                      <a:pt x="2" y="2"/>
                    </a:lnTo>
                    <a:lnTo>
                      <a:pt x="2" y="2"/>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3" name="Freeform 193"/>
              <p:cNvSpPr>
                <a:spLocks/>
              </p:cNvSpPr>
              <p:nvPr/>
            </p:nvSpPr>
            <p:spPr bwMode="auto">
              <a:xfrm>
                <a:off x="5495" y="971"/>
                <a:ext cx="3" cy="9"/>
              </a:xfrm>
              <a:custGeom>
                <a:avLst/>
                <a:gdLst>
                  <a:gd name="T0" fmla="*/ 6 w 9"/>
                  <a:gd name="T1" fmla="*/ 1 h 26"/>
                  <a:gd name="T2" fmla="*/ 4 w 9"/>
                  <a:gd name="T3" fmla="*/ 6 h 26"/>
                  <a:gd name="T4" fmla="*/ 5 w 9"/>
                  <a:gd name="T5" fmla="*/ 12 h 26"/>
                  <a:gd name="T6" fmla="*/ 5 w 9"/>
                  <a:gd name="T7" fmla="*/ 18 h 26"/>
                  <a:gd name="T8" fmla="*/ 3 w 9"/>
                  <a:gd name="T9" fmla="*/ 25 h 26"/>
                  <a:gd name="T10" fmla="*/ 0 w 9"/>
                  <a:gd name="T11" fmla="*/ 26 h 26"/>
                  <a:gd name="T12" fmla="*/ 4 w 9"/>
                  <a:gd name="T13" fmla="*/ 26 h 26"/>
                  <a:gd name="T14" fmla="*/ 6 w 9"/>
                  <a:gd name="T15" fmla="*/ 22 h 26"/>
                  <a:gd name="T16" fmla="*/ 9 w 9"/>
                  <a:gd name="T17" fmla="*/ 16 h 26"/>
                  <a:gd name="T18" fmla="*/ 9 w 9"/>
                  <a:gd name="T19" fmla="*/ 8 h 26"/>
                  <a:gd name="T20" fmla="*/ 9 w 9"/>
                  <a:gd name="T21" fmla="*/ 2 h 26"/>
                  <a:gd name="T22" fmla="*/ 8 w 9"/>
                  <a:gd name="T23" fmla="*/ 0 h 26"/>
                  <a:gd name="T24" fmla="*/ 6 w 9"/>
                  <a:gd name="T25" fmla="*/ 1 h 26"/>
                  <a:gd name="T26" fmla="*/ 6 w 9"/>
                  <a:gd name="T2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26">
                    <a:moveTo>
                      <a:pt x="6" y="1"/>
                    </a:moveTo>
                    <a:lnTo>
                      <a:pt x="4" y="6"/>
                    </a:lnTo>
                    <a:lnTo>
                      <a:pt x="5" y="12"/>
                    </a:lnTo>
                    <a:lnTo>
                      <a:pt x="5" y="18"/>
                    </a:lnTo>
                    <a:lnTo>
                      <a:pt x="3" y="25"/>
                    </a:lnTo>
                    <a:lnTo>
                      <a:pt x="0" y="26"/>
                    </a:lnTo>
                    <a:lnTo>
                      <a:pt x="4" y="26"/>
                    </a:lnTo>
                    <a:lnTo>
                      <a:pt x="6" y="22"/>
                    </a:lnTo>
                    <a:lnTo>
                      <a:pt x="9" y="16"/>
                    </a:lnTo>
                    <a:lnTo>
                      <a:pt x="9" y="8"/>
                    </a:lnTo>
                    <a:lnTo>
                      <a:pt x="9" y="2"/>
                    </a:lnTo>
                    <a:lnTo>
                      <a:pt x="8" y="0"/>
                    </a:lnTo>
                    <a:lnTo>
                      <a:pt x="6" y="1"/>
                    </a:lnTo>
                    <a:lnTo>
                      <a:pt x="6" y="1"/>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4" name="Freeform 194"/>
              <p:cNvSpPr>
                <a:spLocks/>
              </p:cNvSpPr>
              <p:nvPr/>
            </p:nvSpPr>
            <p:spPr bwMode="auto">
              <a:xfrm>
                <a:off x="5478" y="975"/>
                <a:ext cx="3" cy="7"/>
              </a:xfrm>
              <a:custGeom>
                <a:avLst/>
                <a:gdLst>
                  <a:gd name="T0" fmla="*/ 8 w 10"/>
                  <a:gd name="T1" fmla="*/ 0 h 19"/>
                  <a:gd name="T2" fmla="*/ 5 w 10"/>
                  <a:gd name="T3" fmla="*/ 4 h 19"/>
                  <a:gd name="T4" fmla="*/ 2 w 10"/>
                  <a:gd name="T5" fmla="*/ 9 h 19"/>
                  <a:gd name="T6" fmla="*/ 1 w 10"/>
                  <a:gd name="T7" fmla="*/ 14 h 19"/>
                  <a:gd name="T8" fmla="*/ 0 w 10"/>
                  <a:gd name="T9" fmla="*/ 17 h 19"/>
                  <a:gd name="T10" fmla="*/ 0 w 10"/>
                  <a:gd name="T11" fmla="*/ 18 h 19"/>
                  <a:gd name="T12" fmla="*/ 2 w 10"/>
                  <a:gd name="T13" fmla="*/ 19 h 19"/>
                  <a:gd name="T14" fmla="*/ 5 w 10"/>
                  <a:gd name="T15" fmla="*/ 15 h 19"/>
                  <a:gd name="T16" fmla="*/ 7 w 10"/>
                  <a:gd name="T17" fmla="*/ 11 h 19"/>
                  <a:gd name="T18" fmla="*/ 8 w 10"/>
                  <a:gd name="T19" fmla="*/ 5 h 19"/>
                  <a:gd name="T20" fmla="*/ 10 w 10"/>
                  <a:gd name="T21" fmla="*/ 1 h 19"/>
                  <a:gd name="T22" fmla="*/ 8 w 10"/>
                  <a:gd name="T23" fmla="*/ 0 h 19"/>
                  <a:gd name="T24" fmla="*/ 8 w 10"/>
                  <a:gd name="T25" fmla="*/ 0 h 19"/>
                  <a:gd name="T26" fmla="*/ 8 w 10"/>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9">
                    <a:moveTo>
                      <a:pt x="8" y="0"/>
                    </a:moveTo>
                    <a:lnTo>
                      <a:pt x="5" y="4"/>
                    </a:lnTo>
                    <a:lnTo>
                      <a:pt x="2" y="9"/>
                    </a:lnTo>
                    <a:lnTo>
                      <a:pt x="1" y="14"/>
                    </a:lnTo>
                    <a:lnTo>
                      <a:pt x="0" y="17"/>
                    </a:lnTo>
                    <a:lnTo>
                      <a:pt x="0" y="18"/>
                    </a:lnTo>
                    <a:lnTo>
                      <a:pt x="2" y="19"/>
                    </a:lnTo>
                    <a:lnTo>
                      <a:pt x="5" y="15"/>
                    </a:lnTo>
                    <a:lnTo>
                      <a:pt x="7" y="11"/>
                    </a:lnTo>
                    <a:lnTo>
                      <a:pt x="8" y="5"/>
                    </a:lnTo>
                    <a:lnTo>
                      <a:pt x="10" y="1"/>
                    </a:lnTo>
                    <a:lnTo>
                      <a:pt x="8" y="0"/>
                    </a:lnTo>
                    <a:lnTo>
                      <a:pt x="8" y="0"/>
                    </a:lnTo>
                    <a:lnTo>
                      <a:pt x="8"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5" name="Freeform 195"/>
              <p:cNvSpPr>
                <a:spLocks/>
              </p:cNvSpPr>
              <p:nvPr/>
            </p:nvSpPr>
            <p:spPr bwMode="auto">
              <a:xfrm>
                <a:off x="5481" y="975"/>
                <a:ext cx="8" cy="8"/>
              </a:xfrm>
              <a:custGeom>
                <a:avLst/>
                <a:gdLst>
                  <a:gd name="T0" fmla="*/ 21 w 24"/>
                  <a:gd name="T1" fmla="*/ 0 h 25"/>
                  <a:gd name="T2" fmla="*/ 16 w 24"/>
                  <a:gd name="T3" fmla="*/ 5 h 25"/>
                  <a:gd name="T4" fmla="*/ 11 w 24"/>
                  <a:gd name="T5" fmla="*/ 11 h 25"/>
                  <a:gd name="T6" fmla="*/ 6 w 24"/>
                  <a:gd name="T7" fmla="*/ 17 h 25"/>
                  <a:gd name="T8" fmla="*/ 1 w 24"/>
                  <a:gd name="T9" fmla="*/ 21 h 25"/>
                  <a:gd name="T10" fmla="*/ 0 w 24"/>
                  <a:gd name="T11" fmla="*/ 22 h 25"/>
                  <a:gd name="T12" fmla="*/ 1 w 24"/>
                  <a:gd name="T13" fmla="*/ 25 h 25"/>
                  <a:gd name="T14" fmla="*/ 3 w 24"/>
                  <a:gd name="T15" fmla="*/ 22 h 25"/>
                  <a:gd name="T16" fmla="*/ 7 w 24"/>
                  <a:gd name="T17" fmla="*/ 21 h 25"/>
                  <a:gd name="T18" fmla="*/ 10 w 24"/>
                  <a:gd name="T19" fmla="*/ 19 h 25"/>
                  <a:gd name="T20" fmla="*/ 13 w 24"/>
                  <a:gd name="T21" fmla="*/ 16 h 25"/>
                  <a:gd name="T22" fmla="*/ 18 w 24"/>
                  <a:gd name="T23" fmla="*/ 10 h 25"/>
                  <a:gd name="T24" fmla="*/ 22 w 24"/>
                  <a:gd name="T25" fmla="*/ 5 h 25"/>
                  <a:gd name="T26" fmla="*/ 24 w 24"/>
                  <a:gd name="T27" fmla="*/ 0 h 25"/>
                  <a:gd name="T28" fmla="*/ 21 w 24"/>
                  <a:gd name="T29" fmla="*/ 0 h 25"/>
                  <a:gd name="T30" fmla="*/ 21 w 24"/>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5">
                    <a:moveTo>
                      <a:pt x="21" y="0"/>
                    </a:moveTo>
                    <a:lnTo>
                      <a:pt x="16" y="5"/>
                    </a:lnTo>
                    <a:lnTo>
                      <a:pt x="11" y="11"/>
                    </a:lnTo>
                    <a:lnTo>
                      <a:pt x="6" y="17"/>
                    </a:lnTo>
                    <a:lnTo>
                      <a:pt x="1" y="21"/>
                    </a:lnTo>
                    <a:lnTo>
                      <a:pt x="0" y="22"/>
                    </a:lnTo>
                    <a:lnTo>
                      <a:pt x="1" y="25"/>
                    </a:lnTo>
                    <a:lnTo>
                      <a:pt x="3" y="22"/>
                    </a:lnTo>
                    <a:lnTo>
                      <a:pt x="7" y="21"/>
                    </a:lnTo>
                    <a:lnTo>
                      <a:pt x="10" y="19"/>
                    </a:lnTo>
                    <a:lnTo>
                      <a:pt x="13" y="16"/>
                    </a:lnTo>
                    <a:lnTo>
                      <a:pt x="18" y="10"/>
                    </a:lnTo>
                    <a:lnTo>
                      <a:pt x="22" y="5"/>
                    </a:lnTo>
                    <a:lnTo>
                      <a:pt x="24" y="0"/>
                    </a:lnTo>
                    <a:lnTo>
                      <a:pt x="21" y="0"/>
                    </a:lnTo>
                    <a:lnTo>
                      <a:pt x="21"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6" name="Freeform 196"/>
              <p:cNvSpPr>
                <a:spLocks/>
              </p:cNvSpPr>
              <p:nvPr/>
            </p:nvSpPr>
            <p:spPr bwMode="auto">
              <a:xfrm>
                <a:off x="5511" y="972"/>
                <a:ext cx="1" cy="5"/>
              </a:xfrm>
              <a:custGeom>
                <a:avLst/>
                <a:gdLst>
                  <a:gd name="T0" fmla="*/ 2 w 3"/>
                  <a:gd name="T1" fmla="*/ 0 h 14"/>
                  <a:gd name="T2" fmla="*/ 0 w 3"/>
                  <a:gd name="T3" fmla="*/ 3 h 14"/>
                  <a:gd name="T4" fmla="*/ 0 w 3"/>
                  <a:gd name="T5" fmla="*/ 6 h 14"/>
                  <a:gd name="T6" fmla="*/ 0 w 3"/>
                  <a:gd name="T7" fmla="*/ 10 h 14"/>
                  <a:gd name="T8" fmla="*/ 2 w 3"/>
                  <a:gd name="T9" fmla="*/ 14 h 14"/>
                  <a:gd name="T10" fmla="*/ 3 w 3"/>
                  <a:gd name="T11" fmla="*/ 10 h 14"/>
                  <a:gd name="T12" fmla="*/ 3 w 3"/>
                  <a:gd name="T13" fmla="*/ 6 h 14"/>
                  <a:gd name="T14" fmla="*/ 3 w 3"/>
                  <a:gd name="T15" fmla="*/ 3 h 14"/>
                  <a:gd name="T16" fmla="*/ 2 w 3"/>
                  <a:gd name="T17" fmla="*/ 0 h 14"/>
                  <a:gd name="T18" fmla="*/ 2 w 3"/>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4">
                    <a:moveTo>
                      <a:pt x="2" y="0"/>
                    </a:moveTo>
                    <a:lnTo>
                      <a:pt x="0" y="3"/>
                    </a:lnTo>
                    <a:lnTo>
                      <a:pt x="0" y="6"/>
                    </a:lnTo>
                    <a:lnTo>
                      <a:pt x="0" y="10"/>
                    </a:lnTo>
                    <a:lnTo>
                      <a:pt x="2" y="14"/>
                    </a:lnTo>
                    <a:lnTo>
                      <a:pt x="3" y="10"/>
                    </a:lnTo>
                    <a:lnTo>
                      <a:pt x="3" y="6"/>
                    </a:lnTo>
                    <a:lnTo>
                      <a:pt x="3" y="3"/>
                    </a:lnTo>
                    <a:lnTo>
                      <a:pt x="2" y="0"/>
                    </a:lnTo>
                    <a:lnTo>
                      <a:pt x="2"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7" name="Freeform 197"/>
              <p:cNvSpPr>
                <a:spLocks/>
              </p:cNvSpPr>
              <p:nvPr/>
            </p:nvSpPr>
            <p:spPr bwMode="auto">
              <a:xfrm>
                <a:off x="5492" y="975"/>
                <a:ext cx="1" cy="6"/>
              </a:xfrm>
              <a:custGeom>
                <a:avLst/>
                <a:gdLst>
                  <a:gd name="T0" fmla="*/ 3 w 5"/>
                  <a:gd name="T1" fmla="*/ 1 h 20"/>
                  <a:gd name="T2" fmla="*/ 1 w 5"/>
                  <a:gd name="T3" fmla="*/ 2 h 20"/>
                  <a:gd name="T4" fmla="*/ 1 w 5"/>
                  <a:gd name="T5" fmla="*/ 5 h 20"/>
                  <a:gd name="T6" fmla="*/ 1 w 5"/>
                  <a:gd name="T7" fmla="*/ 7 h 20"/>
                  <a:gd name="T8" fmla="*/ 1 w 5"/>
                  <a:gd name="T9" fmla="*/ 11 h 20"/>
                  <a:gd name="T10" fmla="*/ 0 w 5"/>
                  <a:gd name="T11" fmla="*/ 15 h 20"/>
                  <a:gd name="T12" fmla="*/ 0 w 5"/>
                  <a:gd name="T13" fmla="*/ 19 h 20"/>
                  <a:gd name="T14" fmla="*/ 1 w 5"/>
                  <a:gd name="T15" fmla="*/ 20 h 20"/>
                  <a:gd name="T16" fmla="*/ 3 w 5"/>
                  <a:gd name="T17" fmla="*/ 19 h 20"/>
                  <a:gd name="T18" fmla="*/ 5 w 5"/>
                  <a:gd name="T19" fmla="*/ 15 h 20"/>
                  <a:gd name="T20" fmla="*/ 5 w 5"/>
                  <a:gd name="T21" fmla="*/ 10 h 20"/>
                  <a:gd name="T22" fmla="*/ 5 w 5"/>
                  <a:gd name="T23" fmla="*/ 5 h 20"/>
                  <a:gd name="T24" fmla="*/ 5 w 5"/>
                  <a:gd name="T25" fmla="*/ 2 h 20"/>
                  <a:gd name="T26" fmla="*/ 4 w 5"/>
                  <a:gd name="T27" fmla="*/ 0 h 20"/>
                  <a:gd name="T28" fmla="*/ 3 w 5"/>
                  <a:gd name="T29" fmla="*/ 1 h 20"/>
                  <a:gd name="T30" fmla="*/ 3 w 5"/>
                  <a:gd name="T3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20">
                    <a:moveTo>
                      <a:pt x="3" y="1"/>
                    </a:moveTo>
                    <a:lnTo>
                      <a:pt x="1" y="2"/>
                    </a:lnTo>
                    <a:lnTo>
                      <a:pt x="1" y="5"/>
                    </a:lnTo>
                    <a:lnTo>
                      <a:pt x="1" y="7"/>
                    </a:lnTo>
                    <a:lnTo>
                      <a:pt x="1" y="11"/>
                    </a:lnTo>
                    <a:lnTo>
                      <a:pt x="0" y="15"/>
                    </a:lnTo>
                    <a:lnTo>
                      <a:pt x="0" y="19"/>
                    </a:lnTo>
                    <a:lnTo>
                      <a:pt x="1" y="20"/>
                    </a:lnTo>
                    <a:lnTo>
                      <a:pt x="3" y="19"/>
                    </a:lnTo>
                    <a:lnTo>
                      <a:pt x="5" y="15"/>
                    </a:lnTo>
                    <a:lnTo>
                      <a:pt x="5" y="10"/>
                    </a:lnTo>
                    <a:lnTo>
                      <a:pt x="5" y="5"/>
                    </a:lnTo>
                    <a:lnTo>
                      <a:pt x="5" y="2"/>
                    </a:lnTo>
                    <a:lnTo>
                      <a:pt x="4" y="0"/>
                    </a:lnTo>
                    <a:lnTo>
                      <a:pt x="3" y="1"/>
                    </a:lnTo>
                    <a:lnTo>
                      <a:pt x="3" y="1"/>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8" name="Freeform 198"/>
              <p:cNvSpPr>
                <a:spLocks/>
              </p:cNvSpPr>
              <p:nvPr/>
            </p:nvSpPr>
            <p:spPr bwMode="auto">
              <a:xfrm>
                <a:off x="5499" y="974"/>
                <a:ext cx="2" cy="6"/>
              </a:xfrm>
              <a:custGeom>
                <a:avLst/>
                <a:gdLst>
                  <a:gd name="T0" fmla="*/ 5 w 5"/>
                  <a:gd name="T1" fmla="*/ 2 h 17"/>
                  <a:gd name="T2" fmla="*/ 3 w 5"/>
                  <a:gd name="T3" fmla="*/ 0 h 17"/>
                  <a:gd name="T4" fmla="*/ 2 w 5"/>
                  <a:gd name="T5" fmla="*/ 2 h 17"/>
                  <a:gd name="T6" fmla="*/ 1 w 5"/>
                  <a:gd name="T7" fmla="*/ 4 h 17"/>
                  <a:gd name="T8" fmla="*/ 1 w 5"/>
                  <a:gd name="T9" fmla="*/ 8 h 17"/>
                  <a:gd name="T10" fmla="*/ 1 w 5"/>
                  <a:gd name="T11" fmla="*/ 10 h 17"/>
                  <a:gd name="T12" fmla="*/ 1 w 5"/>
                  <a:gd name="T13" fmla="*/ 13 h 17"/>
                  <a:gd name="T14" fmla="*/ 0 w 5"/>
                  <a:gd name="T15" fmla="*/ 14 h 17"/>
                  <a:gd name="T16" fmla="*/ 0 w 5"/>
                  <a:gd name="T17" fmla="*/ 17 h 17"/>
                  <a:gd name="T18" fmla="*/ 2 w 5"/>
                  <a:gd name="T19" fmla="*/ 15 h 17"/>
                  <a:gd name="T20" fmla="*/ 5 w 5"/>
                  <a:gd name="T21" fmla="*/ 14 h 17"/>
                  <a:gd name="T22" fmla="*/ 5 w 5"/>
                  <a:gd name="T23" fmla="*/ 10 h 17"/>
                  <a:gd name="T24" fmla="*/ 5 w 5"/>
                  <a:gd name="T25" fmla="*/ 8 h 17"/>
                  <a:gd name="T26" fmla="*/ 5 w 5"/>
                  <a:gd name="T27" fmla="*/ 4 h 17"/>
                  <a:gd name="T28" fmla="*/ 5 w 5"/>
                  <a:gd name="T29" fmla="*/ 2 h 17"/>
                  <a:gd name="T30" fmla="*/ 5 w 5"/>
                  <a:gd name="T31"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7">
                    <a:moveTo>
                      <a:pt x="5" y="2"/>
                    </a:moveTo>
                    <a:lnTo>
                      <a:pt x="3" y="0"/>
                    </a:lnTo>
                    <a:lnTo>
                      <a:pt x="2" y="2"/>
                    </a:lnTo>
                    <a:lnTo>
                      <a:pt x="1" y="4"/>
                    </a:lnTo>
                    <a:lnTo>
                      <a:pt x="1" y="8"/>
                    </a:lnTo>
                    <a:lnTo>
                      <a:pt x="1" y="10"/>
                    </a:lnTo>
                    <a:lnTo>
                      <a:pt x="1" y="13"/>
                    </a:lnTo>
                    <a:lnTo>
                      <a:pt x="0" y="14"/>
                    </a:lnTo>
                    <a:lnTo>
                      <a:pt x="0" y="17"/>
                    </a:lnTo>
                    <a:lnTo>
                      <a:pt x="2" y="15"/>
                    </a:lnTo>
                    <a:lnTo>
                      <a:pt x="5" y="14"/>
                    </a:lnTo>
                    <a:lnTo>
                      <a:pt x="5" y="10"/>
                    </a:lnTo>
                    <a:lnTo>
                      <a:pt x="5" y="8"/>
                    </a:lnTo>
                    <a:lnTo>
                      <a:pt x="5" y="4"/>
                    </a:lnTo>
                    <a:lnTo>
                      <a:pt x="5" y="2"/>
                    </a:lnTo>
                    <a:lnTo>
                      <a:pt x="5" y="2"/>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9" name="Freeform 199"/>
              <p:cNvSpPr>
                <a:spLocks/>
              </p:cNvSpPr>
              <p:nvPr/>
            </p:nvSpPr>
            <p:spPr bwMode="auto">
              <a:xfrm>
                <a:off x="5487" y="978"/>
                <a:ext cx="3" cy="4"/>
              </a:xfrm>
              <a:custGeom>
                <a:avLst/>
                <a:gdLst>
                  <a:gd name="T0" fmla="*/ 8 w 10"/>
                  <a:gd name="T1" fmla="*/ 0 h 11"/>
                  <a:gd name="T2" fmla="*/ 7 w 10"/>
                  <a:gd name="T3" fmla="*/ 2 h 11"/>
                  <a:gd name="T4" fmla="*/ 5 w 10"/>
                  <a:gd name="T5" fmla="*/ 6 h 11"/>
                  <a:gd name="T6" fmla="*/ 3 w 10"/>
                  <a:gd name="T7" fmla="*/ 7 h 11"/>
                  <a:gd name="T8" fmla="*/ 1 w 10"/>
                  <a:gd name="T9" fmla="*/ 10 h 11"/>
                  <a:gd name="T10" fmla="*/ 0 w 10"/>
                  <a:gd name="T11" fmla="*/ 11 h 11"/>
                  <a:gd name="T12" fmla="*/ 1 w 10"/>
                  <a:gd name="T13" fmla="*/ 11 h 11"/>
                  <a:gd name="T14" fmla="*/ 5 w 10"/>
                  <a:gd name="T15" fmla="*/ 11 h 11"/>
                  <a:gd name="T16" fmla="*/ 8 w 10"/>
                  <a:gd name="T17" fmla="*/ 9 h 11"/>
                  <a:gd name="T18" fmla="*/ 10 w 10"/>
                  <a:gd name="T19" fmla="*/ 5 h 11"/>
                  <a:gd name="T20" fmla="*/ 10 w 10"/>
                  <a:gd name="T21" fmla="*/ 1 h 11"/>
                  <a:gd name="T22" fmla="*/ 10 w 10"/>
                  <a:gd name="T23" fmla="*/ 0 h 11"/>
                  <a:gd name="T24" fmla="*/ 8 w 10"/>
                  <a:gd name="T25" fmla="*/ 0 h 11"/>
                  <a:gd name="T26" fmla="*/ 8 w 10"/>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1">
                    <a:moveTo>
                      <a:pt x="8" y="0"/>
                    </a:moveTo>
                    <a:lnTo>
                      <a:pt x="7" y="2"/>
                    </a:lnTo>
                    <a:lnTo>
                      <a:pt x="5" y="6"/>
                    </a:lnTo>
                    <a:lnTo>
                      <a:pt x="3" y="7"/>
                    </a:lnTo>
                    <a:lnTo>
                      <a:pt x="1" y="10"/>
                    </a:lnTo>
                    <a:lnTo>
                      <a:pt x="0" y="11"/>
                    </a:lnTo>
                    <a:lnTo>
                      <a:pt x="1" y="11"/>
                    </a:lnTo>
                    <a:lnTo>
                      <a:pt x="5" y="11"/>
                    </a:lnTo>
                    <a:lnTo>
                      <a:pt x="8" y="9"/>
                    </a:lnTo>
                    <a:lnTo>
                      <a:pt x="10" y="5"/>
                    </a:lnTo>
                    <a:lnTo>
                      <a:pt x="10" y="1"/>
                    </a:lnTo>
                    <a:lnTo>
                      <a:pt x="10" y="0"/>
                    </a:lnTo>
                    <a:lnTo>
                      <a:pt x="8" y="0"/>
                    </a:lnTo>
                    <a:lnTo>
                      <a:pt x="8"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20" name="Freeform 200"/>
              <p:cNvSpPr>
                <a:spLocks/>
              </p:cNvSpPr>
              <p:nvPr/>
            </p:nvSpPr>
            <p:spPr bwMode="auto">
              <a:xfrm>
                <a:off x="5522" y="962"/>
                <a:ext cx="4" cy="6"/>
              </a:xfrm>
              <a:custGeom>
                <a:avLst/>
                <a:gdLst>
                  <a:gd name="T0" fmla="*/ 9 w 10"/>
                  <a:gd name="T1" fmla="*/ 2 h 19"/>
                  <a:gd name="T2" fmla="*/ 5 w 10"/>
                  <a:gd name="T3" fmla="*/ 5 h 19"/>
                  <a:gd name="T4" fmla="*/ 4 w 10"/>
                  <a:gd name="T5" fmla="*/ 10 h 19"/>
                  <a:gd name="T6" fmla="*/ 1 w 10"/>
                  <a:gd name="T7" fmla="*/ 14 h 19"/>
                  <a:gd name="T8" fmla="*/ 0 w 10"/>
                  <a:gd name="T9" fmla="*/ 19 h 19"/>
                  <a:gd name="T10" fmla="*/ 1 w 10"/>
                  <a:gd name="T11" fmla="*/ 19 h 19"/>
                  <a:gd name="T12" fmla="*/ 4 w 10"/>
                  <a:gd name="T13" fmla="*/ 19 h 19"/>
                  <a:gd name="T14" fmla="*/ 6 w 10"/>
                  <a:gd name="T15" fmla="*/ 15 h 19"/>
                  <a:gd name="T16" fmla="*/ 9 w 10"/>
                  <a:gd name="T17" fmla="*/ 11 h 19"/>
                  <a:gd name="T18" fmla="*/ 10 w 10"/>
                  <a:gd name="T19" fmla="*/ 6 h 19"/>
                  <a:gd name="T20" fmla="*/ 10 w 10"/>
                  <a:gd name="T21" fmla="*/ 2 h 19"/>
                  <a:gd name="T22" fmla="*/ 9 w 10"/>
                  <a:gd name="T23" fmla="*/ 0 h 19"/>
                  <a:gd name="T24" fmla="*/ 9 w 10"/>
                  <a:gd name="T25" fmla="*/ 2 h 19"/>
                  <a:gd name="T26" fmla="*/ 9 w 10"/>
                  <a:gd name="T2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9">
                    <a:moveTo>
                      <a:pt x="9" y="2"/>
                    </a:moveTo>
                    <a:lnTo>
                      <a:pt x="5" y="5"/>
                    </a:lnTo>
                    <a:lnTo>
                      <a:pt x="4" y="10"/>
                    </a:lnTo>
                    <a:lnTo>
                      <a:pt x="1" y="14"/>
                    </a:lnTo>
                    <a:lnTo>
                      <a:pt x="0" y="19"/>
                    </a:lnTo>
                    <a:lnTo>
                      <a:pt x="1" y="19"/>
                    </a:lnTo>
                    <a:lnTo>
                      <a:pt x="4" y="19"/>
                    </a:lnTo>
                    <a:lnTo>
                      <a:pt x="6" y="15"/>
                    </a:lnTo>
                    <a:lnTo>
                      <a:pt x="9" y="11"/>
                    </a:lnTo>
                    <a:lnTo>
                      <a:pt x="10" y="6"/>
                    </a:lnTo>
                    <a:lnTo>
                      <a:pt x="10" y="2"/>
                    </a:lnTo>
                    <a:lnTo>
                      <a:pt x="9" y="0"/>
                    </a:lnTo>
                    <a:lnTo>
                      <a:pt x="9" y="2"/>
                    </a:lnTo>
                    <a:lnTo>
                      <a:pt x="9" y="2"/>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21" name="Freeform 201"/>
              <p:cNvSpPr>
                <a:spLocks/>
              </p:cNvSpPr>
              <p:nvPr/>
            </p:nvSpPr>
            <p:spPr bwMode="auto">
              <a:xfrm>
                <a:off x="5527" y="946"/>
                <a:ext cx="2" cy="8"/>
              </a:xfrm>
              <a:custGeom>
                <a:avLst/>
                <a:gdLst>
                  <a:gd name="T0" fmla="*/ 4 w 6"/>
                  <a:gd name="T1" fmla="*/ 0 h 24"/>
                  <a:gd name="T2" fmla="*/ 2 w 6"/>
                  <a:gd name="T3" fmla="*/ 3 h 24"/>
                  <a:gd name="T4" fmla="*/ 2 w 6"/>
                  <a:gd name="T5" fmla="*/ 9 h 24"/>
                  <a:gd name="T6" fmla="*/ 1 w 6"/>
                  <a:gd name="T7" fmla="*/ 15 h 24"/>
                  <a:gd name="T8" fmla="*/ 0 w 6"/>
                  <a:gd name="T9" fmla="*/ 22 h 24"/>
                  <a:gd name="T10" fmla="*/ 0 w 6"/>
                  <a:gd name="T11" fmla="*/ 23 h 24"/>
                  <a:gd name="T12" fmla="*/ 2 w 6"/>
                  <a:gd name="T13" fmla="*/ 24 h 24"/>
                  <a:gd name="T14" fmla="*/ 4 w 6"/>
                  <a:gd name="T15" fmla="*/ 22 h 24"/>
                  <a:gd name="T16" fmla="*/ 5 w 6"/>
                  <a:gd name="T17" fmla="*/ 19 h 24"/>
                  <a:gd name="T18" fmla="*/ 5 w 6"/>
                  <a:gd name="T19" fmla="*/ 15 h 24"/>
                  <a:gd name="T20" fmla="*/ 6 w 6"/>
                  <a:gd name="T21" fmla="*/ 13 h 24"/>
                  <a:gd name="T22" fmla="*/ 6 w 6"/>
                  <a:gd name="T23" fmla="*/ 8 h 24"/>
                  <a:gd name="T24" fmla="*/ 6 w 6"/>
                  <a:gd name="T25" fmla="*/ 4 h 24"/>
                  <a:gd name="T26" fmla="*/ 6 w 6"/>
                  <a:gd name="T27" fmla="*/ 1 h 24"/>
                  <a:gd name="T28" fmla="*/ 6 w 6"/>
                  <a:gd name="T29" fmla="*/ 1 h 24"/>
                  <a:gd name="T30" fmla="*/ 5 w 6"/>
                  <a:gd name="T31" fmla="*/ 0 h 24"/>
                  <a:gd name="T32" fmla="*/ 4 w 6"/>
                  <a:gd name="T33" fmla="*/ 0 h 24"/>
                  <a:gd name="T34" fmla="*/ 4 w 6"/>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24">
                    <a:moveTo>
                      <a:pt x="4" y="0"/>
                    </a:moveTo>
                    <a:lnTo>
                      <a:pt x="2" y="3"/>
                    </a:lnTo>
                    <a:lnTo>
                      <a:pt x="2" y="9"/>
                    </a:lnTo>
                    <a:lnTo>
                      <a:pt x="1" y="15"/>
                    </a:lnTo>
                    <a:lnTo>
                      <a:pt x="0" y="22"/>
                    </a:lnTo>
                    <a:lnTo>
                      <a:pt x="0" y="23"/>
                    </a:lnTo>
                    <a:lnTo>
                      <a:pt x="2" y="24"/>
                    </a:lnTo>
                    <a:lnTo>
                      <a:pt x="4" y="22"/>
                    </a:lnTo>
                    <a:lnTo>
                      <a:pt x="5" y="19"/>
                    </a:lnTo>
                    <a:lnTo>
                      <a:pt x="5" y="15"/>
                    </a:lnTo>
                    <a:lnTo>
                      <a:pt x="6" y="13"/>
                    </a:lnTo>
                    <a:lnTo>
                      <a:pt x="6" y="8"/>
                    </a:lnTo>
                    <a:lnTo>
                      <a:pt x="6" y="4"/>
                    </a:lnTo>
                    <a:lnTo>
                      <a:pt x="6" y="1"/>
                    </a:lnTo>
                    <a:lnTo>
                      <a:pt x="6" y="1"/>
                    </a:lnTo>
                    <a:lnTo>
                      <a:pt x="5" y="0"/>
                    </a:lnTo>
                    <a:lnTo>
                      <a:pt x="4" y="0"/>
                    </a:lnTo>
                    <a:lnTo>
                      <a:pt x="4"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22" name="Freeform 202"/>
              <p:cNvSpPr>
                <a:spLocks/>
              </p:cNvSpPr>
              <p:nvPr/>
            </p:nvSpPr>
            <p:spPr bwMode="auto">
              <a:xfrm>
                <a:off x="5527" y="954"/>
                <a:ext cx="2" cy="4"/>
              </a:xfrm>
              <a:custGeom>
                <a:avLst/>
                <a:gdLst>
                  <a:gd name="T0" fmla="*/ 5 w 6"/>
                  <a:gd name="T1" fmla="*/ 0 h 13"/>
                  <a:gd name="T2" fmla="*/ 2 w 6"/>
                  <a:gd name="T3" fmla="*/ 1 h 13"/>
                  <a:gd name="T4" fmla="*/ 1 w 6"/>
                  <a:gd name="T5" fmla="*/ 4 h 13"/>
                  <a:gd name="T6" fmla="*/ 0 w 6"/>
                  <a:gd name="T7" fmla="*/ 8 h 13"/>
                  <a:gd name="T8" fmla="*/ 0 w 6"/>
                  <a:gd name="T9" fmla="*/ 11 h 13"/>
                  <a:gd name="T10" fmla="*/ 0 w 6"/>
                  <a:gd name="T11" fmla="*/ 13 h 13"/>
                  <a:gd name="T12" fmla="*/ 2 w 6"/>
                  <a:gd name="T13" fmla="*/ 11 h 13"/>
                  <a:gd name="T14" fmla="*/ 4 w 6"/>
                  <a:gd name="T15" fmla="*/ 9 h 13"/>
                  <a:gd name="T16" fmla="*/ 5 w 6"/>
                  <a:gd name="T17" fmla="*/ 8 h 13"/>
                  <a:gd name="T18" fmla="*/ 5 w 6"/>
                  <a:gd name="T19" fmla="*/ 5 h 13"/>
                  <a:gd name="T20" fmla="*/ 6 w 6"/>
                  <a:gd name="T21" fmla="*/ 3 h 13"/>
                  <a:gd name="T22" fmla="*/ 5 w 6"/>
                  <a:gd name="T23" fmla="*/ 1 h 13"/>
                  <a:gd name="T24" fmla="*/ 5 w 6"/>
                  <a:gd name="T25" fmla="*/ 0 h 13"/>
                  <a:gd name="T26" fmla="*/ 5 w 6"/>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3">
                    <a:moveTo>
                      <a:pt x="5" y="0"/>
                    </a:moveTo>
                    <a:lnTo>
                      <a:pt x="2" y="1"/>
                    </a:lnTo>
                    <a:lnTo>
                      <a:pt x="1" y="4"/>
                    </a:lnTo>
                    <a:lnTo>
                      <a:pt x="0" y="8"/>
                    </a:lnTo>
                    <a:lnTo>
                      <a:pt x="0" y="11"/>
                    </a:lnTo>
                    <a:lnTo>
                      <a:pt x="0" y="13"/>
                    </a:lnTo>
                    <a:lnTo>
                      <a:pt x="2" y="11"/>
                    </a:lnTo>
                    <a:lnTo>
                      <a:pt x="4" y="9"/>
                    </a:lnTo>
                    <a:lnTo>
                      <a:pt x="5" y="8"/>
                    </a:lnTo>
                    <a:lnTo>
                      <a:pt x="5" y="5"/>
                    </a:lnTo>
                    <a:lnTo>
                      <a:pt x="6" y="3"/>
                    </a:lnTo>
                    <a:lnTo>
                      <a:pt x="5" y="1"/>
                    </a:lnTo>
                    <a:lnTo>
                      <a:pt x="5" y="0"/>
                    </a:lnTo>
                    <a:lnTo>
                      <a:pt x="5"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23" name="Freeform 203"/>
              <p:cNvSpPr>
                <a:spLocks/>
              </p:cNvSpPr>
              <p:nvPr/>
            </p:nvSpPr>
            <p:spPr bwMode="auto">
              <a:xfrm>
                <a:off x="5526" y="959"/>
                <a:ext cx="2" cy="3"/>
              </a:xfrm>
              <a:custGeom>
                <a:avLst/>
                <a:gdLst>
                  <a:gd name="T0" fmla="*/ 5 w 5"/>
                  <a:gd name="T1" fmla="*/ 0 h 9"/>
                  <a:gd name="T2" fmla="*/ 2 w 5"/>
                  <a:gd name="T3" fmla="*/ 4 h 9"/>
                  <a:gd name="T4" fmla="*/ 0 w 5"/>
                  <a:gd name="T5" fmla="*/ 8 h 9"/>
                  <a:gd name="T6" fmla="*/ 0 w 5"/>
                  <a:gd name="T7" fmla="*/ 9 h 9"/>
                  <a:gd name="T8" fmla="*/ 3 w 5"/>
                  <a:gd name="T9" fmla="*/ 9 h 9"/>
                  <a:gd name="T10" fmla="*/ 4 w 5"/>
                  <a:gd name="T11" fmla="*/ 6 h 9"/>
                  <a:gd name="T12" fmla="*/ 5 w 5"/>
                  <a:gd name="T13" fmla="*/ 3 h 9"/>
                  <a:gd name="T14" fmla="*/ 5 w 5"/>
                  <a:gd name="T15" fmla="*/ 0 h 9"/>
                  <a:gd name="T16" fmla="*/ 5 w 5"/>
                  <a:gd name="T17" fmla="*/ 0 h 9"/>
                  <a:gd name="T18" fmla="*/ 5 w 5"/>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9">
                    <a:moveTo>
                      <a:pt x="5" y="0"/>
                    </a:moveTo>
                    <a:lnTo>
                      <a:pt x="2" y="4"/>
                    </a:lnTo>
                    <a:lnTo>
                      <a:pt x="0" y="8"/>
                    </a:lnTo>
                    <a:lnTo>
                      <a:pt x="0" y="9"/>
                    </a:lnTo>
                    <a:lnTo>
                      <a:pt x="3" y="9"/>
                    </a:lnTo>
                    <a:lnTo>
                      <a:pt x="4" y="6"/>
                    </a:lnTo>
                    <a:lnTo>
                      <a:pt x="5" y="3"/>
                    </a:lnTo>
                    <a:lnTo>
                      <a:pt x="5" y="0"/>
                    </a:lnTo>
                    <a:lnTo>
                      <a:pt x="5" y="0"/>
                    </a:lnTo>
                    <a:lnTo>
                      <a:pt x="5"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24" name="Freeform 204"/>
              <p:cNvSpPr>
                <a:spLocks/>
              </p:cNvSpPr>
              <p:nvPr/>
            </p:nvSpPr>
            <p:spPr bwMode="auto">
              <a:xfrm>
                <a:off x="5472" y="978"/>
                <a:ext cx="5" cy="5"/>
              </a:xfrm>
              <a:custGeom>
                <a:avLst/>
                <a:gdLst>
                  <a:gd name="T0" fmla="*/ 4 w 15"/>
                  <a:gd name="T1" fmla="*/ 9 h 14"/>
                  <a:gd name="T2" fmla="*/ 0 w 15"/>
                  <a:gd name="T3" fmla="*/ 11 h 14"/>
                  <a:gd name="T4" fmla="*/ 0 w 15"/>
                  <a:gd name="T5" fmla="*/ 14 h 14"/>
                  <a:gd name="T6" fmla="*/ 1 w 15"/>
                  <a:gd name="T7" fmla="*/ 14 h 14"/>
                  <a:gd name="T8" fmla="*/ 4 w 15"/>
                  <a:gd name="T9" fmla="*/ 14 h 14"/>
                  <a:gd name="T10" fmla="*/ 6 w 15"/>
                  <a:gd name="T11" fmla="*/ 11 h 14"/>
                  <a:gd name="T12" fmla="*/ 10 w 15"/>
                  <a:gd name="T13" fmla="*/ 10 h 14"/>
                  <a:gd name="T14" fmla="*/ 13 w 15"/>
                  <a:gd name="T15" fmla="*/ 6 h 14"/>
                  <a:gd name="T16" fmla="*/ 15 w 15"/>
                  <a:gd name="T17" fmla="*/ 4 h 14"/>
                  <a:gd name="T18" fmla="*/ 15 w 15"/>
                  <a:gd name="T19" fmla="*/ 0 h 14"/>
                  <a:gd name="T20" fmla="*/ 14 w 15"/>
                  <a:gd name="T21" fmla="*/ 0 h 14"/>
                  <a:gd name="T22" fmla="*/ 11 w 15"/>
                  <a:gd name="T23" fmla="*/ 1 h 14"/>
                  <a:gd name="T24" fmla="*/ 8 w 15"/>
                  <a:gd name="T25" fmla="*/ 4 h 14"/>
                  <a:gd name="T26" fmla="*/ 5 w 15"/>
                  <a:gd name="T27" fmla="*/ 6 h 14"/>
                  <a:gd name="T28" fmla="*/ 4 w 15"/>
                  <a:gd name="T29" fmla="*/ 9 h 14"/>
                  <a:gd name="T30" fmla="*/ 4 w 15"/>
                  <a:gd name="T3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4">
                    <a:moveTo>
                      <a:pt x="4" y="9"/>
                    </a:moveTo>
                    <a:lnTo>
                      <a:pt x="0" y="11"/>
                    </a:lnTo>
                    <a:lnTo>
                      <a:pt x="0" y="14"/>
                    </a:lnTo>
                    <a:lnTo>
                      <a:pt x="1" y="14"/>
                    </a:lnTo>
                    <a:lnTo>
                      <a:pt x="4" y="14"/>
                    </a:lnTo>
                    <a:lnTo>
                      <a:pt x="6" y="11"/>
                    </a:lnTo>
                    <a:lnTo>
                      <a:pt x="10" y="10"/>
                    </a:lnTo>
                    <a:lnTo>
                      <a:pt x="13" y="6"/>
                    </a:lnTo>
                    <a:lnTo>
                      <a:pt x="15" y="4"/>
                    </a:lnTo>
                    <a:lnTo>
                      <a:pt x="15" y="0"/>
                    </a:lnTo>
                    <a:lnTo>
                      <a:pt x="14" y="0"/>
                    </a:lnTo>
                    <a:lnTo>
                      <a:pt x="11" y="1"/>
                    </a:lnTo>
                    <a:lnTo>
                      <a:pt x="8" y="4"/>
                    </a:lnTo>
                    <a:lnTo>
                      <a:pt x="5" y="6"/>
                    </a:lnTo>
                    <a:lnTo>
                      <a:pt x="4" y="9"/>
                    </a:lnTo>
                    <a:lnTo>
                      <a:pt x="4" y="9"/>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sp>
          <p:nvSpPr>
            <p:cNvPr id="25" name="Freeform 206"/>
            <p:cNvSpPr>
              <a:spLocks/>
            </p:cNvSpPr>
            <p:nvPr/>
          </p:nvSpPr>
          <p:spPr bwMode="auto">
            <a:xfrm>
              <a:off x="5423" y="1025"/>
              <a:ext cx="7" cy="2"/>
            </a:xfrm>
            <a:custGeom>
              <a:avLst/>
              <a:gdLst>
                <a:gd name="T0" fmla="*/ 6 w 20"/>
                <a:gd name="T1" fmla="*/ 7 h 7"/>
                <a:gd name="T2" fmla="*/ 1 w 20"/>
                <a:gd name="T3" fmla="*/ 7 h 7"/>
                <a:gd name="T4" fmla="*/ 0 w 20"/>
                <a:gd name="T5" fmla="*/ 5 h 7"/>
                <a:gd name="T6" fmla="*/ 0 w 20"/>
                <a:gd name="T7" fmla="*/ 4 h 7"/>
                <a:gd name="T8" fmla="*/ 2 w 20"/>
                <a:gd name="T9" fmla="*/ 3 h 7"/>
                <a:gd name="T10" fmla="*/ 5 w 20"/>
                <a:gd name="T11" fmla="*/ 2 h 7"/>
                <a:gd name="T12" fmla="*/ 9 w 20"/>
                <a:gd name="T13" fmla="*/ 2 h 7"/>
                <a:gd name="T14" fmla="*/ 14 w 20"/>
                <a:gd name="T15" fmla="*/ 0 h 7"/>
                <a:gd name="T16" fmla="*/ 18 w 20"/>
                <a:gd name="T17" fmla="*/ 2 h 7"/>
                <a:gd name="T18" fmla="*/ 20 w 20"/>
                <a:gd name="T19" fmla="*/ 3 h 7"/>
                <a:gd name="T20" fmla="*/ 20 w 20"/>
                <a:gd name="T21" fmla="*/ 4 h 7"/>
                <a:gd name="T22" fmla="*/ 16 w 20"/>
                <a:gd name="T23" fmla="*/ 5 h 7"/>
                <a:gd name="T24" fmla="*/ 13 w 20"/>
                <a:gd name="T25" fmla="*/ 5 h 7"/>
                <a:gd name="T26" fmla="*/ 9 w 20"/>
                <a:gd name="T27" fmla="*/ 5 h 7"/>
                <a:gd name="T28" fmla="*/ 6 w 20"/>
                <a:gd name="T29" fmla="*/ 7 h 7"/>
                <a:gd name="T30" fmla="*/ 6 w 20"/>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7">
                  <a:moveTo>
                    <a:pt x="6" y="7"/>
                  </a:moveTo>
                  <a:lnTo>
                    <a:pt x="1" y="7"/>
                  </a:lnTo>
                  <a:lnTo>
                    <a:pt x="0" y="5"/>
                  </a:lnTo>
                  <a:lnTo>
                    <a:pt x="0" y="4"/>
                  </a:lnTo>
                  <a:lnTo>
                    <a:pt x="2" y="3"/>
                  </a:lnTo>
                  <a:lnTo>
                    <a:pt x="5" y="2"/>
                  </a:lnTo>
                  <a:lnTo>
                    <a:pt x="9" y="2"/>
                  </a:lnTo>
                  <a:lnTo>
                    <a:pt x="14" y="0"/>
                  </a:lnTo>
                  <a:lnTo>
                    <a:pt x="18" y="2"/>
                  </a:lnTo>
                  <a:lnTo>
                    <a:pt x="20" y="3"/>
                  </a:lnTo>
                  <a:lnTo>
                    <a:pt x="20" y="4"/>
                  </a:lnTo>
                  <a:lnTo>
                    <a:pt x="16" y="5"/>
                  </a:lnTo>
                  <a:lnTo>
                    <a:pt x="13" y="5"/>
                  </a:lnTo>
                  <a:lnTo>
                    <a:pt x="9" y="5"/>
                  </a:lnTo>
                  <a:lnTo>
                    <a:pt x="6" y="7"/>
                  </a:lnTo>
                  <a:lnTo>
                    <a:pt x="6" y="7"/>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6" name="Freeform 207"/>
            <p:cNvSpPr>
              <a:spLocks/>
            </p:cNvSpPr>
            <p:nvPr/>
          </p:nvSpPr>
          <p:spPr bwMode="auto">
            <a:xfrm>
              <a:off x="5419" y="1019"/>
              <a:ext cx="7" cy="2"/>
            </a:xfrm>
            <a:custGeom>
              <a:avLst/>
              <a:gdLst>
                <a:gd name="T0" fmla="*/ 5 w 20"/>
                <a:gd name="T1" fmla="*/ 8 h 8"/>
                <a:gd name="T2" fmla="*/ 1 w 20"/>
                <a:gd name="T3" fmla="*/ 8 h 8"/>
                <a:gd name="T4" fmla="*/ 0 w 20"/>
                <a:gd name="T5" fmla="*/ 7 h 8"/>
                <a:gd name="T6" fmla="*/ 0 w 20"/>
                <a:gd name="T7" fmla="*/ 6 h 8"/>
                <a:gd name="T8" fmla="*/ 2 w 20"/>
                <a:gd name="T9" fmla="*/ 5 h 8"/>
                <a:gd name="T10" fmla="*/ 6 w 20"/>
                <a:gd name="T11" fmla="*/ 3 h 8"/>
                <a:gd name="T12" fmla="*/ 10 w 20"/>
                <a:gd name="T13" fmla="*/ 1 h 8"/>
                <a:gd name="T14" fmla="*/ 13 w 20"/>
                <a:gd name="T15" fmla="*/ 0 h 8"/>
                <a:gd name="T16" fmla="*/ 17 w 20"/>
                <a:gd name="T17" fmla="*/ 1 h 8"/>
                <a:gd name="T18" fmla="*/ 20 w 20"/>
                <a:gd name="T19" fmla="*/ 2 h 8"/>
                <a:gd name="T20" fmla="*/ 20 w 20"/>
                <a:gd name="T21" fmla="*/ 3 h 8"/>
                <a:gd name="T22" fmla="*/ 15 w 20"/>
                <a:gd name="T23" fmla="*/ 5 h 8"/>
                <a:gd name="T24" fmla="*/ 12 w 20"/>
                <a:gd name="T25" fmla="*/ 6 h 8"/>
                <a:gd name="T26" fmla="*/ 8 w 20"/>
                <a:gd name="T27" fmla="*/ 7 h 8"/>
                <a:gd name="T28" fmla="*/ 5 w 20"/>
                <a:gd name="T29" fmla="*/ 8 h 8"/>
                <a:gd name="T30" fmla="*/ 5 w 20"/>
                <a:gd name="T3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8">
                  <a:moveTo>
                    <a:pt x="5" y="8"/>
                  </a:moveTo>
                  <a:lnTo>
                    <a:pt x="1" y="8"/>
                  </a:lnTo>
                  <a:lnTo>
                    <a:pt x="0" y="7"/>
                  </a:lnTo>
                  <a:lnTo>
                    <a:pt x="0" y="6"/>
                  </a:lnTo>
                  <a:lnTo>
                    <a:pt x="2" y="5"/>
                  </a:lnTo>
                  <a:lnTo>
                    <a:pt x="6" y="3"/>
                  </a:lnTo>
                  <a:lnTo>
                    <a:pt x="10" y="1"/>
                  </a:lnTo>
                  <a:lnTo>
                    <a:pt x="13" y="0"/>
                  </a:lnTo>
                  <a:lnTo>
                    <a:pt x="17" y="1"/>
                  </a:lnTo>
                  <a:lnTo>
                    <a:pt x="20" y="2"/>
                  </a:lnTo>
                  <a:lnTo>
                    <a:pt x="20" y="3"/>
                  </a:lnTo>
                  <a:lnTo>
                    <a:pt x="15" y="5"/>
                  </a:lnTo>
                  <a:lnTo>
                    <a:pt x="12" y="6"/>
                  </a:lnTo>
                  <a:lnTo>
                    <a:pt x="8" y="7"/>
                  </a:lnTo>
                  <a:lnTo>
                    <a:pt x="5" y="8"/>
                  </a:lnTo>
                  <a:lnTo>
                    <a:pt x="5" y="8"/>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 name="Freeform 208"/>
            <p:cNvSpPr>
              <a:spLocks/>
            </p:cNvSpPr>
            <p:nvPr/>
          </p:nvSpPr>
          <p:spPr bwMode="auto">
            <a:xfrm>
              <a:off x="5417" y="1007"/>
              <a:ext cx="3" cy="8"/>
            </a:xfrm>
            <a:custGeom>
              <a:avLst/>
              <a:gdLst>
                <a:gd name="T0" fmla="*/ 2 w 8"/>
                <a:gd name="T1" fmla="*/ 24 h 24"/>
                <a:gd name="T2" fmla="*/ 0 w 8"/>
                <a:gd name="T3" fmla="*/ 19 h 24"/>
                <a:gd name="T4" fmla="*/ 2 w 8"/>
                <a:gd name="T5" fmla="*/ 12 h 24"/>
                <a:gd name="T6" fmla="*/ 3 w 8"/>
                <a:gd name="T7" fmla="*/ 6 h 24"/>
                <a:gd name="T8" fmla="*/ 3 w 8"/>
                <a:gd name="T9" fmla="*/ 1 h 24"/>
                <a:gd name="T10" fmla="*/ 3 w 8"/>
                <a:gd name="T11" fmla="*/ 0 h 24"/>
                <a:gd name="T12" fmla="*/ 4 w 8"/>
                <a:gd name="T13" fmla="*/ 0 h 24"/>
                <a:gd name="T14" fmla="*/ 5 w 8"/>
                <a:gd name="T15" fmla="*/ 0 h 24"/>
                <a:gd name="T16" fmla="*/ 7 w 8"/>
                <a:gd name="T17" fmla="*/ 1 h 24"/>
                <a:gd name="T18" fmla="*/ 8 w 8"/>
                <a:gd name="T19" fmla="*/ 5 h 24"/>
                <a:gd name="T20" fmla="*/ 7 w 8"/>
                <a:gd name="T21" fmla="*/ 11 h 24"/>
                <a:gd name="T22" fmla="*/ 5 w 8"/>
                <a:gd name="T23" fmla="*/ 16 h 24"/>
                <a:gd name="T24" fmla="*/ 4 w 8"/>
                <a:gd name="T25" fmla="*/ 21 h 24"/>
                <a:gd name="T26" fmla="*/ 4 w 8"/>
                <a:gd name="T27" fmla="*/ 22 h 24"/>
                <a:gd name="T28" fmla="*/ 2 w 8"/>
                <a:gd name="T29" fmla="*/ 24 h 24"/>
                <a:gd name="T30" fmla="*/ 2 w 8"/>
                <a:gd name="T3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24">
                  <a:moveTo>
                    <a:pt x="2" y="24"/>
                  </a:moveTo>
                  <a:lnTo>
                    <a:pt x="0" y="19"/>
                  </a:lnTo>
                  <a:lnTo>
                    <a:pt x="2" y="12"/>
                  </a:lnTo>
                  <a:lnTo>
                    <a:pt x="3" y="6"/>
                  </a:lnTo>
                  <a:lnTo>
                    <a:pt x="3" y="1"/>
                  </a:lnTo>
                  <a:lnTo>
                    <a:pt x="3" y="0"/>
                  </a:lnTo>
                  <a:lnTo>
                    <a:pt x="4" y="0"/>
                  </a:lnTo>
                  <a:lnTo>
                    <a:pt x="5" y="0"/>
                  </a:lnTo>
                  <a:lnTo>
                    <a:pt x="7" y="1"/>
                  </a:lnTo>
                  <a:lnTo>
                    <a:pt x="8" y="5"/>
                  </a:lnTo>
                  <a:lnTo>
                    <a:pt x="7" y="11"/>
                  </a:lnTo>
                  <a:lnTo>
                    <a:pt x="5" y="16"/>
                  </a:lnTo>
                  <a:lnTo>
                    <a:pt x="4" y="21"/>
                  </a:lnTo>
                  <a:lnTo>
                    <a:pt x="4" y="22"/>
                  </a:lnTo>
                  <a:lnTo>
                    <a:pt x="2" y="24"/>
                  </a:lnTo>
                  <a:lnTo>
                    <a:pt x="2" y="24"/>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 name="Freeform 209"/>
            <p:cNvSpPr>
              <a:spLocks/>
            </p:cNvSpPr>
            <p:nvPr/>
          </p:nvSpPr>
          <p:spPr bwMode="auto">
            <a:xfrm>
              <a:off x="5420" y="1013"/>
              <a:ext cx="2" cy="4"/>
            </a:xfrm>
            <a:custGeom>
              <a:avLst/>
              <a:gdLst>
                <a:gd name="T0" fmla="*/ 3 w 5"/>
                <a:gd name="T1" fmla="*/ 12 h 13"/>
                <a:gd name="T2" fmla="*/ 2 w 5"/>
                <a:gd name="T3" fmla="*/ 13 h 13"/>
                <a:gd name="T4" fmla="*/ 0 w 5"/>
                <a:gd name="T5" fmla="*/ 12 h 13"/>
                <a:gd name="T6" fmla="*/ 0 w 5"/>
                <a:gd name="T7" fmla="*/ 9 h 13"/>
                <a:gd name="T8" fmla="*/ 0 w 5"/>
                <a:gd name="T9" fmla="*/ 7 h 13"/>
                <a:gd name="T10" fmla="*/ 0 w 5"/>
                <a:gd name="T11" fmla="*/ 3 h 13"/>
                <a:gd name="T12" fmla="*/ 2 w 5"/>
                <a:gd name="T13" fmla="*/ 2 h 13"/>
                <a:gd name="T14" fmla="*/ 3 w 5"/>
                <a:gd name="T15" fmla="*/ 0 h 13"/>
                <a:gd name="T16" fmla="*/ 5 w 5"/>
                <a:gd name="T17" fmla="*/ 2 h 13"/>
                <a:gd name="T18" fmla="*/ 5 w 5"/>
                <a:gd name="T19" fmla="*/ 4 h 13"/>
                <a:gd name="T20" fmla="*/ 5 w 5"/>
                <a:gd name="T21" fmla="*/ 7 h 13"/>
                <a:gd name="T22" fmla="*/ 5 w 5"/>
                <a:gd name="T23" fmla="*/ 9 h 13"/>
                <a:gd name="T24" fmla="*/ 3 w 5"/>
                <a:gd name="T25" fmla="*/ 12 h 13"/>
                <a:gd name="T26" fmla="*/ 3 w 5"/>
                <a:gd name="T2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3">
                  <a:moveTo>
                    <a:pt x="3" y="12"/>
                  </a:moveTo>
                  <a:lnTo>
                    <a:pt x="2" y="13"/>
                  </a:lnTo>
                  <a:lnTo>
                    <a:pt x="0" y="12"/>
                  </a:lnTo>
                  <a:lnTo>
                    <a:pt x="0" y="9"/>
                  </a:lnTo>
                  <a:lnTo>
                    <a:pt x="0" y="7"/>
                  </a:lnTo>
                  <a:lnTo>
                    <a:pt x="0" y="3"/>
                  </a:lnTo>
                  <a:lnTo>
                    <a:pt x="2" y="2"/>
                  </a:lnTo>
                  <a:lnTo>
                    <a:pt x="3" y="0"/>
                  </a:lnTo>
                  <a:lnTo>
                    <a:pt x="5" y="2"/>
                  </a:lnTo>
                  <a:lnTo>
                    <a:pt x="5" y="4"/>
                  </a:lnTo>
                  <a:lnTo>
                    <a:pt x="5" y="7"/>
                  </a:lnTo>
                  <a:lnTo>
                    <a:pt x="5" y="9"/>
                  </a:lnTo>
                  <a:lnTo>
                    <a:pt x="3" y="12"/>
                  </a:lnTo>
                  <a:lnTo>
                    <a:pt x="3" y="12"/>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 name="Freeform 210"/>
            <p:cNvSpPr>
              <a:spLocks/>
            </p:cNvSpPr>
            <p:nvPr/>
          </p:nvSpPr>
          <p:spPr bwMode="auto">
            <a:xfrm>
              <a:off x="5414" y="1002"/>
              <a:ext cx="3" cy="9"/>
            </a:xfrm>
            <a:custGeom>
              <a:avLst/>
              <a:gdLst>
                <a:gd name="T0" fmla="*/ 3 w 7"/>
                <a:gd name="T1" fmla="*/ 27 h 27"/>
                <a:gd name="T2" fmla="*/ 0 w 7"/>
                <a:gd name="T3" fmla="*/ 27 h 27"/>
                <a:gd name="T4" fmla="*/ 1 w 7"/>
                <a:gd name="T5" fmla="*/ 19 h 27"/>
                <a:gd name="T6" fmla="*/ 2 w 7"/>
                <a:gd name="T7" fmla="*/ 10 h 27"/>
                <a:gd name="T8" fmla="*/ 2 w 7"/>
                <a:gd name="T9" fmla="*/ 4 h 27"/>
                <a:gd name="T10" fmla="*/ 3 w 7"/>
                <a:gd name="T11" fmla="*/ 2 h 27"/>
                <a:gd name="T12" fmla="*/ 5 w 7"/>
                <a:gd name="T13" fmla="*/ 0 h 27"/>
                <a:gd name="T14" fmla="*/ 5 w 7"/>
                <a:gd name="T15" fmla="*/ 2 h 27"/>
                <a:gd name="T16" fmla="*/ 6 w 7"/>
                <a:gd name="T17" fmla="*/ 3 h 27"/>
                <a:gd name="T18" fmla="*/ 7 w 7"/>
                <a:gd name="T19" fmla="*/ 7 h 27"/>
                <a:gd name="T20" fmla="*/ 7 w 7"/>
                <a:gd name="T21" fmla="*/ 13 h 27"/>
                <a:gd name="T22" fmla="*/ 5 w 7"/>
                <a:gd name="T23" fmla="*/ 20 h 27"/>
                <a:gd name="T24" fmla="*/ 3 w 7"/>
                <a:gd name="T25" fmla="*/ 27 h 27"/>
                <a:gd name="T26" fmla="*/ 3 w 7"/>
                <a:gd name="T2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7">
                  <a:moveTo>
                    <a:pt x="3" y="27"/>
                  </a:moveTo>
                  <a:lnTo>
                    <a:pt x="0" y="27"/>
                  </a:lnTo>
                  <a:lnTo>
                    <a:pt x="1" y="19"/>
                  </a:lnTo>
                  <a:lnTo>
                    <a:pt x="2" y="10"/>
                  </a:lnTo>
                  <a:lnTo>
                    <a:pt x="2" y="4"/>
                  </a:lnTo>
                  <a:lnTo>
                    <a:pt x="3" y="2"/>
                  </a:lnTo>
                  <a:lnTo>
                    <a:pt x="5" y="0"/>
                  </a:lnTo>
                  <a:lnTo>
                    <a:pt x="5" y="2"/>
                  </a:lnTo>
                  <a:lnTo>
                    <a:pt x="6" y="3"/>
                  </a:lnTo>
                  <a:lnTo>
                    <a:pt x="7" y="7"/>
                  </a:lnTo>
                  <a:lnTo>
                    <a:pt x="7" y="13"/>
                  </a:lnTo>
                  <a:lnTo>
                    <a:pt x="5" y="20"/>
                  </a:lnTo>
                  <a:lnTo>
                    <a:pt x="3" y="27"/>
                  </a:lnTo>
                  <a:lnTo>
                    <a:pt x="3" y="27"/>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 name="Freeform 211"/>
            <p:cNvSpPr>
              <a:spLocks/>
            </p:cNvSpPr>
            <p:nvPr/>
          </p:nvSpPr>
          <p:spPr bwMode="auto">
            <a:xfrm>
              <a:off x="5408" y="1004"/>
              <a:ext cx="8" cy="2"/>
            </a:xfrm>
            <a:custGeom>
              <a:avLst/>
              <a:gdLst>
                <a:gd name="T0" fmla="*/ 21 w 24"/>
                <a:gd name="T1" fmla="*/ 7 h 7"/>
                <a:gd name="T2" fmla="*/ 16 w 24"/>
                <a:gd name="T3" fmla="*/ 6 h 7"/>
                <a:gd name="T4" fmla="*/ 11 w 24"/>
                <a:gd name="T5" fmla="*/ 5 h 7"/>
                <a:gd name="T6" fmla="*/ 6 w 24"/>
                <a:gd name="T7" fmla="*/ 3 h 7"/>
                <a:gd name="T8" fmla="*/ 1 w 24"/>
                <a:gd name="T9" fmla="*/ 3 h 7"/>
                <a:gd name="T10" fmla="*/ 0 w 24"/>
                <a:gd name="T11" fmla="*/ 1 h 7"/>
                <a:gd name="T12" fmla="*/ 1 w 24"/>
                <a:gd name="T13" fmla="*/ 1 h 7"/>
                <a:gd name="T14" fmla="*/ 2 w 24"/>
                <a:gd name="T15" fmla="*/ 0 h 7"/>
                <a:gd name="T16" fmla="*/ 6 w 24"/>
                <a:gd name="T17" fmla="*/ 0 h 7"/>
                <a:gd name="T18" fmla="*/ 9 w 24"/>
                <a:gd name="T19" fmla="*/ 1 h 7"/>
                <a:gd name="T20" fmla="*/ 13 w 24"/>
                <a:gd name="T21" fmla="*/ 1 h 7"/>
                <a:gd name="T22" fmla="*/ 15 w 24"/>
                <a:gd name="T23" fmla="*/ 1 h 7"/>
                <a:gd name="T24" fmla="*/ 19 w 24"/>
                <a:gd name="T25" fmla="*/ 2 h 7"/>
                <a:gd name="T26" fmla="*/ 20 w 24"/>
                <a:gd name="T27" fmla="*/ 2 h 7"/>
                <a:gd name="T28" fmla="*/ 23 w 24"/>
                <a:gd name="T29" fmla="*/ 2 h 7"/>
                <a:gd name="T30" fmla="*/ 24 w 24"/>
                <a:gd name="T31" fmla="*/ 3 h 7"/>
                <a:gd name="T32" fmla="*/ 24 w 24"/>
                <a:gd name="T33" fmla="*/ 6 h 7"/>
                <a:gd name="T34" fmla="*/ 23 w 24"/>
                <a:gd name="T35" fmla="*/ 6 h 7"/>
                <a:gd name="T36" fmla="*/ 21 w 24"/>
                <a:gd name="T37" fmla="*/ 7 h 7"/>
                <a:gd name="T38" fmla="*/ 21 w 24"/>
                <a:gd name="T3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7">
                  <a:moveTo>
                    <a:pt x="21" y="7"/>
                  </a:moveTo>
                  <a:lnTo>
                    <a:pt x="16" y="6"/>
                  </a:lnTo>
                  <a:lnTo>
                    <a:pt x="11" y="5"/>
                  </a:lnTo>
                  <a:lnTo>
                    <a:pt x="6" y="3"/>
                  </a:lnTo>
                  <a:lnTo>
                    <a:pt x="1" y="3"/>
                  </a:lnTo>
                  <a:lnTo>
                    <a:pt x="0" y="1"/>
                  </a:lnTo>
                  <a:lnTo>
                    <a:pt x="1" y="1"/>
                  </a:lnTo>
                  <a:lnTo>
                    <a:pt x="2" y="0"/>
                  </a:lnTo>
                  <a:lnTo>
                    <a:pt x="6" y="0"/>
                  </a:lnTo>
                  <a:lnTo>
                    <a:pt x="9" y="1"/>
                  </a:lnTo>
                  <a:lnTo>
                    <a:pt x="13" y="1"/>
                  </a:lnTo>
                  <a:lnTo>
                    <a:pt x="15" y="1"/>
                  </a:lnTo>
                  <a:lnTo>
                    <a:pt x="19" y="2"/>
                  </a:lnTo>
                  <a:lnTo>
                    <a:pt x="20" y="2"/>
                  </a:lnTo>
                  <a:lnTo>
                    <a:pt x="23" y="2"/>
                  </a:lnTo>
                  <a:lnTo>
                    <a:pt x="24" y="3"/>
                  </a:lnTo>
                  <a:lnTo>
                    <a:pt x="24" y="6"/>
                  </a:lnTo>
                  <a:lnTo>
                    <a:pt x="23" y="6"/>
                  </a:lnTo>
                  <a:lnTo>
                    <a:pt x="21" y="7"/>
                  </a:lnTo>
                  <a:lnTo>
                    <a:pt x="21" y="7"/>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 name="Freeform 212"/>
            <p:cNvSpPr>
              <a:spLocks/>
            </p:cNvSpPr>
            <p:nvPr/>
          </p:nvSpPr>
          <p:spPr bwMode="auto">
            <a:xfrm>
              <a:off x="5402" y="996"/>
              <a:ext cx="10" cy="2"/>
            </a:xfrm>
            <a:custGeom>
              <a:avLst/>
              <a:gdLst>
                <a:gd name="T0" fmla="*/ 3 w 29"/>
                <a:gd name="T1" fmla="*/ 6 h 6"/>
                <a:gd name="T2" fmla="*/ 0 w 29"/>
                <a:gd name="T3" fmla="*/ 5 h 6"/>
                <a:gd name="T4" fmla="*/ 3 w 29"/>
                <a:gd name="T5" fmla="*/ 2 h 6"/>
                <a:gd name="T6" fmla="*/ 5 w 29"/>
                <a:gd name="T7" fmla="*/ 1 h 6"/>
                <a:gd name="T8" fmla="*/ 10 w 29"/>
                <a:gd name="T9" fmla="*/ 0 h 6"/>
                <a:gd name="T10" fmla="*/ 13 w 29"/>
                <a:gd name="T11" fmla="*/ 0 h 6"/>
                <a:gd name="T12" fmla="*/ 15 w 29"/>
                <a:gd name="T13" fmla="*/ 0 h 6"/>
                <a:gd name="T14" fmla="*/ 18 w 29"/>
                <a:gd name="T15" fmla="*/ 0 h 6"/>
                <a:gd name="T16" fmla="*/ 22 w 29"/>
                <a:gd name="T17" fmla="*/ 0 h 6"/>
                <a:gd name="T18" fmla="*/ 26 w 29"/>
                <a:gd name="T19" fmla="*/ 0 h 6"/>
                <a:gd name="T20" fmla="*/ 28 w 29"/>
                <a:gd name="T21" fmla="*/ 1 h 6"/>
                <a:gd name="T22" fmla="*/ 29 w 29"/>
                <a:gd name="T23" fmla="*/ 2 h 6"/>
                <a:gd name="T24" fmla="*/ 29 w 29"/>
                <a:gd name="T25" fmla="*/ 3 h 6"/>
                <a:gd name="T26" fmla="*/ 24 w 29"/>
                <a:gd name="T27" fmla="*/ 3 h 6"/>
                <a:gd name="T28" fmla="*/ 22 w 29"/>
                <a:gd name="T29" fmla="*/ 3 h 6"/>
                <a:gd name="T30" fmla="*/ 18 w 29"/>
                <a:gd name="T31" fmla="*/ 3 h 6"/>
                <a:gd name="T32" fmla="*/ 15 w 29"/>
                <a:gd name="T33" fmla="*/ 3 h 6"/>
                <a:gd name="T34" fmla="*/ 10 w 29"/>
                <a:gd name="T35" fmla="*/ 3 h 6"/>
                <a:gd name="T36" fmla="*/ 8 w 29"/>
                <a:gd name="T37" fmla="*/ 5 h 6"/>
                <a:gd name="T38" fmla="*/ 4 w 29"/>
                <a:gd name="T39" fmla="*/ 5 h 6"/>
                <a:gd name="T40" fmla="*/ 3 w 29"/>
                <a:gd name="T41" fmla="*/ 6 h 6"/>
                <a:gd name="T42" fmla="*/ 3 w 29"/>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6">
                  <a:moveTo>
                    <a:pt x="3" y="6"/>
                  </a:moveTo>
                  <a:lnTo>
                    <a:pt x="0" y="5"/>
                  </a:lnTo>
                  <a:lnTo>
                    <a:pt x="3" y="2"/>
                  </a:lnTo>
                  <a:lnTo>
                    <a:pt x="5" y="1"/>
                  </a:lnTo>
                  <a:lnTo>
                    <a:pt x="10" y="0"/>
                  </a:lnTo>
                  <a:lnTo>
                    <a:pt x="13" y="0"/>
                  </a:lnTo>
                  <a:lnTo>
                    <a:pt x="15" y="0"/>
                  </a:lnTo>
                  <a:lnTo>
                    <a:pt x="18" y="0"/>
                  </a:lnTo>
                  <a:lnTo>
                    <a:pt x="22" y="0"/>
                  </a:lnTo>
                  <a:lnTo>
                    <a:pt x="26" y="0"/>
                  </a:lnTo>
                  <a:lnTo>
                    <a:pt x="28" y="1"/>
                  </a:lnTo>
                  <a:lnTo>
                    <a:pt x="29" y="2"/>
                  </a:lnTo>
                  <a:lnTo>
                    <a:pt x="29" y="3"/>
                  </a:lnTo>
                  <a:lnTo>
                    <a:pt x="24" y="3"/>
                  </a:lnTo>
                  <a:lnTo>
                    <a:pt x="22" y="3"/>
                  </a:lnTo>
                  <a:lnTo>
                    <a:pt x="18" y="3"/>
                  </a:lnTo>
                  <a:lnTo>
                    <a:pt x="15" y="3"/>
                  </a:lnTo>
                  <a:lnTo>
                    <a:pt x="10" y="3"/>
                  </a:lnTo>
                  <a:lnTo>
                    <a:pt x="8" y="5"/>
                  </a:lnTo>
                  <a:lnTo>
                    <a:pt x="4" y="5"/>
                  </a:lnTo>
                  <a:lnTo>
                    <a:pt x="3" y="6"/>
                  </a:lnTo>
                  <a:lnTo>
                    <a:pt x="3" y="6"/>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2" name="Freeform 213"/>
            <p:cNvSpPr>
              <a:spLocks/>
            </p:cNvSpPr>
            <p:nvPr/>
          </p:nvSpPr>
          <p:spPr bwMode="auto">
            <a:xfrm>
              <a:off x="5410" y="996"/>
              <a:ext cx="3" cy="13"/>
            </a:xfrm>
            <a:custGeom>
              <a:avLst/>
              <a:gdLst>
                <a:gd name="T0" fmla="*/ 4 w 7"/>
                <a:gd name="T1" fmla="*/ 40 h 40"/>
                <a:gd name="T2" fmla="*/ 2 w 7"/>
                <a:gd name="T3" fmla="*/ 33 h 40"/>
                <a:gd name="T4" fmla="*/ 3 w 7"/>
                <a:gd name="T5" fmla="*/ 26 h 40"/>
                <a:gd name="T6" fmla="*/ 3 w 7"/>
                <a:gd name="T7" fmla="*/ 17 h 40"/>
                <a:gd name="T8" fmla="*/ 2 w 7"/>
                <a:gd name="T9" fmla="*/ 11 h 40"/>
                <a:gd name="T10" fmla="*/ 0 w 7"/>
                <a:gd name="T11" fmla="*/ 8 h 40"/>
                <a:gd name="T12" fmla="*/ 0 w 7"/>
                <a:gd name="T13" fmla="*/ 6 h 40"/>
                <a:gd name="T14" fmla="*/ 0 w 7"/>
                <a:gd name="T15" fmla="*/ 2 h 40"/>
                <a:gd name="T16" fmla="*/ 0 w 7"/>
                <a:gd name="T17" fmla="*/ 0 h 40"/>
                <a:gd name="T18" fmla="*/ 2 w 7"/>
                <a:gd name="T19" fmla="*/ 0 h 40"/>
                <a:gd name="T20" fmla="*/ 3 w 7"/>
                <a:gd name="T21" fmla="*/ 0 h 40"/>
                <a:gd name="T22" fmla="*/ 5 w 7"/>
                <a:gd name="T23" fmla="*/ 10 h 40"/>
                <a:gd name="T24" fmla="*/ 7 w 7"/>
                <a:gd name="T25" fmla="*/ 18 h 40"/>
                <a:gd name="T26" fmla="*/ 7 w 7"/>
                <a:gd name="T27" fmla="*/ 27 h 40"/>
                <a:gd name="T28" fmla="*/ 5 w 7"/>
                <a:gd name="T29" fmla="*/ 38 h 40"/>
                <a:gd name="T30" fmla="*/ 5 w 7"/>
                <a:gd name="T31" fmla="*/ 38 h 40"/>
                <a:gd name="T32" fmla="*/ 4 w 7"/>
                <a:gd name="T33" fmla="*/ 40 h 40"/>
                <a:gd name="T34" fmla="*/ 4 w 7"/>
                <a:gd name="T3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40">
                  <a:moveTo>
                    <a:pt x="4" y="40"/>
                  </a:moveTo>
                  <a:lnTo>
                    <a:pt x="2" y="33"/>
                  </a:lnTo>
                  <a:lnTo>
                    <a:pt x="3" y="26"/>
                  </a:lnTo>
                  <a:lnTo>
                    <a:pt x="3" y="17"/>
                  </a:lnTo>
                  <a:lnTo>
                    <a:pt x="2" y="11"/>
                  </a:lnTo>
                  <a:lnTo>
                    <a:pt x="0" y="8"/>
                  </a:lnTo>
                  <a:lnTo>
                    <a:pt x="0" y="6"/>
                  </a:lnTo>
                  <a:lnTo>
                    <a:pt x="0" y="2"/>
                  </a:lnTo>
                  <a:lnTo>
                    <a:pt x="0" y="0"/>
                  </a:lnTo>
                  <a:lnTo>
                    <a:pt x="2" y="0"/>
                  </a:lnTo>
                  <a:lnTo>
                    <a:pt x="3" y="0"/>
                  </a:lnTo>
                  <a:lnTo>
                    <a:pt x="5" y="10"/>
                  </a:lnTo>
                  <a:lnTo>
                    <a:pt x="7" y="18"/>
                  </a:lnTo>
                  <a:lnTo>
                    <a:pt x="7" y="27"/>
                  </a:lnTo>
                  <a:lnTo>
                    <a:pt x="5" y="38"/>
                  </a:lnTo>
                  <a:lnTo>
                    <a:pt x="5" y="38"/>
                  </a:lnTo>
                  <a:lnTo>
                    <a:pt x="4" y="40"/>
                  </a:lnTo>
                  <a:lnTo>
                    <a:pt x="4" y="4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3" name="Freeform 214"/>
            <p:cNvSpPr>
              <a:spLocks/>
            </p:cNvSpPr>
            <p:nvPr/>
          </p:nvSpPr>
          <p:spPr bwMode="auto">
            <a:xfrm>
              <a:off x="5404" y="990"/>
              <a:ext cx="3" cy="13"/>
            </a:xfrm>
            <a:custGeom>
              <a:avLst/>
              <a:gdLst>
                <a:gd name="T0" fmla="*/ 6 w 9"/>
                <a:gd name="T1" fmla="*/ 37 h 37"/>
                <a:gd name="T2" fmla="*/ 4 w 9"/>
                <a:gd name="T3" fmla="*/ 28 h 37"/>
                <a:gd name="T4" fmla="*/ 4 w 9"/>
                <a:gd name="T5" fmla="*/ 19 h 37"/>
                <a:gd name="T6" fmla="*/ 4 w 9"/>
                <a:gd name="T7" fmla="*/ 10 h 37"/>
                <a:gd name="T8" fmla="*/ 0 w 9"/>
                <a:gd name="T9" fmla="*/ 4 h 37"/>
                <a:gd name="T10" fmla="*/ 1 w 9"/>
                <a:gd name="T11" fmla="*/ 2 h 37"/>
                <a:gd name="T12" fmla="*/ 1 w 9"/>
                <a:gd name="T13" fmla="*/ 0 h 37"/>
                <a:gd name="T14" fmla="*/ 6 w 9"/>
                <a:gd name="T15" fmla="*/ 5 h 37"/>
                <a:gd name="T16" fmla="*/ 9 w 9"/>
                <a:gd name="T17" fmla="*/ 13 h 37"/>
                <a:gd name="T18" fmla="*/ 8 w 9"/>
                <a:gd name="T19" fmla="*/ 23 h 37"/>
                <a:gd name="T20" fmla="*/ 9 w 9"/>
                <a:gd name="T21" fmla="*/ 31 h 37"/>
                <a:gd name="T22" fmla="*/ 9 w 9"/>
                <a:gd name="T23" fmla="*/ 32 h 37"/>
                <a:gd name="T24" fmla="*/ 9 w 9"/>
                <a:gd name="T25" fmla="*/ 34 h 37"/>
                <a:gd name="T26" fmla="*/ 9 w 9"/>
                <a:gd name="T27" fmla="*/ 37 h 37"/>
                <a:gd name="T28" fmla="*/ 6 w 9"/>
                <a:gd name="T29" fmla="*/ 37 h 37"/>
                <a:gd name="T30" fmla="*/ 6 w 9"/>
                <a:gd name="T3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37">
                  <a:moveTo>
                    <a:pt x="6" y="37"/>
                  </a:moveTo>
                  <a:lnTo>
                    <a:pt x="4" y="28"/>
                  </a:lnTo>
                  <a:lnTo>
                    <a:pt x="4" y="19"/>
                  </a:lnTo>
                  <a:lnTo>
                    <a:pt x="4" y="10"/>
                  </a:lnTo>
                  <a:lnTo>
                    <a:pt x="0" y="4"/>
                  </a:lnTo>
                  <a:lnTo>
                    <a:pt x="1" y="2"/>
                  </a:lnTo>
                  <a:lnTo>
                    <a:pt x="1" y="0"/>
                  </a:lnTo>
                  <a:lnTo>
                    <a:pt x="6" y="5"/>
                  </a:lnTo>
                  <a:lnTo>
                    <a:pt x="9" y="13"/>
                  </a:lnTo>
                  <a:lnTo>
                    <a:pt x="8" y="23"/>
                  </a:lnTo>
                  <a:lnTo>
                    <a:pt x="9" y="31"/>
                  </a:lnTo>
                  <a:lnTo>
                    <a:pt x="9" y="32"/>
                  </a:lnTo>
                  <a:lnTo>
                    <a:pt x="9" y="34"/>
                  </a:lnTo>
                  <a:lnTo>
                    <a:pt x="9" y="37"/>
                  </a:lnTo>
                  <a:lnTo>
                    <a:pt x="6" y="37"/>
                  </a:lnTo>
                  <a:lnTo>
                    <a:pt x="6" y="37"/>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4" name="Freeform 215"/>
            <p:cNvSpPr>
              <a:spLocks/>
            </p:cNvSpPr>
            <p:nvPr/>
          </p:nvSpPr>
          <p:spPr bwMode="auto">
            <a:xfrm>
              <a:off x="5420" y="1018"/>
              <a:ext cx="5" cy="6"/>
            </a:xfrm>
            <a:custGeom>
              <a:avLst/>
              <a:gdLst>
                <a:gd name="T0" fmla="*/ 12 w 14"/>
                <a:gd name="T1" fmla="*/ 20 h 20"/>
                <a:gd name="T2" fmla="*/ 8 w 14"/>
                <a:gd name="T3" fmla="*/ 15 h 20"/>
                <a:gd name="T4" fmla="*/ 5 w 14"/>
                <a:gd name="T5" fmla="*/ 11 h 20"/>
                <a:gd name="T6" fmla="*/ 3 w 14"/>
                <a:gd name="T7" fmla="*/ 6 h 20"/>
                <a:gd name="T8" fmla="*/ 0 w 14"/>
                <a:gd name="T9" fmla="*/ 1 h 20"/>
                <a:gd name="T10" fmla="*/ 3 w 14"/>
                <a:gd name="T11" fmla="*/ 0 h 20"/>
                <a:gd name="T12" fmla="*/ 5 w 14"/>
                <a:gd name="T13" fmla="*/ 1 h 20"/>
                <a:gd name="T14" fmla="*/ 8 w 14"/>
                <a:gd name="T15" fmla="*/ 4 h 20"/>
                <a:gd name="T16" fmla="*/ 12 w 14"/>
                <a:gd name="T17" fmla="*/ 9 h 20"/>
                <a:gd name="T18" fmla="*/ 13 w 14"/>
                <a:gd name="T19" fmla="*/ 14 h 20"/>
                <a:gd name="T20" fmla="*/ 14 w 14"/>
                <a:gd name="T21" fmla="*/ 19 h 20"/>
                <a:gd name="T22" fmla="*/ 13 w 14"/>
                <a:gd name="T23" fmla="*/ 20 h 20"/>
                <a:gd name="T24" fmla="*/ 12 w 14"/>
                <a:gd name="T25" fmla="*/ 20 h 20"/>
                <a:gd name="T26" fmla="*/ 12 w 14"/>
                <a:gd name="T2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0">
                  <a:moveTo>
                    <a:pt x="12" y="20"/>
                  </a:moveTo>
                  <a:lnTo>
                    <a:pt x="8" y="15"/>
                  </a:lnTo>
                  <a:lnTo>
                    <a:pt x="5" y="11"/>
                  </a:lnTo>
                  <a:lnTo>
                    <a:pt x="3" y="6"/>
                  </a:lnTo>
                  <a:lnTo>
                    <a:pt x="0" y="1"/>
                  </a:lnTo>
                  <a:lnTo>
                    <a:pt x="3" y="0"/>
                  </a:lnTo>
                  <a:lnTo>
                    <a:pt x="5" y="1"/>
                  </a:lnTo>
                  <a:lnTo>
                    <a:pt x="8" y="4"/>
                  </a:lnTo>
                  <a:lnTo>
                    <a:pt x="12" y="9"/>
                  </a:lnTo>
                  <a:lnTo>
                    <a:pt x="13" y="14"/>
                  </a:lnTo>
                  <a:lnTo>
                    <a:pt x="14" y="19"/>
                  </a:lnTo>
                  <a:lnTo>
                    <a:pt x="13" y="20"/>
                  </a:lnTo>
                  <a:lnTo>
                    <a:pt x="12" y="20"/>
                  </a:lnTo>
                  <a:lnTo>
                    <a:pt x="12" y="2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5" name="Freeform 216"/>
            <p:cNvSpPr>
              <a:spLocks/>
            </p:cNvSpPr>
            <p:nvPr/>
          </p:nvSpPr>
          <p:spPr bwMode="auto">
            <a:xfrm>
              <a:off x="5425" y="1024"/>
              <a:ext cx="3" cy="5"/>
            </a:xfrm>
            <a:custGeom>
              <a:avLst/>
              <a:gdLst>
                <a:gd name="T0" fmla="*/ 7 w 8"/>
                <a:gd name="T1" fmla="*/ 14 h 14"/>
                <a:gd name="T2" fmla="*/ 4 w 8"/>
                <a:gd name="T3" fmla="*/ 13 h 14"/>
                <a:gd name="T4" fmla="*/ 3 w 8"/>
                <a:gd name="T5" fmla="*/ 10 h 14"/>
                <a:gd name="T6" fmla="*/ 2 w 8"/>
                <a:gd name="T7" fmla="*/ 5 h 14"/>
                <a:gd name="T8" fmla="*/ 0 w 8"/>
                <a:gd name="T9" fmla="*/ 3 h 14"/>
                <a:gd name="T10" fmla="*/ 0 w 8"/>
                <a:gd name="T11" fmla="*/ 0 h 14"/>
                <a:gd name="T12" fmla="*/ 4 w 8"/>
                <a:gd name="T13" fmla="*/ 1 h 14"/>
                <a:gd name="T14" fmla="*/ 4 w 8"/>
                <a:gd name="T15" fmla="*/ 3 h 14"/>
                <a:gd name="T16" fmla="*/ 7 w 8"/>
                <a:gd name="T17" fmla="*/ 5 h 14"/>
                <a:gd name="T18" fmla="*/ 7 w 8"/>
                <a:gd name="T19" fmla="*/ 9 h 14"/>
                <a:gd name="T20" fmla="*/ 8 w 8"/>
                <a:gd name="T21" fmla="*/ 12 h 14"/>
                <a:gd name="T22" fmla="*/ 7 w 8"/>
                <a:gd name="T23" fmla="*/ 13 h 14"/>
                <a:gd name="T24" fmla="*/ 7 w 8"/>
                <a:gd name="T25" fmla="*/ 14 h 14"/>
                <a:gd name="T26" fmla="*/ 7 w 8"/>
                <a:gd name="T2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4">
                  <a:moveTo>
                    <a:pt x="7" y="14"/>
                  </a:moveTo>
                  <a:lnTo>
                    <a:pt x="4" y="13"/>
                  </a:lnTo>
                  <a:lnTo>
                    <a:pt x="3" y="10"/>
                  </a:lnTo>
                  <a:lnTo>
                    <a:pt x="2" y="5"/>
                  </a:lnTo>
                  <a:lnTo>
                    <a:pt x="0" y="3"/>
                  </a:lnTo>
                  <a:lnTo>
                    <a:pt x="0" y="0"/>
                  </a:lnTo>
                  <a:lnTo>
                    <a:pt x="4" y="1"/>
                  </a:lnTo>
                  <a:lnTo>
                    <a:pt x="4" y="3"/>
                  </a:lnTo>
                  <a:lnTo>
                    <a:pt x="7" y="5"/>
                  </a:lnTo>
                  <a:lnTo>
                    <a:pt x="7" y="9"/>
                  </a:lnTo>
                  <a:lnTo>
                    <a:pt x="8" y="12"/>
                  </a:lnTo>
                  <a:lnTo>
                    <a:pt x="7" y="13"/>
                  </a:lnTo>
                  <a:lnTo>
                    <a:pt x="7" y="14"/>
                  </a:lnTo>
                  <a:lnTo>
                    <a:pt x="7" y="14"/>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6" name="Freeform 217"/>
            <p:cNvSpPr>
              <a:spLocks/>
            </p:cNvSpPr>
            <p:nvPr/>
          </p:nvSpPr>
          <p:spPr bwMode="auto">
            <a:xfrm>
              <a:off x="5449" y="1063"/>
              <a:ext cx="3" cy="5"/>
            </a:xfrm>
            <a:custGeom>
              <a:avLst/>
              <a:gdLst>
                <a:gd name="T0" fmla="*/ 1 w 8"/>
                <a:gd name="T1" fmla="*/ 17 h 17"/>
                <a:gd name="T2" fmla="*/ 0 w 8"/>
                <a:gd name="T3" fmla="*/ 13 h 17"/>
                <a:gd name="T4" fmla="*/ 1 w 8"/>
                <a:gd name="T5" fmla="*/ 8 h 17"/>
                <a:gd name="T6" fmla="*/ 4 w 8"/>
                <a:gd name="T7" fmla="*/ 3 h 17"/>
                <a:gd name="T8" fmla="*/ 6 w 8"/>
                <a:gd name="T9" fmla="*/ 0 h 17"/>
                <a:gd name="T10" fmla="*/ 8 w 8"/>
                <a:gd name="T11" fmla="*/ 5 h 17"/>
                <a:gd name="T12" fmla="*/ 6 w 8"/>
                <a:gd name="T13" fmla="*/ 8 h 17"/>
                <a:gd name="T14" fmla="*/ 4 w 8"/>
                <a:gd name="T15" fmla="*/ 13 h 17"/>
                <a:gd name="T16" fmla="*/ 1 w 8"/>
                <a:gd name="T17" fmla="*/ 17 h 17"/>
                <a:gd name="T18" fmla="*/ 1 w 8"/>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7">
                  <a:moveTo>
                    <a:pt x="1" y="17"/>
                  </a:moveTo>
                  <a:lnTo>
                    <a:pt x="0" y="13"/>
                  </a:lnTo>
                  <a:lnTo>
                    <a:pt x="1" y="8"/>
                  </a:lnTo>
                  <a:lnTo>
                    <a:pt x="4" y="3"/>
                  </a:lnTo>
                  <a:lnTo>
                    <a:pt x="6" y="0"/>
                  </a:lnTo>
                  <a:lnTo>
                    <a:pt x="8" y="5"/>
                  </a:lnTo>
                  <a:lnTo>
                    <a:pt x="6" y="8"/>
                  </a:lnTo>
                  <a:lnTo>
                    <a:pt x="4" y="13"/>
                  </a:lnTo>
                  <a:lnTo>
                    <a:pt x="1" y="17"/>
                  </a:lnTo>
                  <a:lnTo>
                    <a:pt x="1" y="17"/>
                  </a:lnTo>
                  <a:close/>
                </a:path>
              </a:pathLst>
            </a:custGeom>
            <a:solidFill>
              <a:srgbClr val="6380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7" name="Freeform 218"/>
            <p:cNvSpPr>
              <a:spLocks/>
            </p:cNvSpPr>
            <p:nvPr/>
          </p:nvSpPr>
          <p:spPr bwMode="auto">
            <a:xfrm>
              <a:off x="5444" y="1058"/>
              <a:ext cx="7" cy="2"/>
            </a:xfrm>
            <a:custGeom>
              <a:avLst/>
              <a:gdLst>
                <a:gd name="T0" fmla="*/ 19 w 20"/>
                <a:gd name="T1" fmla="*/ 5 h 5"/>
                <a:gd name="T2" fmla="*/ 15 w 20"/>
                <a:gd name="T3" fmla="*/ 3 h 5"/>
                <a:gd name="T4" fmla="*/ 11 w 20"/>
                <a:gd name="T5" fmla="*/ 3 h 5"/>
                <a:gd name="T6" fmla="*/ 5 w 20"/>
                <a:gd name="T7" fmla="*/ 2 h 5"/>
                <a:gd name="T8" fmla="*/ 1 w 20"/>
                <a:gd name="T9" fmla="*/ 2 h 5"/>
                <a:gd name="T10" fmla="*/ 0 w 20"/>
                <a:gd name="T11" fmla="*/ 1 h 5"/>
                <a:gd name="T12" fmla="*/ 0 w 20"/>
                <a:gd name="T13" fmla="*/ 1 h 5"/>
                <a:gd name="T14" fmla="*/ 1 w 20"/>
                <a:gd name="T15" fmla="*/ 0 h 5"/>
                <a:gd name="T16" fmla="*/ 5 w 20"/>
                <a:gd name="T17" fmla="*/ 0 h 5"/>
                <a:gd name="T18" fmla="*/ 9 w 20"/>
                <a:gd name="T19" fmla="*/ 0 h 5"/>
                <a:gd name="T20" fmla="*/ 13 w 20"/>
                <a:gd name="T21" fmla="*/ 0 h 5"/>
                <a:gd name="T22" fmla="*/ 16 w 20"/>
                <a:gd name="T23" fmla="*/ 0 h 5"/>
                <a:gd name="T24" fmla="*/ 19 w 20"/>
                <a:gd name="T25" fmla="*/ 1 h 5"/>
                <a:gd name="T26" fmla="*/ 20 w 20"/>
                <a:gd name="T27" fmla="*/ 2 h 5"/>
                <a:gd name="T28" fmla="*/ 19 w 20"/>
                <a:gd name="T29" fmla="*/ 5 h 5"/>
                <a:gd name="T30" fmla="*/ 19 w 20"/>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5">
                  <a:moveTo>
                    <a:pt x="19" y="5"/>
                  </a:moveTo>
                  <a:lnTo>
                    <a:pt x="15" y="3"/>
                  </a:lnTo>
                  <a:lnTo>
                    <a:pt x="11" y="3"/>
                  </a:lnTo>
                  <a:lnTo>
                    <a:pt x="5" y="2"/>
                  </a:lnTo>
                  <a:lnTo>
                    <a:pt x="1" y="2"/>
                  </a:lnTo>
                  <a:lnTo>
                    <a:pt x="0" y="1"/>
                  </a:lnTo>
                  <a:lnTo>
                    <a:pt x="0" y="1"/>
                  </a:lnTo>
                  <a:lnTo>
                    <a:pt x="1" y="0"/>
                  </a:lnTo>
                  <a:lnTo>
                    <a:pt x="5" y="0"/>
                  </a:lnTo>
                  <a:lnTo>
                    <a:pt x="9" y="0"/>
                  </a:lnTo>
                  <a:lnTo>
                    <a:pt x="13" y="0"/>
                  </a:lnTo>
                  <a:lnTo>
                    <a:pt x="16" y="0"/>
                  </a:lnTo>
                  <a:lnTo>
                    <a:pt x="19" y="1"/>
                  </a:lnTo>
                  <a:lnTo>
                    <a:pt x="20" y="2"/>
                  </a:lnTo>
                  <a:lnTo>
                    <a:pt x="19" y="5"/>
                  </a:lnTo>
                  <a:lnTo>
                    <a:pt x="19" y="5"/>
                  </a:lnTo>
                  <a:close/>
                </a:path>
              </a:pathLst>
            </a:custGeom>
            <a:solidFill>
              <a:srgbClr val="6380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8" name="Freeform 219"/>
            <p:cNvSpPr>
              <a:spLocks/>
            </p:cNvSpPr>
            <p:nvPr/>
          </p:nvSpPr>
          <p:spPr bwMode="auto">
            <a:xfrm>
              <a:off x="5441" y="1050"/>
              <a:ext cx="8" cy="2"/>
            </a:xfrm>
            <a:custGeom>
              <a:avLst/>
              <a:gdLst>
                <a:gd name="T0" fmla="*/ 23 w 24"/>
                <a:gd name="T1" fmla="*/ 4 h 5"/>
                <a:gd name="T2" fmla="*/ 18 w 24"/>
                <a:gd name="T3" fmla="*/ 3 h 5"/>
                <a:gd name="T4" fmla="*/ 13 w 24"/>
                <a:gd name="T5" fmla="*/ 4 h 5"/>
                <a:gd name="T6" fmla="*/ 6 w 24"/>
                <a:gd name="T7" fmla="*/ 5 h 5"/>
                <a:gd name="T8" fmla="*/ 1 w 24"/>
                <a:gd name="T9" fmla="*/ 5 h 5"/>
                <a:gd name="T10" fmla="*/ 0 w 24"/>
                <a:gd name="T11" fmla="*/ 4 h 5"/>
                <a:gd name="T12" fmla="*/ 1 w 24"/>
                <a:gd name="T13" fmla="*/ 3 h 5"/>
                <a:gd name="T14" fmla="*/ 5 w 24"/>
                <a:gd name="T15" fmla="*/ 1 h 5"/>
                <a:gd name="T16" fmla="*/ 8 w 24"/>
                <a:gd name="T17" fmla="*/ 1 h 5"/>
                <a:gd name="T18" fmla="*/ 10 w 24"/>
                <a:gd name="T19" fmla="*/ 0 h 5"/>
                <a:gd name="T20" fmla="*/ 14 w 24"/>
                <a:gd name="T21" fmla="*/ 0 h 5"/>
                <a:gd name="T22" fmla="*/ 18 w 24"/>
                <a:gd name="T23" fmla="*/ 0 h 5"/>
                <a:gd name="T24" fmla="*/ 21 w 24"/>
                <a:gd name="T25" fmla="*/ 0 h 5"/>
                <a:gd name="T26" fmla="*/ 24 w 24"/>
                <a:gd name="T27" fmla="*/ 0 h 5"/>
                <a:gd name="T28" fmla="*/ 23 w 24"/>
                <a:gd name="T29" fmla="*/ 4 h 5"/>
                <a:gd name="T30" fmla="*/ 23 w 24"/>
                <a:gd name="T3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5">
                  <a:moveTo>
                    <a:pt x="23" y="4"/>
                  </a:moveTo>
                  <a:lnTo>
                    <a:pt x="18" y="3"/>
                  </a:lnTo>
                  <a:lnTo>
                    <a:pt x="13" y="4"/>
                  </a:lnTo>
                  <a:lnTo>
                    <a:pt x="6" y="5"/>
                  </a:lnTo>
                  <a:lnTo>
                    <a:pt x="1" y="5"/>
                  </a:lnTo>
                  <a:lnTo>
                    <a:pt x="0" y="4"/>
                  </a:lnTo>
                  <a:lnTo>
                    <a:pt x="1" y="3"/>
                  </a:lnTo>
                  <a:lnTo>
                    <a:pt x="5" y="1"/>
                  </a:lnTo>
                  <a:lnTo>
                    <a:pt x="8" y="1"/>
                  </a:lnTo>
                  <a:lnTo>
                    <a:pt x="10" y="0"/>
                  </a:lnTo>
                  <a:lnTo>
                    <a:pt x="14" y="0"/>
                  </a:lnTo>
                  <a:lnTo>
                    <a:pt x="18" y="0"/>
                  </a:lnTo>
                  <a:lnTo>
                    <a:pt x="21" y="0"/>
                  </a:lnTo>
                  <a:lnTo>
                    <a:pt x="24" y="0"/>
                  </a:lnTo>
                  <a:lnTo>
                    <a:pt x="23" y="4"/>
                  </a:lnTo>
                  <a:lnTo>
                    <a:pt x="23" y="4"/>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9" name="Freeform 220"/>
            <p:cNvSpPr>
              <a:spLocks/>
            </p:cNvSpPr>
            <p:nvPr/>
          </p:nvSpPr>
          <p:spPr bwMode="auto">
            <a:xfrm>
              <a:off x="5440" y="1045"/>
              <a:ext cx="5" cy="3"/>
            </a:xfrm>
            <a:custGeom>
              <a:avLst/>
              <a:gdLst>
                <a:gd name="T0" fmla="*/ 14 w 14"/>
                <a:gd name="T1" fmla="*/ 5 h 8"/>
                <a:gd name="T2" fmla="*/ 11 w 14"/>
                <a:gd name="T3" fmla="*/ 5 h 8"/>
                <a:gd name="T4" fmla="*/ 7 w 14"/>
                <a:gd name="T5" fmla="*/ 6 h 8"/>
                <a:gd name="T6" fmla="*/ 3 w 14"/>
                <a:gd name="T7" fmla="*/ 8 h 8"/>
                <a:gd name="T8" fmla="*/ 0 w 14"/>
                <a:gd name="T9" fmla="*/ 6 h 8"/>
                <a:gd name="T10" fmla="*/ 2 w 14"/>
                <a:gd name="T11" fmla="*/ 3 h 8"/>
                <a:gd name="T12" fmla="*/ 6 w 14"/>
                <a:gd name="T13" fmla="*/ 3 h 8"/>
                <a:gd name="T14" fmla="*/ 9 w 14"/>
                <a:gd name="T15" fmla="*/ 1 h 8"/>
                <a:gd name="T16" fmla="*/ 13 w 14"/>
                <a:gd name="T17" fmla="*/ 0 h 8"/>
                <a:gd name="T18" fmla="*/ 14 w 14"/>
                <a:gd name="T19" fmla="*/ 3 h 8"/>
                <a:gd name="T20" fmla="*/ 14 w 14"/>
                <a:gd name="T21" fmla="*/ 5 h 8"/>
                <a:gd name="T22" fmla="*/ 14 w 14"/>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8">
                  <a:moveTo>
                    <a:pt x="14" y="5"/>
                  </a:moveTo>
                  <a:lnTo>
                    <a:pt x="11" y="5"/>
                  </a:lnTo>
                  <a:lnTo>
                    <a:pt x="7" y="6"/>
                  </a:lnTo>
                  <a:lnTo>
                    <a:pt x="3" y="8"/>
                  </a:lnTo>
                  <a:lnTo>
                    <a:pt x="0" y="6"/>
                  </a:lnTo>
                  <a:lnTo>
                    <a:pt x="2" y="3"/>
                  </a:lnTo>
                  <a:lnTo>
                    <a:pt x="6" y="3"/>
                  </a:lnTo>
                  <a:lnTo>
                    <a:pt x="9" y="1"/>
                  </a:lnTo>
                  <a:lnTo>
                    <a:pt x="13" y="0"/>
                  </a:lnTo>
                  <a:lnTo>
                    <a:pt x="14" y="3"/>
                  </a:lnTo>
                  <a:lnTo>
                    <a:pt x="14" y="5"/>
                  </a:lnTo>
                  <a:lnTo>
                    <a:pt x="14" y="5"/>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0" name="Freeform 221"/>
            <p:cNvSpPr>
              <a:spLocks/>
            </p:cNvSpPr>
            <p:nvPr/>
          </p:nvSpPr>
          <p:spPr bwMode="auto">
            <a:xfrm>
              <a:off x="5434" y="1042"/>
              <a:ext cx="10" cy="3"/>
            </a:xfrm>
            <a:custGeom>
              <a:avLst/>
              <a:gdLst>
                <a:gd name="T0" fmla="*/ 26 w 29"/>
                <a:gd name="T1" fmla="*/ 3 h 10"/>
                <a:gd name="T2" fmla="*/ 20 w 29"/>
                <a:gd name="T3" fmla="*/ 5 h 10"/>
                <a:gd name="T4" fmla="*/ 15 w 29"/>
                <a:gd name="T5" fmla="*/ 6 h 10"/>
                <a:gd name="T6" fmla="*/ 8 w 29"/>
                <a:gd name="T7" fmla="*/ 7 h 10"/>
                <a:gd name="T8" fmla="*/ 2 w 29"/>
                <a:gd name="T9" fmla="*/ 10 h 10"/>
                <a:gd name="T10" fmla="*/ 0 w 29"/>
                <a:gd name="T11" fmla="*/ 9 h 10"/>
                <a:gd name="T12" fmla="*/ 1 w 29"/>
                <a:gd name="T13" fmla="*/ 6 h 10"/>
                <a:gd name="T14" fmla="*/ 6 w 29"/>
                <a:gd name="T15" fmla="*/ 3 h 10"/>
                <a:gd name="T16" fmla="*/ 11 w 29"/>
                <a:gd name="T17" fmla="*/ 2 h 10"/>
                <a:gd name="T18" fmla="*/ 17 w 29"/>
                <a:gd name="T19" fmla="*/ 1 h 10"/>
                <a:gd name="T20" fmla="*/ 22 w 29"/>
                <a:gd name="T21" fmla="*/ 0 h 10"/>
                <a:gd name="T22" fmla="*/ 27 w 29"/>
                <a:gd name="T23" fmla="*/ 0 h 10"/>
                <a:gd name="T24" fmla="*/ 29 w 29"/>
                <a:gd name="T25" fmla="*/ 1 h 10"/>
                <a:gd name="T26" fmla="*/ 27 w 29"/>
                <a:gd name="T27" fmla="*/ 2 h 10"/>
                <a:gd name="T28" fmla="*/ 26 w 29"/>
                <a:gd name="T29" fmla="*/ 3 h 10"/>
                <a:gd name="T30" fmla="*/ 26 w 29"/>
                <a:gd name="T31"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0">
                  <a:moveTo>
                    <a:pt x="26" y="3"/>
                  </a:moveTo>
                  <a:lnTo>
                    <a:pt x="20" y="5"/>
                  </a:lnTo>
                  <a:lnTo>
                    <a:pt x="15" y="6"/>
                  </a:lnTo>
                  <a:lnTo>
                    <a:pt x="8" y="7"/>
                  </a:lnTo>
                  <a:lnTo>
                    <a:pt x="2" y="10"/>
                  </a:lnTo>
                  <a:lnTo>
                    <a:pt x="0" y="9"/>
                  </a:lnTo>
                  <a:lnTo>
                    <a:pt x="1" y="6"/>
                  </a:lnTo>
                  <a:lnTo>
                    <a:pt x="6" y="3"/>
                  </a:lnTo>
                  <a:lnTo>
                    <a:pt x="11" y="2"/>
                  </a:lnTo>
                  <a:lnTo>
                    <a:pt x="17" y="1"/>
                  </a:lnTo>
                  <a:lnTo>
                    <a:pt x="22" y="0"/>
                  </a:lnTo>
                  <a:lnTo>
                    <a:pt x="27" y="0"/>
                  </a:lnTo>
                  <a:lnTo>
                    <a:pt x="29" y="1"/>
                  </a:lnTo>
                  <a:lnTo>
                    <a:pt x="27" y="2"/>
                  </a:lnTo>
                  <a:lnTo>
                    <a:pt x="26" y="3"/>
                  </a:lnTo>
                  <a:lnTo>
                    <a:pt x="26" y="3"/>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1" name="Freeform 222"/>
            <p:cNvSpPr>
              <a:spLocks/>
            </p:cNvSpPr>
            <p:nvPr/>
          </p:nvSpPr>
          <p:spPr bwMode="auto">
            <a:xfrm>
              <a:off x="5434" y="1038"/>
              <a:ext cx="7" cy="3"/>
            </a:xfrm>
            <a:custGeom>
              <a:avLst/>
              <a:gdLst>
                <a:gd name="T0" fmla="*/ 2 w 19"/>
                <a:gd name="T1" fmla="*/ 7 h 7"/>
                <a:gd name="T2" fmla="*/ 0 w 19"/>
                <a:gd name="T3" fmla="*/ 7 h 7"/>
                <a:gd name="T4" fmla="*/ 0 w 19"/>
                <a:gd name="T5" fmla="*/ 6 h 7"/>
                <a:gd name="T6" fmla="*/ 2 w 19"/>
                <a:gd name="T7" fmla="*/ 3 h 7"/>
                <a:gd name="T8" fmla="*/ 7 w 19"/>
                <a:gd name="T9" fmla="*/ 2 h 7"/>
                <a:gd name="T10" fmla="*/ 12 w 19"/>
                <a:gd name="T11" fmla="*/ 0 h 7"/>
                <a:gd name="T12" fmla="*/ 16 w 19"/>
                <a:gd name="T13" fmla="*/ 0 h 7"/>
                <a:gd name="T14" fmla="*/ 19 w 19"/>
                <a:gd name="T15" fmla="*/ 0 h 7"/>
                <a:gd name="T16" fmla="*/ 19 w 19"/>
                <a:gd name="T17" fmla="*/ 2 h 7"/>
                <a:gd name="T18" fmla="*/ 14 w 19"/>
                <a:gd name="T19" fmla="*/ 3 h 7"/>
                <a:gd name="T20" fmla="*/ 10 w 19"/>
                <a:gd name="T21" fmla="*/ 5 h 7"/>
                <a:gd name="T22" fmla="*/ 5 w 19"/>
                <a:gd name="T23" fmla="*/ 6 h 7"/>
                <a:gd name="T24" fmla="*/ 2 w 19"/>
                <a:gd name="T25" fmla="*/ 7 h 7"/>
                <a:gd name="T26" fmla="*/ 2 w 19"/>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7">
                  <a:moveTo>
                    <a:pt x="2" y="7"/>
                  </a:moveTo>
                  <a:lnTo>
                    <a:pt x="0" y="7"/>
                  </a:lnTo>
                  <a:lnTo>
                    <a:pt x="0" y="6"/>
                  </a:lnTo>
                  <a:lnTo>
                    <a:pt x="2" y="3"/>
                  </a:lnTo>
                  <a:lnTo>
                    <a:pt x="7" y="2"/>
                  </a:lnTo>
                  <a:lnTo>
                    <a:pt x="12" y="0"/>
                  </a:lnTo>
                  <a:lnTo>
                    <a:pt x="16" y="0"/>
                  </a:lnTo>
                  <a:lnTo>
                    <a:pt x="19" y="0"/>
                  </a:lnTo>
                  <a:lnTo>
                    <a:pt x="19" y="2"/>
                  </a:lnTo>
                  <a:lnTo>
                    <a:pt x="14" y="3"/>
                  </a:lnTo>
                  <a:lnTo>
                    <a:pt x="10" y="5"/>
                  </a:lnTo>
                  <a:lnTo>
                    <a:pt x="5" y="6"/>
                  </a:lnTo>
                  <a:lnTo>
                    <a:pt x="2" y="7"/>
                  </a:lnTo>
                  <a:lnTo>
                    <a:pt x="2" y="7"/>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2" name="Freeform 223"/>
            <p:cNvSpPr>
              <a:spLocks/>
            </p:cNvSpPr>
            <p:nvPr/>
          </p:nvSpPr>
          <p:spPr bwMode="auto">
            <a:xfrm>
              <a:off x="5448" y="1055"/>
              <a:ext cx="3" cy="8"/>
            </a:xfrm>
            <a:custGeom>
              <a:avLst/>
              <a:gdLst>
                <a:gd name="T0" fmla="*/ 3 w 9"/>
                <a:gd name="T1" fmla="*/ 21 h 23"/>
                <a:gd name="T2" fmla="*/ 0 w 9"/>
                <a:gd name="T3" fmla="*/ 23 h 23"/>
                <a:gd name="T4" fmla="*/ 0 w 9"/>
                <a:gd name="T5" fmla="*/ 20 h 23"/>
                <a:gd name="T6" fmla="*/ 0 w 9"/>
                <a:gd name="T7" fmla="*/ 16 h 23"/>
                <a:gd name="T8" fmla="*/ 3 w 9"/>
                <a:gd name="T9" fmla="*/ 12 h 23"/>
                <a:gd name="T10" fmla="*/ 4 w 9"/>
                <a:gd name="T11" fmla="*/ 7 h 23"/>
                <a:gd name="T12" fmla="*/ 5 w 9"/>
                <a:gd name="T13" fmla="*/ 5 h 23"/>
                <a:gd name="T14" fmla="*/ 6 w 9"/>
                <a:gd name="T15" fmla="*/ 1 h 23"/>
                <a:gd name="T16" fmla="*/ 9 w 9"/>
                <a:gd name="T17" fmla="*/ 0 h 23"/>
                <a:gd name="T18" fmla="*/ 9 w 9"/>
                <a:gd name="T19" fmla="*/ 1 h 23"/>
                <a:gd name="T20" fmla="*/ 9 w 9"/>
                <a:gd name="T21" fmla="*/ 4 h 23"/>
                <a:gd name="T22" fmla="*/ 8 w 9"/>
                <a:gd name="T23" fmla="*/ 10 h 23"/>
                <a:gd name="T24" fmla="*/ 6 w 9"/>
                <a:gd name="T25" fmla="*/ 14 h 23"/>
                <a:gd name="T26" fmla="*/ 4 w 9"/>
                <a:gd name="T27" fmla="*/ 18 h 23"/>
                <a:gd name="T28" fmla="*/ 3 w 9"/>
                <a:gd name="T29" fmla="*/ 21 h 23"/>
                <a:gd name="T30" fmla="*/ 3 w 9"/>
                <a:gd name="T31"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23">
                  <a:moveTo>
                    <a:pt x="3" y="21"/>
                  </a:moveTo>
                  <a:lnTo>
                    <a:pt x="0" y="23"/>
                  </a:lnTo>
                  <a:lnTo>
                    <a:pt x="0" y="20"/>
                  </a:lnTo>
                  <a:lnTo>
                    <a:pt x="0" y="16"/>
                  </a:lnTo>
                  <a:lnTo>
                    <a:pt x="3" y="12"/>
                  </a:lnTo>
                  <a:lnTo>
                    <a:pt x="4" y="7"/>
                  </a:lnTo>
                  <a:lnTo>
                    <a:pt x="5" y="5"/>
                  </a:lnTo>
                  <a:lnTo>
                    <a:pt x="6" y="1"/>
                  </a:lnTo>
                  <a:lnTo>
                    <a:pt x="9" y="0"/>
                  </a:lnTo>
                  <a:lnTo>
                    <a:pt x="9" y="1"/>
                  </a:lnTo>
                  <a:lnTo>
                    <a:pt x="9" y="4"/>
                  </a:lnTo>
                  <a:lnTo>
                    <a:pt x="8" y="10"/>
                  </a:lnTo>
                  <a:lnTo>
                    <a:pt x="6" y="14"/>
                  </a:lnTo>
                  <a:lnTo>
                    <a:pt x="4" y="18"/>
                  </a:lnTo>
                  <a:lnTo>
                    <a:pt x="3" y="21"/>
                  </a:lnTo>
                  <a:lnTo>
                    <a:pt x="3" y="21"/>
                  </a:lnTo>
                  <a:close/>
                </a:path>
              </a:pathLst>
            </a:custGeom>
            <a:solidFill>
              <a:srgbClr val="6380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3" name="Freeform 224"/>
            <p:cNvSpPr>
              <a:spLocks/>
            </p:cNvSpPr>
            <p:nvPr/>
          </p:nvSpPr>
          <p:spPr bwMode="auto">
            <a:xfrm>
              <a:off x="5444" y="1048"/>
              <a:ext cx="2" cy="7"/>
            </a:xfrm>
            <a:custGeom>
              <a:avLst/>
              <a:gdLst>
                <a:gd name="T0" fmla="*/ 5 w 5"/>
                <a:gd name="T1" fmla="*/ 18 h 20"/>
                <a:gd name="T2" fmla="*/ 3 w 5"/>
                <a:gd name="T3" fmla="*/ 20 h 20"/>
                <a:gd name="T4" fmla="*/ 1 w 5"/>
                <a:gd name="T5" fmla="*/ 18 h 20"/>
                <a:gd name="T6" fmla="*/ 1 w 5"/>
                <a:gd name="T7" fmla="*/ 15 h 20"/>
                <a:gd name="T8" fmla="*/ 1 w 5"/>
                <a:gd name="T9" fmla="*/ 11 h 20"/>
                <a:gd name="T10" fmla="*/ 0 w 5"/>
                <a:gd name="T11" fmla="*/ 6 h 20"/>
                <a:gd name="T12" fmla="*/ 0 w 5"/>
                <a:gd name="T13" fmla="*/ 2 h 20"/>
                <a:gd name="T14" fmla="*/ 0 w 5"/>
                <a:gd name="T15" fmla="*/ 0 h 20"/>
                <a:gd name="T16" fmla="*/ 1 w 5"/>
                <a:gd name="T17" fmla="*/ 1 h 20"/>
                <a:gd name="T18" fmla="*/ 4 w 5"/>
                <a:gd name="T19" fmla="*/ 3 h 20"/>
                <a:gd name="T20" fmla="*/ 5 w 5"/>
                <a:gd name="T21" fmla="*/ 8 h 20"/>
                <a:gd name="T22" fmla="*/ 5 w 5"/>
                <a:gd name="T23" fmla="*/ 12 h 20"/>
                <a:gd name="T24" fmla="*/ 5 w 5"/>
                <a:gd name="T25" fmla="*/ 18 h 20"/>
                <a:gd name="T26" fmla="*/ 5 w 5"/>
                <a:gd name="T2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0">
                  <a:moveTo>
                    <a:pt x="5" y="18"/>
                  </a:moveTo>
                  <a:lnTo>
                    <a:pt x="3" y="20"/>
                  </a:lnTo>
                  <a:lnTo>
                    <a:pt x="1" y="18"/>
                  </a:lnTo>
                  <a:lnTo>
                    <a:pt x="1" y="15"/>
                  </a:lnTo>
                  <a:lnTo>
                    <a:pt x="1" y="11"/>
                  </a:lnTo>
                  <a:lnTo>
                    <a:pt x="0" y="6"/>
                  </a:lnTo>
                  <a:lnTo>
                    <a:pt x="0" y="2"/>
                  </a:lnTo>
                  <a:lnTo>
                    <a:pt x="0" y="0"/>
                  </a:lnTo>
                  <a:lnTo>
                    <a:pt x="1" y="1"/>
                  </a:lnTo>
                  <a:lnTo>
                    <a:pt x="4" y="3"/>
                  </a:lnTo>
                  <a:lnTo>
                    <a:pt x="5" y="8"/>
                  </a:lnTo>
                  <a:lnTo>
                    <a:pt x="5" y="12"/>
                  </a:lnTo>
                  <a:lnTo>
                    <a:pt x="5" y="18"/>
                  </a:lnTo>
                  <a:lnTo>
                    <a:pt x="5" y="18"/>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4" name="Freeform 225"/>
            <p:cNvSpPr>
              <a:spLocks/>
            </p:cNvSpPr>
            <p:nvPr/>
          </p:nvSpPr>
          <p:spPr bwMode="auto">
            <a:xfrm>
              <a:off x="5441" y="1044"/>
              <a:ext cx="2" cy="6"/>
            </a:xfrm>
            <a:custGeom>
              <a:avLst/>
              <a:gdLst>
                <a:gd name="T0" fmla="*/ 4 w 6"/>
                <a:gd name="T1" fmla="*/ 20 h 20"/>
                <a:gd name="T2" fmla="*/ 1 w 6"/>
                <a:gd name="T3" fmla="*/ 15 h 20"/>
                <a:gd name="T4" fmla="*/ 1 w 6"/>
                <a:gd name="T5" fmla="*/ 10 h 20"/>
                <a:gd name="T6" fmla="*/ 1 w 6"/>
                <a:gd name="T7" fmla="*/ 5 h 20"/>
                <a:gd name="T8" fmla="*/ 0 w 6"/>
                <a:gd name="T9" fmla="*/ 1 h 20"/>
                <a:gd name="T10" fmla="*/ 1 w 6"/>
                <a:gd name="T11" fmla="*/ 0 h 20"/>
                <a:gd name="T12" fmla="*/ 3 w 6"/>
                <a:gd name="T13" fmla="*/ 0 h 20"/>
                <a:gd name="T14" fmla="*/ 4 w 6"/>
                <a:gd name="T15" fmla="*/ 4 h 20"/>
                <a:gd name="T16" fmla="*/ 6 w 6"/>
                <a:gd name="T17" fmla="*/ 9 h 20"/>
                <a:gd name="T18" fmla="*/ 5 w 6"/>
                <a:gd name="T19" fmla="*/ 14 h 20"/>
                <a:gd name="T20" fmla="*/ 4 w 6"/>
                <a:gd name="T21" fmla="*/ 20 h 20"/>
                <a:gd name="T22" fmla="*/ 4 w 6"/>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20">
                  <a:moveTo>
                    <a:pt x="4" y="20"/>
                  </a:moveTo>
                  <a:lnTo>
                    <a:pt x="1" y="15"/>
                  </a:lnTo>
                  <a:lnTo>
                    <a:pt x="1" y="10"/>
                  </a:lnTo>
                  <a:lnTo>
                    <a:pt x="1" y="5"/>
                  </a:lnTo>
                  <a:lnTo>
                    <a:pt x="0" y="1"/>
                  </a:lnTo>
                  <a:lnTo>
                    <a:pt x="1" y="0"/>
                  </a:lnTo>
                  <a:lnTo>
                    <a:pt x="3" y="0"/>
                  </a:lnTo>
                  <a:lnTo>
                    <a:pt x="4" y="4"/>
                  </a:lnTo>
                  <a:lnTo>
                    <a:pt x="6" y="9"/>
                  </a:lnTo>
                  <a:lnTo>
                    <a:pt x="5" y="14"/>
                  </a:lnTo>
                  <a:lnTo>
                    <a:pt x="4" y="20"/>
                  </a:lnTo>
                  <a:lnTo>
                    <a:pt x="4" y="20"/>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5" name="Freeform 226"/>
            <p:cNvSpPr>
              <a:spLocks/>
            </p:cNvSpPr>
            <p:nvPr/>
          </p:nvSpPr>
          <p:spPr bwMode="auto">
            <a:xfrm>
              <a:off x="5437" y="1039"/>
              <a:ext cx="2" cy="7"/>
            </a:xfrm>
            <a:custGeom>
              <a:avLst/>
              <a:gdLst>
                <a:gd name="T0" fmla="*/ 8 w 8"/>
                <a:gd name="T1" fmla="*/ 20 h 23"/>
                <a:gd name="T2" fmla="*/ 7 w 8"/>
                <a:gd name="T3" fmla="*/ 23 h 23"/>
                <a:gd name="T4" fmla="*/ 5 w 8"/>
                <a:gd name="T5" fmla="*/ 21 h 23"/>
                <a:gd name="T6" fmla="*/ 5 w 8"/>
                <a:gd name="T7" fmla="*/ 19 h 23"/>
                <a:gd name="T8" fmla="*/ 5 w 8"/>
                <a:gd name="T9" fmla="*/ 16 h 23"/>
                <a:gd name="T10" fmla="*/ 4 w 8"/>
                <a:gd name="T11" fmla="*/ 14 h 23"/>
                <a:gd name="T12" fmla="*/ 4 w 8"/>
                <a:gd name="T13" fmla="*/ 10 h 23"/>
                <a:gd name="T14" fmla="*/ 2 w 8"/>
                <a:gd name="T15" fmla="*/ 5 h 23"/>
                <a:gd name="T16" fmla="*/ 0 w 8"/>
                <a:gd name="T17" fmla="*/ 1 h 23"/>
                <a:gd name="T18" fmla="*/ 2 w 8"/>
                <a:gd name="T19" fmla="*/ 0 h 23"/>
                <a:gd name="T20" fmla="*/ 4 w 8"/>
                <a:gd name="T21" fmla="*/ 0 h 23"/>
                <a:gd name="T22" fmla="*/ 5 w 8"/>
                <a:gd name="T23" fmla="*/ 4 h 23"/>
                <a:gd name="T24" fmla="*/ 7 w 8"/>
                <a:gd name="T25" fmla="*/ 11 h 23"/>
                <a:gd name="T26" fmla="*/ 8 w 8"/>
                <a:gd name="T27" fmla="*/ 18 h 23"/>
                <a:gd name="T28" fmla="*/ 8 w 8"/>
                <a:gd name="T29" fmla="*/ 20 h 23"/>
                <a:gd name="T30" fmla="*/ 8 w 8"/>
                <a:gd name="T3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23">
                  <a:moveTo>
                    <a:pt x="8" y="20"/>
                  </a:moveTo>
                  <a:lnTo>
                    <a:pt x="7" y="23"/>
                  </a:lnTo>
                  <a:lnTo>
                    <a:pt x="5" y="21"/>
                  </a:lnTo>
                  <a:lnTo>
                    <a:pt x="5" y="19"/>
                  </a:lnTo>
                  <a:lnTo>
                    <a:pt x="5" y="16"/>
                  </a:lnTo>
                  <a:lnTo>
                    <a:pt x="4" y="14"/>
                  </a:lnTo>
                  <a:lnTo>
                    <a:pt x="4" y="10"/>
                  </a:lnTo>
                  <a:lnTo>
                    <a:pt x="2" y="5"/>
                  </a:lnTo>
                  <a:lnTo>
                    <a:pt x="0" y="1"/>
                  </a:lnTo>
                  <a:lnTo>
                    <a:pt x="2" y="0"/>
                  </a:lnTo>
                  <a:lnTo>
                    <a:pt x="4" y="0"/>
                  </a:lnTo>
                  <a:lnTo>
                    <a:pt x="5" y="4"/>
                  </a:lnTo>
                  <a:lnTo>
                    <a:pt x="7" y="11"/>
                  </a:lnTo>
                  <a:lnTo>
                    <a:pt x="8" y="18"/>
                  </a:lnTo>
                  <a:lnTo>
                    <a:pt x="8" y="20"/>
                  </a:lnTo>
                  <a:lnTo>
                    <a:pt x="8" y="20"/>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6" name="Freeform 227"/>
            <p:cNvSpPr>
              <a:spLocks/>
            </p:cNvSpPr>
            <p:nvPr/>
          </p:nvSpPr>
          <p:spPr bwMode="auto">
            <a:xfrm>
              <a:off x="5432" y="1031"/>
              <a:ext cx="2" cy="11"/>
            </a:xfrm>
            <a:custGeom>
              <a:avLst/>
              <a:gdLst>
                <a:gd name="T0" fmla="*/ 8 w 8"/>
                <a:gd name="T1" fmla="*/ 32 h 32"/>
                <a:gd name="T2" fmla="*/ 7 w 8"/>
                <a:gd name="T3" fmla="*/ 32 h 32"/>
                <a:gd name="T4" fmla="*/ 5 w 8"/>
                <a:gd name="T5" fmla="*/ 29 h 32"/>
                <a:gd name="T6" fmla="*/ 4 w 8"/>
                <a:gd name="T7" fmla="*/ 23 h 32"/>
                <a:gd name="T8" fmla="*/ 3 w 8"/>
                <a:gd name="T9" fmla="*/ 15 h 32"/>
                <a:gd name="T10" fmla="*/ 2 w 8"/>
                <a:gd name="T11" fmla="*/ 9 h 32"/>
                <a:gd name="T12" fmla="*/ 0 w 8"/>
                <a:gd name="T13" fmla="*/ 3 h 32"/>
                <a:gd name="T14" fmla="*/ 2 w 8"/>
                <a:gd name="T15" fmla="*/ 2 h 32"/>
                <a:gd name="T16" fmla="*/ 4 w 8"/>
                <a:gd name="T17" fmla="*/ 0 h 32"/>
                <a:gd name="T18" fmla="*/ 5 w 8"/>
                <a:gd name="T19" fmla="*/ 8 h 32"/>
                <a:gd name="T20" fmla="*/ 8 w 8"/>
                <a:gd name="T21" fmla="*/ 15 h 32"/>
                <a:gd name="T22" fmla="*/ 8 w 8"/>
                <a:gd name="T23" fmla="*/ 24 h 32"/>
                <a:gd name="T24" fmla="*/ 8 w 8"/>
                <a:gd name="T25" fmla="*/ 32 h 32"/>
                <a:gd name="T26" fmla="*/ 8 w 8"/>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32">
                  <a:moveTo>
                    <a:pt x="8" y="32"/>
                  </a:moveTo>
                  <a:lnTo>
                    <a:pt x="7" y="32"/>
                  </a:lnTo>
                  <a:lnTo>
                    <a:pt x="5" y="29"/>
                  </a:lnTo>
                  <a:lnTo>
                    <a:pt x="4" y="23"/>
                  </a:lnTo>
                  <a:lnTo>
                    <a:pt x="3" y="15"/>
                  </a:lnTo>
                  <a:lnTo>
                    <a:pt x="2" y="9"/>
                  </a:lnTo>
                  <a:lnTo>
                    <a:pt x="0" y="3"/>
                  </a:lnTo>
                  <a:lnTo>
                    <a:pt x="2" y="2"/>
                  </a:lnTo>
                  <a:lnTo>
                    <a:pt x="4" y="0"/>
                  </a:lnTo>
                  <a:lnTo>
                    <a:pt x="5" y="8"/>
                  </a:lnTo>
                  <a:lnTo>
                    <a:pt x="8" y="15"/>
                  </a:lnTo>
                  <a:lnTo>
                    <a:pt x="8" y="24"/>
                  </a:lnTo>
                  <a:lnTo>
                    <a:pt x="8" y="32"/>
                  </a:lnTo>
                  <a:lnTo>
                    <a:pt x="8" y="32"/>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7" name="Freeform 228"/>
            <p:cNvSpPr>
              <a:spLocks/>
            </p:cNvSpPr>
            <p:nvPr/>
          </p:nvSpPr>
          <p:spPr bwMode="auto">
            <a:xfrm>
              <a:off x="5431" y="1034"/>
              <a:ext cx="5" cy="5"/>
            </a:xfrm>
            <a:custGeom>
              <a:avLst/>
              <a:gdLst>
                <a:gd name="T0" fmla="*/ 2 w 17"/>
                <a:gd name="T1" fmla="*/ 13 h 13"/>
                <a:gd name="T2" fmla="*/ 0 w 17"/>
                <a:gd name="T3" fmla="*/ 12 h 13"/>
                <a:gd name="T4" fmla="*/ 0 w 17"/>
                <a:gd name="T5" fmla="*/ 9 h 13"/>
                <a:gd name="T6" fmla="*/ 2 w 17"/>
                <a:gd name="T7" fmla="*/ 5 h 13"/>
                <a:gd name="T8" fmla="*/ 7 w 17"/>
                <a:gd name="T9" fmla="*/ 3 h 13"/>
                <a:gd name="T10" fmla="*/ 12 w 17"/>
                <a:gd name="T11" fmla="*/ 0 h 13"/>
                <a:gd name="T12" fmla="*/ 17 w 17"/>
                <a:gd name="T13" fmla="*/ 0 h 13"/>
                <a:gd name="T14" fmla="*/ 17 w 17"/>
                <a:gd name="T15" fmla="*/ 3 h 13"/>
                <a:gd name="T16" fmla="*/ 13 w 17"/>
                <a:gd name="T17" fmla="*/ 5 h 13"/>
                <a:gd name="T18" fmla="*/ 7 w 17"/>
                <a:gd name="T19" fmla="*/ 8 h 13"/>
                <a:gd name="T20" fmla="*/ 2 w 17"/>
                <a:gd name="T21" fmla="*/ 13 h 13"/>
                <a:gd name="T22" fmla="*/ 2 w 17"/>
                <a:gd name="T2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3">
                  <a:moveTo>
                    <a:pt x="2" y="13"/>
                  </a:moveTo>
                  <a:lnTo>
                    <a:pt x="0" y="12"/>
                  </a:lnTo>
                  <a:lnTo>
                    <a:pt x="0" y="9"/>
                  </a:lnTo>
                  <a:lnTo>
                    <a:pt x="2" y="5"/>
                  </a:lnTo>
                  <a:lnTo>
                    <a:pt x="7" y="3"/>
                  </a:lnTo>
                  <a:lnTo>
                    <a:pt x="12" y="0"/>
                  </a:lnTo>
                  <a:lnTo>
                    <a:pt x="17" y="0"/>
                  </a:lnTo>
                  <a:lnTo>
                    <a:pt x="17" y="3"/>
                  </a:lnTo>
                  <a:lnTo>
                    <a:pt x="13" y="5"/>
                  </a:lnTo>
                  <a:lnTo>
                    <a:pt x="7" y="8"/>
                  </a:lnTo>
                  <a:lnTo>
                    <a:pt x="2" y="13"/>
                  </a:lnTo>
                  <a:lnTo>
                    <a:pt x="2" y="13"/>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8" name="Freeform 229"/>
            <p:cNvSpPr>
              <a:spLocks/>
            </p:cNvSpPr>
            <p:nvPr/>
          </p:nvSpPr>
          <p:spPr bwMode="auto">
            <a:xfrm>
              <a:off x="5448" y="1063"/>
              <a:ext cx="6" cy="5"/>
            </a:xfrm>
            <a:custGeom>
              <a:avLst/>
              <a:gdLst>
                <a:gd name="T0" fmla="*/ 14 w 17"/>
                <a:gd name="T1" fmla="*/ 14 h 14"/>
                <a:gd name="T2" fmla="*/ 10 w 17"/>
                <a:gd name="T3" fmla="*/ 11 h 14"/>
                <a:gd name="T4" fmla="*/ 8 w 17"/>
                <a:gd name="T5" fmla="*/ 9 h 14"/>
                <a:gd name="T6" fmla="*/ 4 w 17"/>
                <a:gd name="T7" fmla="*/ 5 h 14"/>
                <a:gd name="T8" fmla="*/ 0 w 17"/>
                <a:gd name="T9" fmla="*/ 1 h 14"/>
                <a:gd name="T10" fmla="*/ 0 w 17"/>
                <a:gd name="T11" fmla="*/ 1 h 14"/>
                <a:gd name="T12" fmla="*/ 0 w 17"/>
                <a:gd name="T13" fmla="*/ 0 h 14"/>
                <a:gd name="T14" fmla="*/ 2 w 17"/>
                <a:gd name="T15" fmla="*/ 0 h 14"/>
                <a:gd name="T16" fmla="*/ 5 w 17"/>
                <a:gd name="T17" fmla="*/ 2 h 14"/>
                <a:gd name="T18" fmla="*/ 8 w 17"/>
                <a:gd name="T19" fmla="*/ 5 h 14"/>
                <a:gd name="T20" fmla="*/ 12 w 17"/>
                <a:gd name="T21" fmla="*/ 7 h 14"/>
                <a:gd name="T22" fmla="*/ 14 w 17"/>
                <a:gd name="T23" fmla="*/ 9 h 14"/>
                <a:gd name="T24" fmla="*/ 17 w 17"/>
                <a:gd name="T25" fmla="*/ 11 h 14"/>
                <a:gd name="T26" fmla="*/ 17 w 17"/>
                <a:gd name="T27" fmla="*/ 12 h 14"/>
                <a:gd name="T28" fmla="*/ 14 w 17"/>
                <a:gd name="T29" fmla="*/ 14 h 14"/>
                <a:gd name="T30" fmla="*/ 14 w 17"/>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4">
                  <a:moveTo>
                    <a:pt x="14" y="14"/>
                  </a:moveTo>
                  <a:lnTo>
                    <a:pt x="10" y="11"/>
                  </a:lnTo>
                  <a:lnTo>
                    <a:pt x="8" y="9"/>
                  </a:lnTo>
                  <a:lnTo>
                    <a:pt x="4" y="5"/>
                  </a:lnTo>
                  <a:lnTo>
                    <a:pt x="0" y="1"/>
                  </a:lnTo>
                  <a:lnTo>
                    <a:pt x="0" y="1"/>
                  </a:lnTo>
                  <a:lnTo>
                    <a:pt x="0" y="0"/>
                  </a:lnTo>
                  <a:lnTo>
                    <a:pt x="2" y="0"/>
                  </a:lnTo>
                  <a:lnTo>
                    <a:pt x="5" y="2"/>
                  </a:lnTo>
                  <a:lnTo>
                    <a:pt x="8" y="5"/>
                  </a:lnTo>
                  <a:lnTo>
                    <a:pt x="12" y="7"/>
                  </a:lnTo>
                  <a:lnTo>
                    <a:pt x="14" y="9"/>
                  </a:lnTo>
                  <a:lnTo>
                    <a:pt x="17" y="11"/>
                  </a:lnTo>
                  <a:lnTo>
                    <a:pt x="17" y="12"/>
                  </a:lnTo>
                  <a:lnTo>
                    <a:pt x="14" y="14"/>
                  </a:lnTo>
                  <a:lnTo>
                    <a:pt x="14" y="14"/>
                  </a:lnTo>
                  <a:close/>
                </a:path>
              </a:pathLst>
            </a:custGeom>
            <a:solidFill>
              <a:srgbClr val="6380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9" name="Freeform 230"/>
            <p:cNvSpPr>
              <a:spLocks/>
            </p:cNvSpPr>
            <p:nvPr/>
          </p:nvSpPr>
          <p:spPr bwMode="auto">
            <a:xfrm>
              <a:off x="5314" y="956"/>
              <a:ext cx="1" cy="5"/>
            </a:xfrm>
            <a:custGeom>
              <a:avLst/>
              <a:gdLst>
                <a:gd name="T0" fmla="*/ 1 w 4"/>
                <a:gd name="T1" fmla="*/ 14 h 14"/>
                <a:gd name="T2" fmla="*/ 0 w 4"/>
                <a:gd name="T3" fmla="*/ 12 h 14"/>
                <a:gd name="T4" fmla="*/ 1 w 4"/>
                <a:gd name="T5" fmla="*/ 9 h 14"/>
                <a:gd name="T6" fmla="*/ 1 w 4"/>
                <a:gd name="T7" fmla="*/ 5 h 14"/>
                <a:gd name="T8" fmla="*/ 0 w 4"/>
                <a:gd name="T9" fmla="*/ 2 h 14"/>
                <a:gd name="T10" fmla="*/ 2 w 4"/>
                <a:gd name="T11" fmla="*/ 0 h 14"/>
                <a:gd name="T12" fmla="*/ 4 w 4"/>
                <a:gd name="T13" fmla="*/ 5 h 14"/>
                <a:gd name="T14" fmla="*/ 4 w 4"/>
                <a:gd name="T15" fmla="*/ 12 h 14"/>
                <a:gd name="T16" fmla="*/ 1 w 4"/>
                <a:gd name="T17" fmla="*/ 14 h 14"/>
                <a:gd name="T18" fmla="*/ 1 w 4"/>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4">
                  <a:moveTo>
                    <a:pt x="1" y="14"/>
                  </a:moveTo>
                  <a:lnTo>
                    <a:pt x="0" y="12"/>
                  </a:lnTo>
                  <a:lnTo>
                    <a:pt x="1" y="9"/>
                  </a:lnTo>
                  <a:lnTo>
                    <a:pt x="1" y="5"/>
                  </a:lnTo>
                  <a:lnTo>
                    <a:pt x="0" y="2"/>
                  </a:lnTo>
                  <a:lnTo>
                    <a:pt x="2" y="0"/>
                  </a:lnTo>
                  <a:lnTo>
                    <a:pt x="4" y="5"/>
                  </a:lnTo>
                  <a:lnTo>
                    <a:pt x="4" y="12"/>
                  </a:lnTo>
                  <a:lnTo>
                    <a:pt x="1" y="14"/>
                  </a:lnTo>
                  <a:lnTo>
                    <a:pt x="1" y="14"/>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0" name="Freeform 231"/>
            <p:cNvSpPr>
              <a:spLocks/>
            </p:cNvSpPr>
            <p:nvPr/>
          </p:nvSpPr>
          <p:spPr bwMode="auto">
            <a:xfrm>
              <a:off x="5317" y="950"/>
              <a:ext cx="4" cy="7"/>
            </a:xfrm>
            <a:custGeom>
              <a:avLst/>
              <a:gdLst>
                <a:gd name="T0" fmla="*/ 5 w 10"/>
                <a:gd name="T1" fmla="*/ 6 h 20"/>
                <a:gd name="T2" fmla="*/ 7 w 10"/>
                <a:gd name="T3" fmla="*/ 2 h 20"/>
                <a:gd name="T4" fmla="*/ 9 w 10"/>
                <a:gd name="T5" fmla="*/ 0 h 20"/>
                <a:gd name="T6" fmla="*/ 10 w 10"/>
                <a:gd name="T7" fmla="*/ 1 h 20"/>
                <a:gd name="T8" fmla="*/ 10 w 10"/>
                <a:gd name="T9" fmla="*/ 4 h 20"/>
                <a:gd name="T10" fmla="*/ 9 w 10"/>
                <a:gd name="T11" fmla="*/ 7 h 20"/>
                <a:gd name="T12" fmla="*/ 9 w 10"/>
                <a:gd name="T13" fmla="*/ 11 h 20"/>
                <a:gd name="T14" fmla="*/ 7 w 10"/>
                <a:gd name="T15" fmla="*/ 15 h 20"/>
                <a:gd name="T16" fmla="*/ 5 w 10"/>
                <a:gd name="T17" fmla="*/ 19 h 20"/>
                <a:gd name="T18" fmla="*/ 3 w 10"/>
                <a:gd name="T19" fmla="*/ 20 h 20"/>
                <a:gd name="T20" fmla="*/ 0 w 10"/>
                <a:gd name="T21" fmla="*/ 19 h 20"/>
                <a:gd name="T22" fmla="*/ 2 w 10"/>
                <a:gd name="T23" fmla="*/ 15 h 20"/>
                <a:gd name="T24" fmla="*/ 3 w 10"/>
                <a:gd name="T25" fmla="*/ 12 h 20"/>
                <a:gd name="T26" fmla="*/ 4 w 10"/>
                <a:gd name="T27" fmla="*/ 9 h 20"/>
                <a:gd name="T28" fmla="*/ 5 w 10"/>
                <a:gd name="T29" fmla="*/ 6 h 20"/>
                <a:gd name="T30" fmla="*/ 5 w 10"/>
                <a:gd name="T3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20">
                  <a:moveTo>
                    <a:pt x="5" y="6"/>
                  </a:moveTo>
                  <a:lnTo>
                    <a:pt x="7" y="2"/>
                  </a:lnTo>
                  <a:lnTo>
                    <a:pt x="9" y="0"/>
                  </a:lnTo>
                  <a:lnTo>
                    <a:pt x="10" y="1"/>
                  </a:lnTo>
                  <a:lnTo>
                    <a:pt x="10" y="4"/>
                  </a:lnTo>
                  <a:lnTo>
                    <a:pt x="9" y="7"/>
                  </a:lnTo>
                  <a:lnTo>
                    <a:pt x="9" y="11"/>
                  </a:lnTo>
                  <a:lnTo>
                    <a:pt x="7" y="15"/>
                  </a:lnTo>
                  <a:lnTo>
                    <a:pt x="5" y="19"/>
                  </a:lnTo>
                  <a:lnTo>
                    <a:pt x="3" y="20"/>
                  </a:lnTo>
                  <a:lnTo>
                    <a:pt x="0" y="19"/>
                  </a:lnTo>
                  <a:lnTo>
                    <a:pt x="2" y="15"/>
                  </a:lnTo>
                  <a:lnTo>
                    <a:pt x="3" y="12"/>
                  </a:lnTo>
                  <a:lnTo>
                    <a:pt x="4" y="9"/>
                  </a:lnTo>
                  <a:lnTo>
                    <a:pt x="5" y="6"/>
                  </a:lnTo>
                  <a:lnTo>
                    <a:pt x="5" y="6"/>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1" name="Freeform 232"/>
            <p:cNvSpPr>
              <a:spLocks/>
            </p:cNvSpPr>
            <p:nvPr/>
          </p:nvSpPr>
          <p:spPr bwMode="auto">
            <a:xfrm>
              <a:off x="5323" y="947"/>
              <a:ext cx="2" cy="7"/>
            </a:xfrm>
            <a:custGeom>
              <a:avLst/>
              <a:gdLst>
                <a:gd name="T0" fmla="*/ 2 w 6"/>
                <a:gd name="T1" fmla="*/ 4 h 21"/>
                <a:gd name="T2" fmla="*/ 4 w 6"/>
                <a:gd name="T3" fmla="*/ 1 h 21"/>
                <a:gd name="T4" fmla="*/ 5 w 6"/>
                <a:gd name="T5" fmla="*/ 0 h 21"/>
                <a:gd name="T6" fmla="*/ 6 w 6"/>
                <a:gd name="T7" fmla="*/ 1 h 21"/>
                <a:gd name="T8" fmla="*/ 6 w 6"/>
                <a:gd name="T9" fmla="*/ 4 h 21"/>
                <a:gd name="T10" fmla="*/ 6 w 6"/>
                <a:gd name="T11" fmla="*/ 8 h 21"/>
                <a:gd name="T12" fmla="*/ 6 w 6"/>
                <a:gd name="T13" fmla="*/ 11 h 21"/>
                <a:gd name="T14" fmla="*/ 5 w 6"/>
                <a:gd name="T15" fmla="*/ 16 h 21"/>
                <a:gd name="T16" fmla="*/ 2 w 6"/>
                <a:gd name="T17" fmla="*/ 20 h 21"/>
                <a:gd name="T18" fmla="*/ 1 w 6"/>
                <a:gd name="T19" fmla="*/ 21 h 21"/>
                <a:gd name="T20" fmla="*/ 0 w 6"/>
                <a:gd name="T21" fmla="*/ 20 h 21"/>
                <a:gd name="T22" fmla="*/ 0 w 6"/>
                <a:gd name="T23" fmla="*/ 15 h 21"/>
                <a:gd name="T24" fmla="*/ 1 w 6"/>
                <a:gd name="T25" fmla="*/ 11 h 21"/>
                <a:gd name="T26" fmla="*/ 1 w 6"/>
                <a:gd name="T27" fmla="*/ 8 h 21"/>
                <a:gd name="T28" fmla="*/ 2 w 6"/>
                <a:gd name="T29" fmla="*/ 4 h 21"/>
                <a:gd name="T30" fmla="*/ 2 w 6"/>
                <a:gd name="T31"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21">
                  <a:moveTo>
                    <a:pt x="2" y="4"/>
                  </a:moveTo>
                  <a:lnTo>
                    <a:pt x="4" y="1"/>
                  </a:lnTo>
                  <a:lnTo>
                    <a:pt x="5" y="0"/>
                  </a:lnTo>
                  <a:lnTo>
                    <a:pt x="6" y="1"/>
                  </a:lnTo>
                  <a:lnTo>
                    <a:pt x="6" y="4"/>
                  </a:lnTo>
                  <a:lnTo>
                    <a:pt x="6" y="8"/>
                  </a:lnTo>
                  <a:lnTo>
                    <a:pt x="6" y="11"/>
                  </a:lnTo>
                  <a:lnTo>
                    <a:pt x="5" y="16"/>
                  </a:lnTo>
                  <a:lnTo>
                    <a:pt x="2" y="20"/>
                  </a:lnTo>
                  <a:lnTo>
                    <a:pt x="1" y="21"/>
                  </a:lnTo>
                  <a:lnTo>
                    <a:pt x="0" y="20"/>
                  </a:lnTo>
                  <a:lnTo>
                    <a:pt x="0" y="15"/>
                  </a:lnTo>
                  <a:lnTo>
                    <a:pt x="1" y="11"/>
                  </a:lnTo>
                  <a:lnTo>
                    <a:pt x="1" y="8"/>
                  </a:lnTo>
                  <a:lnTo>
                    <a:pt x="2" y="4"/>
                  </a:lnTo>
                  <a:lnTo>
                    <a:pt x="2" y="4"/>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2" name="Freeform 233"/>
            <p:cNvSpPr>
              <a:spLocks/>
            </p:cNvSpPr>
            <p:nvPr/>
          </p:nvSpPr>
          <p:spPr bwMode="auto">
            <a:xfrm>
              <a:off x="5329" y="940"/>
              <a:ext cx="7" cy="6"/>
            </a:xfrm>
            <a:custGeom>
              <a:avLst/>
              <a:gdLst>
                <a:gd name="T0" fmla="*/ 0 w 21"/>
                <a:gd name="T1" fmla="*/ 0 h 16"/>
                <a:gd name="T2" fmla="*/ 5 w 21"/>
                <a:gd name="T3" fmla="*/ 1 h 16"/>
                <a:gd name="T4" fmla="*/ 9 w 21"/>
                <a:gd name="T5" fmla="*/ 5 h 16"/>
                <a:gd name="T6" fmla="*/ 14 w 21"/>
                <a:gd name="T7" fmla="*/ 8 h 16"/>
                <a:gd name="T8" fmla="*/ 19 w 21"/>
                <a:gd name="T9" fmla="*/ 11 h 16"/>
                <a:gd name="T10" fmla="*/ 21 w 21"/>
                <a:gd name="T11" fmla="*/ 13 h 16"/>
                <a:gd name="T12" fmla="*/ 17 w 21"/>
                <a:gd name="T13" fmla="*/ 16 h 16"/>
                <a:gd name="T14" fmla="*/ 13 w 21"/>
                <a:gd name="T15" fmla="*/ 13 h 16"/>
                <a:gd name="T16" fmla="*/ 9 w 21"/>
                <a:gd name="T17" fmla="*/ 11 h 16"/>
                <a:gd name="T18" fmla="*/ 4 w 21"/>
                <a:gd name="T19" fmla="*/ 7 h 16"/>
                <a:gd name="T20" fmla="*/ 0 w 21"/>
                <a:gd name="T21" fmla="*/ 3 h 16"/>
                <a:gd name="T22" fmla="*/ 0 w 21"/>
                <a:gd name="T23" fmla="*/ 2 h 16"/>
                <a:gd name="T24" fmla="*/ 0 w 21"/>
                <a:gd name="T25" fmla="*/ 0 h 16"/>
                <a:gd name="T26" fmla="*/ 0 w 21"/>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16">
                  <a:moveTo>
                    <a:pt x="0" y="0"/>
                  </a:moveTo>
                  <a:lnTo>
                    <a:pt x="5" y="1"/>
                  </a:lnTo>
                  <a:lnTo>
                    <a:pt x="9" y="5"/>
                  </a:lnTo>
                  <a:lnTo>
                    <a:pt x="14" y="8"/>
                  </a:lnTo>
                  <a:lnTo>
                    <a:pt x="19" y="11"/>
                  </a:lnTo>
                  <a:lnTo>
                    <a:pt x="21" y="13"/>
                  </a:lnTo>
                  <a:lnTo>
                    <a:pt x="17" y="16"/>
                  </a:lnTo>
                  <a:lnTo>
                    <a:pt x="13" y="13"/>
                  </a:lnTo>
                  <a:lnTo>
                    <a:pt x="9" y="11"/>
                  </a:lnTo>
                  <a:lnTo>
                    <a:pt x="4" y="7"/>
                  </a:lnTo>
                  <a:lnTo>
                    <a:pt x="0" y="3"/>
                  </a:lnTo>
                  <a:lnTo>
                    <a:pt x="0" y="2"/>
                  </a:lnTo>
                  <a:lnTo>
                    <a:pt x="0" y="0"/>
                  </a:lnTo>
                  <a:lnTo>
                    <a:pt x="0"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3" name="Freeform 234"/>
            <p:cNvSpPr>
              <a:spLocks/>
            </p:cNvSpPr>
            <p:nvPr/>
          </p:nvSpPr>
          <p:spPr bwMode="auto">
            <a:xfrm>
              <a:off x="5328" y="945"/>
              <a:ext cx="4" cy="3"/>
            </a:xfrm>
            <a:custGeom>
              <a:avLst/>
              <a:gdLst>
                <a:gd name="T0" fmla="*/ 0 w 11"/>
                <a:gd name="T1" fmla="*/ 3 h 9"/>
                <a:gd name="T2" fmla="*/ 1 w 11"/>
                <a:gd name="T3" fmla="*/ 0 h 9"/>
                <a:gd name="T4" fmla="*/ 2 w 11"/>
                <a:gd name="T5" fmla="*/ 0 h 9"/>
                <a:gd name="T6" fmla="*/ 4 w 11"/>
                <a:gd name="T7" fmla="*/ 0 h 9"/>
                <a:gd name="T8" fmla="*/ 6 w 11"/>
                <a:gd name="T9" fmla="*/ 3 h 9"/>
                <a:gd name="T10" fmla="*/ 9 w 11"/>
                <a:gd name="T11" fmla="*/ 4 h 9"/>
                <a:gd name="T12" fmla="*/ 11 w 11"/>
                <a:gd name="T13" fmla="*/ 5 h 9"/>
                <a:gd name="T14" fmla="*/ 11 w 11"/>
                <a:gd name="T15" fmla="*/ 8 h 9"/>
                <a:gd name="T16" fmla="*/ 9 w 11"/>
                <a:gd name="T17" fmla="*/ 9 h 9"/>
                <a:gd name="T18" fmla="*/ 6 w 11"/>
                <a:gd name="T19" fmla="*/ 8 h 9"/>
                <a:gd name="T20" fmla="*/ 4 w 11"/>
                <a:gd name="T21" fmla="*/ 7 h 9"/>
                <a:gd name="T22" fmla="*/ 1 w 11"/>
                <a:gd name="T23" fmla="*/ 4 h 9"/>
                <a:gd name="T24" fmla="*/ 0 w 11"/>
                <a:gd name="T25" fmla="*/ 3 h 9"/>
                <a:gd name="T26" fmla="*/ 0 w 11"/>
                <a:gd name="T2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9">
                  <a:moveTo>
                    <a:pt x="0" y="3"/>
                  </a:moveTo>
                  <a:lnTo>
                    <a:pt x="1" y="0"/>
                  </a:lnTo>
                  <a:lnTo>
                    <a:pt x="2" y="0"/>
                  </a:lnTo>
                  <a:lnTo>
                    <a:pt x="4" y="0"/>
                  </a:lnTo>
                  <a:lnTo>
                    <a:pt x="6" y="3"/>
                  </a:lnTo>
                  <a:lnTo>
                    <a:pt x="9" y="4"/>
                  </a:lnTo>
                  <a:lnTo>
                    <a:pt x="11" y="5"/>
                  </a:lnTo>
                  <a:lnTo>
                    <a:pt x="11" y="8"/>
                  </a:lnTo>
                  <a:lnTo>
                    <a:pt x="9" y="9"/>
                  </a:lnTo>
                  <a:lnTo>
                    <a:pt x="6" y="8"/>
                  </a:lnTo>
                  <a:lnTo>
                    <a:pt x="4" y="7"/>
                  </a:lnTo>
                  <a:lnTo>
                    <a:pt x="1" y="4"/>
                  </a:lnTo>
                  <a:lnTo>
                    <a:pt x="0" y="3"/>
                  </a:lnTo>
                  <a:lnTo>
                    <a:pt x="0" y="3"/>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4" name="Freeform 235"/>
            <p:cNvSpPr>
              <a:spLocks/>
            </p:cNvSpPr>
            <p:nvPr/>
          </p:nvSpPr>
          <p:spPr bwMode="auto">
            <a:xfrm>
              <a:off x="5332" y="936"/>
              <a:ext cx="7" cy="5"/>
            </a:xfrm>
            <a:custGeom>
              <a:avLst/>
              <a:gdLst>
                <a:gd name="T0" fmla="*/ 0 w 23"/>
                <a:gd name="T1" fmla="*/ 2 h 17"/>
                <a:gd name="T2" fmla="*/ 3 w 23"/>
                <a:gd name="T3" fmla="*/ 0 h 17"/>
                <a:gd name="T4" fmla="*/ 9 w 23"/>
                <a:gd name="T5" fmla="*/ 4 h 17"/>
                <a:gd name="T6" fmla="*/ 15 w 23"/>
                <a:gd name="T7" fmla="*/ 9 h 17"/>
                <a:gd name="T8" fmla="*/ 21 w 23"/>
                <a:gd name="T9" fmla="*/ 14 h 17"/>
                <a:gd name="T10" fmla="*/ 23 w 23"/>
                <a:gd name="T11" fmla="*/ 15 h 17"/>
                <a:gd name="T12" fmla="*/ 21 w 23"/>
                <a:gd name="T13" fmla="*/ 17 h 17"/>
                <a:gd name="T14" fmla="*/ 16 w 23"/>
                <a:gd name="T15" fmla="*/ 15 h 17"/>
                <a:gd name="T16" fmla="*/ 11 w 23"/>
                <a:gd name="T17" fmla="*/ 11 h 17"/>
                <a:gd name="T18" fmla="*/ 5 w 23"/>
                <a:gd name="T19" fmla="*/ 7 h 17"/>
                <a:gd name="T20" fmla="*/ 0 w 23"/>
                <a:gd name="T21" fmla="*/ 2 h 17"/>
                <a:gd name="T22" fmla="*/ 0 w 23"/>
                <a:gd name="T2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7">
                  <a:moveTo>
                    <a:pt x="0" y="2"/>
                  </a:moveTo>
                  <a:lnTo>
                    <a:pt x="3" y="0"/>
                  </a:lnTo>
                  <a:lnTo>
                    <a:pt x="9" y="4"/>
                  </a:lnTo>
                  <a:lnTo>
                    <a:pt x="15" y="9"/>
                  </a:lnTo>
                  <a:lnTo>
                    <a:pt x="21" y="14"/>
                  </a:lnTo>
                  <a:lnTo>
                    <a:pt x="23" y="15"/>
                  </a:lnTo>
                  <a:lnTo>
                    <a:pt x="21" y="17"/>
                  </a:lnTo>
                  <a:lnTo>
                    <a:pt x="16" y="15"/>
                  </a:lnTo>
                  <a:lnTo>
                    <a:pt x="11" y="11"/>
                  </a:lnTo>
                  <a:lnTo>
                    <a:pt x="5" y="7"/>
                  </a:lnTo>
                  <a:lnTo>
                    <a:pt x="0" y="2"/>
                  </a:lnTo>
                  <a:lnTo>
                    <a:pt x="0" y="2"/>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5" name="Freeform 236"/>
            <p:cNvSpPr>
              <a:spLocks/>
            </p:cNvSpPr>
            <p:nvPr/>
          </p:nvSpPr>
          <p:spPr bwMode="auto">
            <a:xfrm>
              <a:off x="5335" y="936"/>
              <a:ext cx="5" cy="6"/>
            </a:xfrm>
            <a:custGeom>
              <a:avLst/>
              <a:gdLst>
                <a:gd name="T0" fmla="*/ 0 w 16"/>
                <a:gd name="T1" fmla="*/ 16 h 19"/>
                <a:gd name="T2" fmla="*/ 3 w 16"/>
                <a:gd name="T3" fmla="*/ 11 h 19"/>
                <a:gd name="T4" fmla="*/ 6 w 16"/>
                <a:gd name="T5" fmla="*/ 7 h 19"/>
                <a:gd name="T6" fmla="*/ 10 w 16"/>
                <a:gd name="T7" fmla="*/ 4 h 19"/>
                <a:gd name="T8" fmla="*/ 15 w 16"/>
                <a:gd name="T9" fmla="*/ 0 h 19"/>
                <a:gd name="T10" fmla="*/ 15 w 16"/>
                <a:gd name="T11" fmla="*/ 0 h 19"/>
                <a:gd name="T12" fmla="*/ 16 w 16"/>
                <a:gd name="T13" fmla="*/ 2 h 19"/>
                <a:gd name="T14" fmla="*/ 15 w 16"/>
                <a:gd name="T15" fmla="*/ 4 h 19"/>
                <a:gd name="T16" fmla="*/ 13 w 16"/>
                <a:gd name="T17" fmla="*/ 6 h 19"/>
                <a:gd name="T18" fmla="*/ 10 w 16"/>
                <a:gd name="T19" fmla="*/ 7 h 19"/>
                <a:gd name="T20" fmla="*/ 9 w 16"/>
                <a:gd name="T21" fmla="*/ 11 h 19"/>
                <a:gd name="T22" fmla="*/ 6 w 16"/>
                <a:gd name="T23" fmla="*/ 14 h 19"/>
                <a:gd name="T24" fmla="*/ 5 w 16"/>
                <a:gd name="T25" fmla="*/ 16 h 19"/>
                <a:gd name="T26" fmla="*/ 4 w 16"/>
                <a:gd name="T27" fmla="*/ 17 h 19"/>
                <a:gd name="T28" fmla="*/ 4 w 16"/>
                <a:gd name="T29" fmla="*/ 19 h 19"/>
                <a:gd name="T30" fmla="*/ 0 w 16"/>
                <a:gd name="T31" fmla="*/ 19 h 19"/>
                <a:gd name="T32" fmla="*/ 0 w 16"/>
                <a:gd name="T33" fmla="*/ 16 h 19"/>
                <a:gd name="T34" fmla="*/ 0 w 16"/>
                <a:gd name="T35"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9">
                  <a:moveTo>
                    <a:pt x="0" y="16"/>
                  </a:moveTo>
                  <a:lnTo>
                    <a:pt x="3" y="11"/>
                  </a:lnTo>
                  <a:lnTo>
                    <a:pt x="6" y="7"/>
                  </a:lnTo>
                  <a:lnTo>
                    <a:pt x="10" y="4"/>
                  </a:lnTo>
                  <a:lnTo>
                    <a:pt x="15" y="0"/>
                  </a:lnTo>
                  <a:lnTo>
                    <a:pt x="15" y="0"/>
                  </a:lnTo>
                  <a:lnTo>
                    <a:pt x="16" y="2"/>
                  </a:lnTo>
                  <a:lnTo>
                    <a:pt x="15" y="4"/>
                  </a:lnTo>
                  <a:lnTo>
                    <a:pt x="13" y="6"/>
                  </a:lnTo>
                  <a:lnTo>
                    <a:pt x="10" y="7"/>
                  </a:lnTo>
                  <a:lnTo>
                    <a:pt x="9" y="11"/>
                  </a:lnTo>
                  <a:lnTo>
                    <a:pt x="6" y="14"/>
                  </a:lnTo>
                  <a:lnTo>
                    <a:pt x="5" y="16"/>
                  </a:lnTo>
                  <a:lnTo>
                    <a:pt x="4" y="17"/>
                  </a:lnTo>
                  <a:lnTo>
                    <a:pt x="4" y="19"/>
                  </a:lnTo>
                  <a:lnTo>
                    <a:pt x="0" y="19"/>
                  </a:lnTo>
                  <a:lnTo>
                    <a:pt x="0" y="16"/>
                  </a:lnTo>
                  <a:lnTo>
                    <a:pt x="0" y="16"/>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6" name="Freeform 237"/>
            <p:cNvSpPr>
              <a:spLocks/>
            </p:cNvSpPr>
            <p:nvPr/>
          </p:nvSpPr>
          <p:spPr bwMode="auto">
            <a:xfrm>
              <a:off x="5340" y="927"/>
              <a:ext cx="5" cy="8"/>
            </a:xfrm>
            <a:custGeom>
              <a:avLst/>
              <a:gdLst>
                <a:gd name="T0" fmla="*/ 16 w 17"/>
                <a:gd name="T1" fmla="*/ 1 h 24"/>
                <a:gd name="T2" fmla="*/ 16 w 17"/>
                <a:gd name="T3" fmla="*/ 0 h 24"/>
                <a:gd name="T4" fmla="*/ 17 w 17"/>
                <a:gd name="T5" fmla="*/ 0 h 24"/>
                <a:gd name="T6" fmla="*/ 17 w 17"/>
                <a:gd name="T7" fmla="*/ 1 h 24"/>
                <a:gd name="T8" fmla="*/ 17 w 17"/>
                <a:gd name="T9" fmla="*/ 3 h 24"/>
                <a:gd name="T10" fmla="*/ 16 w 17"/>
                <a:gd name="T11" fmla="*/ 6 h 24"/>
                <a:gd name="T12" fmla="*/ 15 w 17"/>
                <a:gd name="T13" fmla="*/ 10 h 24"/>
                <a:gd name="T14" fmla="*/ 12 w 17"/>
                <a:gd name="T15" fmla="*/ 12 h 24"/>
                <a:gd name="T16" fmla="*/ 12 w 17"/>
                <a:gd name="T17" fmla="*/ 14 h 24"/>
                <a:gd name="T18" fmla="*/ 10 w 17"/>
                <a:gd name="T19" fmla="*/ 16 h 24"/>
                <a:gd name="T20" fmla="*/ 6 w 17"/>
                <a:gd name="T21" fmla="*/ 19 h 24"/>
                <a:gd name="T22" fmla="*/ 4 w 17"/>
                <a:gd name="T23" fmla="*/ 21 h 24"/>
                <a:gd name="T24" fmla="*/ 2 w 17"/>
                <a:gd name="T25" fmla="*/ 22 h 24"/>
                <a:gd name="T26" fmla="*/ 0 w 17"/>
                <a:gd name="T27" fmla="*/ 24 h 24"/>
                <a:gd name="T28" fmla="*/ 0 w 17"/>
                <a:gd name="T29" fmla="*/ 22 h 24"/>
                <a:gd name="T30" fmla="*/ 1 w 17"/>
                <a:gd name="T31" fmla="*/ 19 h 24"/>
                <a:gd name="T32" fmla="*/ 4 w 17"/>
                <a:gd name="T33" fmla="*/ 16 h 24"/>
                <a:gd name="T34" fmla="*/ 6 w 17"/>
                <a:gd name="T35" fmla="*/ 14 h 24"/>
                <a:gd name="T36" fmla="*/ 9 w 17"/>
                <a:gd name="T37" fmla="*/ 11 h 24"/>
                <a:gd name="T38" fmla="*/ 10 w 17"/>
                <a:gd name="T39" fmla="*/ 8 h 24"/>
                <a:gd name="T40" fmla="*/ 12 w 17"/>
                <a:gd name="T41" fmla="*/ 5 h 24"/>
                <a:gd name="T42" fmla="*/ 15 w 17"/>
                <a:gd name="T43" fmla="*/ 2 h 24"/>
                <a:gd name="T44" fmla="*/ 16 w 17"/>
                <a:gd name="T45" fmla="*/ 1 h 24"/>
                <a:gd name="T46" fmla="*/ 16 w 17"/>
                <a:gd name="T4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4">
                  <a:moveTo>
                    <a:pt x="16" y="1"/>
                  </a:moveTo>
                  <a:lnTo>
                    <a:pt x="16" y="0"/>
                  </a:lnTo>
                  <a:lnTo>
                    <a:pt x="17" y="0"/>
                  </a:lnTo>
                  <a:lnTo>
                    <a:pt x="17" y="1"/>
                  </a:lnTo>
                  <a:lnTo>
                    <a:pt x="17" y="3"/>
                  </a:lnTo>
                  <a:lnTo>
                    <a:pt x="16" y="6"/>
                  </a:lnTo>
                  <a:lnTo>
                    <a:pt x="15" y="10"/>
                  </a:lnTo>
                  <a:lnTo>
                    <a:pt x="12" y="12"/>
                  </a:lnTo>
                  <a:lnTo>
                    <a:pt x="12" y="14"/>
                  </a:lnTo>
                  <a:lnTo>
                    <a:pt x="10" y="16"/>
                  </a:lnTo>
                  <a:lnTo>
                    <a:pt x="6" y="19"/>
                  </a:lnTo>
                  <a:lnTo>
                    <a:pt x="4" y="21"/>
                  </a:lnTo>
                  <a:lnTo>
                    <a:pt x="2" y="22"/>
                  </a:lnTo>
                  <a:lnTo>
                    <a:pt x="0" y="24"/>
                  </a:lnTo>
                  <a:lnTo>
                    <a:pt x="0" y="22"/>
                  </a:lnTo>
                  <a:lnTo>
                    <a:pt x="1" y="19"/>
                  </a:lnTo>
                  <a:lnTo>
                    <a:pt x="4" y="16"/>
                  </a:lnTo>
                  <a:lnTo>
                    <a:pt x="6" y="14"/>
                  </a:lnTo>
                  <a:lnTo>
                    <a:pt x="9" y="11"/>
                  </a:lnTo>
                  <a:lnTo>
                    <a:pt x="10" y="8"/>
                  </a:lnTo>
                  <a:lnTo>
                    <a:pt x="12" y="5"/>
                  </a:lnTo>
                  <a:lnTo>
                    <a:pt x="15" y="2"/>
                  </a:lnTo>
                  <a:lnTo>
                    <a:pt x="16" y="1"/>
                  </a:lnTo>
                  <a:lnTo>
                    <a:pt x="16" y="1"/>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7" name="Freeform 238"/>
            <p:cNvSpPr>
              <a:spLocks/>
            </p:cNvSpPr>
            <p:nvPr/>
          </p:nvSpPr>
          <p:spPr bwMode="auto">
            <a:xfrm>
              <a:off x="5362" y="908"/>
              <a:ext cx="5" cy="11"/>
            </a:xfrm>
            <a:custGeom>
              <a:avLst/>
              <a:gdLst>
                <a:gd name="T0" fmla="*/ 10 w 14"/>
                <a:gd name="T1" fmla="*/ 1 h 33"/>
                <a:gd name="T2" fmla="*/ 12 w 14"/>
                <a:gd name="T3" fmla="*/ 0 h 33"/>
                <a:gd name="T4" fmla="*/ 14 w 14"/>
                <a:gd name="T5" fmla="*/ 3 h 33"/>
                <a:gd name="T6" fmla="*/ 14 w 14"/>
                <a:gd name="T7" fmla="*/ 6 h 33"/>
                <a:gd name="T8" fmla="*/ 12 w 14"/>
                <a:gd name="T9" fmla="*/ 13 h 33"/>
                <a:gd name="T10" fmla="*/ 10 w 14"/>
                <a:gd name="T11" fmla="*/ 18 h 33"/>
                <a:gd name="T12" fmla="*/ 10 w 14"/>
                <a:gd name="T13" fmla="*/ 23 h 33"/>
                <a:gd name="T14" fmla="*/ 9 w 14"/>
                <a:gd name="T15" fmla="*/ 23 h 33"/>
                <a:gd name="T16" fmla="*/ 7 w 14"/>
                <a:gd name="T17" fmla="*/ 25 h 33"/>
                <a:gd name="T18" fmla="*/ 6 w 14"/>
                <a:gd name="T19" fmla="*/ 28 h 33"/>
                <a:gd name="T20" fmla="*/ 5 w 14"/>
                <a:gd name="T21" fmla="*/ 30 h 33"/>
                <a:gd name="T22" fmla="*/ 2 w 14"/>
                <a:gd name="T23" fmla="*/ 32 h 33"/>
                <a:gd name="T24" fmla="*/ 1 w 14"/>
                <a:gd name="T25" fmla="*/ 33 h 33"/>
                <a:gd name="T26" fmla="*/ 0 w 14"/>
                <a:gd name="T27" fmla="*/ 32 h 33"/>
                <a:gd name="T28" fmla="*/ 1 w 14"/>
                <a:gd name="T29" fmla="*/ 29 h 33"/>
                <a:gd name="T30" fmla="*/ 2 w 14"/>
                <a:gd name="T31" fmla="*/ 27 h 33"/>
                <a:gd name="T32" fmla="*/ 4 w 14"/>
                <a:gd name="T33" fmla="*/ 23 h 33"/>
                <a:gd name="T34" fmla="*/ 5 w 14"/>
                <a:gd name="T35" fmla="*/ 19 h 33"/>
                <a:gd name="T36" fmla="*/ 7 w 14"/>
                <a:gd name="T37" fmla="*/ 16 h 33"/>
                <a:gd name="T38" fmla="*/ 7 w 14"/>
                <a:gd name="T39" fmla="*/ 13 h 33"/>
                <a:gd name="T40" fmla="*/ 9 w 14"/>
                <a:gd name="T41" fmla="*/ 9 h 33"/>
                <a:gd name="T42" fmla="*/ 9 w 14"/>
                <a:gd name="T43" fmla="*/ 5 h 33"/>
                <a:gd name="T44" fmla="*/ 10 w 14"/>
                <a:gd name="T45" fmla="*/ 1 h 33"/>
                <a:gd name="T46" fmla="*/ 10 w 14"/>
                <a:gd name="T4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33">
                  <a:moveTo>
                    <a:pt x="10" y="1"/>
                  </a:moveTo>
                  <a:lnTo>
                    <a:pt x="12" y="0"/>
                  </a:lnTo>
                  <a:lnTo>
                    <a:pt x="14" y="3"/>
                  </a:lnTo>
                  <a:lnTo>
                    <a:pt x="14" y="6"/>
                  </a:lnTo>
                  <a:lnTo>
                    <a:pt x="12" y="13"/>
                  </a:lnTo>
                  <a:lnTo>
                    <a:pt x="10" y="18"/>
                  </a:lnTo>
                  <a:lnTo>
                    <a:pt x="10" y="23"/>
                  </a:lnTo>
                  <a:lnTo>
                    <a:pt x="9" y="23"/>
                  </a:lnTo>
                  <a:lnTo>
                    <a:pt x="7" y="25"/>
                  </a:lnTo>
                  <a:lnTo>
                    <a:pt x="6" y="28"/>
                  </a:lnTo>
                  <a:lnTo>
                    <a:pt x="5" y="30"/>
                  </a:lnTo>
                  <a:lnTo>
                    <a:pt x="2" y="32"/>
                  </a:lnTo>
                  <a:lnTo>
                    <a:pt x="1" y="33"/>
                  </a:lnTo>
                  <a:lnTo>
                    <a:pt x="0" y="32"/>
                  </a:lnTo>
                  <a:lnTo>
                    <a:pt x="1" y="29"/>
                  </a:lnTo>
                  <a:lnTo>
                    <a:pt x="2" y="27"/>
                  </a:lnTo>
                  <a:lnTo>
                    <a:pt x="4" y="23"/>
                  </a:lnTo>
                  <a:lnTo>
                    <a:pt x="5" y="19"/>
                  </a:lnTo>
                  <a:lnTo>
                    <a:pt x="7" y="16"/>
                  </a:lnTo>
                  <a:lnTo>
                    <a:pt x="7" y="13"/>
                  </a:lnTo>
                  <a:lnTo>
                    <a:pt x="9" y="9"/>
                  </a:lnTo>
                  <a:lnTo>
                    <a:pt x="9" y="5"/>
                  </a:lnTo>
                  <a:lnTo>
                    <a:pt x="10" y="1"/>
                  </a:lnTo>
                  <a:lnTo>
                    <a:pt x="10" y="1"/>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8" name="Freeform 239"/>
            <p:cNvSpPr>
              <a:spLocks/>
            </p:cNvSpPr>
            <p:nvPr/>
          </p:nvSpPr>
          <p:spPr bwMode="auto">
            <a:xfrm>
              <a:off x="5351" y="921"/>
              <a:ext cx="4" cy="8"/>
            </a:xfrm>
            <a:custGeom>
              <a:avLst/>
              <a:gdLst>
                <a:gd name="T0" fmla="*/ 8 w 11"/>
                <a:gd name="T1" fmla="*/ 3 h 23"/>
                <a:gd name="T2" fmla="*/ 9 w 11"/>
                <a:gd name="T3" fmla="*/ 0 h 23"/>
                <a:gd name="T4" fmla="*/ 10 w 11"/>
                <a:gd name="T5" fmla="*/ 3 h 23"/>
                <a:gd name="T6" fmla="*/ 11 w 11"/>
                <a:gd name="T7" fmla="*/ 5 h 23"/>
                <a:gd name="T8" fmla="*/ 10 w 11"/>
                <a:gd name="T9" fmla="*/ 11 h 23"/>
                <a:gd name="T10" fmla="*/ 8 w 11"/>
                <a:gd name="T11" fmla="*/ 16 h 23"/>
                <a:gd name="T12" fmla="*/ 5 w 11"/>
                <a:gd name="T13" fmla="*/ 20 h 23"/>
                <a:gd name="T14" fmla="*/ 4 w 11"/>
                <a:gd name="T15" fmla="*/ 21 h 23"/>
                <a:gd name="T16" fmla="*/ 3 w 11"/>
                <a:gd name="T17" fmla="*/ 21 h 23"/>
                <a:gd name="T18" fmla="*/ 0 w 11"/>
                <a:gd name="T19" fmla="*/ 23 h 23"/>
                <a:gd name="T20" fmla="*/ 0 w 11"/>
                <a:gd name="T21" fmla="*/ 21 h 23"/>
                <a:gd name="T22" fmla="*/ 3 w 11"/>
                <a:gd name="T23" fmla="*/ 16 h 23"/>
                <a:gd name="T24" fmla="*/ 5 w 11"/>
                <a:gd name="T25" fmla="*/ 13 h 23"/>
                <a:gd name="T26" fmla="*/ 8 w 11"/>
                <a:gd name="T27" fmla="*/ 8 h 23"/>
                <a:gd name="T28" fmla="*/ 8 w 11"/>
                <a:gd name="T29" fmla="*/ 3 h 23"/>
                <a:gd name="T30" fmla="*/ 8 w 11"/>
                <a:gd name="T31"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23">
                  <a:moveTo>
                    <a:pt x="8" y="3"/>
                  </a:moveTo>
                  <a:lnTo>
                    <a:pt x="9" y="0"/>
                  </a:lnTo>
                  <a:lnTo>
                    <a:pt x="10" y="3"/>
                  </a:lnTo>
                  <a:lnTo>
                    <a:pt x="11" y="5"/>
                  </a:lnTo>
                  <a:lnTo>
                    <a:pt x="10" y="11"/>
                  </a:lnTo>
                  <a:lnTo>
                    <a:pt x="8" y="16"/>
                  </a:lnTo>
                  <a:lnTo>
                    <a:pt x="5" y="20"/>
                  </a:lnTo>
                  <a:lnTo>
                    <a:pt x="4" y="21"/>
                  </a:lnTo>
                  <a:lnTo>
                    <a:pt x="3" y="21"/>
                  </a:lnTo>
                  <a:lnTo>
                    <a:pt x="0" y="23"/>
                  </a:lnTo>
                  <a:lnTo>
                    <a:pt x="0" y="21"/>
                  </a:lnTo>
                  <a:lnTo>
                    <a:pt x="3" y="16"/>
                  </a:lnTo>
                  <a:lnTo>
                    <a:pt x="5" y="13"/>
                  </a:lnTo>
                  <a:lnTo>
                    <a:pt x="8" y="8"/>
                  </a:lnTo>
                  <a:lnTo>
                    <a:pt x="8" y="3"/>
                  </a:lnTo>
                  <a:lnTo>
                    <a:pt x="8" y="3"/>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9" name="Freeform 240"/>
            <p:cNvSpPr>
              <a:spLocks/>
            </p:cNvSpPr>
            <p:nvPr/>
          </p:nvSpPr>
          <p:spPr bwMode="auto">
            <a:xfrm>
              <a:off x="5335" y="929"/>
              <a:ext cx="11" cy="8"/>
            </a:xfrm>
            <a:custGeom>
              <a:avLst/>
              <a:gdLst>
                <a:gd name="T0" fmla="*/ 0 w 32"/>
                <a:gd name="T1" fmla="*/ 0 h 25"/>
                <a:gd name="T2" fmla="*/ 7 w 32"/>
                <a:gd name="T3" fmla="*/ 2 h 25"/>
                <a:gd name="T4" fmla="*/ 12 w 32"/>
                <a:gd name="T5" fmla="*/ 9 h 25"/>
                <a:gd name="T6" fmla="*/ 17 w 32"/>
                <a:gd name="T7" fmla="*/ 15 h 25"/>
                <a:gd name="T8" fmla="*/ 23 w 32"/>
                <a:gd name="T9" fmla="*/ 17 h 25"/>
                <a:gd name="T10" fmla="*/ 25 w 32"/>
                <a:gd name="T11" fmla="*/ 19 h 25"/>
                <a:gd name="T12" fmla="*/ 28 w 32"/>
                <a:gd name="T13" fmla="*/ 20 h 25"/>
                <a:gd name="T14" fmla="*/ 30 w 32"/>
                <a:gd name="T15" fmla="*/ 22 h 25"/>
                <a:gd name="T16" fmla="*/ 32 w 32"/>
                <a:gd name="T17" fmla="*/ 24 h 25"/>
                <a:gd name="T18" fmla="*/ 32 w 32"/>
                <a:gd name="T19" fmla="*/ 25 h 25"/>
                <a:gd name="T20" fmla="*/ 30 w 32"/>
                <a:gd name="T21" fmla="*/ 25 h 25"/>
                <a:gd name="T22" fmla="*/ 22 w 32"/>
                <a:gd name="T23" fmla="*/ 21 h 25"/>
                <a:gd name="T24" fmla="*/ 14 w 32"/>
                <a:gd name="T25" fmla="*/ 16 h 25"/>
                <a:gd name="T26" fmla="*/ 7 w 32"/>
                <a:gd name="T27" fmla="*/ 10 h 25"/>
                <a:gd name="T28" fmla="*/ 0 w 32"/>
                <a:gd name="T29" fmla="*/ 2 h 25"/>
                <a:gd name="T30" fmla="*/ 0 w 32"/>
                <a:gd name="T31" fmla="*/ 1 h 25"/>
                <a:gd name="T32" fmla="*/ 0 w 32"/>
                <a:gd name="T33" fmla="*/ 0 h 25"/>
                <a:gd name="T34" fmla="*/ 0 w 32"/>
                <a:gd name="T3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5">
                  <a:moveTo>
                    <a:pt x="0" y="0"/>
                  </a:moveTo>
                  <a:lnTo>
                    <a:pt x="7" y="2"/>
                  </a:lnTo>
                  <a:lnTo>
                    <a:pt x="12" y="9"/>
                  </a:lnTo>
                  <a:lnTo>
                    <a:pt x="17" y="15"/>
                  </a:lnTo>
                  <a:lnTo>
                    <a:pt x="23" y="17"/>
                  </a:lnTo>
                  <a:lnTo>
                    <a:pt x="25" y="19"/>
                  </a:lnTo>
                  <a:lnTo>
                    <a:pt x="28" y="20"/>
                  </a:lnTo>
                  <a:lnTo>
                    <a:pt x="30" y="22"/>
                  </a:lnTo>
                  <a:lnTo>
                    <a:pt x="32" y="24"/>
                  </a:lnTo>
                  <a:lnTo>
                    <a:pt x="32" y="25"/>
                  </a:lnTo>
                  <a:lnTo>
                    <a:pt x="30" y="25"/>
                  </a:lnTo>
                  <a:lnTo>
                    <a:pt x="22" y="21"/>
                  </a:lnTo>
                  <a:lnTo>
                    <a:pt x="14" y="16"/>
                  </a:lnTo>
                  <a:lnTo>
                    <a:pt x="7" y="10"/>
                  </a:lnTo>
                  <a:lnTo>
                    <a:pt x="0" y="2"/>
                  </a:lnTo>
                  <a:lnTo>
                    <a:pt x="0" y="1"/>
                  </a:lnTo>
                  <a:lnTo>
                    <a:pt x="0" y="0"/>
                  </a:lnTo>
                  <a:lnTo>
                    <a:pt x="0"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0" name="Freeform 241"/>
            <p:cNvSpPr>
              <a:spLocks/>
            </p:cNvSpPr>
            <p:nvPr/>
          </p:nvSpPr>
          <p:spPr bwMode="auto">
            <a:xfrm>
              <a:off x="5340" y="926"/>
              <a:ext cx="11" cy="7"/>
            </a:xfrm>
            <a:custGeom>
              <a:avLst/>
              <a:gdLst>
                <a:gd name="T0" fmla="*/ 1 w 33"/>
                <a:gd name="T1" fmla="*/ 0 h 21"/>
                <a:gd name="T2" fmla="*/ 9 w 33"/>
                <a:gd name="T3" fmla="*/ 4 h 21"/>
                <a:gd name="T4" fmla="*/ 15 w 33"/>
                <a:gd name="T5" fmla="*/ 10 h 21"/>
                <a:gd name="T6" fmla="*/ 22 w 33"/>
                <a:gd name="T7" fmla="*/ 16 h 21"/>
                <a:gd name="T8" fmla="*/ 31 w 33"/>
                <a:gd name="T9" fmla="*/ 18 h 21"/>
                <a:gd name="T10" fmla="*/ 31 w 33"/>
                <a:gd name="T11" fmla="*/ 20 h 21"/>
                <a:gd name="T12" fmla="*/ 33 w 33"/>
                <a:gd name="T13" fmla="*/ 21 h 21"/>
                <a:gd name="T14" fmla="*/ 24 w 33"/>
                <a:gd name="T15" fmla="*/ 21 h 21"/>
                <a:gd name="T16" fmla="*/ 16 w 33"/>
                <a:gd name="T17" fmla="*/ 16 h 21"/>
                <a:gd name="T18" fmla="*/ 10 w 33"/>
                <a:gd name="T19" fmla="*/ 10 h 21"/>
                <a:gd name="T20" fmla="*/ 5 w 33"/>
                <a:gd name="T21" fmla="*/ 5 h 21"/>
                <a:gd name="T22" fmla="*/ 2 w 33"/>
                <a:gd name="T23" fmla="*/ 4 h 21"/>
                <a:gd name="T24" fmla="*/ 1 w 33"/>
                <a:gd name="T25" fmla="*/ 2 h 21"/>
                <a:gd name="T26" fmla="*/ 0 w 33"/>
                <a:gd name="T27" fmla="*/ 1 h 21"/>
                <a:gd name="T28" fmla="*/ 1 w 33"/>
                <a:gd name="T29" fmla="*/ 0 h 21"/>
                <a:gd name="T30" fmla="*/ 1 w 33"/>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21">
                  <a:moveTo>
                    <a:pt x="1" y="0"/>
                  </a:moveTo>
                  <a:lnTo>
                    <a:pt x="9" y="4"/>
                  </a:lnTo>
                  <a:lnTo>
                    <a:pt x="15" y="10"/>
                  </a:lnTo>
                  <a:lnTo>
                    <a:pt x="22" y="16"/>
                  </a:lnTo>
                  <a:lnTo>
                    <a:pt x="31" y="18"/>
                  </a:lnTo>
                  <a:lnTo>
                    <a:pt x="31" y="20"/>
                  </a:lnTo>
                  <a:lnTo>
                    <a:pt x="33" y="21"/>
                  </a:lnTo>
                  <a:lnTo>
                    <a:pt x="24" y="21"/>
                  </a:lnTo>
                  <a:lnTo>
                    <a:pt x="16" y="16"/>
                  </a:lnTo>
                  <a:lnTo>
                    <a:pt x="10" y="10"/>
                  </a:lnTo>
                  <a:lnTo>
                    <a:pt x="5" y="5"/>
                  </a:lnTo>
                  <a:lnTo>
                    <a:pt x="2" y="4"/>
                  </a:lnTo>
                  <a:lnTo>
                    <a:pt x="1" y="2"/>
                  </a:lnTo>
                  <a:lnTo>
                    <a:pt x="0" y="1"/>
                  </a:lnTo>
                  <a:lnTo>
                    <a:pt x="1" y="0"/>
                  </a:lnTo>
                  <a:lnTo>
                    <a:pt x="1"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1" name="Freeform 242"/>
            <p:cNvSpPr>
              <a:spLocks/>
            </p:cNvSpPr>
            <p:nvPr/>
          </p:nvSpPr>
          <p:spPr bwMode="auto">
            <a:xfrm>
              <a:off x="5347" y="923"/>
              <a:ext cx="10" cy="5"/>
            </a:xfrm>
            <a:custGeom>
              <a:avLst/>
              <a:gdLst>
                <a:gd name="T0" fmla="*/ 2 w 29"/>
                <a:gd name="T1" fmla="*/ 0 h 15"/>
                <a:gd name="T2" fmla="*/ 8 w 29"/>
                <a:gd name="T3" fmla="*/ 3 h 15"/>
                <a:gd name="T4" fmla="*/ 13 w 29"/>
                <a:gd name="T5" fmla="*/ 6 h 15"/>
                <a:gd name="T6" fmla="*/ 19 w 29"/>
                <a:gd name="T7" fmla="*/ 10 h 15"/>
                <a:gd name="T8" fmla="*/ 26 w 29"/>
                <a:gd name="T9" fmla="*/ 10 h 15"/>
                <a:gd name="T10" fmla="*/ 28 w 29"/>
                <a:gd name="T11" fmla="*/ 10 h 15"/>
                <a:gd name="T12" fmla="*/ 29 w 29"/>
                <a:gd name="T13" fmla="*/ 11 h 15"/>
                <a:gd name="T14" fmla="*/ 28 w 29"/>
                <a:gd name="T15" fmla="*/ 13 h 15"/>
                <a:gd name="T16" fmla="*/ 27 w 29"/>
                <a:gd name="T17" fmla="*/ 14 h 15"/>
                <a:gd name="T18" fmla="*/ 21 w 29"/>
                <a:gd name="T19" fmla="*/ 15 h 15"/>
                <a:gd name="T20" fmla="*/ 16 w 29"/>
                <a:gd name="T21" fmla="*/ 13 h 15"/>
                <a:gd name="T22" fmla="*/ 8 w 29"/>
                <a:gd name="T23" fmla="*/ 8 h 15"/>
                <a:gd name="T24" fmla="*/ 3 w 29"/>
                <a:gd name="T25" fmla="*/ 4 h 15"/>
                <a:gd name="T26" fmla="*/ 0 w 29"/>
                <a:gd name="T27" fmla="*/ 0 h 15"/>
                <a:gd name="T28" fmla="*/ 2 w 29"/>
                <a:gd name="T29" fmla="*/ 0 h 15"/>
                <a:gd name="T30" fmla="*/ 2 w 29"/>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5">
                  <a:moveTo>
                    <a:pt x="2" y="0"/>
                  </a:moveTo>
                  <a:lnTo>
                    <a:pt x="8" y="3"/>
                  </a:lnTo>
                  <a:lnTo>
                    <a:pt x="13" y="6"/>
                  </a:lnTo>
                  <a:lnTo>
                    <a:pt x="19" y="10"/>
                  </a:lnTo>
                  <a:lnTo>
                    <a:pt x="26" y="10"/>
                  </a:lnTo>
                  <a:lnTo>
                    <a:pt x="28" y="10"/>
                  </a:lnTo>
                  <a:lnTo>
                    <a:pt x="29" y="11"/>
                  </a:lnTo>
                  <a:lnTo>
                    <a:pt x="28" y="13"/>
                  </a:lnTo>
                  <a:lnTo>
                    <a:pt x="27" y="14"/>
                  </a:lnTo>
                  <a:lnTo>
                    <a:pt x="21" y="15"/>
                  </a:lnTo>
                  <a:lnTo>
                    <a:pt x="16" y="13"/>
                  </a:lnTo>
                  <a:lnTo>
                    <a:pt x="8" y="8"/>
                  </a:lnTo>
                  <a:lnTo>
                    <a:pt x="3" y="4"/>
                  </a:lnTo>
                  <a:lnTo>
                    <a:pt x="0" y="0"/>
                  </a:lnTo>
                  <a:lnTo>
                    <a:pt x="2" y="0"/>
                  </a:lnTo>
                  <a:lnTo>
                    <a:pt x="2"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2" name="Freeform 243"/>
            <p:cNvSpPr>
              <a:spLocks/>
            </p:cNvSpPr>
            <p:nvPr/>
          </p:nvSpPr>
          <p:spPr bwMode="auto">
            <a:xfrm>
              <a:off x="5361" y="910"/>
              <a:ext cx="7" cy="3"/>
            </a:xfrm>
            <a:custGeom>
              <a:avLst/>
              <a:gdLst>
                <a:gd name="T0" fmla="*/ 1 w 21"/>
                <a:gd name="T1" fmla="*/ 0 h 8"/>
                <a:gd name="T2" fmla="*/ 6 w 21"/>
                <a:gd name="T3" fmla="*/ 0 h 8"/>
                <a:gd name="T4" fmla="*/ 13 w 21"/>
                <a:gd name="T5" fmla="*/ 2 h 8"/>
                <a:gd name="T6" fmla="*/ 16 w 21"/>
                <a:gd name="T7" fmla="*/ 3 h 8"/>
                <a:gd name="T8" fmla="*/ 19 w 21"/>
                <a:gd name="T9" fmla="*/ 4 h 8"/>
                <a:gd name="T10" fmla="*/ 21 w 21"/>
                <a:gd name="T11" fmla="*/ 5 h 8"/>
                <a:gd name="T12" fmla="*/ 21 w 21"/>
                <a:gd name="T13" fmla="*/ 8 h 8"/>
                <a:gd name="T14" fmla="*/ 16 w 21"/>
                <a:gd name="T15" fmla="*/ 8 h 8"/>
                <a:gd name="T16" fmla="*/ 10 w 21"/>
                <a:gd name="T17" fmla="*/ 8 h 8"/>
                <a:gd name="T18" fmla="*/ 4 w 21"/>
                <a:gd name="T19" fmla="*/ 5 h 8"/>
                <a:gd name="T20" fmla="*/ 0 w 21"/>
                <a:gd name="T21" fmla="*/ 3 h 8"/>
                <a:gd name="T22" fmla="*/ 0 w 21"/>
                <a:gd name="T23" fmla="*/ 2 h 8"/>
                <a:gd name="T24" fmla="*/ 1 w 21"/>
                <a:gd name="T25" fmla="*/ 0 h 8"/>
                <a:gd name="T26" fmla="*/ 1 w 21"/>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8">
                  <a:moveTo>
                    <a:pt x="1" y="0"/>
                  </a:moveTo>
                  <a:lnTo>
                    <a:pt x="6" y="0"/>
                  </a:lnTo>
                  <a:lnTo>
                    <a:pt x="13" y="2"/>
                  </a:lnTo>
                  <a:lnTo>
                    <a:pt x="16" y="3"/>
                  </a:lnTo>
                  <a:lnTo>
                    <a:pt x="19" y="4"/>
                  </a:lnTo>
                  <a:lnTo>
                    <a:pt x="21" y="5"/>
                  </a:lnTo>
                  <a:lnTo>
                    <a:pt x="21" y="8"/>
                  </a:lnTo>
                  <a:lnTo>
                    <a:pt x="16" y="8"/>
                  </a:lnTo>
                  <a:lnTo>
                    <a:pt x="10" y="8"/>
                  </a:lnTo>
                  <a:lnTo>
                    <a:pt x="4" y="5"/>
                  </a:lnTo>
                  <a:lnTo>
                    <a:pt x="0" y="3"/>
                  </a:lnTo>
                  <a:lnTo>
                    <a:pt x="0" y="2"/>
                  </a:lnTo>
                  <a:lnTo>
                    <a:pt x="1" y="0"/>
                  </a:lnTo>
                  <a:lnTo>
                    <a:pt x="1"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3" name="Freeform 244"/>
            <p:cNvSpPr>
              <a:spLocks/>
            </p:cNvSpPr>
            <p:nvPr/>
          </p:nvSpPr>
          <p:spPr bwMode="auto">
            <a:xfrm>
              <a:off x="5358" y="914"/>
              <a:ext cx="12" cy="3"/>
            </a:xfrm>
            <a:custGeom>
              <a:avLst/>
              <a:gdLst>
                <a:gd name="T0" fmla="*/ 0 w 36"/>
                <a:gd name="T1" fmla="*/ 6 h 9"/>
                <a:gd name="T2" fmla="*/ 8 w 36"/>
                <a:gd name="T3" fmla="*/ 6 h 9"/>
                <a:gd name="T4" fmla="*/ 17 w 36"/>
                <a:gd name="T5" fmla="*/ 4 h 9"/>
                <a:gd name="T6" fmla="*/ 26 w 36"/>
                <a:gd name="T7" fmla="*/ 3 h 9"/>
                <a:gd name="T8" fmla="*/ 33 w 36"/>
                <a:gd name="T9" fmla="*/ 0 h 9"/>
                <a:gd name="T10" fmla="*/ 36 w 36"/>
                <a:gd name="T11" fmla="*/ 2 h 9"/>
                <a:gd name="T12" fmla="*/ 36 w 36"/>
                <a:gd name="T13" fmla="*/ 3 h 9"/>
                <a:gd name="T14" fmla="*/ 33 w 36"/>
                <a:gd name="T15" fmla="*/ 6 h 9"/>
                <a:gd name="T16" fmla="*/ 29 w 36"/>
                <a:gd name="T17" fmla="*/ 7 h 9"/>
                <a:gd name="T18" fmla="*/ 26 w 36"/>
                <a:gd name="T19" fmla="*/ 8 h 9"/>
                <a:gd name="T20" fmla="*/ 22 w 36"/>
                <a:gd name="T21" fmla="*/ 9 h 9"/>
                <a:gd name="T22" fmla="*/ 12 w 36"/>
                <a:gd name="T23" fmla="*/ 9 h 9"/>
                <a:gd name="T24" fmla="*/ 4 w 36"/>
                <a:gd name="T25" fmla="*/ 9 h 9"/>
                <a:gd name="T26" fmla="*/ 0 w 36"/>
                <a:gd name="T27" fmla="*/ 7 h 9"/>
                <a:gd name="T28" fmla="*/ 0 w 36"/>
                <a:gd name="T29" fmla="*/ 6 h 9"/>
                <a:gd name="T30" fmla="*/ 0 w 3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9">
                  <a:moveTo>
                    <a:pt x="0" y="6"/>
                  </a:moveTo>
                  <a:lnTo>
                    <a:pt x="8" y="6"/>
                  </a:lnTo>
                  <a:lnTo>
                    <a:pt x="17" y="4"/>
                  </a:lnTo>
                  <a:lnTo>
                    <a:pt x="26" y="3"/>
                  </a:lnTo>
                  <a:lnTo>
                    <a:pt x="33" y="0"/>
                  </a:lnTo>
                  <a:lnTo>
                    <a:pt x="36" y="2"/>
                  </a:lnTo>
                  <a:lnTo>
                    <a:pt x="36" y="3"/>
                  </a:lnTo>
                  <a:lnTo>
                    <a:pt x="33" y="6"/>
                  </a:lnTo>
                  <a:lnTo>
                    <a:pt x="29" y="7"/>
                  </a:lnTo>
                  <a:lnTo>
                    <a:pt x="26" y="8"/>
                  </a:lnTo>
                  <a:lnTo>
                    <a:pt x="22" y="9"/>
                  </a:lnTo>
                  <a:lnTo>
                    <a:pt x="12" y="9"/>
                  </a:lnTo>
                  <a:lnTo>
                    <a:pt x="4" y="9"/>
                  </a:lnTo>
                  <a:lnTo>
                    <a:pt x="0" y="7"/>
                  </a:lnTo>
                  <a:lnTo>
                    <a:pt x="0" y="6"/>
                  </a:lnTo>
                  <a:lnTo>
                    <a:pt x="0" y="6"/>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4" name="Freeform 245"/>
            <p:cNvSpPr>
              <a:spLocks/>
            </p:cNvSpPr>
            <p:nvPr/>
          </p:nvSpPr>
          <p:spPr bwMode="auto">
            <a:xfrm>
              <a:off x="5337" y="936"/>
              <a:ext cx="4" cy="3"/>
            </a:xfrm>
            <a:custGeom>
              <a:avLst/>
              <a:gdLst>
                <a:gd name="T0" fmla="*/ 0 w 13"/>
                <a:gd name="T1" fmla="*/ 0 h 9"/>
                <a:gd name="T2" fmla="*/ 4 w 13"/>
                <a:gd name="T3" fmla="*/ 0 h 9"/>
                <a:gd name="T4" fmla="*/ 8 w 13"/>
                <a:gd name="T5" fmla="*/ 3 h 9"/>
                <a:gd name="T6" fmla="*/ 10 w 13"/>
                <a:gd name="T7" fmla="*/ 5 h 9"/>
                <a:gd name="T8" fmla="*/ 13 w 13"/>
                <a:gd name="T9" fmla="*/ 9 h 9"/>
                <a:gd name="T10" fmla="*/ 9 w 13"/>
                <a:gd name="T11" fmla="*/ 8 h 9"/>
                <a:gd name="T12" fmla="*/ 4 w 13"/>
                <a:gd name="T13" fmla="*/ 7 h 9"/>
                <a:gd name="T14" fmla="*/ 2 w 13"/>
                <a:gd name="T15" fmla="*/ 3 h 9"/>
                <a:gd name="T16" fmla="*/ 0 w 13"/>
                <a:gd name="T17" fmla="*/ 0 h 9"/>
                <a:gd name="T18" fmla="*/ 0 w 13"/>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0" y="0"/>
                  </a:moveTo>
                  <a:lnTo>
                    <a:pt x="4" y="0"/>
                  </a:lnTo>
                  <a:lnTo>
                    <a:pt x="8" y="3"/>
                  </a:lnTo>
                  <a:lnTo>
                    <a:pt x="10" y="5"/>
                  </a:lnTo>
                  <a:lnTo>
                    <a:pt x="13" y="9"/>
                  </a:lnTo>
                  <a:lnTo>
                    <a:pt x="9" y="8"/>
                  </a:lnTo>
                  <a:lnTo>
                    <a:pt x="4" y="7"/>
                  </a:lnTo>
                  <a:lnTo>
                    <a:pt x="2" y="3"/>
                  </a:lnTo>
                  <a:lnTo>
                    <a:pt x="0" y="0"/>
                  </a:lnTo>
                  <a:lnTo>
                    <a:pt x="0"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5" name="Freeform 246"/>
            <p:cNvSpPr>
              <a:spLocks/>
            </p:cNvSpPr>
            <p:nvPr/>
          </p:nvSpPr>
          <p:spPr bwMode="auto">
            <a:xfrm>
              <a:off x="5353" y="921"/>
              <a:ext cx="7" cy="5"/>
            </a:xfrm>
            <a:custGeom>
              <a:avLst/>
              <a:gdLst>
                <a:gd name="T0" fmla="*/ 3 w 20"/>
                <a:gd name="T1" fmla="*/ 0 h 13"/>
                <a:gd name="T2" fmla="*/ 3 w 20"/>
                <a:gd name="T3" fmla="*/ 0 h 13"/>
                <a:gd name="T4" fmla="*/ 5 w 20"/>
                <a:gd name="T5" fmla="*/ 1 h 13"/>
                <a:gd name="T6" fmla="*/ 9 w 20"/>
                <a:gd name="T7" fmla="*/ 3 h 13"/>
                <a:gd name="T8" fmla="*/ 11 w 20"/>
                <a:gd name="T9" fmla="*/ 5 h 13"/>
                <a:gd name="T10" fmla="*/ 13 w 20"/>
                <a:gd name="T11" fmla="*/ 6 h 13"/>
                <a:gd name="T12" fmla="*/ 15 w 20"/>
                <a:gd name="T13" fmla="*/ 8 h 13"/>
                <a:gd name="T14" fmla="*/ 16 w 20"/>
                <a:gd name="T15" fmla="*/ 9 h 13"/>
                <a:gd name="T16" fmla="*/ 19 w 20"/>
                <a:gd name="T17" fmla="*/ 10 h 13"/>
                <a:gd name="T18" fmla="*/ 20 w 20"/>
                <a:gd name="T19" fmla="*/ 11 h 13"/>
                <a:gd name="T20" fmla="*/ 18 w 20"/>
                <a:gd name="T21" fmla="*/ 13 h 13"/>
                <a:gd name="T22" fmla="*/ 13 w 20"/>
                <a:gd name="T23" fmla="*/ 11 h 13"/>
                <a:gd name="T24" fmla="*/ 9 w 20"/>
                <a:gd name="T25" fmla="*/ 9 h 13"/>
                <a:gd name="T26" fmla="*/ 4 w 20"/>
                <a:gd name="T27" fmla="*/ 5 h 13"/>
                <a:gd name="T28" fmla="*/ 1 w 20"/>
                <a:gd name="T29" fmla="*/ 3 h 13"/>
                <a:gd name="T30" fmla="*/ 0 w 20"/>
                <a:gd name="T31" fmla="*/ 1 h 13"/>
                <a:gd name="T32" fmla="*/ 3 w 20"/>
                <a:gd name="T33" fmla="*/ 0 h 13"/>
                <a:gd name="T34" fmla="*/ 3 w 20"/>
                <a:gd name="T3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3">
                  <a:moveTo>
                    <a:pt x="3" y="0"/>
                  </a:moveTo>
                  <a:lnTo>
                    <a:pt x="3" y="0"/>
                  </a:lnTo>
                  <a:lnTo>
                    <a:pt x="5" y="1"/>
                  </a:lnTo>
                  <a:lnTo>
                    <a:pt x="9" y="3"/>
                  </a:lnTo>
                  <a:lnTo>
                    <a:pt x="11" y="5"/>
                  </a:lnTo>
                  <a:lnTo>
                    <a:pt x="13" y="6"/>
                  </a:lnTo>
                  <a:lnTo>
                    <a:pt x="15" y="8"/>
                  </a:lnTo>
                  <a:lnTo>
                    <a:pt x="16" y="9"/>
                  </a:lnTo>
                  <a:lnTo>
                    <a:pt x="19" y="10"/>
                  </a:lnTo>
                  <a:lnTo>
                    <a:pt x="20" y="11"/>
                  </a:lnTo>
                  <a:lnTo>
                    <a:pt x="18" y="13"/>
                  </a:lnTo>
                  <a:lnTo>
                    <a:pt x="13" y="11"/>
                  </a:lnTo>
                  <a:lnTo>
                    <a:pt x="9" y="9"/>
                  </a:lnTo>
                  <a:lnTo>
                    <a:pt x="4" y="5"/>
                  </a:lnTo>
                  <a:lnTo>
                    <a:pt x="1" y="3"/>
                  </a:lnTo>
                  <a:lnTo>
                    <a:pt x="0" y="1"/>
                  </a:lnTo>
                  <a:lnTo>
                    <a:pt x="3" y="0"/>
                  </a:lnTo>
                  <a:lnTo>
                    <a:pt x="3"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6" name="Freeform 247"/>
            <p:cNvSpPr>
              <a:spLocks/>
            </p:cNvSpPr>
            <p:nvPr/>
          </p:nvSpPr>
          <p:spPr bwMode="auto">
            <a:xfrm>
              <a:off x="5347" y="928"/>
              <a:ext cx="6" cy="3"/>
            </a:xfrm>
            <a:custGeom>
              <a:avLst/>
              <a:gdLst>
                <a:gd name="T0" fmla="*/ 0 w 17"/>
                <a:gd name="T1" fmla="*/ 2 h 9"/>
                <a:gd name="T2" fmla="*/ 0 w 17"/>
                <a:gd name="T3" fmla="*/ 0 h 9"/>
                <a:gd name="T4" fmla="*/ 3 w 17"/>
                <a:gd name="T5" fmla="*/ 0 h 9"/>
                <a:gd name="T6" fmla="*/ 6 w 17"/>
                <a:gd name="T7" fmla="*/ 2 h 9"/>
                <a:gd name="T8" fmla="*/ 9 w 17"/>
                <a:gd name="T9" fmla="*/ 4 h 9"/>
                <a:gd name="T10" fmla="*/ 13 w 17"/>
                <a:gd name="T11" fmla="*/ 5 h 9"/>
                <a:gd name="T12" fmla="*/ 17 w 17"/>
                <a:gd name="T13" fmla="*/ 8 h 9"/>
                <a:gd name="T14" fmla="*/ 14 w 17"/>
                <a:gd name="T15" fmla="*/ 9 h 9"/>
                <a:gd name="T16" fmla="*/ 13 w 17"/>
                <a:gd name="T17" fmla="*/ 9 h 9"/>
                <a:gd name="T18" fmla="*/ 9 w 17"/>
                <a:gd name="T19" fmla="*/ 9 h 9"/>
                <a:gd name="T20" fmla="*/ 6 w 17"/>
                <a:gd name="T21" fmla="*/ 8 h 9"/>
                <a:gd name="T22" fmla="*/ 2 w 17"/>
                <a:gd name="T23" fmla="*/ 4 h 9"/>
                <a:gd name="T24" fmla="*/ 0 w 17"/>
                <a:gd name="T25" fmla="*/ 2 h 9"/>
                <a:gd name="T26" fmla="*/ 0 w 17"/>
                <a:gd name="T2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9">
                  <a:moveTo>
                    <a:pt x="0" y="2"/>
                  </a:moveTo>
                  <a:lnTo>
                    <a:pt x="0" y="0"/>
                  </a:lnTo>
                  <a:lnTo>
                    <a:pt x="3" y="0"/>
                  </a:lnTo>
                  <a:lnTo>
                    <a:pt x="6" y="2"/>
                  </a:lnTo>
                  <a:lnTo>
                    <a:pt x="9" y="4"/>
                  </a:lnTo>
                  <a:lnTo>
                    <a:pt x="13" y="5"/>
                  </a:lnTo>
                  <a:lnTo>
                    <a:pt x="17" y="8"/>
                  </a:lnTo>
                  <a:lnTo>
                    <a:pt x="14" y="9"/>
                  </a:lnTo>
                  <a:lnTo>
                    <a:pt x="13" y="9"/>
                  </a:lnTo>
                  <a:lnTo>
                    <a:pt x="9" y="9"/>
                  </a:lnTo>
                  <a:lnTo>
                    <a:pt x="6" y="8"/>
                  </a:lnTo>
                  <a:lnTo>
                    <a:pt x="2" y="4"/>
                  </a:lnTo>
                  <a:lnTo>
                    <a:pt x="0" y="2"/>
                  </a:lnTo>
                  <a:lnTo>
                    <a:pt x="0" y="2"/>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7" name="Freeform 248"/>
            <p:cNvSpPr>
              <a:spLocks/>
            </p:cNvSpPr>
            <p:nvPr/>
          </p:nvSpPr>
          <p:spPr bwMode="auto">
            <a:xfrm>
              <a:off x="5359" y="921"/>
              <a:ext cx="5" cy="1"/>
            </a:xfrm>
            <a:custGeom>
              <a:avLst/>
              <a:gdLst>
                <a:gd name="T0" fmla="*/ 1 w 15"/>
                <a:gd name="T1" fmla="*/ 0 h 5"/>
                <a:gd name="T2" fmla="*/ 3 w 15"/>
                <a:gd name="T3" fmla="*/ 1 h 5"/>
                <a:gd name="T4" fmla="*/ 7 w 15"/>
                <a:gd name="T5" fmla="*/ 1 h 5"/>
                <a:gd name="T6" fmla="*/ 10 w 15"/>
                <a:gd name="T7" fmla="*/ 1 h 5"/>
                <a:gd name="T8" fmla="*/ 14 w 15"/>
                <a:gd name="T9" fmla="*/ 0 h 5"/>
                <a:gd name="T10" fmla="*/ 15 w 15"/>
                <a:gd name="T11" fmla="*/ 0 h 5"/>
                <a:gd name="T12" fmla="*/ 15 w 15"/>
                <a:gd name="T13" fmla="*/ 2 h 5"/>
                <a:gd name="T14" fmla="*/ 12 w 15"/>
                <a:gd name="T15" fmla="*/ 3 h 5"/>
                <a:gd name="T16" fmla="*/ 7 w 15"/>
                <a:gd name="T17" fmla="*/ 5 h 5"/>
                <a:gd name="T18" fmla="*/ 3 w 15"/>
                <a:gd name="T19" fmla="*/ 3 h 5"/>
                <a:gd name="T20" fmla="*/ 0 w 15"/>
                <a:gd name="T21" fmla="*/ 2 h 5"/>
                <a:gd name="T22" fmla="*/ 0 w 15"/>
                <a:gd name="T23" fmla="*/ 1 h 5"/>
                <a:gd name="T24" fmla="*/ 1 w 15"/>
                <a:gd name="T25" fmla="*/ 0 h 5"/>
                <a:gd name="T26" fmla="*/ 1 w 15"/>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5">
                  <a:moveTo>
                    <a:pt x="1" y="0"/>
                  </a:moveTo>
                  <a:lnTo>
                    <a:pt x="3" y="1"/>
                  </a:lnTo>
                  <a:lnTo>
                    <a:pt x="7" y="1"/>
                  </a:lnTo>
                  <a:lnTo>
                    <a:pt x="10" y="1"/>
                  </a:lnTo>
                  <a:lnTo>
                    <a:pt x="14" y="0"/>
                  </a:lnTo>
                  <a:lnTo>
                    <a:pt x="15" y="0"/>
                  </a:lnTo>
                  <a:lnTo>
                    <a:pt x="15" y="2"/>
                  </a:lnTo>
                  <a:lnTo>
                    <a:pt x="12" y="3"/>
                  </a:lnTo>
                  <a:lnTo>
                    <a:pt x="7" y="5"/>
                  </a:lnTo>
                  <a:lnTo>
                    <a:pt x="3" y="3"/>
                  </a:lnTo>
                  <a:lnTo>
                    <a:pt x="0" y="2"/>
                  </a:lnTo>
                  <a:lnTo>
                    <a:pt x="0" y="1"/>
                  </a:lnTo>
                  <a:lnTo>
                    <a:pt x="1" y="0"/>
                  </a:lnTo>
                  <a:lnTo>
                    <a:pt x="1"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8" name="Freeform 249"/>
            <p:cNvSpPr>
              <a:spLocks/>
            </p:cNvSpPr>
            <p:nvPr/>
          </p:nvSpPr>
          <p:spPr bwMode="auto">
            <a:xfrm>
              <a:off x="5322" y="949"/>
              <a:ext cx="7" cy="2"/>
            </a:xfrm>
            <a:custGeom>
              <a:avLst/>
              <a:gdLst>
                <a:gd name="T0" fmla="*/ 1 w 21"/>
                <a:gd name="T1" fmla="*/ 3 h 6"/>
                <a:gd name="T2" fmla="*/ 5 w 21"/>
                <a:gd name="T3" fmla="*/ 0 h 6"/>
                <a:gd name="T4" fmla="*/ 11 w 21"/>
                <a:gd name="T5" fmla="*/ 0 h 6"/>
                <a:gd name="T6" fmla="*/ 16 w 21"/>
                <a:gd name="T7" fmla="*/ 1 h 6"/>
                <a:gd name="T8" fmla="*/ 21 w 21"/>
                <a:gd name="T9" fmla="*/ 1 h 6"/>
                <a:gd name="T10" fmla="*/ 21 w 21"/>
                <a:gd name="T11" fmla="*/ 3 h 6"/>
                <a:gd name="T12" fmla="*/ 19 w 21"/>
                <a:gd name="T13" fmla="*/ 5 h 6"/>
                <a:gd name="T14" fmla="*/ 15 w 21"/>
                <a:gd name="T15" fmla="*/ 6 h 6"/>
                <a:gd name="T16" fmla="*/ 10 w 21"/>
                <a:gd name="T17" fmla="*/ 6 h 6"/>
                <a:gd name="T18" fmla="*/ 5 w 21"/>
                <a:gd name="T19" fmla="*/ 5 h 6"/>
                <a:gd name="T20" fmla="*/ 0 w 21"/>
                <a:gd name="T21" fmla="*/ 4 h 6"/>
                <a:gd name="T22" fmla="*/ 0 w 21"/>
                <a:gd name="T23" fmla="*/ 3 h 6"/>
                <a:gd name="T24" fmla="*/ 1 w 21"/>
                <a:gd name="T25" fmla="*/ 3 h 6"/>
                <a:gd name="T26" fmla="*/ 1 w 21"/>
                <a:gd name="T2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6">
                  <a:moveTo>
                    <a:pt x="1" y="3"/>
                  </a:moveTo>
                  <a:lnTo>
                    <a:pt x="5" y="0"/>
                  </a:lnTo>
                  <a:lnTo>
                    <a:pt x="11" y="0"/>
                  </a:lnTo>
                  <a:lnTo>
                    <a:pt x="16" y="1"/>
                  </a:lnTo>
                  <a:lnTo>
                    <a:pt x="21" y="1"/>
                  </a:lnTo>
                  <a:lnTo>
                    <a:pt x="21" y="3"/>
                  </a:lnTo>
                  <a:lnTo>
                    <a:pt x="19" y="5"/>
                  </a:lnTo>
                  <a:lnTo>
                    <a:pt x="15" y="6"/>
                  </a:lnTo>
                  <a:lnTo>
                    <a:pt x="10" y="6"/>
                  </a:lnTo>
                  <a:lnTo>
                    <a:pt x="5" y="5"/>
                  </a:lnTo>
                  <a:lnTo>
                    <a:pt x="0" y="4"/>
                  </a:lnTo>
                  <a:lnTo>
                    <a:pt x="0" y="3"/>
                  </a:lnTo>
                  <a:lnTo>
                    <a:pt x="1" y="3"/>
                  </a:lnTo>
                  <a:lnTo>
                    <a:pt x="1" y="3"/>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9" name="Freeform 250"/>
            <p:cNvSpPr>
              <a:spLocks/>
            </p:cNvSpPr>
            <p:nvPr/>
          </p:nvSpPr>
          <p:spPr bwMode="auto">
            <a:xfrm>
              <a:off x="5311" y="957"/>
              <a:ext cx="5" cy="3"/>
            </a:xfrm>
            <a:custGeom>
              <a:avLst/>
              <a:gdLst>
                <a:gd name="T0" fmla="*/ 0 w 15"/>
                <a:gd name="T1" fmla="*/ 3 h 8"/>
                <a:gd name="T2" fmla="*/ 3 w 15"/>
                <a:gd name="T3" fmla="*/ 0 h 8"/>
                <a:gd name="T4" fmla="*/ 5 w 15"/>
                <a:gd name="T5" fmla="*/ 1 h 8"/>
                <a:gd name="T6" fmla="*/ 9 w 15"/>
                <a:gd name="T7" fmla="*/ 3 h 8"/>
                <a:gd name="T8" fmla="*/ 13 w 15"/>
                <a:gd name="T9" fmla="*/ 3 h 8"/>
                <a:gd name="T10" fmla="*/ 14 w 15"/>
                <a:gd name="T11" fmla="*/ 3 h 8"/>
                <a:gd name="T12" fmla="*/ 15 w 15"/>
                <a:gd name="T13" fmla="*/ 5 h 8"/>
                <a:gd name="T14" fmla="*/ 14 w 15"/>
                <a:gd name="T15" fmla="*/ 5 h 8"/>
                <a:gd name="T16" fmla="*/ 13 w 15"/>
                <a:gd name="T17" fmla="*/ 8 h 8"/>
                <a:gd name="T18" fmla="*/ 9 w 15"/>
                <a:gd name="T19" fmla="*/ 6 h 8"/>
                <a:gd name="T20" fmla="*/ 8 w 15"/>
                <a:gd name="T21" fmla="*/ 6 h 8"/>
                <a:gd name="T22" fmla="*/ 5 w 15"/>
                <a:gd name="T23" fmla="*/ 5 h 8"/>
                <a:gd name="T24" fmla="*/ 3 w 15"/>
                <a:gd name="T25" fmla="*/ 5 h 8"/>
                <a:gd name="T26" fmla="*/ 0 w 15"/>
                <a:gd name="T27" fmla="*/ 4 h 8"/>
                <a:gd name="T28" fmla="*/ 0 w 15"/>
                <a:gd name="T29" fmla="*/ 3 h 8"/>
                <a:gd name="T30" fmla="*/ 0 w 15"/>
                <a:gd name="T3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8">
                  <a:moveTo>
                    <a:pt x="0" y="3"/>
                  </a:moveTo>
                  <a:lnTo>
                    <a:pt x="3" y="0"/>
                  </a:lnTo>
                  <a:lnTo>
                    <a:pt x="5" y="1"/>
                  </a:lnTo>
                  <a:lnTo>
                    <a:pt x="9" y="3"/>
                  </a:lnTo>
                  <a:lnTo>
                    <a:pt x="13" y="3"/>
                  </a:lnTo>
                  <a:lnTo>
                    <a:pt x="14" y="3"/>
                  </a:lnTo>
                  <a:lnTo>
                    <a:pt x="15" y="5"/>
                  </a:lnTo>
                  <a:lnTo>
                    <a:pt x="14" y="5"/>
                  </a:lnTo>
                  <a:lnTo>
                    <a:pt x="13" y="8"/>
                  </a:lnTo>
                  <a:lnTo>
                    <a:pt x="9" y="6"/>
                  </a:lnTo>
                  <a:lnTo>
                    <a:pt x="8" y="6"/>
                  </a:lnTo>
                  <a:lnTo>
                    <a:pt x="5" y="5"/>
                  </a:lnTo>
                  <a:lnTo>
                    <a:pt x="3" y="5"/>
                  </a:lnTo>
                  <a:lnTo>
                    <a:pt x="0" y="4"/>
                  </a:lnTo>
                  <a:lnTo>
                    <a:pt x="0" y="3"/>
                  </a:lnTo>
                  <a:lnTo>
                    <a:pt x="0" y="3"/>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0" name="Freeform 251"/>
            <p:cNvSpPr>
              <a:spLocks/>
            </p:cNvSpPr>
            <p:nvPr/>
          </p:nvSpPr>
          <p:spPr bwMode="auto">
            <a:xfrm>
              <a:off x="5317" y="954"/>
              <a:ext cx="4" cy="1"/>
            </a:xfrm>
            <a:custGeom>
              <a:avLst/>
              <a:gdLst>
                <a:gd name="T0" fmla="*/ 0 w 10"/>
                <a:gd name="T1" fmla="*/ 2 h 4"/>
                <a:gd name="T2" fmla="*/ 2 w 10"/>
                <a:gd name="T3" fmla="*/ 0 h 4"/>
                <a:gd name="T4" fmla="*/ 5 w 10"/>
                <a:gd name="T5" fmla="*/ 0 h 4"/>
                <a:gd name="T6" fmla="*/ 7 w 10"/>
                <a:gd name="T7" fmla="*/ 0 h 4"/>
                <a:gd name="T8" fmla="*/ 9 w 10"/>
                <a:gd name="T9" fmla="*/ 0 h 4"/>
                <a:gd name="T10" fmla="*/ 10 w 10"/>
                <a:gd name="T11" fmla="*/ 1 h 4"/>
                <a:gd name="T12" fmla="*/ 10 w 10"/>
                <a:gd name="T13" fmla="*/ 2 h 4"/>
                <a:gd name="T14" fmla="*/ 7 w 10"/>
                <a:gd name="T15" fmla="*/ 4 h 4"/>
                <a:gd name="T16" fmla="*/ 2 w 10"/>
                <a:gd name="T17" fmla="*/ 4 h 4"/>
                <a:gd name="T18" fmla="*/ 0 w 10"/>
                <a:gd name="T19" fmla="*/ 2 h 4"/>
                <a:gd name="T20" fmla="*/ 0 w 10"/>
                <a:gd name="T21" fmla="*/ 2 h 4"/>
                <a:gd name="T22" fmla="*/ 0 w 10"/>
                <a:gd name="T2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4">
                  <a:moveTo>
                    <a:pt x="0" y="2"/>
                  </a:moveTo>
                  <a:lnTo>
                    <a:pt x="2" y="0"/>
                  </a:lnTo>
                  <a:lnTo>
                    <a:pt x="5" y="0"/>
                  </a:lnTo>
                  <a:lnTo>
                    <a:pt x="7" y="0"/>
                  </a:lnTo>
                  <a:lnTo>
                    <a:pt x="9" y="0"/>
                  </a:lnTo>
                  <a:lnTo>
                    <a:pt x="10" y="1"/>
                  </a:lnTo>
                  <a:lnTo>
                    <a:pt x="10" y="2"/>
                  </a:lnTo>
                  <a:lnTo>
                    <a:pt x="7" y="4"/>
                  </a:lnTo>
                  <a:lnTo>
                    <a:pt x="2" y="4"/>
                  </a:lnTo>
                  <a:lnTo>
                    <a:pt x="0" y="2"/>
                  </a:lnTo>
                  <a:lnTo>
                    <a:pt x="0" y="2"/>
                  </a:lnTo>
                  <a:lnTo>
                    <a:pt x="0" y="2"/>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1" name="Freeform 252"/>
            <p:cNvSpPr>
              <a:spLocks/>
            </p:cNvSpPr>
            <p:nvPr/>
          </p:nvSpPr>
          <p:spPr bwMode="auto">
            <a:xfrm>
              <a:off x="5414" y="792"/>
              <a:ext cx="12" cy="13"/>
            </a:xfrm>
            <a:custGeom>
              <a:avLst/>
              <a:gdLst>
                <a:gd name="T0" fmla="*/ 0 w 36"/>
                <a:gd name="T1" fmla="*/ 2 h 40"/>
                <a:gd name="T2" fmla="*/ 0 w 36"/>
                <a:gd name="T3" fmla="*/ 0 h 40"/>
                <a:gd name="T4" fmla="*/ 2 w 36"/>
                <a:gd name="T5" fmla="*/ 0 h 40"/>
                <a:gd name="T6" fmla="*/ 7 w 36"/>
                <a:gd name="T7" fmla="*/ 2 h 40"/>
                <a:gd name="T8" fmla="*/ 13 w 36"/>
                <a:gd name="T9" fmla="*/ 7 h 40"/>
                <a:gd name="T10" fmla="*/ 18 w 36"/>
                <a:gd name="T11" fmla="*/ 12 h 40"/>
                <a:gd name="T12" fmla="*/ 23 w 36"/>
                <a:gd name="T13" fmla="*/ 17 h 40"/>
                <a:gd name="T14" fmla="*/ 27 w 36"/>
                <a:gd name="T15" fmla="*/ 21 h 40"/>
                <a:gd name="T16" fmla="*/ 31 w 36"/>
                <a:gd name="T17" fmla="*/ 26 h 40"/>
                <a:gd name="T18" fmla="*/ 33 w 36"/>
                <a:gd name="T19" fmla="*/ 31 h 40"/>
                <a:gd name="T20" fmla="*/ 36 w 36"/>
                <a:gd name="T21" fmla="*/ 38 h 40"/>
                <a:gd name="T22" fmla="*/ 35 w 36"/>
                <a:gd name="T23" fmla="*/ 40 h 40"/>
                <a:gd name="T24" fmla="*/ 35 w 36"/>
                <a:gd name="T25" fmla="*/ 40 h 40"/>
                <a:gd name="T26" fmla="*/ 31 w 36"/>
                <a:gd name="T27" fmla="*/ 34 h 40"/>
                <a:gd name="T28" fmla="*/ 26 w 36"/>
                <a:gd name="T29" fmla="*/ 27 h 40"/>
                <a:gd name="T30" fmla="*/ 21 w 36"/>
                <a:gd name="T31" fmla="*/ 21 h 40"/>
                <a:gd name="T32" fmla="*/ 16 w 36"/>
                <a:gd name="T33" fmla="*/ 15 h 40"/>
                <a:gd name="T34" fmla="*/ 12 w 36"/>
                <a:gd name="T35" fmla="*/ 11 h 40"/>
                <a:gd name="T36" fmla="*/ 8 w 36"/>
                <a:gd name="T37" fmla="*/ 7 h 40"/>
                <a:gd name="T38" fmla="*/ 3 w 36"/>
                <a:gd name="T39" fmla="*/ 5 h 40"/>
                <a:gd name="T40" fmla="*/ 0 w 36"/>
                <a:gd name="T41" fmla="*/ 2 h 40"/>
                <a:gd name="T42" fmla="*/ 0 w 36"/>
                <a:gd name="T4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0">
                  <a:moveTo>
                    <a:pt x="0" y="2"/>
                  </a:moveTo>
                  <a:lnTo>
                    <a:pt x="0" y="0"/>
                  </a:lnTo>
                  <a:lnTo>
                    <a:pt x="2" y="0"/>
                  </a:lnTo>
                  <a:lnTo>
                    <a:pt x="7" y="2"/>
                  </a:lnTo>
                  <a:lnTo>
                    <a:pt x="13" y="7"/>
                  </a:lnTo>
                  <a:lnTo>
                    <a:pt x="18" y="12"/>
                  </a:lnTo>
                  <a:lnTo>
                    <a:pt x="23" y="17"/>
                  </a:lnTo>
                  <a:lnTo>
                    <a:pt x="27" y="21"/>
                  </a:lnTo>
                  <a:lnTo>
                    <a:pt x="31" y="26"/>
                  </a:lnTo>
                  <a:lnTo>
                    <a:pt x="33" y="31"/>
                  </a:lnTo>
                  <a:lnTo>
                    <a:pt x="36" y="38"/>
                  </a:lnTo>
                  <a:lnTo>
                    <a:pt x="35" y="40"/>
                  </a:lnTo>
                  <a:lnTo>
                    <a:pt x="35" y="40"/>
                  </a:lnTo>
                  <a:lnTo>
                    <a:pt x="31" y="34"/>
                  </a:lnTo>
                  <a:lnTo>
                    <a:pt x="26" y="27"/>
                  </a:lnTo>
                  <a:lnTo>
                    <a:pt x="21" y="21"/>
                  </a:lnTo>
                  <a:lnTo>
                    <a:pt x="16" y="15"/>
                  </a:lnTo>
                  <a:lnTo>
                    <a:pt x="12" y="11"/>
                  </a:lnTo>
                  <a:lnTo>
                    <a:pt x="8" y="7"/>
                  </a:lnTo>
                  <a:lnTo>
                    <a:pt x="3" y="5"/>
                  </a:lnTo>
                  <a:lnTo>
                    <a:pt x="0" y="2"/>
                  </a:lnTo>
                  <a:lnTo>
                    <a:pt x="0" y="2"/>
                  </a:lnTo>
                  <a:close/>
                </a:path>
              </a:pathLst>
            </a:custGeom>
            <a:solidFill>
              <a:srgbClr val="C2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2" name="Freeform 253"/>
            <p:cNvSpPr>
              <a:spLocks/>
            </p:cNvSpPr>
            <p:nvPr/>
          </p:nvSpPr>
          <p:spPr bwMode="auto">
            <a:xfrm>
              <a:off x="5411" y="789"/>
              <a:ext cx="5" cy="10"/>
            </a:xfrm>
            <a:custGeom>
              <a:avLst/>
              <a:gdLst>
                <a:gd name="T0" fmla="*/ 3 w 15"/>
                <a:gd name="T1" fmla="*/ 29 h 30"/>
                <a:gd name="T2" fmla="*/ 1 w 15"/>
                <a:gd name="T3" fmla="*/ 30 h 30"/>
                <a:gd name="T4" fmla="*/ 0 w 15"/>
                <a:gd name="T5" fmla="*/ 26 h 30"/>
                <a:gd name="T6" fmla="*/ 1 w 15"/>
                <a:gd name="T7" fmla="*/ 22 h 30"/>
                <a:gd name="T8" fmla="*/ 2 w 15"/>
                <a:gd name="T9" fmla="*/ 17 h 30"/>
                <a:gd name="T10" fmla="*/ 3 w 15"/>
                <a:gd name="T11" fmla="*/ 12 h 30"/>
                <a:gd name="T12" fmla="*/ 6 w 15"/>
                <a:gd name="T13" fmla="*/ 10 h 30"/>
                <a:gd name="T14" fmla="*/ 7 w 15"/>
                <a:gd name="T15" fmla="*/ 7 h 30"/>
                <a:gd name="T16" fmla="*/ 8 w 15"/>
                <a:gd name="T17" fmla="*/ 5 h 30"/>
                <a:gd name="T18" fmla="*/ 11 w 15"/>
                <a:gd name="T19" fmla="*/ 2 h 30"/>
                <a:gd name="T20" fmla="*/ 12 w 15"/>
                <a:gd name="T21" fmla="*/ 0 h 30"/>
                <a:gd name="T22" fmla="*/ 13 w 15"/>
                <a:gd name="T23" fmla="*/ 1 h 30"/>
                <a:gd name="T24" fmla="*/ 15 w 15"/>
                <a:gd name="T25" fmla="*/ 4 h 30"/>
                <a:gd name="T26" fmla="*/ 11 w 15"/>
                <a:gd name="T27" fmla="*/ 10 h 30"/>
                <a:gd name="T28" fmla="*/ 8 w 15"/>
                <a:gd name="T29" fmla="*/ 16 h 30"/>
                <a:gd name="T30" fmla="*/ 5 w 15"/>
                <a:gd name="T31" fmla="*/ 22 h 30"/>
                <a:gd name="T32" fmla="*/ 3 w 15"/>
                <a:gd name="T33" fmla="*/ 29 h 30"/>
                <a:gd name="T34" fmla="*/ 3 w 15"/>
                <a:gd name="T3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0">
                  <a:moveTo>
                    <a:pt x="3" y="29"/>
                  </a:moveTo>
                  <a:lnTo>
                    <a:pt x="1" y="30"/>
                  </a:lnTo>
                  <a:lnTo>
                    <a:pt x="0" y="26"/>
                  </a:lnTo>
                  <a:lnTo>
                    <a:pt x="1" y="22"/>
                  </a:lnTo>
                  <a:lnTo>
                    <a:pt x="2" y="17"/>
                  </a:lnTo>
                  <a:lnTo>
                    <a:pt x="3" y="12"/>
                  </a:lnTo>
                  <a:lnTo>
                    <a:pt x="6" y="10"/>
                  </a:lnTo>
                  <a:lnTo>
                    <a:pt x="7" y="7"/>
                  </a:lnTo>
                  <a:lnTo>
                    <a:pt x="8" y="5"/>
                  </a:lnTo>
                  <a:lnTo>
                    <a:pt x="11" y="2"/>
                  </a:lnTo>
                  <a:lnTo>
                    <a:pt x="12" y="0"/>
                  </a:lnTo>
                  <a:lnTo>
                    <a:pt x="13" y="1"/>
                  </a:lnTo>
                  <a:lnTo>
                    <a:pt x="15" y="4"/>
                  </a:lnTo>
                  <a:lnTo>
                    <a:pt x="11" y="10"/>
                  </a:lnTo>
                  <a:lnTo>
                    <a:pt x="8" y="16"/>
                  </a:lnTo>
                  <a:lnTo>
                    <a:pt x="5" y="22"/>
                  </a:lnTo>
                  <a:lnTo>
                    <a:pt x="3" y="29"/>
                  </a:lnTo>
                  <a:lnTo>
                    <a:pt x="3" y="29"/>
                  </a:lnTo>
                  <a:close/>
                </a:path>
              </a:pathLst>
            </a:custGeom>
            <a:solidFill>
              <a:srgbClr val="C2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3" name="Freeform 254"/>
            <p:cNvSpPr>
              <a:spLocks/>
            </p:cNvSpPr>
            <p:nvPr/>
          </p:nvSpPr>
          <p:spPr bwMode="auto">
            <a:xfrm>
              <a:off x="5408" y="786"/>
              <a:ext cx="2" cy="9"/>
            </a:xfrm>
            <a:custGeom>
              <a:avLst/>
              <a:gdLst>
                <a:gd name="T0" fmla="*/ 5 w 6"/>
                <a:gd name="T1" fmla="*/ 26 h 29"/>
                <a:gd name="T2" fmla="*/ 4 w 6"/>
                <a:gd name="T3" fmla="*/ 29 h 29"/>
                <a:gd name="T4" fmla="*/ 2 w 6"/>
                <a:gd name="T5" fmla="*/ 28 h 29"/>
                <a:gd name="T6" fmla="*/ 1 w 6"/>
                <a:gd name="T7" fmla="*/ 25 h 29"/>
                <a:gd name="T8" fmla="*/ 1 w 6"/>
                <a:gd name="T9" fmla="*/ 21 h 29"/>
                <a:gd name="T10" fmla="*/ 0 w 6"/>
                <a:gd name="T11" fmla="*/ 16 h 29"/>
                <a:gd name="T12" fmla="*/ 1 w 6"/>
                <a:gd name="T13" fmla="*/ 11 h 29"/>
                <a:gd name="T14" fmla="*/ 1 w 6"/>
                <a:gd name="T15" fmla="*/ 5 h 29"/>
                <a:gd name="T16" fmla="*/ 2 w 6"/>
                <a:gd name="T17" fmla="*/ 1 h 29"/>
                <a:gd name="T18" fmla="*/ 4 w 6"/>
                <a:gd name="T19" fmla="*/ 0 h 29"/>
                <a:gd name="T20" fmla="*/ 5 w 6"/>
                <a:gd name="T21" fmla="*/ 1 h 29"/>
                <a:gd name="T22" fmla="*/ 6 w 6"/>
                <a:gd name="T23" fmla="*/ 2 h 29"/>
                <a:gd name="T24" fmla="*/ 6 w 6"/>
                <a:gd name="T25" fmla="*/ 5 h 29"/>
                <a:gd name="T26" fmla="*/ 5 w 6"/>
                <a:gd name="T27" fmla="*/ 11 h 29"/>
                <a:gd name="T28" fmla="*/ 5 w 6"/>
                <a:gd name="T29" fmla="*/ 16 h 29"/>
                <a:gd name="T30" fmla="*/ 5 w 6"/>
                <a:gd name="T31" fmla="*/ 21 h 29"/>
                <a:gd name="T32" fmla="*/ 5 w 6"/>
                <a:gd name="T33" fmla="*/ 26 h 29"/>
                <a:gd name="T34" fmla="*/ 5 w 6"/>
                <a:gd name="T35"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29">
                  <a:moveTo>
                    <a:pt x="5" y="26"/>
                  </a:moveTo>
                  <a:lnTo>
                    <a:pt x="4" y="29"/>
                  </a:lnTo>
                  <a:lnTo>
                    <a:pt x="2" y="28"/>
                  </a:lnTo>
                  <a:lnTo>
                    <a:pt x="1" y="25"/>
                  </a:lnTo>
                  <a:lnTo>
                    <a:pt x="1" y="21"/>
                  </a:lnTo>
                  <a:lnTo>
                    <a:pt x="0" y="16"/>
                  </a:lnTo>
                  <a:lnTo>
                    <a:pt x="1" y="11"/>
                  </a:lnTo>
                  <a:lnTo>
                    <a:pt x="1" y="5"/>
                  </a:lnTo>
                  <a:lnTo>
                    <a:pt x="2" y="1"/>
                  </a:lnTo>
                  <a:lnTo>
                    <a:pt x="4" y="0"/>
                  </a:lnTo>
                  <a:lnTo>
                    <a:pt x="5" y="1"/>
                  </a:lnTo>
                  <a:lnTo>
                    <a:pt x="6" y="2"/>
                  </a:lnTo>
                  <a:lnTo>
                    <a:pt x="6" y="5"/>
                  </a:lnTo>
                  <a:lnTo>
                    <a:pt x="5" y="11"/>
                  </a:lnTo>
                  <a:lnTo>
                    <a:pt x="5" y="16"/>
                  </a:lnTo>
                  <a:lnTo>
                    <a:pt x="5" y="21"/>
                  </a:lnTo>
                  <a:lnTo>
                    <a:pt x="5" y="26"/>
                  </a:lnTo>
                  <a:lnTo>
                    <a:pt x="5" y="26"/>
                  </a:lnTo>
                  <a:close/>
                </a:path>
              </a:pathLst>
            </a:custGeom>
            <a:solidFill>
              <a:srgbClr val="C2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4" name="Freeform 255"/>
            <p:cNvSpPr>
              <a:spLocks/>
            </p:cNvSpPr>
            <p:nvPr/>
          </p:nvSpPr>
          <p:spPr bwMode="auto">
            <a:xfrm>
              <a:off x="5418" y="799"/>
              <a:ext cx="10" cy="4"/>
            </a:xfrm>
            <a:custGeom>
              <a:avLst/>
              <a:gdLst>
                <a:gd name="T0" fmla="*/ 28 w 29"/>
                <a:gd name="T1" fmla="*/ 4 h 11"/>
                <a:gd name="T2" fmla="*/ 20 w 29"/>
                <a:gd name="T3" fmla="*/ 4 h 11"/>
                <a:gd name="T4" fmla="*/ 14 w 29"/>
                <a:gd name="T5" fmla="*/ 5 h 11"/>
                <a:gd name="T6" fmla="*/ 8 w 29"/>
                <a:gd name="T7" fmla="*/ 8 h 11"/>
                <a:gd name="T8" fmla="*/ 3 w 29"/>
                <a:gd name="T9" fmla="*/ 11 h 11"/>
                <a:gd name="T10" fmla="*/ 0 w 29"/>
                <a:gd name="T11" fmla="*/ 11 h 11"/>
                <a:gd name="T12" fmla="*/ 0 w 29"/>
                <a:gd name="T13" fmla="*/ 9 h 11"/>
                <a:gd name="T14" fmla="*/ 4 w 29"/>
                <a:gd name="T15" fmla="*/ 5 h 11"/>
                <a:gd name="T16" fmla="*/ 10 w 29"/>
                <a:gd name="T17" fmla="*/ 3 h 11"/>
                <a:gd name="T18" fmla="*/ 16 w 29"/>
                <a:gd name="T19" fmla="*/ 0 h 11"/>
                <a:gd name="T20" fmla="*/ 24 w 29"/>
                <a:gd name="T21" fmla="*/ 0 h 11"/>
                <a:gd name="T22" fmla="*/ 28 w 29"/>
                <a:gd name="T23" fmla="*/ 0 h 11"/>
                <a:gd name="T24" fmla="*/ 29 w 29"/>
                <a:gd name="T25" fmla="*/ 1 h 11"/>
                <a:gd name="T26" fmla="*/ 29 w 29"/>
                <a:gd name="T27" fmla="*/ 3 h 11"/>
                <a:gd name="T28" fmla="*/ 28 w 29"/>
                <a:gd name="T29" fmla="*/ 4 h 11"/>
                <a:gd name="T30" fmla="*/ 28 w 29"/>
                <a:gd name="T31"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1">
                  <a:moveTo>
                    <a:pt x="28" y="4"/>
                  </a:moveTo>
                  <a:lnTo>
                    <a:pt x="20" y="4"/>
                  </a:lnTo>
                  <a:lnTo>
                    <a:pt x="14" y="5"/>
                  </a:lnTo>
                  <a:lnTo>
                    <a:pt x="8" y="8"/>
                  </a:lnTo>
                  <a:lnTo>
                    <a:pt x="3" y="11"/>
                  </a:lnTo>
                  <a:lnTo>
                    <a:pt x="0" y="11"/>
                  </a:lnTo>
                  <a:lnTo>
                    <a:pt x="0" y="9"/>
                  </a:lnTo>
                  <a:lnTo>
                    <a:pt x="4" y="5"/>
                  </a:lnTo>
                  <a:lnTo>
                    <a:pt x="10" y="3"/>
                  </a:lnTo>
                  <a:lnTo>
                    <a:pt x="16" y="0"/>
                  </a:lnTo>
                  <a:lnTo>
                    <a:pt x="24" y="0"/>
                  </a:lnTo>
                  <a:lnTo>
                    <a:pt x="28" y="0"/>
                  </a:lnTo>
                  <a:lnTo>
                    <a:pt x="29" y="1"/>
                  </a:lnTo>
                  <a:lnTo>
                    <a:pt x="29" y="3"/>
                  </a:lnTo>
                  <a:lnTo>
                    <a:pt x="28" y="4"/>
                  </a:lnTo>
                  <a:lnTo>
                    <a:pt x="28" y="4"/>
                  </a:lnTo>
                  <a:close/>
                </a:path>
              </a:pathLst>
            </a:custGeom>
            <a:solidFill>
              <a:srgbClr val="C2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5" name="Freeform 256"/>
            <p:cNvSpPr>
              <a:spLocks/>
            </p:cNvSpPr>
            <p:nvPr/>
          </p:nvSpPr>
          <p:spPr bwMode="auto">
            <a:xfrm>
              <a:off x="5404" y="788"/>
              <a:ext cx="9" cy="4"/>
            </a:xfrm>
            <a:custGeom>
              <a:avLst/>
              <a:gdLst>
                <a:gd name="T0" fmla="*/ 0 w 27"/>
                <a:gd name="T1" fmla="*/ 2 h 12"/>
                <a:gd name="T2" fmla="*/ 5 w 27"/>
                <a:gd name="T3" fmla="*/ 0 h 12"/>
                <a:gd name="T4" fmla="*/ 11 w 27"/>
                <a:gd name="T5" fmla="*/ 2 h 12"/>
                <a:gd name="T6" fmla="*/ 16 w 27"/>
                <a:gd name="T7" fmla="*/ 4 h 12"/>
                <a:gd name="T8" fmla="*/ 23 w 27"/>
                <a:gd name="T9" fmla="*/ 7 h 12"/>
                <a:gd name="T10" fmla="*/ 25 w 27"/>
                <a:gd name="T11" fmla="*/ 8 h 12"/>
                <a:gd name="T12" fmla="*/ 27 w 27"/>
                <a:gd name="T13" fmla="*/ 10 h 12"/>
                <a:gd name="T14" fmla="*/ 27 w 27"/>
                <a:gd name="T15" fmla="*/ 12 h 12"/>
                <a:gd name="T16" fmla="*/ 25 w 27"/>
                <a:gd name="T17" fmla="*/ 12 h 12"/>
                <a:gd name="T18" fmla="*/ 20 w 27"/>
                <a:gd name="T19" fmla="*/ 9 h 12"/>
                <a:gd name="T20" fmla="*/ 16 w 27"/>
                <a:gd name="T21" fmla="*/ 8 h 12"/>
                <a:gd name="T22" fmla="*/ 13 w 27"/>
                <a:gd name="T23" fmla="*/ 5 h 12"/>
                <a:gd name="T24" fmla="*/ 9 w 27"/>
                <a:gd name="T25" fmla="*/ 5 h 12"/>
                <a:gd name="T26" fmla="*/ 6 w 27"/>
                <a:gd name="T27" fmla="*/ 4 h 12"/>
                <a:gd name="T28" fmla="*/ 3 w 27"/>
                <a:gd name="T29" fmla="*/ 4 h 12"/>
                <a:gd name="T30" fmla="*/ 0 w 27"/>
                <a:gd name="T31" fmla="*/ 4 h 12"/>
                <a:gd name="T32" fmla="*/ 0 w 27"/>
                <a:gd name="T33" fmla="*/ 2 h 12"/>
                <a:gd name="T34" fmla="*/ 0 w 27"/>
                <a:gd name="T35"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12">
                  <a:moveTo>
                    <a:pt x="0" y="2"/>
                  </a:moveTo>
                  <a:lnTo>
                    <a:pt x="5" y="0"/>
                  </a:lnTo>
                  <a:lnTo>
                    <a:pt x="11" y="2"/>
                  </a:lnTo>
                  <a:lnTo>
                    <a:pt x="16" y="4"/>
                  </a:lnTo>
                  <a:lnTo>
                    <a:pt x="23" y="7"/>
                  </a:lnTo>
                  <a:lnTo>
                    <a:pt x="25" y="8"/>
                  </a:lnTo>
                  <a:lnTo>
                    <a:pt x="27" y="10"/>
                  </a:lnTo>
                  <a:lnTo>
                    <a:pt x="27" y="12"/>
                  </a:lnTo>
                  <a:lnTo>
                    <a:pt x="25" y="12"/>
                  </a:lnTo>
                  <a:lnTo>
                    <a:pt x="20" y="9"/>
                  </a:lnTo>
                  <a:lnTo>
                    <a:pt x="16" y="8"/>
                  </a:lnTo>
                  <a:lnTo>
                    <a:pt x="13" y="5"/>
                  </a:lnTo>
                  <a:lnTo>
                    <a:pt x="9" y="5"/>
                  </a:lnTo>
                  <a:lnTo>
                    <a:pt x="6" y="4"/>
                  </a:lnTo>
                  <a:lnTo>
                    <a:pt x="3" y="4"/>
                  </a:lnTo>
                  <a:lnTo>
                    <a:pt x="0" y="4"/>
                  </a:lnTo>
                  <a:lnTo>
                    <a:pt x="0" y="2"/>
                  </a:lnTo>
                  <a:lnTo>
                    <a:pt x="0" y="2"/>
                  </a:lnTo>
                  <a:close/>
                </a:path>
              </a:pathLst>
            </a:custGeom>
            <a:solidFill>
              <a:srgbClr val="C2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6" name="Freeform 257"/>
            <p:cNvSpPr>
              <a:spLocks/>
            </p:cNvSpPr>
            <p:nvPr/>
          </p:nvSpPr>
          <p:spPr bwMode="auto">
            <a:xfrm>
              <a:off x="5416" y="795"/>
              <a:ext cx="9" cy="3"/>
            </a:xfrm>
            <a:custGeom>
              <a:avLst/>
              <a:gdLst>
                <a:gd name="T0" fmla="*/ 25 w 26"/>
                <a:gd name="T1" fmla="*/ 4 h 7"/>
                <a:gd name="T2" fmla="*/ 20 w 26"/>
                <a:gd name="T3" fmla="*/ 4 h 7"/>
                <a:gd name="T4" fmla="*/ 13 w 26"/>
                <a:gd name="T5" fmla="*/ 4 h 7"/>
                <a:gd name="T6" fmla="*/ 8 w 26"/>
                <a:gd name="T7" fmla="*/ 6 h 7"/>
                <a:gd name="T8" fmla="*/ 3 w 26"/>
                <a:gd name="T9" fmla="*/ 7 h 7"/>
                <a:gd name="T10" fmla="*/ 2 w 26"/>
                <a:gd name="T11" fmla="*/ 7 h 7"/>
                <a:gd name="T12" fmla="*/ 0 w 26"/>
                <a:gd name="T13" fmla="*/ 7 h 7"/>
                <a:gd name="T14" fmla="*/ 0 w 26"/>
                <a:gd name="T15" fmla="*/ 7 h 7"/>
                <a:gd name="T16" fmla="*/ 0 w 26"/>
                <a:gd name="T17" fmla="*/ 6 h 7"/>
                <a:gd name="T18" fmla="*/ 5 w 26"/>
                <a:gd name="T19" fmla="*/ 2 h 7"/>
                <a:gd name="T20" fmla="*/ 11 w 26"/>
                <a:gd name="T21" fmla="*/ 1 h 7"/>
                <a:gd name="T22" fmla="*/ 18 w 26"/>
                <a:gd name="T23" fmla="*/ 0 h 7"/>
                <a:gd name="T24" fmla="*/ 25 w 26"/>
                <a:gd name="T25" fmla="*/ 2 h 7"/>
                <a:gd name="T26" fmla="*/ 26 w 26"/>
                <a:gd name="T27" fmla="*/ 2 h 7"/>
                <a:gd name="T28" fmla="*/ 25 w 26"/>
                <a:gd name="T29" fmla="*/ 4 h 7"/>
                <a:gd name="T30" fmla="*/ 25 w 26"/>
                <a:gd name="T3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7">
                  <a:moveTo>
                    <a:pt x="25" y="4"/>
                  </a:moveTo>
                  <a:lnTo>
                    <a:pt x="20" y="4"/>
                  </a:lnTo>
                  <a:lnTo>
                    <a:pt x="13" y="4"/>
                  </a:lnTo>
                  <a:lnTo>
                    <a:pt x="8" y="6"/>
                  </a:lnTo>
                  <a:lnTo>
                    <a:pt x="3" y="7"/>
                  </a:lnTo>
                  <a:lnTo>
                    <a:pt x="2" y="7"/>
                  </a:lnTo>
                  <a:lnTo>
                    <a:pt x="0" y="7"/>
                  </a:lnTo>
                  <a:lnTo>
                    <a:pt x="0" y="7"/>
                  </a:lnTo>
                  <a:lnTo>
                    <a:pt x="0" y="6"/>
                  </a:lnTo>
                  <a:lnTo>
                    <a:pt x="5" y="2"/>
                  </a:lnTo>
                  <a:lnTo>
                    <a:pt x="11" y="1"/>
                  </a:lnTo>
                  <a:lnTo>
                    <a:pt x="18" y="0"/>
                  </a:lnTo>
                  <a:lnTo>
                    <a:pt x="25" y="2"/>
                  </a:lnTo>
                  <a:lnTo>
                    <a:pt x="26" y="2"/>
                  </a:lnTo>
                  <a:lnTo>
                    <a:pt x="25" y="4"/>
                  </a:lnTo>
                  <a:lnTo>
                    <a:pt x="25" y="4"/>
                  </a:lnTo>
                  <a:close/>
                </a:path>
              </a:pathLst>
            </a:custGeom>
            <a:solidFill>
              <a:srgbClr val="C2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7" name="Freeform 258"/>
            <p:cNvSpPr>
              <a:spLocks/>
            </p:cNvSpPr>
            <p:nvPr/>
          </p:nvSpPr>
          <p:spPr bwMode="auto">
            <a:xfrm>
              <a:off x="5454" y="985"/>
              <a:ext cx="5" cy="6"/>
            </a:xfrm>
            <a:custGeom>
              <a:avLst/>
              <a:gdLst>
                <a:gd name="T0" fmla="*/ 0 w 16"/>
                <a:gd name="T1" fmla="*/ 16 h 19"/>
                <a:gd name="T2" fmla="*/ 0 w 16"/>
                <a:gd name="T3" fmla="*/ 19 h 19"/>
                <a:gd name="T4" fmla="*/ 0 w 16"/>
                <a:gd name="T5" fmla="*/ 19 h 19"/>
                <a:gd name="T6" fmla="*/ 2 w 16"/>
                <a:gd name="T7" fmla="*/ 19 h 19"/>
                <a:gd name="T8" fmla="*/ 4 w 16"/>
                <a:gd name="T9" fmla="*/ 19 h 19"/>
                <a:gd name="T10" fmla="*/ 6 w 16"/>
                <a:gd name="T11" fmla="*/ 16 h 19"/>
                <a:gd name="T12" fmla="*/ 9 w 16"/>
                <a:gd name="T13" fmla="*/ 14 h 19"/>
                <a:gd name="T14" fmla="*/ 11 w 16"/>
                <a:gd name="T15" fmla="*/ 10 h 19"/>
                <a:gd name="T16" fmla="*/ 13 w 16"/>
                <a:gd name="T17" fmla="*/ 7 h 19"/>
                <a:gd name="T18" fmla="*/ 14 w 16"/>
                <a:gd name="T19" fmla="*/ 5 h 19"/>
                <a:gd name="T20" fmla="*/ 15 w 16"/>
                <a:gd name="T21" fmla="*/ 4 h 19"/>
                <a:gd name="T22" fmla="*/ 16 w 16"/>
                <a:gd name="T23" fmla="*/ 1 h 19"/>
                <a:gd name="T24" fmla="*/ 16 w 16"/>
                <a:gd name="T25" fmla="*/ 0 h 19"/>
                <a:gd name="T26" fmla="*/ 15 w 16"/>
                <a:gd name="T27" fmla="*/ 0 h 19"/>
                <a:gd name="T28" fmla="*/ 14 w 16"/>
                <a:gd name="T29" fmla="*/ 0 h 19"/>
                <a:gd name="T30" fmla="*/ 9 w 16"/>
                <a:gd name="T31" fmla="*/ 4 h 19"/>
                <a:gd name="T32" fmla="*/ 6 w 16"/>
                <a:gd name="T33" fmla="*/ 7 h 19"/>
                <a:gd name="T34" fmla="*/ 2 w 16"/>
                <a:gd name="T35" fmla="*/ 12 h 19"/>
                <a:gd name="T36" fmla="*/ 0 w 16"/>
                <a:gd name="T37" fmla="*/ 16 h 19"/>
                <a:gd name="T38" fmla="*/ 0 w 16"/>
                <a:gd name="T39"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19">
                  <a:moveTo>
                    <a:pt x="0" y="16"/>
                  </a:moveTo>
                  <a:lnTo>
                    <a:pt x="0" y="19"/>
                  </a:lnTo>
                  <a:lnTo>
                    <a:pt x="0" y="19"/>
                  </a:lnTo>
                  <a:lnTo>
                    <a:pt x="2" y="19"/>
                  </a:lnTo>
                  <a:lnTo>
                    <a:pt x="4" y="19"/>
                  </a:lnTo>
                  <a:lnTo>
                    <a:pt x="6" y="16"/>
                  </a:lnTo>
                  <a:lnTo>
                    <a:pt x="9" y="14"/>
                  </a:lnTo>
                  <a:lnTo>
                    <a:pt x="11" y="10"/>
                  </a:lnTo>
                  <a:lnTo>
                    <a:pt x="13" y="7"/>
                  </a:lnTo>
                  <a:lnTo>
                    <a:pt x="14" y="5"/>
                  </a:lnTo>
                  <a:lnTo>
                    <a:pt x="15" y="4"/>
                  </a:lnTo>
                  <a:lnTo>
                    <a:pt x="16" y="1"/>
                  </a:lnTo>
                  <a:lnTo>
                    <a:pt x="16" y="0"/>
                  </a:lnTo>
                  <a:lnTo>
                    <a:pt x="15" y="0"/>
                  </a:lnTo>
                  <a:lnTo>
                    <a:pt x="14" y="0"/>
                  </a:lnTo>
                  <a:lnTo>
                    <a:pt x="9" y="4"/>
                  </a:lnTo>
                  <a:lnTo>
                    <a:pt x="6" y="7"/>
                  </a:lnTo>
                  <a:lnTo>
                    <a:pt x="2" y="12"/>
                  </a:lnTo>
                  <a:lnTo>
                    <a:pt x="0" y="16"/>
                  </a:lnTo>
                  <a:lnTo>
                    <a:pt x="0" y="16"/>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8" name="Freeform 259"/>
            <p:cNvSpPr>
              <a:spLocks/>
            </p:cNvSpPr>
            <p:nvPr/>
          </p:nvSpPr>
          <p:spPr bwMode="auto">
            <a:xfrm>
              <a:off x="5457" y="1001"/>
              <a:ext cx="7" cy="9"/>
            </a:xfrm>
            <a:custGeom>
              <a:avLst/>
              <a:gdLst>
                <a:gd name="T0" fmla="*/ 21 w 21"/>
                <a:gd name="T1" fmla="*/ 23 h 25"/>
                <a:gd name="T2" fmla="*/ 16 w 21"/>
                <a:gd name="T3" fmla="*/ 16 h 25"/>
                <a:gd name="T4" fmla="*/ 13 w 21"/>
                <a:gd name="T5" fmla="*/ 11 h 25"/>
                <a:gd name="T6" fmla="*/ 8 w 21"/>
                <a:gd name="T7" fmla="*/ 5 h 25"/>
                <a:gd name="T8" fmla="*/ 3 w 21"/>
                <a:gd name="T9" fmla="*/ 0 h 25"/>
                <a:gd name="T10" fmla="*/ 0 w 21"/>
                <a:gd name="T11" fmla="*/ 1 h 25"/>
                <a:gd name="T12" fmla="*/ 1 w 21"/>
                <a:gd name="T13" fmla="*/ 4 h 25"/>
                <a:gd name="T14" fmla="*/ 3 w 21"/>
                <a:gd name="T15" fmla="*/ 8 h 25"/>
                <a:gd name="T16" fmla="*/ 6 w 21"/>
                <a:gd name="T17" fmla="*/ 11 h 25"/>
                <a:gd name="T18" fmla="*/ 9 w 21"/>
                <a:gd name="T19" fmla="*/ 15 h 25"/>
                <a:gd name="T20" fmla="*/ 13 w 21"/>
                <a:gd name="T21" fmla="*/ 19 h 25"/>
                <a:gd name="T22" fmla="*/ 14 w 21"/>
                <a:gd name="T23" fmla="*/ 23 h 25"/>
                <a:gd name="T24" fmla="*/ 18 w 21"/>
                <a:gd name="T25" fmla="*/ 25 h 25"/>
                <a:gd name="T26" fmla="*/ 20 w 21"/>
                <a:gd name="T27" fmla="*/ 25 h 25"/>
                <a:gd name="T28" fmla="*/ 21 w 21"/>
                <a:gd name="T29" fmla="*/ 23 h 25"/>
                <a:gd name="T30" fmla="*/ 21 w 21"/>
                <a:gd name="T31"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5">
                  <a:moveTo>
                    <a:pt x="21" y="23"/>
                  </a:moveTo>
                  <a:lnTo>
                    <a:pt x="16" y="16"/>
                  </a:lnTo>
                  <a:lnTo>
                    <a:pt x="13" y="11"/>
                  </a:lnTo>
                  <a:lnTo>
                    <a:pt x="8" y="5"/>
                  </a:lnTo>
                  <a:lnTo>
                    <a:pt x="3" y="0"/>
                  </a:lnTo>
                  <a:lnTo>
                    <a:pt x="0" y="1"/>
                  </a:lnTo>
                  <a:lnTo>
                    <a:pt x="1" y="4"/>
                  </a:lnTo>
                  <a:lnTo>
                    <a:pt x="3" y="8"/>
                  </a:lnTo>
                  <a:lnTo>
                    <a:pt x="6" y="11"/>
                  </a:lnTo>
                  <a:lnTo>
                    <a:pt x="9" y="15"/>
                  </a:lnTo>
                  <a:lnTo>
                    <a:pt x="13" y="19"/>
                  </a:lnTo>
                  <a:lnTo>
                    <a:pt x="14" y="23"/>
                  </a:lnTo>
                  <a:lnTo>
                    <a:pt x="18" y="25"/>
                  </a:lnTo>
                  <a:lnTo>
                    <a:pt x="20" y="25"/>
                  </a:lnTo>
                  <a:lnTo>
                    <a:pt x="21" y="23"/>
                  </a:lnTo>
                  <a:lnTo>
                    <a:pt x="21" y="23"/>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9" name="Freeform 260"/>
            <p:cNvSpPr>
              <a:spLocks/>
            </p:cNvSpPr>
            <p:nvPr/>
          </p:nvSpPr>
          <p:spPr bwMode="auto">
            <a:xfrm>
              <a:off x="5462" y="992"/>
              <a:ext cx="5" cy="13"/>
            </a:xfrm>
            <a:custGeom>
              <a:avLst/>
              <a:gdLst>
                <a:gd name="T0" fmla="*/ 15 w 15"/>
                <a:gd name="T1" fmla="*/ 37 h 39"/>
                <a:gd name="T2" fmla="*/ 10 w 15"/>
                <a:gd name="T3" fmla="*/ 28 h 39"/>
                <a:gd name="T4" fmla="*/ 7 w 15"/>
                <a:gd name="T5" fmla="*/ 20 h 39"/>
                <a:gd name="T6" fmla="*/ 3 w 15"/>
                <a:gd name="T7" fmla="*/ 12 h 39"/>
                <a:gd name="T8" fmla="*/ 2 w 15"/>
                <a:gd name="T9" fmla="*/ 3 h 39"/>
                <a:gd name="T10" fmla="*/ 2 w 15"/>
                <a:gd name="T11" fmla="*/ 0 h 39"/>
                <a:gd name="T12" fmla="*/ 1 w 15"/>
                <a:gd name="T13" fmla="*/ 0 h 39"/>
                <a:gd name="T14" fmla="*/ 0 w 15"/>
                <a:gd name="T15" fmla="*/ 1 h 39"/>
                <a:gd name="T16" fmla="*/ 0 w 15"/>
                <a:gd name="T17" fmla="*/ 4 h 39"/>
                <a:gd name="T18" fmla="*/ 1 w 15"/>
                <a:gd name="T19" fmla="*/ 13 h 39"/>
                <a:gd name="T20" fmla="*/ 3 w 15"/>
                <a:gd name="T21" fmla="*/ 22 h 39"/>
                <a:gd name="T22" fmla="*/ 7 w 15"/>
                <a:gd name="T23" fmla="*/ 29 h 39"/>
                <a:gd name="T24" fmla="*/ 12 w 15"/>
                <a:gd name="T25" fmla="*/ 38 h 39"/>
                <a:gd name="T26" fmla="*/ 12 w 15"/>
                <a:gd name="T27" fmla="*/ 39 h 39"/>
                <a:gd name="T28" fmla="*/ 13 w 15"/>
                <a:gd name="T29" fmla="*/ 38 h 39"/>
                <a:gd name="T30" fmla="*/ 13 w 15"/>
                <a:gd name="T31" fmla="*/ 37 h 39"/>
                <a:gd name="T32" fmla="*/ 15 w 15"/>
                <a:gd name="T33" fmla="*/ 37 h 39"/>
                <a:gd name="T34" fmla="*/ 15 w 15"/>
                <a:gd name="T35"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9">
                  <a:moveTo>
                    <a:pt x="15" y="37"/>
                  </a:moveTo>
                  <a:lnTo>
                    <a:pt x="10" y="28"/>
                  </a:lnTo>
                  <a:lnTo>
                    <a:pt x="7" y="20"/>
                  </a:lnTo>
                  <a:lnTo>
                    <a:pt x="3" y="12"/>
                  </a:lnTo>
                  <a:lnTo>
                    <a:pt x="2" y="3"/>
                  </a:lnTo>
                  <a:lnTo>
                    <a:pt x="2" y="0"/>
                  </a:lnTo>
                  <a:lnTo>
                    <a:pt x="1" y="0"/>
                  </a:lnTo>
                  <a:lnTo>
                    <a:pt x="0" y="1"/>
                  </a:lnTo>
                  <a:lnTo>
                    <a:pt x="0" y="4"/>
                  </a:lnTo>
                  <a:lnTo>
                    <a:pt x="1" y="13"/>
                  </a:lnTo>
                  <a:lnTo>
                    <a:pt x="3" y="22"/>
                  </a:lnTo>
                  <a:lnTo>
                    <a:pt x="7" y="29"/>
                  </a:lnTo>
                  <a:lnTo>
                    <a:pt x="12" y="38"/>
                  </a:lnTo>
                  <a:lnTo>
                    <a:pt x="12" y="39"/>
                  </a:lnTo>
                  <a:lnTo>
                    <a:pt x="13" y="38"/>
                  </a:lnTo>
                  <a:lnTo>
                    <a:pt x="13" y="37"/>
                  </a:lnTo>
                  <a:lnTo>
                    <a:pt x="15" y="37"/>
                  </a:lnTo>
                  <a:lnTo>
                    <a:pt x="15" y="37"/>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0" name="Freeform 261"/>
            <p:cNvSpPr>
              <a:spLocks/>
            </p:cNvSpPr>
            <p:nvPr/>
          </p:nvSpPr>
          <p:spPr bwMode="auto">
            <a:xfrm>
              <a:off x="5455" y="1004"/>
              <a:ext cx="12" cy="3"/>
            </a:xfrm>
            <a:custGeom>
              <a:avLst/>
              <a:gdLst>
                <a:gd name="T0" fmla="*/ 32 w 34"/>
                <a:gd name="T1" fmla="*/ 3 h 10"/>
                <a:gd name="T2" fmla="*/ 34 w 34"/>
                <a:gd name="T3" fmla="*/ 1 h 10"/>
                <a:gd name="T4" fmla="*/ 31 w 34"/>
                <a:gd name="T5" fmla="*/ 1 h 10"/>
                <a:gd name="T6" fmla="*/ 25 w 34"/>
                <a:gd name="T7" fmla="*/ 0 h 10"/>
                <a:gd name="T8" fmla="*/ 17 w 34"/>
                <a:gd name="T9" fmla="*/ 1 h 10"/>
                <a:gd name="T10" fmla="*/ 10 w 34"/>
                <a:gd name="T11" fmla="*/ 2 h 10"/>
                <a:gd name="T12" fmla="*/ 3 w 34"/>
                <a:gd name="T13" fmla="*/ 5 h 10"/>
                <a:gd name="T14" fmla="*/ 1 w 34"/>
                <a:gd name="T15" fmla="*/ 6 h 10"/>
                <a:gd name="T16" fmla="*/ 0 w 34"/>
                <a:gd name="T17" fmla="*/ 8 h 10"/>
                <a:gd name="T18" fmla="*/ 1 w 34"/>
                <a:gd name="T19" fmla="*/ 10 h 10"/>
                <a:gd name="T20" fmla="*/ 3 w 34"/>
                <a:gd name="T21" fmla="*/ 10 h 10"/>
                <a:gd name="T22" fmla="*/ 11 w 34"/>
                <a:gd name="T23" fmla="*/ 6 h 10"/>
                <a:gd name="T24" fmla="*/ 19 w 34"/>
                <a:gd name="T25" fmla="*/ 5 h 10"/>
                <a:gd name="T26" fmla="*/ 25 w 34"/>
                <a:gd name="T27" fmla="*/ 3 h 10"/>
                <a:gd name="T28" fmla="*/ 32 w 34"/>
                <a:gd name="T29" fmla="*/ 3 h 10"/>
                <a:gd name="T30" fmla="*/ 32 w 34"/>
                <a:gd name="T31"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10">
                  <a:moveTo>
                    <a:pt x="32" y="3"/>
                  </a:moveTo>
                  <a:lnTo>
                    <a:pt x="34" y="1"/>
                  </a:lnTo>
                  <a:lnTo>
                    <a:pt x="31" y="1"/>
                  </a:lnTo>
                  <a:lnTo>
                    <a:pt x="25" y="0"/>
                  </a:lnTo>
                  <a:lnTo>
                    <a:pt x="17" y="1"/>
                  </a:lnTo>
                  <a:lnTo>
                    <a:pt x="10" y="2"/>
                  </a:lnTo>
                  <a:lnTo>
                    <a:pt x="3" y="5"/>
                  </a:lnTo>
                  <a:lnTo>
                    <a:pt x="1" y="6"/>
                  </a:lnTo>
                  <a:lnTo>
                    <a:pt x="0" y="8"/>
                  </a:lnTo>
                  <a:lnTo>
                    <a:pt x="1" y="10"/>
                  </a:lnTo>
                  <a:lnTo>
                    <a:pt x="3" y="10"/>
                  </a:lnTo>
                  <a:lnTo>
                    <a:pt x="11" y="6"/>
                  </a:lnTo>
                  <a:lnTo>
                    <a:pt x="19" y="5"/>
                  </a:lnTo>
                  <a:lnTo>
                    <a:pt x="25" y="3"/>
                  </a:lnTo>
                  <a:lnTo>
                    <a:pt x="32" y="3"/>
                  </a:lnTo>
                  <a:lnTo>
                    <a:pt x="32" y="3"/>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1" name="Freeform 262"/>
            <p:cNvSpPr>
              <a:spLocks/>
            </p:cNvSpPr>
            <p:nvPr/>
          </p:nvSpPr>
          <p:spPr bwMode="auto">
            <a:xfrm>
              <a:off x="5458" y="995"/>
              <a:ext cx="12" cy="6"/>
            </a:xfrm>
            <a:custGeom>
              <a:avLst/>
              <a:gdLst>
                <a:gd name="T0" fmla="*/ 35 w 35"/>
                <a:gd name="T1" fmla="*/ 4 h 18"/>
                <a:gd name="T2" fmla="*/ 35 w 35"/>
                <a:gd name="T3" fmla="*/ 2 h 18"/>
                <a:gd name="T4" fmla="*/ 35 w 35"/>
                <a:gd name="T5" fmla="*/ 0 h 18"/>
                <a:gd name="T6" fmla="*/ 33 w 35"/>
                <a:gd name="T7" fmla="*/ 0 h 18"/>
                <a:gd name="T8" fmla="*/ 32 w 35"/>
                <a:gd name="T9" fmla="*/ 2 h 18"/>
                <a:gd name="T10" fmla="*/ 28 w 35"/>
                <a:gd name="T11" fmla="*/ 2 h 18"/>
                <a:gd name="T12" fmla="*/ 26 w 35"/>
                <a:gd name="T13" fmla="*/ 4 h 18"/>
                <a:gd name="T14" fmla="*/ 22 w 35"/>
                <a:gd name="T15" fmla="*/ 5 h 18"/>
                <a:gd name="T16" fmla="*/ 18 w 35"/>
                <a:gd name="T17" fmla="*/ 7 h 18"/>
                <a:gd name="T18" fmla="*/ 15 w 35"/>
                <a:gd name="T19" fmla="*/ 8 h 18"/>
                <a:gd name="T20" fmla="*/ 11 w 35"/>
                <a:gd name="T21" fmla="*/ 10 h 18"/>
                <a:gd name="T22" fmla="*/ 6 w 35"/>
                <a:gd name="T23" fmla="*/ 12 h 18"/>
                <a:gd name="T24" fmla="*/ 1 w 35"/>
                <a:gd name="T25" fmla="*/ 14 h 18"/>
                <a:gd name="T26" fmla="*/ 0 w 35"/>
                <a:gd name="T27" fmla="*/ 15 h 18"/>
                <a:gd name="T28" fmla="*/ 1 w 35"/>
                <a:gd name="T29" fmla="*/ 18 h 18"/>
                <a:gd name="T30" fmla="*/ 10 w 35"/>
                <a:gd name="T31" fmla="*/ 15 h 18"/>
                <a:gd name="T32" fmla="*/ 17 w 35"/>
                <a:gd name="T33" fmla="*/ 12 h 18"/>
                <a:gd name="T34" fmla="*/ 26 w 35"/>
                <a:gd name="T35" fmla="*/ 8 h 18"/>
                <a:gd name="T36" fmla="*/ 35 w 35"/>
                <a:gd name="T37" fmla="*/ 4 h 18"/>
                <a:gd name="T38" fmla="*/ 35 w 35"/>
                <a:gd name="T3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18">
                  <a:moveTo>
                    <a:pt x="35" y="4"/>
                  </a:moveTo>
                  <a:lnTo>
                    <a:pt x="35" y="2"/>
                  </a:lnTo>
                  <a:lnTo>
                    <a:pt x="35" y="0"/>
                  </a:lnTo>
                  <a:lnTo>
                    <a:pt x="33" y="0"/>
                  </a:lnTo>
                  <a:lnTo>
                    <a:pt x="32" y="2"/>
                  </a:lnTo>
                  <a:lnTo>
                    <a:pt x="28" y="2"/>
                  </a:lnTo>
                  <a:lnTo>
                    <a:pt x="26" y="4"/>
                  </a:lnTo>
                  <a:lnTo>
                    <a:pt x="22" y="5"/>
                  </a:lnTo>
                  <a:lnTo>
                    <a:pt x="18" y="7"/>
                  </a:lnTo>
                  <a:lnTo>
                    <a:pt x="15" y="8"/>
                  </a:lnTo>
                  <a:lnTo>
                    <a:pt x="11" y="10"/>
                  </a:lnTo>
                  <a:lnTo>
                    <a:pt x="6" y="12"/>
                  </a:lnTo>
                  <a:lnTo>
                    <a:pt x="1" y="14"/>
                  </a:lnTo>
                  <a:lnTo>
                    <a:pt x="0" y="15"/>
                  </a:lnTo>
                  <a:lnTo>
                    <a:pt x="1" y="18"/>
                  </a:lnTo>
                  <a:lnTo>
                    <a:pt x="10" y="15"/>
                  </a:lnTo>
                  <a:lnTo>
                    <a:pt x="17" y="12"/>
                  </a:lnTo>
                  <a:lnTo>
                    <a:pt x="26" y="8"/>
                  </a:lnTo>
                  <a:lnTo>
                    <a:pt x="35" y="4"/>
                  </a:lnTo>
                  <a:lnTo>
                    <a:pt x="35" y="4"/>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2" name="Freeform 263"/>
            <p:cNvSpPr>
              <a:spLocks/>
            </p:cNvSpPr>
            <p:nvPr/>
          </p:nvSpPr>
          <p:spPr bwMode="auto">
            <a:xfrm>
              <a:off x="5457" y="993"/>
              <a:ext cx="9" cy="4"/>
            </a:xfrm>
            <a:custGeom>
              <a:avLst/>
              <a:gdLst>
                <a:gd name="T0" fmla="*/ 26 w 26"/>
                <a:gd name="T1" fmla="*/ 2 h 12"/>
                <a:gd name="T2" fmla="*/ 25 w 26"/>
                <a:gd name="T3" fmla="*/ 0 h 12"/>
                <a:gd name="T4" fmla="*/ 24 w 26"/>
                <a:gd name="T5" fmla="*/ 0 h 12"/>
                <a:gd name="T6" fmla="*/ 19 w 26"/>
                <a:gd name="T7" fmla="*/ 1 h 12"/>
                <a:gd name="T8" fmla="*/ 14 w 26"/>
                <a:gd name="T9" fmla="*/ 3 h 12"/>
                <a:gd name="T10" fmla="*/ 9 w 26"/>
                <a:gd name="T11" fmla="*/ 6 h 12"/>
                <a:gd name="T12" fmla="*/ 4 w 26"/>
                <a:gd name="T13" fmla="*/ 7 h 12"/>
                <a:gd name="T14" fmla="*/ 2 w 26"/>
                <a:gd name="T15" fmla="*/ 7 h 12"/>
                <a:gd name="T16" fmla="*/ 0 w 26"/>
                <a:gd name="T17" fmla="*/ 9 h 12"/>
                <a:gd name="T18" fmla="*/ 0 w 26"/>
                <a:gd name="T19" fmla="*/ 11 h 12"/>
                <a:gd name="T20" fmla="*/ 2 w 26"/>
                <a:gd name="T21" fmla="*/ 12 h 12"/>
                <a:gd name="T22" fmla="*/ 9 w 26"/>
                <a:gd name="T23" fmla="*/ 11 h 12"/>
                <a:gd name="T24" fmla="*/ 15 w 26"/>
                <a:gd name="T25" fmla="*/ 9 h 12"/>
                <a:gd name="T26" fmla="*/ 20 w 26"/>
                <a:gd name="T27" fmla="*/ 6 h 12"/>
                <a:gd name="T28" fmla="*/ 26 w 26"/>
                <a:gd name="T29" fmla="*/ 2 h 12"/>
                <a:gd name="T30" fmla="*/ 26 w 26"/>
                <a:gd name="T3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12">
                  <a:moveTo>
                    <a:pt x="26" y="2"/>
                  </a:moveTo>
                  <a:lnTo>
                    <a:pt x="25" y="0"/>
                  </a:lnTo>
                  <a:lnTo>
                    <a:pt x="24" y="0"/>
                  </a:lnTo>
                  <a:lnTo>
                    <a:pt x="19" y="1"/>
                  </a:lnTo>
                  <a:lnTo>
                    <a:pt x="14" y="3"/>
                  </a:lnTo>
                  <a:lnTo>
                    <a:pt x="9" y="6"/>
                  </a:lnTo>
                  <a:lnTo>
                    <a:pt x="4" y="7"/>
                  </a:lnTo>
                  <a:lnTo>
                    <a:pt x="2" y="7"/>
                  </a:lnTo>
                  <a:lnTo>
                    <a:pt x="0" y="9"/>
                  </a:lnTo>
                  <a:lnTo>
                    <a:pt x="0" y="11"/>
                  </a:lnTo>
                  <a:lnTo>
                    <a:pt x="2" y="12"/>
                  </a:lnTo>
                  <a:lnTo>
                    <a:pt x="9" y="11"/>
                  </a:lnTo>
                  <a:lnTo>
                    <a:pt x="15" y="9"/>
                  </a:lnTo>
                  <a:lnTo>
                    <a:pt x="20" y="6"/>
                  </a:lnTo>
                  <a:lnTo>
                    <a:pt x="26" y="2"/>
                  </a:lnTo>
                  <a:lnTo>
                    <a:pt x="26" y="2"/>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3" name="Freeform 264"/>
            <p:cNvSpPr>
              <a:spLocks/>
            </p:cNvSpPr>
            <p:nvPr/>
          </p:nvSpPr>
          <p:spPr bwMode="auto">
            <a:xfrm>
              <a:off x="5455" y="1008"/>
              <a:ext cx="6" cy="7"/>
            </a:xfrm>
            <a:custGeom>
              <a:avLst/>
              <a:gdLst>
                <a:gd name="T0" fmla="*/ 14 w 16"/>
                <a:gd name="T1" fmla="*/ 21 h 21"/>
                <a:gd name="T2" fmla="*/ 15 w 16"/>
                <a:gd name="T3" fmla="*/ 21 h 21"/>
                <a:gd name="T4" fmla="*/ 16 w 16"/>
                <a:gd name="T5" fmla="*/ 21 h 21"/>
                <a:gd name="T6" fmla="*/ 16 w 16"/>
                <a:gd name="T7" fmla="*/ 18 h 21"/>
                <a:gd name="T8" fmla="*/ 16 w 16"/>
                <a:gd name="T9" fmla="*/ 17 h 21"/>
                <a:gd name="T10" fmla="*/ 15 w 16"/>
                <a:gd name="T11" fmla="*/ 13 h 21"/>
                <a:gd name="T12" fmla="*/ 12 w 16"/>
                <a:gd name="T13" fmla="*/ 11 h 21"/>
                <a:gd name="T14" fmla="*/ 10 w 16"/>
                <a:gd name="T15" fmla="*/ 8 h 21"/>
                <a:gd name="T16" fmla="*/ 9 w 16"/>
                <a:gd name="T17" fmla="*/ 7 h 21"/>
                <a:gd name="T18" fmla="*/ 6 w 16"/>
                <a:gd name="T19" fmla="*/ 4 h 21"/>
                <a:gd name="T20" fmla="*/ 5 w 16"/>
                <a:gd name="T21" fmla="*/ 3 h 21"/>
                <a:gd name="T22" fmla="*/ 2 w 16"/>
                <a:gd name="T23" fmla="*/ 0 h 21"/>
                <a:gd name="T24" fmla="*/ 1 w 16"/>
                <a:gd name="T25" fmla="*/ 0 h 21"/>
                <a:gd name="T26" fmla="*/ 1 w 16"/>
                <a:gd name="T27" fmla="*/ 2 h 21"/>
                <a:gd name="T28" fmla="*/ 0 w 16"/>
                <a:gd name="T29" fmla="*/ 4 h 21"/>
                <a:gd name="T30" fmla="*/ 2 w 16"/>
                <a:gd name="T31" fmla="*/ 8 h 21"/>
                <a:gd name="T32" fmla="*/ 6 w 16"/>
                <a:gd name="T33" fmla="*/ 12 h 21"/>
                <a:gd name="T34" fmla="*/ 10 w 16"/>
                <a:gd name="T35" fmla="*/ 16 h 21"/>
                <a:gd name="T36" fmla="*/ 14 w 16"/>
                <a:gd name="T37" fmla="*/ 21 h 21"/>
                <a:gd name="T38" fmla="*/ 14 w 16"/>
                <a:gd name="T3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21">
                  <a:moveTo>
                    <a:pt x="14" y="21"/>
                  </a:moveTo>
                  <a:lnTo>
                    <a:pt x="15" y="21"/>
                  </a:lnTo>
                  <a:lnTo>
                    <a:pt x="16" y="21"/>
                  </a:lnTo>
                  <a:lnTo>
                    <a:pt x="16" y="18"/>
                  </a:lnTo>
                  <a:lnTo>
                    <a:pt x="16" y="17"/>
                  </a:lnTo>
                  <a:lnTo>
                    <a:pt x="15" y="13"/>
                  </a:lnTo>
                  <a:lnTo>
                    <a:pt x="12" y="11"/>
                  </a:lnTo>
                  <a:lnTo>
                    <a:pt x="10" y="8"/>
                  </a:lnTo>
                  <a:lnTo>
                    <a:pt x="9" y="7"/>
                  </a:lnTo>
                  <a:lnTo>
                    <a:pt x="6" y="4"/>
                  </a:lnTo>
                  <a:lnTo>
                    <a:pt x="5" y="3"/>
                  </a:lnTo>
                  <a:lnTo>
                    <a:pt x="2" y="0"/>
                  </a:lnTo>
                  <a:lnTo>
                    <a:pt x="1" y="0"/>
                  </a:lnTo>
                  <a:lnTo>
                    <a:pt x="1" y="2"/>
                  </a:lnTo>
                  <a:lnTo>
                    <a:pt x="0" y="4"/>
                  </a:lnTo>
                  <a:lnTo>
                    <a:pt x="2" y="8"/>
                  </a:lnTo>
                  <a:lnTo>
                    <a:pt x="6" y="12"/>
                  </a:lnTo>
                  <a:lnTo>
                    <a:pt x="10" y="16"/>
                  </a:lnTo>
                  <a:lnTo>
                    <a:pt x="14" y="21"/>
                  </a:lnTo>
                  <a:lnTo>
                    <a:pt x="14" y="21"/>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4" name="Freeform 265"/>
            <p:cNvSpPr>
              <a:spLocks/>
            </p:cNvSpPr>
            <p:nvPr/>
          </p:nvSpPr>
          <p:spPr bwMode="auto">
            <a:xfrm>
              <a:off x="5454" y="1008"/>
              <a:ext cx="5" cy="8"/>
            </a:xfrm>
            <a:custGeom>
              <a:avLst/>
              <a:gdLst>
                <a:gd name="T0" fmla="*/ 15 w 15"/>
                <a:gd name="T1" fmla="*/ 0 h 24"/>
                <a:gd name="T2" fmla="*/ 10 w 15"/>
                <a:gd name="T3" fmla="*/ 1 h 24"/>
                <a:gd name="T4" fmla="*/ 6 w 15"/>
                <a:gd name="T5" fmla="*/ 6 h 24"/>
                <a:gd name="T6" fmla="*/ 3 w 15"/>
                <a:gd name="T7" fmla="*/ 12 h 24"/>
                <a:gd name="T8" fmla="*/ 1 w 15"/>
                <a:gd name="T9" fmla="*/ 18 h 24"/>
                <a:gd name="T10" fmla="*/ 0 w 15"/>
                <a:gd name="T11" fmla="*/ 22 h 24"/>
                <a:gd name="T12" fmla="*/ 0 w 15"/>
                <a:gd name="T13" fmla="*/ 23 h 24"/>
                <a:gd name="T14" fmla="*/ 1 w 15"/>
                <a:gd name="T15" fmla="*/ 24 h 24"/>
                <a:gd name="T16" fmla="*/ 3 w 15"/>
                <a:gd name="T17" fmla="*/ 24 h 24"/>
                <a:gd name="T18" fmla="*/ 4 w 15"/>
                <a:gd name="T19" fmla="*/ 19 h 24"/>
                <a:gd name="T20" fmla="*/ 6 w 15"/>
                <a:gd name="T21" fmla="*/ 14 h 24"/>
                <a:gd name="T22" fmla="*/ 8 w 15"/>
                <a:gd name="T23" fmla="*/ 10 h 24"/>
                <a:gd name="T24" fmla="*/ 10 w 15"/>
                <a:gd name="T25" fmla="*/ 6 h 24"/>
                <a:gd name="T26" fmla="*/ 13 w 15"/>
                <a:gd name="T27" fmla="*/ 5 h 24"/>
                <a:gd name="T28" fmla="*/ 15 w 15"/>
                <a:gd name="T29" fmla="*/ 3 h 24"/>
                <a:gd name="T30" fmla="*/ 15 w 15"/>
                <a:gd name="T31" fmla="*/ 1 h 24"/>
                <a:gd name="T32" fmla="*/ 15 w 15"/>
                <a:gd name="T33" fmla="*/ 0 h 24"/>
                <a:gd name="T34" fmla="*/ 15 w 15"/>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24">
                  <a:moveTo>
                    <a:pt x="15" y="0"/>
                  </a:moveTo>
                  <a:lnTo>
                    <a:pt x="10" y="1"/>
                  </a:lnTo>
                  <a:lnTo>
                    <a:pt x="6" y="6"/>
                  </a:lnTo>
                  <a:lnTo>
                    <a:pt x="3" y="12"/>
                  </a:lnTo>
                  <a:lnTo>
                    <a:pt x="1" y="18"/>
                  </a:lnTo>
                  <a:lnTo>
                    <a:pt x="0" y="22"/>
                  </a:lnTo>
                  <a:lnTo>
                    <a:pt x="0" y="23"/>
                  </a:lnTo>
                  <a:lnTo>
                    <a:pt x="1" y="24"/>
                  </a:lnTo>
                  <a:lnTo>
                    <a:pt x="3" y="24"/>
                  </a:lnTo>
                  <a:lnTo>
                    <a:pt x="4" y="19"/>
                  </a:lnTo>
                  <a:lnTo>
                    <a:pt x="6" y="14"/>
                  </a:lnTo>
                  <a:lnTo>
                    <a:pt x="8" y="10"/>
                  </a:lnTo>
                  <a:lnTo>
                    <a:pt x="10" y="6"/>
                  </a:lnTo>
                  <a:lnTo>
                    <a:pt x="13" y="5"/>
                  </a:lnTo>
                  <a:lnTo>
                    <a:pt x="15" y="3"/>
                  </a:lnTo>
                  <a:lnTo>
                    <a:pt x="15" y="1"/>
                  </a:lnTo>
                  <a:lnTo>
                    <a:pt x="15" y="0"/>
                  </a:lnTo>
                  <a:lnTo>
                    <a:pt x="15"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5" name="Freeform 266"/>
            <p:cNvSpPr>
              <a:spLocks/>
            </p:cNvSpPr>
            <p:nvPr/>
          </p:nvSpPr>
          <p:spPr bwMode="auto">
            <a:xfrm>
              <a:off x="5451" y="987"/>
              <a:ext cx="10" cy="4"/>
            </a:xfrm>
            <a:custGeom>
              <a:avLst/>
              <a:gdLst>
                <a:gd name="T0" fmla="*/ 29 w 29"/>
                <a:gd name="T1" fmla="*/ 12 h 13"/>
                <a:gd name="T2" fmla="*/ 27 w 29"/>
                <a:gd name="T3" fmla="*/ 7 h 13"/>
                <a:gd name="T4" fmla="*/ 20 w 29"/>
                <a:gd name="T5" fmla="*/ 3 h 13"/>
                <a:gd name="T6" fmla="*/ 14 w 29"/>
                <a:gd name="T7" fmla="*/ 2 h 13"/>
                <a:gd name="T8" fmla="*/ 8 w 29"/>
                <a:gd name="T9" fmla="*/ 0 h 13"/>
                <a:gd name="T10" fmla="*/ 3 w 29"/>
                <a:gd name="T11" fmla="*/ 0 h 13"/>
                <a:gd name="T12" fmla="*/ 1 w 29"/>
                <a:gd name="T13" fmla="*/ 2 h 13"/>
                <a:gd name="T14" fmla="*/ 0 w 29"/>
                <a:gd name="T15" fmla="*/ 2 h 13"/>
                <a:gd name="T16" fmla="*/ 1 w 29"/>
                <a:gd name="T17" fmla="*/ 4 h 13"/>
                <a:gd name="T18" fmla="*/ 5 w 29"/>
                <a:gd name="T19" fmla="*/ 5 h 13"/>
                <a:gd name="T20" fmla="*/ 11 w 29"/>
                <a:gd name="T21" fmla="*/ 7 h 13"/>
                <a:gd name="T22" fmla="*/ 15 w 29"/>
                <a:gd name="T23" fmla="*/ 7 h 13"/>
                <a:gd name="T24" fmla="*/ 20 w 29"/>
                <a:gd name="T25" fmla="*/ 9 h 13"/>
                <a:gd name="T26" fmla="*/ 22 w 29"/>
                <a:gd name="T27" fmla="*/ 10 h 13"/>
                <a:gd name="T28" fmla="*/ 25 w 29"/>
                <a:gd name="T29" fmla="*/ 12 h 13"/>
                <a:gd name="T30" fmla="*/ 27 w 29"/>
                <a:gd name="T31" fmla="*/ 13 h 13"/>
                <a:gd name="T32" fmla="*/ 29 w 29"/>
                <a:gd name="T33" fmla="*/ 12 h 13"/>
                <a:gd name="T34" fmla="*/ 29 w 29"/>
                <a:gd name="T3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13">
                  <a:moveTo>
                    <a:pt x="29" y="12"/>
                  </a:moveTo>
                  <a:lnTo>
                    <a:pt x="27" y="7"/>
                  </a:lnTo>
                  <a:lnTo>
                    <a:pt x="20" y="3"/>
                  </a:lnTo>
                  <a:lnTo>
                    <a:pt x="14" y="2"/>
                  </a:lnTo>
                  <a:lnTo>
                    <a:pt x="8" y="0"/>
                  </a:lnTo>
                  <a:lnTo>
                    <a:pt x="3" y="0"/>
                  </a:lnTo>
                  <a:lnTo>
                    <a:pt x="1" y="2"/>
                  </a:lnTo>
                  <a:lnTo>
                    <a:pt x="0" y="2"/>
                  </a:lnTo>
                  <a:lnTo>
                    <a:pt x="1" y="4"/>
                  </a:lnTo>
                  <a:lnTo>
                    <a:pt x="5" y="5"/>
                  </a:lnTo>
                  <a:lnTo>
                    <a:pt x="11" y="7"/>
                  </a:lnTo>
                  <a:lnTo>
                    <a:pt x="15" y="7"/>
                  </a:lnTo>
                  <a:lnTo>
                    <a:pt x="20" y="9"/>
                  </a:lnTo>
                  <a:lnTo>
                    <a:pt x="22" y="10"/>
                  </a:lnTo>
                  <a:lnTo>
                    <a:pt x="25" y="12"/>
                  </a:lnTo>
                  <a:lnTo>
                    <a:pt x="27" y="13"/>
                  </a:lnTo>
                  <a:lnTo>
                    <a:pt x="29" y="12"/>
                  </a:lnTo>
                  <a:lnTo>
                    <a:pt x="29" y="12"/>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6" name="Freeform 267"/>
            <p:cNvSpPr>
              <a:spLocks/>
            </p:cNvSpPr>
            <p:nvPr/>
          </p:nvSpPr>
          <p:spPr bwMode="auto">
            <a:xfrm>
              <a:off x="5407" y="827"/>
              <a:ext cx="6" cy="4"/>
            </a:xfrm>
            <a:custGeom>
              <a:avLst/>
              <a:gdLst>
                <a:gd name="T0" fmla="*/ 14 w 17"/>
                <a:gd name="T1" fmla="*/ 0 h 14"/>
                <a:gd name="T2" fmla="*/ 12 w 17"/>
                <a:gd name="T3" fmla="*/ 3 h 14"/>
                <a:gd name="T4" fmla="*/ 8 w 17"/>
                <a:gd name="T5" fmla="*/ 5 h 14"/>
                <a:gd name="T6" fmla="*/ 4 w 17"/>
                <a:gd name="T7" fmla="*/ 9 h 14"/>
                <a:gd name="T8" fmla="*/ 0 w 17"/>
                <a:gd name="T9" fmla="*/ 13 h 14"/>
                <a:gd name="T10" fmla="*/ 0 w 17"/>
                <a:gd name="T11" fmla="*/ 13 h 14"/>
                <a:gd name="T12" fmla="*/ 2 w 17"/>
                <a:gd name="T13" fmla="*/ 14 h 14"/>
                <a:gd name="T14" fmla="*/ 3 w 17"/>
                <a:gd name="T15" fmla="*/ 13 h 14"/>
                <a:gd name="T16" fmla="*/ 7 w 17"/>
                <a:gd name="T17" fmla="*/ 11 h 14"/>
                <a:gd name="T18" fmla="*/ 9 w 17"/>
                <a:gd name="T19" fmla="*/ 9 h 14"/>
                <a:gd name="T20" fmla="*/ 12 w 17"/>
                <a:gd name="T21" fmla="*/ 8 h 14"/>
                <a:gd name="T22" fmla="*/ 14 w 17"/>
                <a:gd name="T23" fmla="*/ 5 h 14"/>
                <a:gd name="T24" fmla="*/ 17 w 17"/>
                <a:gd name="T25" fmla="*/ 4 h 14"/>
                <a:gd name="T26" fmla="*/ 17 w 17"/>
                <a:gd name="T27" fmla="*/ 1 h 14"/>
                <a:gd name="T28" fmla="*/ 14 w 17"/>
                <a:gd name="T29" fmla="*/ 0 h 14"/>
                <a:gd name="T30" fmla="*/ 14 w 17"/>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4">
                  <a:moveTo>
                    <a:pt x="14" y="0"/>
                  </a:moveTo>
                  <a:lnTo>
                    <a:pt x="12" y="3"/>
                  </a:lnTo>
                  <a:lnTo>
                    <a:pt x="8" y="5"/>
                  </a:lnTo>
                  <a:lnTo>
                    <a:pt x="4" y="9"/>
                  </a:lnTo>
                  <a:lnTo>
                    <a:pt x="0" y="13"/>
                  </a:lnTo>
                  <a:lnTo>
                    <a:pt x="0" y="13"/>
                  </a:lnTo>
                  <a:lnTo>
                    <a:pt x="2" y="14"/>
                  </a:lnTo>
                  <a:lnTo>
                    <a:pt x="3" y="13"/>
                  </a:lnTo>
                  <a:lnTo>
                    <a:pt x="7" y="11"/>
                  </a:lnTo>
                  <a:lnTo>
                    <a:pt x="9" y="9"/>
                  </a:lnTo>
                  <a:lnTo>
                    <a:pt x="12" y="8"/>
                  </a:lnTo>
                  <a:lnTo>
                    <a:pt x="14" y="5"/>
                  </a:lnTo>
                  <a:lnTo>
                    <a:pt x="17" y="4"/>
                  </a:lnTo>
                  <a:lnTo>
                    <a:pt x="17" y="1"/>
                  </a:lnTo>
                  <a:lnTo>
                    <a:pt x="14" y="0"/>
                  </a:lnTo>
                  <a:lnTo>
                    <a:pt x="14"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7" name="Freeform 268"/>
            <p:cNvSpPr>
              <a:spLocks/>
            </p:cNvSpPr>
            <p:nvPr/>
          </p:nvSpPr>
          <p:spPr bwMode="auto">
            <a:xfrm>
              <a:off x="5406" y="831"/>
              <a:ext cx="7" cy="5"/>
            </a:xfrm>
            <a:custGeom>
              <a:avLst/>
              <a:gdLst>
                <a:gd name="T0" fmla="*/ 19 w 21"/>
                <a:gd name="T1" fmla="*/ 0 h 14"/>
                <a:gd name="T2" fmla="*/ 15 w 21"/>
                <a:gd name="T3" fmla="*/ 2 h 14"/>
                <a:gd name="T4" fmla="*/ 10 w 21"/>
                <a:gd name="T5" fmla="*/ 5 h 14"/>
                <a:gd name="T6" fmla="*/ 5 w 21"/>
                <a:gd name="T7" fmla="*/ 7 h 14"/>
                <a:gd name="T8" fmla="*/ 1 w 21"/>
                <a:gd name="T9" fmla="*/ 11 h 14"/>
                <a:gd name="T10" fmla="*/ 0 w 21"/>
                <a:gd name="T11" fmla="*/ 11 h 14"/>
                <a:gd name="T12" fmla="*/ 0 w 21"/>
                <a:gd name="T13" fmla="*/ 12 h 14"/>
                <a:gd name="T14" fmla="*/ 0 w 21"/>
                <a:gd name="T15" fmla="*/ 14 h 14"/>
                <a:gd name="T16" fmla="*/ 2 w 21"/>
                <a:gd name="T17" fmla="*/ 12 h 14"/>
                <a:gd name="T18" fmla="*/ 5 w 21"/>
                <a:gd name="T19" fmla="*/ 11 h 14"/>
                <a:gd name="T20" fmla="*/ 7 w 21"/>
                <a:gd name="T21" fmla="*/ 10 h 14"/>
                <a:gd name="T22" fmla="*/ 10 w 21"/>
                <a:gd name="T23" fmla="*/ 10 h 14"/>
                <a:gd name="T24" fmla="*/ 14 w 21"/>
                <a:gd name="T25" fmla="*/ 8 h 14"/>
                <a:gd name="T26" fmla="*/ 17 w 21"/>
                <a:gd name="T27" fmla="*/ 6 h 14"/>
                <a:gd name="T28" fmla="*/ 20 w 21"/>
                <a:gd name="T29" fmla="*/ 3 h 14"/>
                <a:gd name="T30" fmla="*/ 21 w 21"/>
                <a:gd name="T31" fmla="*/ 1 h 14"/>
                <a:gd name="T32" fmla="*/ 19 w 21"/>
                <a:gd name="T33" fmla="*/ 0 h 14"/>
                <a:gd name="T34" fmla="*/ 19 w 21"/>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14">
                  <a:moveTo>
                    <a:pt x="19" y="0"/>
                  </a:moveTo>
                  <a:lnTo>
                    <a:pt x="15" y="2"/>
                  </a:lnTo>
                  <a:lnTo>
                    <a:pt x="10" y="5"/>
                  </a:lnTo>
                  <a:lnTo>
                    <a:pt x="5" y="7"/>
                  </a:lnTo>
                  <a:lnTo>
                    <a:pt x="1" y="11"/>
                  </a:lnTo>
                  <a:lnTo>
                    <a:pt x="0" y="11"/>
                  </a:lnTo>
                  <a:lnTo>
                    <a:pt x="0" y="12"/>
                  </a:lnTo>
                  <a:lnTo>
                    <a:pt x="0" y="14"/>
                  </a:lnTo>
                  <a:lnTo>
                    <a:pt x="2" y="12"/>
                  </a:lnTo>
                  <a:lnTo>
                    <a:pt x="5" y="11"/>
                  </a:lnTo>
                  <a:lnTo>
                    <a:pt x="7" y="10"/>
                  </a:lnTo>
                  <a:lnTo>
                    <a:pt x="10" y="10"/>
                  </a:lnTo>
                  <a:lnTo>
                    <a:pt x="14" y="8"/>
                  </a:lnTo>
                  <a:lnTo>
                    <a:pt x="17" y="6"/>
                  </a:lnTo>
                  <a:lnTo>
                    <a:pt x="20" y="3"/>
                  </a:lnTo>
                  <a:lnTo>
                    <a:pt x="21" y="1"/>
                  </a:lnTo>
                  <a:lnTo>
                    <a:pt x="19" y="0"/>
                  </a:lnTo>
                  <a:lnTo>
                    <a:pt x="19"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8" name="Freeform 269"/>
            <p:cNvSpPr>
              <a:spLocks/>
            </p:cNvSpPr>
            <p:nvPr/>
          </p:nvSpPr>
          <p:spPr bwMode="auto">
            <a:xfrm>
              <a:off x="5407" y="837"/>
              <a:ext cx="4" cy="3"/>
            </a:xfrm>
            <a:custGeom>
              <a:avLst/>
              <a:gdLst>
                <a:gd name="T0" fmla="*/ 14 w 14"/>
                <a:gd name="T1" fmla="*/ 0 h 7"/>
                <a:gd name="T2" fmla="*/ 9 w 14"/>
                <a:gd name="T3" fmla="*/ 0 h 7"/>
                <a:gd name="T4" fmla="*/ 6 w 14"/>
                <a:gd name="T5" fmla="*/ 1 h 7"/>
                <a:gd name="T6" fmla="*/ 2 w 14"/>
                <a:gd name="T7" fmla="*/ 3 h 7"/>
                <a:gd name="T8" fmla="*/ 0 w 14"/>
                <a:gd name="T9" fmla="*/ 7 h 7"/>
                <a:gd name="T10" fmla="*/ 4 w 14"/>
                <a:gd name="T11" fmla="*/ 7 h 7"/>
                <a:gd name="T12" fmla="*/ 6 w 14"/>
                <a:gd name="T13" fmla="*/ 6 h 7"/>
                <a:gd name="T14" fmla="*/ 10 w 14"/>
                <a:gd name="T15" fmla="*/ 5 h 7"/>
                <a:gd name="T16" fmla="*/ 14 w 14"/>
                <a:gd name="T17" fmla="*/ 2 h 7"/>
                <a:gd name="T18" fmla="*/ 14 w 14"/>
                <a:gd name="T19" fmla="*/ 1 h 7"/>
                <a:gd name="T20" fmla="*/ 14 w 14"/>
                <a:gd name="T21" fmla="*/ 0 h 7"/>
                <a:gd name="T22" fmla="*/ 14 w 14"/>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7">
                  <a:moveTo>
                    <a:pt x="14" y="0"/>
                  </a:moveTo>
                  <a:lnTo>
                    <a:pt x="9" y="0"/>
                  </a:lnTo>
                  <a:lnTo>
                    <a:pt x="6" y="1"/>
                  </a:lnTo>
                  <a:lnTo>
                    <a:pt x="2" y="3"/>
                  </a:lnTo>
                  <a:lnTo>
                    <a:pt x="0" y="7"/>
                  </a:lnTo>
                  <a:lnTo>
                    <a:pt x="4" y="7"/>
                  </a:lnTo>
                  <a:lnTo>
                    <a:pt x="6" y="6"/>
                  </a:lnTo>
                  <a:lnTo>
                    <a:pt x="10" y="5"/>
                  </a:lnTo>
                  <a:lnTo>
                    <a:pt x="14" y="2"/>
                  </a:lnTo>
                  <a:lnTo>
                    <a:pt x="14" y="1"/>
                  </a:lnTo>
                  <a:lnTo>
                    <a:pt x="14" y="0"/>
                  </a:lnTo>
                  <a:lnTo>
                    <a:pt x="14"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9" name="Freeform 270"/>
            <p:cNvSpPr>
              <a:spLocks/>
            </p:cNvSpPr>
            <p:nvPr/>
          </p:nvSpPr>
          <p:spPr bwMode="auto">
            <a:xfrm>
              <a:off x="5402" y="840"/>
              <a:ext cx="10" cy="4"/>
            </a:xfrm>
            <a:custGeom>
              <a:avLst/>
              <a:gdLst>
                <a:gd name="T0" fmla="*/ 25 w 29"/>
                <a:gd name="T1" fmla="*/ 1 h 13"/>
                <a:gd name="T2" fmla="*/ 20 w 29"/>
                <a:gd name="T3" fmla="*/ 3 h 13"/>
                <a:gd name="T4" fmla="*/ 14 w 29"/>
                <a:gd name="T5" fmla="*/ 5 h 13"/>
                <a:gd name="T6" fmla="*/ 9 w 29"/>
                <a:gd name="T7" fmla="*/ 8 h 13"/>
                <a:gd name="T8" fmla="*/ 3 w 29"/>
                <a:gd name="T9" fmla="*/ 10 h 13"/>
                <a:gd name="T10" fmla="*/ 0 w 29"/>
                <a:gd name="T11" fmla="*/ 11 h 13"/>
                <a:gd name="T12" fmla="*/ 4 w 29"/>
                <a:gd name="T13" fmla="*/ 13 h 13"/>
                <a:gd name="T14" fmla="*/ 9 w 29"/>
                <a:gd name="T15" fmla="*/ 11 h 13"/>
                <a:gd name="T16" fmla="*/ 14 w 29"/>
                <a:gd name="T17" fmla="*/ 9 h 13"/>
                <a:gd name="T18" fmla="*/ 19 w 29"/>
                <a:gd name="T19" fmla="*/ 8 h 13"/>
                <a:gd name="T20" fmla="*/ 25 w 29"/>
                <a:gd name="T21" fmla="*/ 5 h 13"/>
                <a:gd name="T22" fmla="*/ 28 w 29"/>
                <a:gd name="T23" fmla="*/ 3 h 13"/>
                <a:gd name="T24" fmla="*/ 29 w 29"/>
                <a:gd name="T25" fmla="*/ 1 h 13"/>
                <a:gd name="T26" fmla="*/ 27 w 29"/>
                <a:gd name="T27" fmla="*/ 0 h 13"/>
                <a:gd name="T28" fmla="*/ 25 w 29"/>
                <a:gd name="T29" fmla="*/ 1 h 13"/>
                <a:gd name="T30" fmla="*/ 25 w 29"/>
                <a:gd name="T3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3">
                  <a:moveTo>
                    <a:pt x="25" y="1"/>
                  </a:moveTo>
                  <a:lnTo>
                    <a:pt x="20" y="3"/>
                  </a:lnTo>
                  <a:lnTo>
                    <a:pt x="14" y="5"/>
                  </a:lnTo>
                  <a:lnTo>
                    <a:pt x="9" y="8"/>
                  </a:lnTo>
                  <a:lnTo>
                    <a:pt x="3" y="10"/>
                  </a:lnTo>
                  <a:lnTo>
                    <a:pt x="0" y="11"/>
                  </a:lnTo>
                  <a:lnTo>
                    <a:pt x="4" y="13"/>
                  </a:lnTo>
                  <a:lnTo>
                    <a:pt x="9" y="11"/>
                  </a:lnTo>
                  <a:lnTo>
                    <a:pt x="14" y="9"/>
                  </a:lnTo>
                  <a:lnTo>
                    <a:pt x="19" y="8"/>
                  </a:lnTo>
                  <a:lnTo>
                    <a:pt x="25" y="5"/>
                  </a:lnTo>
                  <a:lnTo>
                    <a:pt x="28" y="3"/>
                  </a:lnTo>
                  <a:lnTo>
                    <a:pt x="29" y="1"/>
                  </a:lnTo>
                  <a:lnTo>
                    <a:pt x="27" y="0"/>
                  </a:lnTo>
                  <a:lnTo>
                    <a:pt x="25" y="1"/>
                  </a:lnTo>
                  <a:lnTo>
                    <a:pt x="25" y="1"/>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0" name="Freeform 271"/>
            <p:cNvSpPr>
              <a:spLocks/>
            </p:cNvSpPr>
            <p:nvPr/>
          </p:nvSpPr>
          <p:spPr bwMode="auto">
            <a:xfrm>
              <a:off x="5405" y="844"/>
              <a:ext cx="6" cy="3"/>
            </a:xfrm>
            <a:custGeom>
              <a:avLst/>
              <a:gdLst>
                <a:gd name="T0" fmla="*/ 2 w 20"/>
                <a:gd name="T1" fmla="*/ 5 h 7"/>
                <a:gd name="T2" fmla="*/ 0 w 20"/>
                <a:gd name="T3" fmla="*/ 6 h 7"/>
                <a:gd name="T4" fmla="*/ 0 w 20"/>
                <a:gd name="T5" fmla="*/ 7 h 7"/>
                <a:gd name="T6" fmla="*/ 3 w 20"/>
                <a:gd name="T7" fmla="*/ 7 h 7"/>
                <a:gd name="T8" fmla="*/ 10 w 20"/>
                <a:gd name="T9" fmla="*/ 6 h 7"/>
                <a:gd name="T10" fmla="*/ 15 w 20"/>
                <a:gd name="T11" fmla="*/ 5 h 7"/>
                <a:gd name="T12" fmla="*/ 19 w 20"/>
                <a:gd name="T13" fmla="*/ 4 h 7"/>
                <a:gd name="T14" fmla="*/ 20 w 20"/>
                <a:gd name="T15" fmla="*/ 1 h 7"/>
                <a:gd name="T16" fmla="*/ 19 w 20"/>
                <a:gd name="T17" fmla="*/ 0 h 7"/>
                <a:gd name="T18" fmla="*/ 13 w 20"/>
                <a:gd name="T19" fmla="*/ 1 h 7"/>
                <a:gd name="T20" fmla="*/ 10 w 20"/>
                <a:gd name="T21" fmla="*/ 2 h 7"/>
                <a:gd name="T22" fmla="*/ 5 w 20"/>
                <a:gd name="T23" fmla="*/ 4 h 7"/>
                <a:gd name="T24" fmla="*/ 2 w 20"/>
                <a:gd name="T25" fmla="*/ 5 h 7"/>
                <a:gd name="T26" fmla="*/ 2 w 20"/>
                <a:gd name="T2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7">
                  <a:moveTo>
                    <a:pt x="2" y="5"/>
                  </a:moveTo>
                  <a:lnTo>
                    <a:pt x="0" y="6"/>
                  </a:lnTo>
                  <a:lnTo>
                    <a:pt x="0" y="7"/>
                  </a:lnTo>
                  <a:lnTo>
                    <a:pt x="3" y="7"/>
                  </a:lnTo>
                  <a:lnTo>
                    <a:pt x="10" y="6"/>
                  </a:lnTo>
                  <a:lnTo>
                    <a:pt x="15" y="5"/>
                  </a:lnTo>
                  <a:lnTo>
                    <a:pt x="19" y="4"/>
                  </a:lnTo>
                  <a:lnTo>
                    <a:pt x="20" y="1"/>
                  </a:lnTo>
                  <a:lnTo>
                    <a:pt x="19" y="0"/>
                  </a:lnTo>
                  <a:lnTo>
                    <a:pt x="13" y="1"/>
                  </a:lnTo>
                  <a:lnTo>
                    <a:pt x="10" y="2"/>
                  </a:lnTo>
                  <a:lnTo>
                    <a:pt x="5" y="4"/>
                  </a:lnTo>
                  <a:lnTo>
                    <a:pt x="2" y="5"/>
                  </a:lnTo>
                  <a:lnTo>
                    <a:pt x="2" y="5"/>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1" name="Freeform 272"/>
            <p:cNvSpPr>
              <a:spLocks/>
            </p:cNvSpPr>
            <p:nvPr/>
          </p:nvSpPr>
          <p:spPr bwMode="auto">
            <a:xfrm>
              <a:off x="5408" y="831"/>
              <a:ext cx="4" cy="6"/>
            </a:xfrm>
            <a:custGeom>
              <a:avLst/>
              <a:gdLst>
                <a:gd name="T0" fmla="*/ 2 w 10"/>
                <a:gd name="T1" fmla="*/ 1 h 19"/>
                <a:gd name="T2" fmla="*/ 0 w 10"/>
                <a:gd name="T3" fmla="*/ 0 h 19"/>
                <a:gd name="T4" fmla="*/ 0 w 10"/>
                <a:gd name="T5" fmla="*/ 2 h 19"/>
                <a:gd name="T6" fmla="*/ 1 w 10"/>
                <a:gd name="T7" fmla="*/ 5 h 19"/>
                <a:gd name="T8" fmla="*/ 4 w 10"/>
                <a:gd name="T9" fmla="*/ 8 h 19"/>
                <a:gd name="T10" fmla="*/ 5 w 10"/>
                <a:gd name="T11" fmla="*/ 12 h 19"/>
                <a:gd name="T12" fmla="*/ 8 w 10"/>
                <a:gd name="T13" fmla="*/ 16 h 19"/>
                <a:gd name="T14" fmla="*/ 8 w 10"/>
                <a:gd name="T15" fmla="*/ 19 h 19"/>
                <a:gd name="T16" fmla="*/ 9 w 10"/>
                <a:gd name="T17" fmla="*/ 19 h 19"/>
                <a:gd name="T18" fmla="*/ 9 w 10"/>
                <a:gd name="T19" fmla="*/ 19 h 19"/>
                <a:gd name="T20" fmla="*/ 10 w 10"/>
                <a:gd name="T21" fmla="*/ 17 h 19"/>
                <a:gd name="T22" fmla="*/ 10 w 10"/>
                <a:gd name="T23" fmla="*/ 12 h 19"/>
                <a:gd name="T24" fmla="*/ 9 w 10"/>
                <a:gd name="T25" fmla="*/ 8 h 19"/>
                <a:gd name="T26" fmla="*/ 5 w 10"/>
                <a:gd name="T27" fmla="*/ 3 h 19"/>
                <a:gd name="T28" fmla="*/ 2 w 10"/>
                <a:gd name="T29" fmla="*/ 1 h 19"/>
                <a:gd name="T30" fmla="*/ 2 w 10"/>
                <a:gd name="T3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9">
                  <a:moveTo>
                    <a:pt x="2" y="1"/>
                  </a:moveTo>
                  <a:lnTo>
                    <a:pt x="0" y="0"/>
                  </a:lnTo>
                  <a:lnTo>
                    <a:pt x="0" y="2"/>
                  </a:lnTo>
                  <a:lnTo>
                    <a:pt x="1" y="5"/>
                  </a:lnTo>
                  <a:lnTo>
                    <a:pt x="4" y="8"/>
                  </a:lnTo>
                  <a:lnTo>
                    <a:pt x="5" y="12"/>
                  </a:lnTo>
                  <a:lnTo>
                    <a:pt x="8" y="16"/>
                  </a:lnTo>
                  <a:lnTo>
                    <a:pt x="8" y="19"/>
                  </a:lnTo>
                  <a:lnTo>
                    <a:pt x="9" y="19"/>
                  </a:lnTo>
                  <a:lnTo>
                    <a:pt x="9" y="19"/>
                  </a:lnTo>
                  <a:lnTo>
                    <a:pt x="10" y="17"/>
                  </a:lnTo>
                  <a:lnTo>
                    <a:pt x="10" y="12"/>
                  </a:lnTo>
                  <a:lnTo>
                    <a:pt x="9" y="8"/>
                  </a:lnTo>
                  <a:lnTo>
                    <a:pt x="5" y="3"/>
                  </a:lnTo>
                  <a:lnTo>
                    <a:pt x="2" y="1"/>
                  </a:lnTo>
                  <a:lnTo>
                    <a:pt x="2" y="1"/>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2" name="Freeform 273"/>
            <p:cNvSpPr>
              <a:spLocks/>
            </p:cNvSpPr>
            <p:nvPr/>
          </p:nvSpPr>
          <p:spPr bwMode="auto">
            <a:xfrm>
              <a:off x="5407" y="836"/>
              <a:ext cx="4" cy="6"/>
            </a:xfrm>
            <a:custGeom>
              <a:avLst/>
              <a:gdLst>
                <a:gd name="T0" fmla="*/ 1 w 12"/>
                <a:gd name="T1" fmla="*/ 0 h 16"/>
                <a:gd name="T2" fmla="*/ 0 w 12"/>
                <a:gd name="T3" fmla="*/ 4 h 16"/>
                <a:gd name="T4" fmla="*/ 3 w 12"/>
                <a:gd name="T5" fmla="*/ 8 h 16"/>
                <a:gd name="T6" fmla="*/ 6 w 12"/>
                <a:gd name="T7" fmla="*/ 11 h 16"/>
                <a:gd name="T8" fmla="*/ 8 w 12"/>
                <a:gd name="T9" fmla="*/ 16 h 16"/>
                <a:gd name="T10" fmla="*/ 10 w 12"/>
                <a:gd name="T11" fmla="*/ 16 h 16"/>
                <a:gd name="T12" fmla="*/ 12 w 12"/>
                <a:gd name="T13" fmla="*/ 16 h 16"/>
                <a:gd name="T14" fmla="*/ 10 w 12"/>
                <a:gd name="T15" fmla="*/ 11 h 16"/>
                <a:gd name="T16" fmla="*/ 8 w 12"/>
                <a:gd name="T17" fmla="*/ 6 h 16"/>
                <a:gd name="T18" fmla="*/ 5 w 12"/>
                <a:gd name="T19" fmla="*/ 3 h 16"/>
                <a:gd name="T20" fmla="*/ 1 w 12"/>
                <a:gd name="T21" fmla="*/ 0 h 16"/>
                <a:gd name="T22" fmla="*/ 1 w 12"/>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6">
                  <a:moveTo>
                    <a:pt x="1" y="0"/>
                  </a:moveTo>
                  <a:lnTo>
                    <a:pt x="0" y="4"/>
                  </a:lnTo>
                  <a:lnTo>
                    <a:pt x="3" y="8"/>
                  </a:lnTo>
                  <a:lnTo>
                    <a:pt x="6" y="11"/>
                  </a:lnTo>
                  <a:lnTo>
                    <a:pt x="8" y="16"/>
                  </a:lnTo>
                  <a:lnTo>
                    <a:pt x="10" y="16"/>
                  </a:lnTo>
                  <a:lnTo>
                    <a:pt x="12" y="16"/>
                  </a:lnTo>
                  <a:lnTo>
                    <a:pt x="10" y="11"/>
                  </a:lnTo>
                  <a:lnTo>
                    <a:pt x="8" y="6"/>
                  </a:lnTo>
                  <a:lnTo>
                    <a:pt x="5" y="3"/>
                  </a:lnTo>
                  <a:lnTo>
                    <a:pt x="1" y="0"/>
                  </a:lnTo>
                  <a:lnTo>
                    <a:pt x="1"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3" name="Freeform 274"/>
            <p:cNvSpPr>
              <a:spLocks/>
            </p:cNvSpPr>
            <p:nvPr/>
          </p:nvSpPr>
          <p:spPr bwMode="auto">
            <a:xfrm>
              <a:off x="5407" y="841"/>
              <a:ext cx="3" cy="7"/>
            </a:xfrm>
            <a:custGeom>
              <a:avLst/>
              <a:gdLst>
                <a:gd name="T0" fmla="*/ 2 w 10"/>
                <a:gd name="T1" fmla="*/ 0 h 21"/>
                <a:gd name="T2" fmla="*/ 0 w 10"/>
                <a:gd name="T3" fmla="*/ 0 h 21"/>
                <a:gd name="T4" fmla="*/ 0 w 10"/>
                <a:gd name="T5" fmla="*/ 1 h 21"/>
                <a:gd name="T6" fmla="*/ 0 w 10"/>
                <a:gd name="T7" fmla="*/ 4 h 21"/>
                <a:gd name="T8" fmla="*/ 1 w 10"/>
                <a:gd name="T9" fmla="*/ 6 h 21"/>
                <a:gd name="T10" fmla="*/ 2 w 10"/>
                <a:gd name="T11" fmla="*/ 9 h 21"/>
                <a:gd name="T12" fmla="*/ 4 w 10"/>
                <a:gd name="T13" fmla="*/ 13 h 21"/>
                <a:gd name="T14" fmla="*/ 5 w 10"/>
                <a:gd name="T15" fmla="*/ 18 h 21"/>
                <a:gd name="T16" fmla="*/ 6 w 10"/>
                <a:gd name="T17" fmla="*/ 21 h 21"/>
                <a:gd name="T18" fmla="*/ 9 w 10"/>
                <a:gd name="T19" fmla="*/ 21 h 21"/>
                <a:gd name="T20" fmla="*/ 10 w 10"/>
                <a:gd name="T21" fmla="*/ 20 h 21"/>
                <a:gd name="T22" fmla="*/ 9 w 10"/>
                <a:gd name="T23" fmla="*/ 15 h 21"/>
                <a:gd name="T24" fmla="*/ 6 w 10"/>
                <a:gd name="T25" fmla="*/ 9 h 21"/>
                <a:gd name="T26" fmla="*/ 4 w 10"/>
                <a:gd name="T27" fmla="*/ 4 h 21"/>
                <a:gd name="T28" fmla="*/ 2 w 10"/>
                <a:gd name="T29" fmla="*/ 0 h 21"/>
                <a:gd name="T30" fmla="*/ 2 w 10"/>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21">
                  <a:moveTo>
                    <a:pt x="2" y="0"/>
                  </a:moveTo>
                  <a:lnTo>
                    <a:pt x="0" y="0"/>
                  </a:lnTo>
                  <a:lnTo>
                    <a:pt x="0" y="1"/>
                  </a:lnTo>
                  <a:lnTo>
                    <a:pt x="0" y="4"/>
                  </a:lnTo>
                  <a:lnTo>
                    <a:pt x="1" y="6"/>
                  </a:lnTo>
                  <a:lnTo>
                    <a:pt x="2" y="9"/>
                  </a:lnTo>
                  <a:lnTo>
                    <a:pt x="4" y="13"/>
                  </a:lnTo>
                  <a:lnTo>
                    <a:pt x="5" y="18"/>
                  </a:lnTo>
                  <a:lnTo>
                    <a:pt x="6" y="21"/>
                  </a:lnTo>
                  <a:lnTo>
                    <a:pt x="9" y="21"/>
                  </a:lnTo>
                  <a:lnTo>
                    <a:pt x="10" y="20"/>
                  </a:lnTo>
                  <a:lnTo>
                    <a:pt x="9" y="15"/>
                  </a:lnTo>
                  <a:lnTo>
                    <a:pt x="6" y="9"/>
                  </a:lnTo>
                  <a:lnTo>
                    <a:pt x="4" y="4"/>
                  </a:lnTo>
                  <a:lnTo>
                    <a:pt x="2" y="0"/>
                  </a:lnTo>
                  <a:lnTo>
                    <a:pt x="2"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4" name="Freeform 275"/>
            <p:cNvSpPr>
              <a:spLocks/>
            </p:cNvSpPr>
            <p:nvPr/>
          </p:nvSpPr>
          <p:spPr bwMode="auto">
            <a:xfrm>
              <a:off x="5396" y="820"/>
              <a:ext cx="9" cy="13"/>
            </a:xfrm>
            <a:custGeom>
              <a:avLst/>
              <a:gdLst>
                <a:gd name="T0" fmla="*/ 7 w 27"/>
                <a:gd name="T1" fmla="*/ 0 h 39"/>
                <a:gd name="T2" fmla="*/ 18 w 27"/>
                <a:gd name="T3" fmla="*/ 0 h 39"/>
                <a:gd name="T4" fmla="*/ 24 w 27"/>
                <a:gd name="T5" fmla="*/ 9 h 39"/>
                <a:gd name="T6" fmla="*/ 27 w 27"/>
                <a:gd name="T7" fmla="*/ 19 h 39"/>
                <a:gd name="T8" fmla="*/ 24 w 27"/>
                <a:gd name="T9" fmla="*/ 30 h 39"/>
                <a:gd name="T10" fmla="*/ 20 w 27"/>
                <a:gd name="T11" fmla="*/ 34 h 39"/>
                <a:gd name="T12" fmla="*/ 14 w 27"/>
                <a:gd name="T13" fmla="*/ 37 h 39"/>
                <a:gd name="T14" fmla="*/ 8 w 27"/>
                <a:gd name="T15" fmla="*/ 39 h 39"/>
                <a:gd name="T16" fmla="*/ 2 w 27"/>
                <a:gd name="T17" fmla="*/ 39 h 39"/>
                <a:gd name="T18" fmla="*/ 0 w 27"/>
                <a:gd name="T19" fmla="*/ 36 h 39"/>
                <a:gd name="T20" fmla="*/ 2 w 27"/>
                <a:gd name="T21" fmla="*/ 36 h 39"/>
                <a:gd name="T22" fmla="*/ 9 w 27"/>
                <a:gd name="T23" fmla="*/ 34 h 39"/>
                <a:gd name="T24" fmla="*/ 17 w 27"/>
                <a:gd name="T25" fmla="*/ 31 h 39"/>
                <a:gd name="T26" fmla="*/ 20 w 27"/>
                <a:gd name="T27" fmla="*/ 25 h 39"/>
                <a:gd name="T28" fmla="*/ 23 w 27"/>
                <a:gd name="T29" fmla="*/ 17 h 39"/>
                <a:gd name="T30" fmla="*/ 20 w 27"/>
                <a:gd name="T31" fmla="*/ 10 h 39"/>
                <a:gd name="T32" fmla="*/ 17 w 27"/>
                <a:gd name="T33" fmla="*/ 6 h 39"/>
                <a:gd name="T34" fmla="*/ 10 w 27"/>
                <a:gd name="T35" fmla="*/ 4 h 39"/>
                <a:gd name="T36" fmla="*/ 5 w 27"/>
                <a:gd name="T37" fmla="*/ 5 h 39"/>
                <a:gd name="T38" fmla="*/ 4 w 27"/>
                <a:gd name="T39" fmla="*/ 5 h 39"/>
                <a:gd name="T40" fmla="*/ 3 w 27"/>
                <a:gd name="T41" fmla="*/ 4 h 39"/>
                <a:gd name="T42" fmla="*/ 4 w 27"/>
                <a:gd name="T43" fmla="*/ 1 h 39"/>
                <a:gd name="T44" fmla="*/ 7 w 27"/>
                <a:gd name="T45" fmla="*/ 0 h 39"/>
                <a:gd name="T46" fmla="*/ 7 w 27"/>
                <a:gd name="T4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9">
                  <a:moveTo>
                    <a:pt x="7" y="0"/>
                  </a:moveTo>
                  <a:lnTo>
                    <a:pt x="18" y="0"/>
                  </a:lnTo>
                  <a:lnTo>
                    <a:pt x="24" y="9"/>
                  </a:lnTo>
                  <a:lnTo>
                    <a:pt x="27" y="19"/>
                  </a:lnTo>
                  <a:lnTo>
                    <a:pt x="24" y="30"/>
                  </a:lnTo>
                  <a:lnTo>
                    <a:pt x="20" y="34"/>
                  </a:lnTo>
                  <a:lnTo>
                    <a:pt x="14" y="37"/>
                  </a:lnTo>
                  <a:lnTo>
                    <a:pt x="8" y="39"/>
                  </a:lnTo>
                  <a:lnTo>
                    <a:pt x="2" y="39"/>
                  </a:lnTo>
                  <a:lnTo>
                    <a:pt x="0" y="36"/>
                  </a:lnTo>
                  <a:lnTo>
                    <a:pt x="2" y="36"/>
                  </a:lnTo>
                  <a:lnTo>
                    <a:pt x="9" y="34"/>
                  </a:lnTo>
                  <a:lnTo>
                    <a:pt x="17" y="31"/>
                  </a:lnTo>
                  <a:lnTo>
                    <a:pt x="20" y="25"/>
                  </a:lnTo>
                  <a:lnTo>
                    <a:pt x="23" y="17"/>
                  </a:lnTo>
                  <a:lnTo>
                    <a:pt x="20" y="10"/>
                  </a:lnTo>
                  <a:lnTo>
                    <a:pt x="17" y="6"/>
                  </a:lnTo>
                  <a:lnTo>
                    <a:pt x="10" y="4"/>
                  </a:lnTo>
                  <a:lnTo>
                    <a:pt x="5" y="5"/>
                  </a:lnTo>
                  <a:lnTo>
                    <a:pt x="4" y="5"/>
                  </a:lnTo>
                  <a:lnTo>
                    <a:pt x="3" y="4"/>
                  </a:lnTo>
                  <a:lnTo>
                    <a:pt x="4" y="1"/>
                  </a:lnTo>
                  <a:lnTo>
                    <a:pt x="7"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5" name="Freeform 276"/>
            <p:cNvSpPr>
              <a:spLocks/>
            </p:cNvSpPr>
            <p:nvPr/>
          </p:nvSpPr>
          <p:spPr bwMode="auto">
            <a:xfrm>
              <a:off x="5333" y="779"/>
              <a:ext cx="88" cy="32"/>
            </a:xfrm>
            <a:custGeom>
              <a:avLst/>
              <a:gdLst>
                <a:gd name="T0" fmla="*/ 104 w 263"/>
                <a:gd name="T1" fmla="*/ 0 h 96"/>
                <a:gd name="T2" fmla="*/ 126 w 263"/>
                <a:gd name="T3" fmla="*/ 1 h 96"/>
                <a:gd name="T4" fmla="*/ 147 w 263"/>
                <a:gd name="T5" fmla="*/ 3 h 96"/>
                <a:gd name="T6" fmla="*/ 168 w 263"/>
                <a:gd name="T7" fmla="*/ 4 h 96"/>
                <a:gd name="T8" fmla="*/ 190 w 263"/>
                <a:gd name="T9" fmla="*/ 5 h 96"/>
                <a:gd name="T10" fmla="*/ 207 w 263"/>
                <a:gd name="T11" fmla="*/ 9 h 96"/>
                <a:gd name="T12" fmla="*/ 225 w 263"/>
                <a:gd name="T13" fmla="*/ 15 h 96"/>
                <a:gd name="T14" fmla="*/ 243 w 263"/>
                <a:gd name="T15" fmla="*/ 25 h 96"/>
                <a:gd name="T16" fmla="*/ 263 w 263"/>
                <a:gd name="T17" fmla="*/ 40 h 96"/>
                <a:gd name="T18" fmla="*/ 260 w 263"/>
                <a:gd name="T19" fmla="*/ 43 h 96"/>
                <a:gd name="T20" fmla="*/ 235 w 263"/>
                <a:gd name="T21" fmla="*/ 27 h 96"/>
                <a:gd name="T22" fmla="*/ 211 w 263"/>
                <a:gd name="T23" fmla="*/ 15 h 96"/>
                <a:gd name="T24" fmla="*/ 187 w 263"/>
                <a:gd name="T25" fmla="*/ 9 h 96"/>
                <a:gd name="T26" fmla="*/ 162 w 263"/>
                <a:gd name="T27" fmla="*/ 8 h 96"/>
                <a:gd name="T28" fmla="*/ 140 w 263"/>
                <a:gd name="T29" fmla="*/ 5 h 96"/>
                <a:gd name="T30" fmla="*/ 117 w 263"/>
                <a:gd name="T31" fmla="*/ 4 h 96"/>
                <a:gd name="T32" fmla="*/ 96 w 263"/>
                <a:gd name="T33" fmla="*/ 5 h 96"/>
                <a:gd name="T34" fmla="*/ 75 w 263"/>
                <a:gd name="T35" fmla="*/ 10 h 96"/>
                <a:gd name="T36" fmla="*/ 55 w 263"/>
                <a:gd name="T37" fmla="*/ 16 h 96"/>
                <a:gd name="T38" fmla="*/ 35 w 263"/>
                <a:gd name="T39" fmla="*/ 27 h 96"/>
                <a:gd name="T40" fmla="*/ 19 w 263"/>
                <a:gd name="T41" fmla="*/ 40 h 96"/>
                <a:gd name="T42" fmla="*/ 8 w 263"/>
                <a:gd name="T43" fmla="*/ 59 h 96"/>
                <a:gd name="T44" fmla="*/ 5 w 263"/>
                <a:gd name="T45" fmla="*/ 68 h 96"/>
                <a:gd name="T46" fmla="*/ 4 w 263"/>
                <a:gd name="T47" fmla="*/ 78 h 96"/>
                <a:gd name="T48" fmla="*/ 6 w 263"/>
                <a:gd name="T49" fmla="*/ 88 h 96"/>
                <a:gd name="T50" fmla="*/ 14 w 263"/>
                <a:gd name="T51" fmla="*/ 93 h 96"/>
                <a:gd name="T52" fmla="*/ 14 w 263"/>
                <a:gd name="T53" fmla="*/ 94 h 96"/>
                <a:gd name="T54" fmla="*/ 14 w 263"/>
                <a:gd name="T55" fmla="*/ 96 h 96"/>
                <a:gd name="T56" fmla="*/ 4 w 263"/>
                <a:gd name="T57" fmla="*/ 92 h 96"/>
                <a:gd name="T58" fmla="*/ 0 w 263"/>
                <a:gd name="T59" fmla="*/ 83 h 96"/>
                <a:gd name="T60" fmla="*/ 1 w 263"/>
                <a:gd name="T61" fmla="*/ 69 h 96"/>
                <a:gd name="T62" fmla="*/ 4 w 263"/>
                <a:gd name="T63" fmla="*/ 59 h 96"/>
                <a:gd name="T64" fmla="*/ 15 w 263"/>
                <a:gd name="T65" fmla="*/ 38 h 96"/>
                <a:gd name="T66" fmla="*/ 33 w 263"/>
                <a:gd name="T67" fmla="*/ 24 h 96"/>
                <a:gd name="T68" fmla="*/ 54 w 263"/>
                <a:gd name="T69" fmla="*/ 13 h 96"/>
                <a:gd name="T70" fmla="*/ 75 w 263"/>
                <a:gd name="T71" fmla="*/ 6 h 96"/>
                <a:gd name="T72" fmla="*/ 82 w 263"/>
                <a:gd name="T73" fmla="*/ 4 h 96"/>
                <a:gd name="T74" fmla="*/ 89 w 263"/>
                <a:gd name="T75" fmla="*/ 3 h 96"/>
                <a:gd name="T76" fmla="*/ 97 w 263"/>
                <a:gd name="T77" fmla="*/ 1 h 96"/>
                <a:gd name="T78" fmla="*/ 104 w 263"/>
                <a:gd name="T79" fmla="*/ 0 h 96"/>
                <a:gd name="T80" fmla="*/ 104 w 263"/>
                <a:gd name="T8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96">
                  <a:moveTo>
                    <a:pt x="104" y="0"/>
                  </a:moveTo>
                  <a:lnTo>
                    <a:pt x="126" y="1"/>
                  </a:lnTo>
                  <a:lnTo>
                    <a:pt x="147" y="3"/>
                  </a:lnTo>
                  <a:lnTo>
                    <a:pt x="168" y="4"/>
                  </a:lnTo>
                  <a:lnTo>
                    <a:pt x="190" y="5"/>
                  </a:lnTo>
                  <a:lnTo>
                    <a:pt x="207" y="9"/>
                  </a:lnTo>
                  <a:lnTo>
                    <a:pt x="225" y="15"/>
                  </a:lnTo>
                  <a:lnTo>
                    <a:pt x="243" y="25"/>
                  </a:lnTo>
                  <a:lnTo>
                    <a:pt x="263" y="40"/>
                  </a:lnTo>
                  <a:lnTo>
                    <a:pt x="260" y="43"/>
                  </a:lnTo>
                  <a:lnTo>
                    <a:pt x="235" y="27"/>
                  </a:lnTo>
                  <a:lnTo>
                    <a:pt x="211" y="15"/>
                  </a:lnTo>
                  <a:lnTo>
                    <a:pt x="187" y="9"/>
                  </a:lnTo>
                  <a:lnTo>
                    <a:pt x="162" y="8"/>
                  </a:lnTo>
                  <a:lnTo>
                    <a:pt x="140" y="5"/>
                  </a:lnTo>
                  <a:lnTo>
                    <a:pt x="117" y="4"/>
                  </a:lnTo>
                  <a:lnTo>
                    <a:pt x="96" y="5"/>
                  </a:lnTo>
                  <a:lnTo>
                    <a:pt x="75" y="10"/>
                  </a:lnTo>
                  <a:lnTo>
                    <a:pt x="55" y="16"/>
                  </a:lnTo>
                  <a:lnTo>
                    <a:pt x="35" y="27"/>
                  </a:lnTo>
                  <a:lnTo>
                    <a:pt x="19" y="40"/>
                  </a:lnTo>
                  <a:lnTo>
                    <a:pt x="8" y="59"/>
                  </a:lnTo>
                  <a:lnTo>
                    <a:pt x="5" y="68"/>
                  </a:lnTo>
                  <a:lnTo>
                    <a:pt x="4" y="78"/>
                  </a:lnTo>
                  <a:lnTo>
                    <a:pt x="6" y="88"/>
                  </a:lnTo>
                  <a:lnTo>
                    <a:pt x="14" y="93"/>
                  </a:lnTo>
                  <a:lnTo>
                    <a:pt x="14" y="94"/>
                  </a:lnTo>
                  <a:lnTo>
                    <a:pt x="14" y="96"/>
                  </a:lnTo>
                  <a:lnTo>
                    <a:pt x="4" y="92"/>
                  </a:lnTo>
                  <a:lnTo>
                    <a:pt x="0" y="83"/>
                  </a:lnTo>
                  <a:lnTo>
                    <a:pt x="1" y="69"/>
                  </a:lnTo>
                  <a:lnTo>
                    <a:pt x="4" y="59"/>
                  </a:lnTo>
                  <a:lnTo>
                    <a:pt x="15" y="38"/>
                  </a:lnTo>
                  <a:lnTo>
                    <a:pt x="33" y="24"/>
                  </a:lnTo>
                  <a:lnTo>
                    <a:pt x="54" y="13"/>
                  </a:lnTo>
                  <a:lnTo>
                    <a:pt x="75" y="6"/>
                  </a:lnTo>
                  <a:lnTo>
                    <a:pt x="82" y="4"/>
                  </a:lnTo>
                  <a:lnTo>
                    <a:pt x="89" y="3"/>
                  </a:lnTo>
                  <a:lnTo>
                    <a:pt x="97" y="1"/>
                  </a:lnTo>
                  <a:lnTo>
                    <a:pt x="104" y="0"/>
                  </a:lnTo>
                  <a:lnTo>
                    <a:pt x="1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6" name="Freeform 277"/>
            <p:cNvSpPr>
              <a:spLocks/>
            </p:cNvSpPr>
            <p:nvPr/>
          </p:nvSpPr>
          <p:spPr bwMode="auto">
            <a:xfrm>
              <a:off x="5336" y="792"/>
              <a:ext cx="94" cy="20"/>
            </a:xfrm>
            <a:custGeom>
              <a:avLst/>
              <a:gdLst>
                <a:gd name="T0" fmla="*/ 250 w 281"/>
                <a:gd name="T1" fmla="*/ 0 h 60"/>
                <a:gd name="T2" fmla="*/ 262 w 281"/>
                <a:gd name="T3" fmla="*/ 8 h 60"/>
                <a:gd name="T4" fmla="*/ 275 w 281"/>
                <a:gd name="T5" fmla="*/ 20 h 60"/>
                <a:gd name="T6" fmla="*/ 281 w 281"/>
                <a:gd name="T7" fmla="*/ 31 h 60"/>
                <a:gd name="T8" fmla="*/ 279 w 281"/>
                <a:gd name="T9" fmla="*/ 44 h 60"/>
                <a:gd name="T10" fmla="*/ 265 w 281"/>
                <a:gd name="T11" fmla="*/ 49 h 60"/>
                <a:gd name="T12" fmla="*/ 243 w 281"/>
                <a:gd name="T13" fmla="*/ 51 h 60"/>
                <a:gd name="T14" fmla="*/ 221 w 281"/>
                <a:gd name="T15" fmla="*/ 52 h 60"/>
                <a:gd name="T16" fmla="*/ 199 w 281"/>
                <a:gd name="T17" fmla="*/ 55 h 60"/>
                <a:gd name="T18" fmla="*/ 157 w 281"/>
                <a:gd name="T19" fmla="*/ 55 h 60"/>
                <a:gd name="T20" fmla="*/ 116 w 281"/>
                <a:gd name="T21" fmla="*/ 56 h 60"/>
                <a:gd name="T22" fmla="*/ 75 w 281"/>
                <a:gd name="T23" fmla="*/ 57 h 60"/>
                <a:gd name="T24" fmla="*/ 35 w 281"/>
                <a:gd name="T25" fmla="*/ 60 h 60"/>
                <a:gd name="T26" fmla="*/ 26 w 281"/>
                <a:gd name="T27" fmla="*/ 59 h 60"/>
                <a:gd name="T28" fmla="*/ 18 w 281"/>
                <a:gd name="T29" fmla="*/ 59 h 60"/>
                <a:gd name="T30" fmla="*/ 11 w 281"/>
                <a:gd name="T31" fmla="*/ 59 h 60"/>
                <a:gd name="T32" fmla="*/ 3 w 281"/>
                <a:gd name="T33" fmla="*/ 60 h 60"/>
                <a:gd name="T34" fmla="*/ 2 w 281"/>
                <a:gd name="T35" fmla="*/ 59 h 60"/>
                <a:gd name="T36" fmla="*/ 0 w 281"/>
                <a:gd name="T37" fmla="*/ 59 h 60"/>
                <a:gd name="T38" fmla="*/ 0 w 281"/>
                <a:gd name="T39" fmla="*/ 57 h 60"/>
                <a:gd name="T40" fmla="*/ 1 w 281"/>
                <a:gd name="T41" fmla="*/ 55 h 60"/>
                <a:gd name="T42" fmla="*/ 21 w 281"/>
                <a:gd name="T43" fmla="*/ 55 h 60"/>
                <a:gd name="T44" fmla="*/ 40 w 281"/>
                <a:gd name="T45" fmla="*/ 55 h 60"/>
                <a:gd name="T46" fmla="*/ 60 w 281"/>
                <a:gd name="T47" fmla="*/ 55 h 60"/>
                <a:gd name="T48" fmla="*/ 80 w 281"/>
                <a:gd name="T49" fmla="*/ 52 h 60"/>
                <a:gd name="T50" fmla="*/ 123 w 281"/>
                <a:gd name="T51" fmla="*/ 51 h 60"/>
                <a:gd name="T52" fmla="*/ 167 w 281"/>
                <a:gd name="T53" fmla="*/ 51 h 60"/>
                <a:gd name="T54" fmla="*/ 209 w 281"/>
                <a:gd name="T55" fmla="*/ 49 h 60"/>
                <a:gd name="T56" fmla="*/ 252 w 281"/>
                <a:gd name="T57" fmla="*/ 46 h 60"/>
                <a:gd name="T58" fmla="*/ 260 w 281"/>
                <a:gd name="T59" fmla="*/ 45 h 60"/>
                <a:gd name="T60" fmla="*/ 268 w 281"/>
                <a:gd name="T61" fmla="*/ 44 h 60"/>
                <a:gd name="T62" fmla="*/ 275 w 281"/>
                <a:gd name="T63" fmla="*/ 39 h 60"/>
                <a:gd name="T64" fmla="*/ 277 w 281"/>
                <a:gd name="T65" fmla="*/ 31 h 60"/>
                <a:gd name="T66" fmla="*/ 271 w 281"/>
                <a:gd name="T67" fmla="*/ 23 h 60"/>
                <a:gd name="T68" fmla="*/ 263 w 281"/>
                <a:gd name="T69" fmla="*/ 15 h 60"/>
                <a:gd name="T70" fmla="*/ 256 w 281"/>
                <a:gd name="T71" fmla="*/ 8 h 60"/>
                <a:gd name="T72" fmla="*/ 247 w 281"/>
                <a:gd name="T73" fmla="*/ 2 h 60"/>
                <a:gd name="T74" fmla="*/ 250 w 281"/>
                <a:gd name="T75" fmla="*/ 0 h 60"/>
                <a:gd name="T76" fmla="*/ 250 w 281"/>
                <a:gd name="T7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1" h="60">
                  <a:moveTo>
                    <a:pt x="250" y="0"/>
                  </a:moveTo>
                  <a:lnTo>
                    <a:pt x="262" y="8"/>
                  </a:lnTo>
                  <a:lnTo>
                    <a:pt x="275" y="20"/>
                  </a:lnTo>
                  <a:lnTo>
                    <a:pt x="281" y="31"/>
                  </a:lnTo>
                  <a:lnTo>
                    <a:pt x="279" y="44"/>
                  </a:lnTo>
                  <a:lnTo>
                    <a:pt x="265" y="49"/>
                  </a:lnTo>
                  <a:lnTo>
                    <a:pt x="243" y="51"/>
                  </a:lnTo>
                  <a:lnTo>
                    <a:pt x="221" y="52"/>
                  </a:lnTo>
                  <a:lnTo>
                    <a:pt x="199" y="55"/>
                  </a:lnTo>
                  <a:lnTo>
                    <a:pt x="157" y="55"/>
                  </a:lnTo>
                  <a:lnTo>
                    <a:pt x="116" y="56"/>
                  </a:lnTo>
                  <a:lnTo>
                    <a:pt x="75" y="57"/>
                  </a:lnTo>
                  <a:lnTo>
                    <a:pt x="35" y="60"/>
                  </a:lnTo>
                  <a:lnTo>
                    <a:pt x="26" y="59"/>
                  </a:lnTo>
                  <a:lnTo>
                    <a:pt x="18" y="59"/>
                  </a:lnTo>
                  <a:lnTo>
                    <a:pt x="11" y="59"/>
                  </a:lnTo>
                  <a:lnTo>
                    <a:pt x="3" y="60"/>
                  </a:lnTo>
                  <a:lnTo>
                    <a:pt x="2" y="59"/>
                  </a:lnTo>
                  <a:lnTo>
                    <a:pt x="0" y="59"/>
                  </a:lnTo>
                  <a:lnTo>
                    <a:pt x="0" y="57"/>
                  </a:lnTo>
                  <a:lnTo>
                    <a:pt x="1" y="55"/>
                  </a:lnTo>
                  <a:lnTo>
                    <a:pt x="21" y="55"/>
                  </a:lnTo>
                  <a:lnTo>
                    <a:pt x="40" y="55"/>
                  </a:lnTo>
                  <a:lnTo>
                    <a:pt x="60" y="55"/>
                  </a:lnTo>
                  <a:lnTo>
                    <a:pt x="80" y="52"/>
                  </a:lnTo>
                  <a:lnTo>
                    <a:pt x="123" y="51"/>
                  </a:lnTo>
                  <a:lnTo>
                    <a:pt x="167" y="51"/>
                  </a:lnTo>
                  <a:lnTo>
                    <a:pt x="209" y="49"/>
                  </a:lnTo>
                  <a:lnTo>
                    <a:pt x="252" y="46"/>
                  </a:lnTo>
                  <a:lnTo>
                    <a:pt x="260" y="45"/>
                  </a:lnTo>
                  <a:lnTo>
                    <a:pt x="268" y="44"/>
                  </a:lnTo>
                  <a:lnTo>
                    <a:pt x="275" y="39"/>
                  </a:lnTo>
                  <a:lnTo>
                    <a:pt x="277" y="31"/>
                  </a:lnTo>
                  <a:lnTo>
                    <a:pt x="271" y="23"/>
                  </a:lnTo>
                  <a:lnTo>
                    <a:pt x="263" y="15"/>
                  </a:lnTo>
                  <a:lnTo>
                    <a:pt x="256" y="8"/>
                  </a:lnTo>
                  <a:lnTo>
                    <a:pt x="247" y="2"/>
                  </a:lnTo>
                  <a:lnTo>
                    <a:pt x="250" y="0"/>
                  </a:lnTo>
                  <a:lnTo>
                    <a:pt x="2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7" name="Freeform 278"/>
            <p:cNvSpPr>
              <a:spLocks/>
            </p:cNvSpPr>
            <p:nvPr/>
          </p:nvSpPr>
          <p:spPr bwMode="auto">
            <a:xfrm>
              <a:off x="5410" y="808"/>
              <a:ext cx="4" cy="40"/>
            </a:xfrm>
            <a:custGeom>
              <a:avLst/>
              <a:gdLst>
                <a:gd name="T0" fmla="*/ 4 w 14"/>
                <a:gd name="T1" fmla="*/ 0 h 120"/>
                <a:gd name="T2" fmla="*/ 10 w 14"/>
                <a:gd name="T3" fmla="*/ 14 h 120"/>
                <a:gd name="T4" fmla="*/ 12 w 14"/>
                <a:gd name="T5" fmla="*/ 30 h 120"/>
                <a:gd name="T6" fmla="*/ 14 w 14"/>
                <a:gd name="T7" fmla="*/ 48 h 120"/>
                <a:gd name="T8" fmla="*/ 14 w 14"/>
                <a:gd name="T9" fmla="*/ 64 h 120"/>
                <a:gd name="T10" fmla="*/ 12 w 14"/>
                <a:gd name="T11" fmla="*/ 78 h 120"/>
                <a:gd name="T12" fmla="*/ 9 w 14"/>
                <a:gd name="T13" fmla="*/ 92 h 120"/>
                <a:gd name="T14" fmla="*/ 6 w 14"/>
                <a:gd name="T15" fmla="*/ 104 h 120"/>
                <a:gd name="T16" fmla="*/ 7 w 14"/>
                <a:gd name="T17" fmla="*/ 118 h 120"/>
                <a:gd name="T18" fmla="*/ 4 w 14"/>
                <a:gd name="T19" fmla="*/ 120 h 120"/>
                <a:gd name="T20" fmla="*/ 2 w 14"/>
                <a:gd name="T21" fmla="*/ 115 h 120"/>
                <a:gd name="T22" fmla="*/ 2 w 14"/>
                <a:gd name="T23" fmla="*/ 108 h 120"/>
                <a:gd name="T24" fmla="*/ 2 w 14"/>
                <a:gd name="T25" fmla="*/ 102 h 120"/>
                <a:gd name="T26" fmla="*/ 4 w 14"/>
                <a:gd name="T27" fmla="*/ 97 h 120"/>
                <a:gd name="T28" fmla="*/ 7 w 14"/>
                <a:gd name="T29" fmla="*/ 73 h 120"/>
                <a:gd name="T30" fmla="*/ 9 w 14"/>
                <a:gd name="T31" fmla="*/ 49 h 120"/>
                <a:gd name="T32" fmla="*/ 6 w 14"/>
                <a:gd name="T33" fmla="*/ 24 h 120"/>
                <a:gd name="T34" fmla="*/ 0 w 14"/>
                <a:gd name="T35" fmla="*/ 1 h 120"/>
                <a:gd name="T36" fmla="*/ 4 w 14"/>
                <a:gd name="T37" fmla="*/ 0 h 120"/>
                <a:gd name="T38" fmla="*/ 4 w 14"/>
                <a:gd name="T3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20">
                  <a:moveTo>
                    <a:pt x="4" y="0"/>
                  </a:moveTo>
                  <a:lnTo>
                    <a:pt x="10" y="14"/>
                  </a:lnTo>
                  <a:lnTo>
                    <a:pt x="12" y="30"/>
                  </a:lnTo>
                  <a:lnTo>
                    <a:pt x="14" y="48"/>
                  </a:lnTo>
                  <a:lnTo>
                    <a:pt x="14" y="64"/>
                  </a:lnTo>
                  <a:lnTo>
                    <a:pt x="12" y="78"/>
                  </a:lnTo>
                  <a:lnTo>
                    <a:pt x="9" y="92"/>
                  </a:lnTo>
                  <a:lnTo>
                    <a:pt x="6" y="104"/>
                  </a:lnTo>
                  <a:lnTo>
                    <a:pt x="7" y="118"/>
                  </a:lnTo>
                  <a:lnTo>
                    <a:pt x="4" y="120"/>
                  </a:lnTo>
                  <a:lnTo>
                    <a:pt x="2" y="115"/>
                  </a:lnTo>
                  <a:lnTo>
                    <a:pt x="2" y="108"/>
                  </a:lnTo>
                  <a:lnTo>
                    <a:pt x="2" y="102"/>
                  </a:lnTo>
                  <a:lnTo>
                    <a:pt x="4" y="97"/>
                  </a:lnTo>
                  <a:lnTo>
                    <a:pt x="7" y="73"/>
                  </a:lnTo>
                  <a:lnTo>
                    <a:pt x="9" y="49"/>
                  </a:lnTo>
                  <a:lnTo>
                    <a:pt x="6" y="24"/>
                  </a:lnTo>
                  <a:lnTo>
                    <a:pt x="0" y="1"/>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8" name="Freeform 279"/>
            <p:cNvSpPr>
              <a:spLocks/>
            </p:cNvSpPr>
            <p:nvPr/>
          </p:nvSpPr>
          <p:spPr bwMode="auto">
            <a:xfrm>
              <a:off x="5279" y="913"/>
              <a:ext cx="93" cy="69"/>
            </a:xfrm>
            <a:custGeom>
              <a:avLst/>
              <a:gdLst>
                <a:gd name="T0" fmla="*/ 279 w 279"/>
                <a:gd name="T1" fmla="*/ 2 h 207"/>
                <a:gd name="T2" fmla="*/ 276 w 279"/>
                <a:gd name="T3" fmla="*/ 5 h 207"/>
                <a:gd name="T4" fmla="*/ 273 w 279"/>
                <a:gd name="T5" fmla="*/ 8 h 207"/>
                <a:gd name="T6" fmla="*/ 269 w 279"/>
                <a:gd name="T7" fmla="*/ 11 h 207"/>
                <a:gd name="T8" fmla="*/ 266 w 279"/>
                <a:gd name="T9" fmla="*/ 15 h 207"/>
                <a:gd name="T10" fmla="*/ 255 w 279"/>
                <a:gd name="T11" fmla="*/ 24 h 207"/>
                <a:gd name="T12" fmla="*/ 245 w 279"/>
                <a:gd name="T13" fmla="*/ 34 h 207"/>
                <a:gd name="T14" fmla="*/ 232 w 279"/>
                <a:gd name="T15" fmla="*/ 43 h 207"/>
                <a:gd name="T16" fmla="*/ 224 w 279"/>
                <a:gd name="T17" fmla="*/ 54 h 207"/>
                <a:gd name="T18" fmla="*/ 200 w 279"/>
                <a:gd name="T19" fmla="*/ 73 h 207"/>
                <a:gd name="T20" fmla="*/ 177 w 279"/>
                <a:gd name="T21" fmla="*/ 92 h 207"/>
                <a:gd name="T22" fmla="*/ 154 w 279"/>
                <a:gd name="T23" fmla="*/ 109 h 207"/>
                <a:gd name="T24" fmla="*/ 131 w 279"/>
                <a:gd name="T25" fmla="*/ 126 h 207"/>
                <a:gd name="T26" fmla="*/ 112 w 279"/>
                <a:gd name="T27" fmla="*/ 141 h 207"/>
                <a:gd name="T28" fmla="*/ 93 w 279"/>
                <a:gd name="T29" fmla="*/ 156 h 207"/>
                <a:gd name="T30" fmla="*/ 74 w 279"/>
                <a:gd name="T31" fmla="*/ 167 h 207"/>
                <a:gd name="T32" fmla="*/ 51 w 279"/>
                <a:gd name="T33" fmla="*/ 168 h 207"/>
                <a:gd name="T34" fmla="*/ 40 w 279"/>
                <a:gd name="T35" fmla="*/ 165 h 207"/>
                <a:gd name="T36" fmla="*/ 28 w 279"/>
                <a:gd name="T37" fmla="*/ 168 h 207"/>
                <a:gd name="T38" fmla="*/ 19 w 279"/>
                <a:gd name="T39" fmla="*/ 177 h 207"/>
                <a:gd name="T40" fmla="*/ 19 w 279"/>
                <a:gd name="T41" fmla="*/ 191 h 207"/>
                <a:gd name="T42" fmla="*/ 20 w 279"/>
                <a:gd name="T43" fmla="*/ 195 h 207"/>
                <a:gd name="T44" fmla="*/ 21 w 279"/>
                <a:gd name="T45" fmla="*/ 198 h 207"/>
                <a:gd name="T46" fmla="*/ 21 w 279"/>
                <a:gd name="T47" fmla="*/ 204 h 207"/>
                <a:gd name="T48" fmla="*/ 19 w 279"/>
                <a:gd name="T49" fmla="*/ 207 h 207"/>
                <a:gd name="T50" fmla="*/ 5 w 279"/>
                <a:gd name="T51" fmla="*/ 204 h 207"/>
                <a:gd name="T52" fmla="*/ 0 w 279"/>
                <a:gd name="T53" fmla="*/ 191 h 207"/>
                <a:gd name="T54" fmla="*/ 1 w 279"/>
                <a:gd name="T55" fmla="*/ 175 h 207"/>
                <a:gd name="T56" fmla="*/ 7 w 279"/>
                <a:gd name="T57" fmla="*/ 162 h 207"/>
                <a:gd name="T58" fmla="*/ 11 w 279"/>
                <a:gd name="T59" fmla="*/ 158 h 207"/>
                <a:gd name="T60" fmla="*/ 14 w 279"/>
                <a:gd name="T61" fmla="*/ 155 h 207"/>
                <a:gd name="T62" fmla="*/ 18 w 279"/>
                <a:gd name="T63" fmla="*/ 152 h 207"/>
                <a:gd name="T64" fmla="*/ 23 w 279"/>
                <a:gd name="T65" fmla="*/ 149 h 207"/>
                <a:gd name="T66" fmla="*/ 25 w 279"/>
                <a:gd name="T67" fmla="*/ 152 h 207"/>
                <a:gd name="T68" fmla="*/ 20 w 279"/>
                <a:gd name="T69" fmla="*/ 157 h 207"/>
                <a:gd name="T70" fmla="*/ 12 w 279"/>
                <a:gd name="T71" fmla="*/ 163 h 207"/>
                <a:gd name="T72" fmla="*/ 7 w 279"/>
                <a:gd name="T73" fmla="*/ 171 h 207"/>
                <a:gd name="T74" fmla="*/ 5 w 279"/>
                <a:gd name="T75" fmla="*/ 180 h 207"/>
                <a:gd name="T76" fmla="*/ 5 w 279"/>
                <a:gd name="T77" fmla="*/ 190 h 207"/>
                <a:gd name="T78" fmla="*/ 7 w 279"/>
                <a:gd name="T79" fmla="*/ 198 h 207"/>
                <a:gd name="T80" fmla="*/ 16 w 279"/>
                <a:gd name="T81" fmla="*/ 204 h 207"/>
                <a:gd name="T82" fmla="*/ 18 w 279"/>
                <a:gd name="T83" fmla="*/ 198 h 207"/>
                <a:gd name="T84" fmla="*/ 16 w 279"/>
                <a:gd name="T85" fmla="*/ 193 h 207"/>
                <a:gd name="T86" fmla="*/ 14 w 279"/>
                <a:gd name="T87" fmla="*/ 187 h 207"/>
                <a:gd name="T88" fmla="*/ 14 w 279"/>
                <a:gd name="T89" fmla="*/ 180 h 207"/>
                <a:gd name="T90" fmla="*/ 20 w 279"/>
                <a:gd name="T91" fmla="*/ 170 h 207"/>
                <a:gd name="T92" fmla="*/ 29 w 279"/>
                <a:gd name="T93" fmla="*/ 163 h 207"/>
                <a:gd name="T94" fmla="*/ 40 w 279"/>
                <a:gd name="T95" fmla="*/ 161 h 207"/>
                <a:gd name="T96" fmla="*/ 50 w 279"/>
                <a:gd name="T97" fmla="*/ 165 h 207"/>
                <a:gd name="T98" fmla="*/ 70 w 279"/>
                <a:gd name="T99" fmla="*/ 163 h 207"/>
                <a:gd name="T100" fmla="*/ 89 w 279"/>
                <a:gd name="T101" fmla="*/ 153 h 207"/>
                <a:gd name="T102" fmla="*/ 107 w 279"/>
                <a:gd name="T103" fmla="*/ 139 h 207"/>
                <a:gd name="T104" fmla="*/ 123 w 279"/>
                <a:gd name="T105" fmla="*/ 126 h 207"/>
                <a:gd name="T106" fmla="*/ 143 w 279"/>
                <a:gd name="T107" fmla="*/ 112 h 207"/>
                <a:gd name="T108" fmla="*/ 163 w 279"/>
                <a:gd name="T109" fmla="*/ 97 h 207"/>
                <a:gd name="T110" fmla="*/ 183 w 279"/>
                <a:gd name="T111" fmla="*/ 82 h 207"/>
                <a:gd name="T112" fmla="*/ 203 w 279"/>
                <a:gd name="T113" fmla="*/ 65 h 207"/>
                <a:gd name="T114" fmla="*/ 220 w 279"/>
                <a:gd name="T115" fmla="*/ 49 h 207"/>
                <a:gd name="T116" fmla="*/ 239 w 279"/>
                <a:gd name="T117" fmla="*/ 33 h 207"/>
                <a:gd name="T118" fmla="*/ 258 w 279"/>
                <a:gd name="T119" fmla="*/ 16 h 207"/>
                <a:gd name="T120" fmla="*/ 275 w 279"/>
                <a:gd name="T121" fmla="*/ 0 h 207"/>
                <a:gd name="T122" fmla="*/ 279 w 279"/>
                <a:gd name="T123" fmla="*/ 2 h 207"/>
                <a:gd name="T124" fmla="*/ 279 w 279"/>
                <a:gd name="T125" fmla="*/ 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 h="207">
                  <a:moveTo>
                    <a:pt x="279" y="2"/>
                  </a:moveTo>
                  <a:lnTo>
                    <a:pt x="276" y="5"/>
                  </a:lnTo>
                  <a:lnTo>
                    <a:pt x="273" y="8"/>
                  </a:lnTo>
                  <a:lnTo>
                    <a:pt x="269" y="11"/>
                  </a:lnTo>
                  <a:lnTo>
                    <a:pt x="266" y="15"/>
                  </a:lnTo>
                  <a:lnTo>
                    <a:pt x="255" y="24"/>
                  </a:lnTo>
                  <a:lnTo>
                    <a:pt x="245" y="34"/>
                  </a:lnTo>
                  <a:lnTo>
                    <a:pt x="232" y="43"/>
                  </a:lnTo>
                  <a:lnTo>
                    <a:pt x="224" y="54"/>
                  </a:lnTo>
                  <a:lnTo>
                    <a:pt x="200" y="73"/>
                  </a:lnTo>
                  <a:lnTo>
                    <a:pt x="177" y="92"/>
                  </a:lnTo>
                  <a:lnTo>
                    <a:pt x="154" y="109"/>
                  </a:lnTo>
                  <a:lnTo>
                    <a:pt x="131" y="126"/>
                  </a:lnTo>
                  <a:lnTo>
                    <a:pt x="112" y="141"/>
                  </a:lnTo>
                  <a:lnTo>
                    <a:pt x="93" y="156"/>
                  </a:lnTo>
                  <a:lnTo>
                    <a:pt x="74" y="167"/>
                  </a:lnTo>
                  <a:lnTo>
                    <a:pt x="51" y="168"/>
                  </a:lnTo>
                  <a:lnTo>
                    <a:pt x="40" y="165"/>
                  </a:lnTo>
                  <a:lnTo>
                    <a:pt x="28" y="168"/>
                  </a:lnTo>
                  <a:lnTo>
                    <a:pt x="19" y="177"/>
                  </a:lnTo>
                  <a:lnTo>
                    <a:pt x="19" y="191"/>
                  </a:lnTo>
                  <a:lnTo>
                    <a:pt x="20" y="195"/>
                  </a:lnTo>
                  <a:lnTo>
                    <a:pt x="21" y="198"/>
                  </a:lnTo>
                  <a:lnTo>
                    <a:pt x="21" y="204"/>
                  </a:lnTo>
                  <a:lnTo>
                    <a:pt x="19" y="207"/>
                  </a:lnTo>
                  <a:lnTo>
                    <a:pt x="5" y="204"/>
                  </a:lnTo>
                  <a:lnTo>
                    <a:pt x="0" y="191"/>
                  </a:lnTo>
                  <a:lnTo>
                    <a:pt x="1" y="175"/>
                  </a:lnTo>
                  <a:lnTo>
                    <a:pt x="7" y="162"/>
                  </a:lnTo>
                  <a:lnTo>
                    <a:pt x="11" y="158"/>
                  </a:lnTo>
                  <a:lnTo>
                    <a:pt x="14" y="155"/>
                  </a:lnTo>
                  <a:lnTo>
                    <a:pt x="18" y="152"/>
                  </a:lnTo>
                  <a:lnTo>
                    <a:pt x="23" y="149"/>
                  </a:lnTo>
                  <a:lnTo>
                    <a:pt x="25" y="152"/>
                  </a:lnTo>
                  <a:lnTo>
                    <a:pt x="20" y="157"/>
                  </a:lnTo>
                  <a:lnTo>
                    <a:pt x="12" y="163"/>
                  </a:lnTo>
                  <a:lnTo>
                    <a:pt x="7" y="171"/>
                  </a:lnTo>
                  <a:lnTo>
                    <a:pt x="5" y="180"/>
                  </a:lnTo>
                  <a:lnTo>
                    <a:pt x="5" y="190"/>
                  </a:lnTo>
                  <a:lnTo>
                    <a:pt x="7" y="198"/>
                  </a:lnTo>
                  <a:lnTo>
                    <a:pt x="16" y="204"/>
                  </a:lnTo>
                  <a:lnTo>
                    <a:pt x="18" y="198"/>
                  </a:lnTo>
                  <a:lnTo>
                    <a:pt x="16" y="193"/>
                  </a:lnTo>
                  <a:lnTo>
                    <a:pt x="14" y="187"/>
                  </a:lnTo>
                  <a:lnTo>
                    <a:pt x="14" y="180"/>
                  </a:lnTo>
                  <a:lnTo>
                    <a:pt x="20" y="170"/>
                  </a:lnTo>
                  <a:lnTo>
                    <a:pt x="29" y="163"/>
                  </a:lnTo>
                  <a:lnTo>
                    <a:pt x="40" y="161"/>
                  </a:lnTo>
                  <a:lnTo>
                    <a:pt x="50" y="165"/>
                  </a:lnTo>
                  <a:lnTo>
                    <a:pt x="70" y="163"/>
                  </a:lnTo>
                  <a:lnTo>
                    <a:pt x="89" y="153"/>
                  </a:lnTo>
                  <a:lnTo>
                    <a:pt x="107" y="139"/>
                  </a:lnTo>
                  <a:lnTo>
                    <a:pt x="123" y="126"/>
                  </a:lnTo>
                  <a:lnTo>
                    <a:pt x="143" y="112"/>
                  </a:lnTo>
                  <a:lnTo>
                    <a:pt x="163" y="97"/>
                  </a:lnTo>
                  <a:lnTo>
                    <a:pt x="183" y="82"/>
                  </a:lnTo>
                  <a:lnTo>
                    <a:pt x="203" y="65"/>
                  </a:lnTo>
                  <a:lnTo>
                    <a:pt x="220" y="49"/>
                  </a:lnTo>
                  <a:lnTo>
                    <a:pt x="239" y="33"/>
                  </a:lnTo>
                  <a:lnTo>
                    <a:pt x="258" y="16"/>
                  </a:lnTo>
                  <a:lnTo>
                    <a:pt x="275" y="0"/>
                  </a:lnTo>
                  <a:lnTo>
                    <a:pt x="279" y="2"/>
                  </a:lnTo>
                  <a:lnTo>
                    <a:pt x="27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9" name="Freeform 280"/>
            <p:cNvSpPr>
              <a:spLocks/>
            </p:cNvSpPr>
            <p:nvPr/>
          </p:nvSpPr>
          <p:spPr bwMode="auto">
            <a:xfrm>
              <a:off x="5420" y="847"/>
              <a:ext cx="99" cy="61"/>
            </a:xfrm>
            <a:custGeom>
              <a:avLst/>
              <a:gdLst>
                <a:gd name="T0" fmla="*/ 11 w 298"/>
                <a:gd name="T1" fmla="*/ 0 h 185"/>
                <a:gd name="T2" fmla="*/ 44 w 298"/>
                <a:gd name="T3" fmla="*/ 2 h 185"/>
                <a:gd name="T4" fmla="*/ 77 w 298"/>
                <a:gd name="T5" fmla="*/ 9 h 185"/>
                <a:gd name="T6" fmla="*/ 107 w 298"/>
                <a:gd name="T7" fmla="*/ 23 h 185"/>
                <a:gd name="T8" fmla="*/ 134 w 298"/>
                <a:gd name="T9" fmla="*/ 43 h 185"/>
                <a:gd name="T10" fmla="*/ 162 w 298"/>
                <a:gd name="T11" fmla="*/ 62 h 185"/>
                <a:gd name="T12" fmla="*/ 190 w 298"/>
                <a:gd name="T13" fmla="*/ 81 h 185"/>
                <a:gd name="T14" fmla="*/ 216 w 298"/>
                <a:gd name="T15" fmla="*/ 101 h 185"/>
                <a:gd name="T16" fmla="*/ 242 w 298"/>
                <a:gd name="T17" fmla="*/ 125 h 185"/>
                <a:gd name="T18" fmla="*/ 258 w 298"/>
                <a:gd name="T19" fmla="*/ 137 h 185"/>
                <a:gd name="T20" fmla="*/ 270 w 298"/>
                <a:gd name="T21" fmla="*/ 154 h 185"/>
                <a:gd name="T22" fmla="*/ 283 w 298"/>
                <a:gd name="T23" fmla="*/ 169 h 185"/>
                <a:gd name="T24" fmla="*/ 298 w 298"/>
                <a:gd name="T25" fmla="*/ 183 h 185"/>
                <a:gd name="T26" fmla="*/ 298 w 298"/>
                <a:gd name="T27" fmla="*/ 183 h 185"/>
                <a:gd name="T28" fmla="*/ 298 w 298"/>
                <a:gd name="T29" fmla="*/ 185 h 185"/>
                <a:gd name="T30" fmla="*/ 280 w 298"/>
                <a:gd name="T31" fmla="*/ 173 h 185"/>
                <a:gd name="T32" fmla="*/ 266 w 298"/>
                <a:gd name="T33" fmla="*/ 156 h 185"/>
                <a:gd name="T34" fmla="*/ 252 w 298"/>
                <a:gd name="T35" fmla="*/ 140 h 185"/>
                <a:gd name="T36" fmla="*/ 236 w 298"/>
                <a:gd name="T37" fmla="*/ 126 h 185"/>
                <a:gd name="T38" fmla="*/ 216 w 298"/>
                <a:gd name="T39" fmla="*/ 106 h 185"/>
                <a:gd name="T40" fmla="*/ 196 w 298"/>
                <a:gd name="T41" fmla="*/ 90 h 185"/>
                <a:gd name="T42" fmla="*/ 175 w 298"/>
                <a:gd name="T43" fmla="*/ 75 h 185"/>
                <a:gd name="T44" fmla="*/ 153 w 298"/>
                <a:gd name="T45" fmla="*/ 61 h 185"/>
                <a:gd name="T46" fmla="*/ 128 w 298"/>
                <a:gd name="T47" fmla="*/ 43 h 185"/>
                <a:gd name="T48" fmla="*/ 103 w 298"/>
                <a:gd name="T49" fmla="*/ 27 h 185"/>
                <a:gd name="T50" fmla="*/ 77 w 298"/>
                <a:gd name="T51" fmla="*/ 14 h 185"/>
                <a:gd name="T52" fmla="*/ 49 w 298"/>
                <a:gd name="T53" fmla="*/ 8 h 185"/>
                <a:gd name="T54" fmla="*/ 38 w 298"/>
                <a:gd name="T55" fmla="*/ 5 h 185"/>
                <a:gd name="T56" fmla="*/ 25 w 298"/>
                <a:gd name="T57" fmla="*/ 4 h 185"/>
                <a:gd name="T58" fmla="*/ 12 w 298"/>
                <a:gd name="T59" fmla="*/ 4 h 185"/>
                <a:gd name="T60" fmla="*/ 1 w 298"/>
                <a:gd name="T61" fmla="*/ 5 h 185"/>
                <a:gd name="T62" fmla="*/ 0 w 298"/>
                <a:gd name="T63" fmla="*/ 3 h 185"/>
                <a:gd name="T64" fmla="*/ 0 w 298"/>
                <a:gd name="T65" fmla="*/ 2 h 185"/>
                <a:gd name="T66" fmla="*/ 2 w 298"/>
                <a:gd name="T67" fmla="*/ 2 h 185"/>
                <a:gd name="T68" fmla="*/ 5 w 298"/>
                <a:gd name="T69" fmla="*/ 2 h 185"/>
                <a:gd name="T70" fmla="*/ 9 w 298"/>
                <a:gd name="T71" fmla="*/ 0 h 185"/>
                <a:gd name="T72" fmla="*/ 11 w 298"/>
                <a:gd name="T73" fmla="*/ 0 h 185"/>
                <a:gd name="T74" fmla="*/ 11 w 298"/>
                <a:gd name="T7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8" h="185">
                  <a:moveTo>
                    <a:pt x="11" y="0"/>
                  </a:moveTo>
                  <a:lnTo>
                    <a:pt x="44" y="2"/>
                  </a:lnTo>
                  <a:lnTo>
                    <a:pt x="77" y="9"/>
                  </a:lnTo>
                  <a:lnTo>
                    <a:pt x="107" y="23"/>
                  </a:lnTo>
                  <a:lnTo>
                    <a:pt x="134" y="43"/>
                  </a:lnTo>
                  <a:lnTo>
                    <a:pt x="162" y="62"/>
                  </a:lnTo>
                  <a:lnTo>
                    <a:pt x="190" y="81"/>
                  </a:lnTo>
                  <a:lnTo>
                    <a:pt x="216" y="101"/>
                  </a:lnTo>
                  <a:lnTo>
                    <a:pt x="242" y="125"/>
                  </a:lnTo>
                  <a:lnTo>
                    <a:pt x="258" y="137"/>
                  </a:lnTo>
                  <a:lnTo>
                    <a:pt x="270" y="154"/>
                  </a:lnTo>
                  <a:lnTo>
                    <a:pt x="283" y="169"/>
                  </a:lnTo>
                  <a:lnTo>
                    <a:pt x="298" y="183"/>
                  </a:lnTo>
                  <a:lnTo>
                    <a:pt x="298" y="183"/>
                  </a:lnTo>
                  <a:lnTo>
                    <a:pt x="298" y="185"/>
                  </a:lnTo>
                  <a:lnTo>
                    <a:pt x="280" y="173"/>
                  </a:lnTo>
                  <a:lnTo>
                    <a:pt x="266" y="156"/>
                  </a:lnTo>
                  <a:lnTo>
                    <a:pt x="252" y="140"/>
                  </a:lnTo>
                  <a:lnTo>
                    <a:pt x="236" y="126"/>
                  </a:lnTo>
                  <a:lnTo>
                    <a:pt x="216" y="106"/>
                  </a:lnTo>
                  <a:lnTo>
                    <a:pt x="196" y="90"/>
                  </a:lnTo>
                  <a:lnTo>
                    <a:pt x="175" y="75"/>
                  </a:lnTo>
                  <a:lnTo>
                    <a:pt x="153" y="61"/>
                  </a:lnTo>
                  <a:lnTo>
                    <a:pt x="128" y="43"/>
                  </a:lnTo>
                  <a:lnTo>
                    <a:pt x="103" y="27"/>
                  </a:lnTo>
                  <a:lnTo>
                    <a:pt x="77" y="14"/>
                  </a:lnTo>
                  <a:lnTo>
                    <a:pt x="49" y="8"/>
                  </a:lnTo>
                  <a:lnTo>
                    <a:pt x="38" y="5"/>
                  </a:lnTo>
                  <a:lnTo>
                    <a:pt x="25" y="4"/>
                  </a:lnTo>
                  <a:lnTo>
                    <a:pt x="12" y="4"/>
                  </a:lnTo>
                  <a:lnTo>
                    <a:pt x="1" y="5"/>
                  </a:lnTo>
                  <a:lnTo>
                    <a:pt x="0" y="3"/>
                  </a:lnTo>
                  <a:lnTo>
                    <a:pt x="0" y="2"/>
                  </a:lnTo>
                  <a:lnTo>
                    <a:pt x="2" y="2"/>
                  </a:lnTo>
                  <a:lnTo>
                    <a:pt x="5" y="2"/>
                  </a:lnTo>
                  <a:lnTo>
                    <a:pt x="9" y="0"/>
                  </a:lnTo>
                  <a:lnTo>
                    <a:pt x="11"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0" name="Freeform 281"/>
            <p:cNvSpPr>
              <a:spLocks/>
            </p:cNvSpPr>
            <p:nvPr/>
          </p:nvSpPr>
          <p:spPr bwMode="auto">
            <a:xfrm>
              <a:off x="5518" y="908"/>
              <a:ext cx="15" cy="32"/>
            </a:xfrm>
            <a:custGeom>
              <a:avLst/>
              <a:gdLst>
                <a:gd name="T0" fmla="*/ 1 w 45"/>
                <a:gd name="T1" fmla="*/ 0 h 96"/>
                <a:gd name="T2" fmla="*/ 8 w 45"/>
                <a:gd name="T3" fmla="*/ 5 h 96"/>
                <a:gd name="T4" fmla="*/ 14 w 45"/>
                <a:gd name="T5" fmla="*/ 12 h 96"/>
                <a:gd name="T6" fmla="*/ 19 w 45"/>
                <a:gd name="T7" fmla="*/ 20 h 96"/>
                <a:gd name="T8" fmla="*/ 24 w 45"/>
                <a:gd name="T9" fmla="*/ 27 h 96"/>
                <a:gd name="T10" fmla="*/ 30 w 45"/>
                <a:gd name="T11" fmla="*/ 39 h 96"/>
                <a:gd name="T12" fmla="*/ 38 w 45"/>
                <a:gd name="T13" fmla="*/ 50 h 96"/>
                <a:gd name="T14" fmla="*/ 42 w 45"/>
                <a:gd name="T15" fmla="*/ 61 h 96"/>
                <a:gd name="T16" fmla="*/ 44 w 45"/>
                <a:gd name="T17" fmla="*/ 75 h 96"/>
                <a:gd name="T18" fmla="*/ 44 w 45"/>
                <a:gd name="T19" fmla="*/ 80 h 96"/>
                <a:gd name="T20" fmla="*/ 45 w 45"/>
                <a:gd name="T21" fmla="*/ 86 h 96"/>
                <a:gd name="T22" fmla="*/ 45 w 45"/>
                <a:gd name="T23" fmla="*/ 93 h 96"/>
                <a:gd name="T24" fmla="*/ 42 w 45"/>
                <a:gd name="T25" fmla="*/ 96 h 96"/>
                <a:gd name="T26" fmla="*/ 39 w 45"/>
                <a:gd name="T27" fmla="*/ 80 h 96"/>
                <a:gd name="T28" fmla="*/ 37 w 45"/>
                <a:gd name="T29" fmla="*/ 64 h 96"/>
                <a:gd name="T30" fmla="*/ 32 w 45"/>
                <a:gd name="T31" fmla="*/ 49 h 96"/>
                <a:gd name="T32" fmla="*/ 23 w 45"/>
                <a:gd name="T33" fmla="*/ 35 h 96"/>
                <a:gd name="T34" fmla="*/ 18 w 45"/>
                <a:gd name="T35" fmla="*/ 26 h 96"/>
                <a:gd name="T36" fmla="*/ 13 w 45"/>
                <a:gd name="T37" fmla="*/ 17 h 96"/>
                <a:gd name="T38" fmla="*/ 5 w 45"/>
                <a:gd name="T39" fmla="*/ 10 h 96"/>
                <a:gd name="T40" fmla="*/ 0 w 45"/>
                <a:gd name="T41" fmla="*/ 2 h 96"/>
                <a:gd name="T42" fmla="*/ 0 w 45"/>
                <a:gd name="T43" fmla="*/ 0 h 96"/>
                <a:gd name="T44" fmla="*/ 1 w 45"/>
                <a:gd name="T45" fmla="*/ 0 h 96"/>
                <a:gd name="T46" fmla="*/ 1 w 45"/>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96">
                  <a:moveTo>
                    <a:pt x="1" y="0"/>
                  </a:moveTo>
                  <a:lnTo>
                    <a:pt x="8" y="5"/>
                  </a:lnTo>
                  <a:lnTo>
                    <a:pt x="14" y="12"/>
                  </a:lnTo>
                  <a:lnTo>
                    <a:pt x="19" y="20"/>
                  </a:lnTo>
                  <a:lnTo>
                    <a:pt x="24" y="27"/>
                  </a:lnTo>
                  <a:lnTo>
                    <a:pt x="30" y="39"/>
                  </a:lnTo>
                  <a:lnTo>
                    <a:pt x="38" y="50"/>
                  </a:lnTo>
                  <a:lnTo>
                    <a:pt x="42" y="61"/>
                  </a:lnTo>
                  <a:lnTo>
                    <a:pt x="44" y="75"/>
                  </a:lnTo>
                  <a:lnTo>
                    <a:pt x="44" y="80"/>
                  </a:lnTo>
                  <a:lnTo>
                    <a:pt x="45" y="86"/>
                  </a:lnTo>
                  <a:lnTo>
                    <a:pt x="45" y="93"/>
                  </a:lnTo>
                  <a:lnTo>
                    <a:pt x="42" y="96"/>
                  </a:lnTo>
                  <a:lnTo>
                    <a:pt x="39" y="80"/>
                  </a:lnTo>
                  <a:lnTo>
                    <a:pt x="37" y="64"/>
                  </a:lnTo>
                  <a:lnTo>
                    <a:pt x="32" y="49"/>
                  </a:lnTo>
                  <a:lnTo>
                    <a:pt x="23" y="35"/>
                  </a:lnTo>
                  <a:lnTo>
                    <a:pt x="18" y="26"/>
                  </a:lnTo>
                  <a:lnTo>
                    <a:pt x="13" y="17"/>
                  </a:lnTo>
                  <a:lnTo>
                    <a:pt x="5" y="10"/>
                  </a:lnTo>
                  <a:lnTo>
                    <a:pt x="0" y="2"/>
                  </a:lnTo>
                  <a:lnTo>
                    <a:pt x="0"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1" name="Freeform 282"/>
            <p:cNvSpPr>
              <a:spLocks/>
            </p:cNvSpPr>
            <p:nvPr/>
          </p:nvSpPr>
          <p:spPr bwMode="auto">
            <a:xfrm>
              <a:off x="5407" y="983"/>
              <a:ext cx="45" cy="73"/>
            </a:xfrm>
            <a:custGeom>
              <a:avLst/>
              <a:gdLst>
                <a:gd name="T0" fmla="*/ 72 w 135"/>
                <a:gd name="T1" fmla="*/ 0 h 220"/>
                <a:gd name="T2" fmla="*/ 76 w 135"/>
                <a:gd name="T3" fmla="*/ 4 h 220"/>
                <a:gd name="T4" fmla="*/ 71 w 135"/>
                <a:gd name="T5" fmla="*/ 5 h 220"/>
                <a:gd name="T6" fmla="*/ 66 w 135"/>
                <a:gd name="T7" fmla="*/ 7 h 220"/>
                <a:gd name="T8" fmla="*/ 59 w 135"/>
                <a:gd name="T9" fmla="*/ 7 h 220"/>
                <a:gd name="T10" fmla="*/ 57 w 135"/>
                <a:gd name="T11" fmla="*/ 9 h 220"/>
                <a:gd name="T12" fmla="*/ 43 w 135"/>
                <a:gd name="T13" fmla="*/ 10 h 220"/>
                <a:gd name="T14" fmla="*/ 29 w 135"/>
                <a:gd name="T15" fmla="*/ 12 h 220"/>
                <a:gd name="T16" fmla="*/ 17 w 135"/>
                <a:gd name="T17" fmla="*/ 16 h 220"/>
                <a:gd name="T18" fmla="*/ 5 w 135"/>
                <a:gd name="T19" fmla="*/ 22 h 220"/>
                <a:gd name="T20" fmla="*/ 10 w 135"/>
                <a:gd name="T21" fmla="*/ 31 h 220"/>
                <a:gd name="T22" fmla="*/ 19 w 135"/>
                <a:gd name="T23" fmla="*/ 44 h 220"/>
                <a:gd name="T24" fmla="*/ 28 w 135"/>
                <a:gd name="T25" fmla="*/ 56 h 220"/>
                <a:gd name="T26" fmla="*/ 37 w 135"/>
                <a:gd name="T27" fmla="*/ 73 h 220"/>
                <a:gd name="T28" fmla="*/ 45 w 135"/>
                <a:gd name="T29" fmla="*/ 90 h 220"/>
                <a:gd name="T30" fmla="*/ 57 w 135"/>
                <a:gd name="T31" fmla="*/ 108 h 220"/>
                <a:gd name="T32" fmla="*/ 68 w 135"/>
                <a:gd name="T33" fmla="*/ 124 h 220"/>
                <a:gd name="T34" fmla="*/ 82 w 135"/>
                <a:gd name="T35" fmla="*/ 143 h 220"/>
                <a:gd name="T36" fmla="*/ 92 w 135"/>
                <a:gd name="T37" fmla="*/ 156 h 220"/>
                <a:gd name="T38" fmla="*/ 103 w 135"/>
                <a:gd name="T39" fmla="*/ 168 h 220"/>
                <a:gd name="T40" fmla="*/ 113 w 135"/>
                <a:gd name="T41" fmla="*/ 182 h 220"/>
                <a:gd name="T42" fmla="*/ 123 w 135"/>
                <a:gd name="T43" fmla="*/ 197 h 220"/>
                <a:gd name="T44" fmla="*/ 126 w 135"/>
                <a:gd name="T45" fmla="*/ 200 h 220"/>
                <a:gd name="T46" fmla="*/ 128 w 135"/>
                <a:gd name="T47" fmla="*/ 207 h 220"/>
                <a:gd name="T48" fmla="*/ 132 w 135"/>
                <a:gd name="T49" fmla="*/ 213 h 220"/>
                <a:gd name="T50" fmla="*/ 135 w 135"/>
                <a:gd name="T51" fmla="*/ 220 h 220"/>
                <a:gd name="T52" fmla="*/ 131 w 135"/>
                <a:gd name="T53" fmla="*/ 220 h 220"/>
                <a:gd name="T54" fmla="*/ 128 w 135"/>
                <a:gd name="T55" fmla="*/ 216 h 220"/>
                <a:gd name="T56" fmla="*/ 126 w 135"/>
                <a:gd name="T57" fmla="*/ 208 h 220"/>
                <a:gd name="T58" fmla="*/ 122 w 135"/>
                <a:gd name="T59" fmla="*/ 202 h 220"/>
                <a:gd name="T60" fmla="*/ 120 w 135"/>
                <a:gd name="T61" fmla="*/ 197 h 220"/>
                <a:gd name="T62" fmla="*/ 110 w 135"/>
                <a:gd name="T63" fmla="*/ 186 h 220"/>
                <a:gd name="T64" fmla="*/ 101 w 135"/>
                <a:gd name="T65" fmla="*/ 176 h 220"/>
                <a:gd name="T66" fmla="*/ 92 w 135"/>
                <a:gd name="T67" fmla="*/ 164 h 220"/>
                <a:gd name="T68" fmla="*/ 84 w 135"/>
                <a:gd name="T69" fmla="*/ 152 h 220"/>
                <a:gd name="T70" fmla="*/ 74 w 135"/>
                <a:gd name="T71" fmla="*/ 141 h 220"/>
                <a:gd name="T72" fmla="*/ 66 w 135"/>
                <a:gd name="T73" fmla="*/ 130 h 220"/>
                <a:gd name="T74" fmla="*/ 58 w 135"/>
                <a:gd name="T75" fmla="*/ 119 h 220"/>
                <a:gd name="T76" fmla="*/ 52 w 135"/>
                <a:gd name="T77" fmla="*/ 108 h 220"/>
                <a:gd name="T78" fmla="*/ 40 w 135"/>
                <a:gd name="T79" fmla="*/ 92 h 220"/>
                <a:gd name="T80" fmla="*/ 32 w 135"/>
                <a:gd name="T81" fmla="*/ 75 h 220"/>
                <a:gd name="T82" fmla="*/ 23 w 135"/>
                <a:gd name="T83" fmla="*/ 58 h 220"/>
                <a:gd name="T84" fmla="*/ 12 w 135"/>
                <a:gd name="T85" fmla="*/ 41 h 220"/>
                <a:gd name="T86" fmla="*/ 6 w 135"/>
                <a:gd name="T87" fmla="*/ 34 h 220"/>
                <a:gd name="T88" fmla="*/ 1 w 135"/>
                <a:gd name="T89" fmla="*/ 27 h 220"/>
                <a:gd name="T90" fmla="*/ 0 w 135"/>
                <a:gd name="T91" fmla="*/ 21 h 220"/>
                <a:gd name="T92" fmla="*/ 6 w 135"/>
                <a:gd name="T93" fmla="*/ 16 h 220"/>
                <a:gd name="T94" fmla="*/ 22 w 135"/>
                <a:gd name="T95" fmla="*/ 10 h 220"/>
                <a:gd name="T96" fmla="*/ 38 w 135"/>
                <a:gd name="T97" fmla="*/ 6 h 220"/>
                <a:gd name="T98" fmla="*/ 55 w 135"/>
                <a:gd name="T99" fmla="*/ 4 h 220"/>
                <a:gd name="T100" fmla="*/ 72 w 135"/>
                <a:gd name="T101" fmla="*/ 0 h 220"/>
                <a:gd name="T102" fmla="*/ 72 w 135"/>
                <a:gd name="T10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 h="220">
                  <a:moveTo>
                    <a:pt x="72" y="0"/>
                  </a:moveTo>
                  <a:lnTo>
                    <a:pt x="76" y="4"/>
                  </a:lnTo>
                  <a:lnTo>
                    <a:pt x="71" y="5"/>
                  </a:lnTo>
                  <a:lnTo>
                    <a:pt x="66" y="7"/>
                  </a:lnTo>
                  <a:lnTo>
                    <a:pt x="59" y="7"/>
                  </a:lnTo>
                  <a:lnTo>
                    <a:pt x="57" y="9"/>
                  </a:lnTo>
                  <a:lnTo>
                    <a:pt x="43" y="10"/>
                  </a:lnTo>
                  <a:lnTo>
                    <a:pt x="29" y="12"/>
                  </a:lnTo>
                  <a:lnTo>
                    <a:pt x="17" y="16"/>
                  </a:lnTo>
                  <a:lnTo>
                    <a:pt x="5" y="22"/>
                  </a:lnTo>
                  <a:lnTo>
                    <a:pt x="10" y="31"/>
                  </a:lnTo>
                  <a:lnTo>
                    <a:pt x="19" y="44"/>
                  </a:lnTo>
                  <a:lnTo>
                    <a:pt x="28" y="56"/>
                  </a:lnTo>
                  <a:lnTo>
                    <a:pt x="37" y="73"/>
                  </a:lnTo>
                  <a:lnTo>
                    <a:pt x="45" y="90"/>
                  </a:lnTo>
                  <a:lnTo>
                    <a:pt x="57" y="108"/>
                  </a:lnTo>
                  <a:lnTo>
                    <a:pt x="68" y="124"/>
                  </a:lnTo>
                  <a:lnTo>
                    <a:pt x="82" y="143"/>
                  </a:lnTo>
                  <a:lnTo>
                    <a:pt x="92" y="156"/>
                  </a:lnTo>
                  <a:lnTo>
                    <a:pt x="103" y="168"/>
                  </a:lnTo>
                  <a:lnTo>
                    <a:pt x="113" y="182"/>
                  </a:lnTo>
                  <a:lnTo>
                    <a:pt x="123" y="197"/>
                  </a:lnTo>
                  <a:lnTo>
                    <a:pt x="126" y="200"/>
                  </a:lnTo>
                  <a:lnTo>
                    <a:pt x="128" y="207"/>
                  </a:lnTo>
                  <a:lnTo>
                    <a:pt x="132" y="213"/>
                  </a:lnTo>
                  <a:lnTo>
                    <a:pt x="135" y="220"/>
                  </a:lnTo>
                  <a:lnTo>
                    <a:pt x="131" y="220"/>
                  </a:lnTo>
                  <a:lnTo>
                    <a:pt x="128" y="216"/>
                  </a:lnTo>
                  <a:lnTo>
                    <a:pt x="126" y="208"/>
                  </a:lnTo>
                  <a:lnTo>
                    <a:pt x="122" y="202"/>
                  </a:lnTo>
                  <a:lnTo>
                    <a:pt x="120" y="197"/>
                  </a:lnTo>
                  <a:lnTo>
                    <a:pt x="110" y="186"/>
                  </a:lnTo>
                  <a:lnTo>
                    <a:pt x="101" y="176"/>
                  </a:lnTo>
                  <a:lnTo>
                    <a:pt x="92" y="164"/>
                  </a:lnTo>
                  <a:lnTo>
                    <a:pt x="84" y="152"/>
                  </a:lnTo>
                  <a:lnTo>
                    <a:pt x="74" y="141"/>
                  </a:lnTo>
                  <a:lnTo>
                    <a:pt x="66" y="130"/>
                  </a:lnTo>
                  <a:lnTo>
                    <a:pt x="58" y="119"/>
                  </a:lnTo>
                  <a:lnTo>
                    <a:pt x="52" y="108"/>
                  </a:lnTo>
                  <a:lnTo>
                    <a:pt x="40" y="92"/>
                  </a:lnTo>
                  <a:lnTo>
                    <a:pt x="32" y="75"/>
                  </a:lnTo>
                  <a:lnTo>
                    <a:pt x="23" y="58"/>
                  </a:lnTo>
                  <a:lnTo>
                    <a:pt x="12" y="41"/>
                  </a:lnTo>
                  <a:lnTo>
                    <a:pt x="6" y="34"/>
                  </a:lnTo>
                  <a:lnTo>
                    <a:pt x="1" y="27"/>
                  </a:lnTo>
                  <a:lnTo>
                    <a:pt x="0" y="21"/>
                  </a:lnTo>
                  <a:lnTo>
                    <a:pt x="6" y="16"/>
                  </a:lnTo>
                  <a:lnTo>
                    <a:pt x="22" y="10"/>
                  </a:lnTo>
                  <a:lnTo>
                    <a:pt x="38" y="6"/>
                  </a:lnTo>
                  <a:lnTo>
                    <a:pt x="55" y="4"/>
                  </a:lnTo>
                  <a:lnTo>
                    <a:pt x="72" y="0"/>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2" name="Freeform 283"/>
            <p:cNvSpPr>
              <a:spLocks/>
            </p:cNvSpPr>
            <p:nvPr/>
          </p:nvSpPr>
          <p:spPr bwMode="auto">
            <a:xfrm>
              <a:off x="5358" y="847"/>
              <a:ext cx="84" cy="102"/>
            </a:xfrm>
            <a:custGeom>
              <a:avLst/>
              <a:gdLst>
                <a:gd name="T0" fmla="*/ 188 w 253"/>
                <a:gd name="T1" fmla="*/ 2 h 306"/>
                <a:gd name="T2" fmla="*/ 178 w 253"/>
                <a:gd name="T3" fmla="*/ 0 h 306"/>
                <a:gd name="T4" fmla="*/ 170 w 253"/>
                <a:gd name="T5" fmla="*/ 2 h 306"/>
                <a:gd name="T6" fmla="*/ 121 w 253"/>
                <a:gd name="T7" fmla="*/ 22 h 306"/>
                <a:gd name="T8" fmla="*/ 79 w 253"/>
                <a:gd name="T9" fmla="*/ 59 h 306"/>
                <a:gd name="T10" fmla="*/ 44 w 253"/>
                <a:gd name="T11" fmla="*/ 91 h 306"/>
                <a:gd name="T12" fmla="*/ 14 w 253"/>
                <a:gd name="T13" fmla="*/ 125 h 306"/>
                <a:gd name="T14" fmla="*/ 2 w 253"/>
                <a:gd name="T15" fmla="*/ 141 h 306"/>
                <a:gd name="T16" fmla="*/ 2 w 253"/>
                <a:gd name="T17" fmla="*/ 156 h 306"/>
                <a:gd name="T18" fmla="*/ 20 w 253"/>
                <a:gd name="T19" fmla="*/ 175 h 306"/>
                <a:gd name="T20" fmla="*/ 35 w 253"/>
                <a:gd name="T21" fmla="*/ 196 h 306"/>
                <a:gd name="T22" fmla="*/ 49 w 253"/>
                <a:gd name="T23" fmla="*/ 210 h 306"/>
                <a:gd name="T24" fmla="*/ 64 w 253"/>
                <a:gd name="T25" fmla="*/ 214 h 306"/>
                <a:gd name="T26" fmla="*/ 93 w 253"/>
                <a:gd name="T27" fmla="*/ 199 h 306"/>
                <a:gd name="T28" fmla="*/ 121 w 253"/>
                <a:gd name="T29" fmla="*/ 186 h 306"/>
                <a:gd name="T30" fmla="*/ 132 w 253"/>
                <a:gd name="T31" fmla="*/ 180 h 306"/>
                <a:gd name="T32" fmla="*/ 144 w 253"/>
                <a:gd name="T33" fmla="*/ 175 h 306"/>
                <a:gd name="T34" fmla="*/ 156 w 253"/>
                <a:gd name="T35" fmla="*/ 181 h 306"/>
                <a:gd name="T36" fmla="*/ 172 w 253"/>
                <a:gd name="T37" fmla="*/ 194 h 306"/>
                <a:gd name="T38" fmla="*/ 193 w 253"/>
                <a:gd name="T39" fmla="*/ 218 h 306"/>
                <a:gd name="T40" fmla="*/ 209 w 253"/>
                <a:gd name="T41" fmla="*/ 239 h 306"/>
                <a:gd name="T42" fmla="*/ 217 w 253"/>
                <a:gd name="T43" fmla="*/ 253 h 306"/>
                <a:gd name="T44" fmla="*/ 227 w 253"/>
                <a:gd name="T45" fmla="*/ 268 h 306"/>
                <a:gd name="T46" fmla="*/ 237 w 253"/>
                <a:gd name="T47" fmla="*/ 287 h 306"/>
                <a:gd name="T48" fmla="*/ 249 w 253"/>
                <a:gd name="T49" fmla="*/ 306 h 306"/>
                <a:gd name="T50" fmla="*/ 249 w 253"/>
                <a:gd name="T51" fmla="*/ 297 h 306"/>
                <a:gd name="T52" fmla="*/ 225 w 253"/>
                <a:gd name="T53" fmla="*/ 258 h 306"/>
                <a:gd name="T54" fmla="*/ 198 w 253"/>
                <a:gd name="T55" fmla="*/ 218 h 306"/>
                <a:gd name="T56" fmla="*/ 168 w 253"/>
                <a:gd name="T57" fmla="*/ 183 h 306"/>
                <a:gd name="T58" fmla="*/ 152 w 253"/>
                <a:gd name="T59" fmla="*/ 170 h 306"/>
                <a:gd name="T60" fmla="*/ 158 w 253"/>
                <a:gd name="T61" fmla="*/ 165 h 306"/>
                <a:gd name="T62" fmla="*/ 160 w 253"/>
                <a:gd name="T63" fmla="*/ 163 h 306"/>
                <a:gd name="T64" fmla="*/ 157 w 253"/>
                <a:gd name="T65" fmla="*/ 161 h 306"/>
                <a:gd name="T66" fmla="*/ 139 w 253"/>
                <a:gd name="T67" fmla="*/ 171 h 306"/>
                <a:gd name="T68" fmla="*/ 109 w 253"/>
                <a:gd name="T69" fmla="*/ 186 h 306"/>
                <a:gd name="T70" fmla="*/ 84 w 253"/>
                <a:gd name="T71" fmla="*/ 199 h 306"/>
                <a:gd name="T72" fmla="*/ 63 w 253"/>
                <a:gd name="T73" fmla="*/ 210 h 306"/>
                <a:gd name="T74" fmla="*/ 49 w 253"/>
                <a:gd name="T75" fmla="*/ 204 h 306"/>
                <a:gd name="T76" fmla="*/ 35 w 253"/>
                <a:gd name="T77" fmla="*/ 188 h 306"/>
                <a:gd name="T78" fmla="*/ 23 w 253"/>
                <a:gd name="T79" fmla="*/ 171 h 306"/>
                <a:gd name="T80" fmla="*/ 7 w 253"/>
                <a:gd name="T81" fmla="*/ 157 h 306"/>
                <a:gd name="T82" fmla="*/ 9 w 253"/>
                <a:gd name="T83" fmla="*/ 139 h 306"/>
                <a:gd name="T84" fmla="*/ 23 w 253"/>
                <a:gd name="T85" fmla="*/ 120 h 306"/>
                <a:gd name="T86" fmla="*/ 40 w 253"/>
                <a:gd name="T87" fmla="*/ 101 h 306"/>
                <a:gd name="T88" fmla="*/ 63 w 253"/>
                <a:gd name="T89" fmla="*/ 81 h 306"/>
                <a:gd name="T90" fmla="*/ 93 w 253"/>
                <a:gd name="T91" fmla="*/ 52 h 306"/>
                <a:gd name="T92" fmla="*/ 136 w 253"/>
                <a:gd name="T93" fmla="*/ 19 h 306"/>
                <a:gd name="T94" fmla="*/ 168 w 253"/>
                <a:gd name="T95" fmla="*/ 7 h 306"/>
                <a:gd name="T96" fmla="*/ 185 w 253"/>
                <a:gd name="T97" fmla="*/ 5 h 306"/>
                <a:gd name="T98" fmla="*/ 191 w 253"/>
                <a:gd name="T99" fmla="*/ 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3" h="306">
                  <a:moveTo>
                    <a:pt x="191" y="5"/>
                  </a:moveTo>
                  <a:lnTo>
                    <a:pt x="188" y="2"/>
                  </a:lnTo>
                  <a:lnTo>
                    <a:pt x="185" y="0"/>
                  </a:lnTo>
                  <a:lnTo>
                    <a:pt x="178" y="0"/>
                  </a:lnTo>
                  <a:lnTo>
                    <a:pt x="173" y="0"/>
                  </a:lnTo>
                  <a:lnTo>
                    <a:pt x="170" y="2"/>
                  </a:lnTo>
                  <a:lnTo>
                    <a:pt x="144" y="9"/>
                  </a:lnTo>
                  <a:lnTo>
                    <a:pt x="121" y="22"/>
                  </a:lnTo>
                  <a:lnTo>
                    <a:pt x="99" y="39"/>
                  </a:lnTo>
                  <a:lnTo>
                    <a:pt x="79" y="59"/>
                  </a:lnTo>
                  <a:lnTo>
                    <a:pt x="61" y="75"/>
                  </a:lnTo>
                  <a:lnTo>
                    <a:pt x="44" y="91"/>
                  </a:lnTo>
                  <a:lnTo>
                    <a:pt x="28" y="107"/>
                  </a:lnTo>
                  <a:lnTo>
                    <a:pt x="14" y="125"/>
                  </a:lnTo>
                  <a:lnTo>
                    <a:pt x="7" y="132"/>
                  </a:lnTo>
                  <a:lnTo>
                    <a:pt x="2" y="141"/>
                  </a:lnTo>
                  <a:lnTo>
                    <a:pt x="0" y="149"/>
                  </a:lnTo>
                  <a:lnTo>
                    <a:pt x="2" y="156"/>
                  </a:lnTo>
                  <a:lnTo>
                    <a:pt x="11" y="165"/>
                  </a:lnTo>
                  <a:lnTo>
                    <a:pt x="20" y="175"/>
                  </a:lnTo>
                  <a:lnTo>
                    <a:pt x="28" y="185"/>
                  </a:lnTo>
                  <a:lnTo>
                    <a:pt x="35" y="196"/>
                  </a:lnTo>
                  <a:lnTo>
                    <a:pt x="41" y="203"/>
                  </a:lnTo>
                  <a:lnTo>
                    <a:pt x="49" y="210"/>
                  </a:lnTo>
                  <a:lnTo>
                    <a:pt x="56" y="214"/>
                  </a:lnTo>
                  <a:lnTo>
                    <a:pt x="64" y="214"/>
                  </a:lnTo>
                  <a:lnTo>
                    <a:pt x="78" y="207"/>
                  </a:lnTo>
                  <a:lnTo>
                    <a:pt x="93" y="199"/>
                  </a:lnTo>
                  <a:lnTo>
                    <a:pt x="107" y="193"/>
                  </a:lnTo>
                  <a:lnTo>
                    <a:pt x="121" y="186"/>
                  </a:lnTo>
                  <a:lnTo>
                    <a:pt x="126" y="184"/>
                  </a:lnTo>
                  <a:lnTo>
                    <a:pt x="132" y="180"/>
                  </a:lnTo>
                  <a:lnTo>
                    <a:pt x="138" y="178"/>
                  </a:lnTo>
                  <a:lnTo>
                    <a:pt x="144" y="175"/>
                  </a:lnTo>
                  <a:lnTo>
                    <a:pt x="149" y="178"/>
                  </a:lnTo>
                  <a:lnTo>
                    <a:pt x="156" y="181"/>
                  </a:lnTo>
                  <a:lnTo>
                    <a:pt x="165" y="186"/>
                  </a:lnTo>
                  <a:lnTo>
                    <a:pt x="172" y="194"/>
                  </a:lnTo>
                  <a:lnTo>
                    <a:pt x="183" y="205"/>
                  </a:lnTo>
                  <a:lnTo>
                    <a:pt x="193" y="218"/>
                  </a:lnTo>
                  <a:lnTo>
                    <a:pt x="201" y="229"/>
                  </a:lnTo>
                  <a:lnTo>
                    <a:pt x="209" y="239"/>
                  </a:lnTo>
                  <a:lnTo>
                    <a:pt x="214" y="245"/>
                  </a:lnTo>
                  <a:lnTo>
                    <a:pt x="217" y="253"/>
                  </a:lnTo>
                  <a:lnTo>
                    <a:pt x="222" y="261"/>
                  </a:lnTo>
                  <a:lnTo>
                    <a:pt x="227" y="268"/>
                  </a:lnTo>
                  <a:lnTo>
                    <a:pt x="232" y="277"/>
                  </a:lnTo>
                  <a:lnTo>
                    <a:pt x="237" y="287"/>
                  </a:lnTo>
                  <a:lnTo>
                    <a:pt x="242" y="296"/>
                  </a:lnTo>
                  <a:lnTo>
                    <a:pt x="249" y="306"/>
                  </a:lnTo>
                  <a:lnTo>
                    <a:pt x="253" y="305"/>
                  </a:lnTo>
                  <a:lnTo>
                    <a:pt x="249" y="297"/>
                  </a:lnTo>
                  <a:lnTo>
                    <a:pt x="239" y="281"/>
                  </a:lnTo>
                  <a:lnTo>
                    <a:pt x="225" y="258"/>
                  </a:lnTo>
                  <a:lnTo>
                    <a:pt x="210" y="237"/>
                  </a:lnTo>
                  <a:lnTo>
                    <a:pt x="198" y="218"/>
                  </a:lnTo>
                  <a:lnTo>
                    <a:pt x="183" y="199"/>
                  </a:lnTo>
                  <a:lnTo>
                    <a:pt x="168" y="183"/>
                  </a:lnTo>
                  <a:lnTo>
                    <a:pt x="149" y="173"/>
                  </a:lnTo>
                  <a:lnTo>
                    <a:pt x="152" y="170"/>
                  </a:lnTo>
                  <a:lnTo>
                    <a:pt x="156" y="168"/>
                  </a:lnTo>
                  <a:lnTo>
                    <a:pt x="158" y="165"/>
                  </a:lnTo>
                  <a:lnTo>
                    <a:pt x="160" y="164"/>
                  </a:lnTo>
                  <a:lnTo>
                    <a:pt x="160" y="163"/>
                  </a:lnTo>
                  <a:lnTo>
                    <a:pt x="158" y="161"/>
                  </a:lnTo>
                  <a:lnTo>
                    <a:pt x="157" y="161"/>
                  </a:lnTo>
                  <a:lnTo>
                    <a:pt x="153" y="163"/>
                  </a:lnTo>
                  <a:lnTo>
                    <a:pt x="139" y="171"/>
                  </a:lnTo>
                  <a:lnTo>
                    <a:pt x="126" y="179"/>
                  </a:lnTo>
                  <a:lnTo>
                    <a:pt x="109" y="186"/>
                  </a:lnTo>
                  <a:lnTo>
                    <a:pt x="95" y="194"/>
                  </a:lnTo>
                  <a:lnTo>
                    <a:pt x="84" y="199"/>
                  </a:lnTo>
                  <a:lnTo>
                    <a:pt x="73" y="205"/>
                  </a:lnTo>
                  <a:lnTo>
                    <a:pt x="63" y="210"/>
                  </a:lnTo>
                  <a:lnTo>
                    <a:pt x="56" y="210"/>
                  </a:lnTo>
                  <a:lnTo>
                    <a:pt x="49" y="204"/>
                  </a:lnTo>
                  <a:lnTo>
                    <a:pt x="41" y="196"/>
                  </a:lnTo>
                  <a:lnTo>
                    <a:pt x="35" y="188"/>
                  </a:lnTo>
                  <a:lnTo>
                    <a:pt x="29" y="180"/>
                  </a:lnTo>
                  <a:lnTo>
                    <a:pt x="23" y="171"/>
                  </a:lnTo>
                  <a:lnTo>
                    <a:pt x="15" y="164"/>
                  </a:lnTo>
                  <a:lnTo>
                    <a:pt x="7" y="157"/>
                  </a:lnTo>
                  <a:lnTo>
                    <a:pt x="4" y="150"/>
                  </a:lnTo>
                  <a:lnTo>
                    <a:pt x="9" y="139"/>
                  </a:lnTo>
                  <a:lnTo>
                    <a:pt x="15" y="130"/>
                  </a:lnTo>
                  <a:lnTo>
                    <a:pt x="23" y="120"/>
                  </a:lnTo>
                  <a:lnTo>
                    <a:pt x="31" y="112"/>
                  </a:lnTo>
                  <a:lnTo>
                    <a:pt x="40" y="101"/>
                  </a:lnTo>
                  <a:lnTo>
                    <a:pt x="51" y="91"/>
                  </a:lnTo>
                  <a:lnTo>
                    <a:pt x="63" y="81"/>
                  </a:lnTo>
                  <a:lnTo>
                    <a:pt x="74" y="71"/>
                  </a:lnTo>
                  <a:lnTo>
                    <a:pt x="93" y="52"/>
                  </a:lnTo>
                  <a:lnTo>
                    <a:pt x="113" y="33"/>
                  </a:lnTo>
                  <a:lnTo>
                    <a:pt x="136" y="19"/>
                  </a:lnTo>
                  <a:lnTo>
                    <a:pt x="160" y="9"/>
                  </a:lnTo>
                  <a:lnTo>
                    <a:pt x="168" y="7"/>
                  </a:lnTo>
                  <a:lnTo>
                    <a:pt x="177" y="5"/>
                  </a:lnTo>
                  <a:lnTo>
                    <a:pt x="185" y="5"/>
                  </a:lnTo>
                  <a:lnTo>
                    <a:pt x="191" y="5"/>
                  </a:lnTo>
                  <a:lnTo>
                    <a:pt x="19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3" name="Freeform 284"/>
            <p:cNvSpPr>
              <a:spLocks/>
            </p:cNvSpPr>
            <p:nvPr/>
          </p:nvSpPr>
          <p:spPr bwMode="auto">
            <a:xfrm>
              <a:off x="5460" y="974"/>
              <a:ext cx="65" cy="22"/>
            </a:xfrm>
            <a:custGeom>
              <a:avLst/>
              <a:gdLst>
                <a:gd name="T0" fmla="*/ 186 w 194"/>
                <a:gd name="T1" fmla="*/ 0 h 67"/>
                <a:gd name="T2" fmla="*/ 194 w 194"/>
                <a:gd name="T3" fmla="*/ 12 h 67"/>
                <a:gd name="T4" fmla="*/ 193 w 194"/>
                <a:gd name="T5" fmla="*/ 26 h 67"/>
                <a:gd name="T6" fmla="*/ 184 w 194"/>
                <a:gd name="T7" fmla="*/ 37 h 67"/>
                <a:gd name="T8" fmla="*/ 170 w 194"/>
                <a:gd name="T9" fmla="*/ 44 h 67"/>
                <a:gd name="T10" fmla="*/ 147 w 194"/>
                <a:gd name="T11" fmla="*/ 52 h 67"/>
                <a:gd name="T12" fmla="*/ 120 w 194"/>
                <a:gd name="T13" fmla="*/ 58 h 67"/>
                <a:gd name="T14" fmla="*/ 95 w 194"/>
                <a:gd name="T15" fmla="*/ 62 h 67"/>
                <a:gd name="T16" fmla="*/ 69 w 194"/>
                <a:gd name="T17" fmla="*/ 67 h 67"/>
                <a:gd name="T18" fmla="*/ 51 w 194"/>
                <a:gd name="T19" fmla="*/ 67 h 67"/>
                <a:gd name="T20" fmla="*/ 35 w 194"/>
                <a:gd name="T21" fmla="*/ 67 h 67"/>
                <a:gd name="T22" fmla="*/ 18 w 194"/>
                <a:gd name="T23" fmla="*/ 62 h 67"/>
                <a:gd name="T24" fmla="*/ 6 w 194"/>
                <a:gd name="T25" fmla="*/ 51 h 67"/>
                <a:gd name="T26" fmla="*/ 3 w 194"/>
                <a:gd name="T27" fmla="*/ 46 h 67"/>
                <a:gd name="T28" fmla="*/ 2 w 194"/>
                <a:gd name="T29" fmla="*/ 41 h 67"/>
                <a:gd name="T30" fmla="*/ 0 w 194"/>
                <a:gd name="T31" fmla="*/ 34 h 67"/>
                <a:gd name="T32" fmla="*/ 2 w 194"/>
                <a:gd name="T33" fmla="*/ 29 h 67"/>
                <a:gd name="T34" fmla="*/ 5 w 194"/>
                <a:gd name="T35" fmla="*/ 34 h 67"/>
                <a:gd name="T36" fmla="*/ 7 w 194"/>
                <a:gd name="T37" fmla="*/ 42 h 67"/>
                <a:gd name="T38" fmla="*/ 10 w 194"/>
                <a:gd name="T39" fmla="*/ 48 h 67"/>
                <a:gd name="T40" fmla="*/ 15 w 194"/>
                <a:gd name="T41" fmla="*/ 56 h 67"/>
                <a:gd name="T42" fmla="*/ 41 w 194"/>
                <a:gd name="T43" fmla="*/ 63 h 67"/>
                <a:gd name="T44" fmla="*/ 70 w 194"/>
                <a:gd name="T45" fmla="*/ 62 h 67"/>
                <a:gd name="T46" fmla="*/ 98 w 194"/>
                <a:gd name="T47" fmla="*/ 57 h 67"/>
                <a:gd name="T48" fmla="*/ 126 w 194"/>
                <a:gd name="T49" fmla="*/ 53 h 67"/>
                <a:gd name="T50" fmla="*/ 143 w 194"/>
                <a:gd name="T51" fmla="*/ 48 h 67"/>
                <a:gd name="T52" fmla="*/ 159 w 194"/>
                <a:gd name="T53" fmla="*/ 44 h 67"/>
                <a:gd name="T54" fmla="*/ 174 w 194"/>
                <a:gd name="T55" fmla="*/ 37 h 67"/>
                <a:gd name="T56" fmla="*/ 188 w 194"/>
                <a:gd name="T57" fmla="*/ 26 h 67"/>
                <a:gd name="T58" fmla="*/ 191 w 194"/>
                <a:gd name="T59" fmla="*/ 19 h 67"/>
                <a:gd name="T60" fmla="*/ 189 w 194"/>
                <a:gd name="T61" fmla="*/ 13 h 67"/>
                <a:gd name="T62" fmla="*/ 187 w 194"/>
                <a:gd name="T63" fmla="*/ 7 h 67"/>
                <a:gd name="T64" fmla="*/ 184 w 194"/>
                <a:gd name="T65" fmla="*/ 2 h 67"/>
                <a:gd name="T66" fmla="*/ 186 w 194"/>
                <a:gd name="T67" fmla="*/ 2 h 67"/>
                <a:gd name="T68" fmla="*/ 186 w 194"/>
                <a:gd name="T69" fmla="*/ 0 h 67"/>
                <a:gd name="T70" fmla="*/ 186 w 194"/>
                <a:gd name="T7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4" h="67">
                  <a:moveTo>
                    <a:pt x="186" y="0"/>
                  </a:moveTo>
                  <a:lnTo>
                    <a:pt x="194" y="12"/>
                  </a:lnTo>
                  <a:lnTo>
                    <a:pt x="193" y="26"/>
                  </a:lnTo>
                  <a:lnTo>
                    <a:pt x="184" y="37"/>
                  </a:lnTo>
                  <a:lnTo>
                    <a:pt x="170" y="44"/>
                  </a:lnTo>
                  <a:lnTo>
                    <a:pt x="147" y="52"/>
                  </a:lnTo>
                  <a:lnTo>
                    <a:pt x="120" y="58"/>
                  </a:lnTo>
                  <a:lnTo>
                    <a:pt x="95" y="62"/>
                  </a:lnTo>
                  <a:lnTo>
                    <a:pt x="69" y="67"/>
                  </a:lnTo>
                  <a:lnTo>
                    <a:pt x="51" y="67"/>
                  </a:lnTo>
                  <a:lnTo>
                    <a:pt x="35" y="67"/>
                  </a:lnTo>
                  <a:lnTo>
                    <a:pt x="18" y="62"/>
                  </a:lnTo>
                  <a:lnTo>
                    <a:pt x="6" y="51"/>
                  </a:lnTo>
                  <a:lnTo>
                    <a:pt x="3" y="46"/>
                  </a:lnTo>
                  <a:lnTo>
                    <a:pt x="2" y="41"/>
                  </a:lnTo>
                  <a:lnTo>
                    <a:pt x="0" y="34"/>
                  </a:lnTo>
                  <a:lnTo>
                    <a:pt x="2" y="29"/>
                  </a:lnTo>
                  <a:lnTo>
                    <a:pt x="5" y="34"/>
                  </a:lnTo>
                  <a:lnTo>
                    <a:pt x="7" y="42"/>
                  </a:lnTo>
                  <a:lnTo>
                    <a:pt x="10" y="48"/>
                  </a:lnTo>
                  <a:lnTo>
                    <a:pt x="15" y="56"/>
                  </a:lnTo>
                  <a:lnTo>
                    <a:pt x="41" y="63"/>
                  </a:lnTo>
                  <a:lnTo>
                    <a:pt x="70" y="62"/>
                  </a:lnTo>
                  <a:lnTo>
                    <a:pt x="98" y="57"/>
                  </a:lnTo>
                  <a:lnTo>
                    <a:pt x="126" y="53"/>
                  </a:lnTo>
                  <a:lnTo>
                    <a:pt x="143" y="48"/>
                  </a:lnTo>
                  <a:lnTo>
                    <a:pt x="159" y="44"/>
                  </a:lnTo>
                  <a:lnTo>
                    <a:pt x="174" y="37"/>
                  </a:lnTo>
                  <a:lnTo>
                    <a:pt x="188" y="26"/>
                  </a:lnTo>
                  <a:lnTo>
                    <a:pt x="191" y="19"/>
                  </a:lnTo>
                  <a:lnTo>
                    <a:pt x="189" y="13"/>
                  </a:lnTo>
                  <a:lnTo>
                    <a:pt x="187" y="7"/>
                  </a:lnTo>
                  <a:lnTo>
                    <a:pt x="184" y="2"/>
                  </a:lnTo>
                  <a:lnTo>
                    <a:pt x="186" y="2"/>
                  </a:lnTo>
                  <a:lnTo>
                    <a:pt x="186"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4" name="Freeform 285"/>
            <p:cNvSpPr>
              <a:spLocks/>
            </p:cNvSpPr>
            <p:nvPr/>
          </p:nvSpPr>
          <p:spPr bwMode="auto">
            <a:xfrm>
              <a:off x="5441" y="995"/>
              <a:ext cx="30" cy="22"/>
            </a:xfrm>
            <a:custGeom>
              <a:avLst/>
              <a:gdLst>
                <a:gd name="T0" fmla="*/ 0 w 89"/>
                <a:gd name="T1" fmla="*/ 37 h 66"/>
                <a:gd name="T2" fmla="*/ 10 w 89"/>
                <a:gd name="T3" fmla="*/ 40 h 66"/>
                <a:gd name="T4" fmla="*/ 21 w 89"/>
                <a:gd name="T5" fmla="*/ 47 h 66"/>
                <a:gd name="T6" fmla="*/ 31 w 89"/>
                <a:gd name="T7" fmla="*/ 53 h 66"/>
                <a:gd name="T8" fmla="*/ 45 w 89"/>
                <a:gd name="T9" fmla="*/ 59 h 66"/>
                <a:gd name="T10" fmla="*/ 54 w 89"/>
                <a:gd name="T11" fmla="*/ 59 h 66"/>
                <a:gd name="T12" fmla="*/ 60 w 89"/>
                <a:gd name="T13" fmla="*/ 56 h 66"/>
                <a:gd name="T14" fmla="*/ 65 w 89"/>
                <a:gd name="T15" fmla="*/ 48 h 66"/>
                <a:gd name="T16" fmla="*/ 69 w 89"/>
                <a:gd name="T17" fmla="*/ 40 h 66"/>
                <a:gd name="T18" fmla="*/ 73 w 89"/>
                <a:gd name="T19" fmla="*/ 30 h 66"/>
                <a:gd name="T20" fmla="*/ 78 w 89"/>
                <a:gd name="T21" fmla="*/ 20 h 66"/>
                <a:gd name="T22" fmla="*/ 82 w 89"/>
                <a:gd name="T23" fmla="*/ 9 h 66"/>
                <a:gd name="T24" fmla="*/ 85 w 89"/>
                <a:gd name="T25" fmla="*/ 0 h 66"/>
                <a:gd name="T26" fmla="*/ 87 w 89"/>
                <a:gd name="T27" fmla="*/ 0 h 66"/>
                <a:gd name="T28" fmla="*/ 89 w 89"/>
                <a:gd name="T29" fmla="*/ 0 h 66"/>
                <a:gd name="T30" fmla="*/ 87 w 89"/>
                <a:gd name="T31" fmla="*/ 10 h 66"/>
                <a:gd name="T32" fmla="*/ 83 w 89"/>
                <a:gd name="T33" fmla="*/ 22 h 66"/>
                <a:gd name="T34" fmla="*/ 77 w 89"/>
                <a:gd name="T35" fmla="*/ 33 h 66"/>
                <a:gd name="T36" fmla="*/ 73 w 89"/>
                <a:gd name="T37" fmla="*/ 43 h 66"/>
                <a:gd name="T38" fmla="*/ 69 w 89"/>
                <a:gd name="T39" fmla="*/ 51 h 66"/>
                <a:gd name="T40" fmla="*/ 64 w 89"/>
                <a:gd name="T41" fmla="*/ 59 h 66"/>
                <a:gd name="T42" fmla="*/ 57 w 89"/>
                <a:gd name="T43" fmla="*/ 64 h 66"/>
                <a:gd name="T44" fmla="*/ 46 w 89"/>
                <a:gd name="T45" fmla="*/ 66 h 66"/>
                <a:gd name="T46" fmla="*/ 34 w 89"/>
                <a:gd name="T47" fmla="*/ 59 h 66"/>
                <a:gd name="T48" fmla="*/ 21 w 89"/>
                <a:gd name="T49" fmla="*/ 53 h 66"/>
                <a:gd name="T50" fmla="*/ 11 w 89"/>
                <a:gd name="T51" fmla="*/ 47 h 66"/>
                <a:gd name="T52" fmla="*/ 0 w 89"/>
                <a:gd name="T53" fmla="*/ 39 h 66"/>
                <a:gd name="T54" fmla="*/ 0 w 89"/>
                <a:gd name="T55" fmla="*/ 38 h 66"/>
                <a:gd name="T56" fmla="*/ 0 w 89"/>
                <a:gd name="T57" fmla="*/ 37 h 66"/>
                <a:gd name="T58" fmla="*/ 0 w 89"/>
                <a:gd name="T59"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66">
                  <a:moveTo>
                    <a:pt x="0" y="37"/>
                  </a:moveTo>
                  <a:lnTo>
                    <a:pt x="10" y="40"/>
                  </a:lnTo>
                  <a:lnTo>
                    <a:pt x="21" y="47"/>
                  </a:lnTo>
                  <a:lnTo>
                    <a:pt x="31" y="53"/>
                  </a:lnTo>
                  <a:lnTo>
                    <a:pt x="45" y="59"/>
                  </a:lnTo>
                  <a:lnTo>
                    <a:pt x="54" y="59"/>
                  </a:lnTo>
                  <a:lnTo>
                    <a:pt x="60" y="56"/>
                  </a:lnTo>
                  <a:lnTo>
                    <a:pt x="65" y="48"/>
                  </a:lnTo>
                  <a:lnTo>
                    <a:pt x="69" y="40"/>
                  </a:lnTo>
                  <a:lnTo>
                    <a:pt x="73" y="30"/>
                  </a:lnTo>
                  <a:lnTo>
                    <a:pt x="78" y="20"/>
                  </a:lnTo>
                  <a:lnTo>
                    <a:pt x="82" y="9"/>
                  </a:lnTo>
                  <a:lnTo>
                    <a:pt x="85" y="0"/>
                  </a:lnTo>
                  <a:lnTo>
                    <a:pt x="87" y="0"/>
                  </a:lnTo>
                  <a:lnTo>
                    <a:pt x="89" y="0"/>
                  </a:lnTo>
                  <a:lnTo>
                    <a:pt x="87" y="10"/>
                  </a:lnTo>
                  <a:lnTo>
                    <a:pt x="83" y="22"/>
                  </a:lnTo>
                  <a:lnTo>
                    <a:pt x="77" y="33"/>
                  </a:lnTo>
                  <a:lnTo>
                    <a:pt x="73" y="43"/>
                  </a:lnTo>
                  <a:lnTo>
                    <a:pt x="69" y="51"/>
                  </a:lnTo>
                  <a:lnTo>
                    <a:pt x="64" y="59"/>
                  </a:lnTo>
                  <a:lnTo>
                    <a:pt x="57" y="64"/>
                  </a:lnTo>
                  <a:lnTo>
                    <a:pt x="46" y="66"/>
                  </a:lnTo>
                  <a:lnTo>
                    <a:pt x="34" y="59"/>
                  </a:lnTo>
                  <a:lnTo>
                    <a:pt x="21" y="53"/>
                  </a:lnTo>
                  <a:lnTo>
                    <a:pt x="11" y="47"/>
                  </a:lnTo>
                  <a:lnTo>
                    <a:pt x="0" y="39"/>
                  </a:lnTo>
                  <a:lnTo>
                    <a:pt x="0" y="38"/>
                  </a:lnTo>
                  <a:lnTo>
                    <a:pt x="0" y="37"/>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5" name="Freeform 286"/>
            <p:cNvSpPr>
              <a:spLocks/>
            </p:cNvSpPr>
            <p:nvPr/>
          </p:nvSpPr>
          <p:spPr bwMode="auto">
            <a:xfrm>
              <a:off x="5419" y="939"/>
              <a:ext cx="113" cy="49"/>
            </a:xfrm>
            <a:custGeom>
              <a:avLst/>
              <a:gdLst>
                <a:gd name="T0" fmla="*/ 339 w 339"/>
                <a:gd name="T1" fmla="*/ 10 h 145"/>
                <a:gd name="T2" fmla="*/ 336 w 339"/>
                <a:gd name="T3" fmla="*/ 33 h 145"/>
                <a:gd name="T4" fmla="*/ 334 w 339"/>
                <a:gd name="T5" fmla="*/ 63 h 145"/>
                <a:gd name="T6" fmla="*/ 316 w 339"/>
                <a:gd name="T7" fmla="*/ 96 h 145"/>
                <a:gd name="T8" fmla="*/ 280 w 339"/>
                <a:gd name="T9" fmla="*/ 116 h 145"/>
                <a:gd name="T10" fmla="*/ 237 w 339"/>
                <a:gd name="T11" fmla="*/ 127 h 145"/>
                <a:gd name="T12" fmla="*/ 194 w 339"/>
                <a:gd name="T13" fmla="*/ 131 h 145"/>
                <a:gd name="T14" fmla="*/ 153 w 339"/>
                <a:gd name="T15" fmla="*/ 133 h 145"/>
                <a:gd name="T16" fmla="*/ 115 w 339"/>
                <a:gd name="T17" fmla="*/ 138 h 145"/>
                <a:gd name="T18" fmla="*/ 79 w 339"/>
                <a:gd name="T19" fmla="*/ 143 h 145"/>
                <a:gd name="T20" fmla="*/ 57 w 339"/>
                <a:gd name="T21" fmla="*/ 145 h 145"/>
                <a:gd name="T22" fmla="*/ 51 w 339"/>
                <a:gd name="T23" fmla="*/ 145 h 145"/>
                <a:gd name="T24" fmla="*/ 40 w 339"/>
                <a:gd name="T25" fmla="*/ 140 h 145"/>
                <a:gd name="T26" fmla="*/ 31 w 339"/>
                <a:gd name="T27" fmla="*/ 123 h 145"/>
                <a:gd name="T28" fmla="*/ 20 w 339"/>
                <a:gd name="T29" fmla="*/ 97 h 145"/>
                <a:gd name="T30" fmla="*/ 7 w 339"/>
                <a:gd name="T31" fmla="*/ 63 h 145"/>
                <a:gd name="T32" fmla="*/ 0 w 339"/>
                <a:gd name="T33" fmla="*/ 45 h 145"/>
                <a:gd name="T34" fmla="*/ 2 w 339"/>
                <a:gd name="T35" fmla="*/ 40 h 145"/>
                <a:gd name="T36" fmla="*/ 7 w 339"/>
                <a:gd name="T37" fmla="*/ 43 h 145"/>
                <a:gd name="T38" fmla="*/ 6 w 339"/>
                <a:gd name="T39" fmla="*/ 47 h 145"/>
                <a:gd name="T40" fmla="*/ 7 w 339"/>
                <a:gd name="T41" fmla="*/ 53 h 145"/>
                <a:gd name="T42" fmla="*/ 22 w 339"/>
                <a:gd name="T43" fmla="*/ 89 h 145"/>
                <a:gd name="T44" fmla="*/ 39 w 339"/>
                <a:gd name="T45" fmla="*/ 127 h 145"/>
                <a:gd name="T46" fmla="*/ 46 w 339"/>
                <a:gd name="T47" fmla="*/ 138 h 145"/>
                <a:gd name="T48" fmla="*/ 59 w 339"/>
                <a:gd name="T49" fmla="*/ 141 h 145"/>
                <a:gd name="T50" fmla="*/ 125 w 339"/>
                <a:gd name="T51" fmla="*/ 132 h 145"/>
                <a:gd name="T52" fmla="*/ 193 w 339"/>
                <a:gd name="T53" fmla="*/ 128 h 145"/>
                <a:gd name="T54" fmla="*/ 238 w 339"/>
                <a:gd name="T55" fmla="*/ 122 h 145"/>
                <a:gd name="T56" fmla="*/ 282 w 339"/>
                <a:gd name="T57" fmla="*/ 111 h 145"/>
                <a:gd name="T58" fmla="*/ 314 w 339"/>
                <a:gd name="T59" fmla="*/ 92 h 145"/>
                <a:gd name="T60" fmla="*/ 330 w 339"/>
                <a:gd name="T61" fmla="*/ 60 h 145"/>
                <a:gd name="T62" fmla="*/ 334 w 339"/>
                <a:gd name="T63" fmla="*/ 32 h 145"/>
                <a:gd name="T64" fmla="*/ 334 w 339"/>
                <a:gd name="T65" fmla="*/ 3 h 145"/>
                <a:gd name="T66" fmla="*/ 335 w 339"/>
                <a:gd name="T6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9" h="145">
                  <a:moveTo>
                    <a:pt x="335" y="0"/>
                  </a:moveTo>
                  <a:lnTo>
                    <a:pt x="339" y="10"/>
                  </a:lnTo>
                  <a:lnTo>
                    <a:pt x="339" y="21"/>
                  </a:lnTo>
                  <a:lnTo>
                    <a:pt x="336" y="33"/>
                  </a:lnTo>
                  <a:lnTo>
                    <a:pt x="336" y="45"/>
                  </a:lnTo>
                  <a:lnTo>
                    <a:pt x="334" y="63"/>
                  </a:lnTo>
                  <a:lnTo>
                    <a:pt x="328" y="81"/>
                  </a:lnTo>
                  <a:lnTo>
                    <a:pt x="316" y="96"/>
                  </a:lnTo>
                  <a:lnTo>
                    <a:pt x="301" y="108"/>
                  </a:lnTo>
                  <a:lnTo>
                    <a:pt x="280" y="116"/>
                  </a:lnTo>
                  <a:lnTo>
                    <a:pt x="259" y="122"/>
                  </a:lnTo>
                  <a:lnTo>
                    <a:pt x="237" y="127"/>
                  </a:lnTo>
                  <a:lnTo>
                    <a:pt x="215" y="128"/>
                  </a:lnTo>
                  <a:lnTo>
                    <a:pt x="194" y="131"/>
                  </a:lnTo>
                  <a:lnTo>
                    <a:pt x="174" y="132"/>
                  </a:lnTo>
                  <a:lnTo>
                    <a:pt x="153" y="133"/>
                  </a:lnTo>
                  <a:lnTo>
                    <a:pt x="134" y="137"/>
                  </a:lnTo>
                  <a:lnTo>
                    <a:pt x="115" y="138"/>
                  </a:lnTo>
                  <a:lnTo>
                    <a:pt x="96" y="141"/>
                  </a:lnTo>
                  <a:lnTo>
                    <a:pt x="79" y="143"/>
                  </a:lnTo>
                  <a:lnTo>
                    <a:pt x="60" y="145"/>
                  </a:lnTo>
                  <a:lnTo>
                    <a:pt x="57" y="145"/>
                  </a:lnTo>
                  <a:lnTo>
                    <a:pt x="55" y="145"/>
                  </a:lnTo>
                  <a:lnTo>
                    <a:pt x="51" y="145"/>
                  </a:lnTo>
                  <a:lnTo>
                    <a:pt x="50" y="145"/>
                  </a:lnTo>
                  <a:lnTo>
                    <a:pt x="40" y="140"/>
                  </a:lnTo>
                  <a:lnTo>
                    <a:pt x="35" y="133"/>
                  </a:lnTo>
                  <a:lnTo>
                    <a:pt x="31" y="123"/>
                  </a:lnTo>
                  <a:lnTo>
                    <a:pt x="27" y="113"/>
                  </a:lnTo>
                  <a:lnTo>
                    <a:pt x="20" y="97"/>
                  </a:lnTo>
                  <a:lnTo>
                    <a:pt x="15" y="79"/>
                  </a:lnTo>
                  <a:lnTo>
                    <a:pt x="7" y="63"/>
                  </a:lnTo>
                  <a:lnTo>
                    <a:pt x="0" y="48"/>
                  </a:lnTo>
                  <a:lnTo>
                    <a:pt x="0" y="45"/>
                  </a:lnTo>
                  <a:lnTo>
                    <a:pt x="0" y="42"/>
                  </a:lnTo>
                  <a:lnTo>
                    <a:pt x="2" y="40"/>
                  </a:lnTo>
                  <a:lnTo>
                    <a:pt x="5" y="38"/>
                  </a:lnTo>
                  <a:lnTo>
                    <a:pt x="7" y="43"/>
                  </a:lnTo>
                  <a:lnTo>
                    <a:pt x="6" y="44"/>
                  </a:lnTo>
                  <a:lnTo>
                    <a:pt x="6" y="47"/>
                  </a:lnTo>
                  <a:lnTo>
                    <a:pt x="6" y="49"/>
                  </a:lnTo>
                  <a:lnTo>
                    <a:pt x="7" y="53"/>
                  </a:lnTo>
                  <a:lnTo>
                    <a:pt x="15" y="70"/>
                  </a:lnTo>
                  <a:lnTo>
                    <a:pt x="22" y="89"/>
                  </a:lnTo>
                  <a:lnTo>
                    <a:pt x="29" y="108"/>
                  </a:lnTo>
                  <a:lnTo>
                    <a:pt x="39" y="127"/>
                  </a:lnTo>
                  <a:lnTo>
                    <a:pt x="41" y="133"/>
                  </a:lnTo>
                  <a:lnTo>
                    <a:pt x="46" y="138"/>
                  </a:lnTo>
                  <a:lnTo>
                    <a:pt x="52" y="141"/>
                  </a:lnTo>
                  <a:lnTo>
                    <a:pt x="59" y="141"/>
                  </a:lnTo>
                  <a:lnTo>
                    <a:pt x="91" y="137"/>
                  </a:lnTo>
                  <a:lnTo>
                    <a:pt x="125" y="132"/>
                  </a:lnTo>
                  <a:lnTo>
                    <a:pt x="158" y="128"/>
                  </a:lnTo>
                  <a:lnTo>
                    <a:pt x="193" y="128"/>
                  </a:lnTo>
                  <a:lnTo>
                    <a:pt x="216" y="125"/>
                  </a:lnTo>
                  <a:lnTo>
                    <a:pt x="238" y="122"/>
                  </a:lnTo>
                  <a:lnTo>
                    <a:pt x="261" y="117"/>
                  </a:lnTo>
                  <a:lnTo>
                    <a:pt x="282" y="111"/>
                  </a:lnTo>
                  <a:lnTo>
                    <a:pt x="299" y="103"/>
                  </a:lnTo>
                  <a:lnTo>
                    <a:pt x="314" y="92"/>
                  </a:lnTo>
                  <a:lnTo>
                    <a:pt x="324" y="77"/>
                  </a:lnTo>
                  <a:lnTo>
                    <a:pt x="330" y="60"/>
                  </a:lnTo>
                  <a:lnTo>
                    <a:pt x="331" y="45"/>
                  </a:lnTo>
                  <a:lnTo>
                    <a:pt x="334" y="32"/>
                  </a:lnTo>
                  <a:lnTo>
                    <a:pt x="334" y="16"/>
                  </a:lnTo>
                  <a:lnTo>
                    <a:pt x="334" y="3"/>
                  </a:lnTo>
                  <a:lnTo>
                    <a:pt x="334" y="1"/>
                  </a:lnTo>
                  <a:lnTo>
                    <a:pt x="335" y="0"/>
                  </a:lnTo>
                  <a:lnTo>
                    <a:pt x="3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6" name="Freeform 287"/>
            <p:cNvSpPr>
              <a:spLocks/>
            </p:cNvSpPr>
            <p:nvPr/>
          </p:nvSpPr>
          <p:spPr bwMode="auto">
            <a:xfrm>
              <a:off x="5436" y="1033"/>
              <a:ext cx="31" cy="28"/>
            </a:xfrm>
            <a:custGeom>
              <a:avLst/>
              <a:gdLst>
                <a:gd name="T0" fmla="*/ 85 w 94"/>
                <a:gd name="T1" fmla="*/ 2 h 85"/>
                <a:gd name="T2" fmla="*/ 87 w 94"/>
                <a:gd name="T3" fmla="*/ 0 h 85"/>
                <a:gd name="T4" fmla="*/ 89 w 94"/>
                <a:gd name="T5" fmla="*/ 0 h 85"/>
                <a:gd name="T6" fmla="*/ 92 w 94"/>
                <a:gd name="T7" fmla="*/ 0 h 85"/>
                <a:gd name="T8" fmla="*/ 94 w 94"/>
                <a:gd name="T9" fmla="*/ 2 h 85"/>
                <a:gd name="T10" fmla="*/ 93 w 94"/>
                <a:gd name="T11" fmla="*/ 9 h 85"/>
                <a:gd name="T12" fmla="*/ 84 w 94"/>
                <a:gd name="T13" fmla="*/ 27 h 85"/>
                <a:gd name="T14" fmla="*/ 73 w 94"/>
                <a:gd name="T15" fmla="*/ 47 h 85"/>
                <a:gd name="T16" fmla="*/ 63 w 94"/>
                <a:gd name="T17" fmla="*/ 64 h 85"/>
                <a:gd name="T18" fmla="*/ 60 w 94"/>
                <a:gd name="T19" fmla="*/ 69 h 85"/>
                <a:gd name="T20" fmla="*/ 56 w 94"/>
                <a:gd name="T21" fmla="*/ 76 h 85"/>
                <a:gd name="T22" fmla="*/ 51 w 94"/>
                <a:gd name="T23" fmla="*/ 81 h 85"/>
                <a:gd name="T24" fmla="*/ 49 w 94"/>
                <a:gd name="T25" fmla="*/ 85 h 85"/>
                <a:gd name="T26" fmla="*/ 49 w 94"/>
                <a:gd name="T27" fmla="*/ 81 h 85"/>
                <a:gd name="T28" fmla="*/ 53 w 94"/>
                <a:gd name="T29" fmla="*/ 69 h 85"/>
                <a:gd name="T30" fmla="*/ 59 w 94"/>
                <a:gd name="T31" fmla="*/ 61 h 85"/>
                <a:gd name="T32" fmla="*/ 65 w 94"/>
                <a:gd name="T33" fmla="*/ 51 h 85"/>
                <a:gd name="T34" fmla="*/ 72 w 94"/>
                <a:gd name="T35" fmla="*/ 41 h 85"/>
                <a:gd name="T36" fmla="*/ 75 w 94"/>
                <a:gd name="T37" fmla="*/ 32 h 85"/>
                <a:gd name="T38" fmla="*/ 80 w 94"/>
                <a:gd name="T39" fmla="*/ 24 h 85"/>
                <a:gd name="T40" fmla="*/ 84 w 94"/>
                <a:gd name="T41" fmla="*/ 17 h 85"/>
                <a:gd name="T42" fmla="*/ 88 w 94"/>
                <a:gd name="T43" fmla="*/ 8 h 85"/>
                <a:gd name="T44" fmla="*/ 88 w 94"/>
                <a:gd name="T45" fmla="*/ 5 h 85"/>
                <a:gd name="T46" fmla="*/ 85 w 94"/>
                <a:gd name="T47" fmla="*/ 5 h 85"/>
                <a:gd name="T48" fmla="*/ 65 w 94"/>
                <a:gd name="T49" fmla="*/ 5 h 85"/>
                <a:gd name="T50" fmla="*/ 44 w 94"/>
                <a:gd name="T51" fmla="*/ 7 h 85"/>
                <a:gd name="T52" fmla="*/ 24 w 94"/>
                <a:gd name="T53" fmla="*/ 7 h 85"/>
                <a:gd name="T54" fmla="*/ 4 w 94"/>
                <a:gd name="T55" fmla="*/ 8 h 85"/>
                <a:gd name="T56" fmla="*/ 0 w 94"/>
                <a:gd name="T57" fmla="*/ 3 h 85"/>
                <a:gd name="T58" fmla="*/ 9 w 94"/>
                <a:gd name="T59" fmla="*/ 3 h 85"/>
                <a:gd name="T60" fmla="*/ 16 w 94"/>
                <a:gd name="T61" fmla="*/ 3 h 85"/>
                <a:gd name="T62" fmla="*/ 21 w 94"/>
                <a:gd name="T63" fmla="*/ 3 h 85"/>
                <a:gd name="T64" fmla="*/ 26 w 94"/>
                <a:gd name="T65" fmla="*/ 3 h 85"/>
                <a:gd name="T66" fmla="*/ 41 w 94"/>
                <a:gd name="T67" fmla="*/ 2 h 85"/>
                <a:gd name="T68" fmla="*/ 56 w 94"/>
                <a:gd name="T69" fmla="*/ 2 h 85"/>
                <a:gd name="T70" fmla="*/ 70 w 94"/>
                <a:gd name="T71" fmla="*/ 2 h 85"/>
                <a:gd name="T72" fmla="*/ 85 w 94"/>
                <a:gd name="T73" fmla="*/ 2 h 85"/>
                <a:gd name="T74" fmla="*/ 85 w 94"/>
                <a:gd name="T75" fmla="*/ 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85">
                  <a:moveTo>
                    <a:pt x="85" y="2"/>
                  </a:moveTo>
                  <a:lnTo>
                    <a:pt x="87" y="0"/>
                  </a:lnTo>
                  <a:lnTo>
                    <a:pt x="89" y="0"/>
                  </a:lnTo>
                  <a:lnTo>
                    <a:pt x="92" y="0"/>
                  </a:lnTo>
                  <a:lnTo>
                    <a:pt x="94" y="2"/>
                  </a:lnTo>
                  <a:lnTo>
                    <a:pt x="93" y="9"/>
                  </a:lnTo>
                  <a:lnTo>
                    <a:pt x="84" y="27"/>
                  </a:lnTo>
                  <a:lnTo>
                    <a:pt x="73" y="47"/>
                  </a:lnTo>
                  <a:lnTo>
                    <a:pt x="63" y="64"/>
                  </a:lnTo>
                  <a:lnTo>
                    <a:pt x="60" y="69"/>
                  </a:lnTo>
                  <a:lnTo>
                    <a:pt x="56" y="76"/>
                  </a:lnTo>
                  <a:lnTo>
                    <a:pt x="51" y="81"/>
                  </a:lnTo>
                  <a:lnTo>
                    <a:pt x="49" y="85"/>
                  </a:lnTo>
                  <a:lnTo>
                    <a:pt x="49" y="81"/>
                  </a:lnTo>
                  <a:lnTo>
                    <a:pt x="53" y="69"/>
                  </a:lnTo>
                  <a:lnTo>
                    <a:pt x="59" y="61"/>
                  </a:lnTo>
                  <a:lnTo>
                    <a:pt x="65" y="51"/>
                  </a:lnTo>
                  <a:lnTo>
                    <a:pt x="72" y="41"/>
                  </a:lnTo>
                  <a:lnTo>
                    <a:pt x="75" y="32"/>
                  </a:lnTo>
                  <a:lnTo>
                    <a:pt x="80" y="24"/>
                  </a:lnTo>
                  <a:lnTo>
                    <a:pt x="84" y="17"/>
                  </a:lnTo>
                  <a:lnTo>
                    <a:pt x="88" y="8"/>
                  </a:lnTo>
                  <a:lnTo>
                    <a:pt x="88" y="5"/>
                  </a:lnTo>
                  <a:lnTo>
                    <a:pt x="85" y="5"/>
                  </a:lnTo>
                  <a:lnTo>
                    <a:pt x="65" y="5"/>
                  </a:lnTo>
                  <a:lnTo>
                    <a:pt x="44" y="7"/>
                  </a:lnTo>
                  <a:lnTo>
                    <a:pt x="24" y="7"/>
                  </a:lnTo>
                  <a:lnTo>
                    <a:pt x="4" y="8"/>
                  </a:lnTo>
                  <a:lnTo>
                    <a:pt x="0" y="3"/>
                  </a:lnTo>
                  <a:lnTo>
                    <a:pt x="9" y="3"/>
                  </a:lnTo>
                  <a:lnTo>
                    <a:pt x="16" y="3"/>
                  </a:lnTo>
                  <a:lnTo>
                    <a:pt x="21" y="3"/>
                  </a:lnTo>
                  <a:lnTo>
                    <a:pt x="26" y="3"/>
                  </a:lnTo>
                  <a:lnTo>
                    <a:pt x="41" y="2"/>
                  </a:lnTo>
                  <a:lnTo>
                    <a:pt x="56" y="2"/>
                  </a:lnTo>
                  <a:lnTo>
                    <a:pt x="70" y="2"/>
                  </a:lnTo>
                  <a:lnTo>
                    <a:pt x="85" y="2"/>
                  </a:lnTo>
                  <a:lnTo>
                    <a:pt x="8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7" name="Freeform 288"/>
            <p:cNvSpPr>
              <a:spLocks/>
            </p:cNvSpPr>
            <p:nvPr/>
          </p:nvSpPr>
          <p:spPr bwMode="auto">
            <a:xfrm>
              <a:off x="5400" y="1055"/>
              <a:ext cx="54" cy="26"/>
            </a:xfrm>
            <a:custGeom>
              <a:avLst/>
              <a:gdLst>
                <a:gd name="T0" fmla="*/ 152 w 163"/>
                <a:gd name="T1" fmla="*/ 5 h 79"/>
                <a:gd name="T2" fmla="*/ 119 w 163"/>
                <a:gd name="T3" fmla="*/ 7 h 79"/>
                <a:gd name="T4" fmla="*/ 85 w 163"/>
                <a:gd name="T5" fmla="*/ 15 h 79"/>
                <a:gd name="T6" fmla="*/ 49 w 163"/>
                <a:gd name="T7" fmla="*/ 27 h 79"/>
                <a:gd name="T8" fmla="*/ 18 w 163"/>
                <a:gd name="T9" fmla="*/ 47 h 79"/>
                <a:gd name="T10" fmla="*/ 8 w 163"/>
                <a:gd name="T11" fmla="*/ 55 h 79"/>
                <a:gd name="T12" fmla="*/ 6 w 163"/>
                <a:gd name="T13" fmla="*/ 66 h 79"/>
                <a:gd name="T14" fmla="*/ 26 w 163"/>
                <a:gd name="T15" fmla="*/ 75 h 79"/>
                <a:gd name="T16" fmla="*/ 57 w 163"/>
                <a:gd name="T17" fmla="*/ 73 h 79"/>
                <a:gd name="T18" fmla="*/ 72 w 163"/>
                <a:gd name="T19" fmla="*/ 70 h 79"/>
                <a:gd name="T20" fmla="*/ 86 w 163"/>
                <a:gd name="T21" fmla="*/ 69 h 79"/>
                <a:gd name="T22" fmla="*/ 103 w 163"/>
                <a:gd name="T23" fmla="*/ 66 h 79"/>
                <a:gd name="T24" fmla="*/ 120 w 163"/>
                <a:gd name="T25" fmla="*/ 62 h 79"/>
                <a:gd name="T26" fmla="*/ 147 w 163"/>
                <a:gd name="T27" fmla="*/ 55 h 79"/>
                <a:gd name="T28" fmla="*/ 159 w 163"/>
                <a:gd name="T29" fmla="*/ 35 h 79"/>
                <a:gd name="T30" fmla="*/ 155 w 163"/>
                <a:gd name="T31" fmla="*/ 17 h 79"/>
                <a:gd name="T32" fmla="*/ 150 w 163"/>
                <a:gd name="T33" fmla="*/ 1 h 79"/>
                <a:gd name="T34" fmla="*/ 158 w 163"/>
                <a:gd name="T35" fmla="*/ 7 h 79"/>
                <a:gd name="T36" fmla="*/ 160 w 163"/>
                <a:gd name="T37" fmla="*/ 22 h 79"/>
                <a:gd name="T38" fmla="*/ 163 w 163"/>
                <a:gd name="T39" fmla="*/ 44 h 79"/>
                <a:gd name="T40" fmla="*/ 147 w 163"/>
                <a:gd name="T41" fmla="*/ 60 h 79"/>
                <a:gd name="T42" fmla="*/ 118 w 163"/>
                <a:gd name="T43" fmla="*/ 68 h 79"/>
                <a:gd name="T44" fmla="*/ 86 w 163"/>
                <a:gd name="T45" fmla="*/ 70 h 79"/>
                <a:gd name="T46" fmla="*/ 56 w 163"/>
                <a:gd name="T47" fmla="*/ 75 h 79"/>
                <a:gd name="T48" fmla="*/ 26 w 163"/>
                <a:gd name="T49" fmla="*/ 79 h 79"/>
                <a:gd name="T50" fmla="*/ 5 w 163"/>
                <a:gd name="T51" fmla="*/ 74 h 79"/>
                <a:gd name="T52" fmla="*/ 0 w 163"/>
                <a:gd name="T53" fmla="*/ 60 h 79"/>
                <a:gd name="T54" fmla="*/ 16 w 163"/>
                <a:gd name="T55" fmla="*/ 42 h 79"/>
                <a:gd name="T56" fmla="*/ 37 w 163"/>
                <a:gd name="T57" fmla="*/ 27 h 79"/>
                <a:gd name="T58" fmla="*/ 62 w 163"/>
                <a:gd name="T59" fmla="*/ 17 h 79"/>
                <a:gd name="T60" fmla="*/ 85 w 163"/>
                <a:gd name="T61" fmla="*/ 10 h 79"/>
                <a:gd name="T62" fmla="*/ 111 w 163"/>
                <a:gd name="T63" fmla="*/ 3 h 79"/>
                <a:gd name="T64" fmla="*/ 137 w 163"/>
                <a:gd name="T65" fmla="*/ 1 h 79"/>
                <a:gd name="T66" fmla="*/ 150 w 163"/>
                <a:gd name="T6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3" h="79">
                  <a:moveTo>
                    <a:pt x="150" y="0"/>
                  </a:moveTo>
                  <a:lnTo>
                    <a:pt x="152" y="5"/>
                  </a:lnTo>
                  <a:lnTo>
                    <a:pt x="137" y="5"/>
                  </a:lnTo>
                  <a:lnTo>
                    <a:pt x="119" y="7"/>
                  </a:lnTo>
                  <a:lnTo>
                    <a:pt x="100" y="10"/>
                  </a:lnTo>
                  <a:lnTo>
                    <a:pt x="85" y="15"/>
                  </a:lnTo>
                  <a:lnTo>
                    <a:pt x="66" y="20"/>
                  </a:lnTo>
                  <a:lnTo>
                    <a:pt x="49" y="27"/>
                  </a:lnTo>
                  <a:lnTo>
                    <a:pt x="32" y="35"/>
                  </a:lnTo>
                  <a:lnTo>
                    <a:pt x="18" y="47"/>
                  </a:lnTo>
                  <a:lnTo>
                    <a:pt x="13" y="51"/>
                  </a:lnTo>
                  <a:lnTo>
                    <a:pt x="8" y="55"/>
                  </a:lnTo>
                  <a:lnTo>
                    <a:pt x="6" y="60"/>
                  </a:lnTo>
                  <a:lnTo>
                    <a:pt x="6" y="66"/>
                  </a:lnTo>
                  <a:lnTo>
                    <a:pt x="12" y="74"/>
                  </a:lnTo>
                  <a:lnTo>
                    <a:pt x="26" y="75"/>
                  </a:lnTo>
                  <a:lnTo>
                    <a:pt x="42" y="74"/>
                  </a:lnTo>
                  <a:lnTo>
                    <a:pt x="57" y="73"/>
                  </a:lnTo>
                  <a:lnTo>
                    <a:pt x="65" y="71"/>
                  </a:lnTo>
                  <a:lnTo>
                    <a:pt x="72" y="70"/>
                  </a:lnTo>
                  <a:lnTo>
                    <a:pt x="79" y="69"/>
                  </a:lnTo>
                  <a:lnTo>
                    <a:pt x="86" y="69"/>
                  </a:lnTo>
                  <a:lnTo>
                    <a:pt x="95" y="66"/>
                  </a:lnTo>
                  <a:lnTo>
                    <a:pt x="103" y="66"/>
                  </a:lnTo>
                  <a:lnTo>
                    <a:pt x="111" y="64"/>
                  </a:lnTo>
                  <a:lnTo>
                    <a:pt x="120" y="62"/>
                  </a:lnTo>
                  <a:lnTo>
                    <a:pt x="134" y="60"/>
                  </a:lnTo>
                  <a:lnTo>
                    <a:pt x="147" y="55"/>
                  </a:lnTo>
                  <a:lnTo>
                    <a:pt x="157" y="47"/>
                  </a:lnTo>
                  <a:lnTo>
                    <a:pt x="159" y="35"/>
                  </a:lnTo>
                  <a:lnTo>
                    <a:pt x="157" y="25"/>
                  </a:lnTo>
                  <a:lnTo>
                    <a:pt x="155" y="17"/>
                  </a:lnTo>
                  <a:lnTo>
                    <a:pt x="153" y="10"/>
                  </a:lnTo>
                  <a:lnTo>
                    <a:pt x="150" y="1"/>
                  </a:lnTo>
                  <a:lnTo>
                    <a:pt x="154" y="0"/>
                  </a:lnTo>
                  <a:lnTo>
                    <a:pt x="158" y="7"/>
                  </a:lnTo>
                  <a:lnTo>
                    <a:pt x="159" y="15"/>
                  </a:lnTo>
                  <a:lnTo>
                    <a:pt x="160" y="22"/>
                  </a:lnTo>
                  <a:lnTo>
                    <a:pt x="163" y="31"/>
                  </a:lnTo>
                  <a:lnTo>
                    <a:pt x="163" y="44"/>
                  </a:lnTo>
                  <a:lnTo>
                    <a:pt x="157" y="52"/>
                  </a:lnTo>
                  <a:lnTo>
                    <a:pt x="147" y="60"/>
                  </a:lnTo>
                  <a:lnTo>
                    <a:pt x="135" y="65"/>
                  </a:lnTo>
                  <a:lnTo>
                    <a:pt x="118" y="68"/>
                  </a:lnTo>
                  <a:lnTo>
                    <a:pt x="103" y="69"/>
                  </a:lnTo>
                  <a:lnTo>
                    <a:pt x="86" y="70"/>
                  </a:lnTo>
                  <a:lnTo>
                    <a:pt x="71" y="73"/>
                  </a:lnTo>
                  <a:lnTo>
                    <a:pt x="56" y="75"/>
                  </a:lnTo>
                  <a:lnTo>
                    <a:pt x="41" y="78"/>
                  </a:lnTo>
                  <a:lnTo>
                    <a:pt x="26" y="79"/>
                  </a:lnTo>
                  <a:lnTo>
                    <a:pt x="11" y="78"/>
                  </a:lnTo>
                  <a:lnTo>
                    <a:pt x="5" y="74"/>
                  </a:lnTo>
                  <a:lnTo>
                    <a:pt x="1" y="68"/>
                  </a:lnTo>
                  <a:lnTo>
                    <a:pt x="0" y="60"/>
                  </a:lnTo>
                  <a:lnTo>
                    <a:pt x="6" y="52"/>
                  </a:lnTo>
                  <a:lnTo>
                    <a:pt x="16" y="42"/>
                  </a:lnTo>
                  <a:lnTo>
                    <a:pt x="26" y="35"/>
                  </a:lnTo>
                  <a:lnTo>
                    <a:pt x="37" y="27"/>
                  </a:lnTo>
                  <a:lnTo>
                    <a:pt x="51" y="22"/>
                  </a:lnTo>
                  <a:lnTo>
                    <a:pt x="62" y="17"/>
                  </a:lnTo>
                  <a:lnTo>
                    <a:pt x="74" y="13"/>
                  </a:lnTo>
                  <a:lnTo>
                    <a:pt x="85" y="10"/>
                  </a:lnTo>
                  <a:lnTo>
                    <a:pt x="98" y="7"/>
                  </a:lnTo>
                  <a:lnTo>
                    <a:pt x="111" y="3"/>
                  </a:lnTo>
                  <a:lnTo>
                    <a:pt x="125" y="2"/>
                  </a:lnTo>
                  <a:lnTo>
                    <a:pt x="137" y="1"/>
                  </a:lnTo>
                  <a:lnTo>
                    <a:pt x="150" y="0"/>
                  </a:lnTo>
                  <a:lnTo>
                    <a:pt x="1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8" name="Freeform 289"/>
            <p:cNvSpPr>
              <a:spLocks/>
            </p:cNvSpPr>
            <p:nvPr/>
          </p:nvSpPr>
          <p:spPr bwMode="auto">
            <a:xfrm>
              <a:off x="5425" y="1082"/>
              <a:ext cx="14" cy="20"/>
            </a:xfrm>
            <a:custGeom>
              <a:avLst/>
              <a:gdLst>
                <a:gd name="T0" fmla="*/ 43 w 43"/>
                <a:gd name="T1" fmla="*/ 0 h 61"/>
                <a:gd name="T2" fmla="*/ 40 w 43"/>
                <a:gd name="T3" fmla="*/ 4 h 61"/>
                <a:gd name="T4" fmla="*/ 34 w 43"/>
                <a:gd name="T5" fmla="*/ 12 h 61"/>
                <a:gd name="T6" fmla="*/ 28 w 43"/>
                <a:gd name="T7" fmla="*/ 20 h 61"/>
                <a:gd name="T8" fmla="*/ 24 w 43"/>
                <a:gd name="T9" fmla="*/ 25 h 61"/>
                <a:gd name="T10" fmla="*/ 19 w 43"/>
                <a:gd name="T11" fmla="*/ 32 h 61"/>
                <a:gd name="T12" fmla="*/ 11 w 43"/>
                <a:gd name="T13" fmla="*/ 43 h 61"/>
                <a:gd name="T14" fmla="*/ 4 w 43"/>
                <a:gd name="T15" fmla="*/ 56 h 61"/>
                <a:gd name="T16" fmla="*/ 0 w 43"/>
                <a:gd name="T17" fmla="*/ 61 h 61"/>
                <a:gd name="T18" fmla="*/ 4 w 43"/>
                <a:gd name="T19" fmla="*/ 49 h 61"/>
                <a:gd name="T20" fmla="*/ 6 w 43"/>
                <a:gd name="T21" fmla="*/ 46 h 61"/>
                <a:gd name="T22" fmla="*/ 11 w 43"/>
                <a:gd name="T23" fmla="*/ 37 h 61"/>
                <a:gd name="T24" fmla="*/ 18 w 43"/>
                <a:gd name="T25" fmla="*/ 25 h 61"/>
                <a:gd name="T26" fmla="*/ 23 w 43"/>
                <a:gd name="T27" fmla="*/ 19 h 61"/>
                <a:gd name="T28" fmla="*/ 26 w 43"/>
                <a:gd name="T29" fmla="*/ 13 h 61"/>
                <a:gd name="T30" fmla="*/ 31 w 43"/>
                <a:gd name="T31" fmla="*/ 7 h 61"/>
                <a:gd name="T32" fmla="*/ 35 w 43"/>
                <a:gd name="T33" fmla="*/ 2 h 61"/>
                <a:gd name="T34" fmla="*/ 38 w 43"/>
                <a:gd name="T35" fmla="*/ 0 h 61"/>
                <a:gd name="T36" fmla="*/ 43 w 43"/>
                <a:gd name="T37" fmla="*/ 0 h 61"/>
                <a:gd name="T38" fmla="*/ 43 w 43"/>
                <a:gd name="T3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61">
                  <a:moveTo>
                    <a:pt x="43" y="0"/>
                  </a:moveTo>
                  <a:lnTo>
                    <a:pt x="40" y="4"/>
                  </a:lnTo>
                  <a:lnTo>
                    <a:pt x="34" y="12"/>
                  </a:lnTo>
                  <a:lnTo>
                    <a:pt x="28" y="20"/>
                  </a:lnTo>
                  <a:lnTo>
                    <a:pt x="24" y="25"/>
                  </a:lnTo>
                  <a:lnTo>
                    <a:pt x="19" y="32"/>
                  </a:lnTo>
                  <a:lnTo>
                    <a:pt x="11" y="43"/>
                  </a:lnTo>
                  <a:lnTo>
                    <a:pt x="4" y="56"/>
                  </a:lnTo>
                  <a:lnTo>
                    <a:pt x="0" y="61"/>
                  </a:lnTo>
                  <a:lnTo>
                    <a:pt x="4" y="49"/>
                  </a:lnTo>
                  <a:lnTo>
                    <a:pt x="6" y="46"/>
                  </a:lnTo>
                  <a:lnTo>
                    <a:pt x="11" y="37"/>
                  </a:lnTo>
                  <a:lnTo>
                    <a:pt x="18" y="25"/>
                  </a:lnTo>
                  <a:lnTo>
                    <a:pt x="23" y="19"/>
                  </a:lnTo>
                  <a:lnTo>
                    <a:pt x="26" y="13"/>
                  </a:lnTo>
                  <a:lnTo>
                    <a:pt x="31" y="7"/>
                  </a:lnTo>
                  <a:lnTo>
                    <a:pt x="35" y="2"/>
                  </a:lnTo>
                  <a:lnTo>
                    <a:pt x="38" y="0"/>
                  </a:lnTo>
                  <a:lnTo>
                    <a:pt x="43" y="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9" name="Freeform 290"/>
            <p:cNvSpPr>
              <a:spLocks/>
            </p:cNvSpPr>
            <p:nvPr/>
          </p:nvSpPr>
          <p:spPr bwMode="auto">
            <a:xfrm>
              <a:off x="5414" y="1056"/>
              <a:ext cx="27" cy="12"/>
            </a:xfrm>
            <a:custGeom>
              <a:avLst/>
              <a:gdLst>
                <a:gd name="T0" fmla="*/ 75 w 79"/>
                <a:gd name="T1" fmla="*/ 1 h 36"/>
                <a:gd name="T2" fmla="*/ 79 w 79"/>
                <a:gd name="T3" fmla="*/ 0 h 36"/>
                <a:gd name="T4" fmla="*/ 79 w 79"/>
                <a:gd name="T5" fmla="*/ 10 h 36"/>
                <a:gd name="T6" fmla="*/ 75 w 79"/>
                <a:gd name="T7" fmla="*/ 17 h 36"/>
                <a:gd name="T8" fmla="*/ 70 w 79"/>
                <a:gd name="T9" fmla="*/ 22 h 36"/>
                <a:gd name="T10" fmla="*/ 64 w 79"/>
                <a:gd name="T11" fmla="*/ 26 h 36"/>
                <a:gd name="T12" fmla="*/ 51 w 79"/>
                <a:gd name="T13" fmla="*/ 31 h 36"/>
                <a:gd name="T14" fmla="*/ 39 w 79"/>
                <a:gd name="T15" fmla="*/ 34 h 36"/>
                <a:gd name="T16" fmla="*/ 25 w 79"/>
                <a:gd name="T17" fmla="*/ 35 h 36"/>
                <a:gd name="T18" fmla="*/ 12 w 79"/>
                <a:gd name="T19" fmla="*/ 36 h 36"/>
                <a:gd name="T20" fmla="*/ 7 w 79"/>
                <a:gd name="T21" fmla="*/ 35 h 36"/>
                <a:gd name="T22" fmla="*/ 5 w 79"/>
                <a:gd name="T23" fmla="*/ 31 h 36"/>
                <a:gd name="T24" fmla="*/ 1 w 79"/>
                <a:gd name="T25" fmla="*/ 27 h 36"/>
                <a:gd name="T26" fmla="*/ 0 w 79"/>
                <a:gd name="T27" fmla="*/ 25 h 36"/>
                <a:gd name="T28" fmla="*/ 1 w 79"/>
                <a:gd name="T29" fmla="*/ 22 h 36"/>
                <a:gd name="T30" fmla="*/ 2 w 79"/>
                <a:gd name="T31" fmla="*/ 21 h 36"/>
                <a:gd name="T32" fmla="*/ 6 w 79"/>
                <a:gd name="T33" fmla="*/ 27 h 36"/>
                <a:gd name="T34" fmla="*/ 10 w 79"/>
                <a:gd name="T35" fmla="*/ 31 h 36"/>
                <a:gd name="T36" fmla="*/ 16 w 79"/>
                <a:gd name="T37" fmla="*/ 31 h 36"/>
                <a:gd name="T38" fmla="*/ 23 w 79"/>
                <a:gd name="T39" fmla="*/ 32 h 36"/>
                <a:gd name="T40" fmla="*/ 35 w 79"/>
                <a:gd name="T41" fmla="*/ 30 h 36"/>
                <a:gd name="T42" fmla="*/ 49 w 79"/>
                <a:gd name="T43" fmla="*/ 26 h 36"/>
                <a:gd name="T44" fmla="*/ 60 w 79"/>
                <a:gd name="T45" fmla="*/ 21 h 36"/>
                <a:gd name="T46" fmla="*/ 72 w 79"/>
                <a:gd name="T47" fmla="*/ 15 h 36"/>
                <a:gd name="T48" fmla="*/ 74 w 79"/>
                <a:gd name="T49" fmla="*/ 11 h 36"/>
                <a:gd name="T50" fmla="*/ 75 w 79"/>
                <a:gd name="T51" fmla="*/ 7 h 36"/>
                <a:gd name="T52" fmla="*/ 75 w 79"/>
                <a:gd name="T53" fmla="*/ 3 h 36"/>
                <a:gd name="T54" fmla="*/ 75 w 79"/>
                <a:gd name="T55" fmla="*/ 1 h 36"/>
                <a:gd name="T56" fmla="*/ 75 w 79"/>
                <a:gd name="T5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36">
                  <a:moveTo>
                    <a:pt x="75" y="1"/>
                  </a:moveTo>
                  <a:lnTo>
                    <a:pt x="79" y="0"/>
                  </a:lnTo>
                  <a:lnTo>
                    <a:pt x="79" y="10"/>
                  </a:lnTo>
                  <a:lnTo>
                    <a:pt x="75" y="17"/>
                  </a:lnTo>
                  <a:lnTo>
                    <a:pt x="70" y="22"/>
                  </a:lnTo>
                  <a:lnTo>
                    <a:pt x="64" y="26"/>
                  </a:lnTo>
                  <a:lnTo>
                    <a:pt x="51" y="31"/>
                  </a:lnTo>
                  <a:lnTo>
                    <a:pt x="39" y="34"/>
                  </a:lnTo>
                  <a:lnTo>
                    <a:pt x="25" y="35"/>
                  </a:lnTo>
                  <a:lnTo>
                    <a:pt x="12" y="36"/>
                  </a:lnTo>
                  <a:lnTo>
                    <a:pt x="7" y="35"/>
                  </a:lnTo>
                  <a:lnTo>
                    <a:pt x="5" y="31"/>
                  </a:lnTo>
                  <a:lnTo>
                    <a:pt x="1" y="27"/>
                  </a:lnTo>
                  <a:lnTo>
                    <a:pt x="0" y="25"/>
                  </a:lnTo>
                  <a:lnTo>
                    <a:pt x="1" y="22"/>
                  </a:lnTo>
                  <a:lnTo>
                    <a:pt x="2" y="21"/>
                  </a:lnTo>
                  <a:lnTo>
                    <a:pt x="6" y="27"/>
                  </a:lnTo>
                  <a:lnTo>
                    <a:pt x="10" y="31"/>
                  </a:lnTo>
                  <a:lnTo>
                    <a:pt x="16" y="31"/>
                  </a:lnTo>
                  <a:lnTo>
                    <a:pt x="23" y="32"/>
                  </a:lnTo>
                  <a:lnTo>
                    <a:pt x="35" y="30"/>
                  </a:lnTo>
                  <a:lnTo>
                    <a:pt x="49" y="26"/>
                  </a:lnTo>
                  <a:lnTo>
                    <a:pt x="60" y="21"/>
                  </a:lnTo>
                  <a:lnTo>
                    <a:pt x="72" y="15"/>
                  </a:lnTo>
                  <a:lnTo>
                    <a:pt x="74" y="11"/>
                  </a:lnTo>
                  <a:lnTo>
                    <a:pt x="75" y="7"/>
                  </a:lnTo>
                  <a:lnTo>
                    <a:pt x="75" y="3"/>
                  </a:lnTo>
                  <a:lnTo>
                    <a:pt x="75" y="1"/>
                  </a:lnTo>
                  <a:lnTo>
                    <a:pt x="7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0" name="Freeform 291"/>
            <p:cNvSpPr>
              <a:spLocks/>
            </p:cNvSpPr>
            <p:nvPr/>
          </p:nvSpPr>
          <p:spPr bwMode="auto">
            <a:xfrm>
              <a:off x="5428" y="1059"/>
              <a:ext cx="3" cy="4"/>
            </a:xfrm>
            <a:custGeom>
              <a:avLst/>
              <a:gdLst>
                <a:gd name="T0" fmla="*/ 3 w 8"/>
                <a:gd name="T1" fmla="*/ 0 h 13"/>
                <a:gd name="T2" fmla="*/ 5 w 8"/>
                <a:gd name="T3" fmla="*/ 1 h 13"/>
                <a:gd name="T4" fmla="*/ 6 w 8"/>
                <a:gd name="T5" fmla="*/ 4 h 13"/>
                <a:gd name="T6" fmla="*/ 8 w 8"/>
                <a:gd name="T7" fmla="*/ 7 h 13"/>
                <a:gd name="T8" fmla="*/ 8 w 8"/>
                <a:gd name="T9" fmla="*/ 12 h 13"/>
                <a:gd name="T10" fmla="*/ 5 w 8"/>
                <a:gd name="T11" fmla="*/ 13 h 13"/>
                <a:gd name="T12" fmla="*/ 4 w 8"/>
                <a:gd name="T13" fmla="*/ 12 h 13"/>
                <a:gd name="T14" fmla="*/ 3 w 8"/>
                <a:gd name="T15" fmla="*/ 9 h 13"/>
                <a:gd name="T16" fmla="*/ 3 w 8"/>
                <a:gd name="T17" fmla="*/ 7 h 13"/>
                <a:gd name="T18" fmla="*/ 1 w 8"/>
                <a:gd name="T19" fmla="*/ 3 h 13"/>
                <a:gd name="T20" fmla="*/ 0 w 8"/>
                <a:gd name="T21" fmla="*/ 1 h 13"/>
                <a:gd name="T22" fmla="*/ 0 w 8"/>
                <a:gd name="T23" fmla="*/ 0 h 13"/>
                <a:gd name="T24" fmla="*/ 3 w 8"/>
                <a:gd name="T25" fmla="*/ 0 h 13"/>
                <a:gd name="T26" fmla="*/ 3 w 8"/>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3">
                  <a:moveTo>
                    <a:pt x="3" y="0"/>
                  </a:moveTo>
                  <a:lnTo>
                    <a:pt x="5" y="1"/>
                  </a:lnTo>
                  <a:lnTo>
                    <a:pt x="6" y="4"/>
                  </a:lnTo>
                  <a:lnTo>
                    <a:pt x="8" y="7"/>
                  </a:lnTo>
                  <a:lnTo>
                    <a:pt x="8" y="12"/>
                  </a:lnTo>
                  <a:lnTo>
                    <a:pt x="5" y="13"/>
                  </a:lnTo>
                  <a:lnTo>
                    <a:pt x="4" y="12"/>
                  </a:lnTo>
                  <a:lnTo>
                    <a:pt x="3" y="9"/>
                  </a:lnTo>
                  <a:lnTo>
                    <a:pt x="3" y="7"/>
                  </a:lnTo>
                  <a:lnTo>
                    <a:pt x="1" y="3"/>
                  </a:lnTo>
                  <a:lnTo>
                    <a:pt x="0" y="1"/>
                  </a:lnTo>
                  <a:lnTo>
                    <a:pt x="0" y="0"/>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1" name="Freeform 292"/>
            <p:cNvSpPr>
              <a:spLocks/>
            </p:cNvSpPr>
            <p:nvPr/>
          </p:nvSpPr>
          <p:spPr bwMode="auto">
            <a:xfrm>
              <a:off x="5424" y="1060"/>
              <a:ext cx="2" cy="5"/>
            </a:xfrm>
            <a:custGeom>
              <a:avLst/>
              <a:gdLst>
                <a:gd name="T0" fmla="*/ 2 w 7"/>
                <a:gd name="T1" fmla="*/ 0 h 14"/>
                <a:gd name="T2" fmla="*/ 4 w 7"/>
                <a:gd name="T3" fmla="*/ 2 h 14"/>
                <a:gd name="T4" fmla="*/ 5 w 7"/>
                <a:gd name="T5" fmla="*/ 5 h 14"/>
                <a:gd name="T6" fmla="*/ 7 w 7"/>
                <a:gd name="T7" fmla="*/ 9 h 14"/>
                <a:gd name="T8" fmla="*/ 7 w 7"/>
                <a:gd name="T9" fmla="*/ 13 h 14"/>
                <a:gd name="T10" fmla="*/ 4 w 7"/>
                <a:gd name="T11" fmla="*/ 14 h 14"/>
                <a:gd name="T12" fmla="*/ 3 w 7"/>
                <a:gd name="T13" fmla="*/ 13 h 14"/>
                <a:gd name="T14" fmla="*/ 3 w 7"/>
                <a:gd name="T15" fmla="*/ 9 h 14"/>
                <a:gd name="T16" fmla="*/ 2 w 7"/>
                <a:gd name="T17" fmla="*/ 7 h 14"/>
                <a:gd name="T18" fmla="*/ 0 w 7"/>
                <a:gd name="T19" fmla="*/ 4 h 14"/>
                <a:gd name="T20" fmla="*/ 0 w 7"/>
                <a:gd name="T21" fmla="*/ 2 h 14"/>
                <a:gd name="T22" fmla="*/ 0 w 7"/>
                <a:gd name="T23" fmla="*/ 0 h 14"/>
                <a:gd name="T24" fmla="*/ 2 w 7"/>
                <a:gd name="T25" fmla="*/ 0 h 14"/>
                <a:gd name="T26" fmla="*/ 2 w 7"/>
                <a:gd name="T2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4">
                  <a:moveTo>
                    <a:pt x="2" y="0"/>
                  </a:moveTo>
                  <a:lnTo>
                    <a:pt x="4" y="2"/>
                  </a:lnTo>
                  <a:lnTo>
                    <a:pt x="5" y="5"/>
                  </a:lnTo>
                  <a:lnTo>
                    <a:pt x="7" y="9"/>
                  </a:lnTo>
                  <a:lnTo>
                    <a:pt x="7" y="13"/>
                  </a:lnTo>
                  <a:lnTo>
                    <a:pt x="4" y="14"/>
                  </a:lnTo>
                  <a:lnTo>
                    <a:pt x="3" y="13"/>
                  </a:lnTo>
                  <a:lnTo>
                    <a:pt x="3" y="9"/>
                  </a:lnTo>
                  <a:lnTo>
                    <a:pt x="2" y="7"/>
                  </a:lnTo>
                  <a:lnTo>
                    <a:pt x="0" y="4"/>
                  </a:lnTo>
                  <a:lnTo>
                    <a:pt x="0" y="2"/>
                  </a:lnTo>
                  <a:lnTo>
                    <a:pt x="0" y="0"/>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2" name="Freeform 293"/>
            <p:cNvSpPr>
              <a:spLocks/>
            </p:cNvSpPr>
            <p:nvPr/>
          </p:nvSpPr>
          <p:spPr bwMode="auto">
            <a:xfrm>
              <a:off x="5420" y="1061"/>
              <a:ext cx="3" cy="5"/>
            </a:xfrm>
            <a:custGeom>
              <a:avLst/>
              <a:gdLst>
                <a:gd name="T0" fmla="*/ 4 w 9"/>
                <a:gd name="T1" fmla="*/ 0 h 14"/>
                <a:gd name="T2" fmla="*/ 5 w 9"/>
                <a:gd name="T3" fmla="*/ 1 h 14"/>
                <a:gd name="T4" fmla="*/ 7 w 9"/>
                <a:gd name="T5" fmla="*/ 4 h 14"/>
                <a:gd name="T6" fmla="*/ 7 w 9"/>
                <a:gd name="T7" fmla="*/ 7 h 14"/>
                <a:gd name="T8" fmla="*/ 9 w 9"/>
                <a:gd name="T9" fmla="*/ 11 h 14"/>
                <a:gd name="T10" fmla="*/ 6 w 9"/>
                <a:gd name="T11" fmla="*/ 14 h 14"/>
                <a:gd name="T12" fmla="*/ 4 w 9"/>
                <a:gd name="T13" fmla="*/ 11 h 14"/>
                <a:gd name="T14" fmla="*/ 2 w 9"/>
                <a:gd name="T15" fmla="*/ 9 h 14"/>
                <a:gd name="T16" fmla="*/ 2 w 9"/>
                <a:gd name="T17" fmla="*/ 6 h 14"/>
                <a:gd name="T18" fmla="*/ 2 w 9"/>
                <a:gd name="T19" fmla="*/ 4 h 14"/>
                <a:gd name="T20" fmla="*/ 1 w 9"/>
                <a:gd name="T21" fmla="*/ 2 h 14"/>
                <a:gd name="T22" fmla="*/ 0 w 9"/>
                <a:gd name="T23" fmla="*/ 1 h 14"/>
                <a:gd name="T24" fmla="*/ 4 w 9"/>
                <a:gd name="T25" fmla="*/ 0 h 14"/>
                <a:gd name="T26" fmla="*/ 4 w 9"/>
                <a:gd name="T2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4">
                  <a:moveTo>
                    <a:pt x="4" y="0"/>
                  </a:moveTo>
                  <a:lnTo>
                    <a:pt x="5" y="1"/>
                  </a:lnTo>
                  <a:lnTo>
                    <a:pt x="7" y="4"/>
                  </a:lnTo>
                  <a:lnTo>
                    <a:pt x="7" y="7"/>
                  </a:lnTo>
                  <a:lnTo>
                    <a:pt x="9" y="11"/>
                  </a:lnTo>
                  <a:lnTo>
                    <a:pt x="6" y="14"/>
                  </a:lnTo>
                  <a:lnTo>
                    <a:pt x="4" y="11"/>
                  </a:lnTo>
                  <a:lnTo>
                    <a:pt x="2" y="9"/>
                  </a:lnTo>
                  <a:lnTo>
                    <a:pt x="2" y="6"/>
                  </a:lnTo>
                  <a:lnTo>
                    <a:pt x="2" y="4"/>
                  </a:lnTo>
                  <a:lnTo>
                    <a:pt x="1" y="2"/>
                  </a:lnTo>
                  <a:lnTo>
                    <a:pt x="0" y="1"/>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3" name="Freeform 294"/>
            <p:cNvSpPr>
              <a:spLocks/>
            </p:cNvSpPr>
            <p:nvPr/>
          </p:nvSpPr>
          <p:spPr bwMode="auto">
            <a:xfrm>
              <a:off x="5420" y="1067"/>
              <a:ext cx="3" cy="12"/>
            </a:xfrm>
            <a:custGeom>
              <a:avLst/>
              <a:gdLst>
                <a:gd name="T0" fmla="*/ 4 w 10"/>
                <a:gd name="T1" fmla="*/ 0 h 36"/>
                <a:gd name="T2" fmla="*/ 6 w 10"/>
                <a:gd name="T3" fmla="*/ 8 h 36"/>
                <a:gd name="T4" fmla="*/ 9 w 10"/>
                <a:gd name="T5" fmla="*/ 17 h 36"/>
                <a:gd name="T6" fmla="*/ 10 w 10"/>
                <a:gd name="T7" fmla="*/ 27 h 36"/>
                <a:gd name="T8" fmla="*/ 9 w 10"/>
                <a:gd name="T9" fmla="*/ 36 h 36"/>
                <a:gd name="T10" fmla="*/ 5 w 10"/>
                <a:gd name="T11" fmla="*/ 34 h 36"/>
                <a:gd name="T12" fmla="*/ 5 w 10"/>
                <a:gd name="T13" fmla="*/ 27 h 36"/>
                <a:gd name="T14" fmla="*/ 5 w 10"/>
                <a:gd name="T15" fmla="*/ 18 h 36"/>
                <a:gd name="T16" fmla="*/ 3 w 10"/>
                <a:gd name="T17" fmla="*/ 9 h 36"/>
                <a:gd name="T18" fmla="*/ 0 w 10"/>
                <a:gd name="T19" fmla="*/ 3 h 36"/>
                <a:gd name="T20" fmla="*/ 4 w 10"/>
                <a:gd name="T21" fmla="*/ 0 h 36"/>
                <a:gd name="T22" fmla="*/ 4 w 10"/>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36">
                  <a:moveTo>
                    <a:pt x="4" y="0"/>
                  </a:moveTo>
                  <a:lnTo>
                    <a:pt x="6" y="8"/>
                  </a:lnTo>
                  <a:lnTo>
                    <a:pt x="9" y="17"/>
                  </a:lnTo>
                  <a:lnTo>
                    <a:pt x="10" y="27"/>
                  </a:lnTo>
                  <a:lnTo>
                    <a:pt x="9" y="36"/>
                  </a:lnTo>
                  <a:lnTo>
                    <a:pt x="5" y="34"/>
                  </a:lnTo>
                  <a:lnTo>
                    <a:pt x="5" y="27"/>
                  </a:lnTo>
                  <a:lnTo>
                    <a:pt x="5" y="18"/>
                  </a:lnTo>
                  <a:lnTo>
                    <a:pt x="3" y="9"/>
                  </a:lnTo>
                  <a:lnTo>
                    <a:pt x="0"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4" name="Freeform 295"/>
            <p:cNvSpPr>
              <a:spLocks/>
            </p:cNvSpPr>
            <p:nvPr/>
          </p:nvSpPr>
          <p:spPr bwMode="auto">
            <a:xfrm>
              <a:off x="5426" y="1066"/>
              <a:ext cx="2" cy="12"/>
            </a:xfrm>
            <a:custGeom>
              <a:avLst/>
              <a:gdLst>
                <a:gd name="T0" fmla="*/ 2 w 7"/>
                <a:gd name="T1" fmla="*/ 0 h 35"/>
                <a:gd name="T2" fmla="*/ 5 w 7"/>
                <a:gd name="T3" fmla="*/ 7 h 35"/>
                <a:gd name="T4" fmla="*/ 7 w 7"/>
                <a:gd name="T5" fmla="*/ 16 h 35"/>
                <a:gd name="T6" fmla="*/ 7 w 7"/>
                <a:gd name="T7" fmla="*/ 26 h 35"/>
                <a:gd name="T8" fmla="*/ 7 w 7"/>
                <a:gd name="T9" fmla="*/ 35 h 35"/>
                <a:gd name="T10" fmla="*/ 5 w 7"/>
                <a:gd name="T11" fmla="*/ 35 h 35"/>
                <a:gd name="T12" fmla="*/ 2 w 7"/>
                <a:gd name="T13" fmla="*/ 35 h 35"/>
                <a:gd name="T14" fmla="*/ 2 w 7"/>
                <a:gd name="T15" fmla="*/ 27 h 35"/>
                <a:gd name="T16" fmla="*/ 2 w 7"/>
                <a:gd name="T17" fmla="*/ 19 h 35"/>
                <a:gd name="T18" fmla="*/ 1 w 7"/>
                <a:gd name="T19" fmla="*/ 9 h 35"/>
                <a:gd name="T20" fmla="*/ 0 w 7"/>
                <a:gd name="T21" fmla="*/ 4 h 35"/>
                <a:gd name="T22" fmla="*/ 2 w 7"/>
                <a:gd name="T23" fmla="*/ 0 h 35"/>
                <a:gd name="T24" fmla="*/ 2 w 7"/>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35">
                  <a:moveTo>
                    <a:pt x="2" y="0"/>
                  </a:moveTo>
                  <a:lnTo>
                    <a:pt x="5" y="7"/>
                  </a:lnTo>
                  <a:lnTo>
                    <a:pt x="7" y="16"/>
                  </a:lnTo>
                  <a:lnTo>
                    <a:pt x="7" y="26"/>
                  </a:lnTo>
                  <a:lnTo>
                    <a:pt x="7" y="35"/>
                  </a:lnTo>
                  <a:lnTo>
                    <a:pt x="5" y="35"/>
                  </a:lnTo>
                  <a:lnTo>
                    <a:pt x="2" y="35"/>
                  </a:lnTo>
                  <a:lnTo>
                    <a:pt x="2" y="27"/>
                  </a:lnTo>
                  <a:lnTo>
                    <a:pt x="2" y="19"/>
                  </a:lnTo>
                  <a:lnTo>
                    <a:pt x="1" y="9"/>
                  </a:lnTo>
                  <a:lnTo>
                    <a:pt x="0" y="4"/>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5" name="Freeform 296"/>
            <p:cNvSpPr>
              <a:spLocks/>
            </p:cNvSpPr>
            <p:nvPr/>
          </p:nvSpPr>
          <p:spPr bwMode="auto">
            <a:xfrm>
              <a:off x="5431" y="1065"/>
              <a:ext cx="4" cy="13"/>
            </a:xfrm>
            <a:custGeom>
              <a:avLst/>
              <a:gdLst>
                <a:gd name="T0" fmla="*/ 1 w 13"/>
                <a:gd name="T1" fmla="*/ 0 h 38"/>
                <a:gd name="T2" fmla="*/ 7 w 13"/>
                <a:gd name="T3" fmla="*/ 8 h 38"/>
                <a:gd name="T4" fmla="*/ 11 w 13"/>
                <a:gd name="T5" fmla="*/ 18 h 38"/>
                <a:gd name="T6" fmla="*/ 13 w 13"/>
                <a:gd name="T7" fmla="*/ 28 h 38"/>
                <a:gd name="T8" fmla="*/ 12 w 13"/>
                <a:gd name="T9" fmla="*/ 38 h 38"/>
                <a:gd name="T10" fmla="*/ 10 w 13"/>
                <a:gd name="T11" fmla="*/ 37 h 38"/>
                <a:gd name="T12" fmla="*/ 8 w 13"/>
                <a:gd name="T13" fmla="*/ 38 h 38"/>
                <a:gd name="T14" fmla="*/ 7 w 13"/>
                <a:gd name="T15" fmla="*/ 38 h 38"/>
                <a:gd name="T16" fmla="*/ 7 w 13"/>
                <a:gd name="T17" fmla="*/ 37 h 38"/>
                <a:gd name="T18" fmla="*/ 8 w 13"/>
                <a:gd name="T19" fmla="*/ 30 h 38"/>
                <a:gd name="T20" fmla="*/ 8 w 13"/>
                <a:gd name="T21" fmla="*/ 25 h 38"/>
                <a:gd name="T22" fmla="*/ 7 w 13"/>
                <a:gd name="T23" fmla="*/ 19 h 38"/>
                <a:gd name="T24" fmla="*/ 6 w 13"/>
                <a:gd name="T25" fmla="*/ 14 h 38"/>
                <a:gd name="T26" fmla="*/ 5 w 13"/>
                <a:gd name="T27" fmla="*/ 11 h 38"/>
                <a:gd name="T28" fmla="*/ 2 w 13"/>
                <a:gd name="T29" fmla="*/ 9 h 38"/>
                <a:gd name="T30" fmla="*/ 1 w 13"/>
                <a:gd name="T31" fmla="*/ 6 h 38"/>
                <a:gd name="T32" fmla="*/ 0 w 13"/>
                <a:gd name="T33" fmla="*/ 4 h 38"/>
                <a:gd name="T34" fmla="*/ 0 w 13"/>
                <a:gd name="T35" fmla="*/ 3 h 38"/>
                <a:gd name="T36" fmla="*/ 1 w 13"/>
                <a:gd name="T37" fmla="*/ 0 h 38"/>
                <a:gd name="T38" fmla="*/ 1 w 13"/>
                <a:gd name="T3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38">
                  <a:moveTo>
                    <a:pt x="1" y="0"/>
                  </a:moveTo>
                  <a:lnTo>
                    <a:pt x="7" y="8"/>
                  </a:lnTo>
                  <a:lnTo>
                    <a:pt x="11" y="18"/>
                  </a:lnTo>
                  <a:lnTo>
                    <a:pt x="13" y="28"/>
                  </a:lnTo>
                  <a:lnTo>
                    <a:pt x="12" y="38"/>
                  </a:lnTo>
                  <a:lnTo>
                    <a:pt x="10" y="37"/>
                  </a:lnTo>
                  <a:lnTo>
                    <a:pt x="8" y="38"/>
                  </a:lnTo>
                  <a:lnTo>
                    <a:pt x="7" y="38"/>
                  </a:lnTo>
                  <a:lnTo>
                    <a:pt x="7" y="37"/>
                  </a:lnTo>
                  <a:lnTo>
                    <a:pt x="8" y="30"/>
                  </a:lnTo>
                  <a:lnTo>
                    <a:pt x="8" y="25"/>
                  </a:lnTo>
                  <a:lnTo>
                    <a:pt x="7" y="19"/>
                  </a:lnTo>
                  <a:lnTo>
                    <a:pt x="6" y="14"/>
                  </a:lnTo>
                  <a:lnTo>
                    <a:pt x="5" y="11"/>
                  </a:lnTo>
                  <a:lnTo>
                    <a:pt x="2" y="9"/>
                  </a:lnTo>
                  <a:lnTo>
                    <a:pt x="1" y="6"/>
                  </a:lnTo>
                  <a:lnTo>
                    <a:pt x="0" y="4"/>
                  </a:lnTo>
                  <a:lnTo>
                    <a:pt x="0" y="3"/>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6" name="Freeform 297"/>
            <p:cNvSpPr>
              <a:spLocks/>
            </p:cNvSpPr>
            <p:nvPr/>
          </p:nvSpPr>
          <p:spPr bwMode="auto">
            <a:xfrm>
              <a:off x="5378" y="1163"/>
              <a:ext cx="14" cy="5"/>
            </a:xfrm>
            <a:custGeom>
              <a:avLst/>
              <a:gdLst>
                <a:gd name="T0" fmla="*/ 0 w 43"/>
                <a:gd name="T1" fmla="*/ 0 h 16"/>
                <a:gd name="T2" fmla="*/ 8 w 43"/>
                <a:gd name="T3" fmla="*/ 9 h 16"/>
                <a:gd name="T4" fmla="*/ 17 w 43"/>
                <a:gd name="T5" fmla="*/ 11 h 16"/>
                <a:gd name="T6" fmla="*/ 27 w 43"/>
                <a:gd name="T7" fmla="*/ 11 h 16"/>
                <a:gd name="T8" fmla="*/ 38 w 43"/>
                <a:gd name="T9" fmla="*/ 9 h 16"/>
                <a:gd name="T10" fmla="*/ 40 w 43"/>
                <a:gd name="T11" fmla="*/ 9 h 16"/>
                <a:gd name="T12" fmla="*/ 43 w 43"/>
                <a:gd name="T13" fmla="*/ 9 h 16"/>
                <a:gd name="T14" fmla="*/ 42 w 43"/>
                <a:gd name="T15" fmla="*/ 11 h 16"/>
                <a:gd name="T16" fmla="*/ 39 w 43"/>
                <a:gd name="T17" fmla="*/ 14 h 16"/>
                <a:gd name="T18" fmla="*/ 29 w 43"/>
                <a:gd name="T19" fmla="*/ 16 h 16"/>
                <a:gd name="T20" fmla="*/ 17 w 43"/>
                <a:gd name="T21" fmla="*/ 16 h 16"/>
                <a:gd name="T22" fmla="*/ 7 w 43"/>
                <a:gd name="T23" fmla="*/ 12 h 16"/>
                <a:gd name="T24" fmla="*/ 0 w 43"/>
                <a:gd name="T25" fmla="*/ 4 h 16"/>
                <a:gd name="T26" fmla="*/ 0 w 43"/>
                <a:gd name="T27" fmla="*/ 1 h 16"/>
                <a:gd name="T28" fmla="*/ 0 w 43"/>
                <a:gd name="T29" fmla="*/ 0 h 16"/>
                <a:gd name="T30" fmla="*/ 0 w 43"/>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16">
                  <a:moveTo>
                    <a:pt x="0" y="0"/>
                  </a:moveTo>
                  <a:lnTo>
                    <a:pt x="8" y="9"/>
                  </a:lnTo>
                  <a:lnTo>
                    <a:pt x="17" y="11"/>
                  </a:lnTo>
                  <a:lnTo>
                    <a:pt x="27" y="11"/>
                  </a:lnTo>
                  <a:lnTo>
                    <a:pt x="38" y="9"/>
                  </a:lnTo>
                  <a:lnTo>
                    <a:pt x="40" y="9"/>
                  </a:lnTo>
                  <a:lnTo>
                    <a:pt x="43" y="9"/>
                  </a:lnTo>
                  <a:lnTo>
                    <a:pt x="42" y="11"/>
                  </a:lnTo>
                  <a:lnTo>
                    <a:pt x="39" y="14"/>
                  </a:lnTo>
                  <a:lnTo>
                    <a:pt x="29" y="16"/>
                  </a:lnTo>
                  <a:lnTo>
                    <a:pt x="17" y="16"/>
                  </a:lnTo>
                  <a:lnTo>
                    <a:pt x="7" y="12"/>
                  </a:lnTo>
                  <a:lnTo>
                    <a:pt x="0" y="4"/>
                  </a:lnTo>
                  <a:lnTo>
                    <a:pt x="0"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7" name="Freeform 298"/>
            <p:cNvSpPr>
              <a:spLocks/>
            </p:cNvSpPr>
            <p:nvPr/>
          </p:nvSpPr>
          <p:spPr bwMode="auto">
            <a:xfrm>
              <a:off x="5398" y="1168"/>
              <a:ext cx="4" cy="10"/>
            </a:xfrm>
            <a:custGeom>
              <a:avLst/>
              <a:gdLst>
                <a:gd name="T0" fmla="*/ 0 w 12"/>
                <a:gd name="T1" fmla="*/ 0 h 31"/>
                <a:gd name="T2" fmla="*/ 5 w 12"/>
                <a:gd name="T3" fmla="*/ 6 h 31"/>
                <a:gd name="T4" fmla="*/ 8 w 12"/>
                <a:gd name="T5" fmla="*/ 14 h 31"/>
                <a:gd name="T6" fmla="*/ 11 w 12"/>
                <a:gd name="T7" fmla="*/ 21 h 31"/>
                <a:gd name="T8" fmla="*/ 12 w 12"/>
                <a:gd name="T9" fmla="*/ 29 h 31"/>
                <a:gd name="T10" fmla="*/ 11 w 12"/>
                <a:gd name="T11" fmla="*/ 30 h 31"/>
                <a:gd name="T12" fmla="*/ 10 w 12"/>
                <a:gd name="T13" fmla="*/ 31 h 31"/>
                <a:gd name="T14" fmla="*/ 7 w 12"/>
                <a:gd name="T15" fmla="*/ 24 h 31"/>
                <a:gd name="T16" fmla="*/ 5 w 12"/>
                <a:gd name="T17" fmla="*/ 16 h 31"/>
                <a:gd name="T18" fmla="*/ 2 w 12"/>
                <a:gd name="T19" fmla="*/ 10 h 31"/>
                <a:gd name="T20" fmla="*/ 0 w 12"/>
                <a:gd name="T21" fmla="*/ 4 h 31"/>
                <a:gd name="T22" fmla="*/ 0 w 12"/>
                <a:gd name="T23" fmla="*/ 1 h 31"/>
                <a:gd name="T24" fmla="*/ 0 w 12"/>
                <a:gd name="T25" fmla="*/ 0 h 31"/>
                <a:gd name="T26" fmla="*/ 0 w 12"/>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31">
                  <a:moveTo>
                    <a:pt x="0" y="0"/>
                  </a:moveTo>
                  <a:lnTo>
                    <a:pt x="5" y="6"/>
                  </a:lnTo>
                  <a:lnTo>
                    <a:pt x="8" y="14"/>
                  </a:lnTo>
                  <a:lnTo>
                    <a:pt x="11" y="21"/>
                  </a:lnTo>
                  <a:lnTo>
                    <a:pt x="12" y="29"/>
                  </a:lnTo>
                  <a:lnTo>
                    <a:pt x="11" y="30"/>
                  </a:lnTo>
                  <a:lnTo>
                    <a:pt x="10" y="31"/>
                  </a:lnTo>
                  <a:lnTo>
                    <a:pt x="7" y="24"/>
                  </a:lnTo>
                  <a:lnTo>
                    <a:pt x="5" y="16"/>
                  </a:lnTo>
                  <a:lnTo>
                    <a:pt x="2" y="10"/>
                  </a:lnTo>
                  <a:lnTo>
                    <a:pt x="0" y="4"/>
                  </a:lnTo>
                  <a:lnTo>
                    <a:pt x="0"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8" name="Freeform 299"/>
            <p:cNvSpPr>
              <a:spLocks/>
            </p:cNvSpPr>
            <p:nvPr/>
          </p:nvSpPr>
          <p:spPr bwMode="auto">
            <a:xfrm>
              <a:off x="5395" y="1172"/>
              <a:ext cx="2" cy="5"/>
            </a:xfrm>
            <a:custGeom>
              <a:avLst/>
              <a:gdLst>
                <a:gd name="T0" fmla="*/ 1 w 6"/>
                <a:gd name="T1" fmla="*/ 0 h 15"/>
                <a:gd name="T2" fmla="*/ 4 w 6"/>
                <a:gd name="T3" fmla="*/ 2 h 15"/>
                <a:gd name="T4" fmla="*/ 6 w 6"/>
                <a:gd name="T5" fmla="*/ 7 h 15"/>
                <a:gd name="T6" fmla="*/ 6 w 6"/>
                <a:gd name="T7" fmla="*/ 11 h 15"/>
                <a:gd name="T8" fmla="*/ 6 w 6"/>
                <a:gd name="T9" fmla="*/ 15 h 15"/>
                <a:gd name="T10" fmla="*/ 5 w 6"/>
                <a:gd name="T11" fmla="*/ 15 h 15"/>
                <a:gd name="T12" fmla="*/ 4 w 6"/>
                <a:gd name="T13" fmla="*/ 15 h 15"/>
                <a:gd name="T14" fmla="*/ 3 w 6"/>
                <a:gd name="T15" fmla="*/ 11 h 15"/>
                <a:gd name="T16" fmla="*/ 1 w 6"/>
                <a:gd name="T17" fmla="*/ 7 h 15"/>
                <a:gd name="T18" fmla="*/ 0 w 6"/>
                <a:gd name="T19" fmla="*/ 4 h 15"/>
                <a:gd name="T20" fmla="*/ 1 w 6"/>
                <a:gd name="T21" fmla="*/ 0 h 15"/>
                <a:gd name="T22" fmla="*/ 1 w 6"/>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5">
                  <a:moveTo>
                    <a:pt x="1" y="0"/>
                  </a:moveTo>
                  <a:lnTo>
                    <a:pt x="4" y="2"/>
                  </a:lnTo>
                  <a:lnTo>
                    <a:pt x="6" y="7"/>
                  </a:lnTo>
                  <a:lnTo>
                    <a:pt x="6" y="11"/>
                  </a:lnTo>
                  <a:lnTo>
                    <a:pt x="6" y="15"/>
                  </a:lnTo>
                  <a:lnTo>
                    <a:pt x="5" y="15"/>
                  </a:lnTo>
                  <a:lnTo>
                    <a:pt x="4" y="15"/>
                  </a:lnTo>
                  <a:lnTo>
                    <a:pt x="3" y="11"/>
                  </a:lnTo>
                  <a:lnTo>
                    <a:pt x="1" y="7"/>
                  </a:lnTo>
                  <a:lnTo>
                    <a:pt x="0" y="4"/>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9" name="Freeform 300"/>
            <p:cNvSpPr>
              <a:spLocks/>
            </p:cNvSpPr>
            <p:nvPr/>
          </p:nvSpPr>
          <p:spPr bwMode="auto">
            <a:xfrm>
              <a:off x="5387" y="1159"/>
              <a:ext cx="1" cy="4"/>
            </a:xfrm>
            <a:custGeom>
              <a:avLst/>
              <a:gdLst>
                <a:gd name="T0" fmla="*/ 2 w 5"/>
                <a:gd name="T1" fmla="*/ 0 h 11"/>
                <a:gd name="T2" fmla="*/ 3 w 5"/>
                <a:gd name="T3" fmla="*/ 2 h 11"/>
                <a:gd name="T4" fmla="*/ 5 w 5"/>
                <a:gd name="T5" fmla="*/ 5 h 11"/>
                <a:gd name="T6" fmla="*/ 3 w 5"/>
                <a:gd name="T7" fmla="*/ 9 h 11"/>
                <a:gd name="T8" fmla="*/ 2 w 5"/>
                <a:gd name="T9" fmla="*/ 11 h 11"/>
                <a:gd name="T10" fmla="*/ 1 w 5"/>
                <a:gd name="T11" fmla="*/ 9 h 11"/>
                <a:gd name="T12" fmla="*/ 0 w 5"/>
                <a:gd name="T13" fmla="*/ 6 h 11"/>
                <a:gd name="T14" fmla="*/ 0 w 5"/>
                <a:gd name="T15" fmla="*/ 2 h 11"/>
                <a:gd name="T16" fmla="*/ 2 w 5"/>
                <a:gd name="T17" fmla="*/ 0 h 11"/>
                <a:gd name="T18" fmla="*/ 2 w 5"/>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1">
                  <a:moveTo>
                    <a:pt x="2" y="0"/>
                  </a:moveTo>
                  <a:lnTo>
                    <a:pt x="3" y="2"/>
                  </a:lnTo>
                  <a:lnTo>
                    <a:pt x="5" y="5"/>
                  </a:lnTo>
                  <a:lnTo>
                    <a:pt x="3" y="9"/>
                  </a:lnTo>
                  <a:lnTo>
                    <a:pt x="2" y="11"/>
                  </a:lnTo>
                  <a:lnTo>
                    <a:pt x="1" y="9"/>
                  </a:lnTo>
                  <a:lnTo>
                    <a:pt x="0" y="6"/>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0" name="Freeform 301"/>
            <p:cNvSpPr>
              <a:spLocks/>
            </p:cNvSpPr>
            <p:nvPr/>
          </p:nvSpPr>
          <p:spPr bwMode="auto">
            <a:xfrm>
              <a:off x="5382" y="1162"/>
              <a:ext cx="2" cy="2"/>
            </a:xfrm>
            <a:custGeom>
              <a:avLst/>
              <a:gdLst>
                <a:gd name="T0" fmla="*/ 3 w 5"/>
                <a:gd name="T1" fmla="*/ 0 h 7"/>
                <a:gd name="T2" fmla="*/ 4 w 5"/>
                <a:gd name="T3" fmla="*/ 2 h 7"/>
                <a:gd name="T4" fmla="*/ 5 w 5"/>
                <a:gd name="T5" fmla="*/ 5 h 7"/>
                <a:gd name="T6" fmla="*/ 3 w 5"/>
                <a:gd name="T7" fmla="*/ 7 h 7"/>
                <a:gd name="T8" fmla="*/ 0 w 5"/>
                <a:gd name="T9" fmla="*/ 5 h 7"/>
                <a:gd name="T10" fmla="*/ 1 w 5"/>
                <a:gd name="T11" fmla="*/ 2 h 7"/>
                <a:gd name="T12" fmla="*/ 3 w 5"/>
                <a:gd name="T13" fmla="*/ 0 h 7"/>
                <a:gd name="T14" fmla="*/ 3 w 5"/>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3" y="0"/>
                  </a:moveTo>
                  <a:lnTo>
                    <a:pt x="4" y="2"/>
                  </a:lnTo>
                  <a:lnTo>
                    <a:pt x="5" y="5"/>
                  </a:lnTo>
                  <a:lnTo>
                    <a:pt x="3" y="7"/>
                  </a:lnTo>
                  <a:lnTo>
                    <a:pt x="0" y="5"/>
                  </a:lnTo>
                  <a:lnTo>
                    <a:pt x="1" y="2"/>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1" name="Freeform 302"/>
            <p:cNvSpPr>
              <a:spLocks/>
            </p:cNvSpPr>
            <p:nvPr/>
          </p:nvSpPr>
          <p:spPr bwMode="auto">
            <a:xfrm>
              <a:off x="5456" y="814"/>
              <a:ext cx="29" cy="2"/>
            </a:xfrm>
            <a:custGeom>
              <a:avLst/>
              <a:gdLst>
                <a:gd name="T0" fmla="*/ 74 w 88"/>
                <a:gd name="T1" fmla="*/ 0 h 7"/>
                <a:gd name="T2" fmla="*/ 77 w 88"/>
                <a:gd name="T3" fmla="*/ 0 h 7"/>
                <a:gd name="T4" fmla="*/ 82 w 88"/>
                <a:gd name="T5" fmla="*/ 0 h 7"/>
                <a:gd name="T6" fmla="*/ 87 w 88"/>
                <a:gd name="T7" fmla="*/ 0 h 7"/>
                <a:gd name="T8" fmla="*/ 88 w 88"/>
                <a:gd name="T9" fmla="*/ 4 h 7"/>
                <a:gd name="T10" fmla="*/ 77 w 88"/>
                <a:gd name="T11" fmla="*/ 4 h 7"/>
                <a:gd name="T12" fmla="*/ 66 w 88"/>
                <a:gd name="T13" fmla="*/ 5 h 7"/>
                <a:gd name="T14" fmla="*/ 54 w 88"/>
                <a:gd name="T15" fmla="*/ 5 h 7"/>
                <a:gd name="T16" fmla="*/ 42 w 88"/>
                <a:gd name="T17" fmla="*/ 7 h 7"/>
                <a:gd name="T18" fmla="*/ 32 w 88"/>
                <a:gd name="T19" fmla="*/ 5 h 7"/>
                <a:gd name="T20" fmla="*/ 22 w 88"/>
                <a:gd name="T21" fmla="*/ 7 h 7"/>
                <a:gd name="T22" fmla="*/ 12 w 88"/>
                <a:gd name="T23" fmla="*/ 7 h 7"/>
                <a:gd name="T24" fmla="*/ 0 w 88"/>
                <a:gd name="T25" fmla="*/ 5 h 7"/>
                <a:gd name="T26" fmla="*/ 7 w 88"/>
                <a:gd name="T27" fmla="*/ 2 h 7"/>
                <a:gd name="T28" fmla="*/ 13 w 88"/>
                <a:gd name="T29" fmla="*/ 2 h 7"/>
                <a:gd name="T30" fmla="*/ 20 w 88"/>
                <a:gd name="T31" fmla="*/ 2 h 7"/>
                <a:gd name="T32" fmla="*/ 27 w 88"/>
                <a:gd name="T33" fmla="*/ 2 h 7"/>
                <a:gd name="T34" fmla="*/ 39 w 88"/>
                <a:gd name="T35" fmla="*/ 0 h 7"/>
                <a:gd name="T36" fmla="*/ 51 w 88"/>
                <a:gd name="T37" fmla="*/ 2 h 7"/>
                <a:gd name="T38" fmla="*/ 62 w 88"/>
                <a:gd name="T39" fmla="*/ 0 h 7"/>
                <a:gd name="T40" fmla="*/ 74 w 88"/>
                <a:gd name="T41" fmla="*/ 0 h 7"/>
                <a:gd name="T42" fmla="*/ 74 w 88"/>
                <a:gd name="T4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7">
                  <a:moveTo>
                    <a:pt x="74" y="0"/>
                  </a:moveTo>
                  <a:lnTo>
                    <a:pt x="77" y="0"/>
                  </a:lnTo>
                  <a:lnTo>
                    <a:pt x="82" y="0"/>
                  </a:lnTo>
                  <a:lnTo>
                    <a:pt x="87" y="0"/>
                  </a:lnTo>
                  <a:lnTo>
                    <a:pt x="88" y="4"/>
                  </a:lnTo>
                  <a:lnTo>
                    <a:pt x="77" y="4"/>
                  </a:lnTo>
                  <a:lnTo>
                    <a:pt x="66" y="5"/>
                  </a:lnTo>
                  <a:lnTo>
                    <a:pt x="54" y="5"/>
                  </a:lnTo>
                  <a:lnTo>
                    <a:pt x="42" y="7"/>
                  </a:lnTo>
                  <a:lnTo>
                    <a:pt x="32" y="5"/>
                  </a:lnTo>
                  <a:lnTo>
                    <a:pt x="22" y="7"/>
                  </a:lnTo>
                  <a:lnTo>
                    <a:pt x="12" y="7"/>
                  </a:lnTo>
                  <a:lnTo>
                    <a:pt x="0" y="5"/>
                  </a:lnTo>
                  <a:lnTo>
                    <a:pt x="7" y="2"/>
                  </a:lnTo>
                  <a:lnTo>
                    <a:pt x="13" y="2"/>
                  </a:lnTo>
                  <a:lnTo>
                    <a:pt x="20" y="2"/>
                  </a:lnTo>
                  <a:lnTo>
                    <a:pt x="27" y="2"/>
                  </a:lnTo>
                  <a:lnTo>
                    <a:pt x="39" y="0"/>
                  </a:lnTo>
                  <a:lnTo>
                    <a:pt x="51" y="2"/>
                  </a:lnTo>
                  <a:lnTo>
                    <a:pt x="62" y="0"/>
                  </a:lnTo>
                  <a:lnTo>
                    <a:pt x="74" y="0"/>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2" name="Freeform 303"/>
            <p:cNvSpPr>
              <a:spLocks/>
            </p:cNvSpPr>
            <p:nvPr/>
          </p:nvSpPr>
          <p:spPr bwMode="auto">
            <a:xfrm>
              <a:off x="5474" y="830"/>
              <a:ext cx="45" cy="3"/>
            </a:xfrm>
            <a:custGeom>
              <a:avLst/>
              <a:gdLst>
                <a:gd name="T0" fmla="*/ 117 w 135"/>
                <a:gd name="T1" fmla="*/ 0 h 8"/>
                <a:gd name="T2" fmla="*/ 121 w 135"/>
                <a:gd name="T3" fmla="*/ 0 h 8"/>
                <a:gd name="T4" fmla="*/ 127 w 135"/>
                <a:gd name="T5" fmla="*/ 0 h 8"/>
                <a:gd name="T6" fmla="*/ 131 w 135"/>
                <a:gd name="T7" fmla="*/ 0 h 8"/>
                <a:gd name="T8" fmla="*/ 135 w 135"/>
                <a:gd name="T9" fmla="*/ 2 h 8"/>
                <a:gd name="T10" fmla="*/ 128 w 135"/>
                <a:gd name="T11" fmla="*/ 5 h 8"/>
                <a:gd name="T12" fmla="*/ 122 w 135"/>
                <a:gd name="T13" fmla="*/ 5 h 8"/>
                <a:gd name="T14" fmla="*/ 115 w 135"/>
                <a:gd name="T15" fmla="*/ 4 h 8"/>
                <a:gd name="T16" fmla="*/ 110 w 135"/>
                <a:gd name="T17" fmla="*/ 5 h 8"/>
                <a:gd name="T18" fmla="*/ 87 w 135"/>
                <a:gd name="T19" fmla="*/ 5 h 8"/>
                <a:gd name="T20" fmla="*/ 64 w 135"/>
                <a:gd name="T21" fmla="*/ 7 h 8"/>
                <a:gd name="T22" fmla="*/ 42 w 135"/>
                <a:gd name="T23" fmla="*/ 7 h 8"/>
                <a:gd name="T24" fmla="*/ 20 w 135"/>
                <a:gd name="T25" fmla="*/ 8 h 8"/>
                <a:gd name="T26" fmla="*/ 14 w 135"/>
                <a:gd name="T27" fmla="*/ 8 h 8"/>
                <a:gd name="T28" fmla="*/ 9 w 135"/>
                <a:gd name="T29" fmla="*/ 8 h 8"/>
                <a:gd name="T30" fmla="*/ 5 w 135"/>
                <a:gd name="T31" fmla="*/ 8 h 8"/>
                <a:gd name="T32" fmla="*/ 0 w 135"/>
                <a:gd name="T33" fmla="*/ 7 h 8"/>
                <a:gd name="T34" fmla="*/ 7 w 135"/>
                <a:gd name="T35" fmla="*/ 4 h 8"/>
                <a:gd name="T36" fmla="*/ 14 w 135"/>
                <a:gd name="T37" fmla="*/ 4 h 8"/>
                <a:gd name="T38" fmla="*/ 22 w 135"/>
                <a:gd name="T39" fmla="*/ 4 h 8"/>
                <a:gd name="T40" fmla="*/ 29 w 135"/>
                <a:gd name="T41" fmla="*/ 4 h 8"/>
                <a:gd name="T42" fmla="*/ 51 w 135"/>
                <a:gd name="T43" fmla="*/ 2 h 8"/>
                <a:gd name="T44" fmla="*/ 73 w 135"/>
                <a:gd name="T45" fmla="*/ 2 h 8"/>
                <a:gd name="T46" fmla="*/ 95 w 135"/>
                <a:gd name="T47" fmla="*/ 2 h 8"/>
                <a:gd name="T48" fmla="*/ 117 w 135"/>
                <a:gd name="T49" fmla="*/ 0 h 8"/>
                <a:gd name="T50" fmla="*/ 117 w 135"/>
                <a:gd name="T5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5" h="8">
                  <a:moveTo>
                    <a:pt x="117" y="0"/>
                  </a:moveTo>
                  <a:lnTo>
                    <a:pt x="121" y="0"/>
                  </a:lnTo>
                  <a:lnTo>
                    <a:pt x="127" y="0"/>
                  </a:lnTo>
                  <a:lnTo>
                    <a:pt x="131" y="0"/>
                  </a:lnTo>
                  <a:lnTo>
                    <a:pt x="135" y="2"/>
                  </a:lnTo>
                  <a:lnTo>
                    <a:pt x="128" y="5"/>
                  </a:lnTo>
                  <a:lnTo>
                    <a:pt x="122" y="5"/>
                  </a:lnTo>
                  <a:lnTo>
                    <a:pt x="115" y="4"/>
                  </a:lnTo>
                  <a:lnTo>
                    <a:pt x="110" y="5"/>
                  </a:lnTo>
                  <a:lnTo>
                    <a:pt x="87" y="5"/>
                  </a:lnTo>
                  <a:lnTo>
                    <a:pt x="64" y="7"/>
                  </a:lnTo>
                  <a:lnTo>
                    <a:pt x="42" y="7"/>
                  </a:lnTo>
                  <a:lnTo>
                    <a:pt x="20" y="8"/>
                  </a:lnTo>
                  <a:lnTo>
                    <a:pt x="14" y="8"/>
                  </a:lnTo>
                  <a:lnTo>
                    <a:pt x="9" y="8"/>
                  </a:lnTo>
                  <a:lnTo>
                    <a:pt x="5" y="8"/>
                  </a:lnTo>
                  <a:lnTo>
                    <a:pt x="0" y="7"/>
                  </a:lnTo>
                  <a:lnTo>
                    <a:pt x="7" y="4"/>
                  </a:lnTo>
                  <a:lnTo>
                    <a:pt x="14" y="4"/>
                  </a:lnTo>
                  <a:lnTo>
                    <a:pt x="22" y="4"/>
                  </a:lnTo>
                  <a:lnTo>
                    <a:pt x="29" y="4"/>
                  </a:lnTo>
                  <a:lnTo>
                    <a:pt x="51" y="2"/>
                  </a:lnTo>
                  <a:lnTo>
                    <a:pt x="73" y="2"/>
                  </a:lnTo>
                  <a:lnTo>
                    <a:pt x="95" y="2"/>
                  </a:lnTo>
                  <a:lnTo>
                    <a:pt x="117" y="0"/>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3" name="Freeform 304"/>
            <p:cNvSpPr>
              <a:spLocks/>
            </p:cNvSpPr>
            <p:nvPr/>
          </p:nvSpPr>
          <p:spPr bwMode="auto">
            <a:xfrm>
              <a:off x="5477" y="849"/>
              <a:ext cx="31" cy="3"/>
            </a:xfrm>
            <a:custGeom>
              <a:avLst/>
              <a:gdLst>
                <a:gd name="T0" fmla="*/ 77 w 92"/>
                <a:gd name="T1" fmla="*/ 0 h 9"/>
                <a:gd name="T2" fmla="*/ 81 w 92"/>
                <a:gd name="T3" fmla="*/ 0 h 9"/>
                <a:gd name="T4" fmla="*/ 85 w 92"/>
                <a:gd name="T5" fmla="*/ 0 h 9"/>
                <a:gd name="T6" fmla="*/ 88 w 92"/>
                <a:gd name="T7" fmla="*/ 0 h 9"/>
                <a:gd name="T8" fmla="*/ 92 w 92"/>
                <a:gd name="T9" fmla="*/ 1 h 9"/>
                <a:gd name="T10" fmla="*/ 87 w 92"/>
                <a:gd name="T11" fmla="*/ 4 h 9"/>
                <a:gd name="T12" fmla="*/ 81 w 92"/>
                <a:gd name="T13" fmla="*/ 5 h 9"/>
                <a:gd name="T14" fmla="*/ 73 w 92"/>
                <a:gd name="T15" fmla="*/ 4 h 9"/>
                <a:gd name="T16" fmla="*/ 67 w 92"/>
                <a:gd name="T17" fmla="*/ 6 h 9"/>
                <a:gd name="T18" fmla="*/ 51 w 92"/>
                <a:gd name="T19" fmla="*/ 8 h 9"/>
                <a:gd name="T20" fmla="*/ 34 w 92"/>
                <a:gd name="T21" fmla="*/ 9 h 9"/>
                <a:gd name="T22" fmla="*/ 17 w 92"/>
                <a:gd name="T23" fmla="*/ 9 h 9"/>
                <a:gd name="T24" fmla="*/ 0 w 92"/>
                <a:gd name="T25" fmla="*/ 9 h 9"/>
                <a:gd name="T26" fmla="*/ 5 w 92"/>
                <a:gd name="T27" fmla="*/ 5 h 9"/>
                <a:gd name="T28" fmla="*/ 12 w 92"/>
                <a:gd name="T29" fmla="*/ 5 h 9"/>
                <a:gd name="T30" fmla="*/ 18 w 92"/>
                <a:gd name="T31" fmla="*/ 6 h 9"/>
                <a:gd name="T32" fmla="*/ 25 w 92"/>
                <a:gd name="T33" fmla="*/ 6 h 9"/>
                <a:gd name="T34" fmla="*/ 38 w 92"/>
                <a:gd name="T35" fmla="*/ 4 h 9"/>
                <a:gd name="T36" fmla="*/ 51 w 92"/>
                <a:gd name="T37" fmla="*/ 2 h 9"/>
                <a:gd name="T38" fmla="*/ 64 w 92"/>
                <a:gd name="T39" fmla="*/ 1 h 9"/>
                <a:gd name="T40" fmla="*/ 77 w 92"/>
                <a:gd name="T41" fmla="*/ 0 h 9"/>
                <a:gd name="T42" fmla="*/ 77 w 92"/>
                <a:gd name="T4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9">
                  <a:moveTo>
                    <a:pt x="77" y="0"/>
                  </a:moveTo>
                  <a:lnTo>
                    <a:pt x="81" y="0"/>
                  </a:lnTo>
                  <a:lnTo>
                    <a:pt x="85" y="0"/>
                  </a:lnTo>
                  <a:lnTo>
                    <a:pt x="88" y="0"/>
                  </a:lnTo>
                  <a:lnTo>
                    <a:pt x="92" y="1"/>
                  </a:lnTo>
                  <a:lnTo>
                    <a:pt x="87" y="4"/>
                  </a:lnTo>
                  <a:lnTo>
                    <a:pt x="81" y="5"/>
                  </a:lnTo>
                  <a:lnTo>
                    <a:pt x="73" y="4"/>
                  </a:lnTo>
                  <a:lnTo>
                    <a:pt x="67" y="6"/>
                  </a:lnTo>
                  <a:lnTo>
                    <a:pt x="51" y="8"/>
                  </a:lnTo>
                  <a:lnTo>
                    <a:pt x="34" y="9"/>
                  </a:lnTo>
                  <a:lnTo>
                    <a:pt x="17" y="9"/>
                  </a:lnTo>
                  <a:lnTo>
                    <a:pt x="0" y="9"/>
                  </a:lnTo>
                  <a:lnTo>
                    <a:pt x="5" y="5"/>
                  </a:lnTo>
                  <a:lnTo>
                    <a:pt x="12" y="5"/>
                  </a:lnTo>
                  <a:lnTo>
                    <a:pt x="18" y="6"/>
                  </a:lnTo>
                  <a:lnTo>
                    <a:pt x="25" y="6"/>
                  </a:lnTo>
                  <a:lnTo>
                    <a:pt x="38" y="4"/>
                  </a:lnTo>
                  <a:lnTo>
                    <a:pt x="51" y="2"/>
                  </a:lnTo>
                  <a:lnTo>
                    <a:pt x="64" y="1"/>
                  </a:lnTo>
                  <a:lnTo>
                    <a:pt x="77" y="0"/>
                  </a:lnTo>
                  <a:lnTo>
                    <a:pt x="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4" name="Freeform 305"/>
            <p:cNvSpPr>
              <a:spLocks/>
            </p:cNvSpPr>
            <p:nvPr/>
          </p:nvSpPr>
          <p:spPr bwMode="auto">
            <a:xfrm>
              <a:off x="5508" y="872"/>
              <a:ext cx="42" cy="2"/>
            </a:xfrm>
            <a:custGeom>
              <a:avLst/>
              <a:gdLst>
                <a:gd name="T0" fmla="*/ 93 w 126"/>
                <a:gd name="T1" fmla="*/ 1 h 8"/>
                <a:gd name="T2" fmla="*/ 101 w 126"/>
                <a:gd name="T3" fmla="*/ 0 h 8"/>
                <a:gd name="T4" fmla="*/ 109 w 126"/>
                <a:gd name="T5" fmla="*/ 0 h 8"/>
                <a:gd name="T6" fmla="*/ 117 w 126"/>
                <a:gd name="T7" fmla="*/ 0 h 8"/>
                <a:gd name="T8" fmla="*/ 124 w 126"/>
                <a:gd name="T9" fmla="*/ 2 h 8"/>
                <a:gd name="T10" fmla="*/ 126 w 126"/>
                <a:gd name="T11" fmla="*/ 2 h 8"/>
                <a:gd name="T12" fmla="*/ 126 w 126"/>
                <a:gd name="T13" fmla="*/ 5 h 8"/>
                <a:gd name="T14" fmla="*/ 96 w 126"/>
                <a:gd name="T15" fmla="*/ 5 h 8"/>
                <a:gd name="T16" fmla="*/ 64 w 126"/>
                <a:gd name="T17" fmla="*/ 5 h 8"/>
                <a:gd name="T18" fmla="*/ 33 w 126"/>
                <a:gd name="T19" fmla="*/ 6 h 8"/>
                <a:gd name="T20" fmla="*/ 3 w 126"/>
                <a:gd name="T21" fmla="*/ 8 h 8"/>
                <a:gd name="T22" fmla="*/ 1 w 126"/>
                <a:gd name="T23" fmla="*/ 7 h 8"/>
                <a:gd name="T24" fmla="*/ 0 w 126"/>
                <a:gd name="T25" fmla="*/ 6 h 8"/>
                <a:gd name="T26" fmla="*/ 5 w 126"/>
                <a:gd name="T27" fmla="*/ 2 h 8"/>
                <a:gd name="T28" fmla="*/ 13 w 126"/>
                <a:gd name="T29" fmla="*/ 2 h 8"/>
                <a:gd name="T30" fmla="*/ 19 w 126"/>
                <a:gd name="T31" fmla="*/ 2 h 8"/>
                <a:gd name="T32" fmla="*/ 26 w 126"/>
                <a:gd name="T33" fmla="*/ 2 h 8"/>
                <a:gd name="T34" fmla="*/ 43 w 126"/>
                <a:gd name="T35" fmla="*/ 2 h 8"/>
                <a:gd name="T36" fmla="*/ 59 w 126"/>
                <a:gd name="T37" fmla="*/ 2 h 8"/>
                <a:gd name="T38" fmla="*/ 75 w 126"/>
                <a:gd name="T39" fmla="*/ 2 h 8"/>
                <a:gd name="T40" fmla="*/ 93 w 126"/>
                <a:gd name="T41" fmla="*/ 1 h 8"/>
                <a:gd name="T42" fmla="*/ 93 w 126"/>
                <a:gd name="T4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8">
                  <a:moveTo>
                    <a:pt x="93" y="1"/>
                  </a:moveTo>
                  <a:lnTo>
                    <a:pt x="101" y="0"/>
                  </a:lnTo>
                  <a:lnTo>
                    <a:pt x="109" y="0"/>
                  </a:lnTo>
                  <a:lnTo>
                    <a:pt x="117" y="0"/>
                  </a:lnTo>
                  <a:lnTo>
                    <a:pt x="124" y="2"/>
                  </a:lnTo>
                  <a:lnTo>
                    <a:pt x="126" y="2"/>
                  </a:lnTo>
                  <a:lnTo>
                    <a:pt x="126" y="5"/>
                  </a:lnTo>
                  <a:lnTo>
                    <a:pt x="96" y="5"/>
                  </a:lnTo>
                  <a:lnTo>
                    <a:pt x="64" y="5"/>
                  </a:lnTo>
                  <a:lnTo>
                    <a:pt x="33" y="6"/>
                  </a:lnTo>
                  <a:lnTo>
                    <a:pt x="3" y="8"/>
                  </a:lnTo>
                  <a:lnTo>
                    <a:pt x="1" y="7"/>
                  </a:lnTo>
                  <a:lnTo>
                    <a:pt x="0" y="6"/>
                  </a:lnTo>
                  <a:lnTo>
                    <a:pt x="5" y="2"/>
                  </a:lnTo>
                  <a:lnTo>
                    <a:pt x="13" y="2"/>
                  </a:lnTo>
                  <a:lnTo>
                    <a:pt x="19" y="2"/>
                  </a:lnTo>
                  <a:lnTo>
                    <a:pt x="26" y="2"/>
                  </a:lnTo>
                  <a:lnTo>
                    <a:pt x="43" y="2"/>
                  </a:lnTo>
                  <a:lnTo>
                    <a:pt x="59" y="2"/>
                  </a:lnTo>
                  <a:lnTo>
                    <a:pt x="75" y="2"/>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sp>
        <p:nvSpPr>
          <p:cNvPr id="326" name="Obdélník 325">
            <a:extLst>
              <a:ext uri="{FF2B5EF4-FFF2-40B4-BE49-F238E27FC236}">
                <a16:creationId xmlns:a16="http://schemas.microsoft.com/office/drawing/2014/main" id="{8B539B25-322A-4912-A333-E88B68B3B01B}"/>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27" name="Šipka doprava 21">
            <a:hlinkClick r:id="" action="ppaction://hlinkshowjump?jump=nextslide"/>
            <a:extLst>
              <a:ext uri="{FF2B5EF4-FFF2-40B4-BE49-F238E27FC236}">
                <a16:creationId xmlns:a16="http://schemas.microsoft.com/office/drawing/2014/main" id="{2A961670-DAC2-4914-8C55-2FA78FD34A57}"/>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28" name="Šipka doprava 22">
            <a:hlinkClick r:id="" action="ppaction://hlinkshowjump?jump=previousslide"/>
            <a:extLst>
              <a:ext uri="{FF2B5EF4-FFF2-40B4-BE49-F238E27FC236}">
                <a16:creationId xmlns:a16="http://schemas.microsoft.com/office/drawing/2014/main" id="{C21F9127-FCC9-4261-A3B5-16CFA358C3C3}"/>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29" name="Rectangle 10">
            <a:extLst>
              <a:ext uri="{FF2B5EF4-FFF2-40B4-BE49-F238E27FC236}">
                <a16:creationId xmlns:a16="http://schemas.microsoft.com/office/drawing/2014/main" id="{DA250E5B-173F-4B41-9D73-43C65B021E69}"/>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- 50</a:t>
            </a:r>
          </a:p>
        </p:txBody>
      </p:sp>
      <p:sp>
        <p:nvSpPr>
          <p:cNvPr id="330" name="Zaoblený obdélník 24">
            <a:hlinkClick r:id="" action="ppaction://hlinkshowjump?jump=firstslide"/>
            <a:extLst>
              <a:ext uri="{FF2B5EF4-FFF2-40B4-BE49-F238E27FC236}">
                <a16:creationId xmlns:a16="http://schemas.microsoft.com/office/drawing/2014/main" id="{3006B279-5794-4B63-B50C-37E4156A9869}"/>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Tree>
    <p:extLst>
      <p:ext uri="{BB962C8B-B14F-4D97-AF65-F5344CB8AC3E}">
        <p14:creationId xmlns:p14="http://schemas.microsoft.com/office/powerpoint/2010/main" val="2814123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délník 11">
            <a:extLst>
              <a:ext uri="{FF2B5EF4-FFF2-40B4-BE49-F238E27FC236}">
                <a16:creationId xmlns:a16="http://schemas.microsoft.com/office/drawing/2014/main" id="{C011C264-F4F3-431C-85B9-ECA3AEBA97C4}"/>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3" name="Šipka doprava 21">
            <a:hlinkClick r:id="" action="ppaction://hlinkshowjump?jump=nextslide"/>
            <a:extLst>
              <a:ext uri="{FF2B5EF4-FFF2-40B4-BE49-F238E27FC236}">
                <a16:creationId xmlns:a16="http://schemas.microsoft.com/office/drawing/2014/main" id="{0EEE76E4-0890-495F-A188-82BEE7621DE2}"/>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4" name="Šipka doprava 22">
            <a:hlinkClick r:id="" action="ppaction://hlinkshowjump?jump=previousslide"/>
            <a:extLst>
              <a:ext uri="{FF2B5EF4-FFF2-40B4-BE49-F238E27FC236}">
                <a16:creationId xmlns:a16="http://schemas.microsoft.com/office/drawing/2014/main" id="{696A89BC-2527-4433-867B-6B2CBF67626B}"/>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6" name="Rectangle 10">
            <a:extLst>
              <a:ext uri="{FF2B5EF4-FFF2-40B4-BE49-F238E27FC236}">
                <a16:creationId xmlns:a16="http://schemas.microsoft.com/office/drawing/2014/main" id="{E5BD3751-1C12-49E5-A5DE-DDEEA47777C3}"/>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- 51</a:t>
            </a:r>
          </a:p>
        </p:txBody>
      </p:sp>
      <p:sp>
        <p:nvSpPr>
          <p:cNvPr id="17" name="Zaoblený obdélník 24">
            <a:hlinkClick r:id="" action="ppaction://hlinkshowjump?jump=firstslide"/>
            <a:extLst>
              <a:ext uri="{FF2B5EF4-FFF2-40B4-BE49-F238E27FC236}">
                <a16:creationId xmlns:a16="http://schemas.microsoft.com/office/drawing/2014/main" id="{28965E81-B157-4F57-BF10-1F1B40AEB4DD}"/>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21" name="Obdélník 20">
            <a:extLst>
              <a:ext uri="{FF2B5EF4-FFF2-40B4-BE49-F238E27FC236}">
                <a16:creationId xmlns:a16="http://schemas.microsoft.com/office/drawing/2014/main" id="{A9228DF1-509F-4615-8359-1F278F040824}"/>
              </a:ext>
            </a:extLst>
          </p:cNvPr>
          <p:cNvSpPr/>
          <p:nvPr/>
        </p:nvSpPr>
        <p:spPr>
          <a:xfrm>
            <a:off x="107503" y="620688"/>
            <a:ext cx="8483341" cy="830997"/>
          </a:xfrm>
          <a:prstGeom prst="rect">
            <a:avLst/>
          </a:prstGeom>
        </p:spPr>
        <p:txBody>
          <a:bodyPr wrap="square">
            <a:spAutoFit/>
          </a:bodyPr>
          <a:lstStyle/>
          <a:p>
            <a:pPr lvl="0"/>
            <a:r>
              <a:rPr lang="cs-CZ" sz="2400" dirty="0"/>
              <a:t>V trojúhelníku ABC platí pro velikosti vnitřních úhlů, že </a:t>
            </a:r>
            <a:r>
              <a:rPr lang="el-GR" sz="2400" dirty="0"/>
              <a:t>α</a:t>
            </a:r>
            <a:r>
              <a:rPr lang="cs-CZ" sz="2400" dirty="0"/>
              <a:t> : </a:t>
            </a:r>
            <a:r>
              <a:rPr lang="el-GR" sz="2400" dirty="0"/>
              <a:t>β</a:t>
            </a:r>
            <a:r>
              <a:rPr lang="cs-CZ" sz="2400" dirty="0"/>
              <a:t> = 1 : 2 a zároveň </a:t>
            </a:r>
            <a:r>
              <a:rPr lang="el-GR" sz="2400" dirty="0"/>
              <a:t>β </a:t>
            </a:r>
            <a:r>
              <a:rPr lang="cs-CZ" sz="2400" dirty="0"/>
              <a:t>: </a:t>
            </a:r>
            <a:r>
              <a:rPr lang="el-GR" sz="2400" dirty="0"/>
              <a:t>γ</a:t>
            </a:r>
            <a:r>
              <a:rPr lang="cs-CZ" sz="2400" dirty="0"/>
              <a:t> = 1 : 3. Určete velikosti všech vnitřních úhlů v </a:t>
            </a:r>
            <a:r>
              <a:rPr lang="cs-CZ" sz="2400" dirty="0">
                <a:sym typeface="Symbol" panose="05050102010706020507" pitchFamily="18" charset="2"/>
              </a:rPr>
              <a:t></a:t>
            </a:r>
            <a:r>
              <a:rPr lang="cs-CZ" sz="2400" dirty="0"/>
              <a:t> ABC. </a:t>
            </a:r>
          </a:p>
        </p:txBody>
      </p:sp>
      <p:sp>
        <p:nvSpPr>
          <p:cNvPr id="22" name="TextovéPole 21">
            <a:extLst>
              <a:ext uri="{FF2B5EF4-FFF2-40B4-BE49-F238E27FC236}">
                <a16:creationId xmlns:a16="http://schemas.microsoft.com/office/drawing/2014/main" id="{0E150976-5CB8-4355-A93A-1DE2CFE913EA}"/>
              </a:ext>
            </a:extLst>
          </p:cNvPr>
          <p:cNvSpPr txBox="1"/>
          <p:nvPr/>
        </p:nvSpPr>
        <p:spPr>
          <a:xfrm>
            <a:off x="251520" y="1736725"/>
            <a:ext cx="1745912" cy="461665"/>
          </a:xfrm>
          <a:prstGeom prst="rect">
            <a:avLst/>
          </a:prstGeom>
          <a:noFill/>
        </p:spPr>
        <p:txBody>
          <a:bodyPr wrap="square" rtlCol="0">
            <a:spAutoFit/>
          </a:bodyPr>
          <a:lstStyle/>
          <a:p>
            <a:r>
              <a:rPr lang="el-GR" sz="2400" dirty="0"/>
              <a:t>α</a:t>
            </a:r>
            <a:r>
              <a:rPr lang="cs-CZ" sz="2400" dirty="0"/>
              <a:t> : </a:t>
            </a:r>
            <a:r>
              <a:rPr lang="el-GR" sz="2400" dirty="0"/>
              <a:t>β</a:t>
            </a:r>
            <a:r>
              <a:rPr lang="cs-CZ" sz="2400" dirty="0"/>
              <a:t> = 1 : 2</a:t>
            </a:r>
          </a:p>
        </p:txBody>
      </p:sp>
      <p:sp>
        <p:nvSpPr>
          <p:cNvPr id="23" name="TextovéPole 22">
            <a:extLst>
              <a:ext uri="{FF2B5EF4-FFF2-40B4-BE49-F238E27FC236}">
                <a16:creationId xmlns:a16="http://schemas.microsoft.com/office/drawing/2014/main" id="{7A8F3BF3-A4CA-4ADA-9B1B-F9BB113F0E64}"/>
              </a:ext>
            </a:extLst>
          </p:cNvPr>
          <p:cNvSpPr txBox="1"/>
          <p:nvPr/>
        </p:nvSpPr>
        <p:spPr>
          <a:xfrm>
            <a:off x="2107260" y="1736725"/>
            <a:ext cx="2797636" cy="461665"/>
          </a:xfrm>
          <a:prstGeom prst="rect">
            <a:avLst/>
          </a:prstGeom>
          <a:noFill/>
        </p:spPr>
        <p:txBody>
          <a:bodyPr wrap="square" rtlCol="0">
            <a:spAutoFit/>
          </a:bodyPr>
          <a:lstStyle/>
          <a:p>
            <a:r>
              <a:rPr lang="el-GR" sz="2400" dirty="0"/>
              <a:t>β </a:t>
            </a:r>
            <a:r>
              <a:rPr lang="cs-CZ" sz="2400" dirty="0"/>
              <a:t>: </a:t>
            </a:r>
            <a:r>
              <a:rPr lang="el-GR" sz="2400" dirty="0"/>
              <a:t>γ</a:t>
            </a:r>
            <a:r>
              <a:rPr lang="cs-CZ" sz="2400" dirty="0"/>
              <a:t> = 1 : 3 = 2 : 6</a:t>
            </a:r>
          </a:p>
        </p:txBody>
      </p:sp>
      <p:sp>
        <p:nvSpPr>
          <p:cNvPr id="24" name="TextovéPole 23">
            <a:extLst>
              <a:ext uri="{FF2B5EF4-FFF2-40B4-BE49-F238E27FC236}">
                <a16:creationId xmlns:a16="http://schemas.microsoft.com/office/drawing/2014/main" id="{1DB30D02-A4B3-411F-8CC2-D405CDE05D46}"/>
              </a:ext>
            </a:extLst>
          </p:cNvPr>
          <p:cNvSpPr txBox="1"/>
          <p:nvPr/>
        </p:nvSpPr>
        <p:spPr>
          <a:xfrm>
            <a:off x="251520" y="3687415"/>
            <a:ext cx="2797636" cy="461665"/>
          </a:xfrm>
          <a:prstGeom prst="rect">
            <a:avLst/>
          </a:prstGeom>
          <a:noFill/>
        </p:spPr>
        <p:txBody>
          <a:bodyPr wrap="square" rtlCol="0">
            <a:spAutoFit/>
          </a:bodyPr>
          <a:lstStyle/>
          <a:p>
            <a:r>
              <a:rPr lang="cs-CZ" sz="2400" dirty="0"/>
              <a:t>1 díl ……180 : 9 = 20</a:t>
            </a:r>
          </a:p>
        </p:txBody>
      </p:sp>
      <p:sp>
        <p:nvSpPr>
          <p:cNvPr id="25" name="TextovéPole 24">
            <a:extLst>
              <a:ext uri="{FF2B5EF4-FFF2-40B4-BE49-F238E27FC236}">
                <a16:creationId xmlns:a16="http://schemas.microsoft.com/office/drawing/2014/main" id="{9B8161C2-4986-465A-9E83-FA1166B297F2}"/>
              </a:ext>
            </a:extLst>
          </p:cNvPr>
          <p:cNvSpPr txBox="1"/>
          <p:nvPr/>
        </p:nvSpPr>
        <p:spPr>
          <a:xfrm>
            <a:off x="247574" y="4051957"/>
            <a:ext cx="2797636" cy="2085443"/>
          </a:xfrm>
          <a:prstGeom prst="rect">
            <a:avLst/>
          </a:prstGeom>
          <a:noFill/>
        </p:spPr>
        <p:txBody>
          <a:bodyPr wrap="square" rtlCol="0">
            <a:spAutoFit/>
          </a:bodyPr>
          <a:lstStyle/>
          <a:p>
            <a:pPr>
              <a:lnSpc>
                <a:spcPct val="150000"/>
              </a:lnSpc>
            </a:pPr>
            <a:r>
              <a:rPr lang="el-GR" sz="2400" dirty="0"/>
              <a:t>α</a:t>
            </a:r>
            <a:r>
              <a:rPr lang="cs-CZ" sz="2400" dirty="0"/>
              <a:t> = 1 . 20 = </a:t>
            </a:r>
            <a:r>
              <a:rPr lang="cs-CZ" sz="2400" b="1" dirty="0"/>
              <a:t>20</a:t>
            </a:r>
            <a:r>
              <a:rPr lang="cs-CZ" sz="2400" b="1" baseline="30000" dirty="0"/>
              <a:t>0</a:t>
            </a:r>
          </a:p>
          <a:p>
            <a:pPr>
              <a:lnSpc>
                <a:spcPct val="150000"/>
              </a:lnSpc>
            </a:pPr>
            <a:r>
              <a:rPr lang="el-GR" sz="2400" dirty="0"/>
              <a:t>β</a:t>
            </a:r>
            <a:r>
              <a:rPr lang="cs-CZ" sz="2400" dirty="0"/>
              <a:t> = 2 . 20 = </a:t>
            </a:r>
            <a:r>
              <a:rPr lang="cs-CZ" sz="2400" b="1" dirty="0"/>
              <a:t>40</a:t>
            </a:r>
            <a:r>
              <a:rPr lang="cs-CZ" sz="2400" b="1" baseline="30000" dirty="0"/>
              <a:t>0</a:t>
            </a:r>
          </a:p>
          <a:p>
            <a:pPr>
              <a:lnSpc>
                <a:spcPct val="150000"/>
              </a:lnSpc>
            </a:pPr>
            <a:r>
              <a:rPr lang="el-GR" sz="2400" dirty="0"/>
              <a:t>γ</a:t>
            </a:r>
            <a:r>
              <a:rPr lang="cs-CZ" sz="2400" dirty="0"/>
              <a:t> = 6 . 20 = </a:t>
            </a:r>
            <a:r>
              <a:rPr lang="cs-CZ" sz="2400" b="1" dirty="0"/>
              <a:t>120</a:t>
            </a:r>
            <a:r>
              <a:rPr lang="cs-CZ" sz="2400" b="1" baseline="30000" dirty="0"/>
              <a:t>0</a:t>
            </a:r>
          </a:p>
          <a:p>
            <a:pPr>
              <a:lnSpc>
                <a:spcPct val="150000"/>
              </a:lnSpc>
            </a:pPr>
            <a:endParaRPr lang="cs-CZ" sz="2400" b="1" baseline="30000" dirty="0"/>
          </a:p>
        </p:txBody>
      </p:sp>
      <p:sp>
        <p:nvSpPr>
          <p:cNvPr id="26" name="Obdélník 25">
            <a:extLst>
              <a:ext uri="{FF2B5EF4-FFF2-40B4-BE49-F238E27FC236}">
                <a16:creationId xmlns:a16="http://schemas.microsoft.com/office/drawing/2014/main" id="{E6D56B97-3750-4131-AAEF-10650B0EBCCA}"/>
              </a:ext>
            </a:extLst>
          </p:cNvPr>
          <p:cNvSpPr/>
          <p:nvPr/>
        </p:nvSpPr>
        <p:spPr>
          <a:xfrm>
            <a:off x="395536" y="6013955"/>
            <a:ext cx="8424936" cy="461665"/>
          </a:xfrm>
          <a:prstGeom prst="rect">
            <a:avLst/>
          </a:prstGeom>
        </p:spPr>
        <p:txBody>
          <a:bodyPr wrap="square">
            <a:spAutoFit/>
          </a:bodyPr>
          <a:lstStyle/>
          <a:p>
            <a:r>
              <a:rPr lang="cs-CZ" sz="2400" dirty="0"/>
              <a:t>Úhly v trojúhelníku ABC mají velikost </a:t>
            </a:r>
            <a:r>
              <a:rPr lang="el-GR" sz="2400" dirty="0"/>
              <a:t>α</a:t>
            </a:r>
            <a:r>
              <a:rPr lang="cs-CZ" sz="2400" dirty="0"/>
              <a:t> = 20</a:t>
            </a:r>
            <a:r>
              <a:rPr lang="cs-CZ" sz="2400" baseline="30000" dirty="0"/>
              <a:t>0</a:t>
            </a:r>
            <a:r>
              <a:rPr lang="cs-CZ" sz="2400" dirty="0"/>
              <a:t>,</a:t>
            </a:r>
            <a:r>
              <a:rPr lang="cs-CZ" sz="2400" baseline="30000" dirty="0"/>
              <a:t> </a:t>
            </a:r>
            <a:r>
              <a:rPr lang="el-GR" sz="2400" dirty="0"/>
              <a:t>β</a:t>
            </a:r>
            <a:r>
              <a:rPr lang="cs-CZ" sz="2400" dirty="0"/>
              <a:t> = 40</a:t>
            </a:r>
            <a:r>
              <a:rPr lang="cs-CZ" sz="2400" baseline="30000" dirty="0"/>
              <a:t>0</a:t>
            </a:r>
            <a:r>
              <a:rPr lang="cs-CZ" sz="2400" dirty="0"/>
              <a:t> a </a:t>
            </a:r>
            <a:r>
              <a:rPr lang="el-GR" sz="2400" dirty="0"/>
              <a:t>γ</a:t>
            </a:r>
            <a:r>
              <a:rPr lang="cs-CZ" sz="2400" dirty="0"/>
              <a:t> = 120</a:t>
            </a:r>
            <a:r>
              <a:rPr lang="cs-CZ" sz="2400" baseline="30000" dirty="0"/>
              <a:t>0</a:t>
            </a:r>
            <a:r>
              <a:rPr lang="cs-CZ" sz="2400" dirty="0"/>
              <a:t> .</a:t>
            </a:r>
            <a:endParaRPr lang="cs-CZ" sz="2400" b="1" dirty="0"/>
          </a:p>
        </p:txBody>
      </p:sp>
      <p:sp>
        <p:nvSpPr>
          <p:cNvPr id="27" name="Rovnoramenný trojúhelník 26">
            <a:extLst>
              <a:ext uri="{FF2B5EF4-FFF2-40B4-BE49-F238E27FC236}">
                <a16:creationId xmlns:a16="http://schemas.microsoft.com/office/drawing/2014/main" id="{785317E7-5E7F-4C30-8D1F-739578B414E1}"/>
              </a:ext>
            </a:extLst>
          </p:cNvPr>
          <p:cNvSpPr/>
          <p:nvPr/>
        </p:nvSpPr>
        <p:spPr>
          <a:xfrm>
            <a:off x="7586582" y="2019348"/>
            <a:ext cx="1152128" cy="141894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8" name="TextovéPole 27">
            <a:extLst>
              <a:ext uri="{FF2B5EF4-FFF2-40B4-BE49-F238E27FC236}">
                <a16:creationId xmlns:a16="http://schemas.microsoft.com/office/drawing/2014/main" id="{87789E3D-6656-4410-9C0F-D642D1A2D75B}"/>
              </a:ext>
            </a:extLst>
          </p:cNvPr>
          <p:cNvSpPr txBox="1"/>
          <p:nvPr/>
        </p:nvSpPr>
        <p:spPr>
          <a:xfrm>
            <a:off x="1234304" y="2536611"/>
            <a:ext cx="2905648" cy="461665"/>
          </a:xfrm>
          <a:prstGeom prst="rect">
            <a:avLst/>
          </a:prstGeom>
          <a:noFill/>
        </p:spPr>
        <p:txBody>
          <a:bodyPr wrap="square" rtlCol="0">
            <a:spAutoFit/>
          </a:bodyPr>
          <a:lstStyle/>
          <a:p>
            <a:r>
              <a:rPr lang="el-GR" sz="2400" dirty="0"/>
              <a:t>α</a:t>
            </a:r>
            <a:r>
              <a:rPr lang="cs-CZ" sz="2400" dirty="0"/>
              <a:t> : </a:t>
            </a:r>
            <a:r>
              <a:rPr lang="el-GR" sz="2400" dirty="0"/>
              <a:t>β</a:t>
            </a:r>
            <a:r>
              <a:rPr lang="cs-CZ" sz="2400" dirty="0"/>
              <a:t> : </a:t>
            </a:r>
            <a:r>
              <a:rPr lang="el-GR" sz="2400" dirty="0"/>
              <a:t>γ </a:t>
            </a:r>
            <a:r>
              <a:rPr lang="cs-CZ" sz="2400" dirty="0"/>
              <a:t>= 1 : 2 : 6</a:t>
            </a:r>
          </a:p>
        </p:txBody>
      </p:sp>
      <p:cxnSp>
        <p:nvCxnSpPr>
          <p:cNvPr id="29" name="Přímá spojnice se šipkou 28">
            <a:extLst>
              <a:ext uri="{FF2B5EF4-FFF2-40B4-BE49-F238E27FC236}">
                <a16:creationId xmlns:a16="http://schemas.microsoft.com/office/drawing/2014/main" id="{6A634898-20E3-45BE-9E24-08410734F435}"/>
              </a:ext>
            </a:extLst>
          </p:cNvPr>
          <p:cNvCxnSpPr>
            <a:cxnSpLocks/>
            <a:endCxn id="28" idx="0"/>
          </p:cNvCxnSpPr>
          <p:nvPr/>
        </p:nvCxnSpPr>
        <p:spPr>
          <a:xfrm>
            <a:off x="1482614" y="2176894"/>
            <a:ext cx="1204514" cy="359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Přímá spojnice se šipkou 29">
            <a:extLst>
              <a:ext uri="{FF2B5EF4-FFF2-40B4-BE49-F238E27FC236}">
                <a16:creationId xmlns:a16="http://schemas.microsoft.com/office/drawing/2014/main" id="{04F5B80F-8FBB-4C2C-87DA-C60FFCE32745}"/>
              </a:ext>
            </a:extLst>
          </p:cNvPr>
          <p:cNvCxnSpPr>
            <a:cxnSpLocks/>
          </p:cNvCxnSpPr>
          <p:nvPr/>
        </p:nvCxnSpPr>
        <p:spPr>
          <a:xfrm flipH="1">
            <a:off x="3131840" y="2176894"/>
            <a:ext cx="978440" cy="382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2418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délník 12">
            <a:extLst>
              <a:ext uri="{FF2B5EF4-FFF2-40B4-BE49-F238E27FC236}">
                <a16:creationId xmlns:a16="http://schemas.microsoft.com/office/drawing/2014/main" id="{E8D6732C-1106-4836-AB57-09143DBEFA50}"/>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4" name="Šipka doprava 21">
            <a:hlinkClick r:id="" action="ppaction://hlinkshowjump?jump=nextslide"/>
            <a:extLst>
              <a:ext uri="{FF2B5EF4-FFF2-40B4-BE49-F238E27FC236}">
                <a16:creationId xmlns:a16="http://schemas.microsoft.com/office/drawing/2014/main" id="{86DFACE2-5F4C-480B-9024-10B717AF99AC}"/>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5" name="Šipka doprava 22">
            <a:hlinkClick r:id="" action="ppaction://hlinkshowjump?jump=previousslide"/>
            <a:extLst>
              <a:ext uri="{FF2B5EF4-FFF2-40B4-BE49-F238E27FC236}">
                <a16:creationId xmlns:a16="http://schemas.microsoft.com/office/drawing/2014/main" id="{95DE4B58-8758-44D9-A38F-EEFD477061FB}"/>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6" name="Rectangle 10">
            <a:extLst>
              <a:ext uri="{FF2B5EF4-FFF2-40B4-BE49-F238E27FC236}">
                <a16:creationId xmlns:a16="http://schemas.microsoft.com/office/drawing/2014/main" id="{FA13B627-AA10-4B15-9E77-3047A9EF5B07}"/>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- 52</a:t>
            </a:r>
          </a:p>
        </p:txBody>
      </p:sp>
      <p:sp>
        <p:nvSpPr>
          <p:cNvPr id="17" name="Zaoblený obdélník 24">
            <a:hlinkClick r:id="" action="ppaction://hlinkshowjump?jump=firstslide"/>
            <a:extLst>
              <a:ext uri="{FF2B5EF4-FFF2-40B4-BE49-F238E27FC236}">
                <a16:creationId xmlns:a16="http://schemas.microsoft.com/office/drawing/2014/main" id="{752E20C0-7ABD-4BD1-A616-EE69567EE338}"/>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21" name="Rectangle 5">
            <a:extLst>
              <a:ext uri="{FF2B5EF4-FFF2-40B4-BE49-F238E27FC236}">
                <a16:creationId xmlns:a16="http://schemas.microsoft.com/office/drawing/2014/main" id="{43B7C4DB-74A1-48E1-B502-79BD709A1551}"/>
              </a:ext>
            </a:extLst>
          </p:cNvPr>
          <p:cNvSpPr>
            <a:spLocks noChangeArrowheads="1"/>
          </p:cNvSpPr>
          <p:nvPr/>
        </p:nvSpPr>
        <p:spPr bwMode="auto">
          <a:xfrm>
            <a:off x="107503" y="620686"/>
            <a:ext cx="8923607" cy="1614513"/>
          </a:xfrm>
          <a:prstGeom prst="rect">
            <a:avLst/>
          </a:prstGeom>
          <a:noFill/>
          <a:ln w="9525">
            <a:noFill/>
            <a:miter lim="800000"/>
            <a:headEnd/>
            <a:tailEnd/>
          </a:ln>
          <a:effectLst/>
        </p:spPr>
        <p:txBody>
          <a:bodyPr anchor="t"/>
          <a:lstStyle/>
          <a:p>
            <a:r>
              <a:rPr lang="cs-CZ" sz="2400" dirty="0"/>
              <a:t>Do bazénu tvaru kvádru dlouhého 5 m, širokého 3 m a hlubokého 2 m přitéká každou hodinu 1,5 m</a:t>
            </a:r>
            <a:r>
              <a:rPr lang="cs-CZ" sz="2400" baseline="30000" dirty="0"/>
              <a:t>3</a:t>
            </a:r>
            <a:r>
              <a:rPr lang="cs-CZ" sz="2400" dirty="0"/>
              <a:t> vody. Z kolika % bude bazén naplněn za 16 hodin? Jak dlouho ještě bude potřeba bazén napouštět, aby byl naplněn z 90 procent?</a:t>
            </a:r>
          </a:p>
        </p:txBody>
      </p:sp>
      <p:sp>
        <p:nvSpPr>
          <p:cNvPr id="22" name="Rectangle 2">
            <a:extLst>
              <a:ext uri="{FF2B5EF4-FFF2-40B4-BE49-F238E27FC236}">
                <a16:creationId xmlns:a16="http://schemas.microsoft.com/office/drawing/2014/main" id="{786F9907-FFBC-41A2-A82C-080AF7D105A1}"/>
              </a:ext>
            </a:extLst>
          </p:cNvPr>
          <p:cNvSpPr txBox="1">
            <a:spLocks noChangeArrowheads="1"/>
          </p:cNvSpPr>
          <p:nvPr/>
        </p:nvSpPr>
        <p:spPr bwMode="auto">
          <a:xfrm>
            <a:off x="466707" y="4565947"/>
            <a:ext cx="1861416" cy="1326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400" kern="0" dirty="0">
                <a:solidFill>
                  <a:schemeClr val="tx1"/>
                </a:solidFill>
                <a:latin typeface="+mn-lt"/>
              </a:rPr>
              <a:t>V = a . b . c</a:t>
            </a:r>
          </a:p>
          <a:p>
            <a:pPr algn="l">
              <a:defRPr/>
            </a:pPr>
            <a:r>
              <a:rPr lang="cs-CZ" sz="2400" kern="0" dirty="0">
                <a:solidFill>
                  <a:schemeClr val="tx1"/>
                </a:solidFill>
                <a:latin typeface="+mn-lt"/>
              </a:rPr>
              <a:t>V = 5 . 3 . 2</a:t>
            </a:r>
          </a:p>
          <a:p>
            <a:pPr algn="l">
              <a:defRPr/>
            </a:pPr>
            <a:r>
              <a:rPr lang="cs-CZ" sz="2400" b="1" kern="0" dirty="0">
                <a:solidFill>
                  <a:schemeClr val="tx1"/>
                </a:solidFill>
                <a:latin typeface="+mn-lt"/>
              </a:rPr>
              <a:t>V = 30 m</a:t>
            </a:r>
            <a:r>
              <a:rPr lang="cs-CZ" sz="2400" b="1" kern="0" baseline="30000" dirty="0">
                <a:solidFill>
                  <a:schemeClr val="tx1"/>
                </a:solidFill>
                <a:latin typeface="+mn-lt"/>
              </a:rPr>
              <a:t>3</a:t>
            </a:r>
            <a:endParaRPr lang="cs-CZ" sz="2400" b="1" kern="0" baseline="30000" dirty="0">
              <a:solidFill>
                <a:schemeClr val="tx1"/>
              </a:solidFill>
            </a:endParaRPr>
          </a:p>
          <a:p>
            <a:pPr algn="l">
              <a:defRPr/>
            </a:pPr>
            <a:endParaRPr lang="cs-CZ" sz="2400" kern="0" dirty="0">
              <a:solidFill>
                <a:schemeClr val="tx1"/>
              </a:solidFill>
              <a:latin typeface="+mn-lt"/>
            </a:endParaRPr>
          </a:p>
          <a:p>
            <a:pPr algn="l">
              <a:defRPr/>
            </a:pPr>
            <a:endParaRPr lang="cs-CZ" sz="2400" kern="0" dirty="0">
              <a:solidFill>
                <a:schemeClr val="tx1"/>
              </a:solidFill>
              <a:latin typeface="+mn-lt"/>
            </a:endParaRPr>
          </a:p>
        </p:txBody>
      </p:sp>
      <p:sp>
        <p:nvSpPr>
          <p:cNvPr id="23" name="Rectangle 2">
            <a:extLst>
              <a:ext uri="{FF2B5EF4-FFF2-40B4-BE49-F238E27FC236}">
                <a16:creationId xmlns:a16="http://schemas.microsoft.com/office/drawing/2014/main" id="{A44783BE-EE99-474E-A2BD-8672F625797B}"/>
              </a:ext>
            </a:extLst>
          </p:cNvPr>
          <p:cNvSpPr txBox="1">
            <a:spLocks noChangeArrowheads="1"/>
          </p:cNvSpPr>
          <p:nvPr/>
        </p:nvSpPr>
        <p:spPr bwMode="auto">
          <a:xfrm>
            <a:off x="323528" y="5892452"/>
            <a:ext cx="6984776" cy="970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400" kern="0" dirty="0">
                <a:solidFill>
                  <a:schemeClr val="tx1"/>
                </a:solidFill>
                <a:latin typeface="+mn-lt"/>
              </a:rPr>
              <a:t>Za 16 hodin bude bazén napuštěn z 80%. </a:t>
            </a:r>
          </a:p>
          <a:p>
            <a:pPr algn="l">
              <a:defRPr/>
            </a:pPr>
            <a:r>
              <a:rPr lang="cs-CZ" sz="2400" kern="0" dirty="0">
                <a:solidFill>
                  <a:schemeClr val="tx1"/>
                </a:solidFill>
                <a:latin typeface="+mn-lt"/>
              </a:rPr>
              <a:t>Napouštění na 90% objemu bude trvat další 2 hodiny.</a:t>
            </a:r>
            <a:endParaRPr lang="cs-CZ" sz="2400" b="1" kern="0" dirty="0">
              <a:solidFill>
                <a:schemeClr val="tx1"/>
              </a:solidFill>
              <a:latin typeface="+mn-lt"/>
            </a:endParaRPr>
          </a:p>
        </p:txBody>
      </p:sp>
      <p:sp>
        <p:nvSpPr>
          <p:cNvPr id="24" name="Rectangle 2">
            <a:extLst>
              <a:ext uri="{FF2B5EF4-FFF2-40B4-BE49-F238E27FC236}">
                <a16:creationId xmlns:a16="http://schemas.microsoft.com/office/drawing/2014/main" id="{63307AF0-31F4-463A-8B93-2379DAF8F405}"/>
              </a:ext>
            </a:extLst>
          </p:cNvPr>
          <p:cNvSpPr txBox="1">
            <a:spLocks noChangeArrowheads="1"/>
          </p:cNvSpPr>
          <p:nvPr/>
        </p:nvSpPr>
        <p:spPr bwMode="auto">
          <a:xfrm>
            <a:off x="269522" y="2253964"/>
            <a:ext cx="5588868" cy="218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200" kern="0" dirty="0">
                <a:solidFill>
                  <a:schemeClr val="tx1"/>
                </a:solidFill>
                <a:latin typeface="+mn-lt"/>
              </a:rPr>
              <a:t>   kvádr</a:t>
            </a:r>
          </a:p>
          <a:p>
            <a:pPr algn="l">
              <a:defRPr/>
            </a:pPr>
            <a:r>
              <a:rPr lang="cs-CZ" sz="2200" kern="0" dirty="0">
                <a:solidFill>
                  <a:schemeClr val="tx1"/>
                </a:solidFill>
                <a:latin typeface="+mn-lt"/>
              </a:rPr>
              <a:t>   a = 5 m   b = 3 m   c = 2 m </a:t>
            </a:r>
          </a:p>
          <a:p>
            <a:pPr algn="l">
              <a:defRPr/>
            </a:pPr>
            <a:r>
              <a:rPr lang="cs-CZ" sz="2200" kern="0" dirty="0">
                <a:solidFill>
                  <a:schemeClr val="tx1"/>
                </a:solidFill>
                <a:latin typeface="+mn-lt"/>
              </a:rPr>
              <a:t>   V …….. ? m</a:t>
            </a:r>
            <a:r>
              <a:rPr lang="cs-CZ" sz="2200" kern="0" baseline="30000" dirty="0">
                <a:solidFill>
                  <a:schemeClr val="tx1"/>
                </a:solidFill>
                <a:latin typeface="+mn-lt"/>
              </a:rPr>
              <a:t>3</a:t>
            </a:r>
          </a:p>
          <a:p>
            <a:pPr algn="l">
              <a:defRPr/>
            </a:pPr>
            <a:r>
              <a:rPr lang="cs-CZ" sz="2200" kern="0" dirty="0">
                <a:solidFill>
                  <a:schemeClr val="tx1"/>
                </a:solidFill>
                <a:latin typeface="+mn-lt"/>
              </a:rPr>
              <a:t>   1 h ……… 1,5 m</a:t>
            </a:r>
            <a:r>
              <a:rPr lang="cs-CZ" sz="2200" kern="0" baseline="30000" dirty="0">
                <a:solidFill>
                  <a:schemeClr val="tx1"/>
                </a:solidFill>
              </a:rPr>
              <a:t>3</a:t>
            </a:r>
          </a:p>
          <a:p>
            <a:pPr algn="l">
              <a:defRPr/>
            </a:pPr>
            <a:r>
              <a:rPr lang="cs-CZ" sz="2200" kern="0" dirty="0">
                <a:solidFill>
                  <a:schemeClr val="tx1"/>
                </a:solidFill>
                <a:latin typeface="+mn-lt"/>
              </a:rPr>
              <a:t>   napuštěno za 16 h ……. x %</a:t>
            </a:r>
          </a:p>
          <a:p>
            <a:pPr algn="l">
              <a:defRPr/>
            </a:pPr>
            <a:r>
              <a:rPr lang="cs-CZ" sz="2200" kern="0" dirty="0">
                <a:solidFill>
                  <a:schemeClr val="tx1"/>
                </a:solidFill>
                <a:latin typeface="+mn-lt"/>
              </a:rPr>
              <a:t>   90% objemu naplněno za dalších … y hodin</a:t>
            </a:r>
          </a:p>
        </p:txBody>
      </p:sp>
      <p:cxnSp>
        <p:nvCxnSpPr>
          <p:cNvPr id="25" name="Přímá spojnice 24">
            <a:extLst>
              <a:ext uri="{FF2B5EF4-FFF2-40B4-BE49-F238E27FC236}">
                <a16:creationId xmlns:a16="http://schemas.microsoft.com/office/drawing/2014/main" id="{09B70FE4-7770-4050-A215-00F550F738AA}"/>
              </a:ext>
            </a:extLst>
          </p:cNvPr>
          <p:cNvCxnSpPr/>
          <p:nvPr/>
        </p:nvCxnSpPr>
        <p:spPr>
          <a:xfrm>
            <a:off x="464003" y="4437112"/>
            <a:ext cx="53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
            <a:extLst>
              <a:ext uri="{FF2B5EF4-FFF2-40B4-BE49-F238E27FC236}">
                <a16:creationId xmlns:a16="http://schemas.microsoft.com/office/drawing/2014/main" id="{98FDB6BC-BA69-4FDD-88FE-7AC31893C35A}"/>
              </a:ext>
            </a:extLst>
          </p:cNvPr>
          <p:cNvSpPr txBox="1">
            <a:spLocks noChangeArrowheads="1"/>
          </p:cNvSpPr>
          <p:nvPr/>
        </p:nvSpPr>
        <p:spPr bwMode="auto">
          <a:xfrm>
            <a:off x="2339752" y="4565947"/>
            <a:ext cx="223224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400" kern="0" dirty="0">
                <a:solidFill>
                  <a:schemeClr val="tx1"/>
                </a:solidFill>
                <a:latin typeface="+mn-lt"/>
              </a:rPr>
              <a:t>za 16 hodin</a:t>
            </a:r>
          </a:p>
          <a:p>
            <a:pPr algn="l">
              <a:defRPr/>
            </a:pPr>
            <a:r>
              <a:rPr lang="cs-CZ" sz="2400" kern="0" dirty="0">
                <a:solidFill>
                  <a:schemeClr val="tx1"/>
                </a:solidFill>
                <a:latin typeface="+mn-lt"/>
              </a:rPr>
              <a:t>16 . 1,5 = </a:t>
            </a:r>
            <a:r>
              <a:rPr lang="cs-CZ" sz="2400" b="1" kern="0" dirty="0">
                <a:solidFill>
                  <a:schemeClr val="tx1"/>
                </a:solidFill>
                <a:latin typeface="+mn-lt"/>
              </a:rPr>
              <a:t>24 m</a:t>
            </a:r>
            <a:r>
              <a:rPr lang="cs-CZ" sz="2400" b="1" kern="0" baseline="30000" dirty="0">
                <a:solidFill>
                  <a:schemeClr val="tx1"/>
                </a:solidFill>
              </a:rPr>
              <a:t>3</a:t>
            </a:r>
            <a:endParaRPr lang="cs-CZ" sz="2400" b="1" u="sng" kern="0" dirty="0">
              <a:solidFill>
                <a:schemeClr val="tx1"/>
              </a:solidFill>
              <a:latin typeface="+mn-lt"/>
            </a:endParaRPr>
          </a:p>
          <a:p>
            <a:pPr algn="l">
              <a:defRPr/>
            </a:pPr>
            <a:endParaRPr lang="cs-CZ" sz="2400" kern="0" dirty="0">
              <a:solidFill>
                <a:schemeClr val="tx1"/>
              </a:solidFill>
              <a:latin typeface="+mn-lt"/>
            </a:endParaRPr>
          </a:p>
        </p:txBody>
      </p:sp>
      <p:pic>
        <p:nvPicPr>
          <p:cNvPr id="27" name="Obrázek 26">
            <a:extLst>
              <a:ext uri="{FF2B5EF4-FFF2-40B4-BE49-F238E27FC236}">
                <a16:creationId xmlns:a16="http://schemas.microsoft.com/office/drawing/2014/main" id="{BC22B01E-7CF7-4BF1-AA1A-952B55EACB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8341" y="1790229"/>
            <a:ext cx="3052936" cy="2286843"/>
          </a:xfrm>
          <a:prstGeom prst="rect">
            <a:avLst/>
          </a:prstGeom>
        </p:spPr>
      </p:pic>
      <mc:AlternateContent xmlns:mc="http://schemas.openxmlformats.org/markup-compatibility/2006" xmlns:a14="http://schemas.microsoft.com/office/drawing/2010/main">
        <mc:Choice Requires="a14">
          <p:sp>
            <p:nvSpPr>
              <p:cNvPr id="28" name="Rectangle 2">
                <a:extLst>
                  <a:ext uri="{FF2B5EF4-FFF2-40B4-BE49-F238E27FC236}">
                    <a16:creationId xmlns:a16="http://schemas.microsoft.com/office/drawing/2014/main" id="{11E8D9DF-56EB-4BED-A071-28AE39DFC637}"/>
                  </a:ext>
                </a:extLst>
              </p:cNvPr>
              <p:cNvSpPr txBox="1">
                <a:spLocks noChangeArrowheads="1"/>
              </p:cNvSpPr>
              <p:nvPr/>
            </p:nvSpPr>
            <p:spPr bwMode="auto">
              <a:xfrm>
                <a:off x="4524375" y="4486802"/>
                <a:ext cx="2201500" cy="65293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400" kern="0" dirty="0">
                    <a:solidFill>
                      <a:schemeClr val="tx1"/>
                    </a:solidFill>
                  </a:rPr>
                  <a:t>x = </a:t>
                </a:r>
                <a14:m>
                  <m:oMath xmlns:m="http://schemas.openxmlformats.org/officeDocument/2006/math">
                    <m:f>
                      <m:fPr>
                        <m:ctrlPr>
                          <a:rPr lang="cs-CZ" sz="2400" i="1" kern="0" dirty="0" smtClean="0">
                            <a:solidFill>
                              <a:schemeClr val="tx1"/>
                            </a:solidFill>
                            <a:latin typeface="Cambria Math" panose="02040503050406030204" pitchFamily="18" charset="0"/>
                          </a:rPr>
                        </m:ctrlPr>
                      </m:fPr>
                      <m:num>
                        <m:r>
                          <a:rPr lang="cs-CZ" sz="2400" b="0" i="1" kern="0" dirty="0" smtClean="0">
                            <a:solidFill>
                              <a:schemeClr val="tx1"/>
                            </a:solidFill>
                            <a:latin typeface="Cambria Math" panose="02040503050406030204" pitchFamily="18" charset="0"/>
                          </a:rPr>
                          <m:t>24</m:t>
                        </m:r>
                      </m:num>
                      <m:den>
                        <m:r>
                          <a:rPr lang="cs-CZ" sz="2400" b="0" i="1" kern="0" dirty="0" smtClean="0">
                            <a:solidFill>
                              <a:schemeClr val="tx1"/>
                            </a:solidFill>
                            <a:latin typeface="Cambria Math" panose="02040503050406030204" pitchFamily="18" charset="0"/>
                          </a:rPr>
                          <m:t>30</m:t>
                        </m:r>
                      </m:den>
                    </m:f>
                  </m:oMath>
                </a14:m>
                <a:r>
                  <a:rPr lang="cs-CZ" sz="2400" kern="0" dirty="0">
                    <a:solidFill>
                      <a:schemeClr val="tx1"/>
                    </a:solidFill>
                    <a:latin typeface="+mn-lt"/>
                  </a:rPr>
                  <a:t> =</a:t>
                </a:r>
                <a:r>
                  <a:rPr lang="cs-CZ" sz="2400" kern="0" dirty="0">
                    <a:solidFill>
                      <a:schemeClr val="tx1"/>
                    </a:solidFill>
                  </a:rPr>
                  <a:t> </a:t>
                </a:r>
                <a14:m>
                  <m:oMath xmlns:m="http://schemas.openxmlformats.org/officeDocument/2006/math">
                    <m:f>
                      <m:fPr>
                        <m:ctrlPr>
                          <a:rPr lang="cs-CZ" sz="2400" i="1" kern="0" dirty="0">
                            <a:solidFill>
                              <a:schemeClr val="tx1"/>
                            </a:solidFill>
                            <a:latin typeface="Cambria Math" panose="02040503050406030204" pitchFamily="18" charset="0"/>
                          </a:rPr>
                        </m:ctrlPr>
                      </m:fPr>
                      <m:num>
                        <m:r>
                          <a:rPr lang="cs-CZ" sz="2400" b="0" i="1" kern="0" dirty="0" smtClean="0">
                            <a:solidFill>
                              <a:schemeClr val="tx1"/>
                            </a:solidFill>
                            <a:latin typeface="Cambria Math" panose="02040503050406030204" pitchFamily="18" charset="0"/>
                          </a:rPr>
                          <m:t>4</m:t>
                        </m:r>
                      </m:num>
                      <m:den>
                        <m:r>
                          <a:rPr lang="cs-CZ" sz="2400" b="0" i="1" kern="0" dirty="0" smtClean="0">
                            <a:solidFill>
                              <a:schemeClr val="tx1"/>
                            </a:solidFill>
                            <a:latin typeface="Cambria Math" panose="02040503050406030204" pitchFamily="18" charset="0"/>
                          </a:rPr>
                          <m:t>5</m:t>
                        </m:r>
                      </m:den>
                    </m:f>
                  </m:oMath>
                </a14:m>
                <a:r>
                  <a:rPr lang="cs-CZ" sz="2400" kern="0" dirty="0">
                    <a:solidFill>
                      <a:schemeClr val="tx1"/>
                    </a:solidFill>
                    <a:latin typeface="+mn-lt"/>
                  </a:rPr>
                  <a:t> = </a:t>
                </a:r>
                <a:r>
                  <a:rPr lang="cs-CZ" sz="2400" b="1" u="sng" kern="0" dirty="0">
                    <a:solidFill>
                      <a:schemeClr val="tx1"/>
                    </a:solidFill>
                    <a:latin typeface="+mn-lt"/>
                  </a:rPr>
                  <a:t>80 %</a:t>
                </a:r>
              </a:p>
              <a:p>
                <a:pPr algn="l">
                  <a:defRPr/>
                </a:pPr>
                <a:endParaRPr lang="cs-CZ" sz="2400" kern="0" dirty="0">
                  <a:solidFill>
                    <a:schemeClr val="tx1"/>
                  </a:solidFill>
                  <a:latin typeface="+mn-lt"/>
                </a:endParaRPr>
              </a:p>
            </p:txBody>
          </p:sp>
        </mc:Choice>
        <mc:Fallback xmlns="">
          <p:sp>
            <p:nvSpPr>
              <p:cNvPr id="28" name="Rectangle 2">
                <a:extLst>
                  <a:ext uri="{FF2B5EF4-FFF2-40B4-BE49-F238E27FC236}">
                    <a16:creationId xmlns:a16="http://schemas.microsoft.com/office/drawing/2014/main" id="{11E8D9DF-56EB-4BED-A071-28AE39DFC637}"/>
                  </a:ext>
                </a:extLst>
              </p:cNvPr>
              <p:cNvSpPr txBox="1">
                <a:spLocks noRot="1" noChangeAspect="1" noMove="1" noResize="1" noEditPoints="1" noAdjustHandles="1" noChangeArrowheads="1" noChangeShapeType="1" noTextEdit="1"/>
              </p:cNvSpPr>
              <p:nvPr/>
            </p:nvSpPr>
            <p:spPr bwMode="auto">
              <a:xfrm>
                <a:off x="4524375" y="4486802"/>
                <a:ext cx="2201500" cy="652935"/>
              </a:xfrm>
              <a:prstGeom prst="rect">
                <a:avLst/>
              </a:prstGeom>
              <a:blipFill>
                <a:blip r:embed="rId3"/>
                <a:stretch>
                  <a:fillRect l="-4155" r="-2770" b="-37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9" name="Rectangle 2">
                <a:extLst>
                  <a:ext uri="{FF2B5EF4-FFF2-40B4-BE49-F238E27FC236}">
                    <a16:creationId xmlns:a16="http://schemas.microsoft.com/office/drawing/2014/main" id="{B769655C-D9DA-4A77-9AAB-C96C9C9A6F1F}"/>
                  </a:ext>
                </a:extLst>
              </p:cNvPr>
              <p:cNvSpPr txBox="1">
                <a:spLocks noChangeArrowheads="1"/>
              </p:cNvSpPr>
              <p:nvPr/>
            </p:nvSpPr>
            <p:spPr bwMode="auto">
              <a:xfrm>
                <a:off x="6876256" y="4509120"/>
                <a:ext cx="2232248" cy="65293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400" kern="0" dirty="0">
                    <a:solidFill>
                      <a:schemeClr val="tx1"/>
                    </a:solidFill>
                    <a:latin typeface="+mn-lt"/>
                  </a:rPr>
                  <a:t>90 % = </a:t>
                </a:r>
                <a14:m>
                  <m:oMath xmlns:m="http://schemas.openxmlformats.org/officeDocument/2006/math">
                    <m:f>
                      <m:fPr>
                        <m:ctrlPr>
                          <a:rPr lang="cs-CZ" sz="2400" i="1" kern="0" dirty="0">
                            <a:solidFill>
                              <a:schemeClr val="tx1"/>
                            </a:solidFill>
                            <a:latin typeface="Cambria Math" panose="02040503050406030204" pitchFamily="18" charset="0"/>
                          </a:rPr>
                        </m:ctrlPr>
                      </m:fPr>
                      <m:num>
                        <m:r>
                          <a:rPr lang="cs-CZ" sz="2400" b="0" i="1" kern="0" dirty="0" smtClean="0">
                            <a:solidFill>
                              <a:schemeClr val="tx1"/>
                            </a:solidFill>
                            <a:latin typeface="Cambria Math" panose="02040503050406030204" pitchFamily="18" charset="0"/>
                          </a:rPr>
                          <m:t>9</m:t>
                        </m:r>
                      </m:num>
                      <m:den>
                        <m:r>
                          <a:rPr lang="cs-CZ" sz="2400" b="0" i="1" kern="0" dirty="0" smtClean="0">
                            <a:solidFill>
                              <a:schemeClr val="tx1"/>
                            </a:solidFill>
                            <a:latin typeface="Cambria Math" panose="02040503050406030204" pitchFamily="18" charset="0"/>
                          </a:rPr>
                          <m:t>1</m:t>
                        </m:r>
                        <m:r>
                          <a:rPr lang="cs-CZ" sz="2400" i="1" kern="0" dirty="0">
                            <a:solidFill>
                              <a:schemeClr val="tx1"/>
                            </a:solidFill>
                            <a:latin typeface="Cambria Math" panose="02040503050406030204" pitchFamily="18" charset="0"/>
                          </a:rPr>
                          <m:t>0</m:t>
                        </m:r>
                      </m:den>
                    </m:f>
                  </m:oMath>
                </a14:m>
                <a:r>
                  <a:rPr lang="cs-CZ" sz="2400" kern="0" dirty="0">
                    <a:solidFill>
                      <a:schemeClr val="tx1"/>
                    </a:solidFill>
                    <a:latin typeface="+mn-lt"/>
                  </a:rPr>
                  <a:t> = </a:t>
                </a:r>
                <a14:m>
                  <m:oMath xmlns:m="http://schemas.openxmlformats.org/officeDocument/2006/math">
                    <m:f>
                      <m:fPr>
                        <m:ctrlPr>
                          <a:rPr lang="cs-CZ" sz="2400" b="1" i="1" kern="0" dirty="0">
                            <a:solidFill>
                              <a:schemeClr val="tx1"/>
                            </a:solidFill>
                            <a:latin typeface="Cambria Math" panose="02040503050406030204" pitchFamily="18" charset="0"/>
                          </a:rPr>
                        </m:ctrlPr>
                      </m:fPr>
                      <m:num>
                        <m:r>
                          <a:rPr lang="cs-CZ" sz="2400" b="1" i="1" kern="0" dirty="0">
                            <a:solidFill>
                              <a:schemeClr val="tx1"/>
                            </a:solidFill>
                            <a:latin typeface="Cambria Math" panose="02040503050406030204" pitchFamily="18" charset="0"/>
                          </a:rPr>
                          <m:t>𝟐</m:t>
                        </m:r>
                        <m:r>
                          <a:rPr lang="cs-CZ" sz="2400" b="1" i="1" kern="0" dirty="0" smtClean="0">
                            <a:solidFill>
                              <a:schemeClr val="tx1"/>
                            </a:solidFill>
                            <a:latin typeface="Cambria Math" panose="02040503050406030204" pitchFamily="18" charset="0"/>
                          </a:rPr>
                          <m:t>𝟕</m:t>
                        </m:r>
                      </m:num>
                      <m:den>
                        <m:r>
                          <a:rPr lang="cs-CZ" sz="2400" b="1" i="1" kern="0" dirty="0">
                            <a:solidFill>
                              <a:schemeClr val="tx1"/>
                            </a:solidFill>
                            <a:latin typeface="Cambria Math" panose="02040503050406030204" pitchFamily="18" charset="0"/>
                          </a:rPr>
                          <m:t>𝟑𝟎</m:t>
                        </m:r>
                      </m:den>
                    </m:f>
                  </m:oMath>
                </a14:m>
                <a:endParaRPr lang="cs-CZ" sz="2400" b="1" kern="0" dirty="0">
                  <a:solidFill>
                    <a:schemeClr val="tx1"/>
                  </a:solidFill>
                  <a:latin typeface="+mn-lt"/>
                </a:endParaRPr>
              </a:p>
              <a:p>
                <a:pPr algn="l">
                  <a:defRPr/>
                </a:pPr>
                <a:endParaRPr lang="cs-CZ" sz="2400" kern="0" dirty="0">
                  <a:solidFill>
                    <a:schemeClr val="tx1"/>
                  </a:solidFill>
                  <a:latin typeface="+mn-lt"/>
                </a:endParaRPr>
              </a:p>
            </p:txBody>
          </p:sp>
        </mc:Choice>
        <mc:Fallback xmlns="">
          <p:sp>
            <p:nvSpPr>
              <p:cNvPr id="29" name="Rectangle 2">
                <a:extLst>
                  <a:ext uri="{FF2B5EF4-FFF2-40B4-BE49-F238E27FC236}">
                    <a16:creationId xmlns:a16="http://schemas.microsoft.com/office/drawing/2014/main" id="{B769655C-D9DA-4A77-9AAB-C96C9C9A6F1F}"/>
                  </a:ext>
                </a:extLst>
              </p:cNvPr>
              <p:cNvSpPr txBox="1">
                <a:spLocks noRot="1" noChangeAspect="1" noMove="1" noResize="1" noEditPoints="1" noAdjustHandles="1" noChangeArrowheads="1" noChangeShapeType="1" noTextEdit="1"/>
              </p:cNvSpPr>
              <p:nvPr/>
            </p:nvSpPr>
            <p:spPr bwMode="auto">
              <a:xfrm>
                <a:off x="6876256" y="4509120"/>
                <a:ext cx="2232248" cy="652935"/>
              </a:xfrm>
              <a:prstGeom prst="rect">
                <a:avLst/>
              </a:prstGeom>
              <a:blipFill>
                <a:blip r:embed="rId4"/>
                <a:stretch>
                  <a:fillRect l="-4372" b="-467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sp>
        <p:nvSpPr>
          <p:cNvPr id="30" name="Rectangle 2">
            <a:extLst>
              <a:ext uri="{FF2B5EF4-FFF2-40B4-BE49-F238E27FC236}">
                <a16:creationId xmlns:a16="http://schemas.microsoft.com/office/drawing/2014/main" id="{053F8797-A0C3-4A91-9738-C56358E245E6}"/>
              </a:ext>
            </a:extLst>
          </p:cNvPr>
          <p:cNvSpPr txBox="1">
            <a:spLocks noChangeArrowheads="1"/>
          </p:cNvSpPr>
          <p:nvPr/>
        </p:nvSpPr>
        <p:spPr bwMode="auto">
          <a:xfrm>
            <a:off x="6815878" y="5373217"/>
            <a:ext cx="223224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400" kern="0" dirty="0">
                <a:solidFill>
                  <a:schemeClr val="tx1"/>
                </a:solidFill>
                <a:latin typeface="+mn-lt"/>
              </a:rPr>
              <a:t>27 : 1,5 = </a:t>
            </a:r>
            <a:r>
              <a:rPr lang="cs-CZ" sz="2400" b="1" kern="0" dirty="0">
                <a:solidFill>
                  <a:schemeClr val="tx1"/>
                </a:solidFill>
                <a:latin typeface="+mn-lt"/>
              </a:rPr>
              <a:t>18 h</a:t>
            </a:r>
          </a:p>
          <a:p>
            <a:pPr algn="l">
              <a:defRPr/>
            </a:pPr>
            <a:r>
              <a:rPr lang="cs-CZ" sz="2400" kern="0" dirty="0">
                <a:solidFill>
                  <a:schemeClr val="tx1"/>
                </a:solidFill>
                <a:latin typeface="+mn-lt"/>
              </a:rPr>
              <a:t>y = 18 – 16 = </a:t>
            </a:r>
            <a:r>
              <a:rPr lang="cs-CZ" sz="2400" b="1" u="sng" kern="0" dirty="0">
                <a:solidFill>
                  <a:schemeClr val="tx1"/>
                </a:solidFill>
                <a:latin typeface="+mn-lt"/>
              </a:rPr>
              <a:t>2 h</a:t>
            </a:r>
          </a:p>
          <a:p>
            <a:pPr algn="l">
              <a:defRPr/>
            </a:pPr>
            <a:endParaRPr lang="cs-CZ" sz="2400" kern="0" dirty="0">
              <a:solidFill>
                <a:schemeClr val="tx1"/>
              </a:solidFill>
              <a:latin typeface="+mn-lt"/>
            </a:endParaRPr>
          </a:p>
        </p:txBody>
      </p:sp>
    </p:spTree>
    <p:extLst>
      <p:ext uri="{BB962C8B-B14F-4D97-AF65-F5344CB8AC3E}">
        <p14:creationId xmlns:p14="http://schemas.microsoft.com/office/powerpoint/2010/main" val="9898459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Nadpis 1"/>
              <p:cNvSpPr txBox="1">
                <a:spLocks/>
              </p:cNvSpPr>
              <p:nvPr/>
            </p:nvSpPr>
            <p:spPr>
              <a:xfrm>
                <a:off x="108000" y="548680"/>
                <a:ext cx="8507264" cy="92211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dirty="0">
                    <a:solidFill>
                      <a:schemeClr val="tx1"/>
                    </a:solidFill>
                    <a:latin typeface="+mn-lt"/>
                    <a:cs typeface="Times New Roman" pitchFamily="18" charset="0"/>
                  </a:rPr>
                  <a:t>Děti na </a:t>
                </a:r>
                <a:r>
                  <a:rPr lang="cs-CZ" sz="2400" dirty="0" err="1">
                    <a:solidFill>
                      <a:schemeClr val="tx1"/>
                    </a:solidFill>
                    <a:latin typeface="+mn-lt"/>
                    <a:cs typeface="Times New Roman" pitchFamily="18" charset="0"/>
                  </a:rPr>
                  <a:t>cyklovýletu</a:t>
                </a:r>
                <a:r>
                  <a:rPr lang="cs-CZ" sz="2400" dirty="0">
                    <a:solidFill>
                      <a:schemeClr val="tx1"/>
                    </a:solidFill>
                    <a:latin typeface="+mn-lt"/>
                    <a:cs typeface="Times New Roman" pitchFamily="18" charset="0"/>
                  </a:rPr>
                  <a:t> ujeli 1.den </a:t>
                </a:r>
                <a14:m>
                  <m:oMath xmlns:m="http://schemas.openxmlformats.org/officeDocument/2006/math">
                    <m:f>
                      <m:fPr>
                        <m:ctrlPr>
                          <a:rPr lang="cs-CZ" sz="2400" i="1">
                            <a:latin typeface="Cambria Math" panose="02040503050406030204" pitchFamily="18" charset="0"/>
                            <a:cs typeface="Times New Roman" pitchFamily="18" charset="0"/>
                          </a:rPr>
                        </m:ctrlPr>
                      </m:fPr>
                      <m:num>
                        <m:r>
                          <a:rPr lang="cs-CZ" sz="2400" i="1">
                            <a:latin typeface="Cambria Math" panose="02040503050406030204" pitchFamily="18" charset="0"/>
                            <a:cs typeface="Times New Roman" pitchFamily="18" charset="0"/>
                          </a:rPr>
                          <m:t>1</m:t>
                        </m:r>
                      </m:num>
                      <m:den>
                        <m:r>
                          <a:rPr lang="cs-CZ" sz="2400" b="0" i="1" smtClean="0">
                            <a:latin typeface="Cambria Math" panose="02040503050406030204" pitchFamily="18" charset="0"/>
                            <a:cs typeface="Times New Roman" pitchFamily="18" charset="0"/>
                          </a:rPr>
                          <m:t>3</m:t>
                        </m:r>
                      </m:den>
                    </m:f>
                  </m:oMath>
                </a14:m>
                <a:r>
                  <a:rPr lang="cs-CZ" sz="2400" dirty="0">
                    <a:solidFill>
                      <a:schemeClr val="tx1"/>
                    </a:solidFill>
                    <a:latin typeface="+mn-lt"/>
                    <a:cs typeface="Times New Roman" pitchFamily="18" charset="0"/>
                  </a:rPr>
                  <a:t> z celkové trasy a 2.den </a:t>
                </a:r>
                <a14:m>
                  <m:oMath xmlns:m="http://schemas.openxmlformats.org/officeDocument/2006/math">
                    <m:f>
                      <m:fPr>
                        <m:ctrlPr>
                          <a:rPr lang="cs-CZ" sz="2400" i="1">
                            <a:latin typeface="Cambria Math" panose="02040503050406030204" pitchFamily="18" charset="0"/>
                            <a:cs typeface="Times New Roman" pitchFamily="18" charset="0"/>
                          </a:rPr>
                        </m:ctrlPr>
                      </m:fPr>
                      <m:num>
                        <m:r>
                          <a:rPr lang="cs-CZ" sz="2400" b="0" i="1" smtClean="0">
                            <a:latin typeface="Cambria Math" panose="02040503050406030204" pitchFamily="18" charset="0"/>
                            <a:cs typeface="Times New Roman" pitchFamily="18" charset="0"/>
                          </a:rPr>
                          <m:t>3</m:t>
                        </m:r>
                      </m:num>
                      <m:den>
                        <m:r>
                          <a:rPr lang="cs-CZ" sz="2400" b="0" i="1" smtClean="0">
                            <a:latin typeface="Cambria Math" panose="02040503050406030204" pitchFamily="18" charset="0"/>
                            <a:cs typeface="Times New Roman" pitchFamily="18" charset="0"/>
                          </a:rPr>
                          <m:t>5</m:t>
                        </m:r>
                      </m:den>
                    </m:f>
                    <m:r>
                      <a:rPr lang="cs-CZ" sz="2400" b="0" i="1" smtClean="0">
                        <a:latin typeface="Cambria Math" panose="02040503050406030204" pitchFamily="18" charset="0"/>
                        <a:cs typeface="Times New Roman" pitchFamily="18" charset="0"/>
                      </a:rPr>
                      <m:t> </m:t>
                    </m:r>
                  </m:oMath>
                </a14:m>
                <a:r>
                  <a:rPr lang="cs-CZ" sz="2400" dirty="0">
                    <a:solidFill>
                      <a:schemeClr val="tx1"/>
                    </a:solidFill>
                    <a:latin typeface="+mn-lt"/>
                    <a:cs typeface="Times New Roman" pitchFamily="18" charset="0"/>
                  </a:rPr>
                  <a:t>ze zbytku po prvním dnu. Jaká část z celkové trasy jim zbyla na 3.den?</a:t>
                </a:r>
              </a:p>
            </p:txBody>
          </p:sp>
        </mc:Choice>
        <mc:Fallback xmlns="">
          <p:sp>
            <p:nvSpPr>
              <p:cNvPr id="25" name="Nadpis 1"/>
              <p:cNvSpPr txBox="1">
                <a:spLocks noRot="1" noChangeAspect="1" noMove="1" noResize="1" noEditPoints="1" noAdjustHandles="1" noChangeArrowheads="1" noChangeShapeType="1" noTextEdit="1"/>
              </p:cNvSpPr>
              <p:nvPr/>
            </p:nvSpPr>
            <p:spPr>
              <a:xfrm>
                <a:off x="108000" y="548680"/>
                <a:ext cx="8507264" cy="922114"/>
              </a:xfrm>
              <a:prstGeom prst="rect">
                <a:avLst/>
              </a:prstGeom>
              <a:blipFill>
                <a:blip r:embed="rId2"/>
                <a:stretch>
                  <a:fillRect l="-1147" b="-2119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8" name="Nadpis 1"/>
              <p:cNvSpPr txBox="1">
                <a:spLocks/>
              </p:cNvSpPr>
              <p:nvPr/>
            </p:nvSpPr>
            <p:spPr>
              <a:xfrm>
                <a:off x="467544" y="3140968"/>
                <a:ext cx="6804712" cy="72008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dirty="0">
                    <a:solidFill>
                      <a:schemeClr val="tx1"/>
                    </a:solidFill>
                    <a:latin typeface="Times New Roman" pitchFamily="18" charset="0"/>
                    <a:cs typeface="Times New Roman" pitchFamily="18" charset="0"/>
                  </a:rPr>
                  <a:t>x = </a:t>
                </a:r>
                <a14:m>
                  <m:oMath xmlns:m="http://schemas.openxmlformats.org/officeDocument/2006/math">
                    <m:r>
                      <a:rPr lang="cs-CZ" sz="2400" b="0" i="0" smtClean="0">
                        <a:solidFill>
                          <a:schemeClr val="tx1"/>
                        </a:solidFill>
                        <a:latin typeface="Cambria Math"/>
                        <a:cs typeface="Times New Roman" pitchFamily="18" charset="0"/>
                      </a:rPr>
                      <m:t>1−</m:t>
                    </m:r>
                    <m:d>
                      <m:dPr>
                        <m:ctrlPr>
                          <a:rPr lang="cs-CZ" sz="2400" b="0" i="1" smtClean="0">
                            <a:solidFill>
                              <a:schemeClr val="tx1"/>
                            </a:solidFill>
                            <a:latin typeface="Cambria Math" panose="02040503050406030204" pitchFamily="18" charset="0"/>
                            <a:cs typeface="Times New Roman" pitchFamily="18" charset="0"/>
                          </a:rPr>
                        </m:ctrlPr>
                      </m:dPr>
                      <m:e>
                        <m:f>
                          <m:fPr>
                            <m:ctrlPr>
                              <a:rPr lang="cs-CZ" sz="2400" i="1">
                                <a:latin typeface="Cambria Math" panose="02040503050406030204" pitchFamily="18" charset="0"/>
                                <a:cs typeface="Times New Roman" pitchFamily="18" charset="0"/>
                              </a:rPr>
                            </m:ctrlPr>
                          </m:fPr>
                          <m:num>
                            <m:r>
                              <a:rPr lang="cs-CZ" sz="2400" i="1">
                                <a:latin typeface="Cambria Math"/>
                                <a:cs typeface="Times New Roman" pitchFamily="18" charset="0"/>
                              </a:rPr>
                              <m:t>1</m:t>
                            </m:r>
                          </m:num>
                          <m:den>
                            <m:r>
                              <a:rPr lang="cs-CZ" sz="2400" b="0" i="1" smtClean="0">
                                <a:latin typeface="Cambria Math"/>
                                <a:cs typeface="Times New Roman" pitchFamily="18" charset="0"/>
                              </a:rPr>
                              <m:t>3</m:t>
                            </m:r>
                          </m:den>
                        </m:f>
                        <m:r>
                          <a:rPr lang="cs-CZ" sz="2400" b="0" i="1" smtClean="0">
                            <a:latin typeface="Cambria Math"/>
                            <a:cs typeface="Times New Roman" pitchFamily="18" charset="0"/>
                          </a:rPr>
                          <m:t>+</m:t>
                        </m:r>
                        <m:f>
                          <m:fPr>
                            <m:ctrlPr>
                              <a:rPr lang="cs-CZ" sz="2400" i="1">
                                <a:latin typeface="Cambria Math" panose="02040503050406030204" pitchFamily="18" charset="0"/>
                                <a:cs typeface="Times New Roman" pitchFamily="18" charset="0"/>
                              </a:rPr>
                            </m:ctrlPr>
                          </m:fPr>
                          <m:num>
                            <m:r>
                              <a:rPr lang="cs-CZ" sz="2400" b="0" i="1" smtClean="0">
                                <a:latin typeface="Cambria Math" panose="02040503050406030204" pitchFamily="18" charset="0"/>
                                <a:cs typeface="Times New Roman" pitchFamily="18" charset="0"/>
                              </a:rPr>
                              <m:t>2</m:t>
                            </m:r>
                          </m:num>
                          <m:den>
                            <m:r>
                              <a:rPr lang="cs-CZ" sz="2400" b="0" i="1" smtClean="0">
                                <a:latin typeface="Cambria Math" panose="02040503050406030204" pitchFamily="18" charset="0"/>
                                <a:cs typeface="Times New Roman" pitchFamily="18" charset="0"/>
                              </a:rPr>
                              <m:t>5</m:t>
                            </m:r>
                          </m:den>
                        </m:f>
                      </m:e>
                    </m:d>
                    <m:r>
                      <a:rPr lang="cs-CZ" sz="2400" b="0" i="1" smtClean="0">
                        <a:solidFill>
                          <a:schemeClr val="tx1"/>
                        </a:solidFill>
                        <a:latin typeface="Cambria Math"/>
                        <a:cs typeface="Times New Roman" pitchFamily="18" charset="0"/>
                      </a:rPr>
                      <m:t>=</m:t>
                    </m:r>
                    <m:r>
                      <a:rPr lang="cs-CZ" sz="2400" b="0" i="0" smtClean="0">
                        <a:solidFill>
                          <a:schemeClr val="tx1"/>
                        </a:solidFill>
                        <a:latin typeface="Cambria Math"/>
                        <a:cs typeface="Times New Roman" pitchFamily="18" charset="0"/>
                      </a:rPr>
                      <m:t>1−</m:t>
                    </m:r>
                    <m:f>
                      <m:fPr>
                        <m:ctrlPr>
                          <a:rPr lang="cs-CZ" sz="2400" i="1">
                            <a:latin typeface="Cambria Math" panose="02040503050406030204" pitchFamily="18" charset="0"/>
                            <a:cs typeface="Times New Roman" pitchFamily="18" charset="0"/>
                          </a:rPr>
                        </m:ctrlPr>
                      </m:fPr>
                      <m:num>
                        <m:r>
                          <a:rPr lang="cs-CZ" sz="2400" b="0" i="1" smtClean="0">
                            <a:latin typeface="Cambria Math" panose="02040503050406030204" pitchFamily="18" charset="0"/>
                            <a:cs typeface="Times New Roman" pitchFamily="18" charset="0"/>
                          </a:rPr>
                          <m:t>5</m:t>
                        </m:r>
                        <m:r>
                          <a:rPr lang="cs-CZ" sz="2400" b="0" i="1" smtClean="0">
                            <a:latin typeface="Cambria Math"/>
                            <a:cs typeface="Times New Roman" pitchFamily="18" charset="0"/>
                          </a:rPr>
                          <m:t>+</m:t>
                        </m:r>
                        <m:r>
                          <a:rPr lang="cs-CZ" sz="2400" b="0" i="1" smtClean="0">
                            <a:latin typeface="Cambria Math" panose="02040503050406030204" pitchFamily="18" charset="0"/>
                            <a:cs typeface="Times New Roman" pitchFamily="18" charset="0"/>
                          </a:rPr>
                          <m:t>6</m:t>
                        </m:r>
                      </m:num>
                      <m:den>
                        <m:r>
                          <a:rPr lang="cs-CZ" sz="2400" b="0" i="1" smtClean="0">
                            <a:latin typeface="Cambria Math" panose="02040503050406030204" pitchFamily="18" charset="0"/>
                            <a:cs typeface="Times New Roman" pitchFamily="18" charset="0"/>
                          </a:rPr>
                          <m:t>15</m:t>
                        </m:r>
                      </m:den>
                    </m:f>
                    <m:r>
                      <a:rPr lang="cs-CZ" sz="2400" b="0" i="1" smtClean="0">
                        <a:latin typeface="Cambria Math"/>
                        <a:cs typeface="Times New Roman" pitchFamily="18" charset="0"/>
                      </a:rPr>
                      <m:t>=1−</m:t>
                    </m:r>
                    <m:f>
                      <m:fPr>
                        <m:ctrlPr>
                          <a:rPr lang="cs-CZ" sz="2400" i="1">
                            <a:latin typeface="Cambria Math" panose="02040503050406030204" pitchFamily="18" charset="0"/>
                            <a:cs typeface="Times New Roman" pitchFamily="18" charset="0"/>
                          </a:rPr>
                        </m:ctrlPr>
                      </m:fPr>
                      <m:num>
                        <m:r>
                          <a:rPr lang="cs-CZ" sz="2400" b="0" i="1" smtClean="0">
                            <a:latin typeface="Cambria Math" panose="02040503050406030204" pitchFamily="18" charset="0"/>
                            <a:cs typeface="Times New Roman" pitchFamily="18" charset="0"/>
                          </a:rPr>
                          <m:t>11</m:t>
                        </m:r>
                      </m:num>
                      <m:den>
                        <m:r>
                          <a:rPr lang="cs-CZ" sz="2400" b="0" i="1" smtClean="0">
                            <a:latin typeface="Cambria Math" panose="02040503050406030204" pitchFamily="18" charset="0"/>
                            <a:cs typeface="Times New Roman" pitchFamily="18" charset="0"/>
                          </a:rPr>
                          <m:t>15</m:t>
                        </m:r>
                      </m:den>
                    </m:f>
                    <m:r>
                      <a:rPr lang="cs-CZ" sz="2400" b="0" i="1" smtClean="0">
                        <a:latin typeface="Cambria Math"/>
                        <a:cs typeface="Times New Roman" pitchFamily="18" charset="0"/>
                      </a:rPr>
                      <m:t>=</m:t>
                    </m:r>
                    <m:f>
                      <m:fPr>
                        <m:ctrlPr>
                          <a:rPr lang="cs-CZ" sz="2400" i="1">
                            <a:latin typeface="Cambria Math" panose="02040503050406030204" pitchFamily="18" charset="0"/>
                            <a:cs typeface="Times New Roman" pitchFamily="18" charset="0"/>
                          </a:rPr>
                        </m:ctrlPr>
                      </m:fPr>
                      <m:num>
                        <m:r>
                          <a:rPr lang="cs-CZ" sz="2400" b="0" i="1" smtClean="0">
                            <a:latin typeface="Cambria Math" panose="02040503050406030204" pitchFamily="18" charset="0"/>
                            <a:cs typeface="Times New Roman" pitchFamily="18" charset="0"/>
                          </a:rPr>
                          <m:t>4</m:t>
                        </m:r>
                      </m:num>
                      <m:den>
                        <m:r>
                          <a:rPr lang="cs-CZ" sz="2400" b="0" i="1" smtClean="0">
                            <a:latin typeface="Cambria Math" panose="02040503050406030204" pitchFamily="18" charset="0"/>
                            <a:cs typeface="Times New Roman" pitchFamily="18" charset="0"/>
                          </a:rPr>
                          <m:t>15</m:t>
                        </m:r>
                      </m:den>
                    </m:f>
                  </m:oMath>
                </a14:m>
                <a:endParaRPr lang="cs-CZ" sz="2400" dirty="0">
                  <a:solidFill>
                    <a:schemeClr val="tx1"/>
                  </a:solidFill>
                  <a:latin typeface="Times New Roman" pitchFamily="18" charset="0"/>
                  <a:cs typeface="Times New Roman" pitchFamily="18" charset="0"/>
                </a:endParaRPr>
              </a:p>
            </p:txBody>
          </p:sp>
        </mc:Choice>
        <mc:Fallback xmlns="">
          <p:sp>
            <p:nvSpPr>
              <p:cNvPr id="38" name="Nadpis 1"/>
              <p:cNvSpPr txBox="1">
                <a:spLocks noRot="1" noChangeAspect="1" noMove="1" noResize="1" noEditPoints="1" noAdjustHandles="1" noChangeArrowheads="1" noChangeShapeType="1" noTextEdit="1"/>
              </p:cNvSpPr>
              <p:nvPr/>
            </p:nvSpPr>
            <p:spPr>
              <a:xfrm>
                <a:off x="467544" y="3140968"/>
                <a:ext cx="6804712" cy="720080"/>
              </a:xfrm>
              <a:prstGeom prst="rect">
                <a:avLst/>
              </a:prstGeom>
              <a:blipFill>
                <a:blip r:embed="rId3"/>
                <a:stretch>
                  <a:fillRect l="-143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9" name="Nadpis 1"/>
              <p:cNvSpPr txBox="1">
                <a:spLocks/>
              </p:cNvSpPr>
              <p:nvPr/>
            </p:nvSpPr>
            <p:spPr>
              <a:xfrm>
                <a:off x="467544" y="1707802"/>
                <a:ext cx="2973240" cy="1433165"/>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dirty="0">
                    <a:latin typeface="Times New Roman" pitchFamily="18" charset="0"/>
                    <a:cs typeface="Times New Roman" pitchFamily="18" charset="0"/>
                  </a:rPr>
                  <a:t>1.den …… </a:t>
                </a:r>
                <a14:m>
                  <m:oMath xmlns:m="http://schemas.openxmlformats.org/officeDocument/2006/math">
                    <m:f>
                      <m:fPr>
                        <m:ctrlPr>
                          <a:rPr lang="cs-CZ" sz="2400" i="1">
                            <a:latin typeface="Cambria Math" panose="02040503050406030204" pitchFamily="18" charset="0"/>
                            <a:cs typeface="Times New Roman" pitchFamily="18" charset="0"/>
                          </a:rPr>
                        </m:ctrlPr>
                      </m:fPr>
                      <m:num>
                        <m:r>
                          <a:rPr lang="cs-CZ" sz="2400" i="1">
                            <a:latin typeface="Cambria Math"/>
                            <a:cs typeface="Times New Roman" pitchFamily="18" charset="0"/>
                          </a:rPr>
                          <m:t>1</m:t>
                        </m:r>
                      </m:num>
                      <m:den>
                        <m:r>
                          <a:rPr lang="cs-CZ" sz="2400" i="1">
                            <a:latin typeface="Cambria Math"/>
                            <a:cs typeface="Times New Roman" pitchFamily="18" charset="0"/>
                          </a:rPr>
                          <m:t>3</m:t>
                        </m:r>
                      </m:den>
                    </m:f>
                  </m:oMath>
                </a14:m>
                <a:endParaRPr lang="cs-CZ" sz="2400" u="sng" dirty="0">
                  <a:latin typeface="Times New Roman" pitchFamily="18" charset="0"/>
                  <a:cs typeface="Times New Roman" pitchFamily="18" charset="0"/>
                </a:endParaRPr>
              </a:p>
              <a:p>
                <a:pPr algn="l"/>
                <a:r>
                  <a:rPr lang="cs-CZ" sz="2400" dirty="0">
                    <a:latin typeface="Times New Roman" pitchFamily="18" charset="0"/>
                    <a:cs typeface="Times New Roman" pitchFamily="18" charset="0"/>
                  </a:rPr>
                  <a:t>2.den ..….. </a:t>
                </a:r>
                <a14:m>
                  <m:oMath xmlns:m="http://schemas.openxmlformats.org/officeDocument/2006/math">
                    <m:f>
                      <m:fPr>
                        <m:ctrlPr>
                          <a:rPr lang="cs-CZ" sz="2400" i="1">
                            <a:latin typeface="Cambria Math" panose="02040503050406030204" pitchFamily="18" charset="0"/>
                            <a:cs typeface="Times New Roman" pitchFamily="18" charset="0"/>
                          </a:rPr>
                        </m:ctrlPr>
                      </m:fPr>
                      <m:num>
                        <m:r>
                          <a:rPr lang="cs-CZ" sz="2400" b="0" i="1" smtClean="0">
                            <a:latin typeface="Cambria Math" panose="02040503050406030204" pitchFamily="18" charset="0"/>
                            <a:cs typeface="Times New Roman" pitchFamily="18" charset="0"/>
                          </a:rPr>
                          <m:t>3</m:t>
                        </m:r>
                      </m:num>
                      <m:den>
                        <m:r>
                          <a:rPr lang="cs-CZ" sz="2400" b="0" i="1" smtClean="0">
                            <a:latin typeface="Cambria Math" panose="02040503050406030204" pitchFamily="18" charset="0"/>
                            <a:cs typeface="Times New Roman" pitchFamily="18" charset="0"/>
                          </a:rPr>
                          <m:t>5</m:t>
                        </m:r>
                      </m:den>
                    </m:f>
                  </m:oMath>
                </a14:m>
                <a:r>
                  <a:rPr lang="cs-CZ" sz="2400" dirty="0">
                    <a:latin typeface="Times New Roman" pitchFamily="18" charset="0"/>
                    <a:cs typeface="Times New Roman" pitchFamily="18" charset="0"/>
                  </a:rPr>
                  <a:t> . </a:t>
                </a:r>
                <a14:m>
                  <m:oMath xmlns:m="http://schemas.openxmlformats.org/officeDocument/2006/math">
                    <m:f>
                      <m:fPr>
                        <m:ctrlPr>
                          <a:rPr lang="cs-CZ" sz="2400" i="1">
                            <a:latin typeface="Cambria Math" panose="02040503050406030204" pitchFamily="18" charset="0"/>
                            <a:cs typeface="Times New Roman" pitchFamily="18" charset="0"/>
                          </a:rPr>
                        </m:ctrlPr>
                      </m:fPr>
                      <m:num>
                        <m:r>
                          <a:rPr lang="cs-CZ" sz="2400" b="0" i="1" smtClean="0">
                            <a:latin typeface="Cambria Math" panose="02040503050406030204" pitchFamily="18" charset="0"/>
                            <a:cs typeface="Times New Roman" pitchFamily="18" charset="0"/>
                          </a:rPr>
                          <m:t>2</m:t>
                        </m:r>
                      </m:num>
                      <m:den>
                        <m:r>
                          <a:rPr lang="cs-CZ" sz="2400" i="1">
                            <a:latin typeface="Cambria Math"/>
                            <a:cs typeface="Times New Roman" pitchFamily="18" charset="0"/>
                          </a:rPr>
                          <m:t>3</m:t>
                        </m:r>
                      </m:den>
                    </m:f>
                  </m:oMath>
                </a14:m>
                <a:r>
                  <a:rPr lang="cs-CZ" sz="2400" dirty="0">
                    <a:solidFill>
                      <a:schemeClr val="tx1"/>
                    </a:solidFill>
                    <a:latin typeface="Times New Roman" pitchFamily="18" charset="0"/>
                    <a:cs typeface="Times New Roman" pitchFamily="18" charset="0"/>
                  </a:rPr>
                  <a:t> = </a:t>
                </a:r>
                <a14:m>
                  <m:oMath xmlns:m="http://schemas.openxmlformats.org/officeDocument/2006/math">
                    <m:f>
                      <m:fPr>
                        <m:ctrlPr>
                          <a:rPr lang="cs-CZ" sz="2400" i="1">
                            <a:latin typeface="Cambria Math" panose="02040503050406030204" pitchFamily="18" charset="0"/>
                            <a:cs typeface="Times New Roman" pitchFamily="18" charset="0"/>
                          </a:rPr>
                        </m:ctrlPr>
                      </m:fPr>
                      <m:num>
                        <m:r>
                          <a:rPr lang="cs-CZ" sz="2400" b="0" i="1" smtClean="0">
                            <a:latin typeface="Cambria Math" panose="02040503050406030204" pitchFamily="18" charset="0"/>
                            <a:cs typeface="Times New Roman" pitchFamily="18" charset="0"/>
                          </a:rPr>
                          <m:t>2</m:t>
                        </m:r>
                      </m:num>
                      <m:den>
                        <m:r>
                          <a:rPr lang="cs-CZ" sz="2400" b="0" i="1" smtClean="0">
                            <a:latin typeface="Cambria Math" panose="02040503050406030204" pitchFamily="18" charset="0"/>
                            <a:cs typeface="Times New Roman" pitchFamily="18" charset="0"/>
                          </a:rPr>
                          <m:t>5</m:t>
                        </m:r>
                      </m:den>
                    </m:f>
                  </m:oMath>
                </a14:m>
                <a:endParaRPr lang="cs-CZ" sz="2400" dirty="0">
                  <a:solidFill>
                    <a:schemeClr val="tx1"/>
                  </a:solidFill>
                  <a:latin typeface="Times New Roman" pitchFamily="18" charset="0"/>
                  <a:cs typeface="Times New Roman" pitchFamily="18" charset="0"/>
                </a:endParaRPr>
              </a:p>
              <a:p>
                <a:pPr algn="l"/>
                <a:r>
                  <a:rPr lang="cs-CZ" sz="2400" u="sng" dirty="0">
                    <a:solidFill>
                      <a:schemeClr val="tx1"/>
                    </a:solidFill>
                    <a:latin typeface="Times New Roman" pitchFamily="18" charset="0"/>
                    <a:cs typeface="Times New Roman" pitchFamily="18" charset="0"/>
                  </a:rPr>
                  <a:t>3.den ..….. x </a:t>
                </a:r>
              </a:p>
            </p:txBody>
          </p:sp>
        </mc:Choice>
        <mc:Fallback xmlns="">
          <p:sp>
            <p:nvSpPr>
              <p:cNvPr id="39" name="Nadpis 1"/>
              <p:cNvSpPr txBox="1">
                <a:spLocks noRot="1" noChangeAspect="1" noMove="1" noResize="1" noEditPoints="1" noAdjustHandles="1" noChangeArrowheads="1" noChangeShapeType="1" noTextEdit="1"/>
              </p:cNvSpPr>
              <p:nvPr/>
            </p:nvSpPr>
            <p:spPr>
              <a:xfrm>
                <a:off x="467544" y="1707802"/>
                <a:ext cx="2973240" cy="1433165"/>
              </a:xfrm>
              <a:prstGeom prst="rect">
                <a:avLst/>
              </a:prstGeom>
              <a:blipFill>
                <a:blip r:embed="rId4"/>
                <a:stretch>
                  <a:fillRect l="-3285" b="-14468"/>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0" name="Nadpis 1"/>
              <p:cNvSpPr txBox="1">
                <a:spLocks/>
              </p:cNvSpPr>
              <p:nvPr/>
            </p:nvSpPr>
            <p:spPr>
              <a:xfrm>
                <a:off x="1960050" y="4508604"/>
                <a:ext cx="5760616" cy="605073"/>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dirty="0">
                    <a:solidFill>
                      <a:schemeClr val="tx1"/>
                    </a:solidFill>
                    <a:latin typeface="Times New Roman" pitchFamily="18" charset="0"/>
                    <a:cs typeface="Times New Roman" pitchFamily="18" charset="0"/>
                  </a:rPr>
                  <a:t>Na 3.den dětem zbyly ujet </a:t>
                </a:r>
                <a14:m>
                  <m:oMath xmlns:m="http://schemas.openxmlformats.org/officeDocument/2006/math">
                    <m:f>
                      <m:fPr>
                        <m:ctrlPr>
                          <a:rPr lang="cs-CZ" sz="2400" i="1">
                            <a:latin typeface="Cambria Math" panose="02040503050406030204" pitchFamily="18" charset="0"/>
                            <a:cs typeface="Times New Roman" pitchFamily="18" charset="0"/>
                          </a:rPr>
                        </m:ctrlPr>
                      </m:fPr>
                      <m:num>
                        <m:r>
                          <a:rPr lang="cs-CZ" sz="2400" b="0" i="1" smtClean="0">
                            <a:latin typeface="Cambria Math" panose="02040503050406030204" pitchFamily="18" charset="0"/>
                            <a:cs typeface="Times New Roman" pitchFamily="18" charset="0"/>
                          </a:rPr>
                          <m:t>4</m:t>
                        </m:r>
                      </m:num>
                      <m:den>
                        <m:r>
                          <a:rPr lang="cs-CZ" sz="2400" b="0" i="1" smtClean="0">
                            <a:latin typeface="Cambria Math" panose="02040503050406030204" pitchFamily="18" charset="0"/>
                            <a:cs typeface="Times New Roman" pitchFamily="18" charset="0"/>
                          </a:rPr>
                          <m:t>15</m:t>
                        </m:r>
                      </m:den>
                    </m:f>
                  </m:oMath>
                </a14:m>
                <a:r>
                  <a:rPr lang="cs-CZ" sz="2400" dirty="0">
                    <a:solidFill>
                      <a:schemeClr val="tx1"/>
                    </a:solidFill>
                    <a:latin typeface="Times New Roman" pitchFamily="18" charset="0"/>
                    <a:cs typeface="Times New Roman" pitchFamily="18" charset="0"/>
                  </a:rPr>
                  <a:t> z celkové trasy. </a:t>
                </a:r>
              </a:p>
            </p:txBody>
          </p:sp>
        </mc:Choice>
        <mc:Fallback xmlns="">
          <p:sp>
            <p:nvSpPr>
              <p:cNvPr id="40" name="Nadpis 1"/>
              <p:cNvSpPr txBox="1">
                <a:spLocks noRot="1" noChangeAspect="1" noMove="1" noResize="1" noEditPoints="1" noAdjustHandles="1" noChangeArrowheads="1" noChangeShapeType="1" noTextEdit="1"/>
              </p:cNvSpPr>
              <p:nvPr/>
            </p:nvSpPr>
            <p:spPr>
              <a:xfrm>
                <a:off x="1960050" y="4508604"/>
                <a:ext cx="5760616" cy="605073"/>
              </a:xfrm>
              <a:prstGeom prst="rect">
                <a:avLst/>
              </a:prstGeom>
              <a:blipFill>
                <a:blip r:embed="rId5"/>
                <a:stretch>
                  <a:fillRect l="-1693" r="-1481" b="-10101"/>
                </a:stretch>
              </a:blipFill>
            </p:spPr>
            <p:txBody>
              <a:bodyPr/>
              <a:lstStyle/>
              <a:p>
                <a:r>
                  <a:rPr lang="cs-CZ">
                    <a:noFill/>
                  </a:rPr>
                  <a:t> </a:t>
                </a:r>
              </a:p>
            </p:txBody>
          </p:sp>
        </mc:Fallback>
      </mc:AlternateContent>
      <p:sp>
        <p:nvSpPr>
          <p:cNvPr id="18" name="Obdélník 17">
            <a:extLst>
              <a:ext uri="{FF2B5EF4-FFF2-40B4-BE49-F238E27FC236}">
                <a16:creationId xmlns:a16="http://schemas.microsoft.com/office/drawing/2014/main" id="{A2BDCFEB-8EC2-4E63-B8F3-711B1157F1AC}"/>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9" name="Šipka doprava 21">
            <a:hlinkClick r:id="" action="ppaction://hlinkshowjump?jump=nextslide"/>
            <a:extLst>
              <a:ext uri="{FF2B5EF4-FFF2-40B4-BE49-F238E27FC236}">
                <a16:creationId xmlns:a16="http://schemas.microsoft.com/office/drawing/2014/main" id="{37779C45-42B0-4590-A5F3-2A399AAE1C40}"/>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0" name="Šipka doprava 22">
            <a:hlinkClick r:id="" action="ppaction://hlinkshowjump?jump=previousslide"/>
            <a:extLst>
              <a:ext uri="{FF2B5EF4-FFF2-40B4-BE49-F238E27FC236}">
                <a16:creationId xmlns:a16="http://schemas.microsoft.com/office/drawing/2014/main" id="{97C15AC4-A261-4C85-BB74-E57C6C868D48}"/>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1" name="Rectangle 10">
            <a:extLst>
              <a:ext uri="{FF2B5EF4-FFF2-40B4-BE49-F238E27FC236}">
                <a16:creationId xmlns:a16="http://schemas.microsoft.com/office/drawing/2014/main" id="{060C0920-6835-4CA4-A7FF-46D5B3528B5D}"/>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- 53</a:t>
            </a:r>
          </a:p>
        </p:txBody>
      </p:sp>
      <p:sp>
        <p:nvSpPr>
          <p:cNvPr id="22" name="Zaoblený obdélník 24">
            <a:hlinkClick r:id="" action="ppaction://hlinkshowjump?jump=firstslide"/>
            <a:extLst>
              <a:ext uri="{FF2B5EF4-FFF2-40B4-BE49-F238E27FC236}">
                <a16:creationId xmlns:a16="http://schemas.microsoft.com/office/drawing/2014/main" id="{98380B10-16A1-4CA1-A996-429A14B6841D}"/>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pic>
        <p:nvPicPr>
          <p:cNvPr id="23" name="Picture 2" descr="C:\Users\Martin Holý\AppData\Local\Microsoft\Windows\Temporary Internet Files\Content.IE5\W1LG2CCZ\MC900197730[1].wmf">
            <a:extLst>
              <a:ext uri="{FF2B5EF4-FFF2-40B4-BE49-F238E27FC236}">
                <a16:creationId xmlns:a16="http://schemas.microsoft.com/office/drawing/2014/main" id="{7D227681-0937-4121-8E67-B9C9D999DF7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536266" y="1701323"/>
            <a:ext cx="1357697" cy="1216932"/>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4">
            <a:extLst>
              <a:ext uri="{FF2B5EF4-FFF2-40B4-BE49-F238E27FC236}">
                <a16:creationId xmlns:a16="http://schemas.microsoft.com/office/drawing/2014/main" id="{3E22EC43-D9BC-49C3-B8C0-CC4DA15EF853}"/>
              </a:ext>
            </a:extLst>
          </p:cNvPr>
          <p:cNvGrpSpPr>
            <a:grpSpLocks noChangeAspect="1"/>
          </p:cNvGrpSpPr>
          <p:nvPr/>
        </p:nvGrpSpPr>
        <p:grpSpPr bwMode="auto">
          <a:xfrm flipH="1">
            <a:off x="7710111" y="1359431"/>
            <a:ext cx="1251327" cy="1121447"/>
            <a:chOff x="5144" y="771"/>
            <a:chExt cx="501" cy="449"/>
          </a:xfrm>
        </p:grpSpPr>
        <p:sp>
          <p:nvSpPr>
            <p:cNvPr id="34" name="AutoShape 3">
              <a:extLst>
                <a:ext uri="{FF2B5EF4-FFF2-40B4-BE49-F238E27FC236}">
                  <a16:creationId xmlns:a16="http://schemas.microsoft.com/office/drawing/2014/main" id="{2801BF33-E467-45C8-9029-FACD898CCF5A}"/>
                </a:ext>
              </a:extLst>
            </p:cNvPr>
            <p:cNvSpPr>
              <a:spLocks noChangeAspect="1" noChangeArrowheads="1" noTextEdit="1"/>
            </p:cNvSpPr>
            <p:nvPr/>
          </p:nvSpPr>
          <p:spPr bwMode="auto">
            <a:xfrm>
              <a:off x="5144" y="771"/>
              <a:ext cx="501"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nvGrpSpPr>
            <p:cNvPr id="35" name="Group 205">
              <a:extLst>
                <a:ext uri="{FF2B5EF4-FFF2-40B4-BE49-F238E27FC236}">
                  <a16:creationId xmlns:a16="http://schemas.microsoft.com/office/drawing/2014/main" id="{E11D13F6-7A39-4813-99F8-5CA40ABDCE2A}"/>
                </a:ext>
              </a:extLst>
            </p:cNvPr>
            <p:cNvGrpSpPr>
              <a:grpSpLocks/>
            </p:cNvGrpSpPr>
            <p:nvPr/>
          </p:nvGrpSpPr>
          <p:grpSpPr bwMode="auto">
            <a:xfrm>
              <a:off x="5145" y="780"/>
              <a:ext cx="492" cy="432"/>
              <a:chOff x="5145" y="780"/>
              <a:chExt cx="492" cy="432"/>
            </a:xfrm>
          </p:grpSpPr>
          <p:sp>
            <p:nvSpPr>
              <p:cNvPr id="140" name="Freeform 5">
                <a:extLst>
                  <a:ext uri="{FF2B5EF4-FFF2-40B4-BE49-F238E27FC236}">
                    <a16:creationId xmlns:a16="http://schemas.microsoft.com/office/drawing/2014/main" id="{B345829A-3F2B-4948-A5C0-68B5ACEE3C01}"/>
                  </a:ext>
                </a:extLst>
              </p:cNvPr>
              <p:cNvSpPr>
                <a:spLocks/>
              </p:cNvSpPr>
              <p:nvPr/>
            </p:nvSpPr>
            <p:spPr bwMode="auto">
              <a:xfrm>
                <a:off x="5146" y="1030"/>
                <a:ext cx="189" cy="180"/>
              </a:xfrm>
              <a:custGeom>
                <a:avLst/>
                <a:gdLst>
                  <a:gd name="T0" fmla="*/ 396 w 569"/>
                  <a:gd name="T1" fmla="*/ 11 h 539"/>
                  <a:gd name="T2" fmla="*/ 309 w 569"/>
                  <a:gd name="T3" fmla="*/ 1 h 539"/>
                  <a:gd name="T4" fmla="*/ 195 w 569"/>
                  <a:gd name="T5" fmla="*/ 15 h 539"/>
                  <a:gd name="T6" fmla="*/ 94 w 569"/>
                  <a:gd name="T7" fmla="*/ 56 h 539"/>
                  <a:gd name="T8" fmla="*/ 40 w 569"/>
                  <a:gd name="T9" fmla="*/ 113 h 539"/>
                  <a:gd name="T10" fmla="*/ 4 w 569"/>
                  <a:gd name="T11" fmla="*/ 195 h 539"/>
                  <a:gd name="T12" fmla="*/ 10 w 569"/>
                  <a:gd name="T13" fmla="*/ 315 h 539"/>
                  <a:gd name="T14" fmla="*/ 47 w 569"/>
                  <a:gd name="T15" fmla="*/ 399 h 539"/>
                  <a:gd name="T16" fmla="*/ 109 w 569"/>
                  <a:gd name="T17" fmla="*/ 477 h 539"/>
                  <a:gd name="T18" fmla="*/ 212 w 569"/>
                  <a:gd name="T19" fmla="*/ 528 h 539"/>
                  <a:gd name="T20" fmla="*/ 328 w 569"/>
                  <a:gd name="T21" fmla="*/ 538 h 539"/>
                  <a:gd name="T22" fmla="*/ 424 w 569"/>
                  <a:gd name="T23" fmla="*/ 510 h 539"/>
                  <a:gd name="T24" fmla="*/ 524 w 569"/>
                  <a:gd name="T25" fmla="*/ 408 h 539"/>
                  <a:gd name="T26" fmla="*/ 569 w 569"/>
                  <a:gd name="T27" fmla="*/ 281 h 539"/>
                  <a:gd name="T28" fmla="*/ 553 w 569"/>
                  <a:gd name="T29" fmla="*/ 185 h 539"/>
                  <a:gd name="T30" fmla="*/ 511 w 569"/>
                  <a:gd name="T31" fmla="*/ 102 h 539"/>
                  <a:gd name="T32" fmla="*/ 455 w 569"/>
                  <a:gd name="T33" fmla="*/ 45 h 539"/>
                  <a:gd name="T34" fmla="*/ 462 w 569"/>
                  <a:gd name="T35" fmla="*/ 109 h 539"/>
                  <a:gd name="T36" fmla="*/ 509 w 569"/>
                  <a:gd name="T37" fmla="*/ 186 h 539"/>
                  <a:gd name="T38" fmla="*/ 527 w 569"/>
                  <a:gd name="T39" fmla="*/ 270 h 539"/>
                  <a:gd name="T40" fmla="*/ 503 w 569"/>
                  <a:gd name="T41" fmla="*/ 365 h 539"/>
                  <a:gd name="T42" fmla="*/ 440 w 569"/>
                  <a:gd name="T43" fmla="*/ 448 h 539"/>
                  <a:gd name="T44" fmla="*/ 324 w 569"/>
                  <a:gd name="T45" fmla="*/ 494 h 539"/>
                  <a:gd name="T46" fmla="*/ 220 w 569"/>
                  <a:gd name="T47" fmla="*/ 484 h 539"/>
                  <a:gd name="T48" fmla="*/ 134 w 569"/>
                  <a:gd name="T49" fmla="*/ 441 h 539"/>
                  <a:gd name="T50" fmla="*/ 63 w 569"/>
                  <a:gd name="T51" fmla="*/ 345 h 539"/>
                  <a:gd name="T52" fmla="*/ 45 w 569"/>
                  <a:gd name="T53" fmla="*/ 247 h 539"/>
                  <a:gd name="T54" fmla="*/ 68 w 569"/>
                  <a:gd name="T55" fmla="*/ 169 h 539"/>
                  <a:gd name="T56" fmla="*/ 140 w 569"/>
                  <a:gd name="T57" fmla="*/ 88 h 539"/>
                  <a:gd name="T58" fmla="*/ 303 w 569"/>
                  <a:gd name="T59" fmla="*/ 46 h 539"/>
                  <a:gd name="T60" fmla="*/ 397 w 569"/>
                  <a:gd name="T61" fmla="*/ 59 h 539"/>
                  <a:gd name="T62" fmla="*/ 421 w 569"/>
                  <a:gd name="T63" fmla="*/ 2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9" h="539">
                    <a:moveTo>
                      <a:pt x="421" y="22"/>
                    </a:moveTo>
                    <a:lnTo>
                      <a:pt x="396" y="11"/>
                    </a:lnTo>
                    <a:lnTo>
                      <a:pt x="358" y="4"/>
                    </a:lnTo>
                    <a:lnTo>
                      <a:pt x="309" y="1"/>
                    </a:lnTo>
                    <a:lnTo>
                      <a:pt x="264" y="0"/>
                    </a:lnTo>
                    <a:lnTo>
                      <a:pt x="195" y="15"/>
                    </a:lnTo>
                    <a:lnTo>
                      <a:pt x="129" y="36"/>
                    </a:lnTo>
                    <a:lnTo>
                      <a:pt x="94" y="56"/>
                    </a:lnTo>
                    <a:lnTo>
                      <a:pt x="74" y="75"/>
                    </a:lnTo>
                    <a:lnTo>
                      <a:pt x="40" y="113"/>
                    </a:lnTo>
                    <a:lnTo>
                      <a:pt x="25" y="141"/>
                    </a:lnTo>
                    <a:lnTo>
                      <a:pt x="4" y="195"/>
                    </a:lnTo>
                    <a:lnTo>
                      <a:pt x="0" y="255"/>
                    </a:lnTo>
                    <a:lnTo>
                      <a:pt x="10" y="315"/>
                    </a:lnTo>
                    <a:lnTo>
                      <a:pt x="28" y="358"/>
                    </a:lnTo>
                    <a:lnTo>
                      <a:pt x="47" y="399"/>
                    </a:lnTo>
                    <a:lnTo>
                      <a:pt x="83" y="451"/>
                    </a:lnTo>
                    <a:lnTo>
                      <a:pt x="109" y="477"/>
                    </a:lnTo>
                    <a:lnTo>
                      <a:pt x="158" y="509"/>
                    </a:lnTo>
                    <a:lnTo>
                      <a:pt x="212" y="528"/>
                    </a:lnTo>
                    <a:lnTo>
                      <a:pt x="283" y="539"/>
                    </a:lnTo>
                    <a:lnTo>
                      <a:pt x="328" y="538"/>
                    </a:lnTo>
                    <a:lnTo>
                      <a:pt x="376" y="530"/>
                    </a:lnTo>
                    <a:lnTo>
                      <a:pt x="424" y="510"/>
                    </a:lnTo>
                    <a:lnTo>
                      <a:pt x="490" y="456"/>
                    </a:lnTo>
                    <a:lnTo>
                      <a:pt x="524" y="408"/>
                    </a:lnTo>
                    <a:lnTo>
                      <a:pt x="554" y="350"/>
                    </a:lnTo>
                    <a:lnTo>
                      <a:pt x="569" y="281"/>
                    </a:lnTo>
                    <a:lnTo>
                      <a:pt x="564" y="226"/>
                    </a:lnTo>
                    <a:lnTo>
                      <a:pt x="553" y="185"/>
                    </a:lnTo>
                    <a:lnTo>
                      <a:pt x="533" y="133"/>
                    </a:lnTo>
                    <a:lnTo>
                      <a:pt x="511" y="102"/>
                    </a:lnTo>
                    <a:lnTo>
                      <a:pt x="490" y="80"/>
                    </a:lnTo>
                    <a:lnTo>
                      <a:pt x="455" y="45"/>
                    </a:lnTo>
                    <a:lnTo>
                      <a:pt x="432" y="85"/>
                    </a:lnTo>
                    <a:lnTo>
                      <a:pt x="462" y="109"/>
                    </a:lnTo>
                    <a:lnTo>
                      <a:pt x="489" y="144"/>
                    </a:lnTo>
                    <a:lnTo>
                      <a:pt x="509" y="186"/>
                    </a:lnTo>
                    <a:lnTo>
                      <a:pt x="520" y="227"/>
                    </a:lnTo>
                    <a:lnTo>
                      <a:pt x="527" y="270"/>
                    </a:lnTo>
                    <a:lnTo>
                      <a:pt x="519" y="325"/>
                    </a:lnTo>
                    <a:lnTo>
                      <a:pt x="503" y="365"/>
                    </a:lnTo>
                    <a:lnTo>
                      <a:pt x="471" y="416"/>
                    </a:lnTo>
                    <a:lnTo>
                      <a:pt x="440" y="448"/>
                    </a:lnTo>
                    <a:lnTo>
                      <a:pt x="382" y="480"/>
                    </a:lnTo>
                    <a:lnTo>
                      <a:pt x="324" y="494"/>
                    </a:lnTo>
                    <a:lnTo>
                      <a:pt x="269" y="490"/>
                    </a:lnTo>
                    <a:lnTo>
                      <a:pt x="220" y="484"/>
                    </a:lnTo>
                    <a:lnTo>
                      <a:pt x="175" y="467"/>
                    </a:lnTo>
                    <a:lnTo>
                      <a:pt x="134" y="441"/>
                    </a:lnTo>
                    <a:lnTo>
                      <a:pt x="88" y="393"/>
                    </a:lnTo>
                    <a:lnTo>
                      <a:pt x="63" y="345"/>
                    </a:lnTo>
                    <a:lnTo>
                      <a:pt x="49" y="300"/>
                    </a:lnTo>
                    <a:lnTo>
                      <a:pt x="45" y="247"/>
                    </a:lnTo>
                    <a:lnTo>
                      <a:pt x="50" y="211"/>
                    </a:lnTo>
                    <a:lnTo>
                      <a:pt x="68" y="169"/>
                    </a:lnTo>
                    <a:lnTo>
                      <a:pt x="103" y="115"/>
                    </a:lnTo>
                    <a:lnTo>
                      <a:pt x="140" y="88"/>
                    </a:lnTo>
                    <a:lnTo>
                      <a:pt x="214" y="56"/>
                    </a:lnTo>
                    <a:lnTo>
                      <a:pt x="303" y="46"/>
                    </a:lnTo>
                    <a:lnTo>
                      <a:pt x="343" y="45"/>
                    </a:lnTo>
                    <a:lnTo>
                      <a:pt x="397" y="59"/>
                    </a:lnTo>
                    <a:lnTo>
                      <a:pt x="421" y="22"/>
                    </a:lnTo>
                    <a:lnTo>
                      <a:pt x="421" y="2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1" name="Freeform 6">
                <a:extLst>
                  <a:ext uri="{FF2B5EF4-FFF2-40B4-BE49-F238E27FC236}">
                    <a16:creationId xmlns:a16="http://schemas.microsoft.com/office/drawing/2014/main" id="{6AE05DF2-949C-450F-8D1E-F02D3BC1A866}"/>
                  </a:ext>
                </a:extLst>
              </p:cNvPr>
              <p:cNvSpPr>
                <a:spLocks/>
              </p:cNvSpPr>
              <p:nvPr/>
            </p:nvSpPr>
            <p:spPr bwMode="auto">
              <a:xfrm>
                <a:off x="5454" y="1026"/>
                <a:ext cx="182" cy="185"/>
              </a:xfrm>
              <a:custGeom>
                <a:avLst/>
                <a:gdLst>
                  <a:gd name="T0" fmla="*/ 142 w 548"/>
                  <a:gd name="T1" fmla="*/ 79 h 555"/>
                  <a:gd name="T2" fmla="*/ 179 w 548"/>
                  <a:gd name="T3" fmla="*/ 58 h 555"/>
                  <a:gd name="T4" fmla="*/ 262 w 548"/>
                  <a:gd name="T5" fmla="*/ 40 h 555"/>
                  <a:gd name="T6" fmla="*/ 345 w 548"/>
                  <a:gd name="T7" fmla="*/ 50 h 555"/>
                  <a:gd name="T8" fmla="*/ 424 w 548"/>
                  <a:gd name="T9" fmla="*/ 95 h 555"/>
                  <a:gd name="T10" fmla="*/ 473 w 548"/>
                  <a:gd name="T11" fmla="*/ 158 h 555"/>
                  <a:gd name="T12" fmla="*/ 497 w 548"/>
                  <a:gd name="T13" fmla="*/ 235 h 555"/>
                  <a:gd name="T14" fmla="*/ 501 w 548"/>
                  <a:gd name="T15" fmla="*/ 302 h 555"/>
                  <a:gd name="T16" fmla="*/ 475 w 548"/>
                  <a:gd name="T17" fmla="*/ 373 h 555"/>
                  <a:gd name="T18" fmla="*/ 407 w 548"/>
                  <a:gd name="T19" fmla="*/ 460 h 555"/>
                  <a:gd name="T20" fmla="*/ 324 w 548"/>
                  <a:gd name="T21" fmla="*/ 505 h 555"/>
                  <a:gd name="T22" fmla="*/ 237 w 548"/>
                  <a:gd name="T23" fmla="*/ 514 h 555"/>
                  <a:gd name="T24" fmla="*/ 148 w 548"/>
                  <a:gd name="T25" fmla="*/ 495 h 555"/>
                  <a:gd name="T26" fmla="*/ 75 w 548"/>
                  <a:gd name="T27" fmla="*/ 417 h 555"/>
                  <a:gd name="T28" fmla="*/ 49 w 548"/>
                  <a:gd name="T29" fmla="*/ 338 h 555"/>
                  <a:gd name="T30" fmla="*/ 50 w 548"/>
                  <a:gd name="T31" fmla="*/ 242 h 555"/>
                  <a:gd name="T32" fmla="*/ 94 w 548"/>
                  <a:gd name="T33" fmla="*/ 127 h 555"/>
                  <a:gd name="T34" fmla="*/ 86 w 548"/>
                  <a:gd name="T35" fmla="*/ 69 h 555"/>
                  <a:gd name="T36" fmla="*/ 56 w 548"/>
                  <a:gd name="T37" fmla="*/ 106 h 555"/>
                  <a:gd name="T38" fmla="*/ 16 w 548"/>
                  <a:gd name="T39" fmla="*/ 197 h 555"/>
                  <a:gd name="T40" fmla="*/ 0 w 548"/>
                  <a:gd name="T41" fmla="*/ 299 h 555"/>
                  <a:gd name="T42" fmla="*/ 8 w 548"/>
                  <a:gd name="T43" fmla="*/ 373 h 555"/>
                  <a:gd name="T44" fmla="*/ 45 w 548"/>
                  <a:gd name="T45" fmla="*/ 460 h 555"/>
                  <a:gd name="T46" fmla="*/ 132 w 548"/>
                  <a:gd name="T47" fmla="*/ 531 h 555"/>
                  <a:gd name="T48" fmla="*/ 221 w 548"/>
                  <a:gd name="T49" fmla="*/ 555 h 555"/>
                  <a:gd name="T50" fmla="*/ 323 w 548"/>
                  <a:gd name="T51" fmla="*/ 544 h 555"/>
                  <a:gd name="T52" fmla="*/ 379 w 548"/>
                  <a:gd name="T53" fmla="*/ 530 h 555"/>
                  <a:gd name="T54" fmla="*/ 477 w 548"/>
                  <a:gd name="T55" fmla="*/ 455 h 555"/>
                  <a:gd name="T56" fmla="*/ 539 w 548"/>
                  <a:gd name="T57" fmla="*/ 334 h 555"/>
                  <a:gd name="T58" fmla="*/ 543 w 548"/>
                  <a:gd name="T59" fmla="*/ 235 h 555"/>
                  <a:gd name="T60" fmla="*/ 512 w 548"/>
                  <a:gd name="T61" fmla="*/ 144 h 555"/>
                  <a:gd name="T62" fmla="*/ 463 w 548"/>
                  <a:gd name="T63" fmla="*/ 75 h 555"/>
                  <a:gd name="T64" fmla="*/ 406 w 548"/>
                  <a:gd name="T65" fmla="*/ 33 h 555"/>
                  <a:gd name="T66" fmla="*/ 316 w 548"/>
                  <a:gd name="T67" fmla="*/ 0 h 555"/>
                  <a:gd name="T68" fmla="*/ 213 w 548"/>
                  <a:gd name="T69" fmla="*/ 4 h 555"/>
                  <a:gd name="T70" fmla="*/ 118 w 548"/>
                  <a:gd name="T71" fmla="*/ 48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8" h="555">
                    <a:moveTo>
                      <a:pt x="118" y="48"/>
                    </a:moveTo>
                    <a:lnTo>
                      <a:pt x="142" y="79"/>
                    </a:lnTo>
                    <a:lnTo>
                      <a:pt x="154" y="74"/>
                    </a:lnTo>
                    <a:lnTo>
                      <a:pt x="179" y="58"/>
                    </a:lnTo>
                    <a:lnTo>
                      <a:pt x="220" y="46"/>
                    </a:lnTo>
                    <a:lnTo>
                      <a:pt x="262" y="40"/>
                    </a:lnTo>
                    <a:lnTo>
                      <a:pt x="300" y="43"/>
                    </a:lnTo>
                    <a:lnTo>
                      <a:pt x="345" y="50"/>
                    </a:lnTo>
                    <a:lnTo>
                      <a:pt x="389" y="68"/>
                    </a:lnTo>
                    <a:lnTo>
                      <a:pt x="424" y="95"/>
                    </a:lnTo>
                    <a:lnTo>
                      <a:pt x="442" y="116"/>
                    </a:lnTo>
                    <a:lnTo>
                      <a:pt x="473" y="158"/>
                    </a:lnTo>
                    <a:lnTo>
                      <a:pt x="494" y="200"/>
                    </a:lnTo>
                    <a:lnTo>
                      <a:pt x="497" y="235"/>
                    </a:lnTo>
                    <a:lnTo>
                      <a:pt x="501" y="271"/>
                    </a:lnTo>
                    <a:lnTo>
                      <a:pt x="501" y="302"/>
                    </a:lnTo>
                    <a:lnTo>
                      <a:pt x="494" y="338"/>
                    </a:lnTo>
                    <a:lnTo>
                      <a:pt x="475" y="373"/>
                    </a:lnTo>
                    <a:lnTo>
                      <a:pt x="440" y="425"/>
                    </a:lnTo>
                    <a:lnTo>
                      <a:pt x="407" y="460"/>
                    </a:lnTo>
                    <a:lnTo>
                      <a:pt x="363" y="486"/>
                    </a:lnTo>
                    <a:lnTo>
                      <a:pt x="324" y="505"/>
                    </a:lnTo>
                    <a:lnTo>
                      <a:pt x="282" y="514"/>
                    </a:lnTo>
                    <a:lnTo>
                      <a:pt x="237" y="514"/>
                    </a:lnTo>
                    <a:lnTo>
                      <a:pt x="194" y="510"/>
                    </a:lnTo>
                    <a:lnTo>
                      <a:pt x="148" y="495"/>
                    </a:lnTo>
                    <a:lnTo>
                      <a:pt x="114" y="470"/>
                    </a:lnTo>
                    <a:lnTo>
                      <a:pt x="75" y="417"/>
                    </a:lnTo>
                    <a:lnTo>
                      <a:pt x="56" y="373"/>
                    </a:lnTo>
                    <a:lnTo>
                      <a:pt x="49" y="338"/>
                    </a:lnTo>
                    <a:lnTo>
                      <a:pt x="46" y="295"/>
                    </a:lnTo>
                    <a:lnTo>
                      <a:pt x="50" y="242"/>
                    </a:lnTo>
                    <a:lnTo>
                      <a:pt x="66" y="173"/>
                    </a:lnTo>
                    <a:lnTo>
                      <a:pt x="94" y="127"/>
                    </a:lnTo>
                    <a:lnTo>
                      <a:pt x="115" y="103"/>
                    </a:lnTo>
                    <a:lnTo>
                      <a:pt x="86" y="69"/>
                    </a:lnTo>
                    <a:lnTo>
                      <a:pt x="76" y="78"/>
                    </a:lnTo>
                    <a:lnTo>
                      <a:pt x="56" y="106"/>
                    </a:lnTo>
                    <a:lnTo>
                      <a:pt x="41" y="136"/>
                    </a:lnTo>
                    <a:lnTo>
                      <a:pt x="16" y="197"/>
                    </a:lnTo>
                    <a:lnTo>
                      <a:pt x="6" y="244"/>
                    </a:lnTo>
                    <a:lnTo>
                      <a:pt x="0" y="299"/>
                    </a:lnTo>
                    <a:lnTo>
                      <a:pt x="2" y="330"/>
                    </a:lnTo>
                    <a:lnTo>
                      <a:pt x="8" y="373"/>
                    </a:lnTo>
                    <a:lnTo>
                      <a:pt x="17" y="411"/>
                    </a:lnTo>
                    <a:lnTo>
                      <a:pt x="45" y="460"/>
                    </a:lnTo>
                    <a:lnTo>
                      <a:pt x="81" y="500"/>
                    </a:lnTo>
                    <a:lnTo>
                      <a:pt x="132" y="531"/>
                    </a:lnTo>
                    <a:lnTo>
                      <a:pt x="173" y="548"/>
                    </a:lnTo>
                    <a:lnTo>
                      <a:pt x="221" y="555"/>
                    </a:lnTo>
                    <a:lnTo>
                      <a:pt x="277" y="550"/>
                    </a:lnTo>
                    <a:lnTo>
                      <a:pt x="323" y="544"/>
                    </a:lnTo>
                    <a:lnTo>
                      <a:pt x="343" y="539"/>
                    </a:lnTo>
                    <a:lnTo>
                      <a:pt x="379" y="530"/>
                    </a:lnTo>
                    <a:lnTo>
                      <a:pt x="432" y="498"/>
                    </a:lnTo>
                    <a:lnTo>
                      <a:pt x="477" y="455"/>
                    </a:lnTo>
                    <a:lnTo>
                      <a:pt x="512" y="398"/>
                    </a:lnTo>
                    <a:lnTo>
                      <a:pt x="539" y="334"/>
                    </a:lnTo>
                    <a:lnTo>
                      <a:pt x="548" y="288"/>
                    </a:lnTo>
                    <a:lnTo>
                      <a:pt x="543" y="235"/>
                    </a:lnTo>
                    <a:lnTo>
                      <a:pt x="533" y="193"/>
                    </a:lnTo>
                    <a:lnTo>
                      <a:pt x="512" y="144"/>
                    </a:lnTo>
                    <a:lnTo>
                      <a:pt x="487" y="104"/>
                    </a:lnTo>
                    <a:lnTo>
                      <a:pt x="463" y="75"/>
                    </a:lnTo>
                    <a:lnTo>
                      <a:pt x="429" y="48"/>
                    </a:lnTo>
                    <a:lnTo>
                      <a:pt x="406" y="33"/>
                    </a:lnTo>
                    <a:lnTo>
                      <a:pt x="362" y="13"/>
                    </a:lnTo>
                    <a:lnTo>
                      <a:pt x="316" y="0"/>
                    </a:lnTo>
                    <a:lnTo>
                      <a:pt x="279" y="0"/>
                    </a:lnTo>
                    <a:lnTo>
                      <a:pt x="213" y="4"/>
                    </a:lnTo>
                    <a:lnTo>
                      <a:pt x="168" y="19"/>
                    </a:lnTo>
                    <a:lnTo>
                      <a:pt x="118" y="48"/>
                    </a:lnTo>
                    <a:lnTo>
                      <a:pt x="118" y="48"/>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2" name="Freeform 7">
                <a:extLst>
                  <a:ext uri="{FF2B5EF4-FFF2-40B4-BE49-F238E27FC236}">
                    <a16:creationId xmlns:a16="http://schemas.microsoft.com/office/drawing/2014/main" id="{E37022BC-70F9-4384-8A7D-A12BB115E59A}"/>
                  </a:ext>
                </a:extLst>
              </p:cNvPr>
              <p:cNvSpPr>
                <a:spLocks/>
              </p:cNvSpPr>
              <p:nvPr/>
            </p:nvSpPr>
            <p:spPr bwMode="auto">
              <a:xfrm>
                <a:off x="5516" y="1094"/>
                <a:ext cx="50" cy="48"/>
              </a:xfrm>
              <a:custGeom>
                <a:avLst/>
                <a:gdLst>
                  <a:gd name="T0" fmla="*/ 11 w 151"/>
                  <a:gd name="T1" fmla="*/ 34 h 143"/>
                  <a:gd name="T2" fmla="*/ 38 w 151"/>
                  <a:gd name="T3" fmla="*/ 13 h 143"/>
                  <a:gd name="T4" fmla="*/ 62 w 151"/>
                  <a:gd name="T5" fmla="*/ 3 h 143"/>
                  <a:gd name="T6" fmla="*/ 79 w 151"/>
                  <a:gd name="T7" fmla="*/ 0 h 143"/>
                  <a:gd name="T8" fmla="*/ 103 w 151"/>
                  <a:gd name="T9" fmla="*/ 4 h 143"/>
                  <a:gd name="T10" fmla="*/ 126 w 151"/>
                  <a:gd name="T11" fmla="*/ 16 h 143"/>
                  <a:gd name="T12" fmla="*/ 128 w 151"/>
                  <a:gd name="T13" fmla="*/ 18 h 143"/>
                  <a:gd name="T14" fmla="*/ 134 w 151"/>
                  <a:gd name="T15" fmla="*/ 23 h 143"/>
                  <a:gd name="T16" fmla="*/ 141 w 151"/>
                  <a:gd name="T17" fmla="*/ 28 h 143"/>
                  <a:gd name="T18" fmla="*/ 144 w 151"/>
                  <a:gd name="T19" fmla="*/ 30 h 143"/>
                  <a:gd name="T20" fmla="*/ 146 w 151"/>
                  <a:gd name="T21" fmla="*/ 35 h 143"/>
                  <a:gd name="T22" fmla="*/ 148 w 151"/>
                  <a:gd name="T23" fmla="*/ 45 h 143"/>
                  <a:gd name="T24" fmla="*/ 151 w 151"/>
                  <a:gd name="T25" fmla="*/ 53 h 143"/>
                  <a:gd name="T26" fmla="*/ 151 w 151"/>
                  <a:gd name="T27" fmla="*/ 58 h 143"/>
                  <a:gd name="T28" fmla="*/ 151 w 151"/>
                  <a:gd name="T29" fmla="*/ 82 h 143"/>
                  <a:gd name="T30" fmla="*/ 143 w 151"/>
                  <a:gd name="T31" fmla="*/ 104 h 143"/>
                  <a:gd name="T32" fmla="*/ 133 w 151"/>
                  <a:gd name="T33" fmla="*/ 124 h 143"/>
                  <a:gd name="T34" fmla="*/ 109 w 151"/>
                  <a:gd name="T35" fmla="*/ 137 h 143"/>
                  <a:gd name="T36" fmla="*/ 90 w 151"/>
                  <a:gd name="T37" fmla="*/ 143 h 143"/>
                  <a:gd name="T38" fmla="*/ 56 w 151"/>
                  <a:gd name="T39" fmla="*/ 143 h 143"/>
                  <a:gd name="T40" fmla="*/ 31 w 151"/>
                  <a:gd name="T41" fmla="*/ 134 h 143"/>
                  <a:gd name="T42" fmla="*/ 11 w 151"/>
                  <a:gd name="T43" fmla="*/ 118 h 143"/>
                  <a:gd name="T44" fmla="*/ 2 w 151"/>
                  <a:gd name="T45" fmla="*/ 89 h 143"/>
                  <a:gd name="T46" fmla="*/ 0 w 151"/>
                  <a:gd name="T47" fmla="*/ 59 h 143"/>
                  <a:gd name="T48" fmla="*/ 11 w 151"/>
                  <a:gd name="T49" fmla="*/ 34 h 143"/>
                  <a:gd name="T50" fmla="*/ 11 w 151"/>
                  <a:gd name="T51"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43">
                    <a:moveTo>
                      <a:pt x="11" y="34"/>
                    </a:moveTo>
                    <a:lnTo>
                      <a:pt x="38" y="13"/>
                    </a:lnTo>
                    <a:lnTo>
                      <a:pt x="62" y="3"/>
                    </a:lnTo>
                    <a:lnTo>
                      <a:pt x="79" y="0"/>
                    </a:lnTo>
                    <a:lnTo>
                      <a:pt x="103" y="4"/>
                    </a:lnTo>
                    <a:lnTo>
                      <a:pt x="126" y="16"/>
                    </a:lnTo>
                    <a:lnTo>
                      <a:pt x="128" y="18"/>
                    </a:lnTo>
                    <a:lnTo>
                      <a:pt x="134" y="23"/>
                    </a:lnTo>
                    <a:lnTo>
                      <a:pt x="141" y="28"/>
                    </a:lnTo>
                    <a:lnTo>
                      <a:pt x="144" y="30"/>
                    </a:lnTo>
                    <a:lnTo>
                      <a:pt x="146" y="35"/>
                    </a:lnTo>
                    <a:lnTo>
                      <a:pt x="148" y="45"/>
                    </a:lnTo>
                    <a:lnTo>
                      <a:pt x="151" y="53"/>
                    </a:lnTo>
                    <a:lnTo>
                      <a:pt x="151" y="58"/>
                    </a:lnTo>
                    <a:lnTo>
                      <a:pt x="151" y="82"/>
                    </a:lnTo>
                    <a:lnTo>
                      <a:pt x="143" y="104"/>
                    </a:lnTo>
                    <a:lnTo>
                      <a:pt x="133" y="124"/>
                    </a:lnTo>
                    <a:lnTo>
                      <a:pt x="109" y="137"/>
                    </a:lnTo>
                    <a:lnTo>
                      <a:pt x="90" y="143"/>
                    </a:lnTo>
                    <a:lnTo>
                      <a:pt x="56" y="143"/>
                    </a:lnTo>
                    <a:lnTo>
                      <a:pt x="31" y="134"/>
                    </a:lnTo>
                    <a:lnTo>
                      <a:pt x="11" y="118"/>
                    </a:lnTo>
                    <a:lnTo>
                      <a:pt x="2" y="89"/>
                    </a:lnTo>
                    <a:lnTo>
                      <a:pt x="0" y="59"/>
                    </a:lnTo>
                    <a:lnTo>
                      <a:pt x="11" y="34"/>
                    </a:lnTo>
                    <a:lnTo>
                      <a:pt x="11" y="3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3" name="Freeform 8">
                <a:extLst>
                  <a:ext uri="{FF2B5EF4-FFF2-40B4-BE49-F238E27FC236}">
                    <a16:creationId xmlns:a16="http://schemas.microsoft.com/office/drawing/2014/main" id="{83E2090E-41BE-4D84-ACD5-F55246D23FE3}"/>
                  </a:ext>
                </a:extLst>
              </p:cNvPr>
              <p:cNvSpPr>
                <a:spLocks/>
              </p:cNvSpPr>
              <p:nvPr/>
            </p:nvSpPr>
            <p:spPr bwMode="auto">
              <a:xfrm>
                <a:off x="5222" y="1097"/>
                <a:ext cx="33" cy="33"/>
              </a:xfrm>
              <a:custGeom>
                <a:avLst/>
                <a:gdLst>
                  <a:gd name="T0" fmla="*/ 71 w 100"/>
                  <a:gd name="T1" fmla="*/ 7 h 97"/>
                  <a:gd name="T2" fmla="*/ 70 w 100"/>
                  <a:gd name="T3" fmla="*/ 6 h 97"/>
                  <a:gd name="T4" fmla="*/ 65 w 100"/>
                  <a:gd name="T5" fmla="*/ 4 h 97"/>
                  <a:gd name="T6" fmla="*/ 59 w 100"/>
                  <a:gd name="T7" fmla="*/ 1 h 97"/>
                  <a:gd name="T8" fmla="*/ 58 w 100"/>
                  <a:gd name="T9" fmla="*/ 0 h 97"/>
                  <a:gd name="T10" fmla="*/ 35 w 100"/>
                  <a:gd name="T11" fmla="*/ 1 h 97"/>
                  <a:gd name="T12" fmla="*/ 20 w 100"/>
                  <a:gd name="T13" fmla="*/ 11 h 97"/>
                  <a:gd name="T14" fmla="*/ 7 w 100"/>
                  <a:gd name="T15" fmla="*/ 22 h 97"/>
                  <a:gd name="T16" fmla="*/ 0 w 100"/>
                  <a:gd name="T17" fmla="*/ 40 h 97"/>
                  <a:gd name="T18" fmla="*/ 0 w 100"/>
                  <a:gd name="T19" fmla="*/ 63 h 97"/>
                  <a:gd name="T20" fmla="*/ 14 w 100"/>
                  <a:gd name="T21" fmla="*/ 83 h 97"/>
                  <a:gd name="T22" fmla="*/ 26 w 100"/>
                  <a:gd name="T23" fmla="*/ 94 h 97"/>
                  <a:gd name="T24" fmla="*/ 42 w 100"/>
                  <a:gd name="T25" fmla="*/ 97 h 97"/>
                  <a:gd name="T26" fmla="*/ 65 w 100"/>
                  <a:gd name="T27" fmla="*/ 95 h 97"/>
                  <a:gd name="T28" fmla="*/ 86 w 100"/>
                  <a:gd name="T29" fmla="*/ 80 h 97"/>
                  <a:gd name="T30" fmla="*/ 100 w 100"/>
                  <a:gd name="T31" fmla="*/ 58 h 97"/>
                  <a:gd name="T32" fmla="*/ 100 w 100"/>
                  <a:gd name="T33" fmla="*/ 35 h 97"/>
                  <a:gd name="T34" fmla="*/ 71 w 100"/>
                  <a:gd name="T35" fmla="*/ 7 h 97"/>
                  <a:gd name="T36" fmla="*/ 71 w 100"/>
                  <a:gd name="T37"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97">
                    <a:moveTo>
                      <a:pt x="71" y="7"/>
                    </a:moveTo>
                    <a:lnTo>
                      <a:pt x="70" y="6"/>
                    </a:lnTo>
                    <a:lnTo>
                      <a:pt x="65" y="4"/>
                    </a:lnTo>
                    <a:lnTo>
                      <a:pt x="59" y="1"/>
                    </a:lnTo>
                    <a:lnTo>
                      <a:pt x="58" y="0"/>
                    </a:lnTo>
                    <a:lnTo>
                      <a:pt x="35" y="1"/>
                    </a:lnTo>
                    <a:lnTo>
                      <a:pt x="20" y="11"/>
                    </a:lnTo>
                    <a:lnTo>
                      <a:pt x="7" y="22"/>
                    </a:lnTo>
                    <a:lnTo>
                      <a:pt x="0" y="40"/>
                    </a:lnTo>
                    <a:lnTo>
                      <a:pt x="0" y="63"/>
                    </a:lnTo>
                    <a:lnTo>
                      <a:pt x="14" y="83"/>
                    </a:lnTo>
                    <a:lnTo>
                      <a:pt x="26" y="94"/>
                    </a:lnTo>
                    <a:lnTo>
                      <a:pt x="42" y="97"/>
                    </a:lnTo>
                    <a:lnTo>
                      <a:pt x="65" y="95"/>
                    </a:lnTo>
                    <a:lnTo>
                      <a:pt x="86" y="80"/>
                    </a:lnTo>
                    <a:lnTo>
                      <a:pt x="100" y="58"/>
                    </a:lnTo>
                    <a:lnTo>
                      <a:pt x="100" y="35"/>
                    </a:lnTo>
                    <a:lnTo>
                      <a:pt x="71" y="7"/>
                    </a:lnTo>
                    <a:lnTo>
                      <a:pt x="71" y="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4" name="Freeform 9">
                <a:extLst>
                  <a:ext uri="{FF2B5EF4-FFF2-40B4-BE49-F238E27FC236}">
                    <a16:creationId xmlns:a16="http://schemas.microsoft.com/office/drawing/2014/main" id="{1B80C53B-4EC9-4A2F-9E6A-361C9174FB30}"/>
                  </a:ext>
                </a:extLst>
              </p:cNvPr>
              <p:cNvSpPr>
                <a:spLocks/>
              </p:cNvSpPr>
              <p:nvPr/>
            </p:nvSpPr>
            <p:spPr bwMode="auto">
              <a:xfrm>
                <a:off x="5426" y="1003"/>
                <a:ext cx="29" cy="19"/>
              </a:xfrm>
              <a:custGeom>
                <a:avLst/>
                <a:gdLst>
                  <a:gd name="T0" fmla="*/ 3 w 87"/>
                  <a:gd name="T1" fmla="*/ 57 h 57"/>
                  <a:gd name="T2" fmla="*/ 83 w 87"/>
                  <a:gd name="T3" fmla="*/ 53 h 57"/>
                  <a:gd name="T4" fmla="*/ 87 w 87"/>
                  <a:gd name="T5" fmla="*/ 39 h 57"/>
                  <a:gd name="T6" fmla="*/ 41 w 87"/>
                  <a:gd name="T7" fmla="*/ 10 h 57"/>
                  <a:gd name="T8" fmla="*/ 10 w 87"/>
                  <a:gd name="T9" fmla="*/ 0 h 57"/>
                  <a:gd name="T10" fmla="*/ 0 w 87"/>
                  <a:gd name="T11" fmla="*/ 50 h 57"/>
                  <a:gd name="T12" fmla="*/ 3 w 87"/>
                  <a:gd name="T13" fmla="*/ 57 h 57"/>
                  <a:gd name="T14" fmla="*/ 3 w 87"/>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57">
                    <a:moveTo>
                      <a:pt x="3" y="57"/>
                    </a:moveTo>
                    <a:lnTo>
                      <a:pt x="83" y="53"/>
                    </a:lnTo>
                    <a:lnTo>
                      <a:pt x="87" y="39"/>
                    </a:lnTo>
                    <a:lnTo>
                      <a:pt x="41" y="10"/>
                    </a:lnTo>
                    <a:lnTo>
                      <a:pt x="10" y="0"/>
                    </a:lnTo>
                    <a:lnTo>
                      <a:pt x="0" y="50"/>
                    </a:lnTo>
                    <a:lnTo>
                      <a:pt x="3" y="57"/>
                    </a:lnTo>
                    <a:lnTo>
                      <a:pt x="3" y="57"/>
                    </a:lnTo>
                    <a:close/>
                  </a:path>
                </a:pathLst>
              </a:custGeom>
              <a:solidFill>
                <a:srgbClr val="FFD1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5" name="Freeform 10">
                <a:extLst>
                  <a:ext uri="{FF2B5EF4-FFF2-40B4-BE49-F238E27FC236}">
                    <a16:creationId xmlns:a16="http://schemas.microsoft.com/office/drawing/2014/main" id="{C213D6DA-225C-41B0-A766-2B9A033FC0B7}"/>
                  </a:ext>
                </a:extLst>
              </p:cNvPr>
              <p:cNvSpPr>
                <a:spLocks/>
              </p:cNvSpPr>
              <p:nvPr/>
            </p:nvSpPr>
            <p:spPr bwMode="auto">
              <a:xfrm>
                <a:off x="5364" y="1159"/>
                <a:ext cx="54" cy="19"/>
              </a:xfrm>
              <a:custGeom>
                <a:avLst/>
                <a:gdLst>
                  <a:gd name="T0" fmla="*/ 71 w 162"/>
                  <a:gd name="T1" fmla="*/ 0 h 56"/>
                  <a:gd name="T2" fmla="*/ 158 w 162"/>
                  <a:gd name="T3" fmla="*/ 2 h 56"/>
                  <a:gd name="T4" fmla="*/ 162 w 162"/>
                  <a:gd name="T5" fmla="*/ 29 h 56"/>
                  <a:gd name="T6" fmla="*/ 159 w 162"/>
                  <a:gd name="T7" fmla="*/ 41 h 56"/>
                  <a:gd name="T8" fmla="*/ 145 w 162"/>
                  <a:gd name="T9" fmla="*/ 53 h 56"/>
                  <a:gd name="T10" fmla="*/ 116 w 162"/>
                  <a:gd name="T11" fmla="*/ 56 h 56"/>
                  <a:gd name="T12" fmla="*/ 35 w 162"/>
                  <a:gd name="T13" fmla="*/ 53 h 56"/>
                  <a:gd name="T14" fmla="*/ 10 w 162"/>
                  <a:gd name="T15" fmla="*/ 51 h 56"/>
                  <a:gd name="T16" fmla="*/ 0 w 162"/>
                  <a:gd name="T17" fmla="*/ 41 h 56"/>
                  <a:gd name="T18" fmla="*/ 0 w 162"/>
                  <a:gd name="T19" fmla="*/ 34 h 56"/>
                  <a:gd name="T20" fmla="*/ 6 w 162"/>
                  <a:gd name="T21" fmla="*/ 26 h 56"/>
                  <a:gd name="T22" fmla="*/ 50 w 162"/>
                  <a:gd name="T23" fmla="*/ 7 h 56"/>
                  <a:gd name="T24" fmla="*/ 71 w 162"/>
                  <a:gd name="T25" fmla="*/ 0 h 56"/>
                  <a:gd name="T26" fmla="*/ 71 w 162"/>
                  <a:gd name="T2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56">
                    <a:moveTo>
                      <a:pt x="71" y="0"/>
                    </a:moveTo>
                    <a:lnTo>
                      <a:pt x="158" y="2"/>
                    </a:lnTo>
                    <a:lnTo>
                      <a:pt x="162" y="29"/>
                    </a:lnTo>
                    <a:lnTo>
                      <a:pt x="159" y="41"/>
                    </a:lnTo>
                    <a:lnTo>
                      <a:pt x="145" y="53"/>
                    </a:lnTo>
                    <a:lnTo>
                      <a:pt x="116" y="56"/>
                    </a:lnTo>
                    <a:lnTo>
                      <a:pt x="35" y="53"/>
                    </a:lnTo>
                    <a:lnTo>
                      <a:pt x="10" y="51"/>
                    </a:lnTo>
                    <a:lnTo>
                      <a:pt x="0" y="41"/>
                    </a:lnTo>
                    <a:lnTo>
                      <a:pt x="0" y="34"/>
                    </a:lnTo>
                    <a:lnTo>
                      <a:pt x="6" y="26"/>
                    </a:lnTo>
                    <a:lnTo>
                      <a:pt x="50" y="7"/>
                    </a:lnTo>
                    <a:lnTo>
                      <a:pt x="71" y="0"/>
                    </a:lnTo>
                    <a:lnTo>
                      <a:pt x="71" y="0"/>
                    </a:lnTo>
                    <a:close/>
                  </a:path>
                </a:pathLst>
              </a:custGeom>
              <a:solidFill>
                <a:srgbClr val="B5C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6" name="Freeform 11">
                <a:extLst>
                  <a:ext uri="{FF2B5EF4-FFF2-40B4-BE49-F238E27FC236}">
                    <a16:creationId xmlns:a16="http://schemas.microsoft.com/office/drawing/2014/main" id="{5C6A591E-6E7A-42D0-8616-06729EBF046F}"/>
                  </a:ext>
                </a:extLst>
              </p:cNvPr>
              <p:cNvSpPr>
                <a:spLocks/>
              </p:cNvSpPr>
              <p:nvPr/>
            </p:nvSpPr>
            <p:spPr bwMode="auto">
              <a:xfrm>
                <a:off x="5387" y="1161"/>
                <a:ext cx="14" cy="16"/>
              </a:xfrm>
              <a:custGeom>
                <a:avLst/>
                <a:gdLst>
                  <a:gd name="T0" fmla="*/ 20 w 42"/>
                  <a:gd name="T1" fmla="*/ 0 h 50"/>
                  <a:gd name="T2" fmla="*/ 0 w 42"/>
                  <a:gd name="T3" fmla="*/ 50 h 50"/>
                  <a:gd name="T4" fmla="*/ 20 w 42"/>
                  <a:gd name="T5" fmla="*/ 50 h 50"/>
                  <a:gd name="T6" fmla="*/ 42 w 42"/>
                  <a:gd name="T7" fmla="*/ 3 h 50"/>
                  <a:gd name="T8" fmla="*/ 20 w 42"/>
                  <a:gd name="T9" fmla="*/ 0 h 50"/>
                  <a:gd name="T10" fmla="*/ 20 w 42"/>
                  <a:gd name="T11" fmla="*/ 0 h 50"/>
                </a:gdLst>
                <a:ahLst/>
                <a:cxnLst>
                  <a:cxn ang="0">
                    <a:pos x="T0" y="T1"/>
                  </a:cxn>
                  <a:cxn ang="0">
                    <a:pos x="T2" y="T3"/>
                  </a:cxn>
                  <a:cxn ang="0">
                    <a:pos x="T4" y="T5"/>
                  </a:cxn>
                  <a:cxn ang="0">
                    <a:pos x="T6" y="T7"/>
                  </a:cxn>
                  <a:cxn ang="0">
                    <a:pos x="T8" y="T9"/>
                  </a:cxn>
                  <a:cxn ang="0">
                    <a:pos x="T10" y="T11"/>
                  </a:cxn>
                </a:cxnLst>
                <a:rect l="0" t="0" r="r" b="b"/>
                <a:pathLst>
                  <a:path w="42" h="50">
                    <a:moveTo>
                      <a:pt x="20" y="0"/>
                    </a:moveTo>
                    <a:lnTo>
                      <a:pt x="0" y="50"/>
                    </a:lnTo>
                    <a:lnTo>
                      <a:pt x="20" y="50"/>
                    </a:lnTo>
                    <a:lnTo>
                      <a:pt x="42" y="3"/>
                    </a:lnTo>
                    <a:lnTo>
                      <a:pt x="20" y="0"/>
                    </a:lnTo>
                    <a:lnTo>
                      <a:pt x="2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7" name="Freeform 12">
                <a:extLst>
                  <a:ext uri="{FF2B5EF4-FFF2-40B4-BE49-F238E27FC236}">
                    <a16:creationId xmlns:a16="http://schemas.microsoft.com/office/drawing/2014/main" id="{4D7006FC-BB91-46BB-827F-6DBC1143F151}"/>
                  </a:ext>
                </a:extLst>
              </p:cNvPr>
              <p:cNvSpPr>
                <a:spLocks/>
              </p:cNvSpPr>
              <p:nvPr/>
            </p:nvSpPr>
            <p:spPr bwMode="auto">
              <a:xfrm>
                <a:off x="5460" y="974"/>
                <a:ext cx="65" cy="22"/>
              </a:xfrm>
              <a:custGeom>
                <a:avLst/>
                <a:gdLst>
                  <a:gd name="T0" fmla="*/ 0 w 193"/>
                  <a:gd name="T1" fmla="*/ 32 h 67"/>
                  <a:gd name="T2" fmla="*/ 5 w 193"/>
                  <a:gd name="T3" fmla="*/ 44 h 67"/>
                  <a:gd name="T4" fmla="*/ 11 w 193"/>
                  <a:gd name="T5" fmla="*/ 56 h 67"/>
                  <a:gd name="T6" fmla="*/ 22 w 193"/>
                  <a:gd name="T7" fmla="*/ 63 h 67"/>
                  <a:gd name="T8" fmla="*/ 36 w 193"/>
                  <a:gd name="T9" fmla="*/ 67 h 67"/>
                  <a:gd name="T10" fmla="*/ 64 w 193"/>
                  <a:gd name="T11" fmla="*/ 66 h 67"/>
                  <a:gd name="T12" fmla="*/ 105 w 193"/>
                  <a:gd name="T13" fmla="*/ 58 h 67"/>
                  <a:gd name="T14" fmla="*/ 141 w 193"/>
                  <a:gd name="T15" fmla="*/ 52 h 67"/>
                  <a:gd name="T16" fmla="*/ 167 w 193"/>
                  <a:gd name="T17" fmla="*/ 46 h 67"/>
                  <a:gd name="T18" fmla="*/ 187 w 193"/>
                  <a:gd name="T19" fmla="*/ 33 h 67"/>
                  <a:gd name="T20" fmla="*/ 193 w 193"/>
                  <a:gd name="T21" fmla="*/ 21 h 67"/>
                  <a:gd name="T22" fmla="*/ 183 w 193"/>
                  <a:gd name="T23" fmla="*/ 0 h 67"/>
                  <a:gd name="T24" fmla="*/ 0 w 193"/>
                  <a:gd name="T25" fmla="*/ 32 h 67"/>
                  <a:gd name="T26" fmla="*/ 0 w 193"/>
                  <a:gd name="T27"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67">
                    <a:moveTo>
                      <a:pt x="0" y="32"/>
                    </a:moveTo>
                    <a:lnTo>
                      <a:pt x="5" y="44"/>
                    </a:lnTo>
                    <a:lnTo>
                      <a:pt x="11" y="56"/>
                    </a:lnTo>
                    <a:lnTo>
                      <a:pt x="22" y="63"/>
                    </a:lnTo>
                    <a:lnTo>
                      <a:pt x="36" y="67"/>
                    </a:lnTo>
                    <a:lnTo>
                      <a:pt x="64" y="66"/>
                    </a:lnTo>
                    <a:lnTo>
                      <a:pt x="105" y="58"/>
                    </a:lnTo>
                    <a:lnTo>
                      <a:pt x="141" y="52"/>
                    </a:lnTo>
                    <a:lnTo>
                      <a:pt x="167" y="46"/>
                    </a:lnTo>
                    <a:lnTo>
                      <a:pt x="187" y="33"/>
                    </a:lnTo>
                    <a:lnTo>
                      <a:pt x="193" y="21"/>
                    </a:lnTo>
                    <a:lnTo>
                      <a:pt x="183" y="0"/>
                    </a:lnTo>
                    <a:lnTo>
                      <a:pt x="0" y="32"/>
                    </a:lnTo>
                    <a:lnTo>
                      <a:pt x="0" y="32"/>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8" name="Freeform 13">
                <a:extLst>
                  <a:ext uri="{FF2B5EF4-FFF2-40B4-BE49-F238E27FC236}">
                    <a16:creationId xmlns:a16="http://schemas.microsoft.com/office/drawing/2014/main" id="{F31F347D-86D3-471D-8B93-CC00BED52123}"/>
                  </a:ext>
                </a:extLst>
              </p:cNvPr>
              <p:cNvSpPr>
                <a:spLocks/>
              </p:cNvSpPr>
              <p:nvPr/>
            </p:nvSpPr>
            <p:spPr bwMode="auto">
              <a:xfrm>
                <a:off x="5240" y="967"/>
                <a:ext cx="307" cy="152"/>
              </a:xfrm>
              <a:custGeom>
                <a:avLst/>
                <a:gdLst>
                  <a:gd name="T0" fmla="*/ 706 w 923"/>
                  <a:gd name="T1" fmla="*/ 157 h 458"/>
                  <a:gd name="T2" fmla="*/ 563 w 923"/>
                  <a:gd name="T3" fmla="*/ 166 h 458"/>
                  <a:gd name="T4" fmla="*/ 370 w 923"/>
                  <a:gd name="T5" fmla="*/ 164 h 458"/>
                  <a:gd name="T6" fmla="*/ 258 w 923"/>
                  <a:gd name="T7" fmla="*/ 161 h 458"/>
                  <a:gd name="T8" fmla="*/ 209 w 923"/>
                  <a:gd name="T9" fmla="*/ 143 h 458"/>
                  <a:gd name="T10" fmla="*/ 208 w 923"/>
                  <a:gd name="T11" fmla="*/ 84 h 458"/>
                  <a:gd name="T12" fmla="*/ 173 w 923"/>
                  <a:gd name="T13" fmla="*/ 35 h 458"/>
                  <a:gd name="T14" fmla="*/ 173 w 923"/>
                  <a:gd name="T15" fmla="*/ 5 h 458"/>
                  <a:gd name="T16" fmla="*/ 137 w 923"/>
                  <a:gd name="T17" fmla="*/ 14 h 458"/>
                  <a:gd name="T18" fmla="*/ 140 w 923"/>
                  <a:gd name="T19" fmla="*/ 45 h 458"/>
                  <a:gd name="T20" fmla="*/ 178 w 923"/>
                  <a:gd name="T21" fmla="*/ 78 h 458"/>
                  <a:gd name="T22" fmla="*/ 179 w 923"/>
                  <a:gd name="T23" fmla="*/ 136 h 458"/>
                  <a:gd name="T24" fmla="*/ 119 w 923"/>
                  <a:gd name="T25" fmla="*/ 251 h 458"/>
                  <a:gd name="T26" fmla="*/ 45 w 923"/>
                  <a:gd name="T27" fmla="*/ 376 h 458"/>
                  <a:gd name="T28" fmla="*/ 0 w 923"/>
                  <a:gd name="T29" fmla="*/ 417 h 458"/>
                  <a:gd name="T30" fmla="*/ 17 w 923"/>
                  <a:gd name="T31" fmla="*/ 442 h 458"/>
                  <a:gd name="T32" fmla="*/ 80 w 923"/>
                  <a:gd name="T33" fmla="*/ 397 h 458"/>
                  <a:gd name="T34" fmla="*/ 143 w 923"/>
                  <a:gd name="T35" fmla="*/ 296 h 458"/>
                  <a:gd name="T36" fmla="*/ 189 w 923"/>
                  <a:gd name="T37" fmla="*/ 207 h 458"/>
                  <a:gd name="T38" fmla="*/ 287 w 923"/>
                  <a:gd name="T39" fmla="*/ 314 h 458"/>
                  <a:gd name="T40" fmla="*/ 407 w 923"/>
                  <a:gd name="T41" fmla="*/ 442 h 458"/>
                  <a:gd name="T42" fmla="*/ 389 w 923"/>
                  <a:gd name="T43" fmla="*/ 376 h 458"/>
                  <a:gd name="T44" fmla="*/ 302 w 923"/>
                  <a:gd name="T45" fmla="*/ 284 h 458"/>
                  <a:gd name="T46" fmla="*/ 233 w 923"/>
                  <a:gd name="T47" fmla="*/ 196 h 458"/>
                  <a:gd name="T48" fmla="*/ 399 w 923"/>
                  <a:gd name="T49" fmla="*/ 207 h 458"/>
                  <a:gd name="T50" fmla="*/ 617 w 923"/>
                  <a:gd name="T51" fmla="*/ 202 h 458"/>
                  <a:gd name="T52" fmla="*/ 669 w 923"/>
                  <a:gd name="T53" fmla="*/ 228 h 458"/>
                  <a:gd name="T54" fmla="*/ 552 w 923"/>
                  <a:gd name="T55" fmla="*/ 409 h 458"/>
                  <a:gd name="T56" fmla="*/ 640 w 923"/>
                  <a:gd name="T57" fmla="*/ 326 h 458"/>
                  <a:gd name="T58" fmla="*/ 720 w 923"/>
                  <a:gd name="T59" fmla="*/ 234 h 458"/>
                  <a:gd name="T60" fmla="*/ 771 w 923"/>
                  <a:gd name="T61" fmla="*/ 293 h 458"/>
                  <a:gd name="T62" fmla="*/ 821 w 923"/>
                  <a:gd name="T63" fmla="*/ 363 h 458"/>
                  <a:gd name="T64" fmla="*/ 873 w 923"/>
                  <a:gd name="T65" fmla="*/ 440 h 458"/>
                  <a:gd name="T66" fmla="*/ 894 w 923"/>
                  <a:gd name="T67" fmla="*/ 446 h 458"/>
                  <a:gd name="T68" fmla="*/ 923 w 923"/>
                  <a:gd name="T69" fmla="*/ 441 h 458"/>
                  <a:gd name="T70" fmla="*/ 894 w 923"/>
                  <a:gd name="T71" fmla="*/ 399 h 458"/>
                  <a:gd name="T72" fmla="*/ 825 w 923"/>
                  <a:gd name="T73" fmla="*/ 314 h 458"/>
                  <a:gd name="T74" fmla="*/ 761 w 923"/>
                  <a:gd name="T75" fmla="*/ 230 h 458"/>
                  <a:gd name="T76" fmla="*/ 743 w 923"/>
                  <a:gd name="T77" fmla="*/ 149 h 458"/>
                  <a:gd name="T78" fmla="*/ 777 w 923"/>
                  <a:gd name="T79" fmla="*/ 79 h 458"/>
                  <a:gd name="T80" fmla="*/ 738 w 923"/>
                  <a:gd name="T81" fmla="*/ 85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3" h="458">
                    <a:moveTo>
                      <a:pt x="738" y="85"/>
                    </a:moveTo>
                    <a:lnTo>
                      <a:pt x="706" y="157"/>
                    </a:lnTo>
                    <a:lnTo>
                      <a:pt x="643" y="162"/>
                    </a:lnTo>
                    <a:lnTo>
                      <a:pt x="563" y="166"/>
                    </a:lnTo>
                    <a:lnTo>
                      <a:pt x="428" y="171"/>
                    </a:lnTo>
                    <a:lnTo>
                      <a:pt x="370" y="164"/>
                    </a:lnTo>
                    <a:lnTo>
                      <a:pt x="310" y="161"/>
                    </a:lnTo>
                    <a:lnTo>
                      <a:pt x="258" y="161"/>
                    </a:lnTo>
                    <a:lnTo>
                      <a:pt x="206" y="161"/>
                    </a:lnTo>
                    <a:lnTo>
                      <a:pt x="209" y="143"/>
                    </a:lnTo>
                    <a:lnTo>
                      <a:pt x="217" y="105"/>
                    </a:lnTo>
                    <a:lnTo>
                      <a:pt x="208" y="84"/>
                    </a:lnTo>
                    <a:lnTo>
                      <a:pt x="188" y="51"/>
                    </a:lnTo>
                    <a:lnTo>
                      <a:pt x="173" y="35"/>
                    </a:lnTo>
                    <a:lnTo>
                      <a:pt x="177" y="21"/>
                    </a:lnTo>
                    <a:lnTo>
                      <a:pt x="173" y="5"/>
                    </a:lnTo>
                    <a:lnTo>
                      <a:pt x="155" y="0"/>
                    </a:lnTo>
                    <a:lnTo>
                      <a:pt x="137" y="14"/>
                    </a:lnTo>
                    <a:lnTo>
                      <a:pt x="135" y="29"/>
                    </a:lnTo>
                    <a:lnTo>
                      <a:pt x="140" y="45"/>
                    </a:lnTo>
                    <a:lnTo>
                      <a:pt x="152" y="48"/>
                    </a:lnTo>
                    <a:lnTo>
                      <a:pt x="178" y="78"/>
                    </a:lnTo>
                    <a:lnTo>
                      <a:pt x="187" y="100"/>
                    </a:lnTo>
                    <a:lnTo>
                      <a:pt x="179" y="136"/>
                    </a:lnTo>
                    <a:lnTo>
                      <a:pt x="158" y="181"/>
                    </a:lnTo>
                    <a:lnTo>
                      <a:pt x="119" y="251"/>
                    </a:lnTo>
                    <a:lnTo>
                      <a:pt x="76" y="324"/>
                    </a:lnTo>
                    <a:lnTo>
                      <a:pt x="45" y="376"/>
                    </a:lnTo>
                    <a:lnTo>
                      <a:pt x="22" y="399"/>
                    </a:lnTo>
                    <a:lnTo>
                      <a:pt x="0" y="417"/>
                    </a:lnTo>
                    <a:lnTo>
                      <a:pt x="10" y="425"/>
                    </a:lnTo>
                    <a:lnTo>
                      <a:pt x="17" y="442"/>
                    </a:lnTo>
                    <a:lnTo>
                      <a:pt x="33" y="433"/>
                    </a:lnTo>
                    <a:lnTo>
                      <a:pt x="80" y="397"/>
                    </a:lnTo>
                    <a:lnTo>
                      <a:pt x="105" y="363"/>
                    </a:lnTo>
                    <a:lnTo>
                      <a:pt x="143" y="296"/>
                    </a:lnTo>
                    <a:lnTo>
                      <a:pt x="168" y="246"/>
                    </a:lnTo>
                    <a:lnTo>
                      <a:pt x="189" y="207"/>
                    </a:lnTo>
                    <a:lnTo>
                      <a:pt x="214" y="236"/>
                    </a:lnTo>
                    <a:lnTo>
                      <a:pt x="287" y="314"/>
                    </a:lnTo>
                    <a:lnTo>
                      <a:pt x="354" y="391"/>
                    </a:lnTo>
                    <a:lnTo>
                      <a:pt x="407" y="442"/>
                    </a:lnTo>
                    <a:lnTo>
                      <a:pt x="429" y="421"/>
                    </a:lnTo>
                    <a:lnTo>
                      <a:pt x="389" y="376"/>
                    </a:lnTo>
                    <a:lnTo>
                      <a:pt x="344" y="325"/>
                    </a:lnTo>
                    <a:lnTo>
                      <a:pt x="302" y="284"/>
                    </a:lnTo>
                    <a:lnTo>
                      <a:pt x="268" y="239"/>
                    </a:lnTo>
                    <a:lnTo>
                      <a:pt x="233" y="196"/>
                    </a:lnTo>
                    <a:lnTo>
                      <a:pt x="285" y="200"/>
                    </a:lnTo>
                    <a:lnTo>
                      <a:pt x="399" y="207"/>
                    </a:lnTo>
                    <a:lnTo>
                      <a:pt x="493" y="213"/>
                    </a:lnTo>
                    <a:lnTo>
                      <a:pt x="617" y="202"/>
                    </a:lnTo>
                    <a:lnTo>
                      <a:pt x="678" y="201"/>
                    </a:lnTo>
                    <a:lnTo>
                      <a:pt x="669" y="228"/>
                    </a:lnTo>
                    <a:lnTo>
                      <a:pt x="639" y="276"/>
                    </a:lnTo>
                    <a:lnTo>
                      <a:pt x="552" y="409"/>
                    </a:lnTo>
                    <a:lnTo>
                      <a:pt x="571" y="428"/>
                    </a:lnTo>
                    <a:lnTo>
                      <a:pt x="640" y="326"/>
                    </a:lnTo>
                    <a:lnTo>
                      <a:pt x="706" y="221"/>
                    </a:lnTo>
                    <a:lnTo>
                      <a:pt x="720" y="234"/>
                    </a:lnTo>
                    <a:lnTo>
                      <a:pt x="745" y="262"/>
                    </a:lnTo>
                    <a:lnTo>
                      <a:pt x="771" y="293"/>
                    </a:lnTo>
                    <a:lnTo>
                      <a:pt x="786" y="318"/>
                    </a:lnTo>
                    <a:lnTo>
                      <a:pt x="821" y="363"/>
                    </a:lnTo>
                    <a:lnTo>
                      <a:pt x="850" y="406"/>
                    </a:lnTo>
                    <a:lnTo>
                      <a:pt x="873" y="440"/>
                    </a:lnTo>
                    <a:lnTo>
                      <a:pt x="891" y="458"/>
                    </a:lnTo>
                    <a:lnTo>
                      <a:pt x="894" y="446"/>
                    </a:lnTo>
                    <a:lnTo>
                      <a:pt x="902" y="441"/>
                    </a:lnTo>
                    <a:lnTo>
                      <a:pt x="923" y="441"/>
                    </a:lnTo>
                    <a:lnTo>
                      <a:pt x="912" y="426"/>
                    </a:lnTo>
                    <a:lnTo>
                      <a:pt x="894" y="399"/>
                    </a:lnTo>
                    <a:lnTo>
                      <a:pt x="857" y="355"/>
                    </a:lnTo>
                    <a:lnTo>
                      <a:pt x="825" y="314"/>
                    </a:lnTo>
                    <a:lnTo>
                      <a:pt x="795" y="271"/>
                    </a:lnTo>
                    <a:lnTo>
                      <a:pt x="761" y="230"/>
                    </a:lnTo>
                    <a:lnTo>
                      <a:pt x="731" y="182"/>
                    </a:lnTo>
                    <a:lnTo>
                      <a:pt x="743" y="149"/>
                    </a:lnTo>
                    <a:lnTo>
                      <a:pt x="769" y="110"/>
                    </a:lnTo>
                    <a:lnTo>
                      <a:pt x="777" y="79"/>
                    </a:lnTo>
                    <a:lnTo>
                      <a:pt x="738" y="85"/>
                    </a:lnTo>
                    <a:lnTo>
                      <a:pt x="738" y="85"/>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49" name="Freeform 14">
                <a:extLst>
                  <a:ext uri="{FF2B5EF4-FFF2-40B4-BE49-F238E27FC236}">
                    <a16:creationId xmlns:a16="http://schemas.microsoft.com/office/drawing/2014/main" id="{1726286C-6647-4DB8-A0D3-199846AC5DD7}"/>
                  </a:ext>
                </a:extLst>
              </p:cNvPr>
              <p:cNvSpPr>
                <a:spLocks/>
              </p:cNvSpPr>
              <p:nvPr/>
            </p:nvSpPr>
            <p:spPr bwMode="auto">
              <a:xfrm>
                <a:off x="5376" y="957"/>
                <a:ext cx="74" cy="146"/>
              </a:xfrm>
              <a:custGeom>
                <a:avLst/>
                <a:gdLst>
                  <a:gd name="T0" fmla="*/ 137 w 222"/>
                  <a:gd name="T1" fmla="*/ 0 h 438"/>
                  <a:gd name="T2" fmla="*/ 167 w 222"/>
                  <a:gd name="T3" fmla="*/ 80 h 438"/>
                  <a:gd name="T4" fmla="*/ 139 w 222"/>
                  <a:gd name="T5" fmla="*/ 84 h 438"/>
                  <a:gd name="T6" fmla="*/ 106 w 222"/>
                  <a:gd name="T7" fmla="*/ 94 h 438"/>
                  <a:gd name="T8" fmla="*/ 98 w 222"/>
                  <a:gd name="T9" fmla="*/ 102 h 438"/>
                  <a:gd name="T10" fmla="*/ 121 w 222"/>
                  <a:gd name="T11" fmla="*/ 139 h 438"/>
                  <a:gd name="T12" fmla="*/ 152 w 222"/>
                  <a:gd name="T13" fmla="*/ 190 h 438"/>
                  <a:gd name="T14" fmla="*/ 166 w 222"/>
                  <a:gd name="T15" fmla="*/ 212 h 438"/>
                  <a:gd name="T16" fmla="*/ 182 w 222"/>
                  <a:gd name="T17" fmla="*/ 232 h 438"/>
                  <a:gd name="T18" fmla="*/ 222 w 222"/>
                  <a:gd name="T19" fmla="*/ 234 h 438"/>
                  <a:gd name="T20" fmla="*/ 209 w 222"/>
                  <a:gd name="T21" fmla="*/ 265 h 438"/>
                  <a:gd name="T22" fmla="*/ 144 w 222"/>
                  <a:gd name="T23" fmla="*/ 438 h 438"/>
                  <a:gd name="T24" fmla="*/ 99 w 222"/>
                  <a:gd name="T25" fmla="*/ 427 h 438"/>
                  <a:gd name="T26" fmla="*/ 109 w 222"/>
                  <a:gd name="T27" fmla="*/ 368 h 438"/>
                  <a:gd name="T28" fmla="*/ 134 w 222"/>
                  <a:gd name="T29" fmla="*/ 259 h 438"/>
                  <a:gd name="T30" fmla="*/ 119 w 222"/>
                  <a:gd name="T31" fmla="*/ 240 h 438"/>
                  <a:gd name="T32" fmla="*/ 87 w 222"/>
                  <a:gd name="T33" fmla="*/ 205 h 438"/>
                  <a:gd name="T34" fmla="*/ 46 w 222"/>
                  <a:gd name="T35" fmla="*/ 163 h 438"/>
                  <a:gd name="T36" fmla="*/ 25 w 222"/>
                  <a:gd name="T37" fmla="*/ 133 h 438"/>
                  <a:gd name="T38" fmla="*/ 4 w 222"/>
                  <a:gd name="T39" fmla="*/ 97 h 438"/>
                  <a:gd name="T40" fmla="*/ 0 w 222"/>
                  <a:gd name="T41" fmla="*/ 80 h 438"/>
                  <a:gd name="T42" fmla="*/ 1 w 222"/>
                  <a:gd name="T43" fmla="*/ 56 h 438"/>
                  <a:gd name="T44" fmla="*/ 4 w 222"/>
                  <a:gd name="T45" fmla="*/ 54 h 438"/>
                  <a:gd name="T46" fmla="*/ 13 w 222"/>
                  <a:gd name="T47" fmla="*/ 48 h 438"/>
                  <a:gd name="T48" fmla="*/ 20 w 222"/>
                  <a:gd name="T49" fmla="*/ 43 h 438"/>
                  <a:gd name="T50" fmla="*/ 25 w 222"/>
                  <a:gd name="T51" fmla="*/ 39 h 438"/>
                  <a:gd name="T52" fmla="*/ 30 w 222"/>
                  <a:gd name="T53" fmla="*/ 36 h 438"/>
                  <a:gd name="T54" fmla="*/ 40 w 222"/>
                  <a:gd name="T55" fmla="*/ 31 h 438"/>
                  <a:gd name="T56" fmla="*/ 50 w 222"/>
                  <a:gd name="T57" fmla="*/ 26 h 438"/>
                  <a:gd name="T58" fmla="*/ 55 w 222"/>
                  <a:gd name="T59" fmla="*/ 24 h 438"/>
                  <a:gd name="T60" fmla="*/ 69 w 222"/>
                  <a:gd name="T61" fmla="*/ 20 h 438"/>
                  <a:gd name="T62" fmla="*/ 97 w 222"/>
                  <a:gd name="T63" fmla="*/ 11 h 438"/>
                  <a:gd name="T64" fmla="*/ 124 w 222"/>
                  <a:gd name="T65" fmla="*/ 4 h 438"/>
                  <a:gd name="T66" fmla="*/ 137 w 222"/>
                  <a:gd name="T67" fmla="*/ 0 h 438"/>
                  <a:gd name="T68" fmla="*/ 137 w 222"/>
                  <a:gd name="T69"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2" h="438">
                    <a:moveTo>
                      <a:pt x="137" y="0"/>
                    </a:moveTo>
                    <a:lnTo>
                      <a:pt x="167" y="80"/>
                    </a:lnTo>
                    <a:lnTo>
                      <a:pt x="139" y="84"/>
                    </a:lnTo>
                    <a:lnTo>
                      <a:pt x="106" y="94"/>
                    </a:lnTo>
                    <a:lnTo>
                      <a:pt x="98" y="102"/>
                    </a:lnTo>
                    <a:lnTo>
                      <a:pt x="121" y="139"/>
                    </a:lnTo>
                    <a:lnTo>
                      <a:pt x="152" y="190"/>
                    </a:lnTo>
                    <a:lnTo>
                      <a:pt x="166" y="212"/>
                    </a:lnTo>
                    <a:lnTo>
                      <a:pt x="182" y="232"/>
                    </a:lnTo>
                    <a:lnTo>
                      <a:pt x="222" y="234"/>
                    </a:lnTo>
                    <a:lnTo>
                      <a:pt x="209" y="265"/>
                    </a:lnTo>
                    <a:lnTo>
                      <a:pt x="144" y="438"/>
                    </a:lnTo>
                    <a:lnTo>
                      <a:pt x="99" y="427"/>
                    </a:lnTo>
                    <a:lnTo>
                      <a:pt x="109" y="368"/>
                    </a:lnTo>
                    <a:lnTo>
                      <a:pt x="134" y="259"/>
                    </a:lnTo>
                    <a:lnTo>
                      <a:pt x="119" y="240"/>
                    </a:lnTo>
                    <a:lnTo>
                      <a:pt x="87" y="205"/>
                    </a:lnTo>
                    <a:lnTo>
                      <a:pt x="46" y="163"/>
                    </a:lnTo>
                    <a:lnTo>
                      <a:pt x="25" y="133"/>
                    </a:lnTo>
                    <a:lnTo>
                      <a:pt x="4" y="97"/>
                    </a:lnTo>
                    <a:lnTo>
                      <a:pt x="0" y="80"/>
                    </a:lnTo>
                    <a:lnTo>
                      <a:pt x="1" y="56"/>
                    </a:lnTo>
                    <a:lnTo>
                      <a:pt x="4" y="54"/>
                    </a:lnTo>
                    <a:lnTo>
                      <a:pt x="13" y="48"/>
                    </a:lnTo>
                    <a:lnTo>
                      <a:pt x="20" y="43"/>
                    </a:lnTo>
                    <a:lnTo>
                      <a:pt x="25" y="39"/>
                    </a:lnTo>
                    <a:lnTo>
                      <a:pt x="30" y="36"/>
                    </a:lnTo>
                    <a:lnTo>
                      <a:pt x="40" y="31"/>
                    </a:lnTo>
                    <a:lnTo>
                      <a:pt x="50" y="26"/>
                    </a:lnTo>
                    <a:lnTo>
                      <a:pt x="55" y="24"/>
                    </a:lnTo>
                    <a:lnTo>
                      <a:pt x="69" y="20"/>
                    </a:lnTo>
                    <a:lnTo>
                      <a:pt x="97" y="11"/>
                    </a:lnTo>
                    <a:lnTo>
                      <a:pt x="124" y="4"/>
                    </a:lnTo>
                    <a:lnTo>
                      <a:pt x="137" y="0"/>
                    </a:lnTo>
                    <a:lnTo>
                      <a:pt x="137" y="0"/>
                    </a:lnTo>
                    <a:close/>
                  </a:path>
                </a:pathLst>
              </a:custGeom>
              <a:solidFill>
                <a:srgbClr val="FFD1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0" name="Freeform 15">
                <a:extLst>
                  <a:ext uri="{FF2B5EF4-FFF2-40B4-BE49-F238E27FC236}">
                    <a16:creationId xmlns:a16="http://schemas.microsoft.com/office/drawing/2014/main" id="{4FB55C4F-AD44-449A-A1CD-E34B64F83F62}"/>
                  </a:ext>
                </a:extLst>
              </p:cNvPr>
              <p:cNvSpPr>
                <a:spLocks/>
              </p:cNvSpPr>
              <p:nvPr/>
            </p:nvSpPr>
            <p:spPr bwMode="auto">
              <a:xfrm>
                <a:off x="5400" y="1055"/>
                <a:ext cx="54" cy="25"/>
              </a:xfrm>
              <a:custGeom>
                <a:avLst/>
                <a:gdLst>
                  <a:gd name="T0" fmla="*/ 84 w 160"/>
                  <a:gd name="T1" fmla="*/ 11 h 75"/>
                  <a:gd name="T2" fmla="*/ 111 w 160"/>
                  <a:gd name="T3" fmla="*/ 5 h 75"/>
                  <a:gd name="T4" fmla="*/ 151 w 160"/>
                  <a:gd name="T5" fmla="*/ 0 h 75"/>
                  <a:gd name="T6" fmla="*/ 158 w 160"/>
                  <a:gd name="T7" fmla="*/ 25 h 75"/>
                  <a:gd name="T8" fmla="*/ 160 w 160"/>
                  <a:gd name="T9" fmla="*/ 39 h 75"/>
                  <a:gd name="T10" fmla="*/ 151 w 160"/>
                  <a:gd name="T11" fmla="*/ 51 h 75"/>
                  <a:gd name="T12" fmla="*/ 141 w 160"/>
                  <a:gd name="T13" fmla="*/ 60 h 75"/>
                  <a:gd name="T14" fmla="*/ 114 w 160"/>
                  <a:gd name="T15" fmla="*/ 64 h 75"/>
                  <a:gd name="T16" fmla="*/ 49 w 160"/>
                  <a:gd name="T17" fmla="*/ 74 h 75"/>
                  <a:gd name="T18" fmla="*/ 11 w 160"/>
                  <a:gd name="T19" fmla="*/ 75 h 75"/>
                  <a:gd name="T20" fmla="*/ 3 w 160"/>
                  <a:gd name="T21" fmla="*/ 69 h 75"/>
                  <a:gd name="T22" fmla="*/ 0 w 160"/>
                  <a:gd name="T23" fmla="*/ 58 h 75"/>
                  <a:gd name="T24" fmla="*/ 19 w 160"/>
                  <a:gd name="T25" fmla="*/ 39 h 75"/>
                  <a:gd name="T26" fmla="*/ 58 w 160"/>
                  <a:gd name="T27" fmla="*/ 20 h 75"/>
                  <a:gd name="T28" fmla="*/ 84 w 160"/>
                  <a:gd name="T29" fmla="*/ 11 h 75"/>
                  <a:gd name="T30" fmla="*/ 84 w 160"/>
                  <a:gd name="T31"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75">
                    <a:moveTo>
                      <a:pt x="84" y="11"/>
                    </a:moveTo>
                    <a:lnTo>
                      <a:pt x="111" y="5"/>
                    </a:lnTo>
                    <a:lnTo>
                      <a:pt x="151" y="0"/>
                    </a:lnTo>
                    <a:lnTo>
                      <a:pt x="158" y="25"/>
                    </a:lnTo>
                    <a:lnTo>
                      <a:pt x="160" y="39"/>
                    </a:lnTo>
                    <a:lnTo>
                      <a:pt x="151" y="51"/>
                    </a:lnTo>
                    <a:lnTo>
                      <a:pt x="141" y="60"/>
                    </a:lnTo>
                    <a:lnTo>
                      <a:pt x="114" y="64"/>
                    </a:lnTo>
                    <a:lnTo>
                      <a:pt x="49" y="74"/>
                    </a:lnTo>
                    <a:lnTo>
                      <a:pt x="11" y="75"/>
                    </a:lnTo>
                    <a:lnTo>
                      <a:pt x="3" y="69"/>
                    </a:lnTo>
                    <a:lnTo>
                      <a:pt x="0" y="58"/>
                    </a:lnTo>
                    <a:lnTo>
                      <a:pt x="19" y="39"/>
                    </a:lnTo>
                    <a:lnTo>
                      <a:pt x="58" y="20"/>
                    </a:lnTo>
                    <a:lnTo>
                      <a:pt x="84" y="11"/>
                    </a:lnTo>
                    <a:lnTo>
                      <a:pt x="84" y="11"/>
                    </a:lnTo>
                    <a:close/>
                  </a:path>
                </a:pathLst>
              </a:custGeom>
              <a:solidFill>
                <a:srgbClr val="B5C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1" name="Freeform 16">
                <a:extLst>
                  <a:ext uri="{FF2B5EF4-FFF2-40B4-BE49-F238E27FC236}">
                    <a16:creationId xmlns:a16="http://schemas.microsoft.com/office/drawing/2014/main" id="{711BF2CD-E0E7-4651-8F32-1D67F6F674A6}"/>
                  </a:ext>
                </a:extLst>
              </p:cNvPr>
              <p:cNvSpPr>
                <a:spLocks/>
              </p:cNvSpPr>
              <p:nvPr/>
            </p:nvSpPr>
            <p:spPr bwMode="auto">
              <a:xfrm>
                <a:off x="5420" y="939"/>
                <a:ext cx="112" cy="77"/>
              </a:xfrm>
              <a:custGeom>
                <a:avLst/>
                <a:gdLst>
                  <a:gd name="T0" fmla="*/ 3 w 335"/>
                  <a:gd name="T1" fmla="*/ 39 h 229"/>
                  <a:gd name="T2" fmla="*/ 47 w 335"/>
                  <a:gd name="T3" fmla="*/ 29 h 229"/>
                  <a:gd name="T4" fmla="*/ 121 w 335"/>
                  <a:gd name="T5" fmla="*/ 21 h 229"/>
                  <a:gd name="T6" fmla="*/ 217 w 335"/>
                  <a:gd name="T7" fmla="*/ 18 h 229"/>
                  <a:gd name="T8" fmla="*/ 298 w 335"/>
                  <a:gd name="T9" fmla="*/ 10 h 229"/>
                  <a:gd name="T10" fmla="*/ 333 w 335"/>
                  <a:gd name="T11" fmla="*/ 0 h 229"/>
                  <a:gd name="T12" fmla="*/ 335 w 335"/>
                  <a:gd name="T13" fmla="*/ 13 h 229"/>
                  <a:gd name="T14" fmla="*/ 331 w 335"/>
                  <a:gd name="T15" fmla="*/ 45 h 229"/>
                  <a:gd name="T16" fmla="*/ 327 w 335"/>
                  <a:gd name="T17" fmla="*/ 68 h 229"/>
                  <a:gd name="T18" fmla="*/ 318 w 335"/>
                  <a:gd name="T19" fmla="*/ 87 h 229"/>
                  <a:gd name="T20" fmla="*/ 300 w 335"/>
                  <a:gd name="T21" fmla="*/ 107 h 229"/>
                  <a:gd name="T22" fmla="*/ 249 w 335"/>
                  <a:gd name="T23" fmla="*/ 123 h 229"/>
                  <a:gd name="T24" fmla="*/ 207 w 335"/>
                  <a:gd name="T25" fmla="*/ 127 h 229"/>
                  <a:gd name="T26" fmla="*/ 171 w 335"/>
                  <a:gd name="T27" fmla="*/ 131 h 229"/>
                  <a:gd name="T28" fmla="*/ 132 w 335"/>
                  <a:gd name="T29" fmla="*/ 133 h 229"/>
                  <a:gd name="T30" fmla="*/ 120 w 335"/>
                  <a:gd name="T31" fmla="*/ 137 h 229"/>
                  <a:gd name="T32" fmla="*/ 126 w 335"/>
                  <a:gd name="T33" fmla="*/ 156 h 229"/>
                  <a:gd name="T34" fmla="*/ 149 w 335"/>
                  <a:gd name="T35" fmla="*/ 169 h 229"/>
                  <a:gd name="T36" fmla="*/ 140 w 335"/>
                  <a:gd name="T37" fmla="*/ 197 h 229"/>
                  <a:gd name="T38" fmla="*/ 127 w 335"/>
                  <a:gd name="T39" fmla="*/ 220 h 229"/>
                  <a:gd name="T40" fmla="*/ 117 w 335"/>
                  <a:gd name="T41" fmla="*/ 229 h 229"/>
                  <a:gd name="T42" fmla="*/ 106 w 335"/>
                  <a:gd name="T43" fmla="*/ 229 h 229"/>
                  <a:gd name="T44" fmla="*/ 87 w 335"/>
                  <a:gd name="T45" fmla="*/ 220 h 229"/>
                  <a:gd name="T46" fmla="*/ 47 w 335"/>
                  <a:gd name="T47" fmla="*/ 197 h 229"/>
                  <a:gd name="T48" fmla="*/ 26 w 335"/>
                  <a:gd name="T49" fmla="*/ 187 h 229"/>
                  <a:gd name="T50" fmla="*/ 14 w 335"/>
                  <a:gd name="T51" fmla="*/ 179 h 229"/>
                  <a:gd name="T52" fmla="*/ 14 w 335"/>
                  <a:gd name="T53" fmla="*/ 169 h 229"/>
                  <a:gd name="T54" fmla="*/ 26 w 335"/>
                  <a:gd name="T55" fmla="*/ 137 h 229"/>
                  <a:gd name="T56" fmla="*/ 34 w 335"/>
                  <a:gd name="T57" fmla="*/ 131 h 229"/>
                  <a:gd name="T58" fmla="*/ 0 w 335"/>
                  <a:gd name="T59" fmla="*/ 50 h 229"/>
                  <a:gd name="T60" fmla="*/ 3 w 335"/>
                  <a:gd name="T61" fmla="*/ 39 h 229"/>
                  <a:gd name="T62" fmla="*/ 3 w 335"/>
                  <a:gd name="T63" fmla="*/ 3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5" h="229">
                    <a:moveTo>
                      <a:pt x="3" y="39"/>
                    </a:moveTo>
                    <a:lnTo>
                      <a:pt x="47" y="29"/>
                    </a:lnTo>
                    <a:lnTo>
                      <a:pt x="121" y="21"/>
                    </a:lnTo>
                    <a:lnTo>
                      <a:pt x="217" y="18"/>
                    </a:lnTo>
                    <a:lnTo>
                      <a:pt x="298" y="10"/>
                    </a:lnTo>
                    <a:lnTo>
                      <a:pt x="333" y="0"/>
                    </a:lnTo>
                    <a:lnTo>
                      <a:pt x="335" y="13"/>
                    </a:lnTo>
                    <a:lnTo>
                      <a:pt x="331" y="45"/>
                    </a:lnTo>
                    <a:lnTo>
                      <a:pt x="327" y="68"/>
                    </a:lnTo>
                    <a:lnTo>
                      <a:pt x="318" y="87"/>
                    </a:lnTo>
                    <a:lnTo>
                      <a:pt x="300" y="107"/>
                    </a:lnTo>
                    <a:lnTo>
                      <a:pt x="249" y="123"/>
                    </a:lnTo>
                    <a:lnTo>
                      <a:pt x="207" y="127"/>
                    </a:lnTo>
                    <a:lnTo>
                      <a:pt x="171" y="131"/>
                    </a:lnTo>
                    <a:lnTo>
                      <a:pt x="132" y="133"/>
                    </a:lnTo>
                    <a:lnTo>
                      <a:pt x="120" y="137"/>
                    </a:lnTo>
                    <a:lnTo>
                      <a:pt x="126" y="156"/>
                    </a:lnTo>
                    <a:lnTo>
                      <a:pt x="149" y="169"/>
                    </a:lnTo>
                    <a:lnTo>
                      <a:pt x="140" y="197"/>
                    </a:lnTo>
                    <a:lnTo>
                      <a:pt x="127" y="220"/>
                    </a:lnTo>
                    <a:lnTo>
                      <a:pt x="117" y="229"/>
                    </a:lnTo>
                    <a:lnTo>
                      <a:pt x="106" y="229"/>
                    </a:lnTo>
                    <a:lnTo>
                      <a:pt x="87" y="220"/>
                    </a:lnTo>
                    <a:lnTo>
                      <a:pt x="47" y="197"/>
                    </a:lnTo>
                    <a:lnTo>
                      <a:pt x="26" y="187"/>
                    </a:lnTo>
                    <a:lnTo>
                      <a:pt x="14" y="179"/>
                    </a:lnTo>
                    <a:lnTo>
                      <a:pt x="14" y="169"/>
                    </a:lnTo>
                    <a:lnTo>
                      <a:pt x="26" y="137"/>
                    </a:lnTo>
                    <a:lnTo>
                      <a:pt x="34" y="131"/>
                    </a:lnTo>
                    <a:lnTo>
                      <a:pt x="0" y="50"/>
                    </a:lnTo>
                    <a:lnTo>
                      <a:pt x="3" y="39"/>
                    </a:lnTo>
                    <a:lnTo>
                      <a:pt x="3" y="39"/>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2" name="Freeform 17">
                <a:extLst>
                  <a:ext uri="{FF2B5EF4-FFF2-40B4-BE49-F238E27FC236}">
                    <a16:creationId xmlns:a16="http://schemas.microsoft.com/office/drawing/2014/main" id="{8EC60EE7-C205-4B55-B736-FC8277C5001F}"/>
                  </a:ext>
                </a:extLst>
              </p:cNvPr>
              <p:cNvSpPr>
                <a:spLocks/>
              </p:cNvSpPr>
              <p:nvPr/>
            </p:nvSpPr>
            <p:spPr bwMode="auto">
              <a:xfrm>
                <a:off x="5372" y="1099"/>
                <a:ext cx="66" cy="64"/>
              </a:xfrm>
              <a:custGeom>
                <a:avLst/>
                <a:gdLst>
                  <a:gd name="T0" fmla="*/ 61 w 199"/>
                  <a:gd name="T1" fmla="*/ 7 h 193"/>
                  <a:gd name="T2" fmla="*/ 80 w 199"/>
                  <a:gd name="T3" fmla="*/ 3 h 193"/>
                  <a:gd name="T4" fmla="*/ 114 w 199"/>
                  <a:gd name="T5" fmla="*/ 0 h 193"/>
                  <a:gd name="T6" fmla="*/ 139 w 199"/>
                  <a:gd name="T7" fmla="*/ 6 h 193"/>
                  <a:gd name="T8" fmla="*/ 158 w 199"/>
                  <a:gd name="T9" fmla="*/ 16 h 193"/>
                  <a:gd name="T10" fmla="*/ 171 w 199"/>
                  <a:gd name="T11" fmla="*/ 26 h 193"/>
                  <a:gd name="T12" fmla="*/ 187 w 199"/>
                  <a:gd name="T13" fmla="*/ 51 h 193"/>
                  <a:gd name="T14" fmla="*/ 197 w 199"/>
                  <a:gd name="T15" fmla="*/ 76 h 193"/>
                  <a:gd name="T16" fmla="*/ 199 w 199"/>
                  <a:gd name="T17" fmla="*/ 108 h 193"/>
                  <a:gd name="T18" fmla="*/ 192 w 199"/>
                  <a:gd name="T19" fmla="*/ 125 h 193"/>
                  <a:gd name="T20" fmla="*/ 181 w 199"/>
                  <a:gd name="T21" fmla="*/ 155 h 193"/>
                  <a:gd name="T22" fmla="*/ 164 w 199"/>
                  <a:gd name="T23" fmla="*/ 172 h 193"/>
                  <a:gd name="T24" fmla="*/ 143 w 199"/>
                  <a:gd name="T25" fmla="*/ 182 h 193"/>
                  <a:gd name="T26" fmla="*/ 114 w 199"/>
                  <a:gd name="T27" fmla="*/ 189 h 193"/>
                  <a:gd name="T28" fmla="*/ 88 w 199"/>
                  <a:gd name="T29" fmla="*/ 193 h 193"/>
                  <a:gd name="T30" fmla="*/ 57 w 199"/>
                  <a:gd name="T31" fmla="*/ 186 h 193"/>
                  <a:gd name="T32" fmla="*/ 39 w 199"/>
                  <a:gd name="T33" fmla="*/ 179 h 193"/>
                  <a:gd name="T34" fmla="*/ 21 w 199"/>
                  <a:gd name="T35" fmla="*/ 157 h 193"/>
                  <a:gd name="T36" fmla="*/ 1 w 199"/>
                  <a:gd name="T37" fmla="*/ 123 h 193"/>
                  <a:gd name="T38" fmla="*/ 0 w 199"/>
                  <a:gd name="T39" fmla="*/ 80 h 193"/>
                  <a:gd name="T40" fmla="*/ 6 w 199"/>
                  <a:gd name="T41" fmla="*/ 60 h 193"/>
                  <a:gd name="T42" fmla="*/ 13 w 199"/>
                  <a:gd name="T43" fmla="*/ 41 h 193"/>
                  <a:gd name="T44" fmla="*/ 36 w 199"/>
                  <a:gd name="T45" fmla="*/ 20 h 193"/>
                  <a:gd name="T46" fmla="*/ 61 w 199"/>
                  <a:gd name="T47" fmla="*/ 7 h 193"/>
                  <a:gd name="T48" fmla="*/ 61 w 199"/>
                  <a:gd name="T49" fmla="*/ 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9" h="193">
                    <a:moveTo>
                      <a:pt x="61" y="7"/>
                    </a:moveTo>
                    <a:lnTo>
                      <a:pt x="80" y="3"/>
                    </a:lnTo>
                    <a:lnTo>
                      <a:pt x="114" y="0"/>
                    </a:lnTo>
                    <a:lnTo>
                      <a:pt x="139" y="6"/>
                    </a:lnTo>
                    <a:lnTo>
                      <a:pt x="158" y="16"/>
                    </a:lnTo>
                    <a:lnTo>
                      <a:pt x="171" y="26"/>
                    </a:lnTo>
                    <a:lnTo>
                      <a:pt x="187" y="51"/>
                    </a:lnTo>
                    <a:lnTo>
                      <a:pt x="197" y="76"/>
                    </a:lnTo>
                    <a:lnTo>
                      <a:pt x="199" y="108"/>
                    </a:lnTo>
                    <a:lnTo>
                      <a:pt x="192" y="125"/>
                    </a:lnTo>
                    <a:lnTo>
                      <a:pt x="181" y="155"/>
                    </a:lnTo>
                    <a:lnTo>
                      <a:pt x="164" y="172"/>
                    </a:lnTo>
                    <a:lnTo>
                      <a:pt x="143" y="182"/>
                    </a:lnTo>
                    <a:lnTo>
                      <a:pt x="114" y="189"/>
                    </a:lnTo>
                    <a:lnTo>
                      <a:pt x="88" y="193"/>
                    </a:lnTo>
                    <a:lnTo>
                      <a:pt x="57" y="186"/>
                    </a:lnTo>
                    <a:lnTo>
                      <a:pt x="39" y="179"/>
                    </a:lnTo>
                    <a:lnTo>
                      <a:pt x="21" y="157"/>
                    </a:lnTo>
                    <a:lnTo>
                      <a:pt x="1" y="123"/>
                    </a:lnTo>
                    <a:lnTo>
                      <a:pt x="0" y="80"/>
                    </a:lnTo>
                    <a:lnTo>
                      <a:pt x="6" y="60"/>
                    </a:lnTo>
                    <a:lnTo>
                      <a:pt x="13" y="41"/>
                    </a:lnTo>
                    <a:lnTo>
                      <a:pt x="36" y="20"/>
                    </a:lnTo>
                    <a:lnTo>
                      <a:pt x="61" y="7"/>
                    </a:lnTo>
                    <a:lnTo>
                      <a:pt x="61" y="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3" name="Freeform 18">
                <a:extLst>
                  <a:ext uri="{FF2B5EF4-FFF2-40B4-BE49-F238E27FC236}">
                    <a16:creationId xmlns:a16="http://schemas.microsoft.com/office/drawing/2014/main" id="{F8175A39-0A96-4DD3-94B0-5AA188D676CD}"/>
                  </a:ext>
                </a:extLst>
              </p:cNvPr>
              <p:cNvSpPr>
                <a:spLocks/>
              </p:cNvSpPr>
              <p:nvPr/>
            </p:nvSpPr>
            <p:spPr bwMode="auto">
              <a:xfrm>
                <a:off x="5273" y="897"/>
                <a:ext cx="98" cy="84"/>
              </a:xfrm>
              <a:custGeom>
                <a:avLst/>
                <a:gdLst>
                  <a:gd name="T0" fmla="*/ 230 w 295"/>
                  <a:gd name="T1" fmla="*/ 0 h 253"/>
                  <a:gd name="T2" fmla="*/ 212 w 295"/>
                  <a:gd name="T3" fmla="*/ 22 h 253"/>
                  <a:gd name="T4" fmla="*/ 172 w 295"/>
                  <a:gd name="T5" fmla="*/ 58 h 253"/>
                  <a:gd name="T6" fmla="*/ 142 w 295"/>
                  <a:gd name="T7" fmla="*/ 92 h 253"/>
                  <a:gd name="T8" fmla="*/ 114 w 295"/>
                  <a:gd name="T9" fmla="*/ 122 h 253"/>
                  <a:gd name="T10" fmla="*/ 83 w 295"/>
                  <a:gd name="T11" fmla="*/ 146 h 253"/>
                  <a:gd name="T12" fmla="*/ 63 w 295"/>
                  <a:gd name="T13" fmla="*/ 151 h 253"/>
                  <a:gd name="T14" fmla="*/ 43 w 295"/>
                  <a:gd name="T15" fmla="*/ 151 h 253"/>
                  <a:gd name="T16" fmla="*/ 25 w 295"/>
                  <a:gd name="T17" fmla="*/ 155 h 253"/>
                  <a:gd name="T18" fmla="*/ 10 w 295"/>
                  <a:gd name="T19" fmla="*/ 162 h 253"/>
                  <a:gd name="T20" fmla="*/ 3 w 295"/>
                  <a:gd name="T21" fmla="*/ 171 h 253"/>
                  <a:gd name="T22" fmla="*/ 0 w 295"/>
                  <a:gd name="T23" fmla="*/ 182 h 253"/>
                  <a:gd name="T24" fmla="*/ 3 w 295"/>
                  <a:gd name="T25" fmla="*/ 189 h 253"/>
                  <a:gd name="T26" fmla="*/ 4 w 295"/>
                  <a:gd name="T27" fmla="*/ 196 h 253"/>
                  <a:gd name="T28" fmla="*/ 10 w 295"/>
                  <a:gd name="T29" fmla="*/ 190 h 253"/>
                  <a:gd name="T30" fmla="*/ 26 w 295"/>
                  <a:gd name="T31" fmla="*/ 174 h 253"/>
                  <a:gd name="T32" fmla="*/ 40 w 295"/>
                  <a:gd name="T33" fmla="*/ 176 h 253"/>
                  <a:gd name="T34" fmla="*/ 25 w 295"/>
                  <a:gd name="T35" fmla="*/ 182 h 253"/>
                  <a:gd name="T36" fmla="*/ 13 w 295"/>
                  <a:gd name="T37" fmla="*/ 197 h 253"/>
                  <a:gd name="T38" fmla="*/ 6 w 295"/>
                  <a:gd name="T39" fmla="*/ 210 h 253"/>
                  <a:gd name="T40" fmla="*/ 6 w 295"/>
                  <a:gd name="T41" fmla="*/ 221 h 253"/>
                  <a:gd name="T42" fmla="*/ 10 w 295"/>
                  <a:gd name="T43" fmla="*/ 226 h 253"/>
                  <a:gd name="T44" fmla="*/ 11 w 295"/>
                  <a:gd name="T45" fmla="*/ 235 h 253"/>
                  <a:gd name="T46" fmla="*/ 21 w 295"/>
                  <a:gd name="T47" fmla="*/ 243 h 253"/>
                  <a:gd name="T48" fmla="*/ 28 w 295"/>
                  <a:gd name="T49" fmla="*/ 252 h 253"/>
                  <a:gd name="T50" fmla="*/ 39 w 295"/>
                  <a:gd name="T51" fmla="*/ 253 h 253"/>
                  <a:gd name="T52" fmla="*/ 37 w 295"/>
                  <a:gd name="T53" fmla="*/ 235 h 253"/>
                  <a:gd name="T54" fmla="*/ 34 w 295"/>
                  <a:gd name="T55" fmla="*/ 225 h 253"/>
                  <a:gd name="T56" fmla="*/ 45 w 295"/>
                  <a:gd name="T57" fmla="*/ 215 h 253"/>
                  <a:gd name="T58" fmla="*/ 59 w 295"/>
                  <a:gd name="T59" fmla="*/ 209 h 253"/>
                  <a:gd name="T60" fmla="*/ 73 w 295"/>
                  <a:gd name="T61" fmla="*/ 216 h 253"/>
                  <a:gd name="T62" fmla="*/ 87 w 295"/>
                  <a:gd name="T63" fmla="*/ 216 h 253"/>
                  <a:gd name="T64" fmla="*/ 103 w 295"/>
                  <a:gd name="T65" fmla="*/ 209 h 253"/>
                  <a:gd name="T66" fmla="*/ 138 w 295"/>
                  <a:gd name="T67" fmla="*/ 180 h 253"/>
                  <a:gd name="T68" fmla="*/ 196 w 295"/>
                  <a:gd name="T69" fmla="*/ 135 h 253"/>
                  <a:gd name="T70" fmla="*/ 254 w 295"/>
                  <a:gd name="T71" fmla="*/ 88 h 253"/>
                  <a:gd name="T72" fmla="*/ 295 w 295"/>
                  <a:gd name="T73" fmla="*/ 50 h 253"/>
                  <a:gd name="T74" fmla="*/ 278 w 295"/>
                  <a:gd name="T75" fmla="*/ 22 h 253"/>
                  <a:gd name="T76" fmla="*/ 258 w 295"/>
                  <a:gd name="T77" fmla="*/ 5 h 253"/>
                  <a:gd name="T78" fmla="*/ 248 w 295"/>
                  <a:gd name="T79" fmla="*/ 14 h 253"/>
                  <a:gd name="T80" fmla="*/ 230 w 295"/>
                  <a:gd name="T81" fmla="*/ 0 h 253"/>
                  <a:gd name="T82" fmla="*/ 230 w 295"/>
                  <a:gd name="T8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5" h="253">
                    <a:moveTo>
                      <a:pt x="230" y="0"/>
                    </a:moveTo>
                    <a:lnTo>
                      <a:pt x="212" y="22"/>
                    </a:lnTo>
                    <a:lnTo>
                      <a:pt x="172" y="58"/>
                    </a:lnTo>
                    <a:lnTo>
                      <a:pt x="142" y="92"/>
                    </a:lnTo>
                    <a:lnTo>
                      <a:pt x="114" y="122"/>
                    </a:lnTo>
                    <a:lnTo>
                      <a:pt x="83" y="146"/>
                    </a:lnTo>
                    <a:lnTo>
                      <a:pt x="63" y="151"/>
                    </a:lnTo>
                    <a:lnTo>
                      <a:pt x="43" y="151"/>
                    </a:lnTo>
                    <a:lnTo>
                      <a:pt x="25" y="155"/>
                    </a:lnTo>
                    <a:lnTo>
                      <a:pt x="10" y="162"/>
                    </a:lnTo>
                    <a:lnTo>
                      <a:pt x="3" y="171"/>
                    </a:lnTo>
                    <a:lnTo>
                      <a:pt x="0" y="182"/>
                    </a:lnTo>
                    <a:lnTo>
                      <a:pt x="3" y="189"/>
                    </a:lnTo>
                    <a:lnTo>
                      <a:pt x="4" y="196"/>
                    </a:lnTo>
                    <a:lnTo>
                      <a:pt x="10" y="190"/>
                    </a:lnTo>
                    <a:lnTo>
                      <a:pt x="26" y="174"/>
                    </a:lnTo>
                    <a:lnTo>
                      <a:pt x="40" y="176"/>
                    </a:lnTo>
                    <a:lnTo>
                      <a:pt x="25" y="182"/>
                    </a:lnTo>
                    <a:lnTo>
                      <a:pt x="13" y="197"/>
                    </a:lnTo>
                    <a:lnTo>
                      <a:pt x="6" y="210"/>
                    </a:lnTo>
                    <a:lnTo>
                      <a:pt x="6" y="221"/>
                    </a:lnTo>
                    <a:lnTo>
                      <a:pt x="10" y="226"/>
                    </a:lnTo>
                    <a:lnTo>
                      <a:pt x="11" y="235"/>
                    </a:lnTo>
                    <a:lnTo>
                      <a:pt x="21" y="243"/>
                    </a:lnTo>
                    <a:lnTo>
                      <a:pt x="28" y="252"/>
                    </a:lnTo>
                    <a:lnTo>
                      <a:pt x="39" y="253"/>
                    </a:lnTo>
                    <a:lnTo>
                      <a:pt x="37" y="235"/>
                    </a:lnTo>
                    <a:lnTo>
                      <a:pt x="34" y="225"/>
                    </a:lnTo>
                    <a:lnTo>
                      <a:pt x="45" y="215"/>
                    </a:lnTo>
                    <a:lnTo>
                      <a:pt x="59" y="209"/>
                    </a:lnTo>
                    <a:lnTo>
                      <a:pt x="73" y="216"/>
                    </a:lnTo>
                    <a:lnTo>
                      <a:pt x="87" y="216"/>
                    </a:lnTo>
                    <a:lnTo>
                      <a:pt x="103" y="209"/>
                    </a:lnTo>
                    <a:lnTo>
                      <a:pt x="138" y="180"/>
                    </a:lnTo>
                    <a:lnTo>
                      <a:pt x="196" y="135"/>
                    </a:lnTo>
                    <a:lnTo>
                      <a:pt x="254" y="88"/>
                    </a:lnTo>
                    <a:lnTo>
                      <a:pt x="295" y="50"/>
                    </a:lnTo>
                    <a:lnTo>
                      <a:pt x="278" y="22"/>
                    </a:lnTo>
                    <a:lnTo>
                      <a:pt x="258" y="5"/>
                    </a:lnTo>
                    <a:lnTo>
                      <a:pt x="248" y="14"/>
                    </a:lnTo>
                    <a:lnTo>
                      <a:pt x="230" y="0"/>
                    </a:lnTo>
                    <a:lnTo>
                      <a:pt x="230" y="0"/>
                    </a:lnTo>
                    <a:close/>
                  </a:path>
                </a:pathLst>
              </a:custGeom>
              <a:solidFill>
                <a:srgbClr val="FFD1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4" name="Freeform 19">
                <a:extLst>
                  <a:ext uri="{FF2B5EF4-FFF2-40B4-BE49-F238E27FC236}">
                    <a16:creationId xmlns:a16="http://schemas.microsoft.com/office/drawing/2014/main" id="{5FF60B0C-DEF0-4FF0-B859-62710C7CFFF2}"/>
                  </a:ext>
                </a:extLst>
              </p:cNvPr>
              <p:cNvSpPr>
                <a:spLocks/>
              </p:cNvSpPr>
              <p:nvPr/>
            </p:nvSpPr>
            <p:spPr bwMode="auto">
              <a:xfrm>
                <a:off x="5348" y="848"/>
                <a:ext cx="185" cy="101"/>
              </a:xfrm>
              <a:custGeom>
                <a:avLst/>
                <a:gdLst>
                  <a:gd name="T0" fmla="*/ 56 w 553"/>
                  <a:gd name="T1" fmla="*/ 70 h 303"/>
                  <a:gd name="T2" fmla="*/ 69 w 553"/>
                  <a:gd name="T3" fmla="*/ 70 h 303"/>
                  <a:gd name="T4" fmla="*/ 82 w 553"/>
                  <a:gd name="T5" fmla="*/ 68 h 303"/>
                  <a:gd name="T6" fmla="*/ 167 w 553"/>
                  <a:gd name="T7" fmla="*/ 9 h 303"/>
                  <a:gd name="T8" fmla="*/ 193 w 553"/>
                  <a:gd name="T9" fmla="*/ 0 h 303"/>
                  <a:gd name="T10" fmla="*/ 228 w 553"/>
                  <a:gd name="T11" fmla="*/ 0 h 303"/>
                  <a:gd name="T12" fmla="*/ 254 w 553"/>
                  <a:gd name="T13" fmla="*/ 0 h 303"/>
                  <a:gd name="T14" fmla="*/ 277 w 553"/>
                  <a:gd name="T15" fmla="*/ 4 h 303"/>
                  <a:gd name="T16" fmla="*/ 312 w 553"/>
                  <a:gd name="T17" fmla="*/ 18 h 303"/>
                  <a:gd name="T18" fmla="*/ 358 w 553"/>
                  <a:gd name="T19" fmla="*/ 49 h 303"/>
                  <a:gd name="T20" fmla="*/ 419 w 553"/>
                  <a:gd name="T21" fmla="*/ 92 h 303"/>
                  <a:gd name="T22" fmla="*/ 461 w 553"/>
                  <a:gd name="T23" fmla="*/ 126 h 303"/>
                  <a:gd name="T24" fmla="*/ 477 w 553"/>
                  <a:gd name="T25" fmla="*/ 144 h 303"/>
                  <a:gd name="T26" fmla="*/ 504 w 553"/>
                  <a:gd name="T27" fmla="*/ 175 h 303"/>
                  <a:gd name="T28" fmla="*/ 518 w 553"/>
                  <a:gd name="T29" fmla="*/ 191 h 303"/>
                  <a:gd name="T30" fmla="*/ 547 w 553"/>
                  <a:gd name="T31" fmla="*/ 235 h 303"/>
                  <a:gd name="T32" fmla="*/ 553 w 553"/>
                  <a:gd name="T33" fmla="*/ 275 h 303"/>
                  <a:gd name="T34" fmla="*/ 508 w 553"/>
                  <a:gd name="T35" fmla="*/ 286 h 303"/>
                  <a:gd name="T36" fmla="*/ 390 w 553"/>
                  <a:gd name="T37" fmla="*/ 295 h 303"/>
                  <a:gd name="T38" fmla="*/ 279 w 553"/>
                  <a:gd name="T39" fmla="*/ 303 h 303"/>
                  <a:gd name="T40" fmla="*/ 254 w 553"/>
                  <a:gd name="T41" fmla="*/ 259 h 303"/>
                  <a:gd name="T42" fmla="*/ 216 w 553"/>
                  <a:gd name="T43" fmla="*/ 206 h 303"/>
                  <a:gd name="T44" fmla="*/ 193 w 553"/>
                  <a:gd name="T45" fmla="*/ 181 h 303"/>
                  <a:gd name="T46" fmla="*/ 170 w 553"/>
                  <a:gd name="T47" fmla="*/ 170 h 303"/>
                  <a:gd name="T48" fmla="*/ 88 w 553"/>
                  <a:gd name="T49" fmla="*/ 211 h 303"/>
                  <a:gd name="T50" fmla="*/ 79 w 553"/>
                  <a:gd name="T51" fmla="*/ 207 h 303"/>
                  <a:gd name="T52" fmla="*/ 54 w 553"/>
                  <a:gd name="T53" fmla="*/ 176 h 303"/>
                  <a:gd name="T54" fmla="*/ 32 w 553"/>
                  <a:gd name="T55" fmla="*/ 152 h 303"/>
                  <a:gd name="T56" fmla="*/ 22 w 553"/>
                  <a:gd name="T57" fmla="*/ 163 h 303"/>
                  <a:gd name="T58" fmla="*/ 0 w 553"/>
                  <a:gd name="T59" fmla="*/ 139 h 303"/>
                  <a:gd name="T60" fmla="*/ 4 w 553"/>
                  <a:gd name="T61" fmla="*/ 126 h 303"/>
                  <a:gd name="T62" fmla="*/ 56 w 553"/>
                  <a:gd name="T63" fmla="*/ 70 h 303"/>
                  <a:gd name="T64" fmla="*/ 56 w 553"/>
                  <a:gd name="T65" fmla="*/ 7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3" h="303">
                    <a:moveTo>
                      <a:pt x="56" y="70"/>
                    </a:moveTo>
                    <a:lnTo>
                      <a:pt x="69" y="70"/>
                    </a:lnTo>
                    <a:lnTo>
                      <a:pt x="82" y="68"/>
                    </a:lnTo>
                    <a:lnTo>
                      <a:pt x="167" y="9"/>
                    </a:lnTo>
                    <a:lnTo>
                      <a:pt x="193" y="0"/>
                    </a:lnTo>
                    <a:lnTo>
                      <a:pt x="228" y="0"/>
                    </a:lnTo>
                    <a:lnTo>
                      <a:pt x="254" y="0"/>
                    </a:lnTo>
                    <a:lnTo>
                      <a:pt x="277" y="4"/>
                    </a:lnTo>
                    <a:lnTo>
                      <a:pt x="312" y="18"/>
                    </a:lnTo>
                    <a:lnTo>
                      <a:pt x="358" y="49"/>
                    </a:lnTo>
                    <a:lnTo>
                      <a:pt x="419" y="92"/>
                    </a:lnTo>
                    <a:lnTo>
                      <a:pt x="461" y="126"/>
                    </a:lnTo>
                    <a:lnTo>
                      <a:pt x="477" y="144"/>
                    </a:lnTo>
                    <a:lnTo>
                      <a:pt x="504" y="175"/>
                    </a:lnTo>
                    <a:lnTo>
                      <a:pt x="518" y="191"/>
                    </a:lnTo>
                    <a:lnTo>
                      <a:pt x="547" y="235"/>
                    </a:lnTo>
                    <a:lnTo>
                      <a:pt x="553" y="275"/>
                    </a:lnTo>
                    <a:lnTo>
                      <a:pt x="508" y="286"/>
                    </a:lnTo>
                    <a:lnTo>
                      <a:pt x="390" y="295"/>
                    </a:lnTo>
                    <a:lnTo>
                      <a:pt x="279" y="303"/>
                    </a:lnTo>
                    <a:lnTo>
                      <a:pt x="254" y="259"/>
                    </a:lnTo>
                    <a:lnTo>
                      <a:pt x="216" y="206"/>
                    </a:lnTo>
                    <a:lnTo>
                      <a:pt x="193" y="181"/>
                    </a:lnTo>
                    <a:lnTo>
                      <a:pt x="170" y="170"/>
                    </a:lnTo>
                    <a:lnTo>
                      <a:pt x="88" y="211"/>
                    </a:lnTo>
                    <a:lnTo>
                      <a:pt x="79" y="207"/>
                    </a:lnTo>
                    <a:lnTo>
                      <a:pt x="54" y="176"/>
                    </a:lnTo>
                    <a:lnTo>
                      <a:pt x="32" y="152"/>
                    </a:lnTo>
                    <a:lnTo>
                      <a:pt x="22" y="163"/>
                    </a:lnTo>
                    <a:lnTo>
                      <a:pt x="0" y="139"/>
                    </a:lnTo>
                    <a:lnTo>
                      <a:pt x="4" y="126"/>
                    </a:lnTo>
                    <a:lnTo>
                      <a:pt x="56" y="70"/>
                    </a:lnTo>
                    <a:lnTo>
                      <a:pt x="56" y="7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5" name="Freeform 20">
                <a:extLst>
                  <a:ext uri="{FF2B5EF4-FFF2-40B4-BE49-F238E27FC236}">
                    <a16:creationId xmlns:a16="http://schemas.microsoft.com/office/drawing/2014/main" id="{8B6E2987-7BFA-4C40-95D9-6145D736C284}"/>
                  </a:ext>
                </a:extLst>
              </p:cNvPr>
              <p:cNvSpPr>
                <a:spLocks/>
              </p:cNvSpPr>
              <p:nvPr/>
            </p:nvSpPr>
            <p:spPr bwMode="auto">
              <a:xfrm>
                <a:off x="5335" y="809"/>
                <a:ext cx="79" cy="64"/>
              </a:xfrm>
              <a:custGeom>
                <a:avLst/>
                <a:gdLst>
                  <a:gd name="T0" fmla="*/ 29 w 235"/>
                  <a:gd name="T1" fmla="*/ 5 h 194"/>
                  <a:gd name="T2" fmla="*/ 29 w 235"/>
                  <a:gd name="T3" fmla="*/ 16 h 194"/>
                  <a:gd name="T4" fmla="*/ 27 w 235"/>
                  <a:gd name="T5" fmla="*/ 33 h 194"/>
                  <a:gd name="T6" fmla="*/ 20 w 235"/>
                  <a:gd name="T7" fmla="*/ 58 h 194"/>
                  <a:gd name="T8" fmla="*/ 7 w 235"/>
                  <a:gd name="T9" fmla="*/ 83 h 194"/>
                  <a:gd name="T10" fmla="*/ 0 w 235"/>
                  <a:gd name="T11" fmla="*/ 96 h 194"/>
                  <a:gd name="T12" fmla="*/ 10 w 235"/>
                  <a:gd name="T13" fmla="*/ 106 h 194"/>
                  <a:gd name="T14" fmla="*/ 39 w 235"/>
                  <a:gd name="T15" fmla="*/ 106 h 194"/>
                  <a:gd name="T16" fmla="*/ 39 w 235"/>
                  <a:gd name="T17" fmla="*/ 121 h 194"/>
                  <a:gd name="T18" fmla="*/ 43 w 235"/>
                  <a:gd name="T19" fmla="*/ 152 h 194"/>
                  <a:gd name="T20" fmla="*/ 54 w 235"/>
                  <a:gd name="T21" fmla="*/ 177 h 194"/>
                  <a:gd name="T22" fmla="*/ 61 w 235"/>
                  <a:gd name="T23" fmla="*/ 189 h 194"/>
                  <a:gd name="T24" fmla="*/ 91 w 235"/>
                  <a:gd name="T25" fmla="*/ 192 h 194"/>
                  <a:gd name="T26" fmla="*/ 101 w 235"/>
                  <a:gd name="T27" fmla="*/ 187 h 194"/>
                  <a:gd name="T28" fmla="*/ 118 w 235"/>
                  <a:gd name="T29" fmla="*/ 184 h 194"/>
                  <a:gd name="T30" fmla="*/ 130 w 235"/>
                  <a:gd name="T31" fmla="*/ 194 h 194"/>
                  <a:gd name="T32" fmla="*/ 183 w 235"/>
                  <a:gd name="T33" fmla="*/ 142 h 194"/>
                  <a:gd name="T34" fmla="*/ 211 w 235"/>
                  <a:gd name="T35" fmla="*/ 126 h 194"/>
                  <a:gd name="T36" fmla="*/ 230 w 235"/>
                  <a:gd name="T37" fmla="*/ 119 h 194"/>
                  <a:gd name="T38" fmla="*/ 227 w 235"/>
                  <a:gd name="T39" fmla="*/ 107 h 194"/>
                  <a:gd name="T40" fmla="*/ 233 w 235"/>
                  <a:gd name="T41" fmla="*/ 72 h 194"/>
                  <a:gd name="T42" fmla="*/ 235 w 235"/>
                  <a:gd name="T43" fmla="*/ 37 h 194"/>
                  <a:gd name="T44" fmla="*/ 230 w 235"/>
                  <a:gd name="T45" fmla="*/ 10 h 194"/>
                  <a:gd name="T46" fmla="*/ 224 w 235"/>
                  <a:gd name="T47" fmla="*/ 0 h 194"/>
                  <a:gd name="T48" fmla="*/ 29 w 235"/>
                  <a:gd name="T49" fmla="*/ 5 h 194"/>
                  <a:gd name="T50" fmla="*/ 29 w 235"/>
                  <a:gd name="T51" fmla="*/ 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5" h="194">
                    <a:moveTo>
                      <a:pt x="29" y="5"/>
                    </a:moveTo>
                    <a:lnTo>
                      <a:pt x="29" y="16"/>
                    </a:lnTo>
                    <a:lnTo>
                      <a:pt x="27" y="33"/>
                    </a:lnTo>
                    <a:lnTo>
                      <a:pt x="20" y="58"/>
                    </a:lnTo>
                    <a:lnTo>
                      <a:pt x="7" y="83"/>
                    </a:lnTo>
                    <a:lnTo>
                      <a:pt x="0" y="96"/>
                    </a:lnTo>
                    <a:lnTo>
                      <a:pt x="10" y="106"/>
                    </a:lnTo>
                    <a:lnTo>
                      <a:pt x="39" y="106"/>
                    </a:lnTo>
                    <a:lnTo>
                      <a:pt x="39" y="121"/>
                    </a:lnTo>
                    <a:lnTo>
                      <a:pt x="43" y="152"/>
                    </a:lnTo>
                    <a:lnTo>
                      <a:pt x="54" y="177"/>
                    </a:lnTo>
                    <a:lnTo>
                      <a:pt x="61" y="189"/>
                    </a:lnTo>
                    <a:lnTo>
                      <a:pt x="91" y="192"/>
                    </a:lnTo>
                    <a:lnTo>
                      <a:pt x="101" y="187"/>
                    </a:lnTo>
                    <a:lnTo>
                      <a:pt x="118" y="184"/>
                    </a:lnTo>
                    <a:lnTo>
                      <a:pt x="130" y="194"/>
                    </a:lnTo>
                    <a:lnTo>
                      <a:pt x="183" y="142"/>
                    </a:lnTo>
                    <a:lnTo>
                      <a:pt x="211" y="126"/>
                    </a:lnTo>
                    <a:lnTo>
                      <a:pt x="230" y="119"/>
                    </a:lnTo>
                    <a:lnTo>
                      <a:pt x="227" y="107"/>
                    </a:lnTo>
                    <a:lnTo>
                      <a:pt x="233" y="72"/>
                    </a:lnTo>
                    <a:lnTo>
                      <a:pt x="235" y="37"/>
                    </a:lnTo>
                    <a:lnTo>
                      <a:pt x="230" y="10"/>
                    </a:lnTo>
                    <a:lnTo>
                      <a:pt x="224" y="0"/>
                    </a:lnTo>
                    <a:lnTo>
                      <a:pt x="29" y="5"/>
                    </a:lnTo>
                    <a:lnTo>
                      <a:pt x="29" y="5"/>
                    </a:lnTo>
                    <a:close/>
                  </a:path>
                </a:pathLst>
              </a:custGeom>
              <a:solidFill>
                <a:srgbClr val="FFD1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6" name="Freeform 21">
                <a:extLst>
                  <a:ext uri="{FF2B5EF4-FFF2-40B4-BE49-F238E27FC236}">
                    <a16:creationId xmlns:a16="http://schemas.microsoft.com/office/drawing/2014/main" id="{1D30E7F2-0478-4C7A-B8DC-28227FE17631}"/>
                  </a:ext>
                </a:extLst>
              </p:cNvPr>
              <p:cNvSpPr>
                <a:spLocks/>
              </p:cNvSpPr>
              <p:nvPr/>
            </p:nvSpPr>
            <p:spPr bwMode="auto">
              <a:xfrm>
                <a:off x="5409" y="1077"/>
                <a:ext cx="31" cy="50"/>
              </a:xfrm>
              <a:custGeom>
                <a:avLst/>
                <a:gdLst>
                  <a:gd name="T0" fmla="*/ 0 w 93"/>
                  <a:gd name="T1" fmla="*/ 142 h 152"/>
                  <a:gd name="T2" fmla="*/ 19 w 93"/>
                  <a:gd name="T3" fmla="*/ 95 h 152"/>
                  <a:gd name="T4" fmla="*/ 49 w 93"/>
                  <a:gd name="T5" fmla="*/ 25 h 152"/>
                  <a:gd name="T6" fmla="*/ 23 w 93"/>
                  <a:gd name="T7" fmla="*/ 24 h 152"/>
                  <a:gd name="T8" fmla="*/ 21 w 93"/>
                  <a:gd name="T9" fmla="*/ 8 h 152"/>
                  <a:gd name="T10" fmla="*/ 92 w 93"/>
                  <a:gd name="T11" fmla="*/ 0 h 152"/>
                  <a:gd name="T12" fmla="*/ 93 w 93"/>
                  <a:gd name="T13" fmla="*/ 8 h 152"/>
                  <a:gd name="T14" fmla="*/ 83 w 93"/>
                  <a:gd name="T15" fmla="*/ 18 h 152"/>
                  <a:gd name="T16" fmla="*/ 65 w 93"/>
                  <a:gd name="T17" fmla="*/ 24 h 152"/>
                  <a:gd name="T18" fmla="*/ 57 w 93"/>
                  <a:gd name="T19" fmla="*/ 38 h 152"/>
                  <a:gd name="T20" fmla="*/ 44 w 93"/>
                  <a:gd name="T21" fmla="*/ 87 h 152"/>
                  <a:gd name="T22" fmla="*/ 23 w 93"/>
                  <a:gd name="T23" fmla="*/ 131 h 152"/>
                  <a:gd name="T24" fmla="*/ 11 w 93"/>
                  <a:gd name="T25" fmla="*/ 152 h 152"/>
                  <a:gd name="T26" fmla="*/ 0 w 93"/>
                  <a:gd name="T27" fmla="*/ 142 h 152"/>
                  <a:gd name="T28" fmla="*/ 0 w 93"/>
                  <a:gd name="T29" fmla="*/ 1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52">
                    <a:moveTo>
                      <a:pt x="0" y="142"/>
                    </a:moveTo>
                    <a:lnTo>
                      <a:pt x="19" y="95"/>
                    </a:lnTo>
                    <a:lnTo>
                      <a:pt x="49" y="25"/>
                    </a:lnTo>
                    <a:lnTo>
                      <a:pt x="23" y="24"/>
                    </a:lnTo>
                    <a:lnTo>
                      <a:pt x="21" y="8"/>
                    </a:lnTo>
                    <a:lnTo>
                      <a:pt x="92" y="0"/>
                    </a:lnTo>
                    <a:lnTo>
                      <a:pt x="93" y="8"/>
                    </a:lnTo>
                    <a:lnTo>
                      <a:pt x="83" y="18"/>
                    </a:lnTo>
                    <a:lnTo>
                      <a:pt x="65" y="24"/>
                    </a:lnTo>
                    <a:lnTo>
                      <a:pt x="57" y="38"/>
                    </a:lnTo>
                    <a:lnTo>
                      <a:pt x="44" y="87"/>
                    </a:lnTo>
                    <a:lnTo>
                      <a:pt x="23" y="131"/>
                    </a:lnTo>
                    <a:lnTo>
                      <a:pt x="11" y="152"/>
                    </a:lnTo>
                    <a:lnTo>
                      <a:pt x="0" y="142"/>
                    </a:lnTo>
                    <a:lnTo>
                      <a:pt x="0" y="14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7" name="Freeform 22">
                <a:extLst>
                  <a:ext uri="{FF2B5EF4-FFF2-40B4-BE49-F238E27FC236}">
                    <a16:creationId xmlns:a16="http://schemas.microsoft.com/office/drawing/2014/main" id="{E2781971-E68A-4EB6-B768-18AC08AF3520}"/>
                  </a:ext>
                </a:extLst>
              </p:cNvPr>
              <p:cNvSpPr>
                <a:spLocks/>
              </p:cNvSpPr>
              <p:nvPr/>
            </p:nvSpPr>
            <p:spPr bwMode="auto">
              <a:xfrm>
                <a:off x="5376" y="809"/>
                <a:ext cx="38" cy="18"/>
              </a:xfrm>
              <a:custGeom>
                <a:avLst/>
                <a:gdLst>
                  <a:gd name="T0" fmla="*/ 3 w 115"/>
                  <a:gd name="T1" fmla="*/ 30 h 54"/>
                  <a:gd name="T2" fmla="*/ 14 w 115"/>
                  <a:gd name="T3" fmla="*/ 35 h 54"/>
                  <a:gd name="T4" fmla="*/ 34 w 115"/>
                  <a:gd name="T5" fmla="*/ 38 h 54"/>
                  <a:gd name="T6" fmla="*/ 52 w 115"/>
                  <a:gd name="T7" fmla="*/ 38 h 54"/>
                  <a:gd name="T8" fmla="*/ 64 w 115"/>
                  <a:gd name="T9" fmla="*/ 37 h 54"/>
                  <a:gd name="T10" fmla="*/ 68 w 115"/>
                  <a:gd name="T11" fmla="*/ 37 h 54"/>
                  <a:gd name="T12" fmla="*/ 73 w 115"/>
                  <a:gd name="T13" fmla="*/ 37 h 54"/>
                  <a:gd name="T14" fmla="*/ 78 w 115"/>
                  <a:gd name="T15" fmla="*/ 37 h 54"/>
                  <a:gd name="T16" fmla="*/ 79 w 115"/>
                  <a:gd name="T17" fmla="*/ 38 h 54"/>
                  <a:gd name="T18" fmla="*/ 84 w 115"/>
                  <a:gd name="T19" fmla="*/ 50 h 54"/>
                  <a:gd name="T20" fmla="*/ 87 w 115"/>
                  <a:gd name="T21" fmla="*/ 50 h 54"/>
                  <a:gd name="T22" fmla="*/ 97 w 115"/>
                  <a:gd name="T23" fmla="*/ 53 h 54"/>
                  <a:gd name="T24" fmla="*/ 106 w 115"/>
                  <a:gd name="T25" fmla="*/ 54 h 54"/>
                  <a:gd name="T26" fmla="*/ 113 w 115"/>
                  <a:gd name="T27" fmla="*/ 53 h 54"/>
                  <a:gd name="T28" fmla="*/ 115 w 115"/>
                  <a:gd name="T29" fmla="*/ 47 h 54"/>
                  <a:gd name="T30" fmla="*/ 115 w 115"/>
                  <a:gd name="T31" fmla="*/ 39 h 54"/>
                  <a:gd name="T32" fmla="*/ 113 w 115"/>
                  <a:gd name="T33" fmla="*/ 34 h 54"/>
                  <a:gd name="T34" fmla="*/ 113 w 115"/>
                  <a:gd name="T35" fmla="*/ 32 h 54"/>
                  <a:gd name="T36" fmla="*/ 107 w 115"/>
                  <a:gd name="T37" fmla="*/ 9 h 54"/>
                  <a:gd name="T38" fmla="*/ 101 w 115"/>
                  <a:gd name="T39" fmla="*/ 0 h 54"/>
                  <a:gd name="T40" fmla="*/ 37 w 115"/>
                  <a:gd name="T41" fmla="*/ 1 h 54"/>
                  <a:gd name="T42" fmla="*/ 1 w 115"/>
                  <a:gd name="T43" fmla="*/ 1 h 54"/>
                  <a:gd name="T44" fmla="*/ 0 w 115"/>
                  <a:gd name="T45" fmla="*/ 5 h 54"/>
                  <a:gd name="T46" fmla="*/ 0 w 115"/>
                  <a:gd name="T47" fmla="*/ 13 h 54"/>
                  <a:gd name="T48" fmla="*/ 0 w 115"/>
                  <a:gd name="T49" fmla="*/ 23 h 54"/>
                  <a:gd name="T50" fmla="*/ 3 w 115"/>
                  <a:gd name="T51" fmla="*/ 30 h 54"/>
                  <a:gd name="T52" fmla="*/ 3 w 115"/>
                  <a:gd name="T53"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 h="54">
                    <a:moveTo>
                      <a:pt x="3" y="30"/>
                    </a:moveTo>
                    <a:lnTo>
                      <a:pt x="14" y="35"/>
                    </a:lnTo>
                    <a:lnTo>
                      <a:pt x="34" y="38"/>
                    </a:lnTo>
                    <a:lnTo>
                      <a:pt x="52" y="38"/>
                    </a:lnTo>
                    <a:lnTo>
                      <a:pt x="64" y="37"/>
                    </a:lnTo>
                    <a:lnTo>
                      <a:pt x="68" y="37"/>
                    </a:lnTo>
                    <a:lnTo>
                      <a:pt x="73" y="37"/>
                    </a:lnTo>
                    <a:lnTo>
                      <a:pt x="78" y="37"/>
                    </a:lnTo>
                    <a:lnTo>
                      <a:pt x="79" y="38"/>
                    </a:lnTo>
                    <a:lnTo>
                      <a:pt x="84" y="50"/>
                    </a:lnTo>
                    <a:lnTo>
                      <a:pt x="87" y="50"/>
                    </a:lnTo>
                    <a:lnTo>
                      <a:pt x="97" y="53"/>
                    </a:lnTo>
                    <a:lnTo>
                      <a:pt x="106" y="54"/>
                    </a:lnTo>
                    <a:lnTo>
                      <a:pt x="113" y="53"/>
                    </a:lnTo>
                    <a:lnTo>
                      <a:pt x="115" y="47"/>
                    </a:lnTo>
                    <a:lnTo>
                      <a:pt x="115" y="39"/>
                    </a:lnTo>
                    <a:lnTo>
                      <a:pt x="113" y="34"/>
                    </a:lnTo>
                    <a:lnTo>
                      <a:pt x="113" y="32"/>
                    </a:lnTo>
                    <a:lnTo>
                      <a:pt x="107" y="9"/>
                    </a:lnTo>
                    <a:lnTo>
                      <a:pt x="101" y="0"/>
                    </a:lnTo>
                    <a:lnTo>
                      <a:pt x="37" y="1"/>
                    </a:lnTo>
                    <a:lnTo>
                      <a:pt x="1" y="1"/>
                    </a:lnTo>
                    <a:lnTo>
                      <a:pt x="0" y="5"/>
                    </a:lnTo>
                    <a:lnTo>
                      <a:pt x="0" y="13"/>
                    </a:lnTo>
                    <a:lnTo>
                      <a:pt x="0" y="23"/>
                    </a:lnTo>
                    <a:lnTo>
                      <a:pt x="3" y="30"/>
                    </a:lnTo>
                    <a:lnTo>
                      <a:pt x="3" y="30"/>
                    </a:lnTo>
                    <a:close/>
                  </a:path>
                </a:pathLst>
              </a:custGeom>
              <a:solidFill>
                <a:srgbClr val="8F8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8" name="Freeform 23">
                <a:extLst>
                  <a:ext uri="{FF2B5EF4-FFF2-40B4-BE49-F238E27FC236}">
                    <a16:creationId xmlns:a16="http://schemas.microsoft.com/office/drawing/2014/main" id="{F3A964B9-30AD-4B5F-BF30-7D224E0E0690}"/>
                  </a:ext>
                </a:extLst>
              </p:cNvPr>
              <p:cNvSpPr>
                <a:spLocks/>
              </p:cNvSpPr>
              <p:nvPr/>
            </p:nvSpPr>
            <p:spPr bwMode="auto">
              <a:xfrm>
                <a:off x="5418" y="1028"/>
                <a:ext cx="33" cy="30"/>
              </a:xfrm>
              <a:custGeom>
                <a:avLst/>
                <a:gdLst>
                  <a:gd name="T0" fmla="*/ 0 w 97"/>
                  <a:gd name="T1" fmla="*/ 31 h 89"/>
                  <a:gd name="T2" fmla="*/ 39 w 97"/>
                  <a:gd name="T3" fmla="*/ 0 h 89"/>
                  <a:gd name="T4" fmla="*/ 54 w 97"/>
                  <a:gd name="T5" fmla="*/ 20 h 89"/>
                  <a:gd name="T6" fmla="*/ 81 w 97"/>
                  <a:gd name="T7" fmla="*/ 51 h 89"/>
                  <a:gd name="T8" fmla="*/ 97 w 97"/>
                  <a:gd name="T9" fmla="*/ 80 h 89"/>
                  <a:gd name="T10" fmla="*/ 72 w 97"/>
                  <a:gd name="T11" fmla="*/ 84 h 89"/>
                  <a:gd name="T12" fmla="*/ 39 w 97"/>
                  <a:gd name="T13" fmla="*/ 89 h 89"/>
                  <a:gd name="T14" fmla="*/ 0 w 97"/>
                  <a:gd name="T15" fmla="*/ 31 h 89"/>
                  <a:gd name="T16" fmla="*/ 0 w 97"/>
                  <a:gd name="T17" fmla="*/ 3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89">
                    <a:moveTo>
                      <a:pt x="0" y="31"/>
                    </a:moveTo>
                    <a:lnTo>
                      <a:pt x="39" y="0"/>
                    </a:lnTo>
                    <a:lnTo>
                      <a:pt x="54" y="20"/>
                    </a:lnTo>
                    <a:lnTo>
                      <a:pt x="81" y="51"/>
                    </a:lnTo>
                    <a:lnTo>
                      <a:pt x="97" y="80"/>
                    </a:lnTo>
                    <a:lnTo>
                      <a:pt x="72" y="84"/>
                    </a:lnTo>
                    <a:lnTo>
                      <a:pt x="39" y="89"/>
                    </a:lnTo>
                    <a:lnTo>
                      <a:pt x="0" y="31"/>
                    </a:lnTo>
                    <a:lnTo>
                      <a:pt x="0" y="31"/>
                    </a:lnTo>
                    <a:close/>
                  </a:path>
                </a:pathLst>
              </a:cu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59" name="Freeform 24">
                <a:extLst>
                  <a:ext uri="{FF2B5EF4-FFF2-40B4-BE49-F238E27FC236}">
                    <a16:creationId xmlns:a16="http://schemas.microsoft.com/office/drawing/2014/main" id="{0C76D13B-8E83-4D5C-8A9A-8BD94CCAAB3A}"/>
                  </a:ext>
                </a:extLst>
              </p:cNvPr>
              <p:cNvSpPr>
                <a:spLocks/>
              </p:cNvSpPr>
              <p:nvPr/>
            </p:nvSpPr>
            <p:spPr bwMode="auto">
              <a:xfrm>
                <a:off x="5369" y="809"/>
                <a:ext cx="21" cy="62"/>
              </a:xfrm>
              <a:custGeom>
                <a:avLst/>
                <a:gdLst>
                  <a:gd name="T0" fmla="*/ 33 w 62"/>
                  <a:gd name="T1" fmla="*/ 4 h 187"/>
                  <a:gd name="T2" fmla="*/ 35 w 62"/>
                  <a:gd name="T3" fmla="*/ 42 h 187"/>
                  <a:gd name="T4" fmla="*/ 35 w 62"/>
                  <a:gd name="T5" fmla="*/ 83 h 187"/>
                  <a:gd name="T6" fmla="*/ 29 w 62"/>
                  <a:gd name="T7" fmla="*/ 121 h 187"/>
                  <a:gd name="T8" fmla="*/ 14 w 62"/>
                  <a:gd name="T9" fmla="*/ 163 h 187"/>
                  <a:gd name="T10" fmla="*/ 0 w 62"/>
                  <a:gd name="T11" fmla="*/ 187 h 187"/>
                  <a:gd name="T12" fmla="*/ 10 w 62"/>
                  <a:gd name="T13" fmla="*/ 187 h 187"/>
                  <a:gd name="T14" fmla="*/ 25 w 62"/>
                  <a:gd name="T15" fmla="*/ 175 h 187"/>
                  <a:gd name="T16" fmla="*/ 47 w 62"/>
                  <a:gd name="T17" fmla="*/ 142 h 187"/>
                  <a:gd name="T18" fmla="*/ 58 w 62"/>
                  <a:gd name="T19" fmla="*/ 93 h 187"/>
                  <a:gd name="T20" fmla="*/ 62 w 62"/>
                  <a:gd name="T21" fmla="*/ 48 h 187"/>
                  <a:gd name="T22" fmla="*/ 59 w 62"/>
                  <a:gd name="T23" fmla="*/ 0 h 187"/>
                  <a:gd name="T24" fmla="*/ 33 w 62"/>
                  <a:gd name="T25" fmla="*/ 4 h 187"/>
                  <a:gd name="T26" fmla="*/ 33 w 62"/>
                  <a:gd name="T27" fmla="*/ 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87">
                    <a:moveTo>
                      <a:pt x="33" y="4"/>
                    </a:moveTo>
                    <a:lnTo>
                      <a:pt x="35" y="42"/>
                    </a:lnTo>
                    <a:lnTo>
                      <a:pt x="35" y="83"/>
                    </a:lnTo>
                    <a:lnTo>
                      <a:pt x="29" y="121"/>
                    </a:lnTo>
                    <a:lnTo>
                      <a:pt x="14" y="163"/>
                    </a:lnTo>
                    <a:lnTo>
                      <a:pt x="0" y="187"/>
                    </a:lnTo>
                    <a:lnTo>
                      <a:pt x="10" y="187"/>
                    </a:lnTo>
                    <a:lnTo>
                      <a:pt x="25" y="175"/>
                    </a:lnTo>
                    <a:lnTo>
                      <a:pt x="47" y="142"/>
                    </a:lnTo>
                    <a:lnTo>
                      <a:pt x="58" y="93"/>
                    </a:lnTo>
                    <a:lnTo>
                      <a:pt x="62" y="48"/>
                    </a:lnTo>
                    <a:lnTo>
                      <a:pt x="59" y="0"/>
                    </a:lnTo>
                    <a:lnTo>
                      <a:pt x="33" y="4"/>
                    </a:lnTo>
                    <a:lnTo>
                      <a:pt x="33" y="4"/>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60" name="Freeform 25">
                <a:extLst>
                  <a:ext uri="{FF2B5EF4-FFF2-40B4-BE49-F238E27FC236}">
                    <a16:creationId xmlns:a16="http://schemas.microsoft.com/office/drawing/2014/main" id="{5EE26903-D3C0-4514-BD59-9CE5ADC63CD6}"/>
                  </a:ext>
                </a:extLst>
              </p:cNvPr>
              <p:cNvSpPr>
                <a:spLocks/>
              </p:cNvSpPr>
              <p:nvPr/>
            </p:nvSpPr>
            <p:spPr bwMode="auto">
              <a:xfrm>
                <a:off x="5349" y="850"/>
                <a:ext cx="16" cy="14"/>
              </a:xfrm>
              <a:custGeom>
                <a:avLst/>
                <a:gdLst>
                  <a:gd name="T0" fmla="*/ 0 w 46"/>
                  <a:gd name="T1" fmla="*/ 14 h 41"/>
                  <a:gd name="T2" fmla="*/ 9 w 46"/>
                  <a:gd name="T3" fmla="*/ 7 h 41"/>
                  <a:gd name="T4" fmla="*/ 21 w 46"/>
                  <a:gd name="T5" fmla="*/ 7 h 41"/>
                  <a:gd name="T6" fmla="*/ 32 w 46"/>
                  <a:gd name="T7" fmla="*/ 0 h 41"/>
                  <a:gd name="T8" fmla="*/ 41 w 46"/>
                  <a:gd name="T9" fmla="*/ 2 h 41"/>
                  <a:gd name="T10" fmla="*/ 46 w 46"/>
                  <a:gd name="T11" fmla="*/ 11 h 41"/>
                  <a:gd name="T12" fmla="*/ 44 w 46"/>
                  <a:gd name="T13" fmla="*/ 19 h 41"/>
                  <a:gd name="T14" fmla="*/ 35 w 46"/>
                  <a:gd name="T15" fmla="*/ 31 h 41"/>
                  <a:gd name="T16" fmla="*/ 22 w 46"/>
                  <a:gd name="T17" fmla="*/ 37 h 41"/>
                  <a:gd name="T18" fmla="*/ 1 w 46"/>
                  <a:gd name="T19" fmla="*/ 41 h 41"/>
                  <a:gd name="T20" fmla="*/ 0 w 46"/>
                  <a:gd name="T21" fmla="*/ 14 h 41"/>
                  <a:gd name="T22" fmla="*/ 0 w 46"/>
                  <a:gd name="T23"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41">
                    <a:moveTo>
                      <a:pt x="0" y="14"/>
                    </a:moveTo>
                    <a:lnTo>
                      <a:pt x="9" y="7"/>
                    </a:lnTo>
                    <a:lnTo>
                      <a:pt x="21" y="7"/>
                    </a:lnTo>
                    <a:lnTo>
                      <a:pt x="32" y="0"/>
                    </a:lnTo>
                    <a:lnTo>
                      <a:pt x="41" y="2"/>
                    </a:lnTo>
                    <a:lnTo>
                      <a:pt x="46" y="11"/>
                    </a:lnTo>
                    <a:lnTo>
                      <a:pt x="44" y="19"/>
                    </a:lnTo>
                    <a:lnTo>
                      <a:pt x="35" y="31"/>
                    </a:lnTo>
                    <a:lnTo>
                      <a:pt x="22" y="37"/>
                    </a:lnTo>
                    <a:lnTo>
                      <a:pt x="1" y="41"/>
                    </a:lnTo>
                    <a:lnTo>
                      <a:pt x="0" y="14"/>
                    </a:lnTo>
                    <a:lnTo>
                      <a:pt x="0" y="14"/>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61" name="Freeform 26">
                <a:extLst>
                  <a:ext uri="{FF2B5EF4-FFF2-40B4-BE49-F238E27FC236}">
                    <a16:creationId xmlns:a16="http://schemas.microsoft.com/office/drawing/2014/main" id="{DB3B65E0-8C7C-475F-9180-2CEC46859D82}"/>
                  </a:ext>
                </a:extLst>
              </p:cNvPr>
              <p:cNvSpPr>
                <a:spLocks/>
              </p:cNvSpPr>
              <p:nvPr/>
            </p:nvSpPr>
            <p:spPr bwMode="auto">
              <a:xfrm>
                <a:off x="5334" y="780"/>
                <a:ext cx="95" cy="31"/>
              </a:xfrm>
              <a:custGeom>
                <a:avLst/>
                <a:gdLst>
                  <a:gd name="T0" fmla="*/ 101 w 286"/>
                  <a:gd name="T1" fmla="*/ 0 h 95"/>
                  <a:gd name="T2" fmla="*/ 157 w 286"/>
                  <a:gd name="T3" fmla="*/ 4 h 95"/>
                  <a:gd name="T4" fmla="*/ 188 w 286"/>
                  <a:gd name="T5" fmla="*/ 7 h 95"/>
                  <a:gd name="T6" fmla="*/ 215 w 286"/>
                  <a:gd name="T7" fmla="*/ 14 h 95"/>
                  <a:gd name="T8" fmla="*/ 242 w 286"/>
                  <a:gd name="T9" fmla="*/ 26 h 95"/>
                  <a:gd name="T10" fmla="*/ 274 w 286"/>
                  <a:gd name="T11" fmla="*/ 51 h 95"/>
                  <a:gd name="T12" fmla="*/ 286 w 286"/>
                  <a:gd name="T13" fmla="*/ 64 h 95"/>
                  <a:gd name="T14" fmla="*/ 286 w 286"/>
                  <a:gd name="T15" fmla="*/ 75 h 95"/>
                  <a:gd name="T16" fmla="*/ 278 w 286"/>
                  <a:gd name="T17" fmla="*/ 81 h 95"/>
                  <a:gd name="T18" fmla="*/ 229 w 286"/>
                  <a:gd name="T19" fmla="*/ 88 h 95"/>
                  <a:gd name="T20" fmla="*/ 175 w 286"/>
                  <a:gd name="T21" fmla="*/ 88 h 95"/>
                  <a:gd name="T22" fmla="*/ 132 w 286"/>
                  <a:gd name="T23" fmla="*/ 90 h 95"/>
                  <a:gd name="T24" fmla="*/ 91 w 286"/>
                  <a:gd name="T25" fmla="*/ 92 h 95"/>
                  <a:gd name="T26" fmla="*/ 46 w 286"/>
                  <a:gd name="T27" fmla="*/ 95 h 95"/>
                  <a:gd name="T28" fmla="*/ 5 w 286"/>
                  <a:gd name="T29" fmla="*/ 92 h 95"/>
                  <a:gd name="T30" fmla="*/ 0 w 286"/>
                  <a:gd name="T31" fmla="*/ 85 h 95"/>
                  <a:gd name="T32" fmla="*/ 3 w 286"/>
                  <a:gd name="T33" fmla="*/ 66 h 95"/>
                  <a:gd name="T34" fmla="*/ 10 w 286"/>
                  <a:gd name="T35" fmla="*/ 44 h 95"/>
                  <a:gd name="T36" fmla="*/ 32 w 286"/>
                  <a:gd name="T37" fmla="*/ 23 h 95"/>
                  <a:gd name="T38" fmla="*/ 101 w 286"/>
                  <a:gd name="T39" fmla="*/ 0 h 95"/>
                  <a:gd name="T40" fmla="*/ 101 w 286"/>
                  <a:gd name="T4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6" h="95">
                    <a:moveTo>
                      <a:pt x="101" y="0"/>
                    </a:moveTo>
                    <a:lnTo>
                      <a:pt x="157" y="4"/>
                    </a:lnTo>
                    <a:lnTo>
                      <a:pt x="188" y="7"/>
                    </a:lnTo>
                    <a:lnTo>
                      <a:pt x="215" y="14"/>
                    </a:lnTo>
                    <a:lnTo>
                      <a:pt x="242" y="26"/>
                    </a:lnTo>
                    <a:lnTo>
                      <a:pt x="274" y="51"/>
                    </a:lnTo>
                    <a:lnTo>
                      <a:pt x="286" y="64"/>
                    </a:lnTo>
                    <a:lnTo>
                      <a:pt x="286" y="75"/>
                    </a:lnTo>
                    <a:lnTo>
                      <a:pt x="278" y="81"/>
                    </a:lnTo>
                    <a:lnTo>
                      <a:pt x="229" y="88"/>
                    </a:lnTo>
                    <a:lnTo>
                      <a:pt x="175" y="88"/>
                    </a:lnTo>
                    <a:lnTo>
                      <a:pt x="132" y="90"/>
                    </a:lnTo>
                    <a:lnTo>
                      <a:pt x="91" y="92"/>
                    </a:lnTo>
                    <a:lnTo>
                      <a:pt x="46" y="95"/>
                    </a:lnTo>
                    <a:lnTo>
                      <a:pt x="5" y="92"/>
                    </a:lnTo>
                    <a:lnTo>
                      <a:pt x="0" y="85"/>
                    </a:lnTo>
                    <a:lnTo>
                      <a:pt x="3" y="66"/>
                    </a:lnTo>
                    <a:lnTo>
                      <a:pt x="10" y="44"/>
                    </a:lnTo>
                    <a:lnTo>
                      <a:pt x="32" y="23"/>
                    </a:lnTo>
                    <a:lnTo>
                      <a:pt x="101" y="0"/>
                    </a:lnTo>
                    <a:lnTo>
                      <a:pt x="101" y="0"/>
                    </a:lnTo>
                    <a:close/>
                  </a:path>
                </a:pathLst>
              </a:custGeom>
              <a:solidFill>
                <a:srgbClr val="FF85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62" name="Freeform 27">
                <a:extLst>
                  <a:ext uri="{FF2B5EF4-FFF2-40B4-BE49-F238E27FC236}">
                    <a16:creationId xmlns:a16="http://schemas.microsoft.com/office/drawing/2014/main" id="{5EE68EF6-1ECA-418C-A7E0-5BBAC42D32CF}"/>
                  </a:ext>
                </a:extLst>
              </p:cNvPr>
              <p:cNvSpPr>
                <a:spLocks/>
              </p:cNvSpPr>
              <p:nvPr/>
            </p:nvSpPr>
            <p:spPr bwMode="auto">
              <a:xfrm>
                <a:off x="5335" y="811"/>
                <a:ext cx="13" cy="34"/>
              </a:xfrm>
              <a:custGeom>
                <a:avLst/>
                <a:gdLst>
                  <a:gd name="T0" fmla="*/ 31 w 40"/>
                  <a:gd name="T1" fmla="*/ 0 h 102"/>
                  <a:gd name="T2" fmla="*/ 33 w 40"/>
                  <a:gd name="T3" fmla="*/ 9 h 102"/>
                  <a:gd name="T4" fmla="*/ 33 w 40"/>
                  <a:gd name="T5" fmla="*/ 19 h 102"/>
                  <a:gd name="T6" fmla="*/ 30 w 40"/>
                  <a:gd name="T7" fmla="*/ 31 h 102"/>
                  <a:gd name="T8" fmla="*/ 28 w 40"/>
                  <a:gd name="T9" fmla="*/ 39 h 102"/>
                  <a:gd name="T10" fmla="*/ 21 w 40"/>
                  <a:gd name="T11" fmla="*/ 52 h 102"/>
                  <a:gd name="T12" fmla="*/ 16 w 40"/>
                  <a:gd name="T13" fmla="*/ 64 h 102"/>
                  <a:gd name="T14" fmla="*/ 10 w 40"/>
                  <a:gd name="T15" fmla="*/ 77 h 102"/>
                  <a:gd name="T16" fmla="*/ 5 w 40"/>
                  <a:gd name="T17" fmla="*/ 91 h 102"/>
                  <a:gd name="T18" fmla="*/ 11 w 40"/>
                  <a:gd name="T19" fmla="*/ 96 h 102"/>
                  <a:gd name="T20" fmla="*/ 21 w 40"/>
                  <a:gd name="T21" fmla="*/ 98 h 102"/>
                  <a:gd name="T22" fmla="*/ 31 w 40"/>
                  <a:gd name="T23" fmla="*/ 97 h 102"/>
                  <a:gd name="T24" fmla="*/ 40 w 40"/>
                  <a:gd name="T25" fmla="*/ 97 h 102"/>
                  <a:gd name="T26" fmla="*/ 40 w 40"/>
                  <a:gd name="T27" fmla="*/ 98 h 102"/>
                  <a:gd name="T28" fmla="*/ 40 w 40"/>
                  <a:gd name="T29" fmla="*/ 101 h 102"/>
                  <a:gd name="T30" fmla="*/ 35 w 40"/>
                  <a:gd name="T31" fmla="*/ 101 h 102"/>
                  <a:gd name="T32" fmla="*/ 29 w 40"/>
                  <a:gd name="T33" fmla="*/ 102 h 102"/>
                  <a:gd name="T34" fmla="*/ 23 w 40"/>
                  <a:gd name="T35" fmla="*/ 102 h 102"/>
                  <a:gd name="T36" fmla="*/ 18 w 40"/>
                  <a:gd name="T37" fmla="*/ 102 h 102"/>
                  <a:gd name="T38" fmla="*/ 10 w 40"/>
                  <a:gd name="T39" fmla="*/ 101 h 102"/>
                  <a:gd name="T40" fmla="*/ 4 w 40"/>
                  <a:gd name="T41" fmla="*/ 97 h 102"/>
                  <a:gd name="T42" fmla="*/ 0 w 40"/>
                  <a:gd name="T43" fmla="*/ 91 h 102"/>
                  <a:gd name="T44" fmla="*/ 3 w 40"/>
                  <a:gd name="T45" fmla="*/ 83 h 102"/>
                  <a:gd name="T46" fmla="*/ 11 w 40"/>
                  <a:gd name="T47" fmla="*/ 63 h 102"/>
                  <a:gd name="T48" fmla="*/ 20 w 40"/>
                  <a:gd name="T49" fmla="*/ 43 h 102"/>
                  <a:gd name="T50" fmla="*/ 26 w 40"/>
                  <a:gd name="T51" fmla="*/ 22 h 102"/>
                  <a:gd name="T52" fmla="*/ 29 w 40"/>
                  <a:gd name="T53" fmla="*/ 0 h 102"/>
                  <a:gd name="T54" fmla="*/ 30 w 40"/>
                  <a:gd name="T55" fmla="*/ 0 h 102"/>
                  <a:gd name="T56" fmla="*/ 31 w 40"/>
                  <a:gd name="T57" fmla="*/ 0 h 102"/>
                  <a:gd name="T58" fmla="*/ 31 w 40"/>
                  <a:gd name="T5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02">
                    <a:moveTo>
                      <a:pt x="31" y="0"/>
                    </a:moveTo>
                    <a:lnTo>
                      <a:pt x="33" y="9"/>
                    </a:lnTo>
                    <a:lnTo>
                      <a:pt x="33" y="19"/>
                    </a:lnTo>
                    <a:lnTo>
                      <a:pt x="30" y="31"/>
                    </a:lnTo>
                    <a:lnTo>
                      <a:pt x="28" y="39"/>
                    </a:lnTo>
                    <a:lnTo>
                      <a:pt x="21" y="52"/>
                    </a:lnTo>
                    <a:lnTo>
                      <a:pt x="16" y="64"/>
                    </a:lnTo>
                    <a:lnTo>
                      <a:pt x="10" y="77"/>
                    </a:lnTo>
                    <a:lnTo>
                      <a:pt x="5" y="91"/>
                    </a:lnTo>
                    <a:lnTo>
                      <a:pt x="11" y="96"/>
                    </a:lnTo>
                    <a:lnTo>
                      <a:pt x="21" y="98"/>
                    </a:lnTo>
                    <a:lnTo>
                      <a:pt x="31" y="97"/>
                    </a:lnTo>
                    <a:lnTo>
                      <a:pt x="40" y="97"/>
                    </a:lnTo>
                    <a:lnTo>
                      <a:pt x="40" y="98"/>
                    </a:lnTo>
                    <a:lnTo>
                      <a:pt x="40" y="101"/>
                    </a:lnTo>
                    <a:lnTo>
                      <a:pt x="35" y="101"/>
                    </a:lnTo>
                    <a:lnTo>
                      <a:pt x="29" y="102"/>
                    </a:lnTo>
                    <a:lnTo>
                      <a:pt x="23" y="102"/>
                    </a:lnTo>
                    <a:lnTo>
                      <a:pt x="18" y="102"/>
                    </a:lnTo>
                    <a:lnTo>
                      <a:pt x="10" y="101"/>
                    </a:lnTo>
                    <a:lnTo>
                      <a:pt x="4" y="97"/>
                    </a:lnTo>
                    <a:lnTo>
                      <a:pt x="0" y="91"/>
                    </a:lnTo>
                    <a:lnTo>
                      <a:pt x="3" y="83"/>
                    </a:lnTo>
                    <a:lnTo>
                      <a:pt x="11" y="63"/>
                    </a:lnTo>
                    <a:lnTo>
                      <a:pt x="20" y="43"/>
                    </a:lnTo>
                    <a:lnTo>
                      <a:pt x="26" y="22"/>
                    </a:lnTo>
                    <a:lnTo>
                      <a:pt x="29" y="0"/>
                    </a:lnTo>
                    <a:lnTo>
                      <a:pt x="30" y="0"/>
                    </a:lnTo>
                    <a:lnTo>
                      <a:pt x="31" y="0"/>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63" name="Freeform 28">
                <a:extLst>
                  <a:ext uri="{FF2B5EF4-FFF2-40B4-BE49-F238E27FC236}">
                    <a16:creationId xmlns:a16="http://schemas.microsoft.com/office/drawing/2014/main" id="{16704307-3B94-4BEE-8805-C4399FD59DCA}"/>
                  </a:ext>
                </a:extLst>
              </p:cNvPr>
              <p:cNvSpPr>
                <a:spLocks/>
              </p:cNvSpPr>
              <p:nvPr/>
            </p:nvSpPr>
            <p:spPr bwMode="auto">
              <a:xfrm>
                <a:off x="5348" y="827"/>
                <a:ext cx="22" cy="46"/>
              </a:xfrm>
              <a:custGeom>
                <a:avLst/>
                <a:gdLst>
                  <a:gd name="T0" fmla="*/ 9 w 66"/>
                  <a:gd name="T1" fmla="*/ 0 h 140"/>
                  <a:gd name="T2" fmla="*/ 9 w 66"/>
                  <a:gd name="T3" fmla="*/ 5 h 140"/>
                  <a:gd name="T4" fmla="*/ 7 w 66"/>
                  <a:gd name="T5" fmla="*/ 15 h 140"/>
                  <a:gd name="T6" fmla="*/ 6 w 66"/>
                  <a:gd name="T7" fmla="*/ 25 h 140"/>
                  <a:gd name="T8" fmla="*/ 5 w 66"/>
                  <a:gd name="T9" fmla="*/ 35 h 140"/>
                  <a:gd name="T10" fmla="*/ 4 w 66"/>
                  <a:gd name="T11" fmla="*/ 60 h 140"/>
                  <a:gd name="T12" fmla="*/ 5 w 66"/>
                  <a:gd name="T13" fmla="*/ 86 h 140"/>
                  <a:gd name="T14" fmla="*/ 11 w 66"/>
                  <a:gd name="T15" fmla="*/ 111 h 140"/>
                  <a:gd name="T16" fmla="*/ 25 w 66"/>
                  <a:gd name="T17" fmla="*/ 133 h 140"/>
                  <a:gd name="T18" fmla="*/ 35 w 66"/>
                  <a:gd name="T19" fmla="*/ 136 h 140"/>
                  <a:gd name="T20" fmla="*/ 46 w 66"/>
                  <a:gd name="T21" fmla="*/ 135 h 140"/>
                  <a:gd name="T22" fmla="*/ 58 w 66"/>
                  <a:gd name="T23" fmla="*/ 133 h 140"/>
                  <a:gd name="T24" fmla="*/ 66 w 66"/>
                  <a:gd name="T25" fmla="*/ 130 h 140"/>
                  <a:gd name="T26" fmla="*/ 66 w 66"/>
                  <a:gd name="T27" fmla="*/ 132 h 140"/>
                  <a:gd name="T28" fmla="*/ 66 w 66"/>
                  <a:gd name="T29" fmla="*/ 133 h 140"/>
                  <a:gd name="T30" fmla="*/ 51 w 66"/>
                  <a:gd name="T31" fmla="*/ 138 h 140"/>
                  <a:gd name="T32" fmla="*/ 36 w 66"/>
                  <a:gd name="T33" fmla="*/ 140 h 140"/>
                  <a:gd name="T34" fmla="*/ 21 w 66"/>
                  <a:gd name="T35" fmla="*/ 135 h 140"/>
                  <a:gd name="T36" fmla="*/ 12 w 66"/>
                  <a:gd name="T37" fmla="*/ 122 h 140"/>
                  <a:gd name="T38" fmla="*/ 2 w 66"/>
                  <a:gd name="T39" fmla="*/ 93 h 140"/>
                  <a:gd name="T40" fmla="*/ 0 w 66"/>
                  <a:gd name="T41" fmla="*/ 64 h 140"/>
                  <a:gd name="T42" fmla="*/ 1 w 66"/>
                  <a:gd name="T43" fmla="*/ 33 h 140"/>
                  <a:gd name="T44" fmla="*/ 5 w 66"/>
                  <a:gd name="T45" fmla="*/ 4 h 140"/>
                  <a:gd name="T46" fmla="*/ 5 w 66"/>
                  <a:gd name="T47" fmla="*/ 1 h 140"/>
                  <a:gd name="T48" fmla="*/ 7 w 66"/>
                  <a:gd name="T49" fmla="*/ 0 h 140"/>
                  <a:gd name="T50" fmla="*/ 7 w 66"/>
                  <a:gd name="T51" fmla="*/ 0 h 140"/>
                  <a:gd name="T52" fmla="*/ 9 w 66"/>
                  <a:gd name="T53" fmla="*/ 0 h 140"/>
                  <a:gd name="T54" fmla="*/ 9 w 66"/>
                  <a:gd name="T5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140">
                    <a:moveTo>
                      <a:pt x="9" y="0"/>
                    </a:moveTo>
                    <a:lnTo>
                      <a:pt x="9" y="5"/>
                    </a:lnTo>
                    <a:lnTo>
                      <a:pt x="7" y="15"/>
                    </a:lnTo>
                    <a:lnTo>
                      <a:pt x="6" y="25"/>
                    </a:lnTo>
                    <a:lnTo>
                      <a:pt x="5" y="35"/>
                    </a:lnTo>
                    <a:lnTo>
                      <a:pt x="4" y="60"/>
                    </a:lnTo>
                    <a:lnTo>
                      <a:pt x="5" y="86"/>
                    </a:lnTo>
                    <a:lnTo>
                      <a:pt x="11" y="111"/>
                    </a:lnTo>
                    <a:lnTo>
                      <a:pt x="25" y="133"/>
                    </a:lnTo>
                    <a:lnTo>
                      <a:pt x="35" y="136"/>
                    </a:lnTo>
                    <a:lnTo>
                      <a:pt x="46" y="135"/>
                    </a:lnTo>
                    <a:lnTo>
                      <a:pt x="58" y="133"/>
                    </a:lnTo>
                    <a:lnTo>
                      <a:pt x="66" y="130"/>
                    </a:lnTo>
                    <a:lnTo>
                      <a:pt x="66" y="132"/>
                    </a:lnTo>
                    <a:lnTo>
                      <a:pt x="66" y="133"/>
                    </a:lnTo>
                    <a:lnTo>
                      <a:pt x="51" y="138"/>
                    </a:lnTo>
                    <a:lnTo>
                      <a:pt x="36" y="140"/>
                    </a:lnTo>
                    <a:lnTo>
                      <a:pt x="21" y="135"/>
                    </a:lnTo>
                    <a:lnTo>
                      <a:pt x="12" y="122"/>
                    </a:lnTo>
                    <a:lnTo>
                      <a:pt x="2" y="93"/>
                    </a:lnTo>
                    <a:lnTo>
                      <a:pt x="0" y="64"/>
                    </a:lnTo>
                    <a:lnTo>
                      <a:pt x="1" y="33"/>
                    </a:lnTo>
                    <a:lnTo>
                      <a:pt x="5" y="4"/>
                    </a:lnTo>
                    <a:lnTo>
                      <a:pt x="5" y="1"/>
                    </a:lnTo>
                    <a:lnTo>
                      <a:pt x="7" y="0"/>
                    </a:lnTo>
                    <a:lnTo>
                      <a:pt x="7" y="0"/>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64" name="Freeform 29">
                <a:extLst>
                  <a:ext uri="{FF2B5EF4-FFF2-40B4-BE49-F238E27FC236}">
                    <a16:creationId xmlns:a16="http://schemas.microsoft.com/office/drawing/2014/main" id="{6AC13457-32A2-4A6D-9A5D-DACA85BD25D0}"/>
                  </a:ext>
                </a:extLst>
              </p:cNvPr>
              <p:cNvSpPr>
                <a:spLocks/>
              </p:cNvSpPr>
              <p:nvPr/>
            </p:nvSpPr>
            <p:spPr bwMode="auto">
              <a:xfrm>
                <a:off x="5348" y="849"/>
                <a:ext cx="17" cy="15"/>
              </a:xfrm>
              <a:custGeom>
                <a:avLst/>
                <a:gdLst>
                  <a:gd name="T0" fmla="*/ 39 w 49"/>
                  <a:gd name="T1" fmla="*/ 0 h 44"/>
                  <a:gd name="T2" fmla="*/ 49 w 49"/>
                  <a:gd name="T3" fmla="*/ 6 h 44"/>
                  <a:gd name="T4" fmla="*/ 49 w 49"/>
                  <a:gd name="T5" fmla="*/ 18 h 44"/>
                  <a:gd name="T6" fmla="*/ 44 w 49"/>
                  <a:gd name="T7" fmla="*/ 29 h 44"/>
                  <a:gd name="T8" fmla="*/ 35 w 49"/>
                  <a:gd name="T9" fmla="*/ 36 h 44"/>
                  <a:gd name="T10" fmla="*/ 28 w 49"/>
                  <a:gd name="T11" fmla="*/ 39 h 44"/>
                  <a:gd name="T12" fmla="*/ 22 w 49"/>
                  <a:gd name="T13" fmla="*/ 41 h 44"/>
                  <a:gd name="T14" fmla="*/ 14 w 49"/>
                  <a:gd name="T15" fmla="*/ 44 h 44"/>
                  <a:gd name="T16" fmla="*/ 7 w 49"/>
                  <a:gd name="T17" fmla="*/ 44 h 44"/>
                  <a:gd name="T18" fmla="*/ 7 w 49"/>
                  <a:gd name="T19" fmla="*/ 43 h 44"/>
                  <a:gd name="T20" fmla="*/ 7 w 49"/>
                  <a:gd name="T21" fmla="*/ 41 h 44"/>
                  <a:gd name="T22" fmla="*/ 5 w 49"/>
                  <a:gd name="T23" fmla="*/ 41 h 44"/>
                  <a:gd name="T24" fmla="*/ 7 w 49"/>
                  <a:gd name="T25" fmla="*/ 41 h 44"/>
                  <a:gd name="T26" fmla="*/ 12 w 49"/>
                  <a:gd name="T27" fmla="*/ 40 h 44"/>
                  <a:gd name="T28" fmla="*/ 20 w 49"/>
                  <a:gd name="T29" fmla="*/ 39 h 44"/>
                  <a:gd name="T30" fmla="*/ 28 w 49"/>
                  <a:gd name="T31" fmla="*/ 36 h 44"/>
                  <a:gd name="T32" fmla="*/ 34 w 49"/>
                  <a:gd name="T33" fmla="*/ 34 h 44"/>
                  <a:gd name="T34" fmla="*/ 39 w 49"/>
                  <a:gd name="T35" fmla="*/ 28 h 44"/>
                  <a:gd name="T36" fmla="*/ 44 w 49"/>
                  <a:gd name="T37" fmla="*/ 21 h 44"/>
                  <a:gd name="T38" fmla="*/ 47 w 49"/>
                  <a:gd name="T39" fmla="*/ 13 h 44"/>
                  <a:gd name="T40" fmla="*/ 43 w 49"/>
                  <a:gd name="T41" fmla="*/ 6 h 44"/>
                  <a:gd name="T42" fmla="*/ 35 w 49"/>
                  <a:gd name="T43" fmla="*/ 5 h 44"/>
                  <a:gd name="T44" fmla="*/ 29 w 49"/>
                  <a:gd name="T45" fmla="*/ 8 h 44"/>
                  <a:gd name="T46" fmla="*/ 23 w 49"/>
                  <a:gd name="T47" fmla="*/ 10 h 44"/>
                  <a:gd name="T48" fmla="*/ 17 w 49"/>
                  <a:gd name="T49" fmla="*/ 11 h 44"/>
                  <a:gd name="T50" fmla="*/ 12 w 49"/>
                  <a:gd name="T51" fmla="*/ 11 h 44"/>
                  <a:gd name="T52" fmla="*/ 8 w 49"/>
                  <a:gd name="T53" fmla="*/ 15 h 44"/>
                  <a:gd name="T54" fmla="*/ 4 w 49"/>
                  <a:gd name="T55" fmla="*/ 18 h 44"/>
                  <a:gd name="T56" fmla="*/ 0 w 49"/>
                  <a:gd name="T57" fmla="*/ 21 h 44"/>
                  <a:gd name="T58" fmla="*/ 3 w 49"/>
                  <a:gd name="T59" fmla="*/ 14 h 44"/>
                  <a:gd name="T60" fmla="*/ 9 w 49"/>
                  <a:gd name="T61" fmla="*/ 10 h 44"/>
                  <a:gd name="T62" fmla="*/ 17 w 49"/>
                  <a:gd name="T63" fmla="*/ 8 h 44"/>
                  <a:gd name="T64" fmla="*/ 24 w 49"/>
                  <a:gd name="T65" fmla="*/ 6 h 44"/>
                  <a:gd name="T66" fmla="*/ 28 w 49"/>
                  <a:gd name="T67" fmla="*/ 4 h 44"/>
                  <a:gd name="T68" fmla="*/ 32 w 49"/>
                  <a:gd name="T69" fmla="*/ 2 h 44"/>
                  <a:gd name="T70" fmla="*/ 35 w 49"/>
                  <a:gd name="T71" fmla="*/ 1 h 44"/>
                  <a:gd name="T72" fmla="*/ 39 w 49"/>
                  <a:gd name="T73" fmla="*/ 0 h 44"/>
                  <a:gd name="T74" fmla="*/ 39 w 49"/>
                  <a:gd name="T7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4">
                    <a:moveTo>
                      <a:pt x="39" y="0"/>
                    </a:moveTo>
                    <a:lnTo>
                      <a:pt x="49" y="6"/>
                    </a:lnTo>
                    <a:lnTo>
                      <a:pt x="49" y="18"/>
                    </a:lnTo>
                    <a:lnTo>
                      <a:pt x="44" y="29"/>
                    </a:lnTo>
                    <a:lnTo>
                      <a:pt x="35" y="36"/>
                    </a:lnTo>
                    <a:lnTo>
                      <a:pt x="28" y="39"/>
                    </a:lnTo>
                    <a:lnTo>
                      <a:pt x="22" y="41"/>
                    </a:lnTo>
                    <a:lnTo>
                      <a:pt x="14" y="44"/>
                    </a:lnTo>
                    <a:lnTo>
                      <a:pt x="7" y="44"/>
                    </a:lnTo>
                    <a:lnTo>
                      <a:pt x="7" y="43"/>
                    </a:lnTo>
                    <a:lnTo>
                      <a:pt x="7" y="41"/>
                    </a:lnTo>
                    <a:lnTo>
                      <a:pt x="5" y="41"/>
                    </a:lnTo>
                    <a:lnTo>
                      <a:pt x="7" y="41"/>
                    </a:lnTo>
                    <a:lnTo>
                      <a:pt x="12" y="40"/>
                    </a:lnTo>
                    <a:lnTo>
                      <a:pt x="20" y="39"/>
                    </a:lnTo>
                    <a:lnTo>
                      <a:pt x="28" y="36"/>
                    </a:lnTo>
                    <a:lnTo>
                      <a:pt x="34" y="34"/>
                    </a:lnTo>
                    <a:lnTo>
                      <a:pt x="39" y="28"/>
                    </a:lnTo>
                    <a:lnTo>
                      <a:pt x="44" y="21"/>
                    </a:lnTo>
                    <a:lnTo>
                      <a:pt x="47" y="13"/>
                    </a:lnTo>
                    <a:lnTo>
                      <a:pt x="43" y="6"/>
                    </a:lnTo>
                    <a:lnTo>
                      <a:pt x="35" y="5"/>
                    </a:lnTo>
                    <a:lnTo>
                      <a:pt x="29" y="8"/>
                    </a:lnTo>
                    <a:lnTo>
                      <a:pt x="23" y="10"/>
                    </a:lnTo>
                    <a:lnTo>
                      <a:pt x="17" y="11"/>
                    </a:lnTo>
                    <a:lnTo>
                      <a:pt x="12" y="11"/>
                    </a:lnTo>
                    <a:lnTo>
                      <a:pt x="8" y="15"/>
                    </a:lnTo>
                    <a:lnTo>
                      <a:pt x="4" y="18"/>
                    </a:lnTo>
                    <a:lnTo>
                      <a:pt x="0" y="21"/>
                    </a:lnTo>
                    <a:lnTo>
                      <a:pt x="3" y="14"/>
                    </a:lnTo>
                    <a:lnTo>
                      <a:pt x="9" y="10"/>
                    </a:lnTo>
                    <a:lnTo>
                      <a:pt x="17" y="8"/>
                    </a:lnTo>
                    <a:lnTo>
                      <a:pt x="24" y="6"/>
                    </a:lnTo>
                    <a:lnTo>
                      <a:pt x="28" y="4"/>
                    </a:lnTo>
                    <a:lnTo>
                      <a:pt x="32" y="2"/>
                    </a:lnTo>
                    <a:lnTo>
                      <a:pt x="35" y="1"/>
                    </a:lnTo>
                    <a:lnTo>
                      <a:pt x="39" y="0"/>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65" name="Freeform 30">
                <a:extLst>
                  <a:ext uri="{FF2B5EF4-FFF2-40B4-BE49-F238E27FC236}">
                    <a16:creationId xmlns:a16="http://schemas.microsoft.com/office/drawing/2014/main" id="{DA0AEE11-7901-414F-ACF2-152FC4407E17}"/>
                  </a:ext>
                </a:extLst>
              </p:cNvPr>
              <p:cNvSpPr>
                <a:spLocks/>
              </p:cNvSpPr>
              <p:nvPr/>
            </p:nvSpPr>
            <p:spPr bwMode="auto">
              <a:xfrm>
                <a:off x="5349" y="851"/>
                <a:ext cx="15" cy="9"/>
              </a:xfrm>
              <a:custGeom>
                <a:avLst/>
                <a:gdLst>
                  <a:gd name="T0" fmla="*/ 43 w 44"/>
                  <a:gd name="T1" fmla="*/ 0 h 25"/>
                  <a:gd name="T2" fmla="*/ 44 w 44"/>
                  <a:gd name="T3" fmla="*/ 0 h 25"/>
                  <a:gd name="T4" fmla="*/ 44 w 44"/>
                  <a:gd name="T5" fmla="*/ 0 h 25"/>
                  <a:gd name="T6" fmla="*/ 44 w 44"/>
                  <a:gd name="T7" fmla="*/ 3 h 25"/>
                  <a:gd name="T8" fmla="*/ 44 w 44"/>
                  <a:gd name="T9" fmla="*/ 3 h 25"/>
                  <a:gd name="T10" fmla="*/ 35 w 44"/>
                  <a:gd name="T11" fmla="*/ 12 h 25"/>
                  <a:gd name="T12" fmla="*/ 22 w 44"/>
                  <a:gd name="T13" fmla="*/ 17 h 25"/>
                  <a:gd name="T14" fmla="*/ 11 w 44"/>
                  <a:gd name="T15" fmla="*/ 20 h 25"/>
                  <a:gd name="T16" fmla="*/ 0 w 44"/>
                  <a:gd name="T17" fmla="*/ 25 h 25"/>
                  <a:gd name="T18" fmla="*/ 0 w 44"/>
                  <a:gd name="T19" fmla="*/ 24 h 25"/>
                  <a:gd name="T20" fmla="*/ 0 w 44"/>
                  <a:gd name="T21" fmla="*/ 22 h 25"/>
                  <a:gd name="T22" fmla="*/ 10 w 44"/>
                  <a:gd name="T23" fmla="*/ 17 h 25"/>
                  <a:gd name="T24" fmla="*/ 21 w 44"/>
                  <a:gd name="T25" fmla="*/ 13 h 25"/>
                  <a:gd name="T26" fmla="*/ 32 w 44"/>
                  <a:gd name="T27" fmla="*/ 8 h 25"/>
                  <a:gd name="T28" fmla="*/ 43 w 44"/>
                  <a:gd name="T29" fmla="*/ 0 h 25"/>
                  <a:gd name="T30" fmla="*/ 43 w 44"/>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25">
                    <a:moveTo>
                      <a:pt x="43" y="0"/>
                    </a:moveTo>
                    <a:lnTo>
                      <a:pt x="44" y="0"/>
                    </a:lnTo>
                    <a:lnTo>
                      <a:pt x="44" y="0"/>
                    </a:lnTo>
                    <a:lnTo>
                      <a:pt x="44" y="3"/>
                    </a:lnTo>
                    <a:lnTo>
                      <a:pt x="44" y="3"/>
                    </a:lnTo>
                    <a:lnTo>
                      <a:pt x="35" y="12"/>
                    </a:lnTo>
                    <a:lnTo>
                      <a:pt x="22" y="17"/>
                    </a:lnTo>
                    <a:lnTo>
                      <a:pt x="11" y="20"/>
                    </a:lnTo>
                    <a:lnTo>
                      <a:pt x="0" y="25"/>
                    </a:lnTo>
                    <a:lnTo>
                      <a:pt x="0" y="24"/>
                    </a:lnTo>
                    <a:lnTo>
                      <a:pt x="0" y="22"/>
                    </a:lnTo>
                    <a:lnTo>
                      <a:pt x="10" y="17"/>
                    </a:lnTo>
                    <a:lnTo>
                      <a:pt x="21" y="13"/>
                    </a:lnTo>
                    <a:lnTo>
                      <a:pt x="32" y="8"/>
                    </a:lnTo>
                    <a:lnTo>
                      <a:pt x="43" y="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66" name="Freeform 31">
                <a:extLst>
                  <a:ext uri="{FF2B5EF4-FFF2-40B4-BE49-F238E27FC236}">
                    <a16:creationId xmlns:a16="http://schemas.microsoft.com/office/drawing/2014/main" id="{C40D255D-15C6-4D81-9385-A8358840C85C}"/>
                  </a:ext>
                </a:extLst>
              </p:cNvPr>
              <p:cNvSpPr>
                <a:spLocks/>
              </p:cNvSpPr>
              <p:nvPr/>
            </p:nvSpPr>
            <p:spPr bwMode="auto">
              <a:xfrm>
                <a:off x="5350" y="813"/>
                <a:ext cx="19" cy="14"/>
              </a:xfrm>
              <a:custGeom>
                <a:avLst/>
                <a:gdLst>
                  <a:gd name="T0" fmla="*/ 12 w 56"/>
                  <a:gd name="T1" fmla="*/ 0 h 41"/>
                  <a:gd name="T2" fmla="*/ 24 w 56"/>
                  <a:gd name="T3" fmla="*/ 1 h 41"/>
                  <a:gd name="T4" fmla="*/ 38 w 56"/>
                  <a:gd name="T5" fmla="*/ 2 h 41"/>
                  <a:gd name="T6" fmla="*/ 49 w 56"/>
                  <a:gd name="T7" fmla="*/ 7 h 41"/>
                  <a:gd name="T8" fmla="*/ 56 w 56"/>
                  <a:gd name="T9" fmla="*/ 21 h 41"/>
                  <a:gd name="T10" fmla="*/ 51 w 56"/>
                  <a:gd name="T11" fmla="*/ 32 h 41"/>
                  <a:gd name="T12" fmla="*/ 42 w 56"/>
                  <a:gd name="T13" fmla="*/ 39 h 41"/>
                  <a:gd name="T14" fmla="*/ 30 w 56"/>
                  <a:gd name="T15" fmla="*/ 41 h 41"/>
                  <a:gd name="T16" fmla="*/ 19 w 56"/>
                  <a:gd name="T17" fmla="*/ 41 h 41"/>
                  <a:gd name="T18" fmla="*/ 7 w 56"/>
                  <a:gd name="T19" fmla="*/ 37 h 41"/>
                  <a:gd name="T20" fmla="*/ 0 w 56"/>
                  <a:gd name="T21" fmla="*/ 26 h 41"/>
                  <a:gd name="T22" fmla="*/ 0 w 56"/>
                  <a:gd name="T23" fmla="*/ 12 h 41"/>
                  <a:gd name="T24" fmla="*/ 10 w 56"/>
                  <a:gd name="T25" fmla="*/ 2 h 41"/>
                  <a:gd name="T26" fmla="*/ 12 w 56"/>
                  <a:gd name="T27" fmla="*/ 1 h 41"/>
                  <a:gd name="T28" fmla="*/ 12 w 56"/>
                  <a:gd name="T29" fmla="*/ 0 h 41"/>
                  <a:gd name="T30" fmla="*/ 12 w 56"/>
                  <a:gd name="T3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41">
                    <a:moveTo>
                      <a:pt x="12" y="0"/>
                    </a:moveTo>
                    <a:lnTo>
                      <a:pt x="24" y="1"/>
                    </a:lnTo>
                    <a:lnTo>
                      <a:pt x="38" y="2"/>
                    </a:lnTo>
                    <a:lnTo>
                      <a:pt x="49" y="7"/>
                    </a:lnTo>
                    <a:lnTo>
                      <a:pt x="56" y="21"/>
                    </a:lnTo>
                    <a:lnTo>
                      <a:pt x="51" y="32"/>
                    </a:lnTo>
                    <a:lnTo>
                      <a:pt x="42" y="39"/>
                    </a:lnTo>
                    <a:lnTo>
                      <a:pt x="30" y="41"/>
                    </a:lnTo>
                    <a:lnTo>
                      <a:pt x="19" y="41"/>
                    </a:lnTo>
                    <a:lnTo>
                      <a:pt x="7" y="37"/>
                    </a:lnTo>
                    <a:lnTo>
                      <a:pt x="0" y="26"/>
                    </a:lnTo>
                    <a:lnTo>
                      <a:pt x="0" y="12"/>
                    </a:lnTo>
                    <a:lnTo>
                      <a:pt x="10" y="2"/>
                    </a:lnTo>
                    <a:lnTo>
                      <a:pt x="12" y="1"/>
                    </a:lnTo>
                    <a:lnTo>
                      <a:pt x="12"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67" name="Freeform 32">
                <a:extLst>
                  <a:ext uri="{FF2B5EF4-FFF2-40B4-BE49-F238E27FC236}">
                    <a16:creationId xmlns:a16="http://schemas.microsoft.com/office/drawing/2014/main" id="{87DDE409-BAED-4646-AE6E-D2D24779483D}"/>
                  </a:ext>
                </a:extLst>
              </p:cNvPr>
              <p:cNvSpPr>
                <a:spLocks/>
              </p:cNvSpPr>
              <p:nvPr/>
            </p:nvSpPr>
            <p:spPr bwMode="auto">
              <a:xfrm>
                <a:off x="5351" y="815"/>
                <a:ext cx="16" cy="10"/>
              </a:xfrm>
              <a:custGeom>
                <a:avLst/>
                <a:gdLst>
                  <a:gd name="T0" fmla="*/ 11 w 48"/>
                  <a:gd name="T1" fmla="*/ 0 h 32"/>
                  <a:gd name="T2" fmla="*/ 21 w 48"/>
                  <a:gd name="T3" fmla="*/ 0 h 32"/>
                  <a:gd name="T4" fmla="*/ 33 w 48"/>
                  <a:gd name="T5" fmla="*/ 1 h 32"/>
                  <a:gd name="T6" fmla="*/ 43 w 48"/>
                  <a:gd name="T7" fmla="*/ 6 h 32"/>
                  <a:gd name="T8" fmla="*/ 48 w 48"/>
                  <a:gd name="T9" fmla="*/ 17 h 32"/>
                  <a:gd name="T10" fmla="*/ 43 w 48"/>
                  <a:gd name="T11" fmla="*/ 26 h 32"/>
                  <a:gd name="T12" fmla="*/ 35 w 48"/>
                  <a:gd name="T13" fmla="*/ 31 h 32"/>
                  <a:gd name="T14" fmla="*/ 26 w 48"/>
                  <a:gd name="T15" fmla="*/ 32 h 32"/>
                  <a:gd name="T16" fmla="*/ 18 w 48"/>
                  <a:gd name="T17" fmla="*/ 32 h 32"/>
                  <a:gd name="T18" fmla="*/ 8 w 48"/>
                  <a:gd name="T19" fmla="*/ 30 h 32"/>
                  <a:gd name="T20" fmla="*/ 1 w 48"/>
                  <a:gd name="T21" fmla="*/ 21 h 32"/>
                  <a:gd name="T22" fmla="*/ 0 w 48"/>
                  <a:gd name="T23" fmla="*/ 12 h 32"/>
                  <a:gd name="T24" fmla="*/ 8 w 48"/>
                  <a:gd name="T25" fmla="*/ 3 h 32"/>
                  <a:gd name="T26" fmla="*/ 9 w 48"/>
                  <a:gd name="T27" fmla="*/ 1 h 32"/>
                  <a:gd name="T28" fmla="*/ 11 w 48"/>
                  <a:gd name="T29" fmla="*/ 0 h 32"/>
                  <a:gd name="T30" fmla="*/ 11 w 48"/>
                  <a:gd name="T3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32">
                    <a:moveTo>
                      <a:pt x="11" y="0"/>
                    </a:moveTo>
                    <a:lnTo>
                      <a:pt x="21" y="0"/>
                    </a:lnTo>
                    <a:lnTo>
                      <a:pt x="33" y="1"/>
                    </a:lnTo>
                    <a:lnTo>
                      <a:pt x="43" y="6"/>
                    </a:lnTo>
                    <a:lnTo>
                      <a:pt x="48" y="17"/>
                    </a:lnTo>
                    <a:lnTo>
                      <a:pt x="43" y="26"/>
                    </a:lnTo>
                    <a:lnTo>
                      <a:pt x="35" y="31"/>
                    </a:lnTo>
                    <a:lnTo>
                      <a:pt x="26" y="32"/>
                    </a:lnTo>
                    <a:lnTo>
                      <a:pt x="18" y="32"/>
                    </a:lnTo>
                    <a:lnTo>
                      <a:pt x="8" y="30"/>
                    </a:lnTo>
                    <a:lnTo>
                      <a:pt x="1" y="21"/>
                    </a:lnTo>
                    <a:lnTo>
                      <a:pt x="0" y="12"/>
                    </a:lnTo>
                    <a:lnTo>
                      <a:pt x="8" y="3"/>
                    </a:lnTo>
                    <a:lnTo>
                      <a:pt x="9" y="1"/>
                    </a:lnTo>
                    <a:lnTo>
                      <a:pt x="11"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68" name="Freeform 33">
                <a:extLst>
                  <a:ext uri="{FF2B5EF4-FFF2-40B4-BE49-F238E27FC236}">
                    <a16:creationId xmlns:a16="http://schemas.microsoft.com/office/drawing/2014/main" id="{62065B92-803F-4416-BF0F-29E47610593D}"/>
                  </a:ext>
                </a:extLst>
              </p:cNvPr>
              <p:cNvSpPr>
                <a:spLocks/>
              </p:cNvSpPr>
              <p:nvPr/>
            </p:nvSpPr>
            <p:spPr bwMode="auto">
              <a:xfrm>
                <a:off x="5356" y="817"/>
                <a:ext cx="5" cy="6"/>
              </a:xfrm>
              <a:custGeom>
                <a:avLst/>
                <a:gdLst>
                  <a:gd name="T0" fmla="*/ 5 w 14"/>
                  <a:gd name="T1" fmla="*/ 0 h 17"/>
                  <a:gd name="T2" fmla="*/ 9 w 14"/>
                  <a:gd name="T3" fmla="*/ 0 h 17"/>
                  <a:gd name="T4" fmla="*/ 11 w 14"/>
                  <a:gd name="T5" fmla="*/ 4 h 17"/>
                  <a:gd name="T6" fmla="*/ 14 w 14"/>
                  <a:gd name="T7" fmla="*/ 7 h 17"/>
                  <a:gd name="T8" fmla="*/ 14 w 14"/>
                  <a:gd name="T9" fmla="*/ 12 h 17"/>
                  <a:gd name="T10" fmla="*/ 11 w 14"/>
                  <a:gd name="T11" fmla="*/ 14 h 17"/>
                  <a:gd name="T12" fmla="*/ 10 w 14"/>
                  <a:gd name="T13" fmla="*/ 17 h 17"/>
                  <a:gd name="T14" fmla="*/ 6 w 14"/>
                  <a:gd name="T15" fmla="*/ 17 h 17"/>
                  <a:gd name="T16" fmla="*/ 4 w 14"/>
                  <a:gd name="T17" fmla="*/ 17 h 17"/>
                  <a:gd name="T18" fmla="*/ 1 w 14"/>
                  <a:gd name="T19" fmla="*/ 14 h 17"/>
                  <a:gd name="T20" fmla="*/ 1 w 14"/>
                  <a:gd name="T21" fmla="*/ 12 h 17"/>
                  <a:gd name="T22" fmla="*/ 0 w 14"/>
                  <a:gd name="T23" fmla="*/ 8 h 17"/>
                  <a:gd name="T24" fmla="*/ 0 w 14"/>
                  <a:gd name="T25" fmla="*/ 5 h 17"/>
                  <a:gd name="T26" fmla="*/ 3 w 14"/>
                  <a:gd name="T27" fmla="*/ 1 h 17"/>
                  <a:gd name="T28" fmla="*/ 5 w 14"/>
                  <a:gd name="T29" fmla="*/ 0 h 17"/>
                  <a:gd name="T30" fmla="*/ 5 w 14"/>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7">
                    <a:moveTo>
                      <a:pt x="5" y="0"/>
                    </a:moveTo>
                    <a:lnTo>
                      <a:pt x="9" y="0"/>
                    </a:lnTo>
                    <a:lnTo>
                      <a:pt x="11" y="4"/>
                    </a:lnTo>
                    <a:lnTo>
                      <a:pt x="14" y="7"/>
                    </a:lnTo>
                    <a:lnTo>
                      <a:pt x="14" y="12"/>
                    </a:lnTo>
                    <a:lnTo>
                      <a:pt x="11" y="14"/>
                    </a:lnTo>
                    <a:lnTo>
                      <a:pt x="10" y="17"/>
                    </a:lnTo>
                    <a:lnTo>
                      <a:pt x="6" y="17"/>
                    </a:lnTo>
                    <a:lnTo>
                      <a:pt x="4" y="17"/>
                    </a:lnTo>
                    <a:lnTo>
                      <a:pt x="1" y="14"/>
                    </a:lnTo>
                    <a:lnTo>
                      <a:pt x="1" y="12"/>
                    </a:lnTo>
                    <a:lnTo>
                      <a:pt x="0" y="8"/>
                    </a:lnTo>
                    <a:lnTo>
                      <a:pt x="0" y="5"/>
                    </a:lnTo>
                    <a:lnTo>
                      <a:pt x="3" y="1"/>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69" name="Freeform 34">
                <a:extLst>
                  <a:ext uri="{FF2B5EF4-FFF2-40B4-BE49-F238E27FC236}">
                    <a16:creationId xmlns:a16="http://schemas.microsoft.com/office/drawing/2014/main" id="{55FE8BB6-6801-47A7-B017-F30A9817E9C9}"/>
                  </a:ext>
                </a:extLst>
              </p:cNvPr>
              <p:cNvSpPr>
                <a:spLocks/>
              </p:cNvSpPr>
              <p:nvPr/>
            </p:nvSpPr>
            <p:spPr bwMode="auto">
              <a:xfrm>
                <a:off x="5369" y="809"/>
                <a:ext cx="21" cy="63"/>
              </a:xfrm>
              <a:custGeom>
                <a:avLst/>
                <a:gdLst>
                  <a:gd name="T0" fmla="*/ 61 w 65"/>
                  <a:gd name="T1" fmla="*/ 0 h 189"/>
                  <a:gd name="T2" fmla="*/ 64 w 65"/>
                  <a:gd name="T3" fmla="*/ 13 h 189"/>
                  <a:gd name="T4" fmla="*/ 65 w 65"/>
                  <a:gd name="T5" fmla="*/ 27 h 189"/>
                  <a:gd name="T6" fmla="*/ 65 w 65"/>
                  <a:gd name="T7" fmla="*/ 41 h 189"/>
                  <a:gd name="T8" fmla="*/ 65 w 65"/>
                  <a:gd name="T9" fmla="*/ 54 h 189"/>
                  <a:gd name="T10" fmla="*/ 62 w 65"/>
                  <a:gd name="T11" fmla="*/ 73 h 189"/>
                  <a:gd name="T12" fmla="*/ 60 w 65"/>
                  <a:gd name="T13" fmla="*/ 95 h 189"/>
                  <a:gd name="T14" fmla="*/ 56 w 65"/>
                  <a:gd name="T15" fmla="*/ 116 h 189"/>
                  <a:gd name="T16" fmla="*/ 51 w 65"/>
                  <a:gd name="T17" fmla="*/ 137 h 189"/>
                  <a:gd name="T18" fmla="*/ 46 w 65"/>
                  <a:gd name="T19" fmla="*/ 150 h 189"/>
                  <a:gd name="T20" fmla="*/ 40 w 65"/>
                  <a:gd name="T21" fmla="*/ 162 h 189"/>
                  <a:gd name="T22" fmla="*/ 31 w 65"/>
                  <a:gd name="T23" fmla="*/ 174 h 189"/>
                  <a:gd name="T24" fmla="*/ 21 w 65"/>
                  <a:gd name="T25" fmla="*/ 184 h 189"/>
                  <a:gd name="T26" fmla="*/ 16 w 65"/>
                  <a:gd name="T27" fmla="*/ 185 h 189"/>
                  <a:gd name="T28" fmla="*/ 11 w 65"/>
                  <a:gd name="T29" fmla="*/ 188 h 189"/>
                  <a:gd name="T30" fmla="*/ 6 w 65"/>
                  <a:gd name="T31" fmla="*/ 189 h 189"/>
                  <a:gd name="T32" fmla="*/ 0 w 65"/>
                  <a:gd name="T33" fmla="*/ 189 h 189"/>
                  <a:gd name="T34" fmla="*/ 0 w 65"/>
                  <a:gd name="T35" fmla="*/ 186 h 189"/>
                  <a:gd name="T36" fmla="*/ 1 w 65"/>
                  <a:gd name="T37" fmla="*/ 185 h 189"/>
                  <a:gd name="T38" fmla="*/ 17 w 65"/>
                  <a:gd name="T39" fmla="*/ 181 h 189"/>
                  <a:gd name="T40" fmla="*/ 31 w 65"/>
                  <a:gd name="T41" fmla="*/ 169 h 189"/>
                  <a:gd name="T42" fmla="*/ 40 w 65"/>
                  <a:gd name="T43" fmla="*/ 152 h 189"/>
                  <a:gd name="T44" fmla="*/ 46 w 65"/>
                  <a:gd name="T45" fmla="*/ 136 h 189"/>
                  <a:gd name="T46" fmla="*/ 55 w 65"/>
                  <a:gd name="T47" fmla="*/ 103 h 189"/>
                  <a:gd name="T48" fmla="*/ 59 w 65"/>
                  <a:gd name="T49" fmla="*/ 68 h 189"/>
                  <a:gd name="T50" fmla="*/ 59 w 65"/>
                  <a:gd name="T51" fmla="*/ 32 h 189"/>
                  <a:gd name="T52" fmla="*/ 56 w 65"/>
                  <a:gd name="T53" fmla="*/ 0 h 189"/>
                  <a:gd name="T54" fmla="*/ 61 w 65"/>
                  <a:gd name="T55" fmla="*/ 0 h 189"/>
                  <a:gd name="T56" fmla="*/ 61 w 65"/>
                  <a:gd name="T5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 h="189">
                    <a:moveTo>
                      <a:pt x="61" y="0"/>
                    </a:moveTo>
                    <a:lnTo>
                      <a:pt x="64" y="13"/>
                    </a:lnTo>
                    <a:lnTo>
                      <a:pt x="65" y="27"/>
                    </a:lnTo>
                    <a:lnTo>
                      <a:pt x="65" y="41"/>
                    </a:lnTo>
                    <a:lnTo>
                      <a:pt x="65" y="54"/>
                    </a:lnTo>
                    <a:lnTo>
                      <a:pt x="62" y="73"/>
                    </a:lnTo>
                    <a:lnTo>
                      <a:pt x="60" y="95"/>
                    </a:lnTo>
                    <a:lnTo>
                      <a:pt x="56" y="116"/>
                    </a:lnTo>
                    <a:lnTo>
                      <a:pt x="51" y="137"/>
                    </a:lnTo>
                    <a:lnTo>
                      <a:pt x="46" y="150"/>
                    </a:lnTo>
                    <a:lnTo>
                      <a:pt x="40" y="162"/>
                    </a:lnTo>
                    <a:lnTo>
                      <a:pt x="31" y="174"/>
                    </a:lnTo>
                    <a:lnTo>
                      <a:pt x="21" y="184"/>
                    </a:lnTo>
                    <a:lnTo>
                      <a:pt x="16" y="185"/>
                    </a:lnTo>
                    <a:lnTo>
                      <a:pt x="11" y="188"/>
                    </a:lnTo>
                    <a:lnTo>
                      <a:pt x="6" y="189"/>
                    </a:lnTo>
                    <a:lnTo>
                      <a:pt x="0" y="189"/>
                    </a:lnTo>
                    <a:lnTo>
                      <a:pt x="0" y="186"/>
                    </a:lnTo>
                    <a:lnTo>
                      <a:pt x="1" y="185"/>
                    </a:lnTo>
                    <a:lnTo>
                      <a:pt x="17" y="181"/>
                    </a:lnTo>
                    <a:lnTo>
                      <a:pt x="31" y="169"/>
                    </a:lnTo>
                    <a:lnTo>
                      <a:pt x="40" y="152"/>
                    </a:lnTo>
                    <a:lnTo>
                      <a:pt x="46" y="136"/>
                    </a:lnTo>
                    <a:lnTo>
                      <a:pt x="55" y="103"/>
                    </a:lnTo>
                    <a:lnTo>
                      <a:pt x="59" y="68"/>
                    </a:lnTo>
                    <a:lnTo>
                      <a:pt x="59" y="32"/>
                    </a:lnTo>
                    <a:lnTo>
                      <a:pt x="56" y="0"/>
                    </a:lnTo>
                    <a:lnTo>
                      <a:pt x="61" y="0"/>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70" name="Freeform 35">
                <a:extLst>
                  <a:ext uri="{FF2B5EF4-FFF2-40B4-BE49-F238E27FC236}">
                    <a16:creationId xmlns:a16="http://schemas.microsoft.com/office/drawing/2014/main" id="{BDD040EB-4DD6-41A7-BDC0-FA9B6A0E4EE6}"/>
                  </a:ext>
                </a:extLst>
              </p:cNvPr>
              <p:cNvSpPr>
                <a:spLocks/>
              </p:cNvSpPr>
              <p:nvPr/>
            </p:nvSpPr>
            <p:spPr bwMode="auto">
              <a:xfrm>
                <a:off x="5369" y="809"/>
                <a:ext cx="13" cy="63"/>
              </a:xfrm>
              <a:custGeom>
                <a:avLst/>
                <a:gdLst>
                  <a:gd name="T0" fmla="*/ 37 w 40"/>
                  <a:gd name="T1" fmla="*/ 0 h 188"/>
                  <a:gd name="T2" fmla="*/ 39 w 40"/>
                  <a:gd name="T3" fmla="*/ 7 h 188"/>
                  <a:gd name="T4" fmla="*/ 39 w 40"/>
                  <a:gd name="T5" fmla="*/ 14 h 188"/>
                  <a:gd name="T6" fmla="*/ 39 w 40"/>
                  <a:gd name="T7" fmla="*/ 23 h 188"/>
                  <a:gd name="T8" fmla="*/ 40 w 40"/>
                  <a:gd name="T9" fmla="*/ 31 h 188"/>
                  <a:gd name="T10" fmla="*/ 40 w 40"/>
                  <a:gd name="T11" fmla="*/ 66 h 188"/>
                  <a:gd name="T12" fmla="*/ 37 w 40"/>
                  <a:gd name="T13" fmla="*/ 100 h 188"/>
                  <a:gd name="T14" fmla="*/ 30 w 40"/>
                  <a:gd name="T15" fmla="*/ 132 h 188"/>
                  <a:gd name="T16" fmla="*/ 15 w 40"/>
                  <a:gd name="T17" fmla="*/ 167 h 188"/>
                  <a:gd name="T18" fmla="*/ 11 w 40"/>
                  <a:gd name="T19" fmla="*/ 171 h 188"/>
                  <a:gd name="T20" fmla="*/ 8 w 40"/>
                  <a:gd name="T21" fmla="*/ 178 h 188"/>
                  <a:gd name="T22" fmla="*/ 6 w 40"/>
                  <a:gd name="T23" fmla="*/ 183 h 188"/>
                  <a:gd name="T24" fmla="*/ 5 w 40"/>
                  <a:gd name="T25" fmla="*/ 188 h 188"/>
                  <a:gd name="T26" fmla="*/ 2 w 40"/>
                  <a:gd name="T27" fmla="*/ 188 h 188"/>
                  <a:gd name="T28" fmla="*/ 0 w 40"/>
                  <a:gd name="T29" fmla="*/ 186 h 188"/>
                  <a:gd name="T30" fmla="*/ 10 w 40"/>
                  <a:gd name="T31" fmla="*/ 165 h 188"/>
                  <a:gd name="T32" fmla="*/ 20 w 40"/>
                  <a:gd name="T33" fmla="*/ 144 h 188"/>
                  <a:gd name="T34" fmla="*/ 28 w 40"/>
                  <a:gd name="T35" fmla="*/ 122 h 188"/>
                  <a:gd name="T36" fmla="*/ 32 w 40"/>
                  <a:gd name="T37" fmla="*/ 98 h 188"/>
                  <a:gd name="T38" fmla="*/ 35 w 40"/>
                  <a:gd name="T39" fmla="*/ 74 h 188"/>
                  <a:gd name="T40" fmla="*/ 36 w 40"/>
                  <a:gd name="T41" fmla="*/ 49 h 188"/>
                  <a:gd name="T42" fmla="*/ 35 w 40"/>
                  <a:gd name="T43" fmla="*/ 25 h 188"/>
                  <a:gd name="T44" fmla="*/ 34 w 40"/>
                  <a:gd name="T45" fmla="*/ 0 h 188"/>
                  <a:gd name="T46" fmla="*/ 37 w 40"/>
                  <a:gd name="T47" fmla="*/ 0 h 188"/>
                  <a:gd name="T48" fmla="*/ 37 w 40"/>
                  <a:gd name="T4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188">
                    <a:moveTo>
                      <a:pt x="37" y="0"/>
                    </a:moveTo>
                    <a:lnTo>
                      <a:pt x="39" y="7"/>
                    </a:lnTo>
                    <a:lnTo>
                      <a:pt x="39" y="14"/>
                    </a:lnTo>
                    <a:lnTo>
                      <a:pt x="39" y="23"/>
                    </a:lnTo>
                    <a:lnTo>
                      <a:pt x="40" y="31"/>
                    </a:lnTo>
                    <a:lnTo>
                      <a:pt x="40" y="66"/>
                    </a:lnTo>
                    <a:lnTo>
                      <a:pt x="37" y="100"/>
                    </a:lnTo>
                    <a:lnTo>
                      <a:pt x="30" y="132"/>
                    </a:lnTo>
                    <a:lnTo>
                      <a:pt x="15" y="167"/>
                    </a:lnTo>
                    <a:lnTo>
                      <a:pt x="11" y="171"/>
                    </a:lnTo>
                    <a:lnTo>
                      <a:pt x="8" y="178"/>
                    </a:lnTo>
                    <a:lnTo>
                      <a:pt x="6" y="183"/>
                    </a:lnTo>
                    <a:lnTo>
                      <a:pt x="5" y="188"/>
                    </a:lnTo>
                    <a:lnTo>
                      <a:pt x="2" y="188"/>
                    </a:lnTo>
                    <a:lnTo>
                      <a:pt x="0" y="186"/>
                    </a:lnTo>
                    <a:lnTo>
                      <a:pt x="10" y="165"/>
                    </a:lnTo>
                    <a:lnTo>
                      <a:pt x="20" y="144"/>
                    </a:lnTo>
                    <a:lnTo>
                      <a:pt x="28" y="122"/>
                    </a:lnTo>
                    <a:lnTo>
                      <a:pt x="32" y="98"/>
                    </a:lnTo>
                    <a:lnTo>
                      <a:pt x="35" y="74"/>
                    </a:lnTo>
                    <a:lnTo>
                      <a:pt x="36" y="49"/>
                    </a:lnTo>
                    <a:lnTo>
                      <a:pt x="35" y="25"/>
                    </a:lnTo>
                    <a:lnTo>
                      <a:pt x="34" y="0"/>
                    </a:lnTo>
                    <a:lnTo>
                      <a:pt x="37" y="0"/>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71" name="Freeform 36">
                <a:extLst>
                  <a:ext uri="{FF2B5EF4-FFF2-40B4-BE49-F238E27FC236}">
                    <a16:creationId xmlns:a16="http://schemas.microsoft.com/office/drawing/2014/main" id="{E6CB5ACF-A85B-4B32-B3E7-5DAFDF7BB6FD}"/>
                  </a:ext>
                </a:extLst>
              </p:cNvPr>
              <p:cNvSpPr>
                <a:spLocks/>
              </p:cNvSpPr>
              <p:nvPr/>
            </p:nvSpPr>
            <p:spPr bwMode="auto">
              <a:xfrm>
                <a:off x="5348" y="872"/>
                <a:ext cx="19" cy="30"/>
              </a:xfrm>
              <a:custGeom>
                <a:avLst/>
                <a:gdLst>
                  <a:gd name="T0" fmla="*/ 54 w 58"/>
                  <a:gd name="T1" fmla="*/ 0 h 90"/>
                  <a:gd name="T2" fmla="*/ 58 w 58"/>
                  <a:gd name="T3" fmla="*/ 1 h 90"/>
                  <a:gd name="T4" fmla="*/ 54 w 58"/>
                  <a:gd name="T5" fmla="*/ 4 h 90"/>
                  <a:gd name="T6" fmla="*/ 49 w 58"/>
                  <a:gd name="T7" fmla="*/ 9 h 90"/>
                  <a:gd name="T8" fmla="*/ 43 w 58"/>
                  <a:gd name="T9" fmla="*/ 12 h 90"/>
                  <a:gd name="T10" fmla="*/ 40 w 58"/>
                  <a:gd name="T11" fmla="*/ 16 h 90"/>
                  <a:gd name="T12" fmla="*/ 30 w 58"/>
                  <a:gd name="T13" fmla="*/ 26 h 90"/>
                  <a:gd name="T14" fmla="*/ 20 w 58"/>
                  <a:gd name="T15" fmla="*/ 38 h 90"/>
                  <a:gd name="T16" fmla="*/ 11 w 58"/>
                  <a:gd name="T17" fmla="*/ 49 h 90"/>
                  <a:gd name="T18" fmla="*/ 4 w 58"/>
                  <a:gd name="T19" fmla="*/ 61 h 90"/>
                  <a:gd name="T20" fmla="*/ 4 w 58"/>
                  <a:gd name="T21" fmla="*/ 69 h 90"/>
                  <a:gd name="T22" fmla="*/ 10 w 58"/>
                  <a:gd name="T23" fmla="*/ 78 h 90"/>
                  <a:gd name="T24" fmla="*/ 18 w 58"/>
                  <a:gd name="T25" fmla="*/ 83 h 90"/>
                  <a:gd name="T26" fmla="*/ 23 w 58"/>
                  <a:gd name="T27" fmla="*/ 88 h 90"/>
                  <a:gd name="T28" fmla="*/ 20 w 58"/>
                  <a:gd name="T29" fmla="*/ 90 h 90"/>
                  <a:gd name="T30" fmla="*/ 14 w 58"/>
                  <a:gd name="T31" fmla="*/ 87 h 90"/>
                  <a:gd name="T32" fmla="*/ 9 w 58"/>
                  <a:gd name="T33" fmla="*/ 80 h 90"/>
                  <a:gd name="T34" fmla="*/ 4 w 58"/>
                  <a:gd name="T35" fmla="*/ 74 h 90"/>
                  <a:gd name="T36" fmla="*/ 0 w 58"/>
                  <a:gd name="T37" fmla="*/ 70 h 90"/>
                  <a:gd name="T38" fmla="*/ 0 w 58"/>
                  <a:gd name="T39" fmla="*/ 58 h 90"/>
                  <a:gd name="T40" fmla="*/ 6 w 58"/>
                  <a:gd name="T41" fmla="*/ 48 h 90"/>
                  <a:gd name="T42" fmla="*/ 14 w 58"/>
                  <a:gd name="T43" fmla="*/ 39 h 90"/>
                  <a:gd name="T44" fmla="*/ 23 w 58"/>
                  <a:gd name="T45" fmla="*/ 29 h 90"/>
                  <a:gd name="T46" fmla="*/ 29 w 58"/>
                  <a:gd name="T47" fmla="*/ 20 h 90"/>
                  <a:gd name="T48" fmla="*/ 38 w 58"/>
                  <a:gd name="T49" fmla="*/ 14 h 90"/>
                  <a:gd name="T50" fmla="*/ 45 w 58"/>
                  <a:gd name="T51" fmla="*/ 6 h 90"/>
                  <a:gd name="T52" fmla="*/ 54 w 58"/>
                  <a:gd name="T53" fmla="*/ 0 h 90"/>
                  <a:gd name="T54" fmla="*/ 54 w 58"/>
                  <a:gd name="T5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90">
                    <a:moveTo>
                      <a:pt x="54" y="0"/>
                    </a:moveTo>
                    <a:lnTo>
                      <a:pt x="58" y="1"/>
                    </a:lnTo>
                    <a:lnTo>
                      <a:pt x="54" y="4"/>
                    </a:lnTo>
                    <a:lnTo>
                      <a:pt x="49" y="9"/>
                    </a:lnTo>
                    <a:lnTo>
                      <a:pt x="43" y="12"/>
                    </a:lnTo>
                    <a:lnTo>
                      <a:pt x="40" y="16"/>
                    </a:lnTo>
                    <a:lnTo>
                      <a:pt x="30" y="26"/>
                    </a:lnTo>
                    <a:lnTo>
                      <a:pt x="20" y="38"/>
                    </a:lnTo>
                    <a:lnTo>
                      <a:pt x="11" y="49"/>
                    </a:lnTo>
                    <a:lnTo>
                      <a:pt x="4" y="61"/>
                    </a:lnTo>
                    <a:lnTo>
                      <a:pt x="4" y="69"/>
                    </a:lnTo>
                    <a:lnTo>
                      <a:pt x="10" y="78"/>
                    </a:lnTo>
                    <a:lnTo>
                      <a:pt x="18" y="83"/>
                    </a:lnTo>
                    <a:lnTo>
                      <a:pt x="23" y="88"/>
                    </a:lnTo>
                    <a:lnTo>
                      <a:pt x="20" y="90"/>
                    </a:lnTo>
                    <a:lnTo>
                      <a:pt x="14" y="87"/>
                    </a:lnTo>
                    <a:lnTo>
                      <a:pt x="9" y="80"/>
                    </a:lnTo>
                    <a:lnTo>
                      <a:pt x="4" y="74"/>
                    </a:lnTo>
                    <a:lnTo>
                      <a:pt x="0" y="70"/>
                    </a:lnTo>
                    <a:lnTo>
                      <a:pt x="0" y="58"/>
                    </a:lnTo>
                    <a:lnTo>
                      <a:pt x="6" y="48"/>
                    </a:lnTo>
                    <a:lnTo>
                      <a:pt x="14" y="39"/>
                    </a:lnTo>
                    <a:lnTo>
                      <a:pt x="23" y="29"/>
                    </a:lnTo>
                    <a:lnTo>
                      <a:pt x="29" y="20"/>
                    </a:lnTo>
                    <a:lnTo>
                      <a:pt x="38" y="14"/>
                    </a:lnTo>
                    <a:lnTo>
                      <a:pt x="45" y="6"/>
                    </a:lnTo>
                    <a:lnTo>
                      <a:pt x="54" y="0"/>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72" name="Freeform 37">
                <a:extLst>
                  <a:ext uri="{FF2B5EF4-FFF2-40B4-BE49-F238E27FC236}">
                    <a16:creationId xmlns:a16="http://schemas.microsoft.com/office/drawing/2014/main" id="{939F7415-2E00-45C0-90BD-340EDA9547A1}"/>
                  </a:ext>
                </a:extLst>
              </p:cNvPr>
              <p:cNvSpPr>
                <a:spLocks/>
              </p:cNvSpPr>
              <p:nvPr/>
            </p:nvSpPr>
            <p:spPr bwMode="auto">
              <a:xfrm>
                <a:off x="5420" y="938"/>
                <a:ext cx="113" cy="16"/>
              </a:xfrm>
              <a:custGeom>
                <a:avLst/>
                <a:gdLst>
                  <a:gd name="T0" fmla="*/ 332 w 337"/>
                  <a:gd name="T1" fmla="*/ 0 h 49"/>
                  <a:gd name="T2" fmla="*/ 335 w 337"/>
                  <a:gd name="T3" fmla="*/ 1 h 49"/>
                  <a:gd name="T4" fmla="*/ 337 w 337"/>
                  <a:gd name="T5" fmla="*/ 5 h 49"/>
                  <a:gd name="T6" fmla="*/ 316 w 337"/>
                  <a:gd name="T7" fmla="*/ 13 h 49"/>
                  <a:gd name="T8" fmla="*/ 294 w 337"/>
                  <a:gd name="T9" fmla="*/ 16 h 49"/>
                  <a:gd name="T10" fmla="*/ 272 w 337"/>
                  <a:gd name="T11" fmla="*/ 19 h 49"/>
                  <a:gd name="T12" fmla="*/ 248 w 337"/>
                  <a:gd name="T13" fmla="*/ 21 h 49"/>
                  <a:gd name="T14" fmla="*/ 210 w 337"/>
                  <a:gd name="T15" fmla="*/ 25 h 49"/>
                  <a:gd name="T16" fmla="*/ 171 w 337"/>
                  <a:gd name="T17" fmla="*/ 28 h 49"/>
                  <a:gd name="T18" fmla="*/ 132 w 337"/>
                  <a:gd name="T19" fmla="*/ 29 h 49"/>
                  <a:gd name="T20" fmla="*/ 95 w 337"/>
                  <a:gd name="T21" fmla="*/ 32 h 49"/>
                  <a:gd name="T22" fmla="*/ 77 w 337"/>
                  <a:gd name="T23" fmla="*/ 33 h 49"/>
                  <a:gd name="T24" fmla="*/ 61 w 337"/>
                  <a:gd name="T25" fmla="*/ 35 h 49"/>
                  <a:gd name="T26" fmla="*/ 44 w 337"/>
                  <a:gd name="T27" fmla="*/ 38 h 49"/>
                  <a:gd name="T28" fmla="*/ 27 w 337"/>
                  <a:gd name="T29" fmla="*/ 43 h 49"/>
                  <a:gd name="T30" fmla="*/ 19 w 337"/>
                  <a:gd name="T31" fmla="*/ 44 h 49"/>
                  <a:gd name="T32" fmla="*/ 13 w 337"/>
                  <a:gd name="T33" fmla="*/ 45 h 49"/>
                  <a:gd name="T34" fmla="*/ 5 w 337"/>
                  <a:gd name="T35" fmla="*/ 47 h 49"/>
                  <a:gd name="T36" fmla="*/ 0 w 337"/>
                  <a:gd name="T37" fmla="*/ 49 h 49"/>
                  <a:gd name="T38" fmla="*/ 0 w 337"/>
                  <a:gd name="T39" fmla="*/ 47 h 49"/>
                  <a:gd name="T40" fmla="*/ 0 w 337"/>
                  <a:gd name="T41" fmla="*/ 44 h 49"/>
                  <a:gd name="T42" fmla="*/ 8 w 337"/>
                  <a:gd name="T43" fmla="*/ 40 h 49"/>
                  <a:gd name="T44" fmla="*/ 23 w 337"/>
                  <a:gd name="T45" fmla="*/ 38 h 49"/>
                  <a:gd name="T46" fmla="*/ 42 w 337"/>
                  <a:gd name="T47" fmla="*/ 34 h 49"/>
                  <a:gd name="T48" fmla="*/ 59 w 337"/>
                  <a:gd name="T49" fmla="*/ 32 h 49"/>
                  <a:gd name="T50" fmla="*/ 88 w 337"/>
                  <a:gd name="T51" fmla="*/ 28 h 49"/>
                  <a:gd name="T52" fmla="*/ 117 w 337"/>
                  <a:gd name="T53" fmla="*/ 26 h 49"/>
                  <a:gd name="T54" fmla="*/ 146 w 337"/>
                  <a:gd name="T55" fmla="*/ 25 h 49"/>
                  <a:gd name="T56" fmla="*/ 176 w 337"/>
                  <a:gd name="T57" fmla="*/ 24 h 49"/>
                  <a:gd name="T58" fmla="*/ 210 w 337"/>
                  <a:gd name="T59" fmla="*/ 20 h 49"/>
                  <a:gd name="T60" fmla="*/ 243 w 337"/>
                  <a:gd name="T61" fmla="*/ 16 h 49"/>
                  <a:gd name="T62" fmla="*/ 277 w 337"/>
                  <a:gd name="T63" fmla="*/ 14 h 49"/>
                  <a:gd name="T64" fmla="*/ 310 w 337"/>
                  <a:gd name="T65" fmla="*/ 10 h 49"/>
                  <a:gd name="T66" fmla="*/ 315 w 337"/>
                  <a:gd name="T67" fmla="*/ 8 h 49"/>
                  <a:gd name="T68" fmla="*/ 321 w 337"/>
                  <a:gd name="T69" fmla="*/ 5 h 49"/>
                  <a:gd name="T70" fmla="*/ 326 w 337"/>
                  <a:gd name="T71" fmla="*/ 3 h 49"/>
                  <a:gd name="T72" fmla="*/ 332 w 337"/>
                  <a:gd name="T73" fmla="*/ 0 h 49"/>
                  <a:gd name="T74" fmla="*/ 332 w 337"/>
                  <a:gd name="T7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7" h="49">
                    <a:moveTo>
                      <a:pt x="332" y="0"/>
                    </a:moveTo>
                    <a:lnTo>
                      <a:pt x="335" y="1"/>
                    </a:lnTo>
                    <a:lnTo>
                      <a:pt x="337" y="5"/>
                    </a:lnTo>
                    <a:lnTo>
                      <a:pt x="316" y="13"/>
                    </a:lnTo>
                    <a:lnTo>
                      <a:pt x="294" y="16"/>
                    </a:lnTo>
                    <a:lnTo>
                      <a:pt x="272" y="19"/>
                    </a:lnTo>
                    <a:lnTo>
                      <a:pt x="248" y="21"/>
                    </a:lnTo>
                    <a:lnTo>
                      <a:pt x="210" y="25"/>
                    </a:lnTo>
                    <a:lnTo>
                      <a:pt x="171" y="28"/>
                    </a:lnTo>
                    <a:lnTo>
                      <a:pt x="132" y="29"/>
                    </a:lnTo>
                    <a:lnTo>
                      <a:pt x="95" y="32"/>
                    </a:lnTo>
                    <a:lnTo>
                      <a:pt x="77" y="33"/>
                    </a:lnTo>
                    <a:lnTo>
                      <a:pt x="61" y="35"/>
                    </a:lnTo>
                    <a:lnTo>
                      <a:pt x="44" y="38"/>
                    </a:lnTo>
                    <a:lnTo>
                      <a:pt x="27" y="43"/>
                    </a:lnTo>
                    <a:lnTo>
                      <a:pt x="19" y="44"/>
                    </a:lnTo>
                    <a:lnTo>
                      <a:pt x="13" y="45"/>
                    </a:lnTo>
                    <a:lnTo>
                      <a:pt x="5" y="47"/>
                    </a:lnTo>
                    <a:lnTo>
                      <a:pt x="0" y="49"/>
                    </a:lnTo>
                    <a:lnTo>
                      <a:pt x="0" y="47"/>
                    </a:lnTo>
                    <a:lnTo>
                      <a:pt x="0" y="44"/>
                    </a:lnTo>
                    <a:lnTo>
                      <a:pt x="8" y="40"/>
                    </a:lnTo>
                    <a:lnTo>
                      <a:pt x="23" y="38"/>
                    </a:lnTo>
                    <a:lnTo>
                      <a:pt x="42" y="34"/>
                    </a:lnTo>
                    <a:lnTo>
                      <a:pt x="59" y="32"/>
                    </a:lnTo>
                    <a:lnTo>
                      <a:pt x="88" y="28"/>
                    </a:lnTo>
                    <a:lnTo>
                      <a:pt x="117" y="26"/>
                    </a:lnTo>
                    <a:lnTo>
                      <a:pt x="146" y="25"/>
                    </a:lnTo>
                    <a:lnTo>
                      <a:pt x="176" y="24"/>
                    </a:lnTo>
                    <a:lnTo>
                      <a:pt x="210" y="20"/>
                    </a:lnTo>
                    <a:lnTo>
                      <a:pt x="243" y="16"/>
                    </a:lnTo>
                    <a:lnTo>
                      <a:pt x="277" y="14"/>
                    </a:lnTo>
                    <a:lnTo>
                      <a:pt x="310" y="10"/>
                    </a:lnTo>
                    <a:lnTo>
                      <a:pt x="315" y="8"/>
                    </a:lnTo>
                    <a:lnTo>
                      <a:pt x="321" y="5"/>
                    </a:lnTo>
                    <a:lnTo>
                      <a:pt x="326" y="3"/>
                    </a:lnTo>
                    <a:lnTo>
                      <a:pt x="332" y="0"/>
                    </a:lnTo>
                    <a:lnTo>
                      <a:pt x="3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73" name="Freeform 38">
                <a:extLst>
                  <a:ext uri="{FF2B5EF4-FFF2-40B4-BE49-F238E27FC236}">
                    <a16:creationId xmlns:a16="http://schemas.microsoft.com/office/drawing/2014/main" id="{028E6AF8-3F3C-4B47-BB51-35D4B37C65C6}"/>
                  </a:ext>
                </a:extLst>
              </p:cNvPr>
              <p:cNvSpPr>
                <a:spLocks/>
              </p:cNvSpPr>
              <p:nvPr/>
            </p:nvSpPr>
            <p:spPr bwMode="auto">
              <a:xfrm>
                <a:off x="5375" y="957"/>
                <a:ext cx="58" cy="101"/>
              </a:xfrm>
              <a:custGeom>
                <a:avLst/>
                <a:gdLst>
                  <a:gd name="T0" fmla="*/ 139 w 174"/>
                  <a:gd name="T1" fmla="*/ 0 h 303"/>
                  <a:gd name="T2" fmla="*/ 140 w 174"/>
                  <a:gd name="T3" fmla="*/ 1 h 303"/>
                  <a:gd name="T4" fmla="*/ 140 w 174"/>
                  <a:gd name="T5" fmla="*/ 4 h 303"/>
                  <a:gd name="T6" fmla="*/ 119 w 174"/>
                  <a:gd name="T7" fmla="*/ 9 h 303"/>
                  <a:gd name="T8" fmla="*/ 97 w 174"/>
                  <a:gd name="T9" fmla="*/ 16 h 303"/>
                  <a:gd name="T10" fmla="*/ 76 w 174"/>
                  <a:gd name="T11" fmla="*/ 23 h 303"/>
                  <a:gd name="T12" fmla="*/ 53 w 174"/>
                  <a:gd name="T13" fmla="*/ 29 h 303"/>
                  <a:gd name="T14" fmla="*/ 42 w 174"/>
                  <a:gd name="T15" fmla="*/ 34 h 303"/>
                  <a:gd name="T16" fmla="*/ 31 w 174"/>
                  <a:gd name="T17" fmla="*/ 40 h 303"/>
                  <a:gd name="T18" fmla="*/ 19 w 174"/>
                  <a:gd name="T19" fmla="*/ 48 h 303"/>
                  <a:gd name="T20" fmla="*/ 9 w 174"/>
                  <a:gd name="T21" fmla="*/ 58 h 303"/>
                  <a:gd name="T22" fmla="*/ 5 w 174"/>
                  <a:gd name="T23" fmla="*/ 70 h 303"/>
                  <a:gd name="T24" fmla="*/ 5 w 174"/>
                  <a:gd name="T25" fmla="*/ 83 h 303"/>
                  <a:gd name="T26" fmla="*/ 8 w 174"/>
                  <a:gd name="T27" fmla="*/ 95 h 303"/>
                  <a:gd name="T28" fmla="*/ 17 w 174"/>
                  <a:gd name="T29" fmla="*/ 107 h 303"/>
                  <a:gd name="T30" fmla="*/ 39 w 174"/>
                  <a:gd name="T31" fmla="*/ 147 h 303"/>
                  <a:gd name="T32" fmla="*/ 71 w 174"/>
                  <a:gd name="T33" fmla="*/ 183 h 303"/>
                  <a:gd name="T34" fmla="*/ 106 w 174"/>
                  <a:gd name="T35" fmla="*/ 219 h 303"/>
                  <a:gd name="T36" fmla="*/ 140 w 174"/>
                  <a:gd name="T37" fmla="*/ 255 h 303"/>
                  <a:gd name="T38" fmla="*/ 149 w 174"/>
                  <a:gd name="T39" fmla="*/ 265 h 303"/>
                  <a:gd name="T40" fmla="*/ 156 w 174"/>
                  <a:gd name="T41" fmla="*/ 278 h 303"/>
                  <a:gd name="T42" fmla="*/ 165 w 174"/>
                  <a:gd name="T43" fmla="*/ 290 h 303"/>
                  <a:gd name="T44" fmla="*/ 174 w 174"/>
                  <a:gd name="T45" fmla="*/ 300 h 303"/>
                  <a:gd name="T46" fmla="*/ 171 w 174"/>
                  <a:gd name="T47" fmla="*/ 301 h 303"/>
                  <a:gd name="T48" fmla="*/ 170 w 174"/>
                  <a:gd name="T49" fmla="*/ 303 h 303"/>
                  <a:gd name="T50" fmla="*/ 163 w 174"/>
                  <a:gd name="T51" fmla="*/ 294 h 303"/>
                  <a:gd name="T52" fmla="*/ 156 w 174"/>
                  <a:gd name="T53" fmla="*/ 284 h 303"/>
                  <a:gd name="T54" fmla="*/ 149 w 174"/>
                  <a:gd name="T55" fmla="*/ 274 h 303"/>
                  <a:gd name="T56" fmla="*/ 141 w 174"/>
                  <a:gd name="T57" fmla="*/ 265 h 303"/>
                  <a:gd name="T58" fmla="*/ 119 w 174"/>
                  <a:gd name="T59" fmla="*/ 239 h 303"/>
                  <a:gd name="T60" fmla="*/ 95 w 174"/>
                  <a:gd name="T61" fmla="*/ 214 h 303"/>
                  <a:gd name="T62" fmla="*/ 70 w 174"/>
                  <a:gd name="T63" fmla="*/ 188 h 303"/>
                  <a:gd name="T64" fmla="*/ 46 w 174"/>
                  <a:gd name="T65" fmla="*/ 163 h 303"/>
                  <a:gd name="T66" fmla="*/ 36 w 174"/>
                  <a:gd name="T67" fmla="*/ 149 h 303"/>
                  <a:gd name="T68" fmla="*/ 26 w 174"/>
                  <a:gd name="T69" fmla="*/ 136 h 303"/>
                  <a:gd name="T70" fmla="*/ 18 w 174"/>
                  <a:gd name="T71" fmla="*/ 122 h 303"/>
                  <a:gd name="T72" fmla="*/ 12 w 174"/>
                  <a:gd name="T73" fmla="*/ 107 h 303"/>
                  <a:gd name="T74" fmla="*/ 3 w 174"/>
                  <a:gd name="T75" fmla="*/ 92 h 303"/>
                  <a:gd name="T76" fmla="*/ 0 w 174"/>
                  <a:gd name="T77" fmla="*/ 74 h 303"/>
                  <a:gd name="T78" fmla="*/ 5 w 174"/>
                  <a:gd name="T79" fmla="*/ 56 h 303"/>
                  <a:gd name="T80" fmla="*/ 18 w 174"/>
                  <a:gd name="T81" fmla="*/ 45 h 303"/>
                  <a:gd name="T82" fmla="*/ 39 w 174"/>
                  <a:gd name="T83" fmla="*/ 30 h 303"/>
                  <a:gd name="T84" fmla="*/ 62 w 174"/>
                  <a:gd name="T85" fmla="*/ 21 h 303"/>
                  <a:gd name="T86" fmla="*/ 85 w 174"/>
                  <a:gd name="T87" fmla="*/ 15 h 303"/>
                  <a:gd name="T88" fmla="*/ 110 w 174"/>
                  <a:gd name="T89" fmla="*/ 9 h 303"/>
                  <a:gd name="T90" fmla="*/ 116 w 174"/>
                  <a:gd name="T91" fmla="*/ 5 h 303"/>
                  <a:gd name="T92" fmla="*/ 125 w 174"/>
                  <a:gd name="T93" fmla="*/ 4 h 303"/>
                  <a:gd name="T94" fmla="*/ 132 w 174"/>
                  <a:gd name="T95" fmla="*/ 1 h 303"/>
                  <a:gd name="T96" fmla="*/ 139 w 174"/>
                  <a:gd name="T97" fmla="*/ 0 h 303"/>
                  <a:gd name="T98" fmla="*/ 139 w 174"/>
                  <a:gd name="T9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4" h="303">
                    <a:moveTo>
                      <a:pt x="139" y="0"/>
                    </a:moveTo>
                    <a:lnTo>
                      <a:pt x="140" y="1"/>
                    </a:lnTo>
                    <a:lnTo>
                      <a:pt x="140" y="4"/>
                    </a:lnTo>
                    <a:lnTo>
                      <a:pt x="119" y="9"/>
                    </a:lnTo>
                    <a:lnTo>
                      <a:pt x="97" y="16"/>
                    </a:lnTo>
                    <a:lnTo>
                      <a:pt x="76" y="23"/>
                    </a:lnTo>
                    <a:lnTo>
                      <a:pt x="53" y="29"/>
                    </a:lnTo>
                    <a:lnTo>
                      <a:pt x="42" y="34"/>
                    </a:lnTo>
                    <a:lnTo>
                      <a:pt x="31" y="40"/>
                    </a:lnTo>
                    <a:lnTo>
                      <a:pt x="19" y="48"/>
                    </a:lnTo>
                    <a:lnTo>
                      <a:pt x="9" y="58"/>
                    </a:lnTo>
                    <a:lnTo>
                      <a:pt x="5" y="70"/>
                    </a:lnTo>
                    <a:lnTo>
                      <a:pt x="5" y="83"/>
                    </a:lnTo>
                    <a:lnTo>
                      <a:pt x="8" y="95"/>
                    </a:lnTo>
                    <a:lnTo>
                      <a:pt x="17" y="107"/>
                    </a:lnTo>
                    <a:lnTo>
                      <a:pt x="39" y="147"/>
                    </a:lnTo>
                    <a:lnTo>
                      <a:pt x="71" y="183"/>
                    </a:lnTo>
                    <a:lnTo>
                      <a:pt x="106" y="219"/>
                    </a:lnTo>
                    <a:lnTo>
                      <a:pt x="140" y="255"/>
                    </a:lnTo>
                    <a:lnTo>
                      <a:pt x="149" y="265"/>
                    </a:lnTo>
                    <a:lnTo>
                      <a:pt x="156" y="278"/>
                    </a:lnTo>
                    <a:lnTo>
                      <a:pt x="165" y="290"/>
                    </a:lnTo>
                    <a:lnTo>
                      <a:pt x="174" y="300"/>
                    </a:lnTo>
                    <a:lnTo>
                      <a:pt x="171" y="301"/>
                    </a:lnTo>
                    <a:lnTo>
                      <a:pt x="170" y="303"/>
                    </a:lnTo>
                    <a:lnTo>
                      <a:pt x="163" y="294"/>
                    </a:lnTo>
                    <a:lnTo>
                      <a:pt x="156" y="284"/>
                    </a:lnTo>
                    <a:lnTo>
                      <a:pt x="149" y="274"/>
                    </a:lnTo>
                    <a:lnTo>
                      <a:pt x="141" y="265"/>
                    </a:lnTo>
                    <a:lnTo>
                      <a:pt x="119" y="239"/>
                    </a:lnTo>
                    <a:lnTo>
                      <a:pt x="95" y="214"/>
                    </a:lnTo>
                    <a:lnTo>
                      <a:pt x="70" y="188"/>
                    </a:lnTo>
                    <a:lnTo>
                      <a:pt x="46" y="163"/>
                    </a:lnTo>
                    <a:lnTo>
                      <a:pt x="36" y="149"/>
                    </a:lnTo>
                    <a:lnTo>
                      <a:pt x="26" y="136"/>
                    </a:lnTo>
                    <a:lnTo>
                      <a:pt x="18" y="122"/>
                    </a:lnTo>
                    <a:lnTo>
                      <a:pt x="12" y="107"/>
                    </a:lnTo>
                    <a:lnTo>
                      <a:pt x="3" y="92"/>
                    </a:lnTo>
                    <a:lnTo>
                      <a:pt x="0" y="74"/>
                    </a:lnTo>
                    <a:lnTo>
                      <a:pt x="5" y="56"/>
                    </a:lnTo>
                    <a:lnTo>
                      <a:pt x="18" y="45"/>
                    </a:lnTo>
                    <a:lnTo>
                      <a:pt x="39" y="30"/>
                    </a:lnTo>
                    <a:lnTo>
                      <a:pt x="62" y="21"/>
                    </a:lnTo>
                    <a:lnTo>
                      <a:pt x="85" y="15"/>
                    </a:lnTo>
                    <a:lnTo>
                      <a:pt x="110" y="9"/>
                    </a:lnTo>
                    <a:lnTo>
                      <a:pt x="116" y="5"/>
                    </a:lnTo>
                    <a:lnTo>
                      <a:pt x="125" y="4"/>
                    </a:lnTo>
                    <a:lnTo>
                      <a:pt x="132" y="1"/>
                    </a:lnTo>
                    <a:lnTo>
                      <a:pt x="139" y="0"/>
                    </a:lnTo>
                    <a:lnTo>
                      <a:pt x="1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74" name="Freeform 39">
                <a:extLst>
                  <a:ext uri="{FF2B5EF4-FFF2-40B4-BE49-F238E27FC236}">
                    <a16:creationId xmlns:a16="http://schemas.microsoft.com/office/drawing/2014/main" id="{BAEFA854-0745-4429-A17E-1444E900BD8D}"/>
                  </a:ext>
                </a:extLst>
              </p:cNvPr>
              <p:cNvSpPr>
                <a:spLocks/>
              </p:cNvSpPr>
              <p:nvPr/>
            </p:nvSpPr>
            <p:spPr bwMode="auto">
              <a:xfrm>
                <a:off x="5418" y="1028"/>
                <a:ext cx="14" cy="11"/>
              </a:xfrm>
              <a:custGeom>
                <a:avLst/>
                <a:gdLst>
                  <a:gd name="T0" fmla="*/ 39 w 44"/>
                  <a:gd name="T1" fmla="*/ 0 h 35"/>
                  <a:gd name="T2" fmla="*/ 44 w 44"/>
                  <a:gd name="T3" fmla="*/ 3 h 35"/>
                  <a:gd name="T4" fmla="*/ 34 w 44"/>
                  <a:gd name="T5" fmla="*/ 12 h 35"/>
                  <a:gd name="T6" fmla="*/ 23 w 44"/>
                  <a:gd name="T7" fmla="*/ 19 h 35"/>
                  <a:gd name="T8" fmla="*/ 12 w 44"/>
                  <a:gd name="T9" fmla="*/ 27 h 35"/>
                  <a:gd name="T10" fmla="*/ 2 w 44"/>
                  <a:gd name="T11" fmla="*/ 35 h 35"/>
                  <a:gd name="T12" fmla="*/ 0 w 44"/>
                  <a:gd name="T13" fmla="*/ 34 h 35"/>
                  <a:gd name="T14" fmla="*/ 5 w 44"/>
                  <a:gd name="T15" fmla="*/ 28 h 35"/>
                  <a:gd name="T16" fmla="*/ 10 w 44"/>
                  <a:gd name="T17" fmla="*/ 24 h 35"/>
                  <a:gd name="T18" fmla="*/ 16 w 44"/>
                  <a:gd name="T19" fmla="*/ 20 h 35"/>
                  <a:gd name="T20" fmla="*/ 22 w 44"/>
                  <a:gd name="T21" fmla="*/ 17 h 35"/>
                  <a:gd name="T22" fmla="*/ 26 w 44"/>
                  <a:gd name="T23" fmla="*/ 12 h 35"/>
                  <a:gd name="T24" fmla="*/ 31 w 44"/>
                  <a:gd name="T25" fmla="*/ 8 h 35"/>
                  <a:gd name="T26" fmla="*/ 35 w 44"/>
                  <a:gd name="T27" fmla="*/ 4 h 35"/>
                  <a:gd name="T28" fmla="*/ 39 w 44"/>
                  <a:gd name="T29" fmla="*/ 0 h 35"/>
                  <a:gd name="T30" fmla="*/ 39 w 44"/>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35">
                    <a:moveTo>
                      <a:pt x="39" y="0"/>
                    </a:moveTo>
                    <a:lnTo>
                      <a:pt x="44" y="3"/>
                    </a:lnTo>
                    <a:lnTo>
                      <a:pt x="34" y="12"/>
                    </a:lnTo>
                    <a:lnTo>
                      <a:pt x="23" y="19"/>
                    </a:lnTo>
                    <a:lnTo>
                      <a:pt x="12" y="27"/>
                    </a:lnTo>
                    <a:lnTo>
                      <a:pt x="2" y="35"/>
                    </a:lnTo>
                    <a:lnTo>
                      <a:pt x="0" y="34"/>
                    </a:lnTo>
                    <a:lnTo>
                      <a:pt x="5" y="28"/>
                    </a:lnTo>
                    <a:lnTo>
                      <a:pt x="10" y="24"/>
                    </a:lnTo>
                    <a:lnTo>
                      <a:pt x="16" y="20"/>
                    </a:lnTo>
                    <a:lnTo>
                      <a:pt x="22" y="17"/>
                    </a:lnTo>
                    <a:lnTo>
                      <a:pt x="26" y="12"/>
                    </a:lnTo>
                    <a:lnTo>
                      <a:pt x="31" y="8"/>
                    </a:lnTo>
                    <a:lnTo>
                      <a:pt x="35" y="4"/>
                    </a:lnTo>
                    <a:lnTo>
                      <a:pt x="39" y="0"/>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75" name="Freeform 40">
                <a:extLst>
                  <a:ext uri="{FF2B5EF4-FFF2-40B4-BE49-F238E27FC236}">
                    <a16:creationId xmlns:a16="http://schemas.microsoft.com/office/drawing/2014/main" id="{C35EB2B3-695F-4291-BB90-EB94CF0C192B}"/>
                  </a:ext>
                </a:extLst>
              </p:cNvPr>
              <p:cNvSpPr>
                <a:spLocks/>
              </p:cNvSpPr>
              <p:nvPr/>
            </p:nvSpPr>
            <p:spPr bwMode="auto">
              <a:xfrm>
                <a:off x="5371" y="1099"/>
                <a:ext cx="68" cy="64"/>
              </a:xfrm>
              <a:custGeom>
                <a:avLst/>
                <a:gdLst>
                  <a:gd name="T0" fmla="*/ 116 w 204"/>
                  <a:gd name="T1" fmla="*/ 0 h 194"/>
                  <a:gd name="T2" fmla="*/ 135 w 204"/>
                  <a:gd name="T3" fmla="*/ 1 h 194"/>
                  <a:gd name="T4" fmla="*/ 142 w 204"/>
                  <a:gd name="T5" fmla="*/ 8 h 194"/>
                  <a:gd name="T6" fmla="*/ 133 w 204"/>
                  <a:gd name="T7" fmla="*/ 5 h 194"/>
                  <a:gd name="T8" fmla="*/ 125 w 204"/>
                  <a:gd name="T9" fmla="*/ 3 h 194"/>
                  <a:gd name="T10" fmla="*/ 65 w 204"/>
                  <a:gd name="T11" fmla="*/ 8 h 194"/>
                  <a:gd name="T12" fmla="*/ 18 w 204"/>
                  <a:gd name="T13" fmla="*/ 45 h 194"/>
                  <a:gd name="T14" fmla="*/ 5 w 204"/>
                  <a:gd name="T15" fmla="*/ 110 h 194"/>
                  <a:gd name="T16" fmla="*/ 37 w 204"/>
                  <a:gd name="T17" fmla="*/ 170 h 194"/>
                  <a:gd name="T18" fmla="*/ 63 w 204"/>
                  <a:gd name="T19" fmla="*/ 183 h 194"/>
                  <a:gd name="T20" fmla="*/ 93 w 204"/>
                  <a:gd name="T21" fmla="*/ 189 h 194"/>
                  <a:gd name="T22" fmla="*/ 132 w 204"/>
                  <a:gd name="T23" fmla="*/ 184 h 194"/>
                  <a:gd name="T24" fmla="*/ 167 w 204"/>
                  <a:gd name="T25" fmla="*/ 167 h 194"/>
                  <a:gd name="T26" fmla="*/ 185 w 204"/>
                  <a:gd name="T27" fmla="*/ 145 h 194"/>
                  <a:gd name="T28" fmla="*/ 196 w 204"/>
                  <a:gd name="T29" fmla="*/ 121 h 194"/>
                  <a:gd name="T30" fmla="*/ 197 w 204"/>
                  <a:gd name="T31" fmla="*/ 78 h 194"/>
                  <a:gd name="T32" fmla="*/ 180 w 204"/>
                  <a:gd name="T33" fmla="*/ 37 h 194"/>
                  <a:gd name="T34" fmla="*/ 172 w 204"/>
                  <a:gd name="T35" fmla="*/ 27 h 194"/>
                  <a:gd name="T36" fmla="*/ 158 w 204"/>
                  <a:gd name="T37" fmla="*/ 16 h 194"/>
                  <a:gd name="T38" fmla="*/ 172 w 204"/>
                  <a:gd name="T39" fmla="*/ 21 h 194"/>
                  <a:gd name="T40" fmla="*/ 191 w 204"/>
                  <a:gd name="T41" fmla="*/ 46 h 194"/>
                  <a:gd name="T42" fmla="*/ 201 w 204"/>
                  <a:gd name="T43" fmla="*/ 76 h 194"/>
                  <a:gd name="T44" fmla="*/ 201 w 204"/>
                  <a:gd name="T45" fmla="*/ 118 h 194"/>
                  <a:gd name="T46" fmla="*/ 182 w 204"/>
                  <a:gd name="T47" fmla="*/ 158 h 194"/>
                  <a:gd name="T48" fmla="*/ 145 w 204"/>
                  <a:gd name="T49" fmla="*/ 186 h 194"/>
                  <a:gd name="T50" fmla="*/ 116 w 204"/>
                  <a:gd name="T51" fmla="*/ 192 h 194"/>
                  <a:gd name="T52" fmla="*/ 102 w 204"/>
                  <a:gd name="T53" fmla="*/ 193 h 194"/>
                  <a:gd name="T54" fmla="*/ 77 w 204"/>
                  <a:gd name="T55" fmla="*/ 189 h 194"/>
                  <a:gd name="T56" fmla="*/ 40 w 204"/>
                  <a:gd name="T57" fmla="*/ 179 h 194"/>
                  <a:gd name="T58" fmla="*/ 9 w 204"/>
                  <a:gd name="T59" fmla="*/ 138 h 194"/>
                  <a:gd name="T60" fmla="*/ 0 w 204"/>
                  <a:gd name="T61" fmla="*/ 76 h 194"/>
                  <a:gd name="T62" fmla="*/ 21 w 204"/>
                  <a:gd name="T63" fmla="*/ 35 h 194"/>
                  <a:gd name="T64" fmla="*/ 47 w 204"/>
                  <a:gd name="T65" fmla="*/ 12 h 194"/>
                  <a:gd name="T66" fmla="*/ 72 w 204"/>
                  <a:gd name="T67" fmla="*/ 3 h 194"/>
                  <a:gd name="T68" fmla="*/ 94 w 204"/>
                  <a:gd name="T69" fmla="*/ 0 h 194"/>
                  <a:gd name="T70" fmla="*/ 107 w 204"/>
                  <a:gd name="T7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4" h="194">
                    <a:moveTo>
                      <a:pt x="107" y="0"/>
                    </a:moveTo>
                    <a:lnTo>
                      <a:pt x="116" y="0"/>
                    </a:lnTo>
                    <a:lnTo>
                      <a:pt x="125" y="0"/>
                    </a:lnTo>
                    <a:lnTo>
                      <a:pt x="135" y="1"/>
                    </a:lnTo>
                    <a:lnTo>
                      <a:pt x="143" y="3"/>
                    </a:lnTo>
                    <a:lnTo>
                      <a:pt x="142" y="8"/>
                    </a:lnTo>
                    <a:lnTo>
                      <a:pt x="137" y="6"/>
                    </a:lnTo>
                    <a:lnTo>
                      <a:pt x="133" y="5"/>
                    </a:lnTo>
                    <a:lnTo>
                      <a:pt x="128" y="3"/>
                    </a:lnTo>
                    <a:lnTo>
                      <a:pt x="125" y="3"/>
                    </a:lnTo>
                    <a:lnTo>
                      <a:pt x="94" y="3"/>
                    </a:lnTo>
                    <a:lnTo>
                      <a:pt x="65" y="8"/>
                    </a:lnTo>
                    <a:lnTo>
                      <a:pt x="39" y="22"/>
                    </a:lnTo>
                    <a:lnTo>
                      <a:pt x="18" y="45"/>
                    </a:lnTo>
                    <a:lnTo>
                      <a:pt x="4" y="76"/>
                    </a:lnTo>
                    <a:lnTo>
                      <a:pt x="5" y="110"/>
                    </a:lnTo>
                    <a:lnTo>
                      <a:pt x="16" y="142"/>
                    </a:lnTo>
                    <a:lnTo>
                      <a:pt x="37" y="170"/>
                    </a:lnTo>
                    <a:lnTo>
                      <a:pt x="49" y="179"/>
                    </a:lnTo>
                    <a:lnTo>
                      <a:pt x="63" y="183"/>
                    </a:lnTo>
                    <a:lnTo>
                      <a:pt x="78" y="184"/>
                    </a:lnTo>
                    <a:lnTo>
                      <a:pt x="93" y="189"/>
                    </a:lnTo>
                    <a:lnTo>
                      <a:pt x="112" y="188"/>
                    </a:lnTo>
                    <a:lnTo>
                      <a:pt x="132" y="184"/>
                    </a:lnTo>
                    <a:lnTo>
                      <a:pt x="151" y="178"/>
                    </a:lnTo>
                    <a:lnTo>
                      <a:pt x="167" y="167"/>
                    </a:lnTo>
                    <a:lnTo>
                      <a:pt x="179" y="157"/>
                    </a:lnTo>
                    <a:lnTo>
                      <a:pt x="185" y="145"/>
                    </a:lnTo>
                    <a:lnTo>
                      <a:pt x="190" y="133"/>
                    </a:lnTo>
                    <a:lnTo>
                      <a:pt x="196" y="121"/>
                    </a:lnTo>
                    <a:lnTo>
                      <a:pt x="199" y="99"/>
                    </a:lnTo>
                    <a:lnTo>
                      <a:pt x="197" y="78"/>
                    </a:lnTo>
                    <a:lnTo>
                      <a:pt x="190" y="56"/>
                    </a:lnTo>
                    <a:lnTo>
                      <a:pt x="180" y="37"/>
                    </a:lnTo>
                    <a:lnTo>
                      <a:pt x="177" y="34"/>
                    </a:lnTo>
                    <a:lnTo>
                      <a:pt x="172" y="27"/>
                    </a:lnTo>
                    <a:lnTo>
                      <a:pt x="165" y="21"/>
                    </a:lnTo>
                    <a:lnTo>
                      <a:pt x="158" y="16"/>
                    </a:lnTo>
                    <a:lnTo>
                      <a:pt x="158" y="12"/>
                    </a:lnTo>
                    <a:lnTo>
                      <a:pt x="172" y="21"/>
                    </a:lnTo>
                    <a:lnTo>
                      <a:pt x="184" y="34"/>
                    </a:lnTo>
                    <a:lnTo>
                      <a:pt x="191" y="46"/>
                    </a:lnTo>
                    <a:lnTo>
                      <a:pt x="196" y="57"/>
                    </a:lnTo>
                    <a:lnTo>
                      <a:pt x="201" y="76"/>
                    </a:lnTo>
                    <a:lnTo>
                      <a:pt x="204" y="98"/>
                    </a:lnTo>
                    <a:lnTo>
                      <a:pt x="201" y="118"/>
                    </a:lnTo>
                    <a:lnTo>
                      <a:pt x="192" y="138"/>
                    </a:lnTo>
                    <a:lnTo>
                      <a:pt x="182" y="158"/>
                    </a:lnTo>
                    <a:lnTo>
                      <a:pt x="166" y="174"/>
                    </a:lnTo>
                    <a:lnTo>
                      <a:pt x="145" y="186"/>
                    </a:lnTo>
                    <a:lnTo>
                      <a:pt x="123" y="191"/>
                    </a:lnTo>
                    <a:lnTo>
                      <a:pt x="116" y="192"/>
                    </a:lnTo>
                    <a:lnTo>
                      <a:pt x="109" y="193"/>
                    </a:lnTo>
                    <a:lnTo>
                      <a:pt x="102" y="193"/>
                    </a:lnTo>
                    <a:lnTo>
                      <a:pt x="96" y="194"/>
                    </a:lnTo>
                    <a:lnTo>
                      <a:pt x="77" y="189"/>
                    </a:lnTo>
                    <a:lnTo>
                      <a:pt x="58" y="187"/>
                    </a:lnTo>
                    <a:lnTo>
                      <a:pt x="40" y="179"/>
                    </a:lnTo>
                    <a:lnTo>
                      <a:pt x="28" y="165"/>
                    </a:lnTo>
                    <a:lnTo>
                      <a:pt x="9" y="138"/>
                    </a:lnTo>
                    <a:lnTo>
                      <a:pt x="0" y="108"/>
                    </a:lnTo>
                    <a:lnTo>
                      <a:pt x="0" y="76"/>
                    </a:lnTo>
                    <a:lnTo>
                      <a:pt x="11" y="47"/>
                    </a:lnTo>
                    <a:lnTo>
                      <a:pt x="21" y="35"/>
                    </a:lnTo>
                    <a:lnTo>
                      <a:pt x="34" y="22"/>
                    </a:lnTo>
                    <a:lnTo>
                      <a:pt x="47" y="12"/>
                    </a:lnTo>
                    <a:lnTo>
                      <a:pt x="62" y="7"/>
                    </a:lnTo>
                    <a:lnTo>
                      <a:pt x="72" y="3"/>
                    </a:lnTo>
                    <a:lnTo>
                      <a:pt x="83" y="1"/>
                    </a:lnTo>
                    <a:lnTo>
                      <a:pt x="94" y="0"/>
                    </a:lnTo>
                    <a:lnTo>
                      <a:pt x="107" y="0"/>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76" name="Freeform 41">
                <a:extLst>
                  <a:ext uri="{FF2B5EF4-FFF2-40B4-BE49-F238E27FC236}">
                    <a16:creationId xmlns:a16="http://schemas.microsoft.com/office/drawing/2014/main" id="{32813172-AEB7-4AE3-841A-22F2061724BE}"/>
                  </a:ext>
                </a:extLst>
              </p:cNvPr>
              <p:cNvSpPr>
                <a:spLocks/>
              </p:cNvSpPr>
              <p:nvPr/>
            </p:nvSpPr>
            <p:spPr bwMode="auto">
              <a:xfrm>
                <a:off x="5399" y="1124"/>
                <a:ext cx="15" cy="15"/>
              </a:xfrm>
              <a:custGeom>
                <a:avLst/>
                <a:gdLst>
                  <a:gd name="T0" fmla="*/ 17 w 46"/>
                  <a:gd name="T1" fmla="*/ 0 h 46"/>
                  <a:gd name="T2" fmla="*/ 32 w 46"/>
                  <a:gd name="T3" fmla="*/ 3 h 46"/>
                  <a:gd name="T4" fmla="*/ 43 w 46"/>
                  <a:gd name="T5" fmla="*/ 15 h 46"/>
                  <a:gd name="T6" fmla="*/ 46 w 46"/>
                  <a:gd name="T7" fmla="*/ 30 h 46"/>
                  <a:gd name="T8" fmla="*/ 36 w 46"/>
                  <a:gd name="T9" fmla="*/ 43 h 46"/>
                  <a:gd name="T10" fmla="*/ 19 w 46"/>
                  <a:gd name="T11" fmla="*/ 46 h 46"/>
                  <a:gd name="T12" fmla="*/ 7 w 46"/>
                  <a:gd name="T13" fmla="*/ 38 h 46"/>
                  <a:gd name="T14" fmla="*/ 0 w 46"/>
                  <a:gd name="T15" fmla="*/ 23 h 46"/>
                  <a:gd name="T16" fmla="*/ 7 w 46"/>
                  <a:gd name="T17" fmla="*/ 8 h 46"/>
                  <a:gd name="T18" fmla="*/ 8 w 46"/>
                  <a:gd name="T19" fmla="*/ 5 h 46"/>
                  <a:gd name="T20" fmla="*/ 10 w 46"/>
                  <a:gd name="T21" fmla="*/ 4 h 46"/>
                  <a:gd name="T22" fmla="*/ 14 w 46"/>
                  <a:gd name="T23" fmla="*/ 1 h 46"/>
                  <a:gd name="T24" fmla="*/ 17 w 46"/>
                  <a:gd name="T25" fmla="*/ 0 h 46"/>
                  <a:gd name="T26" fmla="*/ 17 w 46"/>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46">
                    <a:moveTo>
                      <a:pt x="17" y="0"/>
                    </a:moveTo>
                    <a:lnTo>
                      <a:pt x="32" y="3"/>
                    </a:lnTo>
                    <a:lnTo>
                      <a:pt x="43" y="15"/>
                    </a:lnTo>
                    <a:lnTo>
                      <a:pt x="46" y="30"/>
                    </a:lnTo>
                    <a:lnTo>
                      <a:pt x="36" y="43"/>
                    </a:lnTo>
                    <a:lnTo>
                      <a:pt x="19" y="46"/>
                    </a:lnTo>
                    <a:lnTo>
                      <a:pt x="7" y="38"/>
                    </a:lnTo>
                    <a:lnTo>
                      <a:pt x="0" y="23"/>
                    </a:lnTo>
                    <a:lnTo>
                      <a:pt x="7" y="8"/>
                    </a:lnTo>
                    <a:lnTo>
                      <a:pt x="8" y="5"/>
                    </a:lnTo>
                    <a:lnTo>
                      <a:pt x="10" y="4"/>
                    </a:lnTo>
                    <a:lnTo>
                      <a:pt x="14" y="1"/>
                    </a:lnTo>
                    <a:lnTo>
                      <a:pt x="17" y="0"/>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77" name="Freeform 42">
                <a:extLst>
                  <a:ext uri="{FF2B5EF4-FFF2-40B4-BE49-F238E27FC236}">
                    <a16:creationId xmlns:a16="http://schemas.microsoft.com/office/drawing/2014/main" id="{0125EB2B-769F-4B5C-914B-3BEA8C972D17}"/>
                  </a:ext>
                </a:extLst>
              </p:cNvPr>
              <p:cNvSpPr>
                <a:spLocks/>
              </p:cNvSpPr>
              <p:nvPr/>
            </p:nvSpPr>
            <p:spPr bwMode="auto">
              <a:xfrm>
                <a:off x="5401" y="1125"/>
                <a:ext cx="12" cy="12"/>
              </a:xfrm>
              <a:custGeom>
                <a:avLst/>
                <a:gdLst>
                  <a:gd name="T0" fmla="*/ 15 w 36"/>
                  <a:gd name="T1" fmla="*/ 0 h 37"/>
                  <a:gd name="T2" fmla="*/ 27 w 36"/>
                  <a:gd name="T3" fmla="*/ 2 h 37"/>
                  <a:gd name="T4" fmla="*/ 34 w 36"/>
                  <a:gd name="T5" fmla="*/ 12 h 37"/>
                  <a:gd name="T6" fmla="*/ 36 w 36"/>
                  <a:gd name="T7" fmla="*/ 25 h 37"/>
                  <a:gd name="T8" fmla="*/ 28 w 36"/>
                  <a:gd name="T9" fmla="*/ 35 h 37"/>
                  <a:gd name="T10" fmla="*/ 13 w 36"/>
                  <a:gd name="T11" fmla="*/ 37 h 37"/>
                  <a:gd name="T12" fmla="*/ 3 w 36"/>
                  <a:gd name="T13" fmla="*/ 27 h 37"/>
                  <a:gd name="T14" fmla="*/ 0 w 36"/>
                  <a:gd name="T15" fmla="*/ 14 h 37"/>
                  <a:gd name="T16" fmla="*/ 9 w 36"/>
                  <a:gd name="T17" fmla="*/ 4 h 37"/>
                  <a:gd name="T18" fmla="*/ 10 w 36"/>
                  <a:gd name="T19" fmla="*/ 2 h 37"/>
                  <a:gd name="T20" fmla="*/ 12 w 36"/>
                  <a:gd name="T21" fmla="*/ 1 h 37"/>
                  <a:gd name="T22" fmla="*/ 13 w 36"/>
                  <a:gd name="T23" fmla="*/ 0 h 37"/>
                  <a:gd name="T24" fmla="*/ 15 w 36"/>
                  <a:gd name="T25" fmla="*/ 0 h 37"/>
                  <a:gd name="T26" fmla="*/ 15 w 36"/>
                  <a:gd name="T2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7">
                    <a:moveTo>
                      <a:pt x="15" y="0"/>
                    </a:moveTo>
                    <a:lnTo>
                      <a:pt x="27" y="2"/>
                    </a:lnTo>
                    <a:lnTo>
                      <a:pt x="34" y="12"/>
                    </a:lnTo>
                    <a:lnTo>
                      <a:pt x="36" y="25"/>
                    </a:lnTo>
                    <a:lnTo>
                      <a:pt x="28" y="35"/>
                    </a:lnTo>
                    <a:lnTo>
                      <a:pt x="13" y="37"/>
                    </a:lnTo>
                    <a:lnTo>
                      <a:pt x="3" y="27"/>
                    </a:lnTo>
                    <a:lnTo>
                      <a:pt x="0" y="14"/>
                    </a:lnTo>
                    <a:lnTo>
                      <a:pt x="9" y="4"/>
                    </a:lnTo>
                    <a:lnTo>
                      <a:pt x="10" y="2"/>
                    </a:lnTo>
                    <a:lnTo>
                      <a:pt x="12" y="1"/>
                    </a:lnTo>
                    <a:lnTo>
                      <a:pt x="13" y="0"/>
                    </a:lnTo>
                    <a:lnTo>
                      <a:pt x="15" y="0"/>
                    </a:lnTo>
                    <a:lnTo>
                      <a:pt x="15" y="0"/>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78" name="Freeform 43">
                <a:extLst>
                  <a:ext uri="{FF2B5EF4-FFF2-40B4-BE49-F238E27FC236}">
                    <a16:creationId xmlns:a16="http://schemas.microsoft.com/office/drawing/2014/main" id="{D3CC37E4-FCC5-4AE9-8822-624137CE99DC}"/>
                  </a:ext>
                </a:extLst>
              </p:cNvPr>
              <p:cNvSpPr>
                <a:spLocks/>
              </p:cNvSpPr>
              <p:nvPr/>
            </p:nvSpPr>
            <p:spPr bwMode="auto">
              <a:xfrm>
                <a:off x="5408" y="1084"/>
                <a:ext cx="19" cy="41"/>
              </a:xfrm>
              <a:custGeom>
                <a:avLst/>
                <a:gdLst>
                  <a:gd name="T0" fmla="*/ 55 w 55"/>
                  <a:gd name="T1" fmla="*/ 0 h 122"/>
                  <a:gd name="T2" fmla="*/ 53 w 55"/>
                  <a:gd name="T3" fmla="*/ 5 h 122"/>
                  <a:gd name="T4" fmla="*/ 50 w 55"/>
                  <a:gd name="T5" fmla="*/ 12 h 122"/>
                  <a:gd name="T6" fmla="*/ 46 w 55"/>
                  <a:gd name="T7" fmla="*/ 17 h 122"/>
                  <a:gd name="T8" fmla="*/ 45 w 55"/>
                  <a:gd name="T9" fmla="*/ 24 h 122"/>
                  <a:gd name="T10" fmla="*/ 39 w 55"/>
                  <a:gd name="T11" fmla="*/ 37 h 122"/>
                  <a:gd name="T12" fmla="*/ 33 w 55"/>
                  <a:gd name="T13" fmla="*/ 51 h 122"/>
                  <a:gd name="T14" fmla="*/ 28 w 55"/>
                  <a:gd name="T15" fmla="*/ 64 h 122"/>
                  <a:gd name="T16" fmla="*/ 21 w 55"/>
                  <a:gd name="T17" fmla="*/ 78 h 122"/>
                  <a:gd name="T18" fmla="*/ 18 w 55"/>
                  <a:gd name="T19" fmla="*/ 89 h 122"/>
                  <a:gd name="T20" fmla="*/ 14 w 55"/>
                  <a:gd name="T21" fmla="*/ 100 h 122"/>
                  <a:gd name="T22" fmla="*/ 9 w 55"/>
                  <a:gd name="T23" fmla="*/ 111 h 122"/>
                  <a:gd name="T24" fmla="*/ 4 w 55"/>
                  <a:gd name="T25" fmla="*/ 122 h 122"/>
                  <a:gd name="T26" fmla="*/ 1 w 55"/>
                  <a:gd name="T27" fmla="*/ 120 h 122"/>
                  <a:gd name="T28" fmla="*/ 0 w 55"/>
                  <a:gd name="T29" fmla="*/ 120 h 122"/>
                  <a:gd name="T30" fmla="*/ 5 w 55"/>
                  <a:gd name="T31" fmla="*/ 106 h 122"/>
                  <a:gd name="T32" fmla="*/ 11 w 55"/>
                  <a:gd name="T33" fmla="*/ 93 h 122"/>
                  <a:gd name="T34" fmla="*/ 16 w 55"/>
                  <a:gd name="T35" fmla="*/ 79 h 122"/>
                  <a:gd name="T36" fmla="*/ 21 w 55"/>
                  <a:gd name="T37" fmla="*/ 66 h 122"/>
                  <a:gd name="T38" fmla="*/ 28 w 55"/>
                  <a:gd name="T39" fmla="*/ 50 h 122"/>
                  <a:gd name="T40" fmla="*/ 34 w 55"/>
                  <a:gd name="T41" fmla="*/ 34 h 122"/>
                  <a:gd name="T42" fmla="*/ 41 w 55"/>
                  <a:gd name="T43" fmla="*/ 17 h 122"/>
                  <a:gd name="T44" fmla="*/ 49 w 55"/>
                  <a:gd name="T45" fmla="*/ 3 h 122"/>
                  <a:gd name="T46" fmla="*/ 55 w 55"/>
                  <a:gd name="T47" fmla="*/ 0 h 122"/>
                  <a:gd name="T48" fmla="*/ 55 w 55"/>
                  <a:gd name="T4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22">
                    <a:moveTo>
                      <a:pt x="55" y="0"/>
                    </a:moveTo>
                    <a:lnTo>
                      <a:pt x="53" y="5"/>
                    </a:lnTo>
                    <a:lnTo>
                      <a:pt x="50" y="12"/>
                    </a:lnTo>
                    <a:lnTo>
                      <a:pt x="46" y="17"/>
                    </a:lnTo>
                    <a:lnTo>
                      <a:pt x="45" y="24"/>
                    </a:lnTo>
                    <a:lnTo>
                      <a:pt x="39" y="37"/>
                    </a:lnTo>
                    <a:lnTo>
                      <a:pt x="33" y="51"/>
                    </a:lnTo>
                    <a:lnTo>
                      <a:pt x="28" y="64"/>
                    </a:lnTo>
                    <a:lnTo>
                      <a:pt x="21" y="78"/>
                    </a:lnTo>
                    <a:lnTo>
                      <a:pt x="18" y="89"/>
                    </a:lnTo>
                    <a:lnTo>
                      <a:pt x="14" y="100"/>
                    </a:lnTo>
                    <a:lnTo>
                      <a:pt x="9" y="111"/>
                    </a:lnTo>
                    <a:lnTo>
                      <a:pt x="4" y="122"/>
                    </a:lnTo>
                    <a:lnTo>
                      <a:pt x="1" y="120"/>
                    </a:lnTo>
                    <a:lnTo>
                      <a:pt x="0" y="120"/>
                    </a:lnTo>
                    <a:lnTo>
                      <a:pt x="5" y="106"/>
                    </a:lnTo>
                    <a:lnTo>
                      <a:pt x="11" y="93"/>
                    </a:lnTo>
                    <a:lnTo>
                      <a:pt x="16" y="79"/>
                    </a:lnTo>
                    <a:lnTo>
                      <a:pt x="21" y="66"/>
                    </a:lnTo>
                    <a:lnTo>
                      <a:pt x="28" y="50"/>
                    </a:lnTo>
                    <a:lnTo>
                      <a:pt x="34" y="34"/>
                    </a:lnTo>
                    <a:lnTo>
                      <a:pt x="41" y="17"/>
                    </a:lnTo>
                    <a:lnTo>
                      <a:pt x="49" y="3"/>
                    </a:lnTo>
                    <a:lnTo>
                      <a:pt x="55" y="0"/>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79" name="Freeform 44">
                <a:extLst>
                  <a:ext uri="{FF2B5EF4-FFF2-40B4-BE49-F238E27FC236}">
                    <a16:creationId xmlns:a16="http://schemas.microsoft.com/office/drawing/2014/main" id="{9EEEA366-9F66-4098-B730-44C71F2DCF23}"/>
                  </a:ext>
                </a:extLst>
              </p:cNvPr>
              <p:cNvSpPr>
                <a:spLocks/>
              </p:cNvSpPr>
              <p:nvPr/>
            </p:nvSpPr>
            <p:spPr bwMode="auto">
              <a:xfrm>
                <a:off x="5412" y="1084"/>
                <a:ext cx="19" cy="44"/>
              </a:xfrm>
              <a:custGeom>
                <a:avLst/>
                <a:gdLst>
                  <a:gd name="T0" fmla="*/ 53 w 58"/>
                  <a:gd name="T1" fmla="*/ 0 h 133"/>
                  <a:gd name="T2" fmla="*/ 58 w 58"/>
                  <a:gd name="T3" fmla="*/ 0 h 133"/>
                  <a:gd name="T4" fmla="*/ 57 w 58"/>
                  <a:gd name="T5" fmla="*/ 3 h 133"/>
                  <a:gd name="T6" fmla="*/ 54 w 58"/>
                  <a:gd name="T7" fmla="*/ 8 h 133"/>
                  <a:gd name="T8" fmla="*/ 53 w 58"/>
                  <a:gd name="T9" fmla="*/ 13 h 133"/>
                  <a:gd name="T10" fmla="*/ 52 w 58"/>
                  <a:gd name="T11" fmla="*/ 18 h 133"/>
                  <a:gd name="T12" fmla="*/ 46 w 58"/>
                  <a:gd name="T13" fmla="*/ 34 h 133"/>
                  <a:gd name="T14" fmla="*/ 39 w 58"/>
                  <a:gd name="T15" fmla="*/ 51 h 133"/>
                  <a:gd name="T16" fmla="*/ 33 w 58"/>
                  <a:gd name="T17" fmla="*/ 67 h 133"/>
                  <a:gd name="T18" fmla="*/ 25 w 58"/>
                  <a:gd name="T19" fmla="*/ 85 h 133"/>
                  <a:gd name="T20" fmla="*/ 20 w 58"/>
                  <a:gd name="T21" fmla="*/ 96 h 133"/>
                  <a:gd name="T22" fmla="*/ 15 w 58"/>
                  <a:gd name="T23" fmla="*/ 109 h 133"/>
                  <a:gd name="T24" fmla="*/ 9 w 58"/>
                  <a:gd name="T25" fmla="*/ 120 h 133"/>
                  <a:gd name="T26" fmla="*/ 2 w 58"/>
                  <a:gd name="T27" fmla="*/ 133 h 133"/>
                  <a:gd name="T28" fmla="*/ 0 w 58"/>
                  <a:gd name="T29" fmla="*/ 132 h 133"/>
                  <a:gd name="T30" fmla="*/ 0 w 58"/>
                  <a:gd name="T31" fmla="*/ 130 h 133"/>
                  <a:gd name="T32" fmla="*/ 7 w 58"/>
                  <a:gd name="T33" fmla="*/ 116 h 133"/>
                  <a:gd name="T34" fmla="*/ 14 w 58"/>
                  <a:gd name="T35" fmla="*/ 103 h 133"/>
                  <a:gd name="T36" fmla="*/ 19 w 58"/>
                  <a:gd name="T37" fmla="*/ 88 h 133"/>
                  <a:gd name="T38" fmla="*/ 25 w 58"/>
                  <a:gd name="T39" fmla="*/ 74 h 133"/>
                  <a:gd name="T40" fmla="*/ 32 w 58"/>
                  <a:gd name="T41" fmla="*/ 60 h 133"/>
                  <a:gd name="T42" fmla="*/ 35 w 58"/>
                  <a:gd name="T43" fmla="*/ 52 h 133"/>
                  <a:gd name="T44" fmla="*/ 37 w 58"/>
                  <a:gd name="T45" fmla="*/ 45 h 133"/>
                  <a:gd name="T46" fmla="*/ 42 w 58"/>
                  <a:gd name="T47" fmla="*/ 32 h 133"/>
                  <a:gd name="T48" fmla="*/ 43 w 58"/>
                  <a:gd name="T49" fmla="*/ 26 h 133"/>
                  <a:gd name="T50" fmla="*/ 47 w 58"/>
                  <a:gd name="T51" fmla="*/ 16 h 133"/>
                  <a:gd name="T52" fmla="*/ 49 w 58"/>
                  <a:gd name="T53" fmla="*/ 6 h 133"/>
                  <a:gd name="T54" fmla="*/ 53 w 58"/>
                  <a:gd name="T55" fmla="*/ 0 h 133"/>
                  <a:gd name="T56" fmla="*/ 53 w 58"/>
                  <a:gd name="T5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133">
                    <a:moveTo>
                      <a:pt x="53" y="0"/>
                    </a:moveTo>
                    <a:lnTo>
                      <a:pt x="58" y="0"/>
                    </a:lnTo>
                    <a:lnTo>
                      <a:pt x="57" y="3"/>
                    </a:lnTo>
                    <a:lnTo>
                      <a:pt x="54" y="8"/>
                    </a:lnTo>
                    <a:lnTo>
                      <a:pt x="53" y="13"/>
                    </a:lnTo>
                    <a:lnTo>
                      <a:pt x="52" y="18"/>
                    </a:lnTo>
                    <a:lnTo>
                      <a:pt x="46" y="34"/>
                    </a:lnTo>
                    <a:lnTo>
                      <a:pt x="39" y="51"/>
                    </a:lnTo>
                    <a:lnTo>
                      <a:pt x="33" y="67"/>
                    </a:lnTo>
                    <a:lnTo>
                      <a:pt x="25" y="85"/>
                    </a:lnTo>
                    <a:lnTo>
                      <a:pt x="20" y="96"/>
                    </a:lnTo>
                    <a:lnTo>
                      <a:pt x="15" y="109"/>
                    </a:lnTo>
                    <a:lnTo>
                      <a:pt x="9" y="120"/>
                    </a:lnTo>
                    <a:lnTo>
                      <a:pt x="2" y="133"/>
                    </a:lnTo>
                    <a:lnTo>
                      <a:pt x="0" y="132"/>
                    </a:lnTo>
                    <a:lnTo>
                      <a:pt x="0" y="130"/>
                    </a:lnTo>
                    <a:lnTo>
                      <a:pt x="7" y="116"/>
                    </a:lnTo>
                    <a:lnTo>
                      <a:pt x="14" y="103"/>
                    </a:lnTo>
                    <a:lnTo>
                      <a:pt x="19" y="88"/>
                    </a:lnTo>
                    <a:lnTo>
                      <a:pt x="25" y="74"/>
                    </a:lnTo>
                    <a:lnTo>
                      <a:pt x="32" y="60"/>
                    </a:lnTo>
                    <a:lnTo>
                      <a:pt x="35" y="52"/>
                    </a:lnTo>
                    <a:lnTo>
                      <a:pt x="37" y="45"/>
                    </a:lnTo>
                    <a:lnTo>
                      <a:pt x="42" y="32"/>
                    </a:lnTo>
                    <a:lnTo>
                      <a:pt x="43" y="26"/>
                    </a:lnTo>
                    <a:lnTo>
                      <a:pt x="47" y="16"/>
                    </a:lnTo>
                    <a:lnTo>
                      <a:pt x="49" y="6"/>
                    </a:lnTo>
                    <a:lnTo>
                      <a:pt x="53" y="0"/>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0" name="Freeform 45">
                <a:extLst>
                  <a:ext uri="{FF2B5EF4-FFF2-40B4-BE49-F238E27FC236}">
                    <a16:creationId xmlns:a16="http://schemas.microsoft.com/office/drawing/2014/main" id="{7046CDF0-96B0-4AAB-A8F3-8D2104BABEC0}"/>
                  </a:ext>
                </a:extLst>
              </p:cNvPr>
              <p:cNvSpPr>
                <a:spLocks/>
              </p:cNvSpPr>
              <p:nvPr/>
            </p:nvSpPr>
            <p:spPr bwMode="auto">
              <a:xfrm>
                <a:off x="5415" y="1076"/>
                <a:ext cx="26" cy="10"/>
              </a:xfrm>
              <a:custGeom>
                <a:avLst/>
                <a:gdLst>
                  <a:gd name="T0" fmla="*/ 75 w 78"/>
                  <a:gd name="T1" fmla="*/ 0 h 29"/>
                  <a:gd name="T2" fmla="*/ 78 w 78"/>
                  <a:gd name="T3" fmla="*/ 5 h 29"/>
                  <a:gd name="T4" fmla="*/ 77 w 78"/>
                  <a:gd name="T5" fmla="*/ 11 h 29"/>
                  <a:gd name="T6" fmla="*/ 72 w 78"/>
                  <a:gd name="T7" fmla="*/ 16 h 29"/>
                  <a:gd name="T8" fmla="*/ 65 w 78"/>
                  <a:gd name="T9" fmla="*/ 20 h 29"/>
                  <a:gd name="T10" fmla="*/ 52 w 78"/>
                  <a:gd name="T11" fmla="*/ 24 h 29"/>
                  <a:gd name="T12" fmla="*/ 38 w 78"/>
                  <a:gd name="T13" fmla="*/ 26 h 29"/>
                  <a:gd name="T14" fmla="*/ 23 w 78"/>
                  <a:gd name="T15" fmla="*/ 29 h 29"/>
                  <a:gd name="T16" fmla="*/ 8 w 78"/>
                  <a:gd name="T17" fmla="*/ 29 h 29"/>
                  <a:gd name="T18" fmla="*/ 4 w 78"/>
                  <a:gd name="T19" fmla="*/ 25 h 29"/>
                  <a:gd name="T20" fmla="*/ 1 w 78"/>
                  <a:gd name="T21" fmla="*/ 21 h 29"/>
                  <a:gd name="T22" fmla="*/ 0 w 78"/>
                  <a:gd name="T23" fmla="*/ 15 h 29"/>
                  <a:gd name="T24" fmla="*/ 0 w 78"/>
                  <a:gd name="T25" fmla="*/ 10 h 29"/>
                  <a:gd name="T26" fmla="*/ 3 w 78"/>
                  <a:gd name="T27" fmla="*/ 10 h 29"/>
                  <a:gd name="T28" fmla="*/ 4 w 78"/>
                  <a:gd name="T29" fmla="*/ 10 h 29"/>
                  <a:gd name="T30" fmla="*/ 4 w 78"/>
                  <a:gd name="T31" fmla="*/ 15 h 29"/>
                  <a:gd name="T32" fmla="*/ 5 w 78"/>
                  <a:gd name="T33" fmla="*/ 19 h 29"/>
                  <a:gd name="T34" fmla="*/ 8 w 78"/>
                  <a:gd name="T35" fmla="*/ 23 h 29"/>
                  <a:gd name="T36" fmla="*/ 10 w 78"/>
                  <a:gd name="T37" fmla="*/ 24 h 29"/>
                  <a:gd name="T38" fmla="*/ 16 w 78"/>
                  <a:gd name="T39" fmla="*/ 25 h 29"/>
                  <a:gd name="T40" fmla="*/ 24 w 78"/>
                  <a:gd name="T41" fmla="*/ 24 h 29"/>
                  <a:gd name="T42" fmla="*/ 31 w 78"/>
                  <a:gd name="T43" fmla="*/ 23 h 29"/>
                  <a:gd name="T44" fmla="*/ 38 w 78"/>
                  <a:gd name="T45" fmla="*/ 23 h 29"/>
                  <a:gd name="T46" fmla="*/ 47 w 78"/>
                  <a:gd name="T47" fmla="*/ 20 h 29"/>
                  <a:gd name="T48" fmla="*/ 55 w 78"/>
                  <a:gd name="T49" fmla="*/ 18 h 29"/>
                  <a:gd name="T50" fmla="*/ 64 w 78"/>
                  <a:gd name="T51" fmla="*/ 14 h 29"/>
                  <a:gd name="T52" fmla="*/ 72 w 78"/>
                  <a:gd name="T53" fmla="*/ 9 h 29"/>
                  <a:gd name="T54" fmla="*/ 72 w 78"/>
                  <a:gd name="T55" fmla="*/ 6 h 29"/>
                  <a:gd name="T56" fmla="*/ 72 w 78"/>
                  <a:gd name="T57" fmla="*/ 4 h 29"/>
                  <a:gd name="T58" fmla="*/ 72 w 78"/>
                  <a:gd name="T59" fmla="*/ 3 h 29"/>
                  <a:gd name="T60" fmla="*/ 70 w 78"/>
                  <a:gd name="T61" fmla="*/ 1 h 29"/>
                  <a:gd name="T62" fmla="*/ 75 w 78"/>
                  <a:gd name="T63" fmla="*/ 0 h 29"/>
                  <a:gd name="T64" fmla="*/ 75 w 78"/>
                  <a:gd name="T6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29">
                    <a:moveTo>
                      <a:pt x="75" y="0"/>
                    </a:moveTo>
                    <a:lnTo>
                      <a:pt x="78" y="5"/>
                    </a:lnTo>
                    <a:lnTo>
                      <a:pt x="77" y="11"/>
                    </a:lnTo>
                    <a:lnTo>
                      <a:pt x="72" y="16"/>
                    </a:lnTo>
                    <a:lnTo>
                      <a:pt x="65" y="20"/>
                    </a:lnTo>
                    <a:lnTo>
                      <a:pt x="52" y="24"/>
                    </a:lnTo>
                    <a:lnTo>
                      <a:pt x="38" y="26"/>
                    </a:lnTo>
                    <a:lnTo>
                      <a:pt x="23" y="29"/>
                    </a:lnTo>
                    <a:lnTo>
                      <a:pt x="8" y="29"/>
                    </a:lnTo>
                    <a:lnTo>
                      <a:pt x="4" y="25"/>
                    </a:lnTo>
                    <a:lnTo>
                      <a:pt x="1" y="21"/>
                    </a:lnTo>
                    <a:lnTo>
                      <a:pt x="0" y="15"/>
                    </a:lnTo>
                    <a:lnTo>
                      <a:pt x="0" y="10"/>
                    </a:lnTo>
                    <a:lnTo>
                      <a:pt x="3" y="10"/>
                    </a:lnTo>
                    <a:lnTo>
                      <a:pt x="4" y="10"/>
                    </a:lnTo>
                    <a:lnTo>
                      <a:pt x="4" y="15"/>
                    </a:lnTo>
                    <a:lnTo>
                      <a:pt x="5" y="19"/>
                    </a:lnTo>
                    <a:lnTo>
                      <a:pt x="8" y="23"/>
                    </a:lnTo>
                    <a:lnTo>
                      <a:pt x="10" y="24"/>
                    </a:lnTo>
                    <a:lnTo>
                      <a:pt x="16" y="25"/>
                    </a:lnTo>
                    <a:lnTo>
                      <a:pt x="24" y="24"/>
                    </a:lnTo>
                    <a:lnTo>
                      <a:pt x="31" y="23"/>
                    </a:lnTo>
                    <a:lnTo>
                      <a:pt x="38" y="23"/>
                    </a:lnTo>
                    <a:lnTo>
                      <a:pt x="47" y="20"/>
                    </a:lnTo>
                    <a:lnTo>
                      <a:pt x="55" y="18"/>
                    </a:lnTo>
                    <a:lnTo>
                      <a:pt x="64" y="14"/>
                    </a:lnTo>
                    <a:lnTo>
                      <a:pt x="72" y="9"/>
                    </a:lnTo>
                    <a:lnTo>
                      <a:pt x="72" y="6"/>
                    </a:lnTo>
                    <a:lnTo>
                      <a:pt x="72" y="4"/>
                    </a:lnTo>
                    <a:lnTo>
                      <a:pt x="72" y="3"/>
                    </a:lnTo>
                    <a:lnTo>
                      <a:pt x="70" y="1"/>
                    </a:lnTo>
                    <a:lnTo>
                      <a:pt x="75" y="0"/>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1" name="Freeform 46">
                <a:extLst>
                  <a:ext uri="{FF2B5EF4-FFF2-40B4-BE49-F238E27FC236}">
                    <a16:creationId xmlns:a16="http://schemas.microsoft.com/office/drawing/2014/main" id="{AD0B6D7F-9802-42B0-A928-235AFD2FCE5D}"/>
                  </a:ext>
                </a:extLst>
              </p:cNvPr>
              <p:cNvSpPr>
                <a:spLocks/>
              </p:cNvSpPr>
              <p:nvPr/>
            </p:nvSpPr>
            <p:spPr bwMode="auto">
              <a:xfrm>
                <a:off x="5309" y="1020"/>
                <a:ext cx="94" cy="4"/>
              </a:xfrm>
              <a:custGeom>
                <a:avLst/>
                <a:gdLst>
                  <a:gd name="T0" fmla="*/ 25 w 283"/>
                  <a:gd name="T1" fmla="*/ 0 h 14"/>
                  <a:gd name="T2" fmla="*/ 54 w 283"/>
                  <a:gd name="T3" fmla="*/ 0 h 14"/>
                  <a:gd name="T4" fmla="*/ 82 w 283"/>
                  <a:gd name="T5" fmla="*/ 0 h 14"/>
                  <a:gd name="T6" fmla="*/ 111 w 283"/>
                  <a:gd name="T7" fmla="*/ 0 h 14"/>
                  <a:gd name="T8" fmla="*/ 138 w 283"/>
                  <a:gd name="T9" fmla="*/ 3 h 14"/>
                  <a:gd name="T10" fmla="*/ 172 w 283"/>
                  <a:gd name="T11" fmla="*/ 5 h 14"/>
                  <a:gd name="T12" fmla="*/ 206 w 283"/>
                  <a:gd name="T13" fmla="*/ 7 h 14"/>
                  <a:gd name="T14" fmla="*/ 241 w 283"/>
                  <a:gd name="T15" fmla="*/ 9 h 14"/>
                  <a:gd name="T16" fmla="*/ 277 w 283"/>
                  <a:gd name="T17" fmla="*/ 9 h 14"/>
                  <a:gd name="T18" fmla="*/ 278 w 283"/>
                  <a:gd name="T19" fmla="*/ 10 h 14"/>
                  <a:gd name="T20" fmla="*/ 280 w 283"/>
                  <a:gd name="T21" fmla="*/ 10 h 14"/>
                  <a:gd name="T22" fmla="*/ 282 w 283"/>
                  <a:gd name="T23" fmla="*/ 12 h 14"/>
                  <a:gd name="T24" fmla="*/ 283 w 283"/>
                  <a:gd name="T25" fmla="*/ 14 h 14"/>
                  <a:gd name="T26" fmla="*/ 279 w 283"/>
                  <a:gd name="T27" fmla="*/ 13 h 14"/>
                  <a:gd name="T28" fmla="*/ 274 w 283"/>
                  <a:gd name="T29" fmla="*/ 13 h 14"/>
                  <a:gd name="T30" fmla="*/ 269 w 283"/>
                  <a:gd name="T31" fmla="*/ 13 h 14"/>
                  <a:gd name="T32" fmla="*/ 265 w 283"/>
                  <a:gd name="T33" fmla="*/ 14 h 14"/>
                  <a:gd name="T34" fmla="*/ 249 w 283"/>
                  <a:gd name="T35" fmla="*/ 13 h 14"/>
                  <a:gd name="T36" fmla="*/ 234 w 283"/>
                  <a:gd name="T37" fmla="*/ 13 h 14"/>
                  <a:gd name="T38" fmla="*/ 219 w 283"/>
                  <a:gd name="T39" fmla="*/ 13 h 14"/>
                  <a:gd name="T40" fmla="*/ 204 w 283"/>
                  <a:gd name="T41" fmla="*/ 12 h 14"/>
                  <a:gd name="T42" fmla="*/ 192 w 283"/>
                  <a:gd name="T43" fmla="*/ 10 h 14"/>
                  <a:gd name="T44" fmla="*/ 182 w 283"/>
                  <a:gd name="T45" fmla="*/ 10 h 14"/>
                  <a:gd name="T46" fmla="*/ 172 w 283"/>
                  <a:gd name="T47" fmla="*/ 8 h 14"/>
                  <a:gd name="T48" fmla="*/ 162 w 283"/>
                  <a:gd name="T49" fmla="*/ 8 h 14"/>
                  <a:gd name="T50" fmla="*/ 156 w 283"/>
                  <a:gd name="T51" fmla="*/ 8 h 14"/>
                  <a:gd name="T52" fmla="*/ 150 w 283"/>
                  <a:gd name="T53" fmla="*/ 7 h 14"/>
                  <a:gd name="T54" fmla="*/ 143 w 283"/>
                  <a:gd name="T55" fmla="*/ 7 h 14"/>
                  <a:gd name="T56" fmla="*/ 138 w 283"/>
                  <a:gd name="T57" fmla="*/ 7 h 14"/>
                  <a:gd name="T58" fmla="*/ 114 w 283"/>
                  <a:gd name="T59" fmla="*/ 4 h 14"/>
                  <a:gd name="T60" fmla="*/ 91 w 283"/>
                  <a:gd name="T61" fmla="*/ 4 h 14"/>
                  <a:gd name="T62" fmla="*/ 64 w 283"/>
                  <a:gd name="T63" fmla="*/ 4 h 14"/>
                  <a:gd name="T64" fmla="*/ 40 w 283"/>
                  <a:gd name="T65" fmla="*/ 5 h 14"/>
                  <a:gd name="T66" fmla="*/ 32 w 283"/>
                  <a:gd name="T67" fmla="*/ 4 h 14"/>
                  <a:gd name="T68" fmla="*/ 23 w 283"/>
                  <a:gd name="T69" fmla="*/ 4 h 14"/>
                  <a:gd name="T70" fmla="*/ 13 w 283"/>
                  <a:gd name="T71" fmla="*/ 5 h 14"/>
                  <a:gd name="T72" fmla="*/ 4 w 283"/>
                  <a:gd name="T73" fmla="*/ 5 h 14"/>
                  <a:gd name="T74" fmla="*/ 1 w 283"/>
                  <a:gd name="T75" fmla="*/ 4 h 14"/>
                  <a:gd name="T76" fmla="*/ 0 w 283"/>
                  <a:gd name="T77" fmla="*/ 3 h 14"/>
                  <a:gd name="T78" fmla="*/ 5 w 283"/>
                  <a:gd name="T79" fmla="*/ 0 h 14"/>
                  <a:gd name="T80" fmla="*/ 13 w 283"/>
                  <a:gd name="T81" fmla="*/ 0 h 14"/>
                  <a:gd name="T82" fmla="*/ 19 w 283"/>
                  <a:gd name="T83" fmla="*/ 0 h 14"/>
                  <a:gd name="T84" fmla="*/ 25 w 283"/>
                  <a:gd name="T85" fmla="*/ 0 h 14"/>
                  <a:gd name="T86" fmla="*/ 25 w 283"/>
                  <a:gd name="T8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3" h="14">
                    <a:moveTo>
                      <a:pt x="25" y="0"/>
                    </a:moveTo>
                    <a:lnTo>
                      <a:pt x="54" y="0"/>
                    </a:lnTo>
                    <a:lnTo>
                      <a:pt x="82" y="0"/>
                    </a:lnTo>
                    <a:lnTo>
                      <a:pt x="111" y="0"/>
                    </a:lnTo>
                    <a:lnTo>
                      <a:pt x="138" y="3"/>
                    </a:lnTo>
                    <a:lnTo>
                      <a:pt x="172" y="5"/>
                    </a:lnTo>
                    <a:lnTo>
                      <a:pt x="206" y="7"/>
                    </a:lnTo>
                    <a:lnTo>
                      <a:pt x="241" y="9"/>
                    </a:lnTo>
                    <a:lnTo>
                      <a:pt x="277" y="9"/>
                    </a:lnTo>
                    <a:lnTo>
                      <a:pt x="278" y="10"/>
                    </a:lnTo>
                    <a:lnTo>
                      <a:pt x="280" y="10"/>
                    </a:lnTo>
                    <a:lnTo>
                      <a:pt x="282" y="12"/>
                    </a:lnTo>
                    <a:lnTo>
                      <a:pt x="283" y="14"/>
                    </a:lnTo>
                    <a:lnTo>
                      <a:pt x="279" y="13"/>
                    </a:lnTo>
                    <a:lnTo>
                      <a:pt x="274" y="13"/>
                    </a:lnTo>
                    <a:lnTo>
                      <a:pt x="269" y="13"/>
                    </a:lnTo>
                    <a:lnTo>
                      <a:pt x="265" y="14"/>
                    </a:lnTo>
                    <a:lnTo>
                      <a:pt x="249" y="13"/>
                    </a:lnTo>
                    <a:lnTo>
                      <a:pt x="234" y="13"/>
                    </a:lnTo>
                    <a:lnTo>
                      <a:pt x="219" y="13"/>
                    </a:lnTo>
                    <a:lnTo>
                      <a:pt x="204" y="12"/>
                    </a:lnTo>
                    <a:lnTo>
                      <a:pt x="192" y="10"/>
                    </a:lnTo>
                    <a:lnTo>
                      <a:pt x="182" y="10"/>
                    </a:lnTo>
                    <a:lnTo>
                      <a:pt x="172" y="8"/>
                    </a:lnTo>
                    <a:lnTo>
                      <a:pt x="162" y="8"/>
                    </a:lnTo>
                    <a:lnTo>
                      <a:pt x="156" y="8"/>
                    </a:lnTo>
                    <a:lnTo>
                      <a:pt x="150" y="7"/>
                    </a:lnTo>
                    <a:lnTo>
                      <a:pt x="143" y="7"/>
                    </a:lnTo>
                    <a:lnTo>
                      <a:pt x="138" y="7"/>
                    </a:lnTo>
                    <a:lnTo>
                      <a:pt x="114" y="4"/>
                    </a:lnTo>
                    <a:lnTo>
                      <a:pt x="91" y="4"/>
                    </a:lnTo>
                    <a:lnTo>
                      <a:pt x="64" y="4"/>
                    </a:lnTo>
                    <a:lnTo>
                      <a:pt x="40" y="5"/>
                    </a:lnTo>
                    <a:lnTo>
                      <a:pt x="32" y="4"/>
                    </a:lnTo>
                    <a:lnTo>
                      <a:pt x="23" y="4"/>
                    </a:lnTo>
                    <a:lnTo>
                      <a:pt x="13" y="5"/>
                    </a:lnTo>
                    <a:lnTo>
                      <a:pt x="4" y="5"/>
                    </a:lnTo>
                    <a:lnTo>
                      <a:pt x="1" y="4"/>
                    </a:lnTo>
                    <a:lnTo>
                      <a:pt x="0" y="3"/>
                    </a:lnTo>
                    <a:lnTo>
                      <a:pt x="5" y="0"/>
                    </a:lnTo>
                    <a:lnTo>
                      <a:pt x="13" y="0"/>
                    </a:lnTo>
                    <a:lnTo>
                      <a:pt x="19" y="0"/>
                    </a:lnTo>
                    <a:lnTo>
                      <a:pt x="25"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2" name="Freeform 47">
                <a:extLst>
                  <a:ext uri="{FF2B5EF4-FFF2-40B4-BE49-F238E27FC236}">
                    <a16:creationId xmlns:a16="http://schemas.microsoft.com/office/drawing/2014/main" id="{8B2012A2-611A-41B5-B45B-9C8C07533BE0}"/>
                  </a:ext>
                </a:extLst>
              </p:cNvPr>
              <p:cNvSpPr>
                <a:spLocks/>
              </p:cNvSpPr>
              <p:nvPr/>
            </p:nvSpPr>
            <p:spPr bwMode="auto">
              <a:xfrm>
                <a:off x="5317" y="1031"/>
                <a:ext cx="99" cy="7"/>
              </a:xfrm>
              <a:custGeom>
                <a:avLst/>
                <a:gdLst>
                  <a:gd name="T0" fmla="*/ 0 w 299"/>
                  <a:gd name="T1" fmla="*/ 0 h 20"/>
                  <a:gd name="T2" fmla="*/ 36 w 299"/>
                  <a:gd name="T3" fmla="*/ 2 h 20"/>
                  <a:gd name="T4" fmla="*/ 69 w 299"/>
                  <a:gd name="T5" fmla="*/ 4 h 20"/>
                  <a:gd name="T6" fmla="*/ 100 w 299"/>
                  <a:gd name="T7" fmla="*/ 5 h 20"/>
                  <a:gd name="T8" fmla="*/ 137 w 299"/>
                  <a:gd name="T9" fmla="*/ 9 h 20"/>
                  <a:gd name="T10" fmla="*/ 166 w 299"/>
                  <a:gd name="T11" fmla="*/ 10 h 20"/>
                  <a:gd name="T12" fmla="*/ 196 w 299"/>
                  <a:gd name="T13" fmla="*/ 13 h 20"/>
                  <a:gd name="T14" fmla="*/ 226 w 299"/>
                  <a:gd name="T15" fmla="*/ 15 h 20"/>
                  <a:gd name="T16" fmla="*/ 257 w 299"/>
                  <a:gd name="T17" fmla="*/ 15 h 20"/>
                  <a:gd name="T18" fmla="*/ 266 w 299"/>
                  <a:gd name="T19" fmla="*/ 15 h 20"/>
                  <a:gd name="T20" fmla="*/ 276 w 299"/>
                  <a:gd name="T21" fmla="*/ 17 h 20"/>
                  <a:gd name="T22" fmla="*/ 286 w 299"/>
                  <a:gd name="T23" fmla="*/ 17 h 20"/>
                  <a:gd name="T24" fmla="*/ 296 w 299"/>
                  <a:gd name="T25" fmla="*/ 17 h 20"/>
                  <a:gd name="T26" fmla="*/ 298 w 299"/>
                  <a:gd name="T27" fmla="*/ 18 h 20"/>
                  <a:gd name="T28" fmla="*/ 299 w 299"/>
                  <a:gd name="T29" fmla="*/ 19 h 20"/>
                  <a:gd name="T30" fmla="*/ 277 w 299"/>
                  <a:gd name="T31" fmla="*/ 20 h 20"/>
                  <a:gd name="T32" fmla="*/ 257 w 299"/>
                  <a:gd name="T33" fmla="*/ 20 h 20"/>
                  <a:gd name="T34" fmla="*/ 237 w 299"/>
                  <a:gd name="T35" fmla="*/ 19 h 20"/>
                  <a:gd name="T36" fmla="*/ 216 w 299"/>
                  <a:gd name="T37" fmla="*/ 19 h 20"/>
                  <a:gd name="T38" fmla="*/ 208 w 299"/>
                  <a:gd name="T39" fmla="*/ 19 h 20"/>
                  <a:gd name="T40" fmla="*/ 201 w 299"/>
                  <a:gd name="T41" fmla="*/ 18 h 20"/>
                  <a:gd name="T42" fmla="*/ 192 w 299"/>
                  <a:gd name="T43" fmla="*/ 18 h 20"/>
                  <a:gd name="T44" fmla="*/ 186 w 299"/>
                  <a:gd name="T45" fmla="*/ 18 h 20"/>
                  <a:gd name="T46" fmla="*/ 172 w 299"/>
                  <a:gd name="T47" fmla="*/ 15 h 20"/>
                  <a:gd name="T48" fmla="*/ 159 w 299"/>
                  <a:gd name="T49" fmla="*/ 15 h 20"/>
                  <a:gd name="T50" fmla="*/ 147 w 299"/>
                  <a:gd name="T51" fmla="*/ 14 h 20"/>
                  <a:gd name="T52" fmla="*/ 130 w 299"/>
                  <a:gd name="T53" fmla="*/ 13 h 20"/>
                  <a:gd name="T54" fmla="*/ 120 w 299"/>
                  <a:gd name="T55" fmla="*/ 12 h 20"/>
                  <a:gd name="T56" fmla="*/ 112 w 299"/>
                  <a:gd name="T57" fmla="*/ 10 h 20"/>
                  <a:gd name="T58" fmla="*/ 102 w 299"/>
                  <a:gd name="T59" fmla="*/ 10 h 20"/>
                  <a:gd name="T60" fmla="*/ 93 w 299"/>
                  <a:gd name="T61" fmla="*/ 9 h 20"/>
                  <a:gd name="T62" fmla="*/ 78 w 299"/>
                  <a:gd name="T63" fmla="*/ 8 h 20"/>
                  <a:gd name="T64" fmla="*/ 65 w 299"/>
                  <a:gd name="T65" fmla="*/ 8 h 20"/>
                  <a:gd name="T66" fmla="*/ 53 w 299"/>
                  <a:gd name="T67" fmla="*/ 7 h 20"/>
                  <a:gd name="T68" fmla="*/ 37 w 299"/>
                  <a:gd name="T69" fmla="*/ 7 h 20"/>
                  <a:gd name="T70" fmla="*/ 27 w 299"/>
                  <a:gd name="T71" fmla="*/ 7 h 20"/>
                  <a:gd name="T72" fmla="*/ 19 w 299"/>
                  <a:gd name="T73" fmla="*/ 7 h 20"/>
                  <a:gd name="T74" fmla="*/ 11 w 299"/>
                  <a:gd name="T75" fmla="*/ 7 h 20"/>
                  <a:gd name="T76" fmla="*/ 2 w 299"/>
                  <a:gd name="T77" fmla="*/ 7 h 20"/>
                  <a:gd name="T78" fmla="*/ 1 w 299"/>
                  <a:gd name="T79" fmla="*/ 3 h 20"/>
                  <a:gd name="T80" fmla="*/ 0 w 299"/>
                  <a:gd name="T81" fmla="*/ 0 h 20"/>
                  <a:gd name="T82" fmla="*/ 0 w 299"/>
                  <a:gd name="T8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9" h="20">
                    <a:moveTo>
                      <a:pt x="0" y="0"/>
                    </a:moveTo>
                    <a:lnTo>
                      <a:pt x="36" y="2"/>
                    </a:lnTo>
                    <a:lnTo>
                      <a:pt x="69" y="4"/>
                    </a:lnTo>
                    <a:lnTo>
                      <a:pt x="100" y="5"/>
                    </a:lnTo>
                    <a:lnTo>
                      <a:pt x="137" y="9"/>
                    </a:lnTo>
                    <a:lnTo>
                      <a:pt x="166" y="10"/>
                    </a:lnTo>
                    <a:lnTo>
                      <a:pt x="196" y="13"/>
                    </a:lnTo>
                    <a:lnTo>
                      <a:pt x="226" y="15"/>
                    </a:lnTo>
                    <a:lnTo>
                      <a:pt x="257" y="15"/>
                    </a:lnTo>
                    <a:lnTo>
                      <a:pt x="266" y="15"/>
                    </a:lnTo>
                    <a:lnTo>
                      <a:pt x="276" y="17"/>
                    </a:lnTo>
                    <a:lnTo>
                      <a:pt x="286" y="17"/>
                    </a:lnTo>
                    <a:lnTo>
                      <a:pt x="296" y="17"/>
                    </a:lnTo>
                    <a:lnTo>
                      <a:pt x="298" y="18"/>
                    </a:lnTo>
                    <a:lnTo>
                      <a:pt x="299" y="19"/>
                    </a:lnTo>
                    <a:lnTo>
                      <a:pt x="277" y="20"/>
                    </a:lnTo>
                    <a:lnTo>
                      <a:pt x="257" y="20"/>
                    </a:lnTo>
                    <a:lnTo>
                      <a:pt x="237" y="19"/>
                    </a:lnTo>
                    <a:lnTo>
                      <a:pt x="216" y="19"/>
                    </a:lnTo>
                    <a:lnTo>
                      <a:pt x="208" y="19"/>
                    </a:lnTo>
                    <a:lnTo>
                      <a:pt x="201" y="18"/>
                    </a:lnTo>
                    <a:lnTo>
                      <a:pt x="192" y="18"/>
                    </a:lnTo>
                    <a:lnTo>
                      <a:pt x="186" y="18"/>
                    </a:lnTo>
                    <a:lnTo>
                      <a:pt x="172" y="15"/>
                    </a:lnTo>
                    <a:lnTo>
                      <a:pt x="159" y="15"/>
                    </a:lnTo>
                    <a:lnTo>
                      <a:pt x="147" y="14"/>
                    </a:lnTo>
                    <a:lnTo>
                      <a:pt x="130" y="13"/>
                    </a:lnTo>
                    <a:lnTo>
                      <a:pt x="120" y="12"/>
                    </a:lnTo>
                    <a:lnTo>
                      <a:pt x="112" y="10"/>
                    </a:lnTo>
                    <a:lnTo>
                      <a:pt x="102" y="10"/>
                    </a:lnTo>
                    <a:lnTo>
                      <a:pt x="93" y="9"/>
                    </a:lnTo>
                    <a:lnTo>
                      <a:pt x="78" y="8"/>
                    </a:lnTo>
                    <a:lnTo>
                      <a:pt x="65" y="8"/>
                    </a:lnTo>
                    <a:lnTo>
                      <a:pt x="53" y="7"/>
                    </a:lnTo>
                    <a:lnTo>
                      <a:pt x="37" y="7"/>
                    </a:lnTo>
                    <a:lnTo>
                      <a:pt x="27" y="7"/>
                    </a:lnTo>
                    <a:lnTo>
                      <a:pt x="19" y="7"/>
                    </a:lnTo>
                    <a:lnTo>
                      <a:pt x="11" y="7"/>
                    </a:lnTo>
                    <a:lnTo>
                      <a:pt x="2" y="7"/>
                    </a:lnTo>
                    <a:lnTo>
                      <a:pt x="1" y="3"/>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3" name="Freeform 48">
                <a:extLst>
                  <a:ext uri="{FF2B5EF4-FFF2-40B4-BE49-F238E27FC236}">
                    <a16:creationId xmlns:a16="http://schemas.microsoft.com/office/drawing/2014/main" id="{80221A42-4671-4E1A-A8CE-61DF3B61D289}"/>
                  </a:ext>
                </a:extLst>
              </p:cNvPr>
              <p:cNvSpPr>
                <a:spLocks/>
              </p:cNvSpPr>
              <p:nvPr/>
            </p:nvSpPr>
            <p:spPr bwMode="auto">
              <a:xfrm>
                <a:off x="5427" y="995"/>
                <a:ext cx="60" cy="27"/>
              </a:xfrm>
              <a:custGeom>
                <a:avLst/>
                <a:gdLst>
                  <a:gd name="T0" fmla="*/ 177 w 181"/>
                  <a:gd name="T1" fmla="*/ 0 h 83"/>
                  <a:gd name="T2" fmla="*/ 181 w 181"/>
                  <a:gd name="T3" fmla="*/ 1 h 83"/>
                  <a:gd name="T4" fmla="*/ 179 w 181"/>
                  <a:gd name="T5" fmla="*/ 6 h 83"/>
                  <a:gd name="T6" fmla="*/ 176 w 181"/>
                  <a:gd name="T7" fmla="*/ 13 h 83"/>
                  <a:gd name="T8" fmla="*/ 172 w 181"/>
                  <a:gd name="T9" fmla="*/ 19 h 83"/>
                  <a:gd name="T10" fmla="*/ 171 w 181"/>
                  <a:gd name="T11" fmla="*/ 25 h 83"/>
                  <a:gd name="T12" fmla="*/ 165 w 181"/>
                  <a:gd name="T13" fmla="*/ 36 h 83"/>
                  <a:gd name="T14" fmla="*/ 159 w 181"/>
                  <a:gd name="T15" fmla="*/ 49 h 83"/>
                  <a:gd name="T16" fmla="*/ 154 w 181"/>
                  <a:gd name="T17" fmla="*/ 62 h 83"/>
                  <a:gd name="T18" fmla="*/ 147 w 181"/>
                  <a:gd name="T19" fmla="*/ 75 h 83"/>
                  <a:gd name="T20" fmla="*/ 131 w 181"/>
                  <a:gd name="T21" fmla="*/ 78 h 83"/>
                  <a:gd name="T22" fmla="*/ 113 w 181"/>
                  <a:gd name="T23" fmla="*/ 79 h 83"/>
                  <a:gd name="T24" fmla="*/ 97 w 181"/>
                  <a:gd name="T25" fmla="*/ 80 h 83"/>
                  <a:gd name="T26" fmla="*/ 81 w 181"/>
                  <a:gd name="T27" fmla="*/ 80 h 83"/>
                  <a:gd name="T28" fmla="*/ 61 w 181"/>
                  <a:gd name="T29" fmla="*/ 80 h 83"/>
                  <a:gd name="T30" fmla="*/ 42 w 181"/>
                  <a:gd name="T31" fmla="*/ 82 h 83"/>
                  <a:gd name="T32" fmla="*/ 22 w 181"/>
                  <a:gd name="T33" fmla="*/ 82 h 83"/>
                  <a:gd name="T34" fmla="*/ 3 w 181"/>
                  <a:gd name="T35" fmla="*/ 83 h 83"/>
                  <a:gd name="T36" fmla="*/ 0 w 181"/>
                  <a:gd name="T37" fmla="*/ 80 h 83"/>
                  <a:gd name="T38" fmla="*/ 15 w 181"/>
                  <a:gd name="T39" fmla="*/ 78 h 83"/>
                  <a:gd name="T40" fmla="*/ 30 w 181"/>
                  <a:gd name="T41" fmla="*/ 78 h 83"/>
                  <a:gd name="T42" fmla="*/ 44 w 181"/>
                  <a:gd name="T43" fmla="*/ 77 h 83"/>
                  <a:gd name="T44" fmla="*/ 61 w 181"/>
                  <a:gd name="T45" fmla="*/ 77 h 83"/>
                  <a:gd name="T46" fmla="*/ 81 w 181"/>
                  <a:gd name="T47" fmla="*/ 75 h 83"/>
                  <a:gd name="T48" fmla="*/ 102 w 181"/>
                  <a:gd name="T49" fmla="*/ 75 h 83"/>
                  <a:gd name="T50" fmla="*/ 123 w 181"/>
                  <a:gd name="T51" fmla="*/ 74 h 83"/>
                  <a:gd name="T52" fmla="*/ 144 w 181"/>
                  <a:gd name="T53" fmla="*/ 72 h 83"/>
                  <a:gd name="T54" fmla="*/ 151 w 181"/>
                  <a:gd name="T55" fmla="*/ 53 h 83"/>
                  <a:gd name="T56" fmla="*/ 161 w 181"/>
                  <a:gd name="T57" fmla="*/ 35 h 83"/>
                  <a:gd name="T58" fmla="*/ 169 w 181"/>
                  <a:gd name="T59" fmla="*/ 18 h 83"/>
                  <a:gd name="T60" fmla="*/ 177 w 181"/>
                  <a:gd name="T61" fmla="*/ 0 h 83"/>
                  <a:gd name="T62" fmla="*/ 177 w 181"/>
                  <a:gd name="T6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83">
                    <a:moveTo>
                      <a:pt x="177" y="0"/>
                    </a:moveTo>
                    <a:lnTo>
                      <a:pt x="181" y="1"/>
                    </a:lnTo>
                    <a:lnTo>
                      <a:pt x="179" y="6"/>
                    </a:lnTo>
                    <a:lnTo>
                      <a:pt x="176" y="13"/>
                    </a:lnTo>
                    <a:lnTo>
                      <a:pt x="172" y="19"/>
                    </a:lnTo>
                    <a:lnTo>
                      <a:pt x="171" y="25"/>
                    </a:lnTo>
                    <a:lnTo>
                      <a:pt x="165" y="36"/>
                    </a:lnTo>
                    <a:lnTo>
                      <a:pt x="159" y="49"/>
                    </a:lnTo>
                    <a:lnTo>
                      <a:pt x="154" y="62"/>
                    </a:lnTo>
                    <a:lnTo>
                      <a:pt x="147" y="75"/>
                    </a:lnTo>
                    <a:lnTo>
                      <a:pt x="131" y="78"/>
                    </a:lnTo>
                    <a:lnTo>
                      <a:pt x="113" y="79"/>
                    </a:lnTo>
                    <a:lnTo>
                      <a:pt x="97" y="80"/>
                    </a:lnTo>
                    <a:lnTo>
                      <a:pt x="81" y="80"/>
                    </a:lnTo>
                    <a:lnTo>
                      <a:pt x="61" y="80"/>
                    </a:lnTo>
                    <a:lnTo>
                      <a:pt x="42" y="82"/>
                    </a:lnTo>
                    <a:lnTo>
                      <a:pt x="22" y="82"/>
                    </a:lnTo>
                    <a:lnTo>
                      <a:pt x="3" y="83"/>
                    </a:lnTo>
                    <a:lnTo>
                      <a:pt x="0" y="80"/>
                    </a:lnTo>
                    <a:lnTo>
                      <a:pt x="15" y="78"/>
                    </a:lnTo>
                    <a:lnTo>
                      <a:pt x="30" y="78"/>
                    </a:lnTo>
                    <a:lnTo>
                      <a:pt x="44" y="77"/>
                    </a:lnTo>
                    <a:lnTo>
                      <a:pt x="61" y="77"/>
                    </a:lnTo>
                    <a:lnTo>
                      <a:pt x="81" y="75"/>
                    </a:lnTo>
                    <a:lnTo>
                      <a:pt x="102" y="75"/>
                    </a:lnTo>
                    <a:lnTo>
                      <a:pt x="123" y="74"/>
                    </a:lnTo>
                    <a:lnTo>
                      <a:pt x="144" y="72"/>
                    </a:lnTo>
                    <a:lnTo>
                      <a:pt x="151" y="53"/>
                    </a:lnTo>
                    <a:lnTo>
                      <a:pt x="161" y="35"/>
                    </a:lnTo>
                    <a:lnTo>
                      <a:pt x="169" y="18"/>
                    </a:lnTo>
                    <a:lnTo>
                      <a:pt x="177" y="0"/>
                    </a:lnTo>
                    <a:lnTo>
                      <a:pt x="1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 name="Freeform 49">
                <a:extLst>
                  <a:ext uri="{FF2B5EF4-FFF2-40B4-BE49-F238E27FC236}">
                    <a16:creationId xmlns:a16="http://schemas.microsoft.com/office/drawing/2014/main" id="{8E29E860-F101-40B3-870E-13A6F34792F2}"/>
                  </a:ext>
                </a:extLst>
              </p:cNvPr>
              <p:cNvSpPr>
                <a:spLocks/>
              </p:cNvSpPr>
              <p:nvPr/>
            </p:nvSpPr>
            <p:spPr bwMode="auto">
              <a:xfrm>
                <a:off x="5482" y="993"/>
                <a:ext cx="18" cy="36"/>
              </a:xfrm>
              <a:custGeom>
                <a:avLst/>
                <a:gdLst>
                  <a:gd name="T0" fmla="*/ 49 w 53"/>
                  <a:gd name="T1" fmla="*/ 0 h 108"/>
                  <a:gd name="T2" fmla="*/ 53 w 53"/>
                  <a:gd name="T3" fmla="*/ 1 h 108"/>
                  <a:gd name="T4" fmla="*/ 52 w 53"/>
                  <a:gd name="T5" fmla="*/ 5 h 108"/>
                  <a:gd name="T6" fmla="*/ 50 w 53"/>
                  <a:gd name="T7" fmla="*/ 9 h 108"/>
                  <a:gd name="T8" fmla="*/ 48 w 53"/>
                  <a:gd name="T9" fmla="*/ 12 h 108"/>
                  <a:gd name="T10" fmla="*/ 47 w 53"/>
                  <a:gd name="T11" fmla="*/ 16 h 108"/>
                  <a:gd name="T12" fmla="*/ 42 w 53"/>
                  <a:gd name="T13" fmla="*/ 30 h 108"/>
                  <a:gd name="T14" fmla="*/ 37 w 53"/>
                  <a:gd name="T15" fmla="*/ 44 h 108"/>
                  <a:gd name="T16" fmla="*/ 29 w 53"/>
                  <a:gd name="T17" fmla="*/ 58 h 108"/>
                  <a:gd name="T18" fmla="*/ 22 w 53"/>
                  <a:gd name="T19" fmla="*/ 73 h 108"/>
                  <a:gd name="T20" fmla="*/ 15 w 53"/>
                  <a:gd name="T21" fmla="*/ 80 h 108"/>
                  <a:gd name="T22" fmla="*/ 13 w 53"/>
                  <a:gd name="T23" fmla="*/ 89 h 108"/>
                  <a:gd name="T24" fmla="*/ 9 w 53"/>
                  <a:gd name="T25" fmla="*/ 98 h 108"/>
                  <a:gd name="T26" fmla="*/ 5 w 53"/>
                  <a:gd name="T27" fmla="*/ 105 h 108"/>
                  <a:gd name="T28" fmla="*/ 0 w 53"/>
                  <a:gd name="T29" fmla="*/ 108 h 108"/>
                  <a:gd name="T30" fmla="*/ 6 w 53"/>
                  <a:gd name="T31" fmla="*/ 90 h 108"/>
                  <a:gd name="T32" fmla="*/ 15 w 53"/>
                  <a:gd name="T33" fmla="*/ 74 h 108"/>
                  <a:gd name="T34" fmla="*/ 23 w 53"/>
                  <a:gd name="T35" fmla="*/ 58 h 108"/>
                  <a:gd name="T36" fmla="*/ 33 w 53"/>
                  <a:gd name="T37" fmla="*/ 41 h 108"/>
                  <a:gd name="T38" fmla="*/ 38 w 53"/>
                  <a:gd name="T39" fmla="*/ 30 h 108"/>
                  <a:gd name="T40" fmla="*/ 42 w 53"/>
                  <a:gd name="T41" fmla="*/ 19 h 108"/>
                  <a:gd name="T42" fmla="*/ 45 w 53"/>
                  <a:gd name="T43" fmla="*/ 9 h 108"/>
                  <a:gd name="T44" fmla="*/ 49 w 53"/>
                  <a:gd name="T45" fmla="*/ 0 h 108"/>
                  <a:gd name="T46" fmla="*/ 49 w 53"/>
                  <a:gd name="T4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108">
                    <a:moveTo>
                      <a:pt x="49" y="0"/>
                    </a:moveTo>
                    <a:lnTo>
                      <a:pt x="53" y="1"/>
                    </a:lnTo>
                    <a:lnTo>
                      <a:pt x="52" y="5"/>
                    </a:lnTo>
                    <a:lnTo>
                      <a:pt x="50" y="9"/>
                    </a:lnTo>
                    <a:lnTo>
                      <a:pt x="48" y="12"/>
                    </a:lnTo>
                    <a:lnTo>
                      <a:pt x="47" y="16"/>
                    </a:lnTo>
                    <a:lnTo>
                      <a:pt x="42" y="30"/>
                    </a:lnTo>
                    <a:lnTo>
                      <a:pt x="37" y="44"/>
                    </a:lnTo>
                    <a:lnTo>
                      <a:pt x="29" y="58"/>
                    </a:lnTo>
                    <a:lnTo>
                      <a:pt x="22" y="73"/>
                    </a:lnTo>
                    <a:lnTo>
                      <a:pt x="15" y="80"/>
                    </a:lnTo>
                    <a:lnTo>
                      <a:pt x="13" y="89"/>
                    </a:lnTo>
                    <a:lnTo>
                      <a:pt x="9" y="98"/>
                    </a:lnTo>
                    <a:lnTo>
                      <a:pt x="5" y="105"/>
                    </a:lnTo>
                    <a:lnTo>
                      <a:pt x="0" y="108"/>
                    </a:lnTo>
                    <a:lnTo>
                      <a:pt x="6" y="90"/>
                    </a:lnTo>
                    <a:lnTo>
                      <a:pt x="15" y="74"/>
                    </a:lnTo>
                    <a:lnTo>
                      <a:pt x="23" y="58"/>
                    </a:lnTo>
                    <a:lnTo>
                      <a:pt x="33" y="41"/>
                    </a:lnTo>
                    <a:lnTo>
                      <a:pt x="38" y="30"/>
                    </a:lnTo>
                    <a:lnTo>
                      <a:pt x="42" y="19"/>
                    </a:lnTo>
                    <a:lnTo>
                      <a:pt x="45" y="9"/>
                    </a:lnTo>
                    <a:lnTo>
                      <a:pt x="49" y="0"/>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5" name="Freeform 50">
                <a:extLst>
                  <a:ext uri="{FF2B5EF4-FFF2-40B4-BE49-F238E27FC236}">
                    <a16:creationId xmlns:a16="http://schemas.microsoft.com/office/drawing/2014/main" id="{63266CBB-B725-41D4-936D-3424B854D7D3}"/>
                  </a:ext>
                </a:extLst>
              </p:cNvPr>
              <p:cNvSpPr>
                <a:spLocks/>
              </p:cNvSpPr>
              <p:nvPr/>
            </p:nvSpPr>
            <p:spPr bwMode="auto">
              <a:xfrm>
                <a:off x="5430" y="1039"/>
                <a:ext cx="46" cy="71"/>
              </a:xfrm>
              <a:custGeom>
                <a:avLst/>
                <a:gdLst>
                  <a:gd name="T0" fmla="*/ 136 w 138"/>
                  <a:gd name="T1" fmla="*/ 0 h 213"/>
                  <a:gd name="T2" fmla="*/ 137 w 138"/>
                  <a:gd name="T3" fmla="*/ 3 h 213"/>
                  <a:gd name="T4" fmla="*/ 138 w 138"/>
                  <a:gd name="T5" fmla="*/ 5 h 213"/>
                  <a:gd name="T6" fmla="*/ 123 w 138"/>
                  <a:gd name="T7" fmla="*/ 28 h 213"/>
                  <a:gd name="T8" fmla="*/ 103 w 138"/>
                  <a:gd name="T9" fmla="*/ 62 h 213"/>
                  <a:gd name="T10" fmla="*/ 83 w 138"/>
                  <a:gd name="T11" fmla="*/ 94 h 213"/>
                  <a:gd name="T12" fmla="*/ 69 w 138"/>
                  <a:gd name="T13" fmla="*/ 117 h 213"/>
                  <a:gd name="T14" fmla="*/ 59 w 138"/>
                  <a:gd name="T15" fmla="*/ 131 h 213"/>
                  <a:gd name="T16" fmla="*/ 42 w 138"/>
                  <a:gd name="T17" fmla="*/ 157 h 213"/>
                  <a:gd name="T18" fmla="*/ 21 w 138"/>
                  <a:gd name="T19" fmla="*/ 187 h 213"/>
                  <a:gd name="T20" fmla="*/ 5 w 138"/>
                  <a:gd name="T21" fmla="*/ 213 h 213"/>
                  <a:gd name="T22" fmla="*/ 0 w 138"/>
                  <a:gd name="T23" fmla="*/ 209 h 213"/>
                  <a:gd name="T24" fmla="*/ 18 w 138"/>
                  <a:gd name="T25" fmla="*/ 182 h 213"/>
                  <a:gd name="T26" fmla="*/ 37 w 138"/>
                  <a:gd name="T27" fmla="*/ 156 h 213"/>
                  <a:gd name="T28" fmla="*/ 52 w 138"/>
                  <a:gd name="T29" fmla="*/ 133 h 213"/>
                  <a:gd name="T30" fmla="*/ 60 w 138"/>
                  <a:gd name="T31" fmla="*/ 122 h 213"/>
                  <a:gd name="T32" fmla="*/ 75 w 138"/>
                  <a:gd name="T33" fmla="*/ 97 h 213"/>
                  <a:gd name="T34" fmla="*/ 97 w 138"/>
                  <a:gd name="T35" fmla="*/ 60 h 213"/>
                  <a:gd name="T36" fmla="*/ 119 w 138"/>
                  <a:gd name="T37" fmla="*/ 24 h 213"/>
                  <a:gd name="T38" fmla="*/ 136 w 138"/>
                  <a:gd name="T39" fmla="*/ 0 h 213"/>
                  <a:gd name="T40" fmla="*/ 136 w 138"/>
                  <a:gd name="T4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8" h="213">
                    <a:moveTo>
                      <a:pt x="136" y="0"/>
                    </a:moveTo>
                    <a:lnTo>
                      <a:pt x="137" y="3"/>
                    </a:lnTo>
                    <a:lnTo>
                      <a:pt x="138" y="5"/>
                    </a:lnTo>
                    <a:lnTo>
                      <a:pt x="123" y="28"/>
                    </a:lnTo>
                    <a:lnTo>
                      <a:pt x="103" y="62"/>
                    </a:lnTo>
                    <a:lnTo>
                      <a:pt x="83" y="94"/>
                    </a:lnTo>
                    <a:lnTo>
                      <a:pt x="69" y="117"/>
                    </a:lnTo>
                    <a:lnTo>
                      <a:pt x="59" y="131"/>
                    </a:lnTo>
                    <a:lnTo>
                      <a:pt x="42" y="157"/>
                    </a:lnTo>
                    <a:lnTo>
                      <a:pt x="21" y="187"/>
                    </a:lnTo>
                    <a:lnTo>
                      <a:pt x="5" y="213"/>
                    </a:lnTo>
                    <a:lnTo>
                      <a:pt x="0" y="209"/>
                    </a:lnTo>
                    <a:lnTo>
                      <a:pt x="18" y="182"/>
                    </a:lnTo>
                    <a:lnTo>
                      <a:pt x="37" y="156"/>
                    </a:lnTo>
                    <a:lnTo>
                      <a:pt x="52" y="133"/>
                    </a:lnTo>
                    <a:lnTo>
                      <a:pt x="60" y="122"/>
                    </a:lnTo>
                    <a:lnTo>
                      <a:pt x="75" y="97"/>
                    </a:lnTo>
                    <a:lnTo>
                      <a:pt x="97" y="60"/>
                    </a:lnTo>
                    <a:lnTo>
                      <a:pt x="119" y="24"/>
                    </a:lnTo>
                    <a:lnTo>
                      <a:pt x="136" y="0"/>
                    </a:lnTo>
                    <a:lnTo>
                      <a:pt x="1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6" name="Freeform 51">
                <a:extLst>
                  <a:ext uri="{FF2B5EF4-FFF2-40B4-BE49-F238E27FC236}">
                    <a16:creationId xmlns:a16="http://schemas.microsoft.com/office/drawing/2014/main" id="{5DB2216E-B83A-4454-8120-411C908F4174}"/>
                  </a:ext>
                </a:extLst>
              </p:cNvPr>
              <p:cNvSpPr>
                <a:spLocks/>
              </p:cNvSpPr>
              <p:nvPr/>
            </p:nvSpPr>
            <p:spPr bwMode="auto">
              <a:xfrm>
                <a:off x="5276" y="960"/>
                <a:ext cx="8" cy="18"/>
              </a:xfrm>
              <a:custGeom>
                <a:avLst/>
                <a:gdLst>
                  <a:gd name="T0" fmla="*/ 20 w 24"/>
                  <a:gd name="T1" fmla="*/ 0 h 53"/>
                  <a:gd name="T2" fmla="*/ 21 w 24"/>
                  <a:gd name="T3" fmla="*/ 0 h 53"/>
                  <a:gd name="T4" fmla="*/ 24 w 24"/>
                  <a:gd name="T5" fmla="*/ 1 h 53"/>
                  <a:gd name="T6" fmla="*/ 14 w 24"/>
                  <a:gd name="T7" fmla="*/ 10 h 53"/>
                  <a:gd name="T8" fmla="*/ 8 w 24"/>
                  <a:gd name="T9" fmla="*/ 20 h 53"/>
                  <a:gd name="T10" fmla="*/ 4 w 24"/>
                  <a:gd name="T11" fmla="*/ 30 h 53"/>
                  <a:gd name="T12" fmla="*/ 4 w 24"/>
                  <a:gd name="T13" fmla="*/ 44 h 53"/>
                  <a:gd name="T14" fmla="*/ 5 w 24"/>
                  <a:gd name="T15" fmla="*/ 45 h 53"/>
                  <a:gd name="T16" fmla="*/ 6 w 24"/>
                  <a:gd name="T17" fmla="*/ 48 h 53"/>
                  <a:gd name="T18" fmla="*/ 9 w 24"/>
                  <a:gd name="T19" fmla="*/ 49 h 53"/>
                  <a:gd name="T20" fmla="*/ 13 w 24"/>
                  <a:gd name="T21" fmla="*/ 49 h 53"/>
                  <a:gd name="T22" fmla="*/ 13 w 24"/>
                  <a:gd name="T23" fmla="*/ 53 h 53"/>
                  <a:gd name="T24" fmla="*/ 9 w 24"/>
                  <a:gd name="T25" fmla="*/ 53 h 53"/>
                  <a:gd name="T26" fmla="*/ 5 w 24"/>
                  <a:gd name="T27" fmla="*/ 50 h 53"/>
                  <a:gd name="T28" fmla="*/ 0 w 24"/>
                  <a:gd name="T29" fmla="*/ 46 h 53"/>
                  <a:gd name="T30" fmla="*/ 0 w 24"/>
                  <a:gd name="T31" fmla="*/ 43 h 53"/>
                  <a:gd name="T32" fmla="*/ 0 w 24"/>
                  <a:gd name="T33" fmla="*/ 30 h 53"/>
                  <a:gd name="T34" fmla="*/ 3 w 24"/>
                  <a:gd name="T35" fmla="*/ 19 h 53"/>
                  <a:gd name="T36" fmla="*/ 10 w 24"/>
                  <a:gd name="T37" fmla="*/ 7 h 53"/>
                  <a:gd name="T38" fmla="*/ 20 w 24"/>
                  <a:gd name="T39" fmla="*/ 0 h 53"/>
                  <a:gd name="T40" fmla="*/ 20 w 24"/>
                  <a:gd name="T4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53">
                    <a:moveTo>
                      <a:pt x="20" y="0"/>
                    </a:moveTo>
                    <a:lnTo>
                      <a:pt x="21" y="0"/>
                    </a:lnTo>
                    <a:lnTo>
                      <a:pt x="24" y="1"/>
                    </a:lnTo>
                    <a:lnTo>
                      <a:pt x="14" y="10"/>
                    </a:lnTo>
                    <a:lnTo>
                      <a:pt x="8" y="20"/>
                    </a:lnTo>
                    <a:lnTo>
                      <a:pt x="4" y="30"/>
                    </a:lnTo>
                    <a:lnTo>
                      <a:pt x="4" y="44"/>
                    </a:lnTo>
                    <a:lnTo>
                      <a:pt x="5" y="45"/>
                    </a:lnTo>
                    <a:lnTo>
                      <a:pt x="6" y="48"/>
                    </a:lnTo>
                    <a:lnTo>
                      <a:pt x="9" y="49"/>
                    </a:lnTo>
                    <a:lnTo>
                      <a:pt x="13" y="49"/>
                    </a:lnTo>
                    <a:lnTo>
                      <a:pt x="13" y="53"/>
                    </a:lnTo>
                    <a:lnTo>
                      <a:pt x="9" y="53"/>
                    </a:lnTo>
                    <a:lnTo>
                      <a:pt x="5" y="50"/>
                    </a:lnTo>
                    <a:lnTo>
                      <a:pt x="0" y="46"/>
                    </a:lnTo>
                    <a:lnTo>
                      <a:pt x="0" y="43"/>
                    </a:lnTo>
                    <a:lnTo>
                      <a:pt x="0" y="30"/>
                    </a:lnTo>
                    <a:lnTo>
                      <a:pt x="3" y="19"/>
                    </a:lnTo>
                    <a:lnTo>
                      <a:pt x="10" y="7"/>
                    </a:lnTo>
                    <a:lnTo>
                      <a:pt x="20"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7" name="Freeform 52">
                <a:extLst>
                  <a:ext uri="{FF2B5EF4-FFF2-40B4-BE49-F238E27FC236}">
                    <a16:creationId xmlns:a16="http://schemas.microsoft.com/office/drawing/2014/main" id="{CFADE84B-7FFB-4B61-895B-3D5669B46556}"/>
                  </a:ext>
                </a:extLst>
              </p:cNvPr>
              <p:cNvSpPr>
                <a:spLocks/>
              </p:cNvSpPr>
              <p:nvPr/>
            </p:nvSpPr>
            <p:spPr bwMode="auto">
              <a:xfrm>
                <a:off x="5274" y="898"/>
                <a:ext cx="85" cy="75"/>
              </a:xfrm>
              <a:custGeom>
                <a:avLst/>
                <a:gdLst>
                  <a:gd name="T0" fmla="*/ 251 w 254"/>
                  <a:gd name="T1" fmla="*/ 0 h 226"/>
                  <a:gd name="T2" fmla="*/ 254 w 254"/>
                  <a:gd name="T3" fmla="*/ 2 h 226"/>
                  <a:gd name="T4" fmla="*/ 251 w 254"/>
                  <a:gd name="T5" fmla="*/ 5 h 226"/>
                  <a:gd name="T6" fmla="*/ 249 w 254"/>
                  <a:gd name="T7" fmla="*/ 10 h 226"/>
                  <a:gd name="T8" fmla="*/ 245 w 254"/>
                  <a:gd name="T9" fmla="*/ 12 h 226"/>
                  <a:gd name="T10" fmla="*/ 244 w 254"/>
                  <a:gd name="T11" fmla="*/ 15 h 226"/>
                  <a:gd name="T12" fmla="*/ 217 w 254"/>
                  <a:gd name="T13" fmla="*/ 39 h 226"/>
                  <a:gd name="T14" fmla="*/ 192 w 254"/>
                  <a:gd name="T15" fmla="*/ 64 h 226"/>
                  <a:gd name="T16" fmla="*/ 168 w 254"/>
                  <a:gd name="T17" fmla="*/ 89 h 226"/>
                  <a:gd name="T18" fmla="*/ 143 w 254"/>
                  <a:gd name="T19" fmla="*/ 113 h 226"/>
                  <a:gd name="T20" fmla="*/ 129 w 254"/>
                  <a:gd name="T21" fmla="*/ 125 h 226"/>
                  <a:gd name="T22" fmla="*/ 115 w 254"/>
                  <a:gd name="T23" fmla="*/ 139 h 226"/>
                  <a:gd name="T24" fmla="*/ 102 w 254"/>
                  <a:gd name="T25" fmla="*/ 152 h 226"/>
                  <a:gd name="T26" fmla="*/ 87 w 254"/>
                  <a:gd name="T27" fmla="*/ 164 h 226"/>
                  <a:gd name="T28" fmla="*/ 68 w 254"/>
                  <a:gd name="T29" fmla="*/ 169 h 226"/>
                  <a:gd name="T30" fmla="*/ 49 w 254"/>
                  <a:gd name="T31" fmla="*/ 173 h 226"/>
                  <a:gd name="T32" fmla="*/ 30 w 254"/>
                  <a:gd name="T33" fmla="*/ 179 h 226"/>
                  <a:gd name="T34" fmla="*/ 15 w 254"/>
                  <a:gd name="T35" fmla="*/ 191 h 226"/>
                  <a:gd name="T36" fmla="*/ 11 w 254"/>
                  <a:gd name="T37" fmla="*/ 197 h 226"/>
                  <a:gd name="T38" fmla="*/ 6 w 254"/>
                  <a:gd name="T39" fmla="*/ 205 h 226"/>
                  <a:gd name="T40" fmla="*/ 4 w 254"/>
                  <a:gd name="T41" fmla="*/ 212 h 226"/>
                  <a:gd name="T42" fmla="*/ 6 w 254"/>
                  <a:gd name="T43" fmla="*/ 221 h 226"/>
                  <a:gd name="T44" fmla="*/ 7 w 254"/>
                  <a:gd name="T45" fmla="*/ 226 h 226"/>
                  <a:gd name="T46" fmla="*/ 4 w 254"/>
                  <a:gd name="T47" fmla="*/ 225 h 226"/>
                  <a:gd name="T48" fmla="*/ 4 w 254"/>
                  <a:gd name="T49" fmla="*/ 223 h 226"/>
                  <a:gd name="T50" fmla="*/ 0 w 254"/>
                  <a:gd name="T51" fmla="*/ 212 h 226"/>
                  <a:gd name="T52" fmla="*/ 2 w 254"/>
                  <a:gd name="T53" fmla="*/ 202 h 226"/>
                  <a:gd name="T54" fmla="*/ 9 w 254"/>
                  <a:gd name="T55" fmla="*/ 192 h 226"/>
                  <a:gd name="T56" fmla="*/ 15 w 254"/>
                  <a:gd name="T57" fmla="*/ 184 h 226"/>
                  <a:gd name="T58" fmla="*/ 35 w 254"/>
                  <a:gd name="T59" fmla="*/ 172 h 226"/>
                  <a:gd name="T60" fmla="*/ 59 w 254"/>
                  <a:gd name="T61" fmla="*/ 167 h 226"/>
                  <a:gd name="T62" fmla="*/ 82 w 254"/>
                  <a:gd name="T63" fmla="*/ 161 h 226"/>
                  <a:gd name="T64" fmla="*/ 102 w 254"/>
                  <a:gd name="T65" fmla="*/ 145 h 226"/>
                  <a:gd name="T66" fmla="*/ 123 w 254"/>
                  <a:gd name="T67" fmla="*/ 124 h 226"/>
                  <a:gd name="T68" fmla="*/ 146 w 254"/>
                  <a:gd name="T69" fmla="*/ 104 h 226"/>
                  <a:gd name="T70" fmla="*/ 167 w 254"/>
                  <a:gd name="T71" fmla="*/ 83 h 226"/>
                  <a:gd name="T72" fmla="*/ 190 w 254"/>
                  <a:gd name="T73" fmla="*/ 61 h 226"/>
                  <a:gd name="T74" fmla="*/ 205 w 254"/>
                  <a:gd name="T75" fmla="*/ 45 h 226"/>
                  <a:gd name="T76" fmla="*/ 221 w 254"/>
                  <a:gd name="T77" fmla="*/ 31 h 226"/>
                  <a:gd name="T78" fmla="*/ 235 w 254"/>
                  <a:gd name="T79" fmla="*/ 16 h 226"/>
                  <a:gd name="T80" fmla="*/ 250 w 254"/>
                  <a:gd name="T81" fmla="*/ 2 h 226"/>
                  <a:gd name="T82" fmla="*/ 251 w 254"/>
                  <a:gd name="T83" fmla="*/ 0 h 226"/>
                  <a:gd name="T84" fmla="*/ 251 w 254"/>
                  <a:gd name="T85"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6">
                    <a:moveTo>
                      <a:pt x="251" y="0"/>
                    </a:moveTo>
                    <a:lnTo>
                      <a:pt x="254" y="2"/>
                    </a:lnTo>
                    <a:lnTo>
                      <a:pt x="251" y="5"/>
                    </a:lnTo>
                    <a:lnTo>
                      <a:pt x="249" y="10"/>
                    </a:lnTo>
                    <a:lnTo>
                      <a:pt x="245" y="12"/>
                    </a:lnTo>
                    <a:lnTo>
                      <a:pt x="244" y="15"/>
                    </a:lnTo>
                    <a:lnTo>
                      <a:pt x="217" y="39"/>
                    </a:lnTo>
                    <a:lnTo>
                      <a:pt x="192" y="64"/>
                    </a:lnTo>
                    <a:lnTo>
                      <a:pt x="168" y="89"/>
                    </a:lnTo>
                    <a:lnTo>
                      <a:pt x="143" y="113"/>
                    </a:lnTo>
                    <a:lnTo>
                      <a:pt x="129" y="125"/>
                    </a:lnTo>
                    <a:lnTo>
                      <a:pt x="115" y="139"/>
                    </a:lnTo>
                    <a:lnTo>
                      <a:pt x="102" y="152"/>
                    </a:lnTo>
                    <a:lnTo>
                      <a:pt x="87" y="164"/>
                    </a:lnTo>
                    <a:lnTo>
                      <a:pt x="68" y="169"/>
                    </a:lnTo>
                    <a:lnTo>
                      <a:pt x="49" y="173"/>
                    </a:lnTo>
                    <a:lnTo>
                      <a:pt x="30" y="179"/>
                    </a:lnTo>
                    <a:lnTo>
                      <a:pt x="15" y="191"/>
                    </a:lnTo>
                    <a:lnTo>
                      <a:pt x="11" y="197"/>
                    </a:lnTo>
                    <a:lnTo>
                      <a:pt x="6" y="205"/>
                    </a:lnTo>
                    <a:lnTo>
                      <a:pt x="4" y="212"/>
                    </a:lnTo>
                    <a:lnTo>
                      <a:pt x="6" y="221"/>
                    </a:lnTo>
                    <a:lnTo>
                      <a:pt x="7" y="226"/>
                    </a:lnTo>
                    <a:lnTo>
                      <a:pt x="4" y="225"/>
                    </a:lnTo>
                    <a:lnTo>
                      <a:pt x="4" y="223"/>
                    </a:lnTo>
                    <a:lnTo>
                      <a:pt x="0" y="212"/>
                    </a:lnTo>
                    <a:lnTo>
                      <a:pt x="2" y="202"/>
                    </a:lnTo>
                    <a:lnTo>
                      <a:pt x="9" y="192"/>
                    </a:lnTo>
                    <a:lnTo>
                      <a:pt x="15" y="184"/>
                    </a:lnTo>
                    <a:lnTo>
                      <a:pt x="35" y="172"/>
                    </a:lnTo>
                    <a:lnTo>
                      <a:pt x="59" y="167"/>
                    </a:lnTo>
                    <a:lnTo>
                      <a:pt x="82" y="161"/>
                    </a:lnTo>
                    <a:lnTo>
                      <a:pt x="102" y="145"/>
                    </a:lnTo>
                    <a:lnTo>
                      <a:pt x="123" y="124"/>
                    </a:lnTo>
                    <a:lnTo>
                      <a:pt x="146" y="104"/>
                    </a:lnTo>
                    <a:lnTo>
                      <a:pt x="167" y="83"/>
                    </a:lnTo>
                    <a:lnTo>
                      <a:pt x="190" y="61"/>
                    </a:lnTo>
                    <a:lnTo>
                      <a:pt x="205" y="45"/>
                    </a:lnTo>
                    <a:lnTo>
                      <a:pt x="221" y="31"/>
                    </a:lnTo>
                    <a:lnTo>
                      <a:pt x="235" y="16"/>
                    </a:lnTo>
                    <a:lnTo>
                      <a:pt x="250" y="2"/>
                    </a:lnTo>
                    <a:lnTo>
                      <a:pt x="251" y="0"/>
                    </a:lnTo>
                    <a:lnTo>
                      <a:pt x="2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8" name="Freeform 53">
                <a:extLst>
                  <a:ext uri="{FF2B5EF4-FFF2-40B4-BE49-F238E27FC236}">
                    <a16:creationId xmlns:a16="http://schemas.microsoft.com/office/drawing/2014/main" id="{5B8C01FC-C02B-4E92-B6FF-9FBE67B59654}"/>
                  </a:ext>
                </a:extLst>
              </p:cNvPr>
              <p:cNvSpPr>
                <a:spLocks/>
              </p:cNvSpPr>
              <p:nvPr/>
            </p:nvSpPr>
            <p:spPr bwMode="auto">
              <a:xfrm>
                <a:off x="5273" y="897"/>
                <a:ext cx="78" cy="63"/>
              </a:xfrm>
              <a:custGeom>
                <a:avLst/>
                <a:gdLst>
                  <a:gd name="T0" fmla="*/ 230 w 234"/>
                  <a:gd name="T1" fmla="*/ 0 h 190"/>
                  <a:gd name="T2" fmla="*/ 234 w 234"/>
                  <a:gd name="T3" fmla="*/ 2 h 190"/>
                  <a:gd name="T4" fmla="*/ 231 w 234"/>
                  <a:gd name="T5" fmla="*/ 5 h 190"/>
                  <a:gd name="T6" fmla="*/ 229 w 234"/>
                  <a:gd name="T7" fmla="*/ 9 h 190"/>
                  <a:gd name="T8" fmla="*/ 225 w 234"/>
                  <a:gd name="T9" fmla="*/ 13 h 190"/>
                  <a:gd name="T10" fmla="*/ 223 w 234"/>
                  <a:gd name="T11" fmla="*/ 16 h 190"/>
                  <a:gd name="T12" fmla="*/ 197 w 234"/>
                  <a:gd name="T13" fmla="*/ 41 h 190"/>
                  <a:gd name="T14" fmla="*/ 169 w 234"/>
                  <a:gd name="T15" fmla="*/ 68 h 190"/>
                  <a:gd name="T16" fmla="*/ 143 w 234"/>
                  <a:gd name="T17" fmla="*/ 94 h 190"/>
                  <a:gd name="T18" fmla="*/ 118 w 234"/>
                  <a:gd name="T19" fmla="*/ 123 h 190"/>
                  <a:gd name="T20" fmla="*/ 104 w 234"/>
                  <a:gd name="T21" fmla="*/ 133 h 190"/>
                  <a:gd name="T22" fmla="*/ 92 w 234"/>
                  <a:gd name="T23" fmla="*/ 143 h 190"/>
                  <a:gd name="T24" fmla="*/ 76 w 234"/>
                  <a:gd name="T25" fmla="*/ 151 h 190"/>
                  <a:gd name="T26" fmla="*/ 60 w 234"/>
                  <a:gd name="T27" fmla="*/ 153 h 190"/>
                  <a:gd name="T28" fmla="*/ 45 w 234"/>
                  <a:gd name="T29" fmla="*/ 153 h 190"/>
                  <a:gd name="T30" fmla="*/ 30 w 234"/>
                  <a:gd name="T31" fmla="*/ 157 h 190"/>
                  <a:gd name="T32" fmla="*/ 16 w 234"/>
                  <a:gd name="T33" fmla="*/ 163 h 190"/>
                  <a:gd name="T34" fmla="*/ 5 w 234"/>
                  <a:gd name="T35" fmla="*/ 175 h 190"/>
                  <a:gd name="T36" fmla="*/ 4 w 234"/>
                  <a:gd name="T37" fmla="*/ 176 h 190"/>
                  <a:gd name="T38" fmla="*/ 4 w 234"/>
                  <a:gd name="T39" fmla="*/ 178 h 190"/>
                  <a:gd name="T40" fmla="*/ 4 w 234"/>
                  <a:gd name="T41" fmla="*/ 181 h 190"/>
                  <a:gd name="T42" fmla="*/ 4 w 234"/>
                  <a:gd name="T43" fmla="*/ 185 h 190"/>
                  <a:gd name="T44" fmla="*/ 2 w 234"/>
                  <a:gd name="T45" fmla="*/ 190 h 190"/>
                  <a:gd name="T46" fmla="*/ 1 w 234"/>
                  <a:gd name="T47" fmla="*/ 187 h 190"/>
                  <a:gd name="T48" fmla="*/ 0 w 234"/>
                  <a:gd name="T49" fmla="*/ 185 h 190"/>
                  <a:gd name="T50" fmla="*/ 0 w 234"/>
                  <a:gd name="T51" fmla="*/ 182 h 190"/>
                  <a:gd name="T52" fmla="*/ 0 w 234"/>
                  <a:gd name="T53" fmla="*/ 182 h 190"/>
                  <a:gd name="T54" fmla="*/ 4 w 234"/>
                  <a:gd name="T55" fmla="*/ 168 h 190"/>
                  <a:gd name="T56" fmla="*/ 15 w 234"/>
                  <a:gd name="T57" fmla="*/ 160 h 190"/>
                  <a:gd name="T58" fmla="*/ 29 w 234"/>
                  <a:gd name="T59" fmla="*/ 153 h 190"/>
                  <a:gd name="T60" fmla="*/ 44 w 234"/>
                  <a:gd name="T61" fmla="*/ 149 h 190"/>
                  <a:gd name="T62" fmla="*/ 53 w 234"/>
                  <a:gd name="T63" fmla="*/ 148 h 190"/>
                  <a:gd name="T64" fmla="*/ 65 w 234"/>
                  <a:gd name="T65" fmla="*/ 148 h 190"/>
                  <a:gd name="T66" fmla="*/ 75 w 234"/>
                  <a:gd name="T67" fmla="*/ 147 h 190"/>
                  <a:gd name="T68" fmla="*/ 85 w 234"/>
                  <a:gd name="T69" fmla="*/ 144 h 190"/>
                  <a:gd name="T70" fmla="*/ 114 w 234"/>
                  <a:gd name="T71" fmla="*/ 121 h 190"/>
                  <a:gd name="T72" fmla="*/ 139 w 234"/>
                  <a:gd name="T73" fmla="*/ 93 h 190"/>
                  <a:gd name="T74" fmla="*/ 164 w 234"/>
                  <a:gd name="T75" fmla="*/ 65 h 190"/>
                  <a:gd name="T76" fmla="*/ 192 w 234"/>
                  <a:gd name="T77" fmla="*/ 40 h 190"/>
                  <a:gd name="T78" fmla="*/ 202 w 234"/>
                  <a:gd name="T79" fmla="*/ 30 h 190"/>
                  <a:gd name="T80" fmla="*/ 212 w 234"/>
                  <a:gd name="T81" fmla="*/ 20 h 190"/>
                  <a:gd name="T82" fmla="*/ 221 w 234"/>
                  <a:gd name="T83" fmla="*/ 10 h 190"/>
                  <a:gd name="T84" fmla="*/ 230 w 234"/>
                  <a:gd name="T85" fmla="*/ 0 h 190"/>
                  <a:gd name="T86" fmla="*/ 230 w 234"/>
                  <a:gd name="T8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4" h="190">
                    <a:moveTo>
                      <a:pt x="230" y="0"/>
                    </a:moveTo>
                    <a:lnTo>
                      <a:pt x="234" y="2"/>
                    </a:lnTo>
                    <a:lnTo>
                      <a:pt x="231" y="5"/>
                    </a:lnTo>
                    <a:lnTo>
                      <a:pt x="229" y="9"/>
                    </a:lnTo>
                    <a:lnTo>
                      <a:pt x="225" y="13"/>
                    </a:lnTo>
                    <a:lnTo>
                      <a:pt x="223" y="16"/>
                    </a:lnTo>
                    <a:lnTo>
                      <a:pt x="197" y="41"/>
                    </a:lnTo>
                    <a:lnTo>
                      <a:pt x="169" y="68"/>
                    </a:lnTo>
                    <a:lnTo>
                      <a:pt x="143" y="94"/>
                    </a:lnTo>
                    <a:lnTo>
                      <a:pt x="118" y="123"/>
                    </a:lnTo>
                    <a:lnTo>
                      <a:pt x="104" y="133"/>
                    </a:lnTo>
                    <a:lnTo>
                      <a:pt x="92" y="143"/>
                    </a:lnTo>
                    <a:lnTo>
                      <a:pt x="76" y="151"/>
                    </a:lnTo>
                    <a:lnTo>
                      <a:pt x="60" y="153"/>
                    </a:lnTo>
                    <a:lnTo>
                      <a:pt x="45" y="153"/>
                    </a:lnTo>
                    <a:lnTo>
                      <a:pt x="30" y="157"/>
                    </a:lnTo>
                    <a:lnTo>
                      <a:pt x="16" y="163"/>
                    </a:lnTo>
                    <a:lnTo>
                      <a:pt x="5" y="175"/>
                    </a:lnTo>
                    <a:lnTo>
                      <a:pt x="4" y="176"/>
                    </a:lnTo>
                    <a:lnTo>
                      <a:pt x="4" y="178"/>
                    </a:lnTo>
                    <a:lnTo>
                      <a:pt x="4" y="181"/>
                    </a:lnTo>
                    <a:lnTo>
                      <a:pt x="4" y="185"/>
                    </a:lnTo>
                    <a:lnTo>
                      <a:pt x="2" y="190"/>
                    </a:lnTo>
                    <a:lnTo>
                      <a:pt x="1" y="187"/>
                    </a:lnTo>
                    <a:lnTo>
                      <a:pt x="0" y="185"/>
                    </a:lnTo>
                    <a:lnTo>
                      <a:pt x="0" y="182"/>
                    </a:lnTo>
                    <a:lnTo>
                      <a:pt x="0" y="182"/>
                    </a:lnTo>
                    <a:lnTo>
                      <a:pt x="4" y="168"/>
                    </a:lnTo>
                    <a:lnTo>
                      <a:pt x="15" y="160"/>
                    </a:lnTo>
                    <a:lnTo>
                      <a:pt x="29" y="153"/>
                    </a:lnTo>
                    <a:lnTo>
                      <a:pt x="44" y="149"/>
                    </a:lnTo>
                    <a:lnTo>
                      <a:pt x="53" y="148"/>
                    </a:lnTo>
                    <a:lnTo>
                      <a:pt x="65" y="148"/>
                    </a:lnTo>
                    <a:lnTo>
                      <a:pt x="75" y="147"/>
                    </a:lnTo>
                    <a:lnTo>
                      <a:pt x="85" y="144"/>
                    </a:lnTo>
                    <a:lnTo>
                      <a:pt x="114" y="121"/>
                    </a:lnTo>
                    <a:lnTo>
                      <a:pt x="139" y="93"/>
                    </a:lnTo>
                    <a:lnTo>
                      <a:pt x="164" y="65"/>
                    </a:lnTo>
                    <a:lnTo>
                      <a:pt x="192" y="40"/>
                    </a:lnTo>
                    <a:lnTo>
                      <a:pt x="202" y="30"/>
                    </a:lnTo>
                    <a:lnTo>
                      <a:pt x="212" y="20"/>
                    </a:lnTo>
                    <a:lnTo>
                      <a:pt x="221" y="10"/>
                    </a:lnTo>
                    <a:lnTo>
                      <a:pt x="230" y="0"/>
                    </a:lnTo>
                    <a:lnTo>
                      <a:pt x="2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9" name="Freeform 54">
                <a:extLst>
                  <a:ext uri="{FF2B5EF4-FFF2-40B4-BE49-F238E27FC236}">
                    <a16:creationId xmlns:a16="http://schemas.microsoft.com/office/drawing/2014/main" id="{0142B18F-6E73-4C52-B10E-446171F9B894}"/>
                  </a:ext>
                </a:extLst>
              </p:cNvPr>
              <p:cNvSpPr>
                <a:spLocks/>
              </p:cNvSpPr>
              <p:nvPr/>
            </p:nvSpPr>
            <p:spPr bwMode="auto">
              <a:xfrm>
                <a:off x="5273" y="952"/>
                <a:ext cx="15" cy="11"/>
              </a:xfrm>
              <a:custGeom>
                <a:avLst/>
                <a:gdLst>
                  <a:gd name="T0" fmla="*/ 24 w 43"/>
                  <a:gd name="T1" fmla="*/ 0 h 32"/>
                  <a:gd name="T2" fmla="*/ 27 w 43"/>
                  <a:gd name="T3" fmla="*/ 0 h 32"/>
                  <a:gd name="T4" fmla="*/ 27 w 43"/>
                  <a:gd name="T5" fmla="*/ 2 h 32"/>
                  <a:gd name="T6" fmla="*/ 20 w 43"/>
                  <a:gd name="T7" fmla="*/ 5 h 32"/>
                  <a:gd name="T8" fmla="*/ 12 w 43"/>
                  <a:gd name="T9" fmla="*/ 11 h 32"/>
                  <a:gd name="T10" fmla="*/ 5 w 43"/>
                  <a:gd name="T11" fmla="*/ 19 h 32"/>
                  <a:gd name="T12" fmla="*/ 5 w 43"/>
                  <a:gd name="T13" fmla="*/ 26 h 32"/>
                  <a:gd name="T14" fmla="*/ 13 w 43"/>
                  <a:gd name="T15" fmla="*/ 19 h 32"/>
                  <a:gd name="T16" fmla="*/ 22 w 43"/>
                  <a:gd name="T17" fmla="*/ 11 h 32"/>
                  <a:gd name="T18" fmla="*/ 32 w 43"/>
                  <a:gd name="T19" fmla="*/ 7 h 32"/>
                  <a:gd name="T20" fmla="*/ 43 w 43"/>
                  <a:gd name="T21" fmla="*/ 9 h 32"/>
                  <a:gd name="T22" fmla="*/ 43 w 43"/>
                  <a:gd name="T23" fmla="*/ 11 h 32"/>
                  <a:gd name="T24" fmla="*/ 43 w 43"/>
                  <a:gd name="T25" fmla="*/ 12 h 32"/>
                  <a:gd name="T26" fmla="*/ 32 w 43"/>
                  <a:gd name="T27" fmla="*/ 11 h 32"/>
                  <a:gd name="T28" fmla="*/ 22 w 43"/>
                  <a:gd name="T29" fmla="*/ 16 h 32"/>
                  <a:gd name="T30" fmla="*/ 13 w 43"/>
                  <a:gd name="T31" fmla="*/ 24 h 32"/>
                  <a:gd name="T32" fmla="*/ 5 w 43"/>
                  <a:gd name="T33" fmla="*/ 32 h 32"/>
                  <a:gd name="T34" fmla="*/ 2 w 43"/>
                  <a:gd name="T35" fmla="*/ 31 h 32"/>
                  <a:gd name="T36" fmla="*/ 0 w 43"/>
                  <a:gd name="T37" fmla="*/ 29 h 32"/>
                  <a:gd name="T38" fmla="*/ 0 w 43"/>
                  <a:gd name="T39" fmla="*/ 19 h 32"/>
                  <a:gd name="T40" fmla="*/ 7 w 43"/>
                  <a:gd name="T41" fmla="*/ 10 h 32"/>
                  <a:gd name="T42" fmla="*/ 15 w 43"/>
                  <a:gd name="T43" fmla="*/ 4 h 32"/>
                  <a:gd name="T44" fmla="*/ 24 w 43"/>
                  <a:gd name="T45" fmla="*/ 0 h 32"/>
                  <a:gd name="T46" fmla="*/ 24 w 43"/>
                  <a:gd name="T4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32">
                    <a:moveTo>
                      <a:pt x="24" y="0"/>
                    </a:moveTo>
                    <a:lnTo>
                      <a:pt x="27" y="0"/>
                    </a:lnTo>
                    <a:lnTo>
                      <a:pt x="27" y="2"/>
                    </a:lnTo>
                    <a:lnTo>
                      <a:pt x="20" y="5"/>
                    </a:lnTo>
                    <a:lnTo>
                      <a:pt x="12" y="11"/>
                    </a:lnTo>
                    <a:lnTo>
                      <a:pt x="5" y="19"/>
                    </a:lnTo>
                    <a:lnTo>
                      <a:pt x="5" y="26"/>
                    </a:lnTo>
                    <a:lnTo>
                      <a:pt x="13" y="19"/>
                    </a:lnTo>
                    <a:lnTo>
                      <a:pt x="22" y="11"/>
                    </a:lnTo>
                    <a:lnTo>
                      <a:pt x="32" y="7"/>
                    </a:lnTo>
                    <a:lnTo>
                      <a:pt x="43" y="9"/>
                    </a:lnTo>
                    <a:lnTo>
                      <a:pt x="43" y="11"/>
                    </a:lnTo>
                    <a:lnTo>
                      <a:pt x="43" y="12"/>
                    </a:lnTo>
                    <a:lnTo>
                      <a:pt x="32" y="11"/>
                    </a:lnTo>
                    <a:lnTo>
                      <a:pt x="22" y="16"/>
                    </a:lnTo>
                    <a:lnTo>
                      <a:pt x="13" y="24"/>
                    </a:lnTo>
                    <a:lnTo>
                      <a:pt x="5" y="32"/>
                    </a:lnTo>
                    <a:lnTo>
                      <a:pt x="2" y="31"/>
                    </a:lnTo>
                    <a:lnTo>
                      <a:pt x="0" y="29"/>
                    </a:lnTo>
                    <a:lnTo>
                      <a:pt x="0" y="19"/>
                    </a:lnTo>
                    <a:lnTo>
                      <a:pt x="7" y="10"/>
                    </a:lnTo>
                    <a:lnTo>
                      <a:pt x="15" y="4"/>
                    </a:lnTo>
                    <a:lnTo>
                      <a:pt x="24"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0" name="Freeform 55">
                <a:extLst>
                  <a:ext uri="{FF2B5EF4-FFF2-40B4-BE49-F238E27FC236}">
                    <a16:creationId xmlns:a16="http://schemas.microsoft.com/office/drawing/2014/main" id="{EEB1929B-9CB9-447B-8576-0693E3A1A415}"/>
                  </a:ext>
                </a:extLst>
              </p:cNvPr>
              <p:cNvSpPr>
                <a:spLocks/>
              </p:cNvSpPr>
              <p:nvPr/>
            </p:nvSpPr>
            <p:spPr bwMode="auto">
              <a:xfrm>
                <a:off x="5276" y="960"/>
                <a:ext cx="2" cy="3"/>
              </a:xfrm>
              <a:custGeom>
                <a:avLst/>
                <a:gdLst>
                  <a:gd name="T0" fmla="*/ 3 w 6"/>
                  <a:gd name="T1" fmla="*/ 0 h 8"/>
                  <a:gd name="T2" fmla="*/ 4 w 6"/>
                  <a:gd name="T3" fmla="*/ 1 h 8"/>
                  <a:gd name="T4" fmla="*/ 6 w 6"/>
                  <a:gd name="T5" fmla="*/ 5 h 8"/>
                  <a:gd name="T6" fmla="*/ 4 w 6"/>
                  <a:gd name="T7" fmla="*/ 8 h 8"/>
                  <a:gd name="T8" fmla="*/ 3 w 6"/>
                  <a:gd name="T9" fmla="*/ 6 h 8"/>
                  <a:gd name="T10" fmla="*/ 1 w 6"/>
                  <a:gd name="T11" fmla="*/ 5 h 8"/>
                  <a:gd name="T12" fmla="*/ 0 w 6"/>
                  <a:gd name="T13" fmla="*/ 2 h 8"/>
                  <a:gd name="T14" fmla="*/ 0 w 6"/>
                  <a:gd name="T15" fmla="*/ 1 h 8"/>
                  <a:gd name="T16" fmla="*/ 3 w 6"/>
                  <a:gd name="T17" fmla="*/ 0 h 8"/>
                  <a:gd name="T18" fmla="*/ 3 w 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3" y="0"/>
                    </a:moveTo>
                    <a:lnTo>
                      <a:pt x="4" y="1"/>
                    </a:lnTo>
                    <a:lnTo>
                      <a:pt x="6" y="5"/>
                    </a:lnTo>
                    <a:lnTo>
                      <a:pt x="4" y="8"/>
                    </a:lnTo>
                    <a:lnTo>
                      <a:pt x="3" y="6"/>
                    </a:lnTo>
                    <a:lnTo>
                      <a:pt x="1" y="5"/>
                    </a:lnTo>
                    <a:lnTo>
                      <a:pt x="0" y="2"/>
                    </a:lnTo>
                    <a:lnTo>
                      <a:pt x="0" y="1"/>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1" name="Freeform 56">
                <a:extLst>
                  <a:ext uri="{FF2B5EF4-FFF2-40B4-BE49-F238E27FC236}">
                    <a16:creationId xmlns:a16="http://schemas.microsoft.com/office/drawing/2014/main" id="{1B861F1E-D507-4442-9B82-7A9FEF8B1B97}"/>
                  </a:ext>
                </a:extLst>
              </p:cNvPr>
              <p:cNvSpPr>
                <a:spLocks/>
              </p:cNvSpPr>
              <p:nvPr/>
            </p:nvSpPr>
            <p:spPr bwMode="auto">
              <a:xfrm>
                <a:off x="5286" y="967"/>
                <a:ext cx="13" cy="16"/>
              </a:xfrm>
              <a:custGeom>
                <a:avLst/>
                <a:gdLst>
                  <a:gd name="T0" fmla="*/ 30 w 39"/>
                  <a:gd name="T1" fmla="*/ 0 h 48"/>
                  <a:gd name="T2" fmla="*/ 39 w 39"/>
                  <a:gd name="T3" fmla="*/ 11 h 48"/>
                  <a:gd name="T4" fmla="*/ 39 w 39"/>
                  <a:gd name="T5" fmla="*/ 26 h 48"/>
                  <a:gd name="T6" fmla="*/ 32 w 39"/>
                  <a:gd name="T7" fmla="*/ 40 h 48"/>
                  <a:gd name="T8" fmla="*/ 20 w 39"/>
                  <a:gd name="T9" fmla="*/ 48 h 48"/>
                  <a:gd name="T10" fmla="*/ 14 w 39"/>
                  <a:gd name="T11" fmla="*/ 48 h 48"/>
                  <a:gd name="T12" fmla="*/ 9 w 39"/>
                  <a:gd name="T13" fmla="*/ 48 h 48"/>
                  <a:gd name="T14" fmla="*/ 4 w 39"/>
                  <a:gd name="T15" fmla="*/ 45 h 48"/>
                  <a:gd name="T16" fmla="*/ 0 w 39"/>
                  <a:gd name="T17" fmla="*/ 43 h 48"/>
                  <a:gd name="T18" fmla="*/ 1 w 39"/>
                  <a:gd name="T19" fmla="*/ 39 h 48"/>
                  <a:gd name="T20" fmla="*/ 6 w 39"/>
                  <a:gd name="T21" fmla="*/ 42 h 48"/>
                  <a:gd name="T22" fmla="*/ 11 w 39"/>
                  <a:gd name="T23" fmla="*/ 44 h 48"/>
                  <a:gd name="T24" fmla="*/ 16 w 39"/>
                  <a:gd name="T25" fmla="*/ 44 h 48"/>
                  <a:gd name="T26" fmla="*/ 22 w 39"/>
                  <a:gd name="T27" fmla="*/ 43 h 48"/>
                  <a:gd name="T28" fmla="*/ 30 w 39"/>
                  <a:gd name="T29" fmla="*/ 34 h 48"/>
                  <a:gd name="T30" fmla="*/ 35 w 39"/>
                  <a:gd name="T31" fmla="*/ 24 h 48"/>
                  <a:gd name="T32" fmla="*/ 35 w 39"/>
                  <a:gd name="T33" fmla="*/ 13 h 48"/>
                  <a:gd name="T34" fmla="*/ 29 w 39"/>
                  <a:gd name="T35" fmla="*/ 4 h 48"/>
                  <a:gd name="T36" fmla="*/ 29 w 39"/>
                  <a:gd name="T37" fmla="*/ 3 h 48"/>
                  <a:gd name="T38" fmla="*/ 30 w 39"/>
                  <a:gd name="T39" fmla="*/ 0 h 48"/>
                  <a:gd name="T40" fmla="*/ 30 w 39"/>
                  <a:gd name="T4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48">
                    <a:moveTo>
                      <a:pt x="30" y="0"/>
                    </a:moveTo>
                    <a:lnTo>
                      <a:pt x="39" y="11"/>
                    </a:lnTo>
                    <a:lnTo>
                      <a:pt x="39" y="26"/>
                    </a:lnTo>
                    <a:lnTo>
                      <a:pt x="32" y="40"/>
                    </a:lnTo>
                    <a:lnTo>
                      <a:pt x="20" y="48"/>
                    </a:lnTo>
                    <a:lnTo>
                      <a:pt x="14" y="48"/>
                    </a:lnTo>
                    <a:lnTo>
                      <a:pt x="9" y="48"/>
                    </a:lnTo>
                    <a:lnTo>
                      <a:pt x="4" y="45"/>
                    </a:lnTo>
                    <a:lnTo>
                      <a:pt x="0" y="43"/>
                    </a:lnTo>
                    <a:lnTo>
                      <a:pt x="1" y="39"/>
                    </a:lnTo>
                    <a:lnTo>
                      <a:pt x="6" y="42"/>
                    </a:lnTo>
                    <a:lnTo>
                      <a:pt x="11" y="44"/>
                    </a:lnTo>
                    <a:lnTo>
                      <a:pt x="16" y="44"/>
                    </a:lnTo>
                    <a:lnTo>
                      <a:pt x="22" y="43"/>
                    </a:lnTo>
                    <a:lnTo>
                      <a:pt x="30" y="34"/>
                    </a:lnTo>
                    <a:lnTo>
                      <a:pt x="35" y="24"/>
                    </a:lnTo>
                    <a:lnTo>
                      <a:pt x="35" y="13"/>
                    </a:lnTo>
                    <a:lnTo>
                      <a:pt x="29" y="4"/>
                    </a:lnTo>
                    <a:lnTo>
                      <a:pt x="29" y="3"/>
                    </a:lnTo>
                    <a:lnTo>
                      <a:pt x="30" y="0"/>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2" name="Freeform 57">
                <a:extLst>
                  <a:ext uri="{FF2B5EF4-FFF2-40B4-BE49-F238E27FC236}">
                    <a16:creationId xmlns:a16="http://schemas.microsoft.com/office/drawing/2014/main" id="{CA9FBB6A-7606-4799-8FD0-4401EEFC0F75}"/>
                  </a:ext>
                </a:extLst>
              </p:cNvPr>
              <p:cNvSpPr>
                <a:spLocks/>
              </p:cNvSpPr>
              <p:nvPr/>
            </p:nvSpPr>
            <p:spPr bwMode="auto">
              <a:xfrm>
                <a:off x="5287" y="983"/>
                <a:ext cx="16" cy="52"/>
              </a:xfrm>
              <a:custGeom>
                <a:avLst/>
                <a:gdLst>
                  <a:gd name="T0" fmla="*/ 12 w 47"/>
                  <a:gd name="T1" fmla="*/ 0 h 158"/>
                  <a:gd name="T2" fmla="*/ 22 w 47"/>
                  <a:gd name="T3" fmla="*/ 11 h 158"/>
                  <a:gd name="T4" fmla="*/ 32 w 47"/>
                  <a:gd name="T5" fmla="*/ 22 h 158"/>
                  <a:gd name="T6" fmla="*/ 40 w 47"/>
                  <a:gd name="T7" fmla="*/ 36 h 158"/>
                  <a:gd name="T8" fmla="*/ 47 w 47"/>
                  <a:gd name="T9" fmla="*/ 50 h 158"/>
                  <a:gd name="T10" fmla="*/ 44 w 47"/>
                  <a:gd name="T11" fmla="*/ 69 h 158"/>
                  <a:gd name="T12" fmla="*/ 38 w 47"/>
                  <a:gd name="T13" fmla="*/ 88 h 158"/>
                  <a:gd name="T14" fmla="*/ 31 w 47"/>
                  <a:gd name="T15" fmla="*/ 105 h 158"/>
                  <a:gd name="T16" fmla="*/ 22 w 47"/>
                  <a:gd name="T17" fmla="*/ 124 h 158"/>
                  <a:gd name="T18" fmla="*/ 18 w 47"/>
                  <a:gd name="T19" fmla="*/ 131 h 158"/>
                  <a:gd name="T20" fmla="*/ 13 w 47"/>
                  <a:gd name="T21" fmla="*/ 140 h 158"/>
                  <a:gd name="T22" fmla="*/ 10 w 47"/>
                  <a:gd name="T23" fmla="*/ 149 h 158"/>
                  <a:gd name="T24" fmla="*/ 5 w 47"/>
                  <a:gd name="T25" fmla="*/ 157 h 158"/>
                  <a:gd name="T26" fmla="*/ 2 w 47"/>
                  <a:gd name="T27" fmla="*/ 157 h 158"/>
                  <a:gd name="T28" fmla="*/ 0 w 47"/>
                  <a:gd name="T29" fmla="*/ 158 h 158"/>
                  <a:gd name="T30" fmla="*/ 8 w 47"/>
                  <a:gd name="T31" fmla="*/ 139 h 158"/>
                  <a:gd name="T32" fmla="*/ 18 w 47"/>
                  <a:gd name="T33" fmla="*/ 121 h 158"/>
                  <a:gd name="T34" fmla="*/ 27 w 47"/>
                  <a:gd name="T35" fmla="*/ 104 h 158"/>
                  <a:gd name="T36" fmla="*/ 33 w 47"/>
                  <a:gd name="T37" fmla="*/ 85 h 158"/>
                  <a:gd name="T38" fmla="*/ 37 w 47"/>
                  <a:gd name="T39" fmla="*/ 74 h 158"/>
                  <a:gd name="T40" fmla="*/ 41 w 47"/>
                  <a:gd name="T41" fmla="*/ 62 h 158"/>
                  <a:gd name="T42" fmla="*/ 42 w 47"/>
                  <a:gd name="T43" fmla="*/ 51 h 158"/>
                  <a:gd name="T44" fmla="*/ 37 w 47"/>
                  <a:gd name="T45" fmla="*/ 41 h 158"/>
                  <a:gd name="T46" fmla="*/ 32 w 47"/>
                  <a:gd name="T47" fmla="*/ 30 h 158"/>
                  <a:gd name="T48" fmla="*/ 25 w 47"/>
                  <a:gd name="T49" fmla="*/ 20 h 158"/>
                  <a:gd name="T50" fmla="*/ 17 w 47"/>
                  <a:gd name="T51" fmla="*/ 10 h 158"/>
                  <a:gd name="T52" fmla="*/ 10 w 47"/>
                  <a:gd name="T53" fmla="*/ 1 h 158"/>
                  <a:gd name="T54" fmla="*/ 12 w 47"/>
                  <a:gd name="T55" fmla="*/ 0 h 158"/>
                  <a:gd name="T56" fmla="*/ 12 w 47"/>
                  <a:gd name="T5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158">
                    <a:moveTo>
                      <a:pt x="12" y="0"/>
                    </a:moveTo>
                    <a:lnTo>
                      <a:pt x="22" y="11"/>
                    </a:lnTo>
                    <a:lnTo>
                      <a:pt x="32" y="22"/>
                    </a:lnTo>
                    <a:lnTo>
                      <a:pt x="40" y="36"/>
                    </a:lnTo>
                    <a:lnTo>
                      <a:pt x="47" y="50"/>
                    </a:lnTo>
                    <a:lnTo>
                      <a:pt x="44" y="69"/>
                    </a:lnTo>
                    <a:lnTo>
                      <a:pt x="38" y="88"/>
                    </a:lnTo>
                    <a:lnTo>
                      <a:pt x="31" y="105"/>
                    </a:lnTo>
                    <a:lnTo>
                      <a:pt x="22" y="124"/>
                    </a:lnTo>
                    <a:lnTo>
                      <a:pt x="18" y="131"/>
                    </a:lnTo>
                    <a:lnTo>
                      <a:pt x="13" y="140"/>
                    </a:lnTo>
                    <a:lnTo>
                      <a:pt x="10" y="149"/>
                    </a:lnTo>
                    <a:lnTo>
                      <a:pt x="5" y="157"/>
                    </a:lnTo>
                    <a:lnTo>
                      <a:pt x="2" y="157"/>
                    </a:lnTo>
                    <a:lnTo>
                      <a:pt x="0" y="158"/>
                    </a:lnTo>
                    <a:lnTo>
                      <a:pt x="8" y="139"/>
                    </a:lnTo>
                    <a:lnTo>
                      <a:pt x="18" y="121"/>
                    </a:lnTo>
                    <a:lnTo>
                      <a:pt x="27" y="104"/>
                    </a:lnTo>
                    <a:lnTo>
                      <a:pt x="33" y="85"/>
                    </a:lnTo>
                    <a:lnTo>
                      <a:pt x="37" y="74"/>
                    </a:lnTo>
                    <a:lnTo>
                      <a:pt x="41" y="62"/>
                    </a:lnTo>
                    <a:lnTo>
                      <a:pt x="42" y="51"/>
                    </a:lnTo>
                    <a:lnTo>
                      <a:pt x="37" y="41"/>
                    </a:lnTo>
                    <a:lnTo>
                      <a:pt x="32" y="30"/>
                    </a:lnTo>
                    <a:lnTo>
                      <a:pt x="25" y="20"/>
                    </a:lnTo>
                    <a:lnTo>
                      <a:pt x="17" y="10"/>
                    </a:lnTo>
                    <a:lnTo>
                      <a:pt x="10" y="1"/>
                    </a:lnTo>
                    <a:lnTo>
                      <a:pt x="12"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3" name="Freeform 58">
                <a:extLst>
                  <a:ext uri="{FF2B5EF4-FFF2-40B4-BE49-F238E27FC236}">
                    <a16:creationId xmlns:a16="http://schemas.microsoft.com/office/drawing/2014/main" id="{939D31D7-7195-4288-8CA8-B3A853DACC18}"/>
                  </a:ext>
                </a:extLst>
              </p:cNvPr>
              <p:cNvSpPr>
                <a:spLocks/>
              </p:cNvSpPr>
              <p:nvPr/>
            </p:nvSpPr>
            <p:spPr bwMode="auto">
              <a:xfrm>
                <a:off x="5297" y="977"/>
                <a:ext cx="15" cy="44"/>
              </a:xfrm>
              <a:custGeom>
                <a:avLst/>
                <a:gdLst>
                  <a:gd name="T0" fmla="*/ 0 w 45"/>
                  <a:gd name="T1" fmla="*/ 0 h 131"/>
                  <a:gd name="T2" fmla="*/ 16 w 45"/>
                  <a:gd name="T3" fmla="*/ 17 h 131"/>
                  <a:gd name="T4" fmla="*/ 28 w 45"/>
                  <a:gd name="T5" fmla="*/ 36 h 131"/>
                  <a:gd name="T6" fmla="*/ 38 w 45"/>
                  <a:gd name="T7" fmla="*/ 53 h 131"/>
                  <a:gd name="T8" fmla="*/ 45 w 45"/>
                  <a:gd name="T9" fmla="*/ 73 h 131"/>
                  <a:gd name="T10" fmla="*/ 44 w 45"/>
                  <a:gd name="T11" fmla="*/ 87 h 131"/>
                  <a:gd name="T12" fmla="*/ 41 w 45"/>
                  <a:gd name="T13" fmla="*/ 101 h 131"/>
                  <a:gd name="T14" fmla="*/ 38 w 45"/>
                  <a:gd name="T15" fmla="*/ 114 h 131"/>
                  <a:gd name="T16" fmla="*/ 38 w 45"/>
                  <a:gd name="T17" fmla="*/ 127 h 131"/>
                  <a:gd name="T18" fmla="*/ 38 w 45"/>
                  <a:gd name="T19" fmla="*/ 129 h 131"/>
                  <a:gd name="T20" fmla="*/ 39 w 45"/>
                  <a:gd name="T21" fmla="*/ 131 h 131"/>
                  <a:gd name="T22" fmla="*/ 33 w 45"/>
                  <a:gd name="T23" fmla="*/ 130 h 131"/>
                  <a:gd name="T24" fmla="*/ 31 w 45"/>
                  <a:gd name="T25" fmla="*/ 126 h 131"/>
                  <a:gd name="T26" fmla="*/ 33 w 45"/>
                  <a:gd name="T27" fmla="*/ 119 h 131"/>
                  <a:gd name="T28" fmla="*/ 34 w 45"/>
                  <a:gd name="T29" fmla="*/ 114 h 131"/>
                  <a:gd name="T30" fmla="*/ 36 w 45"/>
                  <a:gd name="T31" fmla="*/ 101 h 131"/>
                  <a:gd name="T32" fmla="*/ 40 w 45"/>
                  <a:gd name="T33" fmla="*/ 87 h 131"/>
                  <a:gd name="T34" fmla="*/ 40 w 45"/>
                  <a:gd name="T35" fmla="*/ 73 h 131"/>
                  <a:gd name="T36" fmla="*/ 36 w 45"/>
                  <a:gd name="T37" fmla="*/ 62 h 131"/>
                  <a:gd name="T38" fmla="*/ 30 w 45"/>
                  <a:gd name="T39" fmla="*/ 46 h 131"/>
                  <a:gd name="T40" fmla="*/ 20 w 45"/>
                  <a:gd name="T41" fmla="*/ 31 h 131"/>
                  <a:gd name="T42" fmla="*/ 10 w 45"/>
                  <a:gd name="T43" fmla="*/ 17 h 131"/>
                  <a:gd name="T44" fmla="*/ 0 w 45"/>
                  <a:gd name="T45" fmla="*/ 4 h 131"/>
                  <a:gd name="T46" fmla="*/ 0 w 45"/>
                  <a:gd name="T47" fmla="*/ 2 h 131"/>
                  <a:gd name="T48" fmla="*/ 0 w 45"/>
                  <a:gd name="T49" fmla="*/ 0 h 131"/>
                  <a:gd name="T50" fmla="*/ 0 w 45"/>
                  <a:gd name="T5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131">
                    <a:moveTo>
                      <a:pt x="0" y="0"/>
                    </a:moveTo>
                    <a:lnTo>
                      <a:pt x="16" y="17"/>
                    </a:lnTo>
                    <a:lnTo>
                      <a:pt x="28" y="36"/>
                    </a:lnTo>
                    <a:lnTo>
                      <a:pt x="38" y="53"/>
                    </a:lnTo>
                    <a:lnTo>
                      <a:pt x="45" y="73"/>
                    </a:lnTo>
                    <a:lnTo>
                      <a:pt x="44" y="87"/>
                    </a:lnTo>
                    <a:lnTo>
                      <a:pt x="41" y="101"/>
                    </a:lnTo>
                    <a:lnTo>
                      <a:pt x="38" y="114"/>
                    </a:lnTo>
                    <a:lnTo>
                      <a:pt x="38" y="127"/>
                    </a:lnTo>
                    <a:lnTo>
                      <a:pt x="38" y="129"/>
                    </a:lnTo>
                    <a:lnTo>
                      <a:pt x="39" y="131"/>
                    </a:lnTo>
                    <a:lnTo>
                      <a:pt x="33" y="130"/>
                    </a:lnTo>
                    <a:lnTo>
                      <a:pt x="31" y="126"/>
                    </a:lnTo>
                    <a:lnTo>
                      <a:pt x="33" y="119"/>
                    </a:lnTo>
                    <a:lnTo>
                      <a:pt x="34" y="114"/>
                    </a:lnTo>
                    <a:lnTo>
                      <a:pt x="36" y="101"/>
                    </a:lnTo>
                    <a:lnTo>
                      <a:pt x="40" y="87"/>
                    </a:lnTo>
                    <a:lnTo>
                      <a:pt x="40" y="73"/>
                    </a:lnTo>
                    <a:lnTo>
                      <a:pt x="36" y="62"/>
                    </a:lnTo>
                    <a:lnTo>
                      <a:pt x="30" y="46"/>
                    </a:lnTo>
                    <a:lnTo>
                      <a:pt x="20" y="31"/>
                    </a:lnTo>
                    <a:lnTo>
                      <a:pt x="10" y="17"/>
                    </a:lnTo>
                    <a:lnTo>
                      <a:pt x="0" y="4"/>
                    </a:lnTo>
                    <a:lnTo>
                      <a:pt x="0"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4" name="Freeform 59">
                <a:extLst>
                  <a:ext uri="{FF2B5EF4-FFF2-40B4-BE49-F238E27FC236}">
                    <a16:creationId xmlns:a16="http://schemas.microsoft.com/office/drawing/2014/main" id="{3CDBB2B6-B04A-4B95-85CE-95BC843D9356}"/>
                  </a:ext>
                </a:extLst>
              </p:cNvPr>
              <p:cNvSpPr>
                <a:spLocks/>
              </p:cNvSpPr>
              <p:nvPr/>
            </p:nvSpPr>
            <p:spPr bwMode="auto">
              <a:xfrm>
                <a:off x="5317" y="1032"/>
                <a:ext cx="66" cy="75"/>
              </a:xfrm>
              <a:custGeom>
                <a:avLst/>
                <a:gdLst>
                  <a:gd name="T0" fmla="*/ 6 w 197"/>
                  <a:gd name="T1" fmla="*/ 0 h 226"/>
                  <a:gd name="T2" fmla="*/ 11 w 197"/>
                  <a:gd name="T3" fmla="*/ 9 h 226"/>
                  <a:gd name="T4" fmla="*/ 16 w 197"/>
                  <a:gd name="T5" fmla="*/ 15 h 226"/>
                  <a:gd name="T6" fmla="*/ 21 w 197"/>
                  <a:gd name="T7" fmla="*/ 21 h 226"/>
                  <a:gd name="T8" fmla="*/ 28 w 197"/>
                  <a:gd name="T9" fmla="*/ 31 h 226"/>
                  <a:gd name="T10" fmla="*/ 34 w 197"/>
                  <a:gd name="T11" fmla="*/ 39 h 226"/>
                  <a:gd name="T12" fmla="*/ 40 w 197"/>
                  <a:gd name="T13" fmla="*/ 48 h 226"/>
                  <a:gd name="T14" fmla="*/ 48 w 197"/>
                  <a:gd name="T15" fmla="*/ 55 h 226"/>
                  <a:gd name="T16" fmla="*/ 54 w 197"/>
                  <a:gd name="T17" fmla="*/ 64 h 226"/>
                  <a:gd name="T18" fmla="*/ 68 w 197"/>
                  <a:gd name="T19" fmla="*/ 79 h 226"/>
                  <a:gd name="T20" fmla="*/ 82 w 197"/>
                  <a:gd name="T21" fmla="*/ 95 h 226"/>
                  <a:gd name="T22" fmla="*/ 97 w 197"/>
                  <a:gd name="T23" fmla="*/ 110 h 226"/>
                  <a:gd name="T24" fmla="*/ 113 w 197"/>
                  <a:gd name="T25" fmla="*/ 127 h 226"/>
                  <a:gd name="T26" fmla="*/ 131 w 197"/>
                  <a:gd name="T27" fmla="*/ 146 h 226"/>
                  <a:gd name="T28" fmla="*/ 156 w 197"/>
                  <a:gd name="T29" fmla="*/ 174 h 226"/>
                  <a:gd name="T30" fmla="*/ 180 w 197"/>
                  <a:gd name="T31" fmla="*/ 202 h 226"/>
                  <a:gd name="T32" fmla="*/ 197 w 197"/>
                  <a:gd name="T33" fmla="*/ 223 h 226"/>
                  <a:gd name="T34" fmla="*/ 194 w 197"/>
                  <a:gd name="T35" fmla="*/ 226 h 226"/>
                  <a:gd name="T36" fmla="*/ 185 w 197"/>
                  <a:gd name="T37" fmla="*/ 216 h 226"/>
                  <a:gd name="T38" fmla="*/ 170 w 197"/>
                  <a:gd name="T39" fmla="*/ 200 h 226"/>
                  <a:gd name="T40" fmla="*/ 155 w 197"/>
                  <a:gd name="T41" fmla="*/ 181 h 226"/>
                  <a:gd name="T42" fmla="*/ 146 w 197"/>
                  <a:gd name="T43" fmla="*/ 171 h 226"/>
                  <a:gd name="T44" fmla="*/ 122 w 197"/>
                  <a:gd name="T45" fmla="*/ 146 h 226"/>
                  <a:gd name="T46" fmla="*/ 99 w 197"/>
                  <a:gd name="T47" fmla="*/ 122 h 226"/>
                  <a:gd name="T48" fmla="*/ 77 w 197"/>
                  <a:gd name="T49" fmla="*/ 97 h 226"/>
                  <a:gd name="T50" fmla="*/ 55 w 197"/>
                  <a:gd name="T51" fmla="*/ 71 h 226"/>
                  <a:gd name="T52" fmla="*/ 47 w 197"/>
                  <a:gd name="T53" fmla="*/ 60 h 226"/>
                  <a:gd name="T54" fmla="*/ 39 w 197"/>
                  <a:gd name="T55" fmla="*/ 51 h 226"/>
                  <a:gd name="T56" fmla="*/ 30 w 197"/>
                  <a:gd name="T57" fmla="*/ 41 h 226"/>
                  <a:gd name="T58" fmla="*/ 23 w 197"/>
                  <a:gd name="T59" fmla="*/ 31 h 226"/>
                  <a:gd name="T60" fmla="*/ 15 w 197"/>
                  <a:gd name="T61" fmla="*/ 21 h 226"/>
                  <a:gd name="T62" fmla="*/ 11 w 197"/>
                  <a:gd name="T63" fmla="*/ 15 h 226"/>
                  <a:gd name="T64" fmla="*/ 6 w 197"/>
                  <a:gd name="T65" fmla="*/ 10 h 226"/>
                  <a:gd name="T66" fmla="*/ 0 w 197"/>
                  <a:gd name="T67" fmla="*/ 0 h 226"/>
                  <a:gd name="T68" fmla="*/ 6 w 197"/>
                  <a:gd name="T69" fmla="*/ 0 h 226"/>
                  <a:gd name="T70" fmla="*/ 6 w 197"/>
                  <a:gd name="T7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7" h="226">
                    <a:moveTo>
                      <a:pt x="6" y="0"/>
                    </a:moveTo>
                    <a:lnTo>
                      <a:pt x="11" y="9"/>
                    </a:lnTo>
                    <a:lnTo>
                      <a:pt x="16" y="15"/>
                    </a:lnTo>
                    <a:lnTo>
                      <a:pt x="21" y="21"/>
                    </a:lnTo>
                    <a:lnTo>
                      <a:pt x="28" y="31"/>
                    </a:lnTo>
                    <a:lnTo>
                      <a:pt x="34" y="39"/>
                    </a:lnTo>
                    <a:lnTo>
                      <a:pt x="40" y="48"/>
                    </a:lnTo>
                    <a:lnTo>
                      <a:pt x="48" y="55"/>
                    </a:lnTo>
                    <a:lnTo>
                      <a:pt x="54" y="64"/>
                    </a:lnTo>
                    <a:lnTo>
                      <a:pt x="68" y="79"/>
                    </a:lnTo>
                    <a:lnTo>
                      <a:pt x="82" y="95"/>
                    </a:lnTo>
                    <a:lnTo>
                      <a:pt x="97" y="110"/>
                    </a:lnTo>
                    <a:lnTo>
                      <a:pt x="113" y="127"/>
                    </a:lnTo>
                    <a:lnTo>
                      <a:pt x="131" y="146"/>
                    </a:lnTo>
                    <a:lnTo>
                      <a:pt x="156" y="174"/>
                    </a:lnTo>
                    <a:lnTo>
                      <a:pt x="180" y="202"/>
                    </a:lnTo>
                    <a:lnTo>
                      <a:pt x="197" y="223"/>
                    </a:lnTo>
                    <a:lnTo>
                      <a:pt x="194" y="226"/>
                    </a:lnTo>
                    <a:lnTo>
                      <a:pt x="185" y="216"/>
                    </a:lnTo>
                    <a:lnTo>
                      <a:pt x="170" y="200"/>
                    </a:lnTo>
                    <a:lnTo>
                      <a:pt x="155" y="181"/>
                    </a:lnTo>
                    <a:lnTo>
                      <a:pt x="146" y="171"/>
                    </a:lnTo>
                    <a:lnTo>
                      <a:pt x="122" y="146"/>
                    </a:lnTo>
                    <a:lnTo>
                      <a:pt x="99" y="122"/>
                    </a:lnTo>
                    <a:lnTo>
                      <a:pt x="77" y="97"/>
                    </a:lnTo>
                    <a:lnTo>
                      <a:pt x="55" y="71"/>
                    </a:lnTo>
                    <a:lnTo>
                      <a:pt x="47" y="60"/>
                    </a:lnTo>
                    <a:lnTo>
                      <a:pt x="39" y="51"/>
                    </a:lnTo>
                    <a:lnTo>
                      <a:pt x="30" y="41"/>
                    </a:lnTo>
                    <a:lnTo>
                      <a:pt x="23" y="31"/>
                    </a:lnTo>
                    <a:lnTo>
                      <a:pt x="15" y="21"/>
                    </a:lnTo>
                    <a:lnTo>
                      <a:pt x="11" y="15"/>
                    </a:lnTo>
                    <a:lnTo>
                      <a:pt x="6" y="10"/>
                    </a:lnTo>
                    <a:lnTo>
                      <a:pt x="0" y="0"/>
                    </a:lnTo>
                    <a:lnTo>
                      <a:pt x="6"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5" name="Freeform 60">
                <a:extLst>
                  <a:ext uri="{FF2B5EF4-FFF2-40B4-BE49-F238E27FC236}">
                    <a16:creationId xmlns:a16="http://schemas.microsoft.com/office/drawing/2014/main" id="{A9265A15-9066-487F-9726-A5065838FD18}"/>
                  </a:ext>
                </a:extLst>
              </p:cNvPr>
              <p:cNvSpPr>
                <a:spLocks/>
              </p:cNvSpPr>
              <p:nvPr/>
            </p:nvSpPr>
            <p:spPr bwMode="auto">
              <a:xfrm>
                <a:off x="5303" y="1035"/>
                <a:ext cx="73" cy="80"/>
              </a:xfrm>
              <a:custGeom>
                <a:avLst/>
                <a:gdLst>
                  <a:gd name="T0" fmla="*/ 2 w 218"/>
                  <a:gd name="T1" fmla="*/ 0 h 240"/>
                  <a:gd name="T2" fmla="*/ 17 w 218"/>
                  <a:gd name="T3" fmla="*/ 19 h 240"/>
                  <a:gd name="T4" fmla="*/ 35 w 218"/>
                  <a:gd name="T5" fmla="*/ 38 h 240"/>
                  <a:gd name="T6" fmla="*/ 55 w 218"/>
                  <a:gd name="T7" fmla="*/ 56 h 240"/>
                  <a:gd name="T8" fmla="*/ 72 w 218"/>
                  <a:gd name="T9" fmla="*/ 77 h 240"/>
                  <a:gd name="T10" fmla="*/ 88 w 218"/>
                  <a:gd name="T11" fmla="*/ 95 h 240"/>
                  <a:gd name="T12" fmla="*/ 104 w 218"/>
                  <a:gd name="T13" fmla="*/ 114 h 240"/>
                  <a:gd name="T14" fmla="*/ 119 w 218"/>
                  <a:gd name="T15" fmla="*/ 133 h 240"/>
                  <a:gd name="T16" fmla="*/ 135 w 218"/>
                  <a:gd name="T17" fmla="*/ 152 h 240"/>
                  <a:gd name="T18" fmla="*/ 150 w 218"/>
                  <a:gd name="T19" fmla="*/ 167 h 240"/>
                  <a:gd name="T20" fmla="*/ 177 w 218"/>
                  <a:gd name="T21" fmla="*/ 193 h 240"/>
                  <a:gd name="T22" fmla="*/ 203 w 218"/>
                  <a:gd name="T23" fmla="*/ 220 h 240"/>
                  <a:gd name="T24" fmla="*/ 218 w 218"/>
                  <a:gd name="T25" fmla="*/ 235 h 240"/>
                  <a:gd name="T26" fmla="*/ 217 w 218"/>
                  <a:gd name="T27" fmla="*/ 236 h 240"/>
                  <a:gd name="T28" fmla="*/ 214 w 218"/>
                  <a:gd name="T29" fmla="*/ 240 h 240"/>
                  <a:gd name="T30" fmla="*/ 196 w 218"/>
                  <a:gd name="T31" fmla="*/ 220 h 240"/>
                  <a:gd name="T32" fmla="*/ 165 w 218"/>
                  <a:gd name="T33" fmla="*/ 190 h 240"/>
                  <a:gd name="T34" fmla="*/ 134 w 218"/>
                  <a:gd name="T35" fmla="*/ 157 h 240"/>
                  <a:gd name="T36" fmla="*/ 114 w 218"/>
                  <a:gd name="T37" fmla="*/ 133 h 240"/>
                  <a:gd name="T38" fmla="*/ 99 w 218"/>
                  <a:gd name="T39" fmla="*/ 117 h 240"/>
                  <a:gd name="T40" fmla="*/ 84 w 218"/>
                  <a:gd name="T41" fmla="*/ 100 h 240"/>
                  <a:gd name="T42" fmla="*/ 70 w 218"/>
                  <a:gd name="T43" fmla="*/ 84 h 240"/>
                  <a:gd name="T44" fmla="*/ 56 w 218"/>
                  <a:gd name="T45" fmla="*/ 68 h 240"/>
                  <a:gd name="T46" fmla="*/ 42 w 218"/>
                  <a:gd name="T47" fmla="*/ 51 h 240"/>
                  <a:gd name="T48" fmla="*/ 27 w 218"/>
                  <a:gd name="T49" fmla="*/ 35 h 240"/>
                  <a:gd name="T50" fmla="*/ 12 w 218"/>
                  <a:gd name="T51" fmla="*/ 20 h 240"/>
                  <a:gd name="T52" fmla="*/ 0 w 218"/>
                  <a:gd name="T53" fmla="*/ 5 h 240"/>
                  <a:gd name="T54" fmla="*/ 1 w 218"/>
                  <a:gd name="T55" fmla="*/ 2 h 240"/>
                  <a:gd name="T56" fmla="*/ 2 w 218"/>
                  <a:gd name="T57" fmla="*/ 0 h 240"/>
                  <a:gd name="T58" fmla="*/ 2 w 218"/>
                  <a:gd name="T5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8" h="240">
                    <a:moveTo>
                      <a:pt x="2" y="0"/>
                    </a:moveTo>
                    <a:lnTo>
                      <a:pt x="17" y="19"/>
                    </a:lnTo>
                    <a:lnTo>
                      <a:pt x="35" y="38"/>
                    </a:lnTo>
                    <a:lnTo>
                      <a:pt x="55" y="56"/>
                    </a:lnTo>
                    <a:lnTo>
                      <a:pt x="72" y="77"/>
                    </a:lnTo>
                    <a:lnTo>
                      <a:pt x="88" y="95"/>
                    </a:lnTo>
                    <a:lnTo>
                      <a:pt x="104" y="114"/>
                    </a:lnTo>
                    <a:lnTo>
                      <a:pt x="119" y="133"/>
                    </a:lnTo>
                    <a:lnTo>
                      <a:pt x="135" y="152"/>
                    </a:lnTo>
                    <a:lnTo>
                      <a:pt x="150" y="167"/>
                    </a:lnTo>
                    <a:lnTo>
                      <a:pt x="177" y="193"/>
                    </a:lnTo>
                    <a:lnTo>
                      <a:pt x="203" y="220"/>
                    </a:lnTo>
                    <a:lnTo>
                      <a:pt x="218" y="235"/>
                    </a:lnTo>
                    <a:lnTo>
                      <a:pt x="217" y="236"/>
                    </a:lnTo>
                    <a:lnTo>
                      <a:pt x="214" y="240"/>
                    </a:lnTo>
                    <a:lnTo>
                      <a:pt x="196" y="220"/>
                    </a:lnTo>
                    <a:lnTo>
                      <a:pt x="165" y="190"/>
                    </a:lnTo>
                    <a:lnTo>
                      <a:pt x="134" y="157"/>
                    </a:lnTo>
                    <a:lnTo>
                      <a:pt x="114" y="133"/>
                    </a:lnTo>
                    <a:lnTo>
                      <a:pt x="99" y="117"/>
                    </a:lnTo>
                    <a:lnTo>
                      <a:pt x="84" y="100"/>
                    </a:lnTo>
                    <a:lnTo>
                      <a:pt x="70" y="84"/>
                    </a:lnTo>
                    <a:lnTo>
                      <a:pt x="56" y="68"/>
                    </a:lnTo>
                    <a:lnTo>
                      <a:pt x="42" y="51"/>
                    </a:lnTo>
                    <a:lnTo>
                      <a:pt x="27" y="35"/>
                    </a:lnTo>
                    <a:lnTo>
                      <a:pt x="12" y="20"/>
                    </a:lnTo>
                    <a:lnTo>
                      <a:pt x="0" y="5"/>
                    </a:lnTo>
                    <a:lnTo>
                      <a:pt x="1"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6" name="Freeform 61">
                <a:extLst>
                  <a:ext uri="{FF2B5EF4-FFF2-40B4-BE49-F238E27FC236}">
                    <a16:creationId xmlns:a16="http://schemas.microsoft.com/office/drawing/2014/main" id="{F42F08FA-219A-4F0B-9D2D-D94C741C0ABB}"/>
                  </a:ext>
                </a:extLst>
              </p:cNvPr>
              <p:cNvSpPr>
                <a:spLocks/>
              </p:cNvSpPr>
              <p:nvPr/>
            </p:nvSpPr>
            <p:spPr bwMode="auto">
              <a:xfrm>
                <a:off x="5276" y="1035"/>
                <a:ext cx="28" cy="51"/>
              </a:xfrm>
              <a:custGeom>
                <a:avLst/>
                <a:gdLst>
                  <a:gd name="T0" fmla="*/ 85 w 85"/>
                  <a:gd name="T1" fmla="*/ 2 h 153"/>
                  <a:gd name="T2" fmla="*/ 74 w 85"/>
                  <a:gd name="T3" fmla="*/ 20 h 153"/>
                  <a:gd name="T4" fmla="*/ 64 w 85"/>
                  <a:gd name="T5" fmla="*/ 37 h 153"/>
                  <a:gd name="T6" fmla="*/ 52 w 85"/>
                  <a:gd name="T7" fmla="*/ 55 h 153"/>
                  <a:gd name="T8" fmla="*/ 44 w 85"/>
                  <a:gd name="T9" fmla="*/ 74 h 153"/>
                  <a:gd name="T10" fmla="*/ 35 w 85"/>
                  <a:gd name="T11" fmla="*/ 94 h 153"/>
                  <a:gd name="T12" fmla="*/ 25 w 85"/>
                  <a:gd name="T13" fmla="*/ 115 h 153"/>
                  <a:gd name="T14" fmla="*/ 13 w 85"/>
                  <a:gd name="T15" fmla="*/ 134 h 153"/>
                  <a:gd name="T16" fmla="*/ 3 w 85"/>
                  <a:gd name="T17" fmla="*/ 153 h 153"/>
                  <a:gd name="T18" fmla="*/ 1 w 85"/>
                  <a:gd name="T19" fmla="*/ 153 h 153"/>
                  <a:gd name="T20" fmla="*/ 0 w 85"/>
                  <a:gd name="T21" fmla="*/ 153 h 153"/>
                  <a:gd name="T22" fmla="*/ 2 w 85"/>
                  <a:gd name="T23" fmla="*/ 147 h 153"/>
                  <a:gd name="T24" fmla="*/ 5 w 85"/>
                  <a:gd name="T25" fmla="*/ 140 h 153"/>
                  <a:gd name="T26" fmla="*/ 7 w 85"/>
                  <a:gd name="T27" fmla="*/ 135 h 153"/>
                  <a:gd name="T28" fmla="*/ 11 w 85"/>
                  <a:gd name="T29" fmla="*/ 130 h 153"/>
                  <a:gd name="T30" fmla="*/ 17 w 85"/>
                  <a:gd name="T31" fmla="*/ 115 h 153"/>
                  <a:gd name="T32" fmla="*/ 25 w 85"/>
                  <a:gd name="T33" fmla="*/ 103 h 153"/>
                  <a:gd name="T34" fmla="*/ 31 w 85"/>
                  <a:gd name="T35" fmla="*/ 89 h 153"/>
                  <a:gd name="T36" fmla="*/ 37 w 85"/>
                  <a:gd name="T37" fmla="*/ 75 h 153"/>
                  <a:gd name="T38" fmla="*/ 47 w 85"/>
                  <a:gd name="T39" fmla="*/ 56 h 153"/>
                  <a:gd name="T40" fmla="*/ 57 w 85"/>
                  <a:gd name="T41" fmla="*/ 37 h 153"/>
                  <a:gd name="T42" fmla="*/ 69 w 85"/>
                  <a:gd name="T43" fmla="*/ 20 h 153"/>
                  <a:gd name="T44" fmla="*/ 81 w 85"/>
                  <a:gd name="T45" fmla="*/ 2 h 153"/>
                  <a:gd name="T46" fmla="*/ 83 w 85"/>
                  <a:gd name="T47" fmla="*/ 0 h 153"/>
                  <a:gd name="T48" fmla="*/ 84 w 85"/>
                  <a:gd name="T49" fmla="*/ 0 h 153"/>
                  <a:gd name="T50" fmla="*/ 85 w 85"/>
                  <a:gd name="T51" fmla="*/ 1 h 153"/>
                  <a:gd name="T52" fmla="*/ 85 w 85"/>
                  <a:gd name="T53" fmla="*/ 2 h 153"/>
                  <a:gd name="T54" fmla="*/ 85 w 85"/>
                  <a:gd name="T55" fmla="*/ 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153">
                    <a:moveTo>
                      <a:pt x="85" y="2"/>
                    </a:moveTo>
                    <a:lnTo>
                      <a:pt x="74" y="20"/>
                    </a:lnTo>
                    <a:lnTo>
                      <a:pt x="64" y="37"/>
                    </a:lnTo>
                    <a:lnTo>
                      <a:pt x="52" y="55"/>
                    </a:lnTo>
                    <a:lnTo>
                      <a:pt x="44" y="74"/>
                    </a:lnTo>
                    <a:lnTo>
                      <a:pt x="35" y="94"/>
                    </a:lnTo>
                    <a:lnTo>
                      <a:pt x="25" y="115"/>
                    </a:lnTo>
                    <a:lnTo>
                      <a:pt x="13" y="134"/>
                    </a:lnTo>
                    <a:lnTo>
                      <a:pt x="3" y="153"/>
                    </a:lnTo>
                    <a:lnTo>
                      <a:pt x="1" y="153"/>
                    </a:lnTo>
                    <a:lnTo>
                      <a:pt x="0" y="153"/>
                    </a:lnTo>
                    <a:lnTo>
                      <a:pt x="2" y="147"/>
                    </a:lnTo>
                    <a:lnTo>
                      <a:pt x="5" y="140"/>
                    </a:lnTo>
                    <a:lnTo>
                      <a:pt x="7" y="135"/>
                    </a:lnTo>
                    <a:lnTo>
                      <a:pt x="11" y="130"/>
                    </a:lnTo>
                    <a:lnTo>
                      <a:pt x="17" y="115"/>
                    </a:lnTo>
                    <a:lnTo>
                      <a:pt x="25" y="103"/>
                    </a:lnTo>
                    <a:lnTo>
                      <a:pt x="31" y="89"/>
                    </a:lnTo>
                    <a:lnTo>
                      <a:pt x="37" y="75"/>
                    </a:lnTo>
                    <a:lnTo>
                      <a:pt x="47" y="56"/>
                    </a:lnTo>
                    <a:lnTo>
                      <a:pt x="57" y="37"/>
                    </a:lnTo>
                    <a:lnTo>
                      <a:pt x="69" y="20"/>
                    </a:lnTo>
                    <a:lnTo>
                      <a:pt x="81" y="2"/>
                    </a:lnTo>
                    <a:lnTo>
                      <a:pt x="83" y="0"/>
                    </a:lnTo>
                    <a:lnTo>
                      <a:pt x="84" y="0"/>
                    </a:lnTo>
                    <a:lnTo>
                      <a:pt x="85" y="1"/>
                    </a:lnTo>
                    <a:lnTo>
                      <a:pt x="85" y="2"/>
                    </a:lnTo>
                    <a:lnTo>
                      <a:pt x="8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7" name="Freeform 62">
                <a:extLst>
                  <a:ext uri="{FF2B5EF4-FFF2-40B4-BE49-F238E27FC236}">
                    <a16:creationId xmlns:a16="http://schemas.microsoft.com/office/drawing/2014/main" id="{3F4CC102-F17B-4E44-B4E4-2935583F3CA4}"/>
                  </a:ext>
                </a:extLst>
              </p:cNvPr>
              <p:cNvSpPr>
                <a:spLocks/>
              </p:cNvSpPr>
              <p:nvPr/>
            </p:nvSpPr>
            <p:spPr bwMode="auto">
              <a:xfrm>
                <a:off x="5257" y="1032"/>
                <a:ext cx="33" cy="55"/>
              </a:xfrm>
              <a:custGeom>
                <a:avLst/>
                <a:gdLst>
                  <a:gd name="T0" fmla="*/ 95 w 100"/>
                  <a:gd name="T1" fmla="*/ 0 h 164"/>
                  <a:gd name="T2" fmla="*/ 100 w 100"/>
                  <a:gd name="T3" fmla="*/ 0 h 164"/>
                  <a:gd name="T4" fmla="*/ 96 w 100"/>
                  <a:gd name="T5" fmla="*/ 5 h 164"/>
                  <a:gd name="T6" fmla="*/ 91 w 100"/>
                  <a:gd name="T7" fmla="*/ 15 h 164"/>
                  <a:gd name="T8" fmla="*/ 86 w 100"/>
                  <a:gd name="T9" fmla="*/ 22 h 164"/>
                  <a:gd name="T10" fmla="*/ 83 w 100"/>
                  <a:gd name="T11" fmla="*/ 29 h 164"/>
                  <a:gd name="T12" fmla="*/ 76 w 100"/>
                  <a:gd name="T13" fmla="*/ 43 h 164"/>
                  <a:gd name="T14" fmla="*/ 67 w 100"/>
                  <a:gd name="T15" fmla="*/ 56 h 164"/>
                  <a:gd name="T16" fmla="*/ 59 w 100"/>
                  <a:gd name="T17" fmla="*/ 71 h 164"/>
                  <a:gd name="T18" fmla="*/ 51 w 100"/>
                  <a:gd name="T19" fmla="*/ 85 h 164"/>
                  <a:gd name="T20" fmla="*/ 41 w 100"/>
                  <a:gd name="T21" fmla="*/ 104 h 164"/>
                  <a:gd name="T22" fmla="*/ 28 w 100"/>
                  <a:gd name="T23" fmla="*/ 125 h 164"/>
                  <a:gd name="T24" fmla="*/ 14 w 100"/>
                  <a:gd name="T25" fmla="*/ 147 h 164"/>
                  <a:gd name="T26" fmla="*/ 4 w 100"/>
                  <a:gd name="T27" fmla="*/ 164 h 164"/>
                  <a:gd name="T28" fmla="*/ 0 w 100"/>
                  <a:gd name="T29" fmla="*/ 162 h 164"/>
                  <a:gd name="T30" fmla="*/ 7 w 100"/>
                  <a:gd name="T31" fmla="*/ 149 h 164"/>
                  <a:gd name="T32" fmla="*/ 14 w 100"/>
                  <a:gd name="T33" fmla="*/ 137 h 164"/>
                  <a:gd name="T34" fmla="*/ 23 w 100"/>
                  <a:gd name="T35" fmla="*/ 124 h 164"/>
                  <a:gd name="T36" fmla="*/ 30 w 100"/>
                  <a:gd name="T37" fmla="*/ 112 h 164"/>
                  <a:gd name="T38" fmla="*/ 38 w 100"/>
                  <a:gd name="T39" fmla="*/ 98 h 164"/>
                  <a:gd name="T40" fmla="*/ 47 w 100"/>
                  <a:gd name="T41" fmla="*/ 83 h 164"/>
                  <a:gd name="T42" fmla="*/ 56 w 100"/>
                  <a:gd name="T43" fmla="*/ 69 h 164"/>
                  <a:gd name="T44" fmla="*/ 64 w 100"/>
                  <a:gd name="T45" fmla="*/ 55 h 164"/>
                  <a:gd name="T46" fmla="*/ 72 w 100"/>
                  <a:gd name="T47" fmla="*/ 40 h 164"/>
                  <a:gd name="T48" fmla="*/ 79 w 100"/>
                  <a:gd name="T49" fmla="*/ 26 h 164"/>
                  <a:gd name="T50" fmla="*/ 87 w 100"/>
                  <a:gd name="T51" fmla="*/ 12 h 164"/>
                  <a:gd name="T52" fmla="*/ 95 w 100"/>
                  <a:gd name="T53" fmla="*/ 0 h 164"/>
                  <a:gd name="T54" fmla="*/ 95 w 100"/>
                  <a:gd name="T55"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164">
                    <a:moveTo>
                      <a:pt x="95" y="0"/>
                    </a:moveTo>
                    <a:lnTo>
                      <a:pt x="100" y="0"/>
                    </a:lnTo>
                    <a:lnTo>
                      <a:pt x="96" y="5"/>
                    </a:lnTo>
                    <a:lnTo>
                      <a:pt x="91" y="15"/>
                    </a:lnTo>
                    <a:lnTo>
                      <a:pt x="86" y="22"/>
                    </a:lnTo>
                    <a:lnTo>
                      <a:pt x="83" y="29"/>
                    </a:lnTo>
                    <a:lnTo>
                      <a:pt x="76" y="43"/>
                    </a:lnTo>
                    <a:lnTo>
                      <a:pt x="67" y="56"/>
                    </a:lnTo>
                    <a:lnTo>
                      <a:pt x="59" y="71"/>
                    </a:lnTo>
                    <a:lnTo>
                      <a:pt x="51" y="85"/>
                    </a:lnTo>
                    <a:lnTo>
                      <a:pt x="41" y="104"/>
                    </a:lnTo>
                    <a:lnTo>
                      <a:pt x="28" y="125"/>
                    </a:lnTo>
                    <a:lnTo>
                      <a:pt x="14" y="147"/>
                    </a:lnTo>
                    <a:lnTo>
                      <a:pt x="4" y="164"/>
                    </a:lnTo>
                    <a:lnTo>
                      <a:pt x="0" y="162"/>
                    </a:lnTo>
                    <a:lnTo>
                      <a:pt x="7" y="149"/>
                    </a:lnTo>
                    <a:lnTo>
                      <a:pt x="14" y="137"/>
                    </a:lnTo>
                    <a:lnTo>
                      <a:pt x="23" y="124"/>
                    </a:lnTo>
                    <a:lnTo>
                      <a:pt x="30" y="112"/>
                    </a:lnTo>
                    <a:lnTo>
                      <a:pt x="38" y="98"/>
                    </a:lnTo>
                    <a:lnTo>
                      <a:pt x="47" y="83"/>
                    </a:lnTo>
                    <a:lnTo>
                      <a:pt x="56" y="69"/>
                    </a:lnTo>
                    <a:lnTo>
                      <a:pt x="64" y="55"/>
                    </a:lnTo>
                    <a:lnTo>
                      <a:pt x="72" y="40"/>
                    </a:lnTo>
                    <a:lnTo>
                      <a:pt x="79" y="26"/>
                    </a:lnTo>
                    <a:lnTo>
                      <a:pt x="87" y="12"/>
                    </a:lnTo>
                    <a:lnTo>
                      <a:pt x="95" y="0"/>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8" name="Freeform 63">
                <a:extLst>
                  <a:ext uri="{FF2B5EF4-FFF2-40B4-BE49-F238E27FC236}">
                    <a16:creationId xmlns:a16="http://schemas.microsoft.com/office/drawing/2014/main" id="{DF01F6E6-3125-424D-B1C2-D7ECC362DFDC}"/>
                  </a:ext>
                </a:extLst>
              </p:cNvPr>
              <p:cNvSpPr>
                <a:spLocks/>
              </p:cNvSpPr>
              <p:nvPr/>
            </p:nvSpPr>
            <p:spPr bwMode="auto">
              <a:xfrm>
                <a:off x="5245" y="1083"/>
                <a:ext cx="33" cy="32"/>
              </a:xfrm>
              <a:custGeom>
                <a:avLst/>
                <a:gdLst>
                  <a:gd name="T0" fmla="*/ 96 w 100"/>
                  <a:gd name="T1" fmla="*/ 0 h 96"/>
                  <a:gd name="T2" fmla="*/ 100 w 100"/>
                  <a:gd name="T3" fmla="*/ 3 h 96"/>
                  <a:gd name="T4" fmla="*/ 98 w 100"/>
                  <a:gd name="T5" fmla="*/ 6 h 96"/>
                  <a:gd name="T6" fmla="*/ 93 w 100"/>
                  <a:gd name="T7" fmla="*/ 14 h 96"/>
                  <a:gd name="T8" fmla="*/ 89 w 100"/>
                  <a:gd name="T9" fmla="*/ 19 h 96"/>
                  <a:gd name="T10" fmla="*/ 86 w 100"/>
                  <a:gd name="T11" fmla="*/ 24 h 96"/>
                  <a:gd name="T12" fmla="*/ 78 w 100"/>
                  <a:gd name="T13" fmla="*/ 37 h 96"/>
                  <a:gd name="T14" fmla="*/ 67 w 100"/>
                  <a:gd name="T15" fmla="*/ 48 h 96"/>
                  <a:gd name="T16" fmla="*/ 56 w 100"/>
                  <a:gd name="T17" fmla="*/ 58 h 96"/>
                  <a:gd name="T18" fmla="*/ 44 w 100"/>
                  <a:gd name="T19" fmla="*/ 69 h 96"/>
                  <a:gd name="T20" fmla="*/ 32 w 100"/>
                  <a:gd name="T21" fmla="*/ 77 h 96"/>
                  <a:gd name="T22" fmla="*/ 22 w 100"/>
                  <a:gd name="T23" fmla="*/ 84 h 96"/>
                  <a:gd name="T24" fmla="*/ 11 w 100"/>
                  <a:gd name="T25" fmla="*/ 91 h 96"/>
                  <a:gd name="T26" fmla="*/ 0 w 100"/>
                  <a:gd name="T27" fmla="*/ 96 h 96"/>
                  <a:gd name="T28" fmla="*/ 0 w 100"/>
                  <a:gd name="T29" fmla="*/ 93 h 96"/>
                  <a:gd name="T30" fmla="*/ 0 w 100"/>
                  <a:gd name="T31" fmla="*/ 92 h 96"/>
                  <a:gd name="T32" fmla="*/ 15 w 100"/>
                  <a:gd name="T33" fmla="*/ 82 h 96"/>
                  <a:gd name="T34" fmla="*/ 31 w 100"/>
                  <a:gd name="T35" fmla="*/ 72 h 96"/>
                  <a:gd name="T36" fmla="*/ 46 w 100"/>
                  <a:gd name="T37" fmla="*/ 60 h 96"/>
                  <a:gd name="T38" fmla="*/ 60 w 100"/>
                  <a:gd name="T39" fmla="*/ 47 h 96"/>
                  <a:gd name="T40" fmla="*/ 70 w 100"/>
                  <a:gd name="T41" fmla="*/ 35 h 96"/>
                  <a:gd name="T42" fmla="*/ 79 w 100"/>
                  <a:gd name="T43" fmla="*/ 24 h 96"/>
                  <a:gd name="T44" fmla="*/ 88 w 100"/>
                  <a:gd name="T45" fmla="*/ 11 h 96"/>
                  <a:gd name="T46" fmla="*/ 96 w 100"/>
                  <a:gd name="T47" fmla="*/ 0 h 96"/>
                  <a:gd name="T48" fmla="*/ 96 w 100"/>
                  <a:gd name="T4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96">
                    <a:moveTo>
                      <a:pt x="96" y="0"/>
                    </a:moveTo>
                    <a:lnTo>
                      <a:pt x="100" y="3"/>
                    </a:lnTo>
                    <a:lnTo>
                      <a:pt x="98" y="6"/>
                    </a:lnTo>
                    <a:lnTo>
                      <a:pt x="93" y="14"/>
                    </a:lnTo>
                    <a:lnTo>
                      <a:pt x="89" y="19"/>
                    </a:lnTo>
                    <a:lnTo>
                      <a:pt x="86" y="24"/>
                    </a:lnTo>
                    <a:lnTo>
                      <a:pt x="78" y="37"/>
                    </a:lnTo>
                    <a:lnTo>
                      <a:pt x="67" y="48"/>
                    </a:lnTo>
                    <a:lnTo>
                      <a:pt x="56" y="58"/>
                    </a:lnTo>
                    <a:lnTo>
                      <a:pt x="44" y="69"/>
                    </a:lnTo>
                    <a:lnTo>
                      <a:pt x="32" y="77"/>
                    </a:lnTo>
                    <a:lnTo>
                      <a:pt x="22" y="84"/>
                    </a:lnTo>
                    <a:lnTo>
                      <a:pt x="11" y="91"/>
                    </a:lnTo>
                    <a:lnTo>
                      <a:pt x="0" y="96"/>
                    </a:lnTo>
                    <a:lnTo>
                      <a:pt x="0" y="93"/>
                    </a:lnTo>
                    <a:lnTo>
                      <a:pt x="0" y="92"/>
                    </a:lnTo>
                    <a:lnTo>
                      <a:pt x="15" y="82"/>
                    </a:lnTo>
                    <a:lnTo>
                      <a:pt x="31" y="72"/>
                    </a:lnTo>
                    <a:lnTo>
                      <a:pt x="46" y="60"/>
                    </a:lnTo>
                    <a:lnTo>
                      <a:pt x="60" y="47"/>
                    </a:lnTo>
                    <a:lnTo>
                      <a:pt x="70" y="35"/>
                    </a:lnTo>
                    <a:lnTo>
                      <a:pt x="79" y="24"/>
                    </a:lnTo>
                    <a:lnTo>
                      <a:pt x="88" y="11"/>
                    </a:lnTo>
                    <a:lnTo>
                      <a:pt x="96" y="0"/>
                    </a:lnTo>
                    <a:lnTo>
                      <a:pt x="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99" name="Freeform 64">
                <a:extLst>
                  <a:ext uri="{FF2B5EF4-FFF2-40B4-BE49-F238E27FC236}">
                    <a16:creationId xmlns:a16="http://schemas.microsoft.com/office/drawing/2014/main" id="{FE5F912F-B18C-4152-85B6-F0B0287878D6}"/>
                  </a:ext>
                </a:extLst>
              </p:cNvPr>
              <p:cNvSpPr>
                <a:spLocks/>
              </p:cNvSpPr>
              <p:nvPr/>
            </p:nvSpPr>
            <p:spPr bwMode="auto">
              <a:xfrm>
                <a:off x="5237" y="1080"/>
                <a:ext cx="24" cy="26"/>
              </a:xfrm>
              <a:custGeom>
                <a:avLst/>
                <a:gdLst>
                  <a:gd name="T0" fmla="*/ 70 w 72"/>
                  <a:gd name="T1" fmla="*/ 0 h 79"/>
                  <a:gd name="T2" fmla="*/ 72 w 72"/>
                  <a:gd name="T3" fmla="*/ 4 h 79"/>
                  <a:gd name="T4" fmla="*/ 69 w 72"/>
                  <a:gd name="T5" fmla="*/ 9 h 79"/>
                  <a:gd name="T6" fmla="*/ 67 w 72"/>
                  <a:gd name="T7" fmla="*/ 13 h 79"/>
                  <a:gd name="T8" fmla="*/ 65 w 72"/>
                  <a:gd name="T9" fmla="*/ 18 h 79"/>
                  <a:gd name="T10" fmla="*/ 55 w 72"/>
                  <a:gd name="T11" fmla="*/ 32 h 79"/>
                  <a:gd name="T12" fmla="*/ 44 w 72"/>
                  <a:gd name="T13" fmla="*/ 48 h 79"/>
                  <a:gd name="T14" fmla="*/ 30 w 72"/>
                  <a:gd name="T15" fmla="*/ 62 h 79"/>
                  <a:gd name="T16" fmla="*/ 15 w 72"/>
                  <a:gd name="T17" fmla="*/ 74 h 79"/>
                  <a:gd name="T18" fmla="*/ 13 w 72"/>
                  <a:gd name="T19" fmla="*/ 76 h 79"/>
                  <a:gd name="T20" fmla="*/ 10 w 72"/>
                  <a:gd name="T21" fmla="*/ 77 h 79"/>
                  <a:gd name="T22" fmla="*/ 8 w 72"/>
                  <a:gd name="T23" fmla="*/ 78 h 79"/>
                  <a:gd name="T24" fmla="*/ 5 w 72"/>
                  <a:gd name="T25" fmla="*/ 79 h 79"/>
                  <a:gd name="T26" fmla="*/ 0 w 72"/>
                  <a:gd name="T27" fmla="*/ 77 h 79"/>
                  <a:gd name="T28" fmla="*/ 6 w 72"/>
                  <a:gd name="T29" fmla="*/ 74 h 79"/>
                  <a:gd name="T30" fmla="*/ 11 w 72"/>
                  <a:gd name="T31" fmla="*/ 71 h 79"/>
                  <a:gd name="T32" fmla="*/ 18 w 72"/>
                  <a:gd name="T33" fmla="*/ 67 h 79"/>
                  <a:gd name="T34" fmla="*/ 23 w 72"/>
                  <a:gd name="T35" fmla="*/ 62 h 79"/>
                  <a:gd name="T36" fmla="*/ 35 w 72"/>
                  <a:gd name="T37" fmla="*/ 47 h 79"/>
                  <a:gd name="T38" fmla="*/ 48 w 72"/>
                  <a:gd name="T39" fmla="*/ 33 h 79"/>
                  <a:gd name="T40" fmla="*/ 59 w 72"/>
                  <a:gd name="T41" fmla="*/ 18 h 79"/>
                  <a:gd name="T42" fmla="*/ 68 w 72"/>
                  <a:gd name="T43" fmla="*/ 2 h 79"/>
                  <a:gd name="T44" fmla="*/ 69 w 72"/>
                  <a:gd name="T45" fmla="*/ 0 h 79"/>
                  <a:gd name="T46" fmla="*/ 70 w 72"/>
                  <a:gd name="T47" fmla="*/ 0 h 79"/>
                  <a:gd name="T48" fmla="*/ 70 w 72"/>
                  <a:gd name="T4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79">
                    <a:moveTo>
                      <a:pt x="70" y="0"/>
                    </a:moveTo>
                    <a:lnTo>
                      <a:pt x="72" y="4"/>
                    </a:lnTo>
                    <a:lnTo>
                      <a:pt x="69" y="9"/>
                    </a:lnTo>
                    <a:lnTo>
                      <a:pt x="67" y="13"/>
                    </a:lnTo>
                    <a:lnTo>
                      <a:pt x="65" y="18"/>
                    </a:lnTo>
                    <a:lnTo>
                      <a:pt x="55" y="32"/>
                    </a:lnTo>
                    <a:lnTo>
                      <a:pt x="44" y="48"/>
                    </a:lnTo>
                    <a:lnTo>
                      <a:pt x="30" y="62"/>
                    </a:lnTo>
                    <a:lnTo>
                      <a:pt x="15" y="74"/>
                    </a:lnTo>
                    <a:lnTo>
                      <a:pt x="13" y="76"/>
                    </a:lnTo>
                    <a:lnTo>
                      <a:pt x="10" y="77"/>
                    </a:lnTo>
                    <a:lnTo>
                      <a:pt x="8" y="78"/>
                    </a:lnTo>
                    <a:lnTo>
                      <a:pt x="5" y="79"/>
                    </a:lnTo>
                    <a:lnTo>
                      <a:pt x="0" y="77"/>
                    </a:lnTo>
                    <a:lnTo>
                      <a:pt x="6" y="74"/>
                    </a:lnTo>
                    <a:lnTo>
                      <a:pt x="11" y="71"/>
                    </a:lnTo>
                    <a:lnTo>
                      <a:pt x="18" y="67"/>
                    </a:lnTo>
                    <a:lnTo>
                      <a:pt x="23" y="62"/>
                    </a:lnTo>
                    <a:lnTo>
                      <a:pt x="35" y="47"/>
                    </a:lnTo>
                    <a:lnTo>
                      <a:pt x="48" y="33"/>
                    </a:lnTo>
                    <a:lnTo>
                      <a:pt x="59" y="18"/>
                    </a:lnTo>
                    <a:lnTo>
                      <a:pt x="68" y="2"/>
                    </a:lnTo>
                    <a:lnTo>
                      <a:pt x="69" y="0"/>
                    </a:lnTo>
                    <a:lnTo>
                      <a:pt x="70" y="0"/>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0" name="Freeform 65">
                <a:extLst>
                  <a:ext uri="{FF2B5EF4-FFF2-40B4-BE49-F238E27FC236}">
                    <a16:creationId xmlns:a16="http://schemas.microsoft.com/office/drawing/2014/main" id="{D2E78EB3-879D-4B9C-BCF6-FE62F78FA862}"/>
                  </a:ext>
                </a:extLst>
              </p:cNvPr>
              <p:cNvSpPr>
                <a:spLocks/>
              </p:cNvSpPr>
              <p:nvPr/>
            </p:nvSpPr>
            <p:spPr bwMode="auto">
              <a:xfrm>
                <a:off x="5231" y="1105"/>
                <a:ext cx="14" cy="15"/>
              </a:xfrm>
              <a:custGeom>
                <a:avLst/>
                <a:gdLst>
                  <a:gd name="T0" fmla="*/ 19 w 44"/>
                  <a:gd name="T1" fmla="*/ 0 h 47"/>
                  <a:gd name="T2" fmla="*/ 30 w 44"/>
                  <a:gd name="T3" fmla="*/ 3 h 47"/>
                  <a:gd name="T4" fmla="*/ 39 w 44"/>
                  <a:gd name="T5" fmla="*/ 11 h 47"/>
                  <a:gd name="T6" fmla="*/ 44 w 44"/>
                  <a:gd name="T7" fmla="*/ 21 h 47"/>
                  <a:gd name="T8" fmla="*/ 43 w 44"/>
                  <a:gd name="T9" fmla="*/ 34 h 47"/>
                  <a:gd name="T10" fmla="*/ 38 w 44"/>
                  <a:gd name="T11" fmla="*/ 41 h 47"/>
                  <a:gd name="T12" fmla="*/ 33 w 44"/>
                  <a:gd name="T13" fmla="*/ 46 h 47"/>
                  <a:gd name="T14" fmla="*/ 24 w 44"/>
                  <a:gd name="T15" fmla="*/ 47 h 47"/>
                  <a:gd name="T16" fmla="*/ 16 w 44"/>
                  <a:gd name="T17" fmla="*/ 47 h 47"/>
                  <a:gd name="T18" fmla="*/ 4 w 44"/>
                  <a:gd name="T19" fmla="*/ 39 h 47"/>
                  <a:gd name="T20" fmla="*/ 0 w 44"/>
                  <a:gd name="T21" fmla="*/ 26 h 47"/>
                  <a:gd name="T22" fmla="*/ 4 w 44"/>
                  <a:gd name="T23" fmla="*/ 12 h 47"/>
                  <a:gd name="T24" fmla="*/ 15 w 44"/>
                  <a:gd name="T25" fmla="*/ 3 h 47"/>
                  <a:gd name="T26" fmla="*/ 16 w 44"/>
                  <a:gd name="T27" fmla="*/ 0 h 47"/>
                  <a:gd name="T28" fmla="*/ 19 w 44"/>
                  <a:gd name="T29" fmla="*/ 0 h 47"/>
                  <a:gd name="T30" fmla="*/ 19 w 44"/>
                  <a:gd name="T3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47">
                    <a:moveTo>
                      <a:pt x="19" y="0"/>
                    </a:moveTo>
                    <a:lnTo>
                      <a:pt x="30" y="3"/>
                    </a:lnTo>
                    <a:lnTo>
                      <a:pt x="39" y="11"/>
                    </a:lnTo>
                    <a:lnTo>
                      <a:pt x="44" y="21"/>
                    </a:lnTo>
                    <a:lnTo>
                      <a:pt x="43" y="34"/>
                    </a:lnTo>
                    <a:lnTo>
                      <a:pt x="38" y="41"/>
                    </a:lnTo>
                    <a:lnTo>
                      <a:pt x="33" y="46"/>
                    </a:lnTo>
                    <a:lnTo>
                      <a:pt x="24" y="47"/>
                    </a:lnTo>
                    <a:lnTo>
                      <a:pt x="16" y="47"/>
                    </a:lnTo>
                    <a:lnTo>
                      <a:pt x="4" y="39"/>
                    </a:lnTo>
                    <a:lnTo>
                      <a:pt x="0" y="26"/>
                    </a:lnTo>
                    <a:lnTo>
                      <a:pt x="4" y="12"/>
                    </a:lnTo>
                    <a:lnTo>
                      <a:pt x="15" y="3"/>
                    </a:lnTo>
                    <a:lnTo>
                      <a:pt x="16" y="0"/>
                    </a:lnTo>
                    <a:lnTo>
                      <a:pt x="19" y="0"/>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1" name="Freeform 66">
                <a:extLst>
                  <a:ext uri="{FF2B5EF4-FFF2-40B4-BE49-F238E27FC236}">
                    <a16:creationId xmlns:a16="http://schemas.microsoft.com/office/drawing/2014/main" id="{B171E9EA-C2B0-4360-9141-D9CAD97322E6}"/>
                  </a:ext>
                </a:extLst>
              </p:cNvPr>
              <p:cNvSpPr>
                <a:spLocks/>
              </p:cNvSpPr>
              <p:nvPr/>
            </p:nvSpPr>
            <p:spPr bwMode="auto">
              <a:xfrm>
                <a:off x="5232" y="1106"/>
                <a:ext cx="12" cy="13"/>
              </a:xfrm>
              <a:custGeom>
                <a:avLst/>
                <a:gdLst>
                  <a:gd name="T0" fmla="*/ 17 w 35"/>
                  <a:gd name="T1" fmla="*/ 0 h 38"/>
                  <a:gd name="T2" fmla="*/ 29 w 35"/>
                  <a:gd name="T3" fmla="*/ 4 h 38"/>
                  <a:gd name="T4" fmla="*/ 35 w 35"/>
                  <a:gd name="T5" fmla="*/ 16 h 38"/>
                  <a:gd name="T6" fmla="*/ 34 w 35"/>
                  <a:gd name="T7" fmla="*/ 28 h 38"/>
                  <a:gd name="T8" fmla="*/ 25 w 35"/>
                  <a:gd name="T9" fmla="*/ 37 h 38"/>
                  <a:gd name="T10" fmla="*/ 14 w 35"/>
                  <a:gd name="T11" fmla="*/ 38 h 38"/>
                  <a:gd name="T12" fmla="*/ 5 w 35"/>
                  <a:gd name="T13" fmla="*/ 33 h 38"/>
                  <a:gd name="T14" fmla="*/ 0 w 35"/>
                  <a:gd name="T15" fmla="*/ 24 h 38"/>
                  <a:gd name="T16" fmla="*/ 2 w 35"/>
                  <a:gd name="T17" fmla="*/ 14 h 38"/>
                  <a:gd name="T18" fmla="*/ 4 w 35"/>
                  <a:gd name="T19" fmla="*/ 9 h 38"/>
                  <a:gd name="T20" fmla="*/ 7 w 35"/>
                  <a:gd name="T21" fmla="*/ 4 h 38"/>
                  <a:gd name="T22" fmla="*/ 11 w 35"/>
                  <a:gd name="T23" fmla="*/ 2 h 38"/>
                  <a:gd name="T24" fmla="*/ 17 w 35"/>
                  <a:gd name="T25" fmla="*/ 0 h 38"/>
                  <a:gd name="T26" fmla="*/ 17 w 35"/>
                  <a:gd name="T2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8">
                    <a:moveTo>
                      <a:pt x="17" y="0"/>
                    </a:moveTo>
                    <a:lnTo>
                      <a:pt x="29" y="4"/>
                    </a:lnTo>
                    <a:lnTo>
                      <a:pt x="35" y="16"/>
                    </a:lnTo>
                    <a:lnTo>
                      <a:pt x="34" y="28"/>
                    </a:lnTo>
                    <a:lnTo>
                      <a:pt x="25" y="37"/>
                    </a:lnTo>
                    <a:lnTo>
                      <a:pt x="14" y="38"/>
                    </a:lnTo>
                    <a:lnTo>
                      <a:pt x="5" y="33"/>
                    </a:lnTo>
                    <a:lnTo>
                      <a:pt x="0" y="24"/>
                    </a:lnTo>
                    <a:lnTo>
                      <a:pt x="2" y="14"/>
                    </a:lnTo>
                    <a:lnTo>
                      <a:pt x="4" y="9"/>
                    </a:lnTo>
                    <a:lnTo>
                      <a:pt x="7" y="4"/>
                    </a:lnTo>
                    <a:lnTo>
                      <a:pt x="11" y="2"/>
                    </a:lnTo>
                    <a:lnTo>
                      <a:pt x="17" y="0"/>
                    </a:lnTo>
                    <a:lnTo>
                      <a:pt x="17"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2" name="Freeform 67">
                <a:extLst>
                  <a:ext uri="{FF2B5EF4-FFF2-40B4-BE49-F238E27FC236}">
                    <a16:creationId xmlns:a16="http://schemas.microsoft.com/office/drawing/2014/main" id="{624B22F7-642E-4373-B00C-89436FD4C4CB}"/>
                  </a:ext>
                </a:extLst>
              </p:cNvPr>
              <p:cNvSpPr>
                <a:spLocks/>
              </p:cNvSpPr>
              <p:nvPr/>
            </p:nvSpPr>
            <p:spPr bwMode="auto">
              <a:xfrm>
                <a:off x="5221" y="1096"/>
                <a:ext cx="35" cy="34"/>
              </a:xfrm>
              <a:custGeom>
                <a:avLst/>
                <a:gdLst>
                  <a:gd name="T0" fmla="*/ 45 w 106"/>
                  <a:gd name="T1" fmla="*/ 0 h 102"/>
                  <a:gd name="T2" fmla="*/ 54 w 106"/>
                  <a:gd name="T3" fmla="*/ 0 h 102"/>
                  <a:gd name="T4" fmla="*/ 63 w 106"/>
                  <a:gd name="T5" fmla="*/ 2 h 102"/>
                  <a:gd name="T6" fmla="*/ 71 w 106"/>
                  <a:gd name="T7" fmla="*/ 4 h 102"/>
                  <a:gd name="T8" fmla="*/ 78 w 106"/>
                  <a:gd name="T9" fmla="*/ 9 h 102"/>
                  <a:gd name="T10" fmla="*/ 76 w 106"/>
                  <a:gd name="T11" fmla="*/ 12 h 102"/>
                  <a:gd name="T12" fmla="*/ 72 w 106"/>
                  <a:gd name="T13" fmla="*/ 10 h 102"/>
                  <a:gd name="T14" fmla="*/ 68 w 106"/>
                  <a:gd name="T15" fmla="*/ 9 h 102"/>
                  <a:gd name="T16" fmla="*/ 66 w 106"/>
                  <a:gd name="T17" fmla="*/ 7 h 102"/>
                  <a:gd name="T18" fmla="*/ 62 w 106"/>
                  <a:gd name="T19" fmla="*/ 7 h 102"/>
                  <a:gd name="T20" fmla="*/ 53 w 106"/>
                  <a:gd name="T21" fmla="*/ 4 h 102"/>
                  <a:gd name="T22" fmla="*/ 43 w 106"/>
                  <a:gd name="T23" fmla="*/ 4 h 102"/>
                  <a:gd name="T24" fmla="*/ 34 w 106"/>
                  <a:gd name="T25" fmla="*/ 7 h 102"/>
                  <a:gd name="T26" fmla="*/ 27 w 106"/>
                  <a:gd name="T27" fmla="*/ 12 h 102"/>
                  <a:gd name="T28" fmla="*/ 18 w 106"/>
                  <a:gd name="T29" fmla="*/ 19 h 102"/>
                  <a:gd name="T30" fmla="*/ 12 w 106"/>
                  <a:gd name="T31" fmla="*/ 28 h 102"/>
                  <a:gd name="T32" fmla="*/ 8 w 106"/>
                  <a:gd name="T33" fmla="*/ 38 h 102"/>
                  <a:gd name="T34" fmla="*/ 7 w 106"/>
                  <a:gd name="T35" fmla="*/ 48 h 102"/>
                  <a:gd name="T36" fmla="*/ 7 w 106"/>
                  <a:gd name="T37" fmla="*/ 59 h 102"/>
                  <a:gd name="T38" fmla="*/ 10 w 106"/>
                  <a:gd name="T39" fmla="*/ 73 h 102"/>
                  <a:gd name="T40" fmla="*/ 19 w 106"/>
                  <a:gd name="T41" fmla="*/ 86 h 102"/>
                  <a:gd name="T42" fmla="*/ 32 w 106"/>
                  <a:gd name="T43" fmla="*/ 96 h 102"/>
                  <a:gd name="T44" fmla="*/ 58 w 106"/>
                  <a:gd name="T45" fmla="*/ 97 h 102"/>
                  <a:gd name="T46" fmla="*/ 82 w 106"/>
                  <a:gd name="T47" fmla="*/ 85 h 102"/>
                  <a:gd name="T48" fmla="*/ 98 w 106"/>
                  <a:gd name="T49" fmla="*/ 63 h 102"/>
                  <a:gd name="T50" fmla="*/ 100 w 106"/>
                  <a:gd name="T51" fmla="*/ 37 h 102"/>
                  <a:gd name="T52" fmla="*/ 103 w 106"/>
                  <a:gd name="T53" fmla="*/ 33 h 102"/>
                  <a:gd name="T54" fmla="*/ 106 w 106"/>
                  <a:gd name="T55" fmla="*/ 39 h 102"/>
                  <a:gd name="T56" fmla="*/ 106 w 106"/>
                  <a:gd name="T57" fmla="*/ 48 h 102"/>
                  <a:gd name="T58" fmla="*/ 105 w 106"/>
                  <a:gd name="T59" fmla="*/ 58 h 102"/>
                  <a:gd name="T60" fmla="*/ 103 w 106"/>
                  <a:gd name="T61" fmla="*/ 66 h 102"/>
                  <a:gd name="T62" fmla="*/ 91 w 106"/>
                  <a:gd name="T63" fmla="*/ 85 h 102"/>
                  <a:gd name="T64" fmla="*/ 72 w 106"/>
                  <a:gd name="T65" fmla="*/ 97 h 102"/>
                  <a:gd name="T66" fmla="*/ 49 w 106"/>
                  <a:gd name="T67" fmla="*/ 102 h 102"/>
                  <a:gd name="T68" fmla="*/ 27 w 106"/>
                  <a:gd name="T69" fmla="*/ 98 h 102"/>
                  <a:gd name="T70" fmla="*/ 7 w 106"/>
                  <a:gd name="T71" fmla="*/ 76 h 102"/>
                  <a:gd name="T72" fmla="*/ 0 w 106"/>
                  <a:gd name="T73" fmla="*/ 52 h 102"/>
                  <a:gd name="T74" fmla="*/ 7 w 106"/>
                  <a:gd name="T75" fmla="*/ 29 h 102"/>
                  <a:gd name="T76" fmla="*/ 22 w 106"/>
                  <a:gd name="T77" fmla="*/ 10 h 102"/>
                  <a:gd name="T78" fmla="*/ 27 w 106"/>
                  <a:gd name="T79" fmla="*/ 7 h 102"/>
                  <a:gd name="T80" fmla="*/ 33 w 106"/>
                  <a:gd name="T81" fmla="*/ 3 h 102"/>
                  <a:gd name="T82" fmla="*/ 39 w 106"/>
                  <a:gd name="T83" fmla="*/ 2 h 102"/>
                  <a:gd name="T84" fmla="*/ 45 w 106"/>
                  <a:gd name="T85" fmla="*/ 0 h 102"/>
                  <a:gd name="T86" fmla="*/ 45 w 106"/>
                  <a:gd name="T8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 h="102">
                    <a:moveTo>
                      <a:pt x="45" y="0"/>
                    </a:moveTo>
                    <a:lnTo>
                      <a:pt x="54" y="0"/>
                    </a:lnTo>
                    <a:lnTo>
                      <a:pt x="63" y="2"/>
                    </a:lnTo>
                    <a:lnTo>
                      <a:pt x="71" y="4"/>
                    </a:lnTo>
                    <a:lnTo>
                      <a:pt x="78" y="9"/>
                    </a:lnTo>
                    <a:lnTo>
                      <a:pt x="76" y="12"/>
                    </a:lnTo>
                    <a:lnTo>
                      <a:pt x="72" y="10"/>
                    </a:lnTo>
                    <a:lnTo>
                      <a:pt x="68" y="9"/>
                    </a:lnTo>
                    <a:lnTo>
                      <a:pt x="66" y="7"/>
                    </a:lnTo>
                    <a:lnTo>
                      <a:pt x="62" y="7"/>
                    </a:lnTo>
                    <a:lnTo>
                      <a:pt x="53" y="4"/>
                    </a:lnTo>
                    <a:lnTo>
                      <a:pt x="43" y="4"/>
                    </a:lnTo>
                    <a:lnTo>
                      <a:pt x="34" y="7"/>
                    </a:lnTo>
                    <a:lnTo>
                      <a:pt x="27" y="12"/>
                    </a:lnTo>
                    <a:lnTo>
                      <a:pt x="18" y="19"/>
                    </a:lnTo>
                    <a:lnTo>
                      <a:pt x="12" y="28"/>
                    </a:lnTo>
                    <a:lnTo>
                      <a:pt x="8" y="38"/>
                    </a:lnTo>
                    <a:lnTo>
                      <a:pt x="7" y="48"/>
                    </a:lnTo>
                    <a:lnTo>
                      <a:pt x="7" y="59"/>
                    </a:lnTo>
                    <a:lnTo>
                      <a:pt x="10" y="73"/>
                    </a:lnTo>
                    <a:lnTo>
                      <a:pt x="19" y="86"/>
                    </a:lnTo>
                    <a:lnTo>
                      <a:pt x="32" y="96"/>
                    </a:lnTo>
                    <a:lnTo>
                      <a:pt x="58" y="97"/>
                    </a:lnTo>
                    <a:lnTo>
                      <a:pt x="82" y="85"/>
                    </a:lnTo>
                    <a:lnTo>
                      <a:pt x="98" y="63"/>
                    </a:lnTo>
                    <a:lnTo>
                      <a:pt x="100" y="37"/>
                    </a:lnTo>
                    <a:lnTo>
                      <a:pt x="103" y="33"/>
                    </a:lnTo>
                    <a:lnTo>
                      <a:pt x="106" y="39"/>
                    </a:lnTo>
                    <a:lnTo>
                      <a:pt x="106" y="48"/>
                    </a:lnTo>
                    <a:lnTo>
                      <a:pt x="105" y="58"/>
                    </a:lnTo>
                    <a:lnTo>
                      <a:pt x="103" y="66"/>
                    </a:lnTo>
                    <a:lnTo>
                      <a:pt x="91" y="85"/>
                    </a:lnTo>
                    <a:lnTo>
                      <a:pt x="72" y="97"/>
                    </a:lnTo>
                    <a:lnTo>
                      <a:pt x="49" y="102"/>
                    </a:lnTo>
                    <a:lnTo>
                      <a:pt x="27" y="98"/>
                    </a:lnTo>
                    <a:lnTo>
                      <a:pt x="7" y="76"/>
                    </a:lnTo>
                    <a:lnTo>
                      <a:pt x="0" y="52"/>
                    </a:lnTo>
                    <a:lnTo>
                      <a:pt x="7" y="29"/>
                    </a:lnTo>
                    <a:lnTo>
                      <a:pt x="22" y="10"/>
                    </a:lnTo>
                    <a:lnTo>
                      <a:pt x="27" y="7"/>
                    </a:lnTo>
                    <a:lnTo>
                      <a:pt x="33" y="3"/>
                    </a:lnTo>
                    <a:lnTo>
                      <a:pt x="39" y="2"/>
                    </a:lnTo>
                    <a:lnTo>
                      <a:pt x="45" y="0"/>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3" name="Freeform 68">
                <a:extLst>
                  <a:ext uri="{FF2B5EF4-FFF2-40B4-BE49-F238E27FC236}">
                    <a16:creationId xmlns:a16="http://schemas.microsoft.com/office/drawing/2014/main" id="{3307A0A0-4061-4935-9B7C-31DF6E1981D0}"/>
                  </a:ext>
                </a:extLst>
              </p:cNvPr>
              <p:cNvSpPr>
                <a:spLocks/>
              </p:cNvSpPr>
              <p:nvPr/>
            </p:nvSpPr>
            <p:spPr bwMode="auto">
              <a:xfrm>
                <a:off x="5482" y="1027"/>
                <a:ext cx="65" cy="86"/>
              </a:xfrm>
              <a:custGeom>
                <a:avLst/>
                <a:gdLst>
                  <a:gd name="T0" fmla="*/ 5 w 195"/>
                  <a:gd name="T1" fmla="*/ 0 h 258"/>
                  <a:gd name="T2" fmla="*/ 14 w 195"/>
                  <a:gd name="T3" fmla="*/ 14 h 258"/>
                  <a:gd name="T4" fmla="*/ 26 w 195"/>
                  <a:gd name="T5" fmla="*/ 29 h 258"/>
                  <a:gd name="T6" fmla="*/ 36 w 195"/>
                  <a:gd name="T7" fmla="*/ 44 h 258"/>
                  <a:gd name="T8" fmla="*/ 44 w 195"/>
                  <a:gd name="T9" fmla="*/ 57 h 258"/>
                  <a:gd name="T10" fmla="*/ 52 w 195"/>
                  <a:gd name="T11" fmla="*/ 67 h 258"/>
                  <a:gd name="T12" fmla="*/ 61 w 195"/>
                  <a:gd name="T13" fmla="*/ 77 h 258"/>
                  <a:gd name="T14" fmla="*/ 68 w 195"/>
                  <a:gd name="T15" fmla="*/ 87 h 258"/>
                  <a:gd name="T16" fmla="*/ 77 w 195"/>
                  <a:gd name="T17" fmla="*/ 98 h 258"/>
                  <a:gd name="T18" fmla="*/ 96 w 195"/>
                  <a:gd name="T19" fmla="*/ 123 h 258"/>
                  <a:gd name="T20" fmla="*/ 114 w 195"/>
                  <a:gd name="T21" fmla="*/ 148 h 258"/>
                  <a:gd name="T22" fmla="*/ 131 w 195"/>
                  <a:gd name="T23" fmla="*/ 173 h 258"/>
                  <a:gd name="T24" fmla="*/ 151 w 195"/>
                  <a:gd name="T25" fmla="*/ 200 h 258"/>
                  <a:gd name="T26" fmla="*/ 164 w 195"/>
                  <a:gd name="T27" fmla="*/ 211 h 258"/>
                  <a:gd name="T28" fmla="*/ 175 w 195"/>
                  <a:gd name="T29" fmla="*/ 225 h 258"/>
                  <a:gd name="T30" fmla="*/ 186 w 195"/>
                  <a:gd name="T31" fmla="*/ 239 h 258"/>
                  <a:gd name="T32" fmla="*/ 195 w 195"/>
                  <a:gd name="T33" fmla="*/ 254 h 258"/>
                  <a:gd name="T34" fmla="*/ 194 w 195"/>
                  <a:gd name="T35" fmla="*/ 255 h 258"/>
                  <a:gd name="T36" fmla="*/ 194 w 195"/>
                  <a:gd name="T37" fmla="*/ 258 h 258"/>
                  <a:gd name="T38" fmla="*/ 186 w 195"/>
                  <a:gd name="T39" fmla="*/ 249 h 258"/>
                  <a:gd name="T40" fmla="*/ 180 w 195"/>
                  <a:gd name="T41" fmla="*/ 239 h 258"/>
                  <a:gd name="T42" fmla="*/ 174 w 195"/>
                  <a:gd name="T43" fmla="*/ 230 h 258"/>
                  <a:gd name="T44" fmla="*/ 166 w 195"/>
                  <a:gd name="T45" fmla="*/ 221 h 258"/>
                  <a:gd name="T46" fmla="*/ 154 w 195"/>
                  <a:gd name="T47" fmla="*/ 209 h 258"/>
                  <a:gd name="T48" fmla="*/ 142 w 195"/>
                  <a:gd name="T49" fmla="*/ 195 h 258"/>
                  <a:gd name="T50" fmla="*/ 131 w 195"/>
                  <a:gd name="T51" fmla="*/ 181 h 258"/>
                  <a:gd name="T52" fmla="*/ 121 w 195"/>
                  <a:gd name="T53" fmla="*/ 167 h 258"/>
                  <a:gd name="T54" fmla="*/ 103 w 195"/>
                  <a:gd name="T55" fmla="*/ 144 h 258"/>
                  <a:gd name="T56" fmla="*/ 87 w 195"/>
                  <a:gd name="T57" fmla="*/ 122 h 258"/>
                  <a:gd name="T58" fmla="*/ 71 w 195"/>
                  <a:gd name="T59" fmla="*/ 99 h 258"/>
                  <a:gd name="T60" fmla="*/ 52 w 195"/>
                  <a:gd name="T61" fmla="*/ 78 h 258"/>
                  <a:gd name="T62" fmla="*/ 41 w 195"/>
                  <a:gd name="T63" fmla="*/ 62 h 258"/>
                  <a:gd name="T64" fmla="*/ 26 w 195"/>
                  <a:gd name="T65" fmla="*/ 40 h 258"/>
                  <a:gd name="T66" fmla="*/ 12 w 195"/>
                  <a:gd name="T67" fmla="*/ 19 h 258"/>
                  <a:gd name="T68" fmla="*/ 0 w 195"/>
                  <a:gd name="T69" fmla="*/ 3 h 258"/>
                  <a:gd name="T70" fmla="*/ 5 w 195"/>
                  <a:gd name="T71" fmla="*/ 0 h 258"/>
                  <a:gd name="T72" fmla="*/ 5 w 195"/>
                  <a:gd name="T73"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5" h="258">
                    <a:moveTo>
                      <a:pt x="5" y="0"/>
                    </a:moveTo>
                    <a:lnTo>
                      <a:pt x="14" y="14"/>
                    </a:lnTo>
                    <a:lnTo>
                      <a:pt x="26" y="29"/>
                    </a:lnTo>
                    <a:lnTo>
                      <a:pt x="36" y="44"/>
                    </a:lnTo>
                    <a:lnTo>
                      <a:pt x="44" y="57"/>
                    </a:lnTo>
                    <a:lnTo>
                      <a:pt x="52" y="67"/>
                    </a:lnTo>
                    <a:lnTo>
                      <a:pt x="61" y="77"/>
                    </a:lnTo>
                    <a:lnTo>
                      <a:pt x="68" y="87"/>
                    </a:lnTo>
                    <a:lnTo>
                      <a:pt x="77" y="98"/>
                    </a:lnTo>
                    <a:lnTo>
                      <a:pt x="96" y="123"/>
                    </a:lnTo>
                    <a:lnTo>
                      <a:pt x="114" y="148"/>
                    </a:lnTo>
                    <a:lnTo>
                      <a:pt x="131" y="173"/>
                    </a:lnTo>
                    <a:lnTo>
                      <a:pt x="151" y="200"/>
                    </a:lnTo>
                    <a:lnTo>
                      <a:pt x="164" y="211"/>
                    </a:lnTo>
                    <a:lnTo>
                      <a:pt x="175" y="225"/>
                    </a:lnTo>
                    <a:lnTo>
                      <a:pt x="186" y="239"/>
                    </a:lnTo>
                    <a:lnTo>
                      <a:pt x="195" y="254"/>
                    </a:lnTo>
                    <a:lnTo>
                      <a:pt x="194" y="255"/>
                    </a:lnTo>
                    <a:lnTo>
                      <a:pt x="194" y="258"/>
                    </a:lnTo>
                    <a:lnTo>
                      <a:pt x="186" y="249"/>
                    </a:lnTo>
                    <a:lnTo>
                      <a:pt x="180" y="239"/>
                    </a:lnTo>
                    <a:lnTo>
                      <a:pt x="174" y="230"/>
                    </a:lnTo>
                    <a:lnTo>
                      <a:pt x="166" y="221"/>
                    </a:lnTo>
                    <a:lnTo>
                      <a:pt x="154" y="209"/>
                    </a:lnTo>
                    <a:lnTo>
                      <a:pt x="142" y="195"/>
                    </a:lnTo>
                    <a:lnTo>
                      <a:pt x="131" y="181"/>
                    </a:lnTo>
                    <a:lnTo>
                      <a:pt x="121" y="167"/>
                    </a:lnTo>
                    <a:lnTo>
                      <a:pt x="103" y="144"/>
                    </a:lnTo>
                    <a:lnTo>
                      <a:pt x="87" y="122"/>
                    </a:lnTo>
                    <a:lnTo>
                      <a:pt x="71" y="99"/>
                    </a:lnTo>
                    <a:lnTo>
                      <a:pt x="52" y="78"/>
                    </a:lnTo>
                    <a:lnTo>
                      <a:pt x="41" y="62"/>
                    </a:lnTo>
                    <a:lnTo>
                      <a:pt x="26" y="40"/>
                    </a:lnTo>
                    <a:lnTo>
                      <a:pt x="12" y="19"/>
                    </a:lnTo>
                    <a:lnTo>
                      <a:pt x="0"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4" name="Freeform 69">
                <a:extLst>
                  <a:ext uri="{FF2B5EF4-FFF2-40B4-BE49-F238E27FC236}">
                    <a16:creationId xmlns:a16="http://schemas.microsoft.com/office/drawing/2014/main" id="{84BAE7E4-F210-4F83-A6C3-6433FED9D4BA}"/>
                  </a:ext>
                </a:extLst>
              </p:cNvPr>
              <p:cNvSpPr>
                <a:spLocks/>
              </p:cNvSpPr>
              <p:nvPr/>
            </p:nvSpPr>
            <p:spPr bwMode="auto">
              <a:xfrm>
                <a:off x="5474" y="1039"/>
                <a:ext cx="63" cy="81"/>
              </a:xfrm>
              <a:custGeom>
                <a:avLst/>
                <a:gdLst>
                  <a:gd name="T0" fmla="*/ 3 w 189"/>
                  <a:gd name="T1" fmla="*/ 0 h 245"/>
                  <a:gd name="T2" fmla="*/ 17 w 189"/>
                  <a:gd name="T3" fmla="*/ 15 h 245"/>
                  <a:gd name="T4" fmla="*/ 30 w 189"/>
                  <a:gd name="T5" fmla="*/ 30 h 245"/>
                  <a:gd name="T6" fmla="*/ 44 w 189"/>
                  <a:gd name="T7" fmla="*/ 46 h 245"/>
                  <a:gd name="T8" fmla="*/ 56 w 189"/>
                  <a:gd name="T9" fmla="*/ 63 h 245"/>
                  <a:gd name="T10" fmla="*/ 67 w 189"/>
                  <a:gd name="T11" fmla="*/ 77 h 245"/>
                  <a:gd name="T12" fmla="*/ 78 w 189"/>
                  <a:gd name="T13" fmla="*/ 90 h 245"/>
                  <a:gd name="T14" fmla="*/ 87 w 189"/>
                  <a:gd name="T15" fmla="*/ 105 h 245"/>
                  <a:gd name="T16" fmla="*/ 100 w 189"/>
                  <a:gd name="T17" fmla="*/ 119 h 245"/>
                  <a:gd name="T18" fmla="*/ 110 w 189"/>
                  <a:gd name="T19" fmla="*/ 136 h 245"/>
                  <a:gd name="T20" fmla="*/ 121 w 189"/>
                  <a:gd name="T21" fmla="*/ 151 h 245"/>
                  <a:gd name="T22" fmla="*/ 133 w 189"/>
                  <a:gd name="T23" fmla="*/ 166 h 245"/>
                  <a:gd name="T24" fmla="*/ 145 w 189"/>
                  <a:gd name="T25" fmla="*/ 182 h 245"/>
                  <a:gd name="T26" fmla="*/ 155 w 189"/>
                  <a:gd name="T27" fmla="*/ 193 h 245"/>
                  <a:gd name="T28" fmla="*/ 166 w 189"/>
                  <a:gd name="T29" fmla="*/ 211 h 245"/>
                  <a:gd name="T30" fmla="*/ 179 w 189"/>
                  <a:gd name="T31" fmla="*/ 229 h 245"/>
                  <a:gd name="T32" fmla="*/ 188 w 189"/>
                  <a:gd name="T33" fmla="*/ 241 h 245"/>
                  <a:gd name="T34" fmla="*/ 189 w 189"/>
                  <a:gd name="T35" fmla="*/ 244 h 245"/>
                  <a:gd name="T36" fmla="*/ 189 w 189"/>
                  <a:gd name="T37" fmla="*/ 245 h 245"/>
                  <a:gd name="T38" fmla="*/ 188 w 189"/>
                  <a:gd name="T39" fmla="*/ 245 h 245"/>
                  <a:gd name="T40" fmla="*/ 186 w 189"/>
                  <a:gd name="T41" fmla="*/ 245 h 245"/>
                  <a:gd name="T42" fmla="*/ 176 w 189"/>
                  <a:gd name="T43" fmla="*/ 234 h 245"/>
                  <a:gd name="T44" fmla="*/ 165 w 189"/>
                  <a:gd name="T45" fmla="*/ 216 h 245"/>
                  <a:gd name="T46" fmla="*/ 154 w 189"/>
                  <a:gd name="T47" fmla="*/ 198 h 245"/>
                  <a:gd name="T48" fmla="*/ 144 w 189"/>
                  <a:gd name="T49" fmla="*/ 187 h 245"/>
                  <a:gd name="T50" fmla="*/ 130 w 189"/>
                  <a:gd name="T51" fmla="*/ 168 h 245"/>
                  <a:gd name="T52" fmla="*/ 116 w 189"/>
                  <a:gd name="T53" fmla="*/ 152 h 245"/>
                  <a:gd name="T54" fmla="*/ 102 w 189"/>
                  <a:gd name="T55" fmla="*/ 133 h 245"/>
                  <a:gd name="T56" fmla="*/ 91 w 189"/>
                  <a:gd name="T57" fmla="*/ 116 h 245"/>
                  <a:gd name="T58" fmla="*/ 81 w 189"/>
                  <a:gd name="T59" fmla="*/ 103 h 245"/>
                  <a:gd name="T60" fmla="*/ 73 w 189"/>
                  <a:gd name="T61" fmla="*/ 90 h 245"/>
                  <a:gd name="T62" fmla="*/ 66 w 189"/>
                  <a:gd name="T63" fmla="*/ 79 h 245"/>
                  <a:gd name="T64" fmla="*/ 56 w 189"/>
                  <a:gd name="T65" fmla="*/ 68 h 245"/>
                  <a:gd name="T66" fmla="*/ 43 w 189"/>
                  <a:gd name="T67" fmla="*/ 50 h 245"/>
                  <a:gd name="T68" fmla="*/ 30 w 189"/>
                  <a:gd name="T69" fmla="*/ 35 h 245"/>
                  <a:gd name="T70" fmla="*/ 15 w 189"/>
                  <a:gd name="T71" fmla="*/ 19 h 245"/>
                  <a:gd name="T72" fmla="*/ 0 w 189"/>
                  <a:gd name="T73" fmla="*/ 4 h 245"/>
                  <a:gd name="T74" fmla="*/ 3 w 189"/>
                  <a:gd name="T75" fmla="*/ 0 h 245"/>
                  <a:gd name="T76" fmla="*/ 3 w 189"/>
                  <a:gd name="T7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245">
                    <a:moveTo>
                      <a:pt x="3" y="0"/>
                    </a:moveTo>
                    <a:lnTo>
                      <a:pt x="17" y="15"/>
                    </a:lnTo>
                    <a:lnTo>
                      <a:pt x="30" y="30"/>
                    </a:lnTo>
                    <a:lnTo>
                      <a:pt x="44" y="46"/>
                    </a:lnTo>
                    <a:lnTo>
                      <a:pt x="56" y="63"/>
                    </a:lnTo>
                    <a:lnTo>
                      <a:pt x="67" y="77"/>
                    </a:lnTo>
                    <a:lnTo>
                      <a:pt x="78" y="90"/>
                    </a:lnTo>
                    <a:lnTo>
                      <a:pt x="87" y="105"/>
                    </a:lnTo>
                    <a:lnTo>
                      <a:pt x="100" y="119"/>
                    </a:lnTo>
                    <a:lnTo>
                      <a:pt x="110" y="136"/>
                    </a:lnTo>
                    <a:lnTo>
                      <a:pt x="121" y="151"/>
                    </a:lnTo>
                    <a:lnTo>
                      <a:pt x="133" y="166"/>
                    </a:lnTo>
                    <a:lnTo>
                      <a:pt x="145" y="182"/>
                    </a:lnTo>
                    <a:lnTo>
                      <a:pt x="155" y="193"/>
                    </a:lnTo>
                    <a:lnTo>
                      <a:pt x="166" y="211"/>
                    </a:lnTo>
                    <a:lnTo>
                      <a:pt x="179" y="229"/>
                    </a:lnTo>
                    <a:lnTo>
                      <a:pt x="188" y="241"/>
                    </a:lnTo>
                    <a:lnTo>
                      <a:pt x="189" y="244"/>
                    </a:lnTo>
                    <a:lnTo>
                      <a:pt x="189" y="245"/>
                    </a:lnTo>
                    <a:lnTo>
                      <a:pt x="188" y="245"/>
                    </a:lnTo>
                    <a:lnTo>
                      <a:pt x="186" y="245"/>
                    </a:lnTo>
                    <a:lnTo>
                      <a:pt x="176" y="234"/>
                    </a:lnTo>
                    <a:lnTo>
                      <a:pt x="165" y="216"/>
                    </a:lnTo>
                    <a:lnTo>
                      <a:pt x="154" y="198"/>
                    </a:lnTo>
                    <a:lnTo>
                      <a:pt x="144" y="187"/>
                    </a:lnTo>
                    <a:lnTo>
                      <a:pt x="130" y="168"/>
                    </a:lnTo>
                    <a:lnTo>
                      <a:pt x="116" y="152"/>
                    </a:lnTo>
                    <a:lnTo>
                      <a:pt x="102" y="133"/>
                    </a:lnTo>
                    <a:lnTo>
                      <a:pt x="91" y="116"/>
                    </a:lnTo>
                    <a:lnTo>
                      <a:pt x="81" y="103"/>
                    </a:lnTo>
                    <a:lnTo>
                      <a:pt x="73" y="90"/>
                    </a:lnTo>
                    <a:lnTo>
                      <a:pt x="66" y="79"/>
                    </a:lnTo>
                    <a:lnTo>
                      <a:pt x="56" y="68"/>
                    </a:lnTo>
                    <a:lnTo>
                      <a:pt x="43" y="50"/>
                    </a:lnTo>
                    <a:lnTo>
                      <a:pt x="30" y="35"/>
                    </a:lnTo>
                    <a:lnTo>
                      <a:pt x="15" y="19"/>
                    </a:lnTo>
                    <a:lnTo>
                      <a:pt x="0" y="4"/>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5" name="Freeform 70">
                <a:extLst>
                  <a:ext uri="{FF2B5EF4-FFF2-40B4-BE49-F238E27FC236}">
                    <a16:creationId xmlns:a16="http://schemas.microsoft.com/office/drawing/2014/main" id="{42546B55-59E9-4145-A43C-A1AD262E944A}"/>
                  </a:ext>
                </a:extLst>
              </p:cNvPr>
              <p:cNvSpPr>
                <a:spLocks/>
              </p:cNvSpPr>
              <p:nvPr/>
            </p:nvSpPr>
            <p:spPr bwMode="auto">
              <a:xfrm>
                <a:off x="5536" y="1112"/>
                <a:ext cx="14" cy="15"/>
              </a:xfrm>
              <a:custGeom>
                <a:avLst/>
                <a:gdLst>
                  <a:gd name="T0" fmla="*/ 34 w 43"/>
                  <a:gd name="T1" fmla="*/ 1 h 43"/>
                  <a:gd name="T2" fmla="*/ 43 w 43"/>
                  <a:gd name="T3" fmla="*/ 11 h 43"/>
                  <a:gd name="T4" fmla="*/ 43 w 43"/>
                  <a:gd name="T5" fmla="*/ 26 h 43"/>
                  <a:gd name="T6" fmla="*/ 34 w 43"/>
                  <a:gd name="T7" fmla="*/ 39 h 43"/>
                  <a:gd name="T8" fmla="*/ 20 w 43"/>
                  <a:gd name="T9" fmla="*/ 43 h 43"/>
                  <a:gd name="T10" fmla="*/ 6 w 43"/>
                  <a:gd name="T11" fmla="*/ 37 h 43"/>
                  <a:gd name="T12" fmla="*/ 0 w 43"/>
                  <a:gd name="T13" fmla="*/ 24 h 43"/>
                  <a:gd name="T14" fmla="*/ 3 w 43"/>
                  <a:gd name="T15" fmla="*/ 10 h 43"/>
                  <a:gd name="T16" fmla="*/ 14 w 43"/>
                  <a:gd name="T17" fmla="*/ 1 h 43"/>
                  <a:gd name="T18" fmla="*/ 19 w 43"/>
                  <a:gd name="T19" fmla="*/ 0 h 43"/>
                  <a:gd name="T20" fmla="*/ 24 w 43"/>
                  <a:gd name="T21" fmla="*/ 0 h 43"/>
                  <a:gd name="T22" fmla="*/ 28 w 43"/>
                  <a:gd name="T23" fmla="*/ 0 h 43"/>
                  <a:gd name="T24" fmla="*/ 34 w 43"/>
                  <a:gd name="T25" fmla="*/ 1 h 43"/>
                  <a:gd name="T26" fmla="*/ 34 w 43"/>
                  <a:gd name="T27"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3">
                    <a:moveTo>
                      <a:pt x="34" y="1"/>
                    </a:moveTo>
                    <a:lnTo>
                      <a:pt x="43" y="11"/>
                    </a:lnTo>
                    <a:lnTo>
                      <a:pt x="43" y="26"/>
                    </a:lnTo>
                    <a:lnTo>
                      <a:pt x="34" y="39"/>
                    </a:lnTo>
                    <a:lnTo>
                      <a:pt x="20" y="43"/>
                    </a:lnTo>
                    <a:lnTo>
                      <a:pt x="6" y="37"/>
                    </a:lnTo>
                    <a:lnTo>
                      <a:pt x="0" y="24"/>
                    </a:lnTo>
                    <a:lnTo>
                      <a:pt x="3" y="10"/>
                    </a:lnTo>
                    <a:lnTo>
                      <a:pt x="14" y="1"/>
                    </a:lnTo>
                    <a:lnTo>
                      <a:pt x="19" y="0"/>
                    </a:lnTo>
                    <a:lnTo>
                      <a:pt x="24" y="0"/>
                    </a:lnTo>
                    <a:lnTo>
                      <a:pt x="28" y="0"/>
                    </a:lnTo>
                    <a:lnTo>
                      <a:pt x="34" y="1"/>
                    </a:lnTo>
                    <a:lnTo>
                      <a:pt x="3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6" name="Freeform 71">
                <a:extLst>
                  <a:ext uri="{FF2B5EF4-FFF2-40B4-BE49-F238E27FC236}">
                    <a16:creationId xmlns:a16="http://schemas.microsoft.com/office/drawing/2014/main" id="{DFF372AA-FE04-4147-99D4-E6C1909C615C}"/>
                  </a:ext>
                </a:extLst>
              </p:cNvPr>
              <p:cNvSpPr>
                <a:spLocks/>
              </p:cNvSpPr>
              <p:nvPr/>
            </p:nvSpPr>
            <p:spPr bwMode="auto">
              <a:xfrm>
                <a:off x="5538" y="1114"/>
                <a:ext cx="10" cy="11"/>
              </a:xfrm>
              <a:custGeom>
                <a:avLst/>
                <a:gdLst>
                  <a:gd name="T0" fmla="*/ 14 w 32"/>
                  <a:gd name="T1" fmla="*/ 0 h 33"/>
                  <a:gd name="T2" fmla="*/ 22 w 32"/>
                  <a:gd name="T3" fmla="*/ 0 h 33"/>
                  <a:gd name="T4" fmla="*/ 28 w 32"/>
                  <a:gd name="T5" fmla="*/ 4 h 33"/>
                  <a:gd name="T6" fmla="*/ 32 w 32"/>
                  <a:gd name="T7" fmla="*/ 9 h 33"/>
                  <a:gd name="T8" fmla="*/ 32 w 32"/>
                  <a:gd name="T9" fmla="*/ 18 h 33"/>
                  <a:gd name="T10" fmla="*/ 30 w 32"/>
                  <a:gd name="T11" fmla="*/ 24 h 33"/>
                  <a:gd name="T12" fmla="*/ 25 w 32"/>
                  <a:gd name="T13" fmla="*/ 29 h 33"/>
                  <a:gd name="T14" fmla="*/ 20 w 32"/>
                  <a:gd name="T15" fmla="*/ 32 h 33"/>
                  <a:gd name="T16" fmla="*/ 14 w 32"/>
                  <a:gd name="T17" fmla="*/ 33 h 33"/>
                  <a:gd name="T18" fmla="*/ 3 w 32"/>
                  <a:gd name="T19" fmla="*/ 26 h 33"/>
                  <a:gd name="T20" fmla="*/ 0 w 32"/>
                  <a:gd name="T21" fmla="*/ 15 h 33"/>
                  <a:gd name="T22" fmla="*/ 3 w 32"/>
                  <a:gd name="T23" fmla="*/ 4 h 33"/>
                  <a:gd name="T24" fmla="*/ 14 w 32"/>
                  <a:gd name="T25" fmla="*/ 0 h 33"/>
                  <a:gd name="T26" fmla="*/ 14 w 32"/>
                  <a:gd name="T2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3">
                    <a:moveTo>
                      <a:pt x="14" y="0"/>
                    </a:moveTo>
                    <a:lnTo>
                      <a:pt x="22" y="0"/>
                    </a:lnTo>
                    <a:lnTo>
                      <a:pt x="28" y="4"/>
                    </a:lnTo>
                    <a:lnTo>
                      <a:pt x="32" y="9"/>
                    </a:lnTo>
                    <a:lnTo>
                      <a:pt x="32" y="18"/>
                    </a:lnTo>
                    <a:lnTo>
                      <a:pt x="30" y="24"/>
                    </a:lnTo>
                    <a:lnTo>
                      <a:pt x="25" y="29"/>
                    </a:lnTo>
                    <a:lnTo>
                      <a:pt x="20" y="32"/>
                    </a:lnTo>
                    <a:lnTo>
                      <a:pt x="14" y="33"/>
                    </a:lnTo>
                    <a:lnTo>
                      <a:pt x="3" y="26"/>
                    </a:lnTo>
                    <a:lnTo>
                      <a:pt x="0" y="15"/>
                    </a:lnTo>
                    <a:lnTo>
                      <a:pt x="3" y="4"/>
                    </a:lnTo>
                    <a:lnTo>
                      <a:pt x="14" y="0"/>
                    </a:lnTo>
                    <a:lnTo>
                      <a:pt x="14"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7" name="Freeform 72">
                <a:extLst>
                  <a:ext uri="{FF2B5EF4-FFF2-40B4-BE49-F238E27FC236}">
                    <a16:creationId xmlns:a16="http://schemas.microsoft.com/office/drawing/2014/main" id="{8169CA7E-7F60-41A7-9D32-8B7D5A1C7DD4}"/>
                  </a:ext>
                </a:extLst>
              </p:cNvPr>
              <p:cNvSpPr>
                <a:spLocks/>
              </p:cNvSpPr>
              <p:nvPr/>
            </p:nvSpPr>
            <p:spPr bwMode="auto">
              <a:xfrm>
                <a:off x="5529" y="1106"/>
                <a:ext cx="28" cy="26"/>
              </a:xfrm>
              <a:custGeom>
                <a:avLst/>
                <a:gdLst>
                  <a:gd name="T0" fmla="*/ 40 w 84"/>
                  <a:gd name="T1" fmla="*/ 0 h 78"/>
                  <a:gd name="T2" fmla="*/ 55 w 84"/>
                  <a:gd name="T3" fmla="*/ 2 h 78"/>
                  <a:gd name="T4" fmla="*/ 69 w 84"/>
                  <a:gd name="T5" fmla="*/ 8 h 78"/>
                  <a:gd name="T6" fmla="*/ 79 w 84"/>
                  <a:gd name="T7" fmla="*/ 18 h 78"/>
                  <a:gd name="T8" fmla="*/ 84 w 84"/>
                  <a:gd name="T9" fmla="*/ 32 h 78"/>
                  <a:gd name="T10" fmla="*/ 82 w 84"/>
                  <a:gd name="T11" fmla="*/ 52 h 78"/>
                  <a:gd name="T12" fmla="*/ 73 w 84"/>
                  <a:gd name="T13" fmla="*/ 67 h 78"/>
                  <a:gd name="T14" fmla="*/ 59 w 84"/>
                  <a:gd name="T15" fmla="*/ 76 h 78"/>
                  <a:gd name="T16" fmla="*/ 44 w 84"/>
                  <a:gd name="T17" fmla="*/ 78 h 78"/>
                  <a:gd name="T18" fmla="*/ 35 w 84"/>
                  <a:gd name="T19" fmla="*/ 77 h 78"/>
                  <a:gd name="T20" fmla="*/ 25 w 84"/>
                  <a:gd name="T21" fmla="*/ 75 h 78"/>
                  <a:gd name="T22" fmla="*/ 16 w 84"/>
                  <a:gd name="T23" fmla="*/ 68 h 78"/>
                  <a:gd name="T24" fmla="*/ 9 w 84"/>
                  <a:gd name="T25" fmla="*/ 61 h 78"/>
                  <a:gd name="T26" fmla="*/ 4 w 84"/>
                  <a:gd name="T27" fmla="*/ 52 h 78"/>
                  <a:gd name="T28" fmla="*/ 0 w 84"/>
                  <a:gd name="T29" fmla="*/ 43 h 78"/>
                  <a:gd name="T30" fmla="*/ 0 w 84"/>
                  <a:gd name="T31" fmla="*/ 32 h 78"/>
                  <a:gd name="T32" fmla="*/ 4 w 84"/>
                  <a:gd name="T33" fmla="*/ 18 h 78"/>
                  <a:gd name="T34" fmla="*/ 4 w 84"/>
                  <a:gd name="T35" fmla="*/ 18 h 78"/>
                  <a:gd name="T36" fmla="*/ 5 w 84"/>
                  <a:gd name="T37" fmla="*/ 19 h 78"/>
                  <a:gd name="T38" fmla="*/ 6 w 84"/>
                  <a:gd name="T39" fmla="*/ 21 h 78"/>
                  <a:gd name="T40" fmla="*/ 7 w 84"/>
                  <a:gd name="T41" fmla="*/ 22 h 78"/>
                  <a:gd name="T42" fmla="*/ 5 w 84"/>
                  <a:gd name="T43" fmla="*/ 29 h 78"/>
                  <a:gd name="T44" fmla="*/ 5 w 84"/>
                  <a:gd name="T45" fmla="*/ 38 h 78"/>
                  <a:gd name="T46" fmla="*/ 7 w 84"/>
                  <a:gd name="T47" fmla="*/ 48 h 78"/>
                  <a:gd name="T48" fmla="*/ 12 w 84"/>
                  <a:gd name="T49" fmla="*/ 57 h 78"/>
                  <a:gd name="T50" fmla="*/ 24 w 84"/>
                  <a:gd name="T51" fmla="*/ 68 h 78"/>
                  <a:gd name="T52" fmla="*/ 40 w 84"/>
                  <a:gd name="T53" fmla="*/ 72 h 78"/>
                  <a:gd name="T54" fmla="*/ 56 w 84"/>
                  <a:gd name="T55" fmla="*/ 70 h 78"/>
                  <a:gd name="T56" fmla="*/ 72 w 84"/>
                  <a:gd name="T57" fmla="*/ 63 h 78"/>
                  <a:gd name="T58" fmla="*/ 78 w 84"/>
                  <a:gd name="T59" fmla="*/ 51 h 78"/>
                  <a:gd name="T60" fmla="*/ 79 w 84"/>
                  <a:gd name="T61" fmla="*/ 34 h 78"/>
                  <a:gd name="T62" fmla="*/ 72 w 84"/>
                  <a:gd name="T63" fmla="*/ 17 h 78"/>
                  <a:gd name="T64" fmla="*/ 54 w 84"/>
                  <a:gd name="T65" fmla="*/ 6 h 78"/>
                  <a:gd name="T66" fmla="*/ 50 w 84"/>
                  <a:gd name="T67" fmla="*/ 4 h 78"/>
                  <a:gd name="T68" fmla="*/ 46 w 84"/>
                  <a:gd name="T69" fmla="*/ 4 h 78"/>
                  <a:gd name="T70" fmla="*/ 43 w 84"/>
                  <a:gd name="T71" fmla="*/ 3 h 78"/>
                  <a:gd name="T72" fmla="*/ 40 w 84"/>
                  <a:gd name="T73" fmla="*/ 3 h 78"/>
                  <a:gd name="T74" fmla="*/ 40 w 84"/>
                  <a:gd name="T75" fmla="*/ 0 h 78"/>
                  <a:gd name="T76" fmla="*/ 40 w 84"/>
                  <a:gd name="T77" fmla="*/ 0 h 78"/>
                  <a:gd name="T78" fmla="*/ 40 w 84"/>
                  <a:gd name="T7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8">
                    <a:moveTo>
                      <a:pt x="40" y="0"/>
                    </a:moveTo>
                    <a:lnTo>
                      <a:pt x="55" y="2"/>
                    </a:lnTo>
                    <a:lnTo>
                      <a:pt x="69" y="8"/>
                    </a:lnTo>
                    <a:lnTo>
                      <a:pt x="79" y="18"/>
                    </a:lnTo>
                    <a:lnTo>
                      <a:pt x="84" y="32"/>
                    </a:lnTo>
                    <a:lnTo>
                      <a:pt x="82" y="52"/>
                    </a:lnTo>
                    <a:lnTo>
                      <a:pt x="73" y="67"/>
                    </a:lnTo>
                    <a:lnTo>
                      <a:pt x="59" y="76"/>
                    </a:lnTo>
                    <a:lnTo>
                      <a:pt x="44" y="78"/>
                    </a:lnTo>
                    <a:lnTo>
                      <a:pt x="35" y="77"/>
                    </a:lnTo>
                    <a:lnTo>
                      <a:pt x="25" y="75"/>
                    </a:lnTo>
                    <a:lnTo>
                      <a:pt x="16" y="68"/>
                    </a:lnTo>
                    <a:lnTo>
                      <a:pt x="9" y="61"/>
                    </a:lnTo>
                    <a:lnTo>
                      <a:pt x="4" y="52"/>
                    </a:lnTo>
                    <a:lnTo>
                      <a:pt x="0" y="43"/>
                    </a:lnTo>
                    <a:lnTo>
                      <a:pt x="0" y="32"/>
                    </a:lnTo>
                    <a:lnTo>
                      <a:pt x="4" y="18"/>
                    </a:lnTo>
                    <a:lnTo>
                      <a:pt x="4" y="18"/>
                    </a:lnTo>
                    <a:lnTo>
                      <a:pt x="5" y="19"/>
                    </a:lnTo>
                    <a:lnTo>
                      <a:pt x="6" y="21"/>
                    </a:lnTo>
                    <a:lnTo>
                      <a:pt x="7" y="22"/>
                    </a:lnTo>
                    <a:lnTo>
                      <a:pt x="5" y="29"/>
                    </a:lnTo>
                    <a:lnTo>
                      <a:pt x="5" y="38"/>
                    </a:lnTo>
                    <a:lnTo>
                      <a:pt x="7" y="48"/>
                    </a:lnTo>
                    <a:lnTo>
                      <a:pt x="12" y="57"/>
                    </a:lnTo>
                    <a:lnTo>
                      <a:pt x="24" y="68"/>
                    </a:lnTo>
                    <a:lnTo>
                      <a:pt x="40" y="72"/>
                    </a:lnTo>
                    <a:lnTo>
                      <a:pt x="56" y="70"/>
                    </a:lnTo>
                    <a:lnTo>
                      <a:pt x="72" y="63"/>
                    </a:lnTo>
                    <a:lnTo>
                      <a:pt x="78" y="51"/>
                    </a:lnTo>
                    <a:lnTo>
                      <a:pt x="79" y="34"/>
                    </a:lnTo>
                    <a:lnTo>
                      <a:pt x="72" y="17"/>
                    </a:lnTo>
                    <a:lnTo>
                      <a:pt x="54" y="6"/>
                    </a:lnTo>
                    <a:lnTo>
                      <a:pt x="50" y="4"/>
                    </a:lnTo>
                    <a:lnTo>
                      <a:pt x="46" y="4"/>
                    </a:lnTo>
                    <a:lnTo>
                      <a:pt x="43" y="3"/>
                    </a:lnTo>
                    <a:lnTo>
                      <a:pt x="40" y="3"/>
                    </a:lnTo>
                    <a:lnTo>
                      <a:pt x="40" y="0"/>
                    </a:lnTo>
                    <a:lnTo>
                      <a:pt x="40" y="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8" name="Freeform 73">
                <a:extLst>
                  <a:ext uri="{FF2B5EF4-FFF2-40B4-BE49-F238E27FC236}">
                    <a16:creationId xmlns:a16="http://schemas.microsoft.com/office/drawing/2014/main" id="{4E19A6C9-7541-420A-A98B-984A2621C228}"/>
                  </a:ext>
                </a:extLst>
              </p:cNvPr>
              <p:cNvSpPr>
                <a:spLocks/>
              </p:cNvSpPr>
              <p:nvPr/>
            </p:nvSpPr>
            <p:spPr bwMode="auto">
              <a:xfrm>
                <a:off x="5516" y="1094"/>
                <a:ext cx="51" cy="49"/>
              </a:xfrm>
              <a:custGeom>
                <a:avLst/>
                <a:gdLst>
                  <a:gd name="T0" fmla="*/ 76 w 154"/>
                  <a:gd name="T1" fmla="*/ 0 h 149"/>
                  <a:gd name="T2" fmla="*/ 98 w 154"/>
                  <a:gd name="T3" fmla="*/ 1 h 149"/>
                  <a:gd name="T4" fmla="*/ 117 w 154"/>
                  <a:gd name="T5" fmla="*/ 8 h 149"/>
                  <a:gd name="T6" fmla="*/ 134 w 154"/>
                  <a:gd name="T7" fmla="*/ 20 h 149"/>
                  <a:gd name="T8" fmla="*/ 149 w 154"/>
                  <a:gd name="T9" fmla="*/ 37 h 149"/>
                  <a:gd name="T10" fmla="*/ 154 w 154"/>
                  <a:gd name="T11" fmla="*/ 60 h 149"/>
                  <a:gd name="T12" fmla="*/ 154 w 154"/>
                  <a:gd name="T13" fmla="*/ 84 h 149"/>
                  <a:gd name="T14" fmla="*/ 147 w 154"/>
                  <a:gd name="T15" fmla="*/ 106 h 149"/>
                  <a:gd name="T16" fmla="*/ 137 w 154"/>
                  <a:gd name="T17" fmla="*/ 128 h 149"/>
                  <a:gd name="T18" fmla="*/ 119 w 154"/>
                  <a:gd name="T19" fmla="*/ 139 h 149"/>
                  <a:gd name="T20" fmla="*/ 101 w 154"/>
                  <a:gd name="T21" fmla="*/ 145 h 149"/>
                  <a:gd name="T22" fmla="*/ 83 w 154"/>
                  <a:gd name="T23" fmla="*/ 148 h 149"/>
                  <a:gd name="T24" fmla="*/ 63 w 154"/>
                  <a:gd name="T25" fmla="*/ 149 h 149"/>
                  <a:gd name="T26" fmla="*/ 57 w 154"/>
                  <a:gd name="T27" fmla="*/ 148 h 149"/>
                  <a:gd name="T28" fmla="*/ 54 w 154"/>
                  <a:gd name="T29" fmla="*/ 145 h 149"/>
                  <a:gd name="T30" fmla="*/ 49 w 154"/>
                  <a:gd name="T31" fmla="*/ 145 h 149"/>
                  <a:gd name="T32" fmla="*/ 45 w 154"/>
                  <a:gd name="T33" fmla="*/ 144 h 149"/>
                  <a:gd name="T34" fmla="*/ 30 w 154"/>
                  <a:gd name="T35" fmla="*/ 136 h 149"/>
                  <a:gd name="T36" fmla="*/ 17 w 154"/>
                  <a:gd name="T37" fmla="*/ 126 h 149"/>
                  <a:gd name="T38" fmla="*/ 7 w 154"/>
                  <a:gd name="T39" fmla="*/ 114 h 149"/>
                  <a:gd name="T40" fmla="*/ 3 w 154"/>
                  <a:gd name="T41" fmla="*/ 99 h 149"/>
                  <a:gd name="T42" fmla="*/ 0 w 154"/>
                  <a:gd name="T43" fmla="*/ 79 h 149"/>
                  <a:gd name="T44" fmla="*/ 1 w 154"/>
                  <a:gd name="T45" fmla="*/ 59 h 149"/>
                  <a:gd name="T46" fmla="*/ 7 w 154"/>
                  <a:gd name="T47" fmla="*/ 40 h 149"/>
                  <a:gd name="T48" fmla="*/ 20 w 154"/>
                  <a:gd name="T49" fmla="*/ 25 h 149"/>
                  <a:gd name="T50" fmla="*/ 21 w 154"/>
                  <a:gd name="T51" fmla="*/ 25 h 149"/>
                  <a:gd name="T52" fmla="*/ 22 w 154"/>
                  <a:gd name="T53" fmla="*/ 25 h 149"/>
                  <a:gd name="T54" fmla="*/ 17 w 154"/>
                  <a:gd name="T55" fmla="*/ 36 h 149"/>
                  <a:gd name="T56" fmla="*/ 11 w 154"/>
                  <a:gd name="T57" fmla="*/ 46 h 149"/>
                  <a:gd name="T58" fmla="*/ 6 w 154"/>
                  <a:gd name="T59" fmla="*/ 56 h 149"/>
                  <a:gd name="T60" fmla="*/ 5 w 154"/>
                  <a:gd name="T61" fmla="*/ 70 h 149"/>
                  <a:gd name="T62" fmla="*/ 5 w 154"/>
                  <a:gd name="T63" fmla="*/ 90 h 149"/>
                  <a:gd name="T64" fmla="*/ 11 w 154"/>
                  <a:gd name="T65" fmla="*/ 110 h 149"/>
                  <a:gd name="T66" fmla="*/ 22 w 154"/>
                  <a:gd name="T67" fmla="*/ 126 h 149"/>
                  <a:gd name="T68" fmla="*/ 41 w 154"/>
                  <a:gd name="T69" fmla="*/ 138 h 149"/>
                  <a:gd name="T70" fmla="*/ 65 w 154"/>
                  <a:gd name="T71" fmla="*/ 142 h 149"/>
                  <a:gd name="T72" fmla="*/ 89 w 154"/>
                  <a:gd name="T73" fmla="*/ 142 h 149"/>
                  <a:gd name="T74" fmla="*/ 112 w 154"/>
                  <a:gd name="T75" fmla="*/ 136 h 149"/>
                  <a:gd name="T76" fmla="*/ 133 w 154"/>
                  <a:gd name="T77" fmla="*/ 125 h 149"/>
                  <a:gd name="T78" fmla="*/ 143 w 154"/>
                  <a:gd name="T79" fmla="*/ 104 h 149"/>
                  <a:gd name="T80" fmla="*/ 149 w 154"/>
                  <a:gd name="T81" fmla="*/ 80 h 149"/>
                  <a:gd name="T82" fmla="*/ 149 w 154"/>
                  <a:gd name="T83" fmla="*/ 56 h 149"/>
                  <a:gd name="T84" fmla="*/ 143 w 154"/>
                  <a:gd name="T85" fmla="*/ 35 h 149"/>
                  <a:gd name="T86" fmla="*/ 124 w 154"/>
                  <a:gd name="T87" fmla="*/ 18 h 149"/>
                  <a:gd name="T88" fmla="*/ 104 w 154"/>
                  <a:gd name="T89" fmla="*/ 7 h 149"/>
                  <a:gd name="T90" fmla="*/ 81 w 154"/>
                  <a:gd name="T91" fmla="*/ 3 h 149"/>
                  <a:gd name="T92" fmla="*/ 60 w 154"/>
                  <a:gd name="T93" fmla="*/ 10 h 149"/>
                  <a:gd name="T94" fmla="*/ 59 w 154"/>
                  <a:gd name="T95" fmla="*/ 8 h 149"/>
                  <a:gd name="T96" fmla="*/ 57 w 154"/>
                  <a:gd name="T97" fmla="*/ 7 h 149"/>
                  <a:gd name="T98" fmla="*/ 56 w 154"/>
                  <a:gd name="T99" fmla="*/ 5 h 149"/>
                  <a:gd name="T100" fmla="*/ 56 w 154"/>
                  <a:gd name="T101" fmla="*/ 5 h 149"/>
                  <a:gd name="T102" fmla="*/ 61 w 154"/>
                  <a:gd name="T103" fmla="*/ 1 h 149"/>
                  <a:gd name="T104" fmla="*/ 68 w 154"/>
                  <a:gd name="T105" fmla="*/ 0 h 149"/>
                  <a:gd name="T106" fmla="*/ 71 w 154"/>
                  <a:gd name="T107" fmla="*/ 0 h 149"/>
                  <a:gd name="T108" fmla="*/ 76 w 154"/>
                  <a:gd name="T109" fmla="*/ 0 h 149"/>
                  <a:gd name="T110" fmla="*/ 76 w 154"/>
                  <a:gd name="T11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4" h="149">
                    <a:moveTo>
                      <a:pt x="76" y="0"/>
                    </a:moveTo>
                    <a:lnTo>
                      <a:pt x="98" y="1"/>
                    </a:lnTo>
                    <a:lnTo>
                      <a:pt x="117" y="8"/>
                    </a:lnTo>
                    <a:lnTo>
                      <a:pt x="134" y="20"/>
                    </a:lnTo>
                    <a:lnTo>
                      <a:pt x="149" y="37"/>
                    </a:lnTo>
                    <a:lnTo>
                      <a:pt x="154" y="60"/>
                    </a:lnTo>
                    <a:lnTo>
                      <a:pt x="154" y="84"/>
                    </a:lnTo>
                    <a:lnTo>
                      <a:pt x="147" y="106"/>
                    </a:lnTo>
                    <a:lnTo>
                      <a:pt x="137" y="128"/>
                    </a:lnTo>
                    <a:lnTo>
                      <a:pt x="119" y="139"/>
                    </a:lnTo>
                    <a:lnTo>
                      <a:pt x="101" y="145"/>
                    </a:lnTo>
                    <a:lnTo>
                      <a:pt x="83" y="148"/>
                    </a:lnTo>
                    <a:lnTo>
                      <a:pt x="63" y="149"/>
                    </a:lnTo>
                    <a:lnTo>
                      <a:pt x="57" y="148"/>
                    </a:lnTo>
                    <a:lnTo>
                      <a:pt x="54" y="145"/>
                    </a:lnTo>
                    <a:lnTo>
                      <a:pt x="49" y="145"/>
                    </a:lnTo>
                    <a:lnTo>
                      <a:pt x="45" y="144"/>
                    </a:lnTo>
                    <a:lnTo>
                      <a:pt x="30" y="136"/>
                    </a:lnTo>
                    <a:lnTo>
                      <a:pt x="17" y="126"/>
                    </a:lnTo>
                    <a:lnTo>
                      <a:pt x="7" y="114"/>
                    </a:lnTo>
                    <a:lnTo>
                      <a:pt x="3" y="99"/>
                    </a:lnTo>
                    <a:lnTo>
                      <a:pt x="0" y="79"/>
                    </a:lnTo>
                    <a:lnTo>
                      <a:pt x="1" y="59"/>
                    </a:lnTo>
                    <a:lnTo>
                      <a:pt x="7" y="40"/>
                    </a:lnTo>
                    <a:lnTo>
                      <a:pt x="20" y="25"/>
                    </a:lnTo>
                    <a:lnTo>
                      <a:pt x="21" y="25"/>
                    </a:lnTo>
                    <a:lnTo>
                      <a:pt x="22" y="25"/>
                    </a:lnTo>
                    <a:lnTo>
                      <a:pt x="17" y="36"/>
                    </a:lnTo>
                    <a:lnTo>
                      <a:pt x="11" y="46"/>
                    </a:lnTo>
                    <a:lnTo>
                      <a:pt x="6" y="56"/>
                    </a:lnTo>
                    <a:lnTo>
                      <a:pt x="5" y="70"/>
                    </a:lnTo>
                    <a:lnTo>
                      <a:pt x="5" y="90"/>
                    </a:lnTo>
                    <a:lnTo>
                      <a:pt x="11" y="110"/>
                    </a:lnTo>
                    <a:lnTo>
                      <a:pt x="22" y="126"/>
                    </a:lnTo>
                    <a:lnTo>
                      <a:pt x="41" y="138"/>
                    </a:lnTo>
                    <a:lnTo>
                      <a:pt x="65" y="142"/>
                    </a:lnTo>
                    <a:lnTo>
                      <a:pt x="89" y="142"/>
                    </a:lnTo>
                    <a:lnTo>
                      <a:pt x="112" y="136"/>
                    </a:lnTo>
                    <a:lnTo>
                      <a:pt x="133" y="125"/>
                    </a:lnTo>
                    <a:lnTo>
                      <a:pt x="143" y="104"/>
                    </a:lnTo>
                    <a:lnTo>
                      <a:pt x="149" y="80"/>
                    </a:lnTo>
                    <a:lnTo>
                      <a:pt x="149" y="56"/>
                    </a:lnTo>
                    <a:lnTo>
                      <a:pt x="143" y="35"/>
                    </a:lnTo>
                    <a:lnTo>
                      <a:pt x="124" y="18"/>
                    </a:lnTo>
                    <a:lnTo>
                      <a:pt x="104" y="7"/>
                    </a:lnTo>
                    <a:lnTo>
                      <a:pt x="81" y="3"/>
                    </a:lnTo>
                    <a:lnTo>
                      <a:pt x="60" y="10"/>
                    </a:lnTo>
                    <a:lnTo>
                      <a:pt x="59" y="8"/>
                    </a:lnTo>
                    <a:lnTo>
                      <a:pt x="57" y="7"/>
                    </a:lnTo>
                    <a:lnTo>
                      <a:pt x="56" y="5"/>
                    </a:lnTo>
                    <a:lnTo>
                      <a:pt x="56" y="5"/>
                    </a:lnTo>
                    <a:lnTo>
                      <a:pt x="61" y="1"/>
                    </a:lnTo>
                    <a:lnTo>
                      <a:pt x="68" y="0"/>
                    </a:lnTo>
                    <a:lnTo>
                      <a:pt x="71" y="0"/>
                    </a:lnTo>
                    <a:lnTo>
                      <a:pt x="76" y="0"/>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09" name="Freeform 74">
                <a:extLst>
                  <a:ext uri="{FF2B5EF4-FFF2-40B4-BE49-F238E27FC236}">
                    <a16:creationId xmlns:a16="http://schemas.microsoft.com/office/drawing/2014/main" id="{CC6F50F4-98AC-4C3D-A019-3B5F7CD706B2}"/>
                  </a:ext>
                </a:extLst>
              </p:cNvPr>
              <p:cNvSpPr>
                <a:spLocks/>
              </p:cNvSpPr>
              <p:nvPr/>
            </p:nvSpPr>
            <p:spPr bwMode="auto">
              <a:xfrm>
                <a:off x="5468" y="1060"/>
                <a:ext cx="25" cy="81"/>
              </a:xfrm>
              <a:custGeom>
                <a:avLst/>
                <a:gdLst>
                  <a:gd name="T0" fmla="*/ 69 w 73"/>
                  <a:gd name="T1" fmla="*/ 0 h 244"/>
                  <a:gd name="T2" fmla="*/ 70 w 73"/>
                  <a:gd name="T3" fmla="*/ 0 h 244"/>
                  <a:gd name="T4" fmla="*/ 73 w 73"/>
                  <a:gd name="T5" fmla="*/ 1 h 244"/>
                  <a:gd name="T6" fmla="*/ 73 w 73"/>
                  <a:gd name="T7" fmla="*/ 2 h 244"/>
                  <a:gd name="T8" fmla="*/ 73 w 73"/>
                  <a:gd name="T9" fmla="*/ 2 h 244"/>
                  <a:gd name="T10" fmla="*/ 68 w 73"/>
                  <a:gd name="T11" fmla="*/ 7 h 244"/>
                  <a:gd name="T12" fmla="*/ 63 w 73"/>
                  <a:gd name="T13" fmla="*/ 14 h 244"/>
                  <a:gd name="T14" fmla="*/ 56 w 73"/>
                  <a:gd name="T15" fmla="*/ 21 h 244"/>
                  <a:gd name="T16" fmla="*/ 52 w 73"/>
                  <a:gd name="T17" fmla="*/ 26 h 244"/>
                  <a:gd name="T18" fmla="*/ 41 w 73"/>
                  <a:gd name="T19" fmla="*/ 41 h 244"/>
                  <a:gd name="T20" fmla="*/ 31 w 73"/>
                  <a:gd name="T21" fmla="*/ 63 h 244"/>
                  <a:gd name="T22" fmla="*/ 21 w 73"/>
                  <a:gd name="T23" fmla="*/ 88 h 244"/>
                  <a:gd name="T24" fmla="*/ 15 w 73"/>
                  <a:gd name="T25" fmla="*/ 114 h 244"/>
                  <a:gd name="T26" fmla="*/ 8 w 73"/>
                  <a:gd name="T27" fmla="*/ 143 h 244"/>
                  <a:gd name="T28" fmla="*/ 5 w 73"/>
                  <a:gd name="T29" fmla="*/ 174 h 244"/>
                  <a:gd name="T30" fmla="*/ 3 w 73"/>
                  <a:gd name="T31" fmla="*/ 207 h 244"/>
                  <a:gd name="T32" fmla="*/ 7 w 73"/>
                  <a:gd name="T33" fmla="*/ 241 h 244"/>
                  <a:gd name="T34" fmla="*/ 6 w 73"/>
                  <a:gd name="T35" fmla="*/ 241 h 244"/>
                  <a:gd name="T36" fmla="*/ 5 w 73"/>
                  <a:gd name="T37" fmla="*/ 242 h 244"/>
                  <a:gd name="T38" fmla="*/ 3 w 73"/>
                  <a:gd name="T39" fmla="*/ 242 h 244"/>
                  <a:gd name="T40" fmla="*/ 3 w 73"/>
                  <a:gd name="T41" fmla="*/ 244 h 244"/>
                  <a:gd name="T42" fmla="*/ 1 w 73"/>
                  <a:gd name="T43" fmla="*/ 235 h 244"/>
                  <a:gd name="T44" fmla="*/ 1 w 73"/>
                  <a:gd name="T45" fmla="*/ 226 h 244"/>
                  <a:gd name="T46" fmla="*/ 0 w 73"/>
                  <a:gd name="T47" fmla="*/ 216 h 244"/>
                  <a:gd name="T48" fmla="*/ 0 w 73"/>
                  <a:gd name="T49" fmla="*/ 207 h 244"/>
                  <a:gd name="T50" fmla="*/ 1 w 73"/>
                  <a:gd name="T51" fmla="*/ 172 h 244"/>
                  <a:gd name="T52" fmla="*/ 5 w 73"/>
                  <a:gd name="T53" fmla="*/ 138 h 244"/>
                  <a:gd name="T54" fmla="*/ 12 w 73"/>
                  <a:gd name="T55" fmla="*/ 104 h 244"/>
                  <a:gd name="T56" fmla="*/ 22 w 73"/>
                  <a:gd name="T57" fmla="*/ 71 h 244"/>
                  <a:gd name="T58" fmla="*/ 30 w 73"/>
                  <a:gd name="T59" fmla="*/ 50 h 244"/>
                  <a:gd name="T60" fmla="*/ 41 w 73"/>
                  <a:gd name="T61" fmla="*/ 31 h 244"/>
                  <a:gd name="T62" fmla="*/ 54 w 73"/>
                  <a:gd name="T63" fmla="*/ 15 h 244"/>
                  <a:gd name="T64" fmla="*/ 69 w 73"/>
                  <a:gd name="T65" fmla="*/ 0 h 244"/>
                  <a:gd name="T66" fmla="*/ 69 w 73"/>
                  <a:gd name="T6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 h="244">
                    <a:moveTo>
                      <a:pt x="69" y="0"/>
                    </a:moveTo>
                    <a:lnTo>
                      <a:pt x="70" y="0"/>
                    </a:lnTo>
                    <a:lnTo>
                      <a:pt x="73" y="1"/>
                    </a:lnTo>
                    <a:lnTo>
                      <a:pt x="73" y="2"/>
                    </a:lnTo>
                    <a:lnTo>
                      <a:pt x="73" y="2"/>
                    </a:lnTo>
                    <a:lnTo>
                      <a:pt x="68" y="7"/>
                    </a:lnTo>
                    <a:lnTo>
                      <a:pt x="63" y="14"/>
                    </a:lnTo>
                    <a:lnTo>
                      <a:pt x="56" y="21"/>
                    </a:lnTo>
                    <a:lnTo>
                      <a:pt x="52" y="26"/>
                    </a:lnTo>
                    <a:lnTo>
                      <a:pt x="41" y="41"/>
                    </a:lnTo>
                    <a:lnTo>
                      <a:pt x="31" y="63"/>
                    </a:lnTo>
                    <a:lnTo>
                      <a:pt x="21" y="88"/>
                    </a:lnTo>
                    <a:lnTo>
                      <a:pt x="15" y="114"/>
                    </a:lnTo>
                    <a:lnTo>
                      <a:pt x="8" y="143"/>
                    </a:lnTo>
                    <a:lnTo>
                      <a:pt x="5" y="174"/>
                    </a:lnTo>
                    <a:lnTo>
                      <a:pt x="3" y="207"/>
                    </a:lnTo>
                    <a:lnTo>
                      <a:pt x="7" y="241"/>
                    </a:lnTo>
                    <a:lnTo>
                      <a:pt x="6" y="241"/>
                    </a:lnTo>
                    <a:lnTo>
                      <a:pt x="5" y="242"/>
                    </a:lnTo>
                    <a:lnTo>
                      <a:pt x="3" y="242"/>
                    </a:lnTo>
                    <a:lnTo>
                      <a:pt x="3" y="244"/>
                    </a:lnTo>
                    <a:lnTo>
                      <a:pt x="1" y="235"/>
                    </a:lnTo>
                    <a:lnTo>
                      <a:pt x="1" y="226"/>
                    </a:lnTo>
                    <a:lnTo>
                      <a:pt x="0" y="216"/>
                    </a:lnTo>
                    <a:lnTo>
                      <a:pt x="0" y="207"/>
                    </a:lnTo>
                    <a:lnTo>
                      <a:pt x="1" y="172"/>
                    </a:lnTo>
                    <a:lnTo>
                      <a:pt x="5" y="138"/>
                    </a:lnTo>
                    <a:lnTo>
                      <a:pt x="12" y="104"/>
                    </a:lnTo>
                    <a:lnTo>
                      <a:pt x="22" y="71"/>
                    </a:lnTo>
                    <a:lnTo>
                      <a:pt x="30" y="50"/>
                    </a:lnTo>
                    <a:lnTo>
                      <a:pt x="41" y="31"/>
                    </a:lnTo>
                    <a:lnTo>
                      <a:pt x="54" y="15"/>
                    </a:lnTo>
                    <a:lnTo>
                      <a:pt x="69" y="0"/>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0" name="Freeform 75">
                <a:extLst>
                  <a:ext uri="{FF2B5EF4-FFF2-40B4-BE49-F238E27FC236}">
                    <a16:creationId xmlns:a16="http://schemas.microsoft.com/office/drawing/2014/main" id="{EB2225E5-63D0-48D3-82F6-71A32BBF922E}"/>
                  </a:ext>
                </a:extLst>
              </p:cNvPr>
              <p:cNvSpPr>
                <a:spLocks/>
              </p:cNvSpPr>
              <p:nvPr/>
            </p:nvSpPr>
            <p:spPr bwMode="auto">
              <a:xfrm>
                <a:off x="5500" y="1039"/>
                <a:ext cx="122" cy="103"/>
              </a:xfrm>
              <a:custGeom>
                <a:avLst/>
                <a:gdLst>
                  <a:gd name="T0" fmla="*/ 162 w 366"/>
                  <a:gd name="T1" fmla="*/ 0 h 309"/>
                  <a:gd name="T2" fmla="*/ 211 w 366"/>
                  <a:gd name="T3" fmla="*/ 10 h 309"/>
                  <a:gd name="T4" fmla="*/ 248 w 366"/>
                  <a:gd name="T5" fmla="*/ 25 h 309"/>
                  <a:gd name="T6" fmla="*/ 273 w 366"/>
                  <a:gd name="T7" fmla="*/ 43 h 309"/>
                  <a:gd name="T8" fmla="*/ 297 w 366"/>
                  <a:gd name="T9" fmla="*/ 63 h 309"/>
                  <a:gd name="T10" fmla="*/ 317 w 366"/>
                  <a:gd name="T11" fmla="*/ 88 h 309"/>
                  <a:gd name="T12" fmla="*/ 336 w 366"/>
                  <a:gd name="T13" fmla="*/ 116 h 309"/>
                  <a:gd name="T14" fmla="*/ 350 w 366"/>
                  <a:gd name="T15" fmla="*/ 145 h 309"/>
                  <a:gd name="T16" fmla="*/ 360 w 366"/>
                  <a:gd name="T17" fmla="*/ 175 h 309"/>
                  <a:gd name="T18" fmla="*/ 363 w 366"/>
                  <a:gd name="T19" fmla="*/ 204 h 309"/>
                  <a:gd name="T20" fmla="*/ 366 w 366"/>
                  <a:gd name="T21" fmla="*/ 239 h 309"/>
                  <a:gd name="T22" fmla="*/ 361 w 366"/>
                  <a:gd name="T23" fmla="*/ 287 h 309"/>
                  <a:gd name="T24" fmla="*/ 352 w 366"/>
                  <a:gd name="T25" fmla="*/ 308 h 309"/>
                  <a:gd name="T26" fmla="*/ 350 w 366"/>
                  <a:gd name="T27" fmla="*/ 306 h 309"/>
                  <a:gd name="T28" fmla="*/ 357 w 366"/>
                  <a:gd name="T29" fmla="*/ 278 h 309"/>
                  <a:gd name="T30" fmla="*/ 360 w 366"/>
                  <a:gd name="T31" fmla="*/ 210 h 309"/>
                  <a:gd name="T32" fmla="*/ 352 w 366"/>
                  <a:gd name="T33" fmla="*/ 162 h 309"/>
                  <a:gd name="T34" fmla="*/ 338 w 366"/>
                  <a:gd name="T35" fmla="*/ 130 h 309"/>
                  <a:gd name="T36" fmla="*/ 317 w 366"/>
                  <a:gd name="T37" fmla="*/ 96 h 309"/>
                  <a:gd name="T38" fmla="*/ 287 w 366"/>
                  <a:gd name="T39" fmla="*/ 59 h 309"/>
                  <a:gd name="T40" fmla="*/ 254 w 366"/>
                  <a:gd name="T41" fmla="*/ 34 h 309"/>
                  <a:gd name="T42" fmla="*/ 224 w 366"/>
                  <a:gd name="T43" fmla="*/ 18 h 309"/>
                  <a:gd name="T44" fmla="*/ 169 w 366"/>
                  <a:gd name="T45" fmla="*/ 5 h 309"/>
                  <a:gd name="T46" fmla="*/ 89 w 366"/>
                  <a:gd name="T47" fmla="*/ 6 h 309"/>
                  <a:gd name="T48" fmla="*/ 38 w 366"/>
                  <a:gd name="T49" fmla="*/ 22 h 309"/>
                  <a:gd name="T50" fmla="*/ 15 w 366"/>
                  <a:gd name="T51" fmla="*/ 35 h 309"/>
                  <a:gd name="T52" fmla="*/ 1 w 366"/>
                  <a:gd name="T53" fmla="*/ 43 h 309"/>
                  <a:gd name="T54" fmla="*/ 6 w 366"/>
                  <a:gd name="T55" fmla="*/ 37 h 309"/>
                  <a:gd name="T56" fmla="*/ 15 w 366"/>
                  <a:gd name="T57" fmla="*/ 30 h 309"/>
                  <a:gd name="T58" fmla="*/ 37 w 366"/>
                  <a:gd name="T59" fmla="*/ 18 h 309"/>
                  <a:gd name="T60" fmla="*/ 71 w 366"/>
                  <a:gd name="T61" fmla="*/ 5 h 309"/>
                  <a:gd name="T62" fmla="*/ 102 w 366"/>
                  <a:gd name="T63" fmla="*/ 0 h 309"/>
                  <a:gd name="T64" fmla="*/ 125 w 366"/>
                  <a:gd name="T65" fmla="*/ 0 h 309"/>
                  <a:gd name="T66" fmla="*/ 137 w 366"/>
                  <a:gd name="T6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6" h="309">
                    <a:moveTo>
                      <a:pt x="137" y="0"/>
                    </a:moveTo>
                    <a:lnTo>
                      <a:pt x="162" y="0"/>
                    </a:lnTo>
                    <a:lnTo>
                      <a:pt x="187" y="4"/>
                    </a:lnTo>
                    <a:lnTo>
                      <a:pt x="211" y="10"/>
                    </a:lnTo>
                    <a:lnTo>
                      <a:pt x="235" y="19"/>
                    </a:lnTo>
                    <a:lnTo>
                      <a:pt x="248" y="25"/>
                    </a:lnTo>
                    <a:lnTo>
                      <a:pt x="260" y="34"/>
                    </a:lnTo>
                    <a:lnTo>
                      <a:pt x="273" y="43"/>
                    </a:lnTo>
                    <a:lnTo>
                      <a:pt x="285" y="52"/>
                    </a:lnTo>
                    <a:lnTo>
                      <a:pt x="297" y="63"/>
                    </a:lnTo>
                    <a:lnTo>
                      <a:pt x="307" y="76"/>
                    </a:lnTo>
                    <a:lnTo>
                      <a:pt x="317" y="88"/>
                    </a:lnTo>
                    <a:lnTo>
                      <a:pt x="326" y="102"/>
                    </a:lnTo>
                    <a:lnTo>
                      <a:pt x="336" y="116"/>
                    </a:lnTo>
                    <a:lnTo>
                      <a:pt x="343" y="130"/>
                    </a:lnTo>
                    <a:lnTo>
                      <a:pt x="350" y="145"/>
                    </a:lnTo>
                    <a:lnTo>
                      <a:pt x="357" y="160"/>
                    </a:lnTo>
                    <a:lnTo>
                      <a:pt x="360" y="175"/>
                    </a:lnTo>
                    <a:lnTo>
                      <a:pt x="361" y="190"/>
                    </a:lnTo>
                    <a:lnTo>
                      <a:pt x="363" y="204"/>
                    </a:lnTo>
                    <a:lnTo>
                      <a:pt x="365" y="218"/>
                    </a:lnTo>
                    <a:lnTo>
                      <a:pt x="366" y="239"/>
                    </a:lnTo>
                    <a:lnTo>
                      <a:pt x="365" y="263"/>
                    </a:lnTo>
                    <a:lnTo>
                      <a:pt x="361" y="287"/>
                    </a:lnTo>
                    <a:lnTo>
                      <a:pt x="352" y="309"/>
                    </a:lnTo>
                    <a:lnTo>
                      <a:pt x="352" y="308"/>
                    </a:lnTo>
                    <a:lnTo>
                      <a:pt x="351" y="307"/>
                    </a:lnTo>
                    <a:lnTo>
                      <a:pt x="350" y="306"/>
                    </a:lnTo>
                    <a:lnTo>
                      <a:pt x="348" y="306"/>
                    </a:lnTo>
                    <a:lnTo>
                      <a:pt x="357" y="278"/>
                    </a:lnTo>
                    <a:lnTo>
                      <a:pt x="361" y="244"/>
                    </a:lnTo>
                    <a:lnTo>
                      <a:pt x="360" y="210"/>
                    </a:lnTo>
                    <a:lnTo>
                      <a:pt x="355" y="180"/>
                    </a:lnTo>
                    <a:lnTo>
                      <a:pt x="352" y="162"/>
                    </a:lnTo>
                    <a:lnTo>
                      <a:pt x="346" y="146"/>
                    </a:lnTo>
                    <a:lnTo>
                      <a:pt x="338" y="130"/>
                    </a:lnTo>
                    <a:lnTo>
                      <a:pt x="331" y="115"/>
                    </a:lnTo>
                    <a:lnTo>
                      <a:pt x="317" y="96"/>
                    </a:lnTo>
                    <a:lnTo>
                      <a:pt x="303" y="77"/>
                    </a:lnTo>
                    <a:lnTo>
                      <a:pt x="287" y="59"/>
                    </a:lnTo>
                    <a:lnTo>
                      <a:pt x="268" y="45"/>
                    </a:lnTo>
                    <a:lnTo>
                      <a:pt x="254" y="34"/>
                    </a:lnTo>
                    <a:lnTo>
                      <a:pt x="240" y="25"/>
                    </a:lnTo>
                    <a:lnTo>
                      <a:pt x="224" y="18"/>
                    </a:lnTo>
                    <a:lnTo>
                      <a:pt x="208" y="14"/>
                    </a:lnTo>
                    <a:lnTo>
                      <a:pt x="169" y="5"/>
                    </a:lnTo>
                    <a:lnTo>
                      <a:pt x="130" y="3"/>
                    </a:lnTo>
                    <a:lnTo>
                      <a:pt x="89" y="6"/>
                    </a:lnTo>
                    <a:lnTo>
                      <a:pt x="52" y="18"/>
                    </a:lnTo>
                    <a:lnTo>
                      <a:pt x="38" y="22"/>
                    </a:lnTo>
                    <a:lnTo>
                      <a:pt x="27" y="29"/>
                    </a:lnTo>
                    <a:lnTo>
                      <a:pt x="15" y="35"/>
                    </a:lnTo>
                    <a:lnTo>
                      <a:pt x="4" y="45"/>
                    </a:lnTo>
                    <a:lnTo>
                      <a:pt x="1" y="43"/>
                    </a:lnTo>
                    <a:lnTo>
                      <a:pt x="0" y="43"/>
                    </a:lnTo>
                    <a:lnTo>
                      <a:pt x="6" y="37"/>
                    </a:lnTo>
                    <a:lnTo>
                      <a:pt x="10" y="34"/>
                    </a:lnTo>
                    <a:lnTo>
                      <a:pt x="15" y="30"/>
                    </a:lnTo>
                    <a:lnTo>
                      <a:pt x="20" y="28"/>
                    </a:lnTo>
                    <a:lnTo>
                      <a:pt x="37" y="18"/>
                    </a:lnTo>
                    <a:lnTo>
                      <a:pt x="53" y="10"/>
                    </a:lnTo>
                    <a:lnTo>
                      <a:pt x="71" y="5"/>
                    </a:lnTo>
                    <a:lnTo>
                      <a:pt x="91" y="3"/>
                    </a:lnTo>
                    <a:lnTo>
                      <a:pt x="102" y="0"/>
                    </a:lnTo>
                    <a:lnTo>
                      <a:pt x="113" y="0"/>
                    </a:lnTo>
                    <a:lnTo>
                      <a:pt x="125" y="0"/>
                    </a:lnTo>
                    <a:lnTo>
                      <a:pt x="137" y="0"/>
                    </a:lnTo>
                    <a:lnTo>
                      <a:pt x="1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1" name="Freeform 76">
                <a:extLst>
                  <a:ext uri="{FF2B5EF4-FFF2-40B4-BE49-F238E27FC236}">
                    <a16:creationId xmlns:a16="http://schemas.microsoft.com/office/drawing/2014/main" id="{0C30EF68-9A19-416A-A412-24597A76C60C}"/>
                  </a:ext>
                </a:extLst>
              </p:cNvPr>
              <p:cNvSpPr>
                <a:spLocks/>
              </p:cNvSpPr>
              <p:nvPr/>
            </p:nvSpPr>
            <p:spPr bwMode="auto">
              <a:xfrm>
                <a:off x="5453" y="1048"/>
                <a:ext cx="30" cy="105"/>
              </a:xfrm>
              <a:custGeom>
                <a:avLst/>
                <a:gdLst>
                  <a:gd name="T0" fmla="*/ 88 w 91"/>
                  <a:gd name="T1" fmla="*/ 0 h 316"/>
                  <a:gd name="T2" fmla="*/ 91 w 91"/>
                  <a:gd name="T3" fmla="*/ 2 h 316"/>
                  <a:gd name="T4" fmla="*/ 85 w 91"/>
                  <a:gd name="T5" fmla="*/ 10 h 316"/>
                  <a:gd name="T6" fmla="*/ 77 w 91"/>
                  <a:gd name="T7" fmla="*/ 17 h 316"/>
                  <a:gd name="T8" fmla="*/ 71 w 91"/>
                  <a:gd name="T9" fmla="*/ 26 h 316"/>
                  <a:gd name="T10" fmla="*/ 65 w 91"/>
                  <a:gd name="T11" fmla="*/ 35 h 316"/>
                  <a:gd name="T12" fmla="*/ 52 w 91"/>
                  <a:gd name="T13" fmla="*/ 55 h 316"/>
                  <a:gd name="T14" fmla="*/ 42 w 91"/>
                  <a:gd name="T15" fmla="*/ 76 h 316"/>
                  <a:gd name="T16" fmla="*/ 33 w 91"/>
                  <a:gd name="T17" fmla="*/ 96 h 316"/>
                  <a:gd name="T18" fmla="*/ 24 w 91"/>
                  <a:gd name="T19" fmla="*/ 118 h 316"/>
                  <a:gd name="T20" fmla="*/ 17 w 91"/>
                  <a:gd name="T21" fmla="*/ 143 h 316"/>
                  <a:gd name="T22" fmla="*/ 12 w 91"/>
                  <a:gd name="T23" fmla="*/ 169 h 316"/>
                  <a:gd name="T24" fmla="*/ 8 w 91"/>
                  <a:gd name="T25" fmla="*/ 196 h 316"/>
                  <a:gd name="T26" fmla="*/ 5 w 91"/>
                  <a:gd name="T27" fmla="*/ 222 h 316"/>
                  <a:gd name="T28" fmla="*/ 4 w 91"/>
                  <a:gd name="T29" fmla="*/ 247 h 316"/>
                  <a:gd name="T30" fmla="*/ 5 w 91"/>
                  <a:gd name="T31" fmla="*/ 273 h 316"/>
                  <a:gd name="T32" fmla="*/ 9 w 91"/>
                  <a:gd name="T33" fmla="*/ 297 h 316"/>
                  <a:gd name="T34" fmla="*/ 14 w 91"/>
                  <a:gd name="T35" fmla="*/ 315 h 316"/>
                  <a:gd name="T36" fmla="*/ 10 w 91"/>
                  <a:gd name="T37" fmla="*/ 316 h 316"/>
                  <a:gd name="T38" fmla="*/ 7 w 91"/>
                  <a:gd name="T39" fmla="*/ 301 h 316"/>
                  <a:gd name="T40" fmla="*/ 3 w 91"/>
                  <a:gd name="T41" fmla="*/ 282 h 316"/>
                  <a:gd name="T42" fmla="*/ 0 w 91"/>
                  <a:gd name="T43" fmla="*/ 262 h 316"/>
                  <a:gd name="T44" fmla="*/ 0 w 91"/>
                  <a:gd name="T45" fmla="*/ 242 h 316"/>
                  <a:gd name="T46" fmla="*/ 2 w 91"/>
                  <a:gd name="T47" fmla="*/ 213 h 316"/>
                  <a:gd name="T48" fmla="*/ 5 w 91"/>
                  <a:gd name="T49" fmla="*/ 187 h 316"/>
                  <a:gd name="T50" fmla="*/ 9 w 91"/>
                  <a:gd name="T51" fmla="*/ 159 h 316"/>
                  <a:gd name="T52" fmla="*/ 16 w 91"/>
                  <a:gd name="T53" fmla="*/ 133 h 316"/>
                  <a:gd name="T54" fmla="*/ 24 w 91"/>
                  <a:gd name="T55" fmla="*/ 106 h 316"/>
                  <a:gd name="T56" fmla="*/ 34 w 91"/>
                  <a:gd name="T57" fmla="*/ 81 h 316"/>
                  <a:gd name="T58" fmla="*/ 47 w 91"/>
                  <a:gd name="T59" fmla="*/ 56 h 316"/>
                  <a:gd name="T60" fmla="*/ 61 w 91"/>
                  <a:gd name="T61" fmla="*/ 32 h 316"/>
                  <a:gd name="T62" fmla="*/ 67 w 91"/>
                  <a:gd name="T63" fmla="*/ 22 h 316"/>
                  <a:gd name="T64" fmla="*/ 75 w 91"/>
                  <a:gd name="T65" fmla="*/ 15 h 316"/>
                  <a:gd name="T66" fmla="*/ 81 w 91"/>
                  <a:gd name="T67" fmla="*/ 6 h 316"/>
                  <a:gd name="T68" fmla="*/ 88 w 91"/>
                  <a:gd name="T69" fmla="*/ 0 h 316"/>
                  <a:gd name="T70" fmla="*/ 88 w 91"/>
                  <a:gd name="T71"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316">
                    <a:moveTo>
                      <a:pt x="88" y="0"/>
                    </a:moveTo>
                    <a:lnTo>
                      <a:pt x="91" y="2"/>
                    </a:lnTo>
                    <a:lnTo>
                      <a:pt x="85" y="10"/>
                    </a:lnTo>
                    <a:lnTo>
                      <a:pt x="77" y="17"/>
                    </a:lnTo>
                    <a:lnTo>
                      <a:pt x="71" y="26"/>
                    </a:lnTo>
                    <a:lnTo>
                      <a:pt x="65" y="35"/>
                    </a:lnTo>
                    <a:lnTo>
                      <a:pt x="52" y="55"/>
                    </a:lnTo>
                    <a:lnTo>
                      <a:pt x="42" y="76"/>
                    </a:lnTo>
                    <a:lnTo>
                      <a:pt x="33" y="96"/>
                    </a:lnTo>
                    <a:lnTo>
                      <a:pt x="24" y="118"/>
                    </a:lnTo>
                    <a:lnTo>
                      <a:pt x="17" y="143"/>
                    </a:lnTo>
                    <a:lnTo>
                      <a:pt x="12" y="169"/>
                    </a:lnTo>
                    <a:lnTo>
                      <a:pt x="8" y="196"/>
                    </a:lnTo>
                    <a:lnTo>
                      <a:pt x="5" y="222"/>
                    </a:lnTo>
                    <a:lnTo>
                      <a:pt x="4" y="247"/>
                    </a:lnTo>
                    <a:lnTo>
                      <a:pt x="5" y="273"/>
                    </a:lnTo>
                    <a:lnTo>
                      <a:pt x="9" y="297"/>
                    </a:lnTo>
                    <a:lnTo>
                      <a:pt x="14" y="315"/>
                    </a:lnTo>
                    <a:lnTo>
                      <a:pt x="10" y="316"/>
                    </a:lnTo>
                    <a:lnTo>
                      <a:pt x="7" y="301"/>
                    </a:lnTo>
                    <a:lnTo>
                      <a:pt x="3" y="282"/>
                    </a:lnTo>
                    <a:lnTo>
                      <a:pt x="0" y="262"/>
                    </a:lnTo>
                    <a:lnTo>
                      <a:pt x="0" y="242"/>
                    </a:lnTo>
                    <a:lnTo>
                      <a:pt x="2" y="213"/>
                    </a:lnTo>
                    <a:lnTo>
                      <a:pt x="5" y="187"/>
                    </a:lnTo>
                    <a:lnTo>
                      <a:pt x="9" y="159"/>
                    </a:lnTo>
                    <a:lnTo>
                      <a:pt x="16" y="133"/>
                    </a:lnTo>
                    <a:lnTo>
                      <a:pt x="24" y="106"/>
                    </a:lnTo>
                    <a:lnTo>
                      <a:pt x="34" y="81"/>
                    </a:lnTo>
                    <a:lnTo>
                      <a:pt x="47" y="56"/>
                    </a:lnTo>
                    <a:lnTo>
                      <a:pt x="61" y="32"/>
                    </a:lnTo>
                    <a:lnTo>
                      <a:pt x="67" y="22"/>
                    </a:lnTo>
                    <a:lnTo>
                      <a:pt x="75" y="15"/>
                    </a:lnTo>
                    <a:lnTo>
                      <a:pt x="81" y="6"/>
                    </a:lnTo>
                    <a:lnTo>
                      <a:pt x="88" y="0"/>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2" name="Freeform 77">
                <a:extLst>
                  <a:ext uri="{FF2B5EF4-FFF2-40B4-BE49-F238E27FC236}">
                    <a16:creationId xmlns:a16="http://schemas.microsoft.com/office/drawing/2014/main" id="{6A9DC28B-6866-4FC2-B812-BA7F03E5AAFD}"/>
                  </a:ext>
                </a:extLst>
              </p:cNvPr>
              <p:cNvSpPr>
                <a:spLocks/>
              </p:cNvSpPr>
              <p:nvPr/>
            </p:nvSpPr>
            <p:spPr bwMode="auto">
              <a:xfrm>
                <a:off x="5456" y="1150"/>
                <a:ext cx="156" cy="62"/>
              </a:xfrm>
              <a:custGeom>
                <a:avLst/>
                <a:gdLst>
                  <a:gd name="T0" fmla="*/ 2 w 469"/>
                  <a:gd name="T1" fmla="*/ 0 h 185"/>
                  <a:gd name="T2" fmla="*/ 4 w 469"/>
                  <a:gd name="T3" fmla="*/ 4 h 185"/>
                  <a:gd name="T4" fmla="*/ 5 w 469"/>
                  <a:gd name="T5" fmla="*/ 8 h 185"/>
                  <a:gd name="T6" fmla="*/ 6 w 469"/>
                  <a:gd name="T7" fmla="*/ 13 h 185"/>
                  <a:gd name="T8" fmla="*/ 9 w 469"/>
                  <a:gd name="T9" fmla="*/ 18 h 185"/>
                  <a:gd name="T10" fmla="*/ 20 w 469"/>
                  <a:gd name="T11" fmla="*/ 50 h 185"/>
                  <a:gd name="T12" fmla="*/ 39 w 469"/>
                  <a:gd name="T13" fmla="*/ 82 h 185"/>
                  <a:gd name="T14" fmla="*/ 63 w 469"/>
                  <a:gd name="T15" fmla="*/ 109 h 185"/>
                  <a:gd name="T16" fmla="*/ 90 w 469"/>
                  <a:gd name="T17" fmla="*/ 135 h 185"/>
                  <a:gd name="T18" fmla="*/ 129 w 469"/>
                  <a:gd name="T19" fmla="*/ 158 h 185"/>
                  <a:gd name="T20" fmla="*/ 170 w 469"/>
                  <a:gd name="T21" fmla="*/ 172 h 185"/>
                  <a:gd name="T22" fmla="*/ 214 w 469"/>
                  <a:gd name="T23" fmla="*/ 179 h 185"/>
                  <a:gd name="T24" fmla="*/ 260 w 469"/>
                  <a:gd name="T25" fmla="*/ 177 h 185"/>
                  <a:gd name="T26" fmla="*/ 278 w 469"/>
                  <a:gd name="T27" fmla="*/ 176 h 185"/>
                  <a:gd name="T28" fmla="*/ 295 w 469"/>
                  <a:gd name="T29" fmla="*/ 174 h 185"/>
                  <a:gd name="T30" fmla="*/ 313 w 469"/>
                  <a:gd name="T31" fmla="*/ 171 h 185"/>
                  <a:gd name="T32" fmla="*/ 329 w 469"/>
                  <a:gd name="T33" fmla="*/ 166 h 185"/>
                  <a:gd name="T34" fmla="*/ 353 w 469"/>
                  <a:gd name="T35" fmla="*/ 161 h 185"/>
                  <a:gd name="T36" fmla="*/ 374 w 469"/>
                  <a:gd name="T37" fmla="*/ 153 h 185"/>
                  <a:gd name="T38" fmla="*/ 396 w 469"/>
                  <a:gd name="T39" fmla="*/ 142 h 185"/>
                  <a:gd name="T40" fmla="*/ 415 w 469"/>
                  <a:gd name="T41" fmla="*/ 127 h 185"/>
                  <a:gd name="T42" fmla="*/ 427 w 469"/>
                  <a:gd name="T43" fmla="*/ 118 h 185"/>
                  <a:gd name="T44" fmla="*/ 441 w 469"/>
                  <a:gd name="T45" fmla="*/ 108 h 185"/>
                  <a:gd name="T46" fmla="*/ 452 w 469"/>
                  <a:gd name="T47" fmla="*/ 97 h 185"/>
                  <a:gd name="T48" fmla="*/ 466 w 469"/>
                  <a:gd name="T49" fmla="*/ 87 h 185"/>
                  <a:gd name="T50" fmla="*/ 466 w 469"/>
                  <a:gd name="T51" fmla="*/ 89 h 185"/>
                  <a:gd name="T52" fmla="*/ 469 w 469"/>
                  <a:gd name="T53" fmla="*/ 91 h 185"/>
                  <a:gd name="T54" fmla="*/ 449 w 469"/>
                  <a:gd name="T55" fmla="*/ 107 h 185"/>
                  <a:gd name="T56" fmla="*/ 429 w 469"/>
                  <a:gd name="T57" fmla="*/ 123 h 185"/>
                  <a:gd name="T58" fmla="*/ 408 w 469"/>
                  <a:gd name="T59" fmla="*/ 138 h 185"/>
                  <a:gd name="T60" fmla="*/ 390 w 469"/>
                  <a:gd name="T61" fmla="*/ 151 h 185"/>
                  <a:gd name="T62" fmla="*/ 373 w 469"/>
                  <a:gd name="T63" fmla="*/ 157 h 185"/>
                  <a:gd name="T64" fmla="*/ 358 w 469"/>
                  <a:gd name="T65" fmla="*/ 164 h 185"/>
                  <a:gd name="T66" fmla="*/ 342 w 469"/>
                  <a:gd name="T67" fmla="*/ 167 h 185"/>
                  <a:gd name="T68" fmla="*/ 327 w 469"/>
                  <a:gd name="T69" fmla="*/ 171 h 185"/>
                  <a:gd name="T70" fmla="*/ 307 w 469"/>
                  <a:gd name="T71" fmla="*/ 176 h 185"/>
                  <a:gd name="T72" fmla="*/ 288 w 469"/>
                  <a:gd name="T73" fmla="*/ 179 h 185"/>
                  <a:gd name="T74" fmla="*/ 268 w 469"/>
                  <a:gd name="T75" fmla="*/ 180 h 185"/>
                  <a:gd name="T76" fmla="*/ 249 w 469"/>
                  <a:gd name="T77" fmla="*/ 184 h 185"/>
                  <a:gd name="T78" fmla="*/ 241 w 469"/>
                  <a:gd name="T79" fmla="*/ 184 h 185"/>
                  <a:gd name="T80" fmla="*/ 234 w 469"/>
                  <a:gd name="T81" fmla="*/ 184 h 185"/>
                  <a:gd name="T82" fmla="*/ 226 w 469"/>
                  <a:gd name="T83" fmla="*/ 184 h 185"/>
                  <a:gd name="T84" fmla="*/ 219 w 469"/>
                  <a:gd name="T85" fmla="*/ 185 h 185"/>
                  <a:gd name="T86" fmla="*/ 216 w 469"/>
                  <a:gd name="T87" fmla="*/ 184 h 185"/>
                  <a:gd name="T88" fmla="*/ 214 w 469"/>
                  <a:gd name="T89" fmla="*/ 184 h 185"/>
                  <a:gd name="T90" fmla="*/ 209 w 469"/>
                  <a:gd name="T91" fmla="*/ 184 h 185"/>
                  <a:gd name="T92" fmla="*/ 207 w 469"/>
                  <a:gd name="T93" fmla="*/ 184 h 185"/>
                  <a:gd name="T94" fmla="*/ 170 w 469"/>
                  <a:gd name="T95" fmla="*/ 177 h 185"/>
                  <a:gd name="T96" fmla="*/ 136 w 469"/>
                  <a:gd name="T97" fmla="*/ 167 h 185"/>
                  <a:gd name="T98" fmla="*/ 103 w 469"/>
                  <a:gd name="T99" fmla="*/ 151 h 185"/>
                  <a:gd name="T100" fmla="*/ 72 w 469"/>
                  <a:gd name="T101" fmla="*/ 126 h 185"/>
                  <a:gd name="T102" fmla="*/ 45 w 469"/>
                  <a:gd name="T103" fmla="*/ 98 h 185"/>
                  <a:gd name="T104" fmla="*/ 25 w 469"/>
                  <a:gd name="T105" fmla="*/ 68 h 185"/>
                  <a:gd name="T106" fmla="*/ 10 w 469"/>
                  <a:gd name="T107" fmla="*/ 35 h 185"/>
                  <a:gd name="T108" fmla="*/ 0 w 469"/>
                  <a:gd name="T109" fmla="*/ 3 h 185"/>
                  <a:gd name="T110" fmla="*/ 2 w 469"/>
                  <a:gd name="T111" fmla="*/ 0 h 185"/>
                  <a:gd name="T112" fmla="*/ 2 w 469"/>
                  <a:gd name="T11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9" h="185">
                    <a:moveTo>
                      <a:pt x="2" y="0"/>
                    </a:moveTo>
                    <a:lnTo>
                      <a:pt x="4" y="4"/>
                    </a:lnTo>
                    <a:lnTo>
                      <a:pt x="5" y="8"/>
                    </a:lnTo>
                    <a:lnTo>
                      <a:pt x="6" y="13"/>
                    </a:lnTo>
                    <a:lnTo>
                      <a:pt x="9" y="18"/>
                    </a:lnTo>
                    <a:lnTo>
                      <a:pt x="20" y="50"/>
                    </a:lnTo>
                    <a:lnTo>
                      <a:pt x="39" y="82"/>
                    </a:lnTo>
                    <a:lnTo>
                      <a:pt x="63" y="109"/>
                    </a:lnTo>
                    <a:lnTo>
                      <a:pt x="90" y="135"/>
                    </a:lnTo>
                    <a:lnTo>
                      <a:pt x="129" y="158"/>
                    </a:lnTo>
                    <a:lnTo>
                      <a:pt x="170" y="172"/>
                    </a:lnTo>
                    <a:lnTo>
                      <a:pt x="214" y="179"/>
                    </a:lnTo>
                    <a:lnTo>
                      <a:pt x="260" y="177"/>
                    </a:lnTo>
                    <a:lnTo>
                      <a:pt x="278" y="176"/>
                    </a:lnTo>
                    <a:lnTo>
                      <a:pt x="295" y="174"/>
                    </a:lnTo>
                    <a:lnTo>
                      <a:pt x="313" y="171"/>
                    </a:lnTo>
                    <a:lnTo>
                      <a:pt x="329" y="166"/>
                    </a:lnTo>
                    <a:lnTo>
                      <a:pt x="353" y="161"/>
                    </a:lnTo>
                    <a:lnTo>
                      <a:pt x="374" y="153"/>
                    </a:lnTo>
                    <a:lnTo>
                      <a:pt x="396" y="142"/>
                    </a:lnTo>
                    <a:lnTo>
                      <a:pt x="415" y="127"/>
                    </a:lnTo>
                    <a:lnTo>
                      <a:pt x="427" y="118"/>
                    </a:lnTo>
                    <a:lnTo>
                      <a:pt x="441" y="108"/>
                    </a:lnTo>
                    <a:lnTo>
                      <a:pt x="452" y="97"/>
                    </a:lnTo>
                    <a:lnTo>
                      <a:pt x="466" y="87"/>
                    </a:lnTo>
                    <a:lnTo>
                      <a:pt x="466" y="89"/>
                    </a:lnTo>
                    <a:lnTo>
                      <a:pt x="469" y="91"/>
                    </a:lnTo>
                    <a:lnTo>
                      <a:pt x="449" y="107"/>
                    </a:lnTo>
                    <a:lnTo>
                      <a:pt x="429" y="123"/>
                    </a:lnTo>
                    <a:lnTo>
                      <a:pt x="408" y="138"/>
                    </a:lnTo>
                    <a:lnTo>
                      <a:pt x="390" y="151"/>
                    </a:lnTo>
                    <a:lnTo>
                      <a:pt x="373" y="157"/>
                    </a:lnTo>
                    <a:lnTo>
                      <a:pt x="358" y="164"/>
                    </a:lnTo>
                    <a:lnTo>
                      <a:pt x="342" y="167"/>
                    </a:lnTo>
                    <a:lnTo>
                      <a:pt x="327" y="171"/>
                    </a:lnTo>
                    <a:lnTo>
                      <a:pt x="307" y="176"/>
                    </a:lnTo>
                    <a:lnTo>
                      <a:pt x="288" y="179"/>
                    </a:lnTo>
                    <a:lnTo>
                      <a:pt x="268" y="180"/>
                    </a:lnTo>
                    <a:lnTo>
                      <a:pt x="249" y="184"/>
                    </a:lnTo>
                    <a:lnTo>
                      <a:pt x="241" y="184"/>
                    </a:lnTo>
                    <a:lnTo>
                      <a:pt x="234" y="184"/>
                    </a:lnTo>
                    <a:lnTo>
                      <a:pt x="226" y="184"/>
                    </a:lnTo>
                    <a:lnTo>
                      <a:pt x="219" y="185"/>
                    </a:lnTo>
                    <a:lnTo>
                      <a:pt x="216" y="184"/>
                    </a:lnTo>
                    <a:lnTo>
                      <a:pt x="214" y="184"/>
                    </a:lnTo>
                    <a:lnTo>
                      <a:pt x="209" y="184"/>
                    </a:lnTo>
                    <a:lnTo>
                      <a:pt x="207" y="184"/>
                    </a:lnTo>
                    <a:lnTo>
                      <a:pt x="170" y="177"/>
                    </a:lnTo>
                    <a:lnTo>
                      <a:pt x="136" y="167"/>
                    </a:lnTo>
                    <a:lnTo>
                      <a:pt x="103" y="151"/>
                    </a:lnTo>
                    <a:lnTo>
                      <a:pt x="72" y="126"/>
                    </a:lnTo>
                    <a:lnTo>
                      <a:pt x="45" y="98"/>
                    </a:lnTo>
                    <a:lnTo>
                      <a:pt x="25" y="68"/>
                    </a:lnTo>
                    <a:lnTo>
                      <a:pt x="10" y="35"/>
                    </a:lnTo>
                    <a:lnTo>
                      <a:pt x="0" y="3"/>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3" name="Freeform 78">
                <a:extLst>
                  <a:ext uri="{FF2B5EF4-FFF2-40B4-BE49-F238E27FC236}">
                    <a16:creationId xmlns:a16="http://schemas.microsoft.com/office/drawing/2014/main" id="{F5033E5E-CE03-4377-9DCF-FF3BDBD411FF}"/>
                  </a:ext>
                </a:extLst>
              </p:cNvPr>
              <p:cNvSpPr>
                <a:spLocks/>
              </p:cNvSpPr>
              <p:nvPr/>
            </p:nvSpPr>
            <p:spPr bwMode="auto">
              <a:xfrm>
                <a:off x="5610" y="1084"/>
                <a:ext cx="27" cy="97"/>
              </a:xfrm>
              <a:custGeom>
                <a:avLst/>
                <a:gdLst>
                  <a:gd name="T0" fmla="*/ 61 w 81"/>
                  <a:gd name="T1" fmla="*/ 0 h 292"/>
                  <a:gd name="T2" fmla="*/ 66 w 81"/>
                  <a:gd name="T3" fmla="*/ 12 h 292"/>
                  <a:gd name="T4" fmla="*/ 71 w 81"/>
                  <a:gd name="T5" fmla="*/ 27 h 292"/>
                  <a:gd name="T6" fmla="*/ 75 w 81"/>
                  <a:gd name="T7" fmla="*/ 41 h 292"/>
                  <a:gd name="T8" fmla="*/ 77 w 81"/>
                  <a:gd name="T9" fmla="*/ 56 h 292"/>
                  <a:gd name="T10" fmla="*/ 80 w 81"/>
                  <a:gd name="T11" fmla="*/ 79 h 292"/>
                  <a:gd name="T12" fmla="*/ 81 w 81"/>
                  <a:gd name="T13" fmla="*/ 99 h 292"/>
                  <a:gd name="T14" fmla="*/ 80 w 81"/>
                  <a:gd name="T15" fmla="*/ 116 h 292"/>
                  <a:gd name="T16" fmla="*/ 77 w 81"/>
                  <a:gd name="T17" fmla="*/ 134 h 292"/>
                  <a:gd name="T18" fmla="*/ 72 w 81"/>
                  <a:gd name="T19" fmla="*/ 155 h 292"/>
                  <a:gd name="T20" fmla="*/ 67 w 81"/>
                  <a:gd name="T21" fmla="*/ 174 h 292"/>
                  <a:gd name="T22" fmla="*/ 60 w 81"/>
                  <a:gd name="T23" fmla="*/ 193 h 292"/>
                  <a:gd name="T24" fmla="*/ 51 w 81"/>
                  <a:gd name="T25" fmla="*/ 212 h 292"/>
                  <a:gd name="T26" fmla="*/ 41 w 81"/>
                  <a:gd name="T27" fmla="*/ 232 h 292"/>
                  <a:gd name="T28" fmla="*/ 31 w 81"/>
                  <a:gd name="T29" fmla="*/ 252 h 292"/>
                  <a:gd name="T30" fmla="*/ 18 w 81"/>
                  <a:gd name="T31" fmla="*/ 272 h 292"/>
                  <a:gd name="T32" fmla="*/ 2 w 81"/>
                  <a:gd name="T33" fmla="*/ 292 h 292"/>
                  <a:gd name="T34" fmla="*/ 0 w 81"/>
                  <a:gd name="T35" fmla="*/ 291 h 292"/>
                  <a:gd name="T36" fmla="*/ 0 w 81"/>
                  <a:gd name="T37" fmla="*/ 290 h 292"/>
                  <a:gd name="T38" fmla="*/ 0 w 81"/>
                  <a:gd name="T39" fmla="*/ 289 h 292"/>
                  <a:gd name="T40" fmla="*/ 0 w 81"/>
                  <a:gd name="T41" fmla="*/ 287 h 292"/>
                  <a:gd name="T42" fmla="*/ 4 w 81"/>
                  <a:gd name="T43" fmla="*/ 282 h 292"/>
                  <a:gd name="T44" fmla="*/ 9 w 81"/>
                  <a:gd name="T45" fmla="*/ 277 h 292"/>
                  <a:gd name="T46" fmla="*/ 13 w 81"/>
                  <a:gd name="T47" fmla="*/ 271 h 292"/>
                  <a:gd name="T48" fmla="*/ 17 w 81"/>
                  <a:gd name="T49" fmla="*/ 266 h 292"/>
                  <a:gd name="T50" fmla="*/ 28 w 81"/>
                  <a:gd name="T51" fmla="*/ 245 h 292"/>
                  <a:gd name="T52" fmla="*/ 41 w 81"/>
                  <a:gd name="T53" fmla="*/ 223 h 292"/>
                  <a:gd name="T54" fmla="*/ 51 w 81"/>
                  <a:gd name="T55" fmla="*/ 201 h 292"/>
                  <a:gd name="T56" fmla="*/ 61 w 81"/>
                  <a:gd name="T57" fmla="*/ 178 h 292"/>
                  <a:gd name="T58" fmla="*/ 70 w 81"/>
                  <a:gd name="T59" fmla="*/ 152 h 292"/>
                  <a:gd name="T60" fmla="*/ 75 w 81"/>
                  <a:gd name="T61" fmla="*/ 127 h 292"/>
                  <a:gd name="T62" fmla="*/ 75 w 81"/>
                  <a:gd name="T63" fmla="*/ 98 h 292"/>
                  <a:gd name="T64" fmla="*/ 75 w 81"/>
                  <a:gd name="T65" fmla="*/ 65 h 292"/>
                  <a:gd name="T66" fmla="*/ 70 w 81"/>
                  <a:gd name="T67" fmla="*/ 47 h 292"/>
                  <a:gd name="T68" fmla="*/ 66 w 81"/>
                  <a:gd name="T69" fmla="*/ 32 h 292"/>
                  <a:gd name="T70" fmla="*/ 61 w 81"/>
                  <a:gd name="T71" fmla="*/ 16 h 292"/>
                  <a:gd name="T72" fmla="*/ 57 w 81"/>
                  <a:gd name="T73" fmla="*/ 2 h 292"/>
                  <a:gd name="T74" fmla="*/ 58 w 81"/>
                  <a:gd name="T75" fmla="*/ 0 h 292"/>
                  <a:gd name="T76" fmla="*/ 61 w 81"/>
                  <a:gd name="T77" fmla="*/ 0 h 292"/>
                  <a:gd name="T78" fmla="*/ 61 w 81"/>
                  <a:gd name="T79"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1" h="292">
                    <a:moveTo>
                      <a:pt x="61" y="0"/>
                    </a:moveTo>
                    <a:lnTo>
                      <a:pt x="66" y="12"/>
                    </a:lnTo>
                    <a:lnTo>
                      <a:pt x="71" y="27"/>
                    </a:lnTo>
                    <a:lnTo>
                      <a:pt x="75" y="41"/>
                    </a:lnTo>
                    <a:lnTo>
                      <a:pt x="77" y="56"/>
                    </a:lnTo>
                    <a:lnTo>
                      <a:pt x="80" y="79"/>
                    </a:lnTo>
                    <a:lnTo>
                      <a:pt x="81" y="99"/>
                    </a:lnTo>
                    <a:lnTo>
                      <a:pt x="80" y="116"/>
                    </a:lnTo>
                    <a:lnTo>
                      <a:pt x="77" y="134"/>
                    </a:lnTo>
                    <a:lnTo>
                      <a:pt x="72" y="155"/>
                    </a:lnTo>
                    <a:lnTo>
                      <a:pt x="67" y="174"/>
                    </a:lnTo>
                    <a:lnTo>
                      <a:pt x="60" y="193"/>
                    </a:lnTo>
                    <a:lnTo>
                      <a:pt x="51" y="212"/>
                    </a:lnTo>
                    <a:lnTo>
                      <a:pt x="41" y="232"/>
                    </a:lnTo>
                    <a:lnTo>
                      <a:pt x="31" y="252"/>
                    </a:lnTo>
                    <a:lnTo>
                      <a:pt x="18" y="272"/>
                    </a:lnTo>
                    <a:lnTo>
                      <a:pt x="2" y="292"/>
                    </a:lnTo>
                    <a:lnTo>
                      <a:pt x="0" y="291"/>
                    </a:lnTo>
                    <a:lnTo>
                      <a:pt x="0" y="290"/>
                    </a:lnTo>
                    <a:lnTo>
                      <a:pt x="0" y="289"/>
                    </a:lnTo>
                    <a:lnTo>
                      <a:pt x="0" y="287"/>
                    </a:lnTo>
                    <a:lnTo>
                      <a:pt x="4" y="282"/>
                    </a:lnTo>
                    <a:lnTo>
                      <a:pt x="9" y="277"/>
                    </a:lnTo>
                    <a:lnTo>
                      <a:pt x="13" y="271"/>
                    </a:lnTo>
                    <a:lnTo>
                      <a:pt x="17" y="266"/>
                    </a:lnTo>
                    <a:lnTo>
                      <a:pt x="28" y="245"/>
                    </a:lnTo>
                    <a:lnTo>
                      <a:pt x="41" y="223"/>
                    </a:lnTo>
                    <a:lnTo>
                      <a:pt x="51" y="201"/>
                    </a:lnTo>
                    <a:lnTo>
                      <a:pt x="61" y="178"/>
                    </a:lnTo>
                    <a:lnTo>
                      <a:pt x="70" y="152"/>
                    </a:lnTo>
                    <a:lnTo>
                      <a:pt x="75" y="127"/>
                    </a:lnTo>
                    <a:lnTo>
                      <a:pt x="75" y="98"/>
                    </a:lnTo>
                    <a:lnTo>
                      <a:pt x="75" y="65"/>
                    </a:lnTo>
                    <a:lnTo>
                      <a:pt x="70" y="47"/>
                    </a:lnTo>
                    <a:lnTo>
                      <a:pt x="66" y="32"/>
                    </a:lnTo>
                    <a:lnTo>
                      <a:pt x="61" y="16"/>
                    </a:lnTo>
                    <a:lnTo>
                      <a:pt x="57" y="2"/>
                    </a:lnTo>
                    <a:lnTo>
                      <a:pt x="58" y="0"/>
                    </a:lnTo>
                    <a:lnTo>
                      <a:pt x="61" y="0"/>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4" name="Freeform 79">
                <a:extLst>
                  <a:ext uri="{FF2B5EF4-FFF2-40B4-BE49-F238E27FC236}">
                    <a16:creationId xmlns:a16="http://schemas.microsoft.com/office/drawing/2014/main" id="{ACA08BA4-5CB9-415D-A3EB-A36E8E14A614}"/>
                  </a:ext>
                </a:extLst>
              </p:cNvPr>
              <p:cNvSpPr>
                <a:spLocks/>
              </p:cNvSpPr>
              <p:nvPr/>
            </p:nvSpPr>
            <p:spPr bwMode="auto">
              <a:xfrm>
                <a:off x="5522" y="1025"/>
                <a:ext cx="108" cy="62"/>
              </a:xfrm>
              <a:custGeom>
                <a:avLst/>
                <a:gdLst>
                  <a:gd name="T0" fmla="*/ 37 w 325"/>
                  <a:gd name="T1" fmla="*/ 2 h 186"/>
                  <a:gd name="T2" fmla="*/ 64 w 325"/>
                  <a:gd name="T3" fmla="*/ 0 h 186"/>
                  <a:gd name="T4" fmla="*/ 91 w 325"/>
                  <a:gd name="T5" fmla="*/ 0 h 186"/>
                  <a:gd name="T6" fmla="*/ 116 w 325"/>
                  <a:gd name="T7" fmla="*/ 2 h 186"/>
                  <a:gd name="T8" fmla="*/ 143 w 325"/>
                  <a:gd name="T9" fmla="*/ 9 h 186"/>
                  <a:gd name="T10" fmla="*/ 162 w 325"/>
                  <a:gd name="T11" fmla="*/ 14 h 186"/>
                  <a:gd name="T12" fmla="*/ 180 w 325"/>
                  <a:gd name="T13" fmla="*/ 22 h 186"/>
                  <a:gd name="T14" fmla="*/ 198 w 325"/>
                  <a:gd name="T15" fmla="*/ 32 h 186"/>
                  <a:gd name="T16" fmla="*/ 216 w 325"/>
                  <a:gd name="T17" fmla="*/ 43 h 186"/>
                  <a:gd name="T18" fmla="*/ 240 w 325"/>
                  <a:gd name="T19" fmla="*/ 60 h 186"/>
                  <a:gd name="T20" fmla="*/ 261 w 325"/>
                  <a:gd name="T21" fmla="*/ 80 h 186"/>
                  <a:gd name="T22" fmla="*/ 280 w 325"/>
                  <a:gd name="T23" fmla="*/ 102 h 186"/>
                  <a:gd name="T24" fmla="*/ 296 w 325"/>
                  <a:gd name="T25" fmla="*/ 127 h 186"/>
                  <a:gd name="T26" fmla="*/ 305 w 325"/>
                  <a:gd name="T27" fmla="*/ 140 h 186"/>
                  <a:gd name="T28" fmla="*/ 312 w 325"/>
                  <a:gd name="T29" fmla="*/ 152 h 186"/>
                  <a:gd name="T30" fmla="*/ 319 w 325"/>
                  <a:gd name="T31" fmla="*/ 166 h 186"/>
                  <a:gd name="T32" fmla="*/ 325 w 325"/>
                  <a:gd name="T33" fmla="*/ 181 h 186"/>
                  <a:gd name="T34" fmla="*/ 325 w 325"/>
                  <a:gd name="T35" fmla="*/ 181 h 186"/>
                  <a:gd name="T36" fmla="*/ 324 w 325"/>
                  <a:gd name="T37" fmla="*/ 184 h 186"/>
                  <a:gd name="T38" fmla="*/ 323 w 325"/>
                  <a:gd name="T39" fmla="*/ 185 h 186"/>
                  <a:gd name="T40" fmla="*/ 323 w 325"/>
                  <a:gd name="T41" fmla="*/ 186 h 186"/>
                  <a:gd name="T42" fmla="*/ 312 w 325"/>
                  <a:gd name="T43" fmla="*/ 163 h 186"/>
                  <a:gd name="T44" fmla="*/ 300 w 325"/>
                  <a:gd name="T45" fmla="*/ 139 h 186"/>
                  <a:gd name="T46" fmla="*/ 285 w 325"/>
                  <a:gd name="T47" fmla="*/ 116 h 186"/>
                  <a:gd name="T48" fmla="*/ 268 w 325"/>
                  <a:gd name="T49" fmla="*/ 95 h 186"/>
                  <a:gd name="T50" fmla="*/ 253 w 325"/>
                  <a:gd name="T51" fmla="*/ 78 h 186"/>
                  <a:gd name="T52" fmla="*/ 238 w 325"/>
                  <a:gd name="T53" fmla="*/ 65 h 186"/>
                  <a:gd name="T54" fmla="*/ 222 w 325"/>
                  <a:gd name="T55" fmla="*/ 52 h 186"/>
                  <a:gd name="T56" fmla="*/ 207 w 325"/>
                  <a:gd name="T57" fmla="*/ 42 h 186"/>
                  <a:gd name="T58" fmla="*/ 186 w 325"/>
                  <a:gd name="T59" fmla="*/ 28 h 186"/>
                  <a:gd name="T60" fmla="*/ 163 w 325"/>
                  <a:gd name="T61" fmla="*/ 19 h 186"/>
                  <a:gd name="T62" fmla="*/ 140 w 325"/>
                  <a:gd name="T63" fmla="*/ 13 h 186"/>
                  <a:gd name="T64" fmla="*/ 118 w 325"/>
                  <a:gd name="T65" fmla="*/ 8 h 186"/>
                  <a:gd name="T66" fmla="*/ 108 w 325"/>
                  <a:gd name="T67" fmla="*/ 5 h 186"/>
                  <a:gd name="T68" fmla="*/ 96 w 325"/>
                  <a:gd name="T69" fmla="*/ 5 h 186"/>
                  <a:gd name="T70" fmla="*/ 86 w 325"/>
                  <a:gd name="T71" fmla="*/ 5 h 186"/>
                  <a:gd name="T72" fmla="*/ 76 w 325"/>
                  <a:gd name="T73" fmla="*/ 5 h 186"/>
                  <a:gd name="T74" fmla="*/ 69 w 325"/>
                  <a:gd name="T75" fmla="*/ 5 h 186"/>
                  <a:gd name="T76" fmla="*/ 62 w 325"/>
                  <a:gd name="T77" fmla="*/ 5 h 186"/>
                  <a:gd name="T78" fmla="*/ 55 w 325"/>
                  <a:gd name="T79" fmla="*/ 5 h 186"/>
                  <a:gd name="T80" fmla="*/ 49 w 325"/>
                  <a:gd name="T81" fmla="*/ 5 h 186"/>
                  <a:gd name="T82" fmla="*/ 35 w 325"/>
                  <a:gd name="T83" fmla="*/ 5 h 186"/>
                  <a:gd name="T84" fmla="*/ 23 w 325"/>
                  <a:gd name="T85" fmla="*/ 8 h 186"/>
                  <a:gd name="T86" fmla="*/ 11 w 325"/>
                  <a:gd name="T87" fmla="*/ 9 h 186"/>
                  <a:gd name="T88" fmla="*/ 0 w 325"/>
                  <a:gd name="T89" fmla="*/ 12 h 186"/>
                  <a:gd name="T90" fmla="*/ 1 w 325"/>
                  <a:gd name="T91" fmla="*/ 7 h 186"/>
                  <a:gd name="T92" fmla="*/ 6 w 325"/>
                  <a:gd name="T93" fmla="*/ 5 h 186"/>
                  <a:gd name="T94" fmla="*/ 16 w 325"/>
                  <a:gd name="T95" fmla="*/ 4 h 186"/>
                  <a:gd name="T96" fmla="*/ 28 w 325"/>
                  <a:gd name="T97" fmla="*/ 2 h 186"/>
                  <a:gd name="T98" fmla="*/ 37 w 325"/>
                  <a:gd name="T99" fmla="*/ 2 h 186"/>
                  <a:gd name="T100" fmla="*/ 37 w 325"/>
                  <a:gd name="T101" fmla="*/ 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5" h="186">
                    <a:moveTo>
                      <a:pt x="37" y="2"/>
                    </a:moveTo>
                    <a:lnTo>
                      <a:pt x="64" y="0"/>
                    </a:lnTo>
                    <a:lnTo>
                      <a:pt x="91" y="0"/>
                    </a:lnTo>
                    <a:lnTo>
                      <a:pt x="116" y="2"/>
                    </a:lnTo>
                    <a:lnTo>
                      <a:pt x="143" y="9"/>
                    </a:lnTo>
                    <a:lnTo>
                      <a:pt x="162" y="14"/>
                    </a:lnTo>
                    <a:lnTo>
                      <a:pt x="180" y="22"/>
                    </a:lnTo>
                    <a:lnTo>
                      <a:pt x="198" y="32"/>
                    </a:lnTo>
                    <a:lnTo>
                      <a:pt x="216" y="43"/>
                    </a:lnTo>
                    <a:lnTo>
                      <a:pt x="240" y="60"/>
                    </a:lnTo>
                    <a:lnTo>
                      <a:pt x="261" y="80"/>
                    </a:lnTo>
                    <a:lnTo>
                      <a:pt x="280" y="102"/>
                    </a:lnTo>
                    <a:lnTo>
                      <a:pt x="296" y="127"/>
                    </a:lnTo>
                    <a:lnTo>
                      <a:pt x="305" y="140"/>
                    </a:lnTo>
                    <a:lnTo>
                      <a:pt x="312" y="152"/>
                    </a:lnTo>
                    <a:lnTo>
                      <a:pt x="319" y="166"/>
                    </a:lnTo>
                    <a:lnTo>
                      <a:pt x="325" y="181"/>
                    </a:lnTo>
                    <a:lnTo>
                      <a:pt x="325" y="181"/>
                    </a:lnTo>
                    <a:lnTo>
                      <a:pt x="324" y="184"/>
                    </a:lnTo>
                    <a:lnTo>
                      <a:pt x="323" y="185"/>
                    </a:lnTo>
                    <a:lnTo>
                      <a:pt x="323" y="186"/>
                    </a:lnTo>
                    <a:lnTo>
                      <a:pt x="312" y="163"/>
                    </a:lnTo>
                    <a:lnTo>
                      <a:pt x="300" y="139"/>
                    </a:lnTo>
                    <a:lnTo>
                      <a:pt x="285" y="116"/>
                    </a:lnTo>
                    <a:lnTo>
                      <a:pt x="268" y="95"/>
                    </a:lnTo>
                    <a:lnTo>
                      <a:pt x="253" y="78"/>
                    </a:lnTo>
                    <a:lnTo>
                      <a:pt x="238" y="65"/>
                    </a:lnTo>
                    <a:lnTo>
                      <a:pt x="222" y="52"/>
                    </a:lnTo>
                    <a:lnTo>
                      <a:pt x="207" y="42"/>
                    </a:lnTo>
                    <a:lnTo>
                      <a:pt x="186" y="28"/>
                    </a:lnTo>
                    <a:lnTo>
                      <a:pt x="163" y="19"/>
                    </a:lnTo>
                    <a:lnTo>
                      <a:pt x="140" y="13"/>
                    </a:lnTo>
                    <a:lnTo>
                      <a:pt x="118" y="8"/>
                    </a:lnTo>
                    <a:lnTo>
                      <a:pt x="108" y="5"/>
                    </a:lnTo>
                    <a:lnTo>
                      <a:pt x="96" y="5"/>
                    </a:lnTo>
                    <a:lnTo>
                      <a:pt x="86" y="5"/>
                    </a:lnTo>
                    <a:lnTo>
                      <a:pt x="76" y="5"/>
                    </a:lnTo>
                    <a:lnTo>
                      <a:pt x="69" y="5"/>
                    </a:lnTo>
                    <a:lnTo>
                      <a:pt x="62" y="5"/>
                    </a:lnTo>
                    <a:lnTo>
                      <a:pt x="55" y="5"/>
                    </a:lnTo>
                    <a:lnTo>
                      <a:pt x="49" y="5"/>
                    </a:lnTo>
                    <a:lnTo>
                      <a:pt x="35" y="5"/>
                    </a:lnTo>
                    <a:lnTo>
                      <a:pt x="23" y="8"/>
                    </a:lnTo>
                    <a:lnTo>
                      <a:pt x="11" y="9"/>
                    </a:lnTo>
                    <a:lnTo>
                      <a:pt x="0" y="12"/>
                    </a:lnTo>
                    <a:lnTo>
                      <a:pt x="1" y="7"/>
                    </a:lnTo>
                    <a:lnTo>
                      <a:pt x="6" y="5"/>
                    </a:lnTo>
                    <a:lnTo>
                      <a:pt x="16" y="4"/>
                    </a:lnTo>
                    <a:lnTo>
                      <a:pt x="28" y="2"/>
                    </a:lnTo>
                    <a:lnTo>
                      <a:pt x="37" y="2"/>
                    </a:lnTo>
                    <a:lnTo>
                      <a:pt x="3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5" name="Freeform 80">
                <a:extLst>
                  <a:ext uri="{FF2B5EF4-FFF2-40B4-BE49-F238E27FC236}">
                    <a16:creationId xmlns:a16="http://schemas.microsoft.com/office/drawing/2014/main" id="{CE0B9AB5-F5FE-4D5A-853C-24E6FD7194BF}"/>
                  </a:ext>
                </a:extLst>
              </p:cNvPr>
              <p:cNvSpPr>
                <a:spLocks/>
              </p:cNvSpPr>
              <p:nvPr/>
            </p:nvSpPr>
            <p:spPr bwMode="auto">
              <a:xfrm>
                <a:off x="5492" y="1026"/>
                <a:ext cx="32" cy="17"/>
              </a:xfrm>
              <a:custGeom>
                <a:avLst/>
                <a:gdLst>
                  <a:gd name="T0" fmla="*/ 96 w 96"/>
                  <a:gd name="T1" fmla="*/ 0 h 51"/>
                  <a:gd name="T2" fmla="*/ 95 w 96"/>
                  <a:gd name="T3" fmla="*/ 7 h 51"/>
                  <a:gd name="T4" fmla="*/ 87 w 96"/>
                  <a:gd name="T5" fmla="*/ 8 h 51"/>
                  <a:gd name="T6" fmla="*/ 76 w 96"/>
                  <a:gd name="T7" fmla="*/ 11 h 51"/>
                  <a:gd name="T8" fmla="*/ 64 w 96"/>
                  <a:gd name="T9" fmla="*/ 14 h 51"/>
                  <a:gd name="T10" fmla="*/ 53 w 96"/>
                  <a:gd name="T11" fmla="*/ 21 h 51"/>
                  <a:gd name="T12" fmla="*/ 39 w 96"/>
                  <a:gd name="T13" fmla="*/ 27 h 51"/>
                  <a:gd name="T14" fmla="*/ 28 w 96"/>
                  <a:gd name="T15" fmla="*/ 34 h 51"/>
                  <a:gd name="T16" fmla="*/ 15 w 96"/>
                  <a:gd name="T17" fmla="*/ 41 h 51"/>
                  <a:gd name="T18" fmla="*/ 4 w 96"/>
                  <a:gd name="T19" fmla="*/ 51 h 51"/>
                  <a:gd name="T20" fmla="*/ 2 w 96"/>
                  <a:gd name="T21" fmla="*/ 48 h 51"/>
                  <a:gd name="T22" fmla="*/ 0 w 96"/>
                  <a:gd name="T23" fmla="*/ 47 h 51"/>
                  <a:gd name="T24" fmla="*/ 15 w 96"/>
                  <a:gd name="T25" fmla="*/ 36 h 51"/>
                  <a:gd name="T26" fmla="*/ 29 w 96"/>
                  <a:gd name="T27" fmla="*/ 27 h 51"/>
                  <a:gd name="T28" fmla="*/ 43 w 96"/>
                  <a:gd name="T29" fmla="*/ 19 h 51"/>
                  <a:gd name="T30" fmla="*/ 58 w 96"/>
                  <a:gd name="T31" fmla="*/ 12 h 51"/>
                  <a:gd name="T32" fmla="*/ 66 w 96"/>
                  <a:gd name="T33" fmla="*/ 8 h 51"/>
                  <a:gd name="T34" fmla="*/ 76 w 96"/>
                  <a:gd name="T35" fmla="*/ 6 h 51"/>
                  <a:gd name="T36" fmla="*/ 87 w 96"/>
                  <a:gd name="T37" fmla="*/ 2 h 51"/>
                  <a:gd name="T38" fmla="*/ 96 w 96"/>
                  <a:gd name="T39" fmla="*/ 0 h 51"/>
                  <a:gd name="T40" fmla="*/ 96 w 96"/>
                  <a:gd name="T4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51">
                    <a:moveTo>
                      <a:pt x="96" y="0"/>
                    </a:moveTo>
                    <a:lnTo>
                      <a:pt x="95" y="7"/>
                    </a:lnTo>
                    <a:lnTo>
                      <a:pt x="87" y="8"/>
                    </a:lnTo>
                    <a:lnTo>
                      <a:pt x="76" y="11"/>
                    </a:lnTo>
                    <a:lnTo>
                      <a:pt x="64" y="14"/>
                    </a:lnTo>
                    <a:lnTo>
                      <a:pt x="53" y="21"/>
                    </a:lnTo>
                    <a:lnTo>
                      <a:pt x="39" y="27"/>
                    </a:lnTo>
                    <a:lnTo>
                      <a:pt x="28" y="34"/>
                    </a:lnTo>
                    <a:lnTo>
                      <a:pt x="15" y="41"/>
                    </a:lnTo>
                    <a:lnTo>
                      <a:pt x="4" y="51"/>
                    </a:lnTo>
                    <a:lnTo>
                      <a:pt x="2" y="48"/>
                    </a:lnTo>
                    <a:lnTo>
                      <a:pt x="0" y="47"/>
                    </a:lnTo>
                    <a:lnTo>
                      <a:pt x="15" y="36"/>
                    </a:lnTo>
                    <a:lnTo>
                      <a:pt x="29" y="27"/>
                    </a:lnTo>
                    <a:lnTo>
                      <a:pt x="43" y="19"/>
                    </a:lnTo>
                    <a:lnTo>
                      <a:pt x="58" y="12"/>
                    </a:lnTo>
                    <a:lnTo>
                      <a:pt x="66" y="8"/>
                    </a:lnTo>
                    <a:lnTo>
                      <a:pt x="76" y="6"/>
                    </a:lnTo>
                    <a:lnTo>
                      <a:pt x="87" y="2"/>
                    </a:lnTo>
                    <a:lnTo>
                      <a:pt x="96" y="0"/>
                    </a:lnTo>
                    <a:lnTo>
                      <a:pt x="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6" name="Freeform 81">
                <a:extLst>
                  <a:ext uri="{FF2B5EF4-FFF2-40B4-BE49-F238E27FC236}">
                    <a16:creationId xmlns:a16="http://schemas.microsoft.com/office/drawing/2014/main" id="{9FDF5E70-2856-4913-A026-5C7740CD19F6}"/>
                  </a:ext>
                </a:extLst>
              </p:cNvPr>
              <p:cNvSpPr>
                <a:spLocks/>
              </p:cNvSpPr>
              <p:nvPr/>
            </p:nvSpPr>
            <p:spPr bwMode="auto">
              <a:xfrm>
                <a:off x="5195" y="1045"/>
                <a:ext cx="84" cy="14"/>
              </a:xfrm>
              <a:custGeom>
                <a:avLst/>
                <a:gdLst>
                  <a:gd name="T0" fmla="*/ 254 w 254"/>
                  <a:gd name="T1" fmla="*/ 15 h 41"/>
                  <a:gd name="T2" fmla="*/ 251 w 254"/>
                  <a:gd name="T3" fmla="*/ 17 h 41"/>
                  <a:gd name="T4" fmla="*/ 243 w 254"/>
                  <a:gd name="T5" fmla="*/ 15 h 41"/>
                  <a:gd name="T6" fmla="*/ 234 w 254"/>
                  <a:gd name="T7" fmla="*/ 12 h 41"/>
                  <a:gd name="T8" fmla="*/ 225 w 254"/>
                  <a:gd name="T9" fmla="*/ 10 h 41"/>
                  <a:gd name="T10" fmla="*/ 217 w 254"/>
                  <a:gd name="T11" fmla="*/ 9 h 41"/>
                  <a:gd name="T12" fmla="*/ 194 w 254"/>
                  <a:gd name="T13" fmla="*/ 5 h 41"/>
                  <a:gd name="T14" fmla="*/ 170 w 254"/>
                  <a:gd name="T15" fmla="*/ 4 h 41"/>
                  <a:gd name="T16" fmla="*/ 146 w 254"/>
                  <a:gd name="T17" fmla="*/ 4 h 41"/>
                  <a:gd name="T18" fmla="*/ 123 w 254"/>
                  <a:gd name="T19" fmla="*/ 9 h 41"/>
                  <a:gd name="T20" fmla="*/ 92 w 254"/>
                  <a:gd name="T21" fmla="*/ 12 h 41"/>
                  <a:gd name="T22" fmla="*/ 62 w 254"/>
                  <a:gd name="T23" fmla="*/ 20 h 41"/>
                  <a:gd name="T24" fmla="*/ 30 w 254"/>
                  <a:gd name="T25" fmla="*/ 29 h 41"/>
                  <a:gd name="T26" fmla="*/ 3 w 254"/>
                  <a:gd name="T27" fmla="*/ 41 h 41"/>
                  <a:gd name="T28" fmla="*/ 1 w 254"/>
                  <a:gd name="T29" fmla="*/ 40 h 41"/>
                  <a:gd name="T30" fmla="*/ 0 w 254"/>
                  <a:gd name="T31" fmla="*/ 39 h 41"/>
                  <a:gd name="T32" fmla="*/ 8 w 254"/>
                  <a:gd name="T33" fmla="*/ 34 h 41"/>
                  <a:gd name="T34" fmla="*/ 16 w 254"/>
                  <a:gd name="T35" fmla="*/ 30 h 41"/>
                  <a:gd name="T36" fmla="*/ 24 w 254"/>
                  <a:gd name="T37" fmla="*/ 27 h 41"/>
                  <a:gd name="T38" fmla="*/ 31 w 254"/>
                  <a:gd name="T39" fmla="*/ 25 h 41"/>
                  <a:gd name="T40" fmla="*/ 64 w 254"/>
                  <a:gd name="T41" fmla="*/ 14 h 41"/>
                  <a:gd name="T42" fmla="*/ 97 w 254"/>
                  <a:gd name="T43" fmla="*/ 6 h 41"/>
                  <a:gd name="T44" fmla="*/ 131 w 254"/>
                  <a:gd name="T45" fmla="*/ 1 h 41"/>
                  <a:gd name="T46" fmla="*/ 163 w 254"/>
                  <a:gd name="T47" fmla="*/ 0 h 41"/>
                  <a:gd name="T48" fmla="*/ 185 w 254"/>
                  <a:gd name="T49" fmla="*/ 0 h 41"/>
                  <a:gd name="T50" fmla="*/ 207 w 254"/>
                  <a:gd name="T51" fmla="*/ 1 h 41"/>
                  <a:gd name="T52" fmla="*/ 231 w 254"/>
                  <a:gd name="T53" fmla="*/ 6 h 41"/>
                  <a:gd name="T54" fmla="*/ 254 w 254"/>
                  <a:gd name="T55" fmla="*/ 15 h 41"/>
                  <a:gd name="T56" fmla="*/ 254 w 254"/>
                  <a:gd name="T57"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4" h="41">
                    <a:moveTo>
                      <a:pt x="254" y="15"/>
                    </a:moveTo>
                    <a:lnTo>
                      <a:pt x="251" y="17"/>
                    </a:lnTo>
                    <a:lnTo>
                      <a:pt x="243" y="15"/>
                    </a:lnTo>
                    <a:lnTo>
                      <a:pt x="234" y="12"/>
                    </a:lnTo>
                    <a:lnTo>
                      <a:pt x="225" y="10"/>
                    </a:lnTo>
                    <a:lnTo>
                      <a:pt x="217" y="9"/>
                    </a:lnTo>
                    <a:lnTo>
                      <a:pt x="194" y="5"/>
                    </a:lnTo>
                    <a:lnTo>
                      <a:pt x="170" y="4"/>
                    </a:lnTo>
                    <a:lnTo>
                      <a:pt x="146" y="4"/>
                    </a:lnTo>
                    <a:lnTo>
                      <a:pt x="123" y="9"/>
                    </a:lnTo>
                    <a:lnTo>
                      <a:pt x="92" y="12"/>
                    </a:lnTo>
                    <a:lnTo>
                      <a:pt x="62" y="20"/>
                    </a:lnTo>
                    <a:lnTo>
                      <a:pt x="30" y="29"/>
                    </a:lnTo>
                    <a:lnTo>
                      <a:pt x="3" y="41"/>
                    </a:lnTo>
                    <a:lnTo>
                      <a:pt x="1" y="40"/>
                    </a:lnTo>
                    <a:lnTo>
                      <a:pt x="0" y="39"/>
                    </a:lnTo>
                    <a:lnTo>
                      <a:pt x="8" y="34"/>
                    </a:lnTo>
                    <a:lnTo>
                      <a:pt x="16" y="30"/>
                    </a:lnTo>
                    <a:lnTo>
                      <a:pt x="24" y="27"/>
                    </a:lnTo>
                    <a:lnTo>
                      <a:pt x="31" y="25"/>
                    </a:lnTo>
                    <a:lnTo>
                      <a:pt x="64" y="14"/>
                    </a:lnTo>
                    <a:lnTo>
                      <a:pt x="97" y="6"/>
                    </a:lnTo>
                    <a:lnTo>
                      <a:pt x="131" y="1"/>
                    </a:lnTo>
                    <a:lnTo>
                      <a:pt x="163" y="0"/>
                    </a:lnTo>
                    <a:lnTo>
                      <a:pt x="185" y="0"/>
                    </a:lnTo>
                    <a:lnTo>
                      <a:pt x="207" y="1"/>
                    </a:lnTo>
                    <a:lnTo>
                      <a:pt x="231" y="6"/>
                    </a:lnTo>
                    <a:lnTo>
                      <a:pt x="254" y="15"/>
                    </a:lnTo>
                    <a:lnTo>
                      <a:pt x="25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7" name="Freeform 82">
                <a:extLst>
                  <a:ext uri="{FF2B5EF4-FFF2-40B4-BE49-F238E27FC236}">
                    <a16:creationId xmlns:a16="http://schemas.microsoft.com/office/drawing/2014/main" id="{328EE133-E039-422A-A62D-F19A3EEE40E6}"/>
                  </a:ext>
                </a:extLst>
              </p:cNvPr>
              <p:cNvSpPr>
                <a:spLocks/>
              </p:cNvSpPr>
              <p:nvPr/>
            </p:nvSpPr>
            <p:spPr bwMode="auto">
              <a:xfrm>
                <a:off x="5159" y="1057"/>
                <a:ext cx="88" cy="139"/>
              </a:xfrm>
              <a:custGeom>
                <a:avLst/>
                <a:gdLst>
                  <a:gd name="T0" fmla="*/ 115 w 263"/>
                  <a:gd name="T1" fmla="*/ 2 h 417"/>
                  <a:gd name="T2" fmla="*/ 107 w 263"/>
                  <a:gd name="T3" fmla="*/ 7 h 417"/>
                  <a:gd name="T4" fmla="*/ 100 w 263"/>
                  <a:gd name="T5" fmla="*/ 13 h 417"/>
                  <a:gd name="T6" fmla="*/ 91 w 263"/>
                  <a:gd name="T7" fmla="*/ 18 h 417"/>
                  <a:gd name="T8" fmla="*/ 83 w 263"/>
                  <a:gd name="T9" fmla="*/ 25 h 417"/>
                  <a:gd name="T10" fmla="*/ 67 w 263"/>
                  <a:gd name="T11" fmla="*/ 39 h 417"/>
                  <a:gd name="T12" fmla="*/ 55 w 263"/>
                  <a:gd name="T13" fmla="*/ 54 h 417"/>
                  <a:gd name="T14" fmla="*/ 42 w 263"/>
                  <a:gd name="T15" fmla="*/ 70 h 417"/>
                  <a:gd name="T16" fmla="*/ 29 w 263"/>
                  <a:gd name="T17" fmla="*/ 89 h 417"/>
                  <a:gd name="T18" fmla="*/ 18 w 263"/>
                  <a:gd name="T19" fmla="*/ 114 h 417"/>
                  <a:gd name="T20" fmla="*/ 12 w 263"/>
                  <a:gd name="T21" fmla="*/ 139 h 417"/>
                  <a:gd name="T22" fmla="*/ 7 w 263"/>
                  <a:gd name="T23" fmla="*/ 166 h 417"/>
                  <a:gd name="T24" fmla="*/ 7 w 263"/>
                  <a:gd name="T25" fmla="*/ 195 h 417"/>
                  <a:gd name="T26" fmla="*/ 9 w 263"/>
                  <a:gd name="T27" fmla="*/ 220 h 417"/>
                  <a:gd name="T28" fmla="*/ 14 w 263"/>
                  <a:gd name="T29" fmla="*/ 244 h 417"/>
                  <a:gd name="T30" fmla="*/ 23 w 263"/>
                  <a:gd name="T31" fmla="*/ 266 h 417"/>
                  <a:gd name="T32" fmla="*/ 36 w 263"/>
                  <a:gd name="T33" fmla="*/ 289 h 417"/>
                  <a:gd name="T34" fmla="*/ 47 w 263"/>
                  <a:gd name="T35" fmla="*/ 310 h 417"/>
                  <a:gd name="T36" fmla="*/ 65 w 263"/>
                  <a:gd name="T37" fmla="*/ 332 h 417"/>
                  <a:gd name="T38" fmla="*/ 83 w 263"/>
                  <a:gd name="T39" fmla="*/ 349 h 417"/>
                  <a:gd name="T40" fmla="*/ 104 w 263"/>
                  <a:gd name="T41" fmla="*/ 366 h 417"/>
                  <a:gd name="T42" fmla="*/ 119 w 263"/>
                  <a:gd name="T43" fmla="*/ 374 h 417"/>
                  <a:gd name="T44" fmla="*/ 140 w 263"/>
                  <a:gd name="T45" fmla="*/ 386 h 417"/>
                  <a:gd name="T46" fmla="*/ 161 w 263"/>
                  <a:gd name="T47" fmla="*/ 395 h 417"/>
                  <a:gd name="T48" fmla="*/ 183 w 263"/>
                  <a:gd name="T49" fmla="*/ 402 h 417"/>
                  <a:gd name="T50" fmla="*/ 199 w 263"/>
                  <a:gd name="T51" fmla="*/ 406 h 417"/>
                  <a:gd name="T52" fmla="*/ 223 w 263"/>
                  <a:gd name="T53" fmla="*/ 408 h 417"/>
                  <a:gd name="T54" fmla="*/ 246 w 263"/>
                  <a:gd name="T55" fmla="*/ 411 h 417"/>
                  <a:gd name="T56" fmla="*/ 263 w 263"/>
                  <a:gd name="T57" fmla="*/ 413 h 417"/>
                  <a:gd name="T58" fmla="*/ 261 w 263"/>
                  <a:gd name="T59" fmla="*/ 417 h 417"/>
                  <a:gd name="T60" fmla="*/ 242 w 263"/>
                  <a:gd name="T61" fmla="*/ 416 h 417"/>
                  <a:gd name="T62" fmla="*/ 219 w 263"/>
                  <a:gd name="T63" fmla="*/ 413 h 417"/>
                  <a:gd name="T64" fmla="*/ 198 w 263"/>
                  <a:gd name="T65" fmla="*/ 411 h 417"/>
                  <a:gd name="T66" fmla="*/ 181 w 263"/>
                  <a:gd name="T67" fmla="*/ 407 h 417"/>
                  <a:gd name="T68" fmla="*/ 160 w 263"/>
                  <a:gd name="T69" fmla="*/ 401 h 417"/>
                  <a:gd name="T70" fmla="*/ 137 w 263"/>
                  <a:gd name="T71" fmla="*/ 391 h 417"/>
                  <a:gd name="T72" fmla="*/ 116 w 263"/>
                  <a:gd name="T73" fmla="*/ 378 h 417"/>
                  <a:gd name="T74" fmla="*/ 97 w 263"/>
                  <a:gd name="T75" fmla="*/ 367 h 417"/>
                  <a:gd name="T76" fmla="*/ 75 w 263"/>
                  <a:gd name="T77" fmla="*/ 348 h 417"/>
                  <a:gd name="T78" fmla="*/ 56 w 263"/>
                  <a:gd name="T79" fmla="*/ 328 h 417"/>
                  <a:gd name="T80" fmla="*/ 39 w 263"/>
                  <a:gd name="T81" fmla="*/ 305 h 417"/>
                  <a:gd name="T82" fmla="*/ 27 w 263"/>
                  <a:gd name="T83" fmla="*/ 280 h 417"/>
                  <a:gd name="T84" fmla="*/ 21 w 263"/>
                  <a:gd name="T85" fmla="*/ 269 h 417"/>
                  <a:gd name="T86" fmla="*/ 16 w 263"/>
                  <a:gd name="T87" fmla="*/ 259 h 417"/>
                  <a:gd name="T88" fmla="*/ 11 w 263"/>
                  <a:gd name="T89" fmla="*/ 247 h 417"/>
                  <a:gd name="T90" fmla="*/ 7 w 263"/>
                  <a:gd name="T91" fmla="*/ 236 h 417"/>
                  <a:gd name="T92" fmla="*/ 2 w 263"/>
                  <a:gd name="T93" fmla="*/ 210 h 417"/>
                  <a:gd name="T94" fmla="*/ 0 w 263"/>
                  <a:gd name="T95" fmla="*/ 183 h 417"/>
                  <a:gd name="T96" fmla="*/ 2 w 263"/>
                  <a:gd name="T97" fmla="*/ 157 h 417"/>
                  <a:gd name="T98" fmla="*/ 7 w 263"/>
                  <a:gd name="T99" fmla="*/ 129 h 417"/>
                  <a:gd name="T100" fmla="*/ 12 w 263"/>
                  <a:gd name="T101" fmla="*/ 116 h 417"/>
                  <a:gd name="T102" fmla="*/ 17 w 263"/>
                  <a:gd name="T103" fmla="*/ 102 h 417"/>
                  <a:gd name="T104" fmla="*/ 23 w 263"/>
                  <a:gd name="T105" fmla="*/ 89 h 417"/>
                  <a:gd name="T106" fmla="*/ 31 w 263"/>
                  <a:gd name="T107" fmla="*/ 77 h 417"/>
                  <a:gd name="T108" fmla="*/ 46 w 263"/>
                  <a:gd name="T109" fmla="*/ 55 h 417"/>
                  <a:gd name="T110" fmla="*/ 62 w 263"/>
                  <a:gd name="T111" fmla="*/ 34 h 417"/>
                  <a:gd name="T112" fmla="*/ 83 w 263"/>
                  <a:gd name="T113" fmla="*/ 16 h 417"/>
                  <a:gd name="T114" fmla="*/ 111 w 263"/>
                  <a:gd name="T115" fmla="*/ 0 h 417"/>
                  <a:gd name="T116" fmla="*/ 115 w 263"/>
                  <a:gd name="T117" fmla="*/ 2 h 417"/>
                  <a:gd name="T118" fmla="*/ 115 w 263"/>
                  <a:gd name="T119" fmla="*/ 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3" h="417">
                    <a:moveTo>
                      <a:pt x="115" y="2"/>
                    </a:moveTo>
                    <a:lnTo>
                      <a:pt x="107" y="7"/>
                    </a:lnTo>
                    <a:lnTo>
                      <a:pt x="100" y="13"/>
                    </a:lnTo>
                    <a:lnTo>
                      <a:pt x="91" y="18"/>
                    </a:lnTo>
                    <a:lnTo>
                      <a:pt x="83" y="25"/>
                    </a:lnTo>
                    <a:lnTo>
                      <a:pt x="67" y="39"/>
                    </a:lnTo>
                    <a:lnTo>
                      <a:pt x="55" y="54"/>
                    </a:lnTo>
                    <a:lnTo>
                      <a:pt x="42" y="70"/>
                    </a:lnTo>
                    <a:lnTo>
                      <a:pt x="29" y="89"/>
                    </a:lnTo>
                    <a:lnTo>
                      <a:pt x="18" y="114"/>
                    </a:lnTo>
                    <a:lnTo>
                      <a:pt x="12" y="139"/>
                    </a:lnTo>
                    <a:lnTo>
                      <a:pt x="7" y="166"/>
                    </a:lnTo>
                    <a:lnTo>
                      <a:pt x="7" y="195"/>
                    </a:lnTo>
                    <a:lnTo>
                      <a:pt x="9" y="220"/>
                    </a:lnTo>
                    <a:lnTo>
                      <a:pt x="14" y="244"/>
                    </a:lnTo>
                    <a:lnTo>
                      <a:pt x="23" y="266"/>
                    </a:lnTo>
                    <a:lnTo>
                      <a:pt x="36" y="289"/>
                    </a:lnTo>
                    <a:lnTo>
                      <a:pt x="47" y="310"/>
                    </a:lnTo>
                    <a:lnTo>
                      <a:pt x="65" y="332"/>
                    </a:lnTo>
                    <a:lnTo>
                      <a:pt x="83" y="349"/>
                    </a:lnTo>
                    <a:lnTo>
                      <a:pt x="104" y="366"/>
                    </a:lnTo>
                    <a:lnTo>
                      <a:pt x="119" y="374"/>
                    </a:lnTo>
                    <a:lnTo>
                      <a:pt x="140" y="386"/>
                    </a:lnTo>
                    <a:lnTo>
                      <a:pt x="161" y="395"/>
                    </a:lnTo>
                    <a:lnTo>
                      <a:pt x="183" y="402"/>
                    </a:lnTo>
                    <a:lnTo>
                      <a:pt x="199" y="406"/>
                    </a:lnTo>
                    <a:lnTo>
                      <a:pt x="223" y="408"/>
                    </a:lnTo>
                    <a:lnTo>
                      <a:pt x="246" y="411"/>
                    </a:lnTo>
                    <a:lnTo>
                      <a:pt x="263" y="413"/>
                    </a:lnTo>
                    <a:lnTo>
                      <a:pt x="261" y="417"/>
                    </a:lnTo>
                    <a:lnTo>
                      <a:pt x="242" y="416"/>
                    </a:lnTo>
                    <a:lnTo>
                      <a:pt x="219" y="413"/>
                    </a:lnTo>
                    <a:lnTo>
                      <a:pt x="198" y="411"/>
                    </a:lnTo>
                    <a:lnTo>
                      <a:pt x="181" y="407"/>
                    </a:lnTo>
                    <a:lnTo>
                      <a:pt x="160" y="401"/>
                    </a:lnTo>
                    <a:lnTo>
                      <a:pt x="137" y="391"/>
                    </a:lnTo>
                    <a:lnTo>
                      <a:pt x="116" y="378"/>
                    </a:lnTo>
                    <a:lnTo>
                      <a:pt x="97" y="367"/>
                    </a:lnTo>
                    <a:lnTo>
                      <a:pt x="75" y="348"/>
                    </a:lnTo>
                    <a:lnTo>
                      <a:pt x="56" y="328"/>
                    </a:lnTo>
                    <a:lnTo>
                      <a:pt x="39" y="305"/>
                    </a:lnTo>
                    <a:lnTo>
                      <a:pt x="27" y="280"/>
                    </a:lnTo>
                    <a:lnTo>
                      <a:pt x="21" y="269"/>
                    </a:lnTo>
                    <a:lnTo>
                      <a:pt x="16" y="259"/>
                    </a:lnTo>
                    <a:lnTo>
                      <a:pt x="11" y="247"/>
                    </a:lnTo>
                    <a:lnTo>
                      <a:pt x="7" y="236"/>
                    </a:lnTo>
                    <a:lnTo>
                      <a:pt x="2" y="210"/>
                    </a:lnTo>
                    <a:lnTo>
                      <a:pt x="0" y="183"/>
                    </a:lnTo>
                    <a:lnTo>
                      <a:pt x="2" y="157"/>
                    </a:lnTo>
                    <a:lnTo>
                      <a:pt x="7" y="129"/>
                    </a:lnTo>
                    <a:lnTo>
                      <a:pt x="12" y="116"/>
                    </a:lnTo>
                    <a:lnTo>
                      <a:pt x="17" y="102"/>
                    </a:lnTo>
                    <a:lnTo>
                      <a:pt x="23" y="89"/>
                    </a:lnTo>
                    <a:lnTo>
                      <a:pt x="31" y="77"/>
                    </a:lnTo>
                    <a:lnTo>
                      <a:pt x="46" y="55"/>
                    </a:lnTo>
                    <a:lnTo>
                      <a:pt x="62" y="34"/>
                    </a:lnTo>
                    <a:lnTo>
                      <a:pt x="83" y="16"/>
                    </a:lnTo>
                    <a:lnTo>
                      <a:pt x="111" y="0"/>
                    </a:lnTo>
                    <a:lnTo>
                      <a:pt x="115" y="2"/>
                    </a:lnTo>
                    <a:lnTo>
                      <a:pt x="11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8" name="Freeform 83">
                <a:extLst>
                  <a:ext uri="{FF2B5EF4-FFF2-40B4-BE49-F238E27FC236}">
                    <a16:creationId xmlns:a16="http://schemas.microsoft.com/office/drawing/2014/main" id="{EB095558-AB2D-44BF-A248-1768DC9C2D6A}"/>
                  </a:ext>
                </a:extLst>
              </p:cNvPr>
              <p:cNvSpPr>
                <a:spLocks/>
              </p:cNvSpPr>
              <p:nvPr/>
            </p:nvSpPr>
            <p:spPr bwMode="auto">
              <a:xfrm>
                <a:off x="5245" y="1057"/>
                <a:ext cx="77" cy="139"/>
              </a:xfrm>
              <a:custGeom>
                <a:avLst/>
                <a:gdLst>
                  <a:gd name="T0" fmla="*/ 214 w 232"/>
                  <a:gd name="T1" fmla="*/ 105 h 415"/>
                  <a:gd name="T2" fmla="*/ 222 w 232"/>
                  <a:gd name="T3" fmla="*/ 130 h 415"/>
                  <a:gd name="T4" fmla="*/ 228 w 232"/>
                  <a:gd name="T5" fmla="*/ 155 h 415"/>
                  <a:gd name="T6" fmla="*/ 231 w 232"/>
                  <a:gd name="T7" fmla="*/ 179 h 415"/>
                  <a:gd name="T8" fmla="*/ 232 w 232"/>
                  <a:gd name="T9" fmla="*/ 204 h 415"/>
                  <a:gd name="T10" fmla="*/ 230 w 232"/>
                  <a:gd name="T11" fmla="*/ 219 h 415"/>
                  <a:gd name="T12" fmla="*/ 227 w 232"/>
                  <a:gd name="T13" fmla="*/ 234 h 415"/>
                  <a:gd name="T14" fmla="*/ 222 w 232"/>
                  <a:gd name="T15" fmla="*/ 248 h 415"/>
                  <a:gd name="T16" fmla="*/ 218 w 232"/>
                  <a:gd name="T17" fmla="*/ 262 h 415"/>
                  <a:gd name="T18" fmla="*/ 212 w 232"/>
                  <a:gd name="T19" fmla="*/ 278 h 415"/>
                  <a:gd name="T20" fmla="*/ 204 w 232"/>
                  <a:gd name="T21" fmla="*/ 292 h 415"/>
                  <a:gd name="T22" fmla="*/ 196 w 232"/>
                  <a:gd name="T23" fmla="*/ 306 h 415"/>
                  <a:gd name="T24" fmla="*/ 187 w 232"/>
                  <a:gd name="T25" fmla="*/ 318 h 415"/>
                  <a:gd name="T26" fmla="*/ 177 w 232"/>
                  <a:gd name="T27" fmla="*/ 332 h 415"/>
                  <a:gd name="T28" fmla="*/ 167 w 232"/>
                  <a:gd name="T29" fmla="*/ 346 h 415"/>
                  <a:gd name="T30" fmla="*/ 154 w 232"/>
                  <a:gd name="T31" fmla="*/ 357 h 415"/>
                  <a:gd name="T32" fmla="*/ 143 w 232"/>
                  <a:gd name="T33" fmla="*/ 369 h 415"/>
                  <a:gd name="T34" fmla="*/ 130 w 232"/>
                  <a:gd name="T35" fmla="*/ 376 h 415"/>
                  <a:gd name="T36" fmla="*/ 118 w 232"/>
                  <a:gd name="T37" fmla="*/ 382 h 415"/>
                  <a:gd name="T38" fmla="*/ 104 w 232"/>
                  <a:gd name="T39" fmla="*/ 390 h 415"/>
                  <a:gd name="T40" fmla="*/ 93 w 232"/>
                  <a:gd name="T41" fmla="*/ 398 h 415"/>
                  <a:gd name="T42" fmla="*/ 72 w 232"/>
                  <a:gd name="T43" fmla="*/ 404 h 415"/>
                  <a:gd name="T44" fmla="*/ 50 w 232"/>
                  <a:gd name="T45" fmla="*/ 411 h 415"/>
                  <a:gd name="T46" fmla="*/ 25 w 232"/>
                  <a:gd name="T47" fmla="*/ 415 h 415"/>
                  <a:gd name="T48" fmla="*/ 1 w 232"/>
                  <a:gd name="T49" fmla="*/ 415 h 415"/>
                  <a:gd name="T50" fmla="*/ 0 w 232"/>
                  <a:gd name="T51" fmla="*/ 413 h 415"/>
                  <a:gd name="T52" fmla="*/ 0 w 232"/>
                  <a:gd name="T53" fmla="*/ 411 h 415"/>
                  <a:gd name="T54" fmla="*/ 27 w 232"/>
                  <a:gd name="T55" fmla="*/ 409 h 415"/>
                  <a:gd name="T56" fmla="*/ 61 w 232"/>
                  <a:gd name="T57" fmla="*/ 401 h 415"/>
                  <a:gd name="T58" fmla="*/ 95 w 232"/>
                  <a:gd name="T59" fmla="*/ 389 h 415"/>
                  <a:gd name="T60" fmla="*/ 124 w 232"/>
                  <a:gd name="T61" fmla="*/ 375 h 415"/>
                  <a:gd name="T62" fmla="*/ 139 w 232"/>
                  <a:gd name="T63" fmla="*/ 366 h 415"/>
                  <a:gd name="T64" fmla="*/ 153 w 232"/>
                  <a:gd name="T65" fmla="*/ 354 h 415"/>
                  <a:gd name="T66" fmla="*/ 164 w 232"/>
                  <a:gd name="T67" fmla="*/ 340 h 415"/>
                  <a:gd name="T68" fmla="*/ 177 w 232"/>
                  <a:gd name="T69" fmla="*/ 328 h 415"/>
                  <a:gd name="T70" fmla="*/ 189 w 232"/>
                  <a:gd name="T71" fmla="*/ 308 h 415"/>
                  <a:gd name="T72" fmla="*/ 202 w 232"/>
                  <a:gd name="T73" fmla="*/ 288 h 415"/>
                  <a:gd name="T74" fmla="*/ 212 w 232"/>
                  <a:gd name="T75" fmla="*/ 267 h 415"/>
                  <a:gd name="T76" fmla="*/ 218 w 232"/>
                  <a:gd name="T77" fmla="*/ 245 h 415"/>
                  <a:gd name="T78" fmla="*/ 223 w 232"/>
                  <a:gd name="T79" fmla="*/ 227 h 415"/>
                  <a:gd name="T80" fmla="*/ 226 w 232"/>
                  <a:gd name="T81" fmla="*/ 210 h 415"/>
                  <a:gd name="T82" fmla="*/ 227 w 232"/>
                  <a:gd name="T83" fmla="*/ 194 h 415"/>
                  <a:gd name="T84" fmla="*/ 226 w 232"/>
                  <a:gd name="T85" fmla="*/ 178 h 415"/>
                  <a:gd name="T86" fmla="*/ 221 w 232"/>
                  <a:gd name="T87" fmla="*/ 137 h 415"/>
                  <a:gd name="T88" fmla="*/ 208 w 232"/>
                  <a:gd name="T89" fmla="*/ 100 h 415"/>
                  <a:gd name="T90" fmla="*/ 189 w 232"/>
                  <a:gd name="T91" fmla="*/ 65 h 415"/>
                  <a:gd name="T92" fmla="*/ 167 w 232"/>
                  <a:gd name="T93" fmla="*/ 32 h 415"/>
                  <a:gd name="T94" fmla="*/ 159 w 232"/>
                  <a:gd name="T95" fmla="*/ 26 h 415"/>
                  <a:gd name="T96" fmla="*/ 152 w 232"/>
                  <a:gd name="T97" fmla="*/ 18 h 415"/>
                  <a:gd name="T98" fmla="*/ 144 w 232"/>
                  <a:gd name="T99" fmla="*/ 11 h 415"/>
                  <a:gd name="T100" fmla="*/ 135 w 232"/>
                  <a:gd name="T101" fmla="*/ 4 h 415"/>
                  <a:gd name="T102" fmla="*/ 137 w 232"/>
                  <a:gd name="T103" fmla="*/ 0 h 415"/>
                  <a:gd name="T104" fmla="*/ 140 w 232"/>
                  <a:gd name="T105" fmla="*/ 3 h 415"/>
                  <a:gd name="T106" fmla="*/ 143 w 232"/>
                  <a:gd name="T107" fmla="*/ 7 h 415"/>
                  <a:gd name="T108" fmla="*/ 158 w 232"/>
                  <a:gd name="T109" fmla="*/ 18 h 415"/>
                  <a:gd name="T110" fmla="*/ 172 w 232"/>
                  <a:gd name="T111" fmla="*/ 32 h 415"/>
                  <a:gd name="T112" fmla="*/ 184 w 232"/>
                  <a:gd name="T113" fmla="*/ 47 h 415"/>
                  <a:gd name="T114" fmla="*/ 194 w 232"/>
                  <a:gd name="T115" fmla="*/ 63 h 415"/>
                  <a:gd name="T116" fmla="*/ 199 w 232"/>
                  <a:gd name="T117" fmla="*/ 73 h 415"/>
                  <a:gd name="T118" fmla="*/ 204 w 232"/>
                  <a:gd name="T119" fmla="*/ 83 h 415"/>
                  <a:gd name="T120" fmla="*/ 209 w 232"/>
                  <a:gd name="T121" fmla="*/ 95 h 415"/>
                  <a:gd name="T122" fmla="*/ 214 w 232"/>
                  <a:gd name="T123" fmla="*/ 105 h 415"/>
                  <a:gd name="T124" fmla="*/ 214 w 232"/>
                  <a:gd name="T125" fmla="*/ 10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415">
                    <a:moveTo>
                      <a:pt x="214" y="105"/>
                    </a:moveTo>
                    <a:lnTo>
                      <a:pt x="222" y="130"/>
                    </a:lnTo>
                    <a:lnTo>
                      <a:pt x="228" y="155"/>
                    </a:lnTo>
                    <a:lnTo>
                      <a:pt x="231" y="179"/>
                    </a:lnTo>
                    <a:lnTo>
                      <a:pt x="232" y="204"/>
                    </a:lnTo>
                    <a:lnTo>
                      <a:pt x="230" y="219"/>
                    </a:lnTo>
                    <a:lnTo>
                      <a:pt x="227" y="234"/>
                    </a:lnTo>
                    <a:lnTo>
                      <a:pt x="222" y="248"/>
                    </a:lnTo>
                    <a:lnTo>
                      <a:pt x="218" y="262"/>
                    </a:lnTo>
                    <a:lnTo>
                      <a:pt x="212" y="278"/>
                    </a:lnTo>
                    <a:lnTo>
                      <a:pt x="204" y="292"/>
                    </a:lnTo>
                    <a:lnTo>
                      <a:pt x="196" y="306"/>
                    </a:lnTo>
                    <a:lnTo>
                      <a:pt x="187" y="318"/>
                    </a:lnTo>
                    <a:lnTo>
                      <a:pt x="177" y="332"/>
                    </a:lnTo>
                    <a:lnTo>
                      <a:pt x="167" y="346"/>
                    </a:lnTo>
                    <a:lnTo>
                      <a:pt x="154" y="357"/>
                    </a:lnTo>
                    <a:lnTo>
                      <a:pt x="143" y="369"/>
                    </a:lnTo>
                    <a:lnTo>
                      <a:pt x="130" y="376"/>
                    </a:lnTo>
                    <a:lnTo>
                      <a:pt x="118" y="382"/>
                    </a:lnTo>
                    <a:lnTo>
                      <a:pt x="104" y="390"/>
                    </a:lnTo>
                    <a:lnTo>
                      <a:pt x="93" y="398"/>
                    </a:lnTo>
                    <a:lnTo>
                      <a:pt x="72" y="404"/>
                    </a:lnTo>
                    <a:lnTo>
                      <a:pt x="50" y="411"/>
                    </a:lnTo>
                    <a:lnTo>
                      <a:pt x="25" y="415"/>
                    </a:lnTo>
                    <a:lnTo>
                      <a:pt x="1" y="415"/>
                    </a:lnTo>
                    <a:lnTo>
                      <a:pt x="0" y="413"/>
                    </a:lnTo>
                    <a:lnTo>
                      <a:pt x="0" y="411"/>
                    </a:lnTo>
                    <a:lnTo>
                      <a:pt x="27" y="409"/>
                    </a:lnTo>
                    <a:lnTo>
                      <a:pt x="61" y="401"/>
                    </a:lnTo>
                    <a:lnTo>
                      <a:pt x="95" y="389"/>
                    </a:lnTo>
                    <a:lnTo>
                      <a:pt x="124" y="375"/>
                    </a:lnTo>
                    <a:lnTo>
                      <a:pt x="139" y="366"/>
                    </a:lnTo>
                    <a:lnTo>
                      <a:pt x="153" y="354"/>
                    </a:lnTo>
                    <a:lnTo>
                      <a:pt x="164" y="340"/>
                    </a:lnTo>
                    <a:lnTo>
                      <a:pt x="177" y="328"/>
                    </a:lnTo>
                    <a:lnTo>
                      <a:pt x="189" y="308"/>
                    </a:lnTo>
                    <a:lnTo>
                      <a:pt x="202" y="288"/>
                    </a:lnTo>
                    <a:lnTo>
                      <a:pt x="212" y="267"/>
                    </a:lnTo>
                    <a:lnTo>
                      <a:pt x="218" y="245"/>
                    </a:lnTo>
                    <a:lnTo>
                      <a:pt x="223" y="227"/>
                    </a:lnTo>
                    <a:lnTo>
                      <a:pt x="226" y="210"/>
                    </a:lnTo>
                    <a:lnTo>
                      <a:pt x="227" y="194"/>
                    </a:lnTo>
                    <a:lnTo>
                      <a:pt x="226" y="178"/>
                    </a:lnTo>
                    <a:lnTo>
                      <a:pt x="221" y="137"/>
                    </a:lnTo>
                    <a:lnTo>
                      <a:pt x="208" y="100"/>
                    </a:lnTo>
                    <a:lnTo>
                      <a:pt x="189" y="65"/>
                    </a:lnTo>
                    <a:lnTo>
                      <a:pt x="167" y="32"/>
                    </a:lnTo>
                    <a:lnTo>
                      <a:pt x="159" y="26"/>
                    </a:lnTo>
                    <a:lnTo>
                      <a:pt x="152" y="18"/>
                    </a:lnTo>
                    <a:lnTo>
                      <a:pt x="144" y="11"/>
                    </a:lnTo>
                    <a:lnTo>
                      <a:pt x="135" y="4"/>
                    </a:lnTo>
                    <a:lnTo>
                      <a:pt x="137" y="0"/>
                    </a:lnTo>
                    <a:lnTo>
                      <a:pt x="140" y="3"/>
                    </a:lnTo>
                    <a:lnTo>
                      <a:pt x="143" y="7"/>
                    </a:lnTo>
                    <a:lnTo>
                      <a:pt x="158" y="18"/>
                    </a:lnTo>
                    <a:lnTo>
                      <a:pt x="172" y="32"/>
                    </a:lnTo>
                    <a:lnTo>
                      <a:pt x="184" y="47"/>
                    </a:lnTo>
                    <a:lnTo>
                      <a:pt x="194" y="63"/>
                    </a:lnTo>
                    <a:lnTo>
                      <a:pt x="199" y="73"/>
                    </a:lnTo>
                    <a:lnTo>
                      <a:pt x="204" y="83"/>
                    </a:lnTo>
                    <a:lnTo>
                      <a:pt x="209" y="95"/>
                    </a:lnTo>
                    <a:lnTo>
                      <a:pt x="214" y="105"/>
                    </a:lnTo>
                    <a:lnTo>
                      <a:pt x="214"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19" name="Freeform 84">
                <a:extLst>
                  <a:ext uri="{FF2B5EF4-FFF2-40B4-BE49-F238E27FC236}">
                    <a16:creationId xmlns:a16="http://schemas.microsoft.com/office/drawing/2014/main" id="{49C24F47-695C-4973-8131-66EED4B9BE53}"/>
                  </a:ext>
                </a:extLst>
              </p:cNvPr>
              <p:cNvSpPr>
                <a:spLocks/>
              </p:cNvSpPr>
              <p:nvPr/>
            </p:nvSpPr>
            <p:spPr bwMode="auto">
              <a:xfrm>
                <a:off x="5177" y="1030"/>
                <a:ext cx="109" cy="19"/>
              </a:xfrm>
              <a:custGeom>
                <a:avLst/>
                <a:gdLst>
                  <a:gd name="T0" fmla="*/ 328 w 328"/>
                  <a:gd name="T1" fmla="*/ 21 h 57"/>
                  <a:gd name="T2" fmla="*/ 326 w 328"/>
                  <a:gd name="T3" fmla="*/ 25 h 57"/>
                  <a:gd name="T4" fmla="*/ 314 w 328"/>
                  <a:gd name="T5" fmla="*/ 21 h 57"/>
                  <a:gd name="T6" fmla="*/ 304 w 328"/>
                  <a:gd name="T7" fmla="*/ 16 h 57"/>
                  <a:gd name="T8" fmla="*/ 293 w 328"/>
                  <a:gd name="T9" fmla="*/ 12 h 57"/>
                  <a:gd name="T10" fmla="*/ 282 w 328"/>
                  <a:gd name="T11" fmla="*/ 11 h 57"/>
                  <a:gd name="T12" fmla="*/ 259 w 328"/>
                  <a:gd name="T13" fmla="*/ 6 h 57"/>
                  <a:gd name="T14" fmla="*/ 235 w 328"/>
                  <a:gd name="T15" fmla="*/ 5 h 57"/>
                  <a:gd name="T16" fmla="*/ 213 w 328"/>
                  <a:gd name="T17" fmla="*/ 3 h 57"/>
                  <a:gd name="T18" fmla="*/ 190 w 328"/>
                  <a:gd name="T19" fmla="*/ 2 h 57"/>
                  <a:gd name="T20" fmla="*/ 164 w 328"/>
                  <a:gd name="T21" fmla="*/ 5 h 57"/>
                  <a:gd name="T22" fmla="*/ 137 w 328"/>
                  <a:gd name="T23" fmla="*/ 10 h 57"/>
                  <a:gd name="T24" fmla="*/ 112 w 328"/>
                  <a:gd name="T25" fmla="*/ 16 h 57"/>
                  <a:gd name="T26" fmla="*/ 86 w 328"/>
                  <a:gd name="T27" fmla="*/ 22 h 57"/>
                  <a:gd name="T28" fmla="*/ 63 w 328"/>
                  <a:gd name="T29" fmla="*/ 28 h 57"/>
                  <a:gd name="T30" fmla="*/ 43 w 328"/>
                  <a:gd name="T31" fmla="*/ 37 h 57"/>
                  <a:gd name="T32" fmla="*/ 22 w 328"/>
                  <a:gd name="T33" fmla="*/ 47 h 57"/>
                  <a:gd name="T34" fmla="*/ 2 w 328"/>
                  <a:gd name="T35" fmla="*/ 57 h 57"/>
                  <a:gd name="T36" fmla="*/ 0 w 328"/>
                  <a:gd name="T37" fmla="*/ 56 h 57"/>
                  <a:gd name="T38" fmla="*/ 0 w 328"/>
                  <a:gd name="T39" fmla="*/ 55 h 57"/>
                  <a:gd name="T40" fmla="*/ 17 w 328"/>
                  <a:gd name="T41" fmla="*/ 46 h 57"/>
                  <a:gd name="T42" fmla="*/ 33 w 328"/>
                  <a:gd name="T43" fmla="*/ 37 h 57"/>
                  <a:gd name="T44" fmla="*/ 49 w 328"/>
                  <a:gd name="T45" fmla="*/ 30 h 57"/>
                  <a:gd name="T46" fmla="*/ 67 w 328"/>
                  <a:gd name="T47" fmla="*/ 23 h 57"/>
                  <a:gd name="T48" fmla="*/ 93 w 328"/>
                  <a:gd name="T49" fmla="*/ 16 h 57"/>
                  <a:gd name="T50" fmla="*/ 120 w 328"/>
                  <a:gd name="T51" fmla="*/ 10 h 57"/>
                  <a:gd name="T52" fmla="*/ 146 w 328"/>
                  <a:gd name="T53" fmla="*/ 3 h 57"/>
                  <a:gd name="T54" fmla="*/ 174 w 328"/>
                  <a:gd name="T55" fmla="*/ 0 h 57"/>
                  <a:gd name="T56" fmla="*/ 201 w 328"/>
                  <a:gd name="T57" fmla="*/ 0 h 57"/>
                  <a:gd name="T58" fmla="*/ 229 w 328"/>
                  <a:gd name="T59" fmla="*/ 0 h 57"/>
                  <a:gd name="T60" fmla="*/ 257 w 328"/>
                  <a:gd name="T61" fmla="*/ 1 h 57"/>
                  <a:gd name="T62" fmla="*/ 286 w 328"/>
                  <a:gd name="T63" fmla="*/ 6 h 57"/>
                  <a:gd name="T64" fmla="*/ 296 w 328"/>
                  <a:gd name="T65" fmla="*/ 8 h 57"/>
                  <a:gd name="T66" fmla="*/ 308 w 328"/>
                  <a:gd name="T67" fmla="*/ 11 h 57"/>
                  <a:gd name="T68" fmla="*/ 319 w 328"/>
                  <a:gd name="T69" fmla="*/ 16 h 57"/>
                  <a:gd name="T70" fmla="*/ 328 w 328"/>
                  <a:gd name="T71" fmla="*/ 21 h 57"/>
                  <a:gd name="T72" fmla="*/ 328 w 328"/>
                  <a:gd name="T73" fmla="*/ 2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8" h="57">
                    <a:moveTo>
                      <a:pt x="328" y="21"/>
                    </a:moveTo>
                    <a:lnTo>
                      <a:pt x="326" y="25"/>
                    </a:lnTo>
                    <a:lnTo>
                      <a:pt x="314" y="21"/>
                    </a:lnTo>
                    <a:lnTo>
                      <a:pt x="304" y="16"/>
                    </a:lnTo>
                    <a:lnTo>
                      <a:pt x="293" y="12"/>
                    </a:lnTo>
                    <a:lnTo>
                      <a:pt x="282" y="11"/>
                    </a:lnTo>
                    <a:lnTo>
                      <a:pt x="259" y="6"/>
                    </a:lnTo>
                    <a:lnTo>
                      <a:pt x="235" y="5"/>
                    </a:lnTo>
                    <a:lnTo>
                      <a:pt x="213" y="3"/>
                    </a:lnTo>
                    <a:lnTo>
                      <a:pt x="190" y="2"/>
                    </a:lnTo>
                    <a:lnTo>
                      <a:pt x="164" y="5"/>
                    </a:lnTo>
                    <a:lnTo>
                      <a:pt x="137" y="10"/>
                    </a:lnTo>
                    <a:lnTo>
                      <a:pt x="112" y="16"/>
                    </a:lnTo>
                    <a:lnTo>
                      <a:pt x="86" y="22"/>
                    </a:lnTo>
                    <a:lnTo>
                      <a:pt x="63" y="28"/>
                    </a:lnTo>
                    <a:lnTo>
                      <a:pt x="43" y="37"/>
                    </a:lnTo>
                    <a:lnTo>
                      <a:pt x="22" y="47"/>
                    </a:lnTo>
                    <a:lnTo>
                      <a:pt x="2" y="57"/>
                    </a:lnTo>
                    <a:lnTo>
                      <a:pt x="0" y="56"/>
                    </a:lnTo>
                    <a:lnTo>
                      <a:pt x="0" y="55"/>
                    </a:lnTo>
                    <a:lnTo>
                      <a:pt x="17" y="46"/>
                    </a:lnTo>
                    <a:lnTo>
                      <a:pt x="33" y="37"/>
                    </a:lnTo>
                    <a:lnTo>
                      <a:pt x="49" y="30"/>
                    </a:lnTo>
                    <a:lnTo>
                      <a:pt x="67" y="23"/>
                    </a:lnTo>
                    <a:lnTo>
                      <a:pt x="93" y="16"/>
                    </a:lnTo>
                    <a:lnTo>
                      <a:pt x="120" y="10"/>
                    </a:lnTo>
                    <a:lnTo>
                      <a:pt x="146" y="3"/>
                    </a:lnTo>
                    <a:lnTo>
                      <a:pt x="174" y="0"/>
                    </a:lnTo>
                    <a:lnTo>
                      <a:pt x="201" y="0"/>
                    </a:lnTo>
                    <a:lnTo>
                      <a:pt x="229" y="0"/>
                    </a:lnTo>
                    <a:lnTo>
                      <a:pt x="257" y="1"/>
                    </a:lnTo>
                    <a:lnTo>
                      <a:pt x="286" y="6"/>
                    </a:lnTo>
                    <a:lnTo>
                      <a:pt x="296" y="8"/>
                    </a:lnTo>
                    <a:lnTo>
                      <a:pt x="308" y="11"/>
                    </a:lnTo>
                    <a:lnTo>
                      <a:pt x="319" y="16"/>
                    </a:lnTo>
                    <a:lnTo>
                      <a:pt x="328" y="21"/>
                    </a:lnTo>
                    <a:lnTo>
                      <a:pt x="32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20" name="Freeform 85">
                <a:extLst>
                  <a:ext uri="{FF2B5EF4-FFF2-40B4-BE49-F238E27FC236}">
                    <a16:creationId xmlns:a16="http://schemas.microsoft.com/office/drawing/2014/main" id="{8630F343-E642-416B-AC8E-AFB9E5FE7566}"/>
                  </a:ext>
                </a:extLst>
              </p:cNvPr>
              <p:cNvSpPr>
                <a:spLocks/>
              </p:cNvSpPr>
              <p:nvPr/>
            </p:nvSpPr>
            <p:spPr bwMode="auto">
              <a:xfrm>
                <a:off x="5145" y="1048"/>
                <a:ext cx="64" cy="157"/>
              </a:xfrm>
              <a:custGeom>
                <a:avLst/>
                <a:gdLst>
                  <a:gd name="T0" fmla="*/ 108 w 193"/>
                  <a:gd name="T1" fmla="*/ 0 h 472"/>
                  <a:gd name="T2" fmla="*/ 100 w 193"/>
                  <a:gd name="T3" fmla="*/ 5 h 472"/>
                  <a:gd name="T4" fmla="*/ 87 w 193"/>
                  <a:gd name="T5" fmla="*/ 13 h 472"/>
                  <a:gd name="T6" fmla="*/ 75 w 193"/>
                  <a:gd name="T7" fmla="*/ 23 h 472"/>
                  <a:gd name="T8" fmla="*/ 69 w 193"/>
                  <a:gd name="T9" fmla="*/ 32 h 472"/>
                  <a:gd name="T10" fmla="*/ 52 w 193"/>
                  <a:gd name="T11" fmla="*/ 52 h 472"/>
                  <a:gd name="T12" fmla="*/ 38 w 193"/>
                  <a:gd name="T13" fmla="*/ 74 h 472"/>
                  <a:gd name="T14" fmla="*/ 26 w 193"/>
                  <a:gd name="T15" fmla="*/ 98 h 472"/>
                  <a:gd name="T16" fmla="*/ 16 w 193"/>
                  <a:gd name="T17" fmla="*/ 129 h 472"/>
                  <a:gd name="T18" fmla="*/ 7 w 193"/>
                  <a:gd name="T19" fmla="*/ 174 h 472"/>
                  <a:gd name="T20" fmla="*/ 8 w 193"/>
                  <a:gd name="T21" fmla="*/ 221 h 472"/>
                  <a:gd name="T22" fmla="*/ 17 w 193"/>
                  <a:gd name="T23" fmla="*/ 266 h 472"/>
                  <a:gd name="T24" fmla="*/ 35 w 193"/>
                  <a:gd name="T25" fmla="*/ 312 h 472"/>
                  <a:gd name="T26" fmla="*/ 42 w 193"/>
                  <a:gd name="T27" fmla="*/ 329 h 472"/>
                  <a:gd name="T28" fmla="*/ 50 w 193"/>
                  <a:gd name="T29" fmla="*/ 343 h 472"/>
                  <a:gd name="T30" fmla="*/ 57 w 193"/>
                  <a:gd name="T31" fmla="*/ 355 h 472"/>
                  <a:gd name="T32" fmla="*/ 67 w 193"/>
                  <a:gd name="T33" fmla="*/ 369 h 472"/>
                  <a:gd name="T34" fmla="*/ 82 w 193"/>
                  <a:gd name="T35" fmla="*/ 388 h 472"/>
                  <a:gd name="T36" fmla="*/ 99 w 193"/>
                  <a:gd name="T37" fmla="*/ 407 h 472"/>
                  <a:gd name="T38" fmla="*/ 118 w 193"/>
                  <a:gd name="T39" fmla="*/ 424 h 472"/>
                  <a:gd name="T40" fmla="*/ 138 w 193"/>
                  <a:gd name="T41" fmla="*/ 439 h 472"/>
                  <a:gd name="T42" fmla="*/ 152 w 193"/>
                  <a:gd name="T43" fmla="*/ 448 h 472"/>
                  <a:gd name="T44" fmla="*/ 165 w 193"/>
                  <a:gd name="T45" fmla="*/ 456 h 472"/>
                  <a:gd name="T46" fmla="*/ 179 w 193"/>
                  <a:gd name="T47" fmla="*/ 462 h 472"/>
                  <a:gd name="T48" fmla="*/ 193 w 193"/>
                  <a:gd name="T49" fmla="*/ 468 h 472"/>
                  <a:gd name="T50" fmla="*/ 192 w 193"/>
                  <a:gd name="T51" fmla="*/ 470 h 472"/>
                  <a:gd name="T52" fmla="*/ 193 w 193"/>
                  <a:gd name="T53" fmla="*/ 472 h 472"/>
                  <a:gd name="T54" fmla="*/ 170 w 193"/>
                  <a:gd name="T55" fmla="*/ 463 h 472"/>
                  <a:gd name="T56" fmla="*/ 148 w 193"/>
                  <a:gd name="T57" fmla="*/ 451 h 472"/>
                  <a:gd name="T58" fmla="*/ 125 w 193"/>
                  <a:gd name="T59" fmla="*/ 437 h 472"/>
                  <a:gd name="T60" fmla="*/ 105 w 193"/>
                  <a:gd name="T61" fmla="*/ 422 h 472"/>
                  <a:gd name="T62" fmla="*/ 93 w 193"/>
                  <a:gd name="T63" fmla="*/ 409 h 472"/>
                  <a:gd name="T64" fmla="*/ 80 w 193"/>
                  <a:gd name="T65" fmla="*/ 397 h 472"/>
                  <a:gd name="T66" fmla="*/ 70 w 193"/>
                  <a:gd name="T67" fmla="*/ 382 h 472"/>
                  <a:gd name="T68" fmla="*/ 60 w 193"/>
                  <a:gd name="T69" fmla="*/ 369 h 472"/>
                  <a:gd name="T70" fmla="*/ 49 w 193"/>
                  <a:gd name="T71" fmla="*/ 353 h 472"/>
                  <a:gd name="T72" fmla="*/ 40 w 193"/>
                  <a:gd name="T73" fmla="*/ 338 h 472"/>
                  <a:gd name="T74" fmla="*/ 32 w 193"/>
                  <a:gd name="T75" fmla="*/ 321 h 472"/>
                  <a:gd name="T76" fmla="*/ 25 w 193"/>
                  <a:gd name="T77" fmla="*/ 306 h 472"/>
                  <a:gd name="T78" fmla="*/ 21 w 193"/>
                  <a:gd name="T79" fmla="*/ 297 h 472"/>
                  <a:gd name="T80" fmla="*/ 17 w 193"/>
                  <a:gd name="T81" fmla="*/ 289 h 472"/>
                  <a:gd name="T82" fmla="*/ 15 w 193"/>
                  <a:gd name="T83" fmla="*/ 280 h 472"/>
                  <a:gd name="T84" fmla="*/ 12 w 193"/>
                  <a:gd name="T85" fmla="*/ 271 h 472"/>
                  <a:gd name="T86" fmla="*/ 11 w 193"/>
                  <a:gd name="T87" fmla="*/ 268 h 472"/>
                  <a:gd name="T88" fmla="*/ 11 w 193"/>
                  <a:gd name="T89" fmla="*/ 266 h 472"/>
                  <a:gd name="T90" fmla="*/ 8 w 193"/>
                  <a:gd name="T91" fmla="*/ 262 h 472"/>
                  <a:gd name="T92" fmla="*/ 8 w 193"/>
                  <a:gd name="T93" fmla="*/ 260 h 472"/>
                  <a:gd name="T94" fmla="*/ 2 w 193"/>
                  <a:gd name="T95" fmla="*/ 228 h 472"/>
                  <a:gd name="T96" fmla="*/ 0 w 193"/>
                  <a:gd name="T97" fmla="*/ 194 h 472"/>
                  <a:gd name="T98" fmla="*/ 2 w 193"/>
                  <a:gd name="T99" fmla="*/ 158 h 472"/>
                  <a:gd name="T100" fmla="*/ 11 w 193"/>
                  <a:gd name="T101" fmla="*/ 121 h 472"/>
                  <a:gd name="T102" fmla="*/ 25 w 193"/>
                  <a:gd name="T103" fmla="*/ 84 h 472"/>
                  <a:gd name="T104" fmla="*/ 46 w 193"/>
                  <a:gd name="T105" fmla="*/ 51 h 472"/>
                  <a:gd name="T106" fmla="*/ 71 w 193"/>
                  <a:gd name="T107" fmla="*/ 22 h 472"/>
                  <a:gd name="T108" fmla="*/ 99 w 193"/>
                  <a:gd name="T109" fmla="*/ 0 h 472"/>
                  <a:gd name="T110" fmla="*/ 100 w 193"/>
                  <a:gd name="T111" fmla="*/ 0 h 472"/>
                  <a:gd name="T112" fmla="*/ 104 w 193"/>
                  <a:gd name="T113" fmla="*/ 0 h 472"/>
                  <a:gd name="T114" fmla="*/ 105 w 193"/>
                  <a:gd name="T115" fmla="*/ 0 h 472"/>
                  <a:gd name="T116" fmla="*/ 108 w 193"/>
                  <a:gd name="T117" fmla="*/ 0 h 472"/>
                  <a:gd name="T118" fmla="*/ 108 w 193"/>
                  <a:gd name="T119"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3" h="472">
                    <a:moveTo>
                      <a:pt x="108" y="0"/>
                    </a:moveTo>
                    <a:lnTo>
                      <a:pt x="100" y="5"/>
                    </a:lnTo>
                    <a:lnTo>
                      <a:pt x="87" y="13"/>
                    </a:lnTo>
                    <a:lnTo>
                      <a:pt x="75" y="23"/>
                    </a:lnTo>
                    <a:lnTo>
                      <a:pt x="69" y="32"/>
                    </a:lnTo>
                    <a:lnTo>
                      <a:pt x="52" y="52"/>
                    </a:lnTo>
                    <a:lnTo>
                      <a:pt x="38" y="74"/>
                    </a:lnTo>
                    <a:lnTo>
                      <a:pt x="26" y="98"/>
                    </a:lnTo>
                    <a:lnTo>
                      <a:pt x="16" y="129"/>
                    </a:lnTo>
                    <a:lnTo>
                      <a:pt x="7" y="174"/>
                    </a:lnTo>
                    <a:lnTo>
                      <a:pt x="8" y="221"/>
                    </a:lnTo>
                    <a:lnTo>
                      <a:pt x="17" y="266"/>
                    </a:lnTo>
                    <a:lnTo>
                      <a:pt x="35" y="312"/>
                    </a:lnTo>
                    <a:lnTo>
                      <a:pt x="42" y="329"/>
                    </a:lnTo>
                    <a:lnTo>
                      <a:pt x="50" y="343"/>
                    </a:lnTo>
                    <a:lnTo>
                      <a:pt x="57" y="355"/>
                    </a:lnTo>
                    <a:lnTo>
                      <a:pt x="67" y="369"/>
                    </a:lnTo>
                    <a:lnTo>
                      <a:pt x="82" y="388"/>
                    </a:lnTo>
                    <a:lnTo>
                      <a:pt x="99" y="407"/>
                    </a:lnTo>
                    <a:lnTo>
                      <a:pt x="118" y="424"/>
                    </a:lnTo>
                    <a:lnTo>
                      <a:pt x="138" y="439"/>
                    </a:lnTo>
                    <a:lnTo>
                      <a:pt x="152" y="448"/>
                    </a:lnTo>
                    <a:lnTo>
                      <a:pt x="165" y="456"/>
                    </a:lnTo>
                    <a:lnTo>
                      <a:pt x="179" y="462"/>
                    </a:lnTo>
                    <a:lnTo>
                      <a:pt x="193" y="468"/>
                    </a:lnTo>
                    <a:lnTo>
                      <a:pt x="192" y="470"/>
                    </a:lnTo>
                    <a:lnTo>
                      <a:pt x="193" y="472"/>
                    </a:lnTo>
                    <a:lnTo>
                      <a:pt x="170" y="463"/>
                    </a:lnTo>
                    <a:lnTo>
                      <a:pt x="148" y="451"/>
                    </a:lnTo>
                    <a:lnTo>
                      <a:pt x="125" y="437"/>
                    </a:lnTo>
                    <a:lnTo>
                      <a:pt x="105" y="422"/>
                    </a:lnTo>
                    <a:lnTo>
                      <a:pt x="93" y="409"/>
                    </a:lnTo>
                    <a:lnTo>
                      <a:pt x="80" y="397"/>
                    </a:lnTo>
                    <a:lnTo>
                      <a:pt x="70" y="382"/>
                    </a:lnTo>
                    <a:lnTo>
                      <a:pt x="60" y="369"/>
                    </a:lnTo>
                    <a:lnTo>
                      <a:pt x="49" y="353"/>
                    </a:lnTo>
                    <a:lnTo>
                      <a:pt x="40" y="338"/>
                    </a:lnTo>
                    <a:lnTo>
                      <a:pt x="32" y="321"/>
                    </a:lnTo>
                    <a:lnTo>
                      <a:pt x="25" y="306"/>
                    </a:lnTo>
                    <a:lnTo>
                      <a:pt x="21" y="297"/>
                    </a:lnTo>
                    <a:lnTo>
                      <a:pt x="17" y="289"/>
                    </a:lnTo>
                    <a:lnTo>
                      <a:pt x="15" y="280"/>
                    </a:lnTo>
                    <a:lnTo>
                      <a:pt x="12" y="271"/>
                    </a:lnTo>
                    <a:lnTo>
                      <a:pt x="11" y="268"/>
                    </a:lnTo>
                    <a:lnTo>
                      <a:pt x="11" y="266"/>
                    </a:lnTo>
                    <a:lnTo>
                      <a:pt x="8" y="262"/>
                    </a:lnTo>
                    <a:lnTo>
                      <a:pt x="8" y="260"/>
                    </a:lnTo>
                    <a:lnTo>
                      <a:pt x="2" y="228"/>
                    </a:lnTo>
                    <a:lnTo>
                      <a:pt x="0" y="194"/>
                    </a:lnTo>
                    <a:lnTo>
                      <a:pt x="2" y="158"/>
                    </a:lnTo>
                    <a:lnTo>
                      <a:pt x="11" y="121"/>
                    </a:lnTo>
                    <a:lnTo>
                      <a:pt x="25" y="84"/>
                    </a:lnTo>
                    <a:lnTo>
                      <a:pt x="46" y="51"/>
                    </a:lnTo>
                    <a:lnTo>
                      <a:pt x="71" y="22"/>
                    </a:lnTo>
                    <a:lnTo>
                      <a:pt x="99" y="0"/>
                    </a:lnTo>
                    <a:lnTo>
                      <a:pt x="100" y="0"/>
                    </a:lnTo>
                    <a:lnTo>
                      <a:pt x="104" y="0"/>
                    </a:lnTo>
                    <a:lnTo>
                      <a:pt x="105" y="0"/>
                    </a:lnTo>
                    <a:lnTo>
                      <a:pt x="108" y="0"/>
                    </a:lnTo>
                    <a:lnTo>
                      <a:pt x="10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21" name="Freeform 86">
                <a:extLst>
                  <a:ext uri="{FF2B5EF4-FFF2-40B4-BE49-F238E27FC236}">
                    <a16:creationId xmlns:a16="http://schemas.microsoft.com/office/drawing/2014/main" id="{63FCBAE5-10D8-41DD-8C63-DAC4397F5F45}"/>
                  </a:ext>
                </a:extLst>
              </p:cNvPr>
              <p:cNvSpPr>
                <a:spLocks/>
              </p:cNvSpPr>
              <p:nvPr/>
            </p:nvSpPr>
            <p:spPr bwMode="auto">
              <a:xfrm>
                <a:off x="5207" y="1186"/>
                <a:ext cx="97" cy="25"/>
              </a:xfrm>
              <a:custGeom>
                <a:avLst/>
                <a:gdLst>
                  <a:gd name="T0" fmla="*/ 291 w 291"/>
                  <a:gd name="T1" fmla="*/ 3 h 73"/>
                  <a:gd name="T2" fmla="*/ 284 w 291"/>
                  <a:gd name="T3" fmla="*/ 12 h 73"/>
                  <a:gd name="T4" fmla="*/ 272 w 291"/>
                  <a:gd name="T5" fmla="*/ 21 h 73"/>
                  <a:gd name="T6" fmla="*/ 260 w 291"/>
                  <a:gd name="T7" fmla="*/ 29 h 73"/>
                  <a:gd name="T8" fmla="*/ 249 w 291"/>
                  <a:gd name="T9" fmla="*/ 38 h 73"/>
                  <a:gd name="T10" fmla="*/ 231 w 291"/>
                  <a:gd name="T11" fmla="*/ 48 h 73"/>
                  <a:gd name="T12" fmla="*/ 211 w 291"/>
                  <a:gd name="T13" fmla="*/ 57 h 73"/>
                  <a:gd name="T14" fmla="*/ 188 w 291"/>
                  <a:gd name="T15" fmla="*/ 63 h 73"/>
                  <a:gd name="T16" fmla="*/ 168 w 291"/>
                  <a:gd name="T17" fmla="*/ 68 h 73"/>
                  <a:gd name="T18" fmla="*/ 147 w 291"/>
                  <a:gd name="T19" fmla="*/ 72 h 73"/>
                  <a:gd name="T20" fmla="*/ 128 w 291"/>
                  <a:gd name="T21" fmla="*/ 73 h 73"/>
                  <a:gd name="T22" fmla="*/ 109 w 291"/>
                  <a:gd name="T23" fmla="*/ 73 h 73"/>
                  <a:gd name="T24" fmla="*/ 89 w 291"/>
                  <a:gd name="T25" fmla="*/ 73 h 73"/>
                  <a:gd name="T26" fmla="*/ 68 w 291"/>
                  <a:gd name="T27" fmla="*/ 70 h 73"/>
                  <a:gd name="T28" fmla="*/ 45 w 291"/>
                  <a:gd name="T29" fmla="*/ 67 h 73"/>
                  <a:gd name="T30" fmla="*/ 24 w 291"/>
                  <a:gd name="T31" fmla="*/ 62 h 73"/>
                  <a:gd name="T32" fmla="*/ 1 w 291"/>
                  <a:gd name="T33" fmla="*/ 56 h 73"/>
                  <a:gd name="T34" fmla="*/ 1 w 291"/>
                  <a:gd name="T35" fmla="*/ 53 h 73"/>
                  <a:gd name="T36" fmla="*/ 0 w 291"/>
                  <a:gd name="T37" fmla="*/ 51 h 73"/>
                  <a:gd name="T38" fmla="*/ 6 w 291"/>
                  <a:gd name="T39" fmla="*/ 52 h 73"/>
                  <a:gd name="T40" fmla="*/ 14 w 291"/>
                  <a:gd name="T41" fmla="*/ 55 h 73"/>
                  <a:gd name="T42" fmla="*/ 19 w 291"/>
                  <a:gd name="T43" fmla="*/ 56 h 73"/>
                  <a:gd name="T44" fmla="*/ 26 w 291"/>
                  <a:gd name="T45" fmla="*/ 57 h 73"/>
                  <a:gd name="T46" fmla="*/ 51 w 291"/>
                  <a:gd name="T47" fmla="*/ 62 h 73"/>
                  <a:gd name="T48" fmla="*/ 78 w 291"/>
                  <a:gd name="T49" fmla="*/ 66 h 73"/>
                  <a:gd name="T50" fmla="*/ 105 w 291"/>
                  <a:gd name="T51" fmla="*/ 67 h 73"/>
                  <a:gd name="T52" fmla="*/ 137 w 291"/>
                  <a:gd name="T53" fmla="*/ 67 h 73"/>
                  <a:gd name="T54" fmla="*/ 164 w 291"/>
                  <a:gd name="T55" fmla="*/ 65 h 73"/>
                  <a:gd name="T56" fmla="*/ 186 w 291"/>
                  <a:gd name="T57" fmla="*/ 60 h 73"/>
                  <a:gd name="T58" fmla="*/ 207 w 291"/>
                  <a:gd name="T59" fmla="*/ 52 h 73"/>
                  <a:gd name="T60" fmla="*/ 234 w 291"/>
                  <a:gd name="T61" fmla="*/ 39 h 73"/>
                  <a:gd name="T62" fmla="*/ 247 w 291"/>
                  <a:gd name="T63" fmla="*/ 31 h 73"/>
                  <a:gd name="T64" fmla="*/ 262 w 291"/>
                  <a:gd name="T65" fmla="*/ 21 h 73"/>
                  <a:gd name="T66" fmla="*/ 275 w 291"/>
                  <a:gd name="T67" fmla="*/ 11 h 73"/>
                  <a:gd name="T68" fmla="*/ 286 w 291"/>
                  <a:gd name="T69" fmla="*/ 0 h 73"/>
                  <a:gd name="T70" fmla="*/ 289 w 291"/>
                  <a:gd name="T71" fmla="*/ 2 h 73"/>
                  <a:gd name="T72" fmla="*/ 291 w 291"/>
                  <a:gd name="T73" fmla="*/ 3 h 73"/>
                  <a:gd name="T74" fmla="*/ 291 w 291"/>
                  <a:gd name="T75" fmla="*/ 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1" h="73">
                    <a:moveTo>
                      <a:pt x="291" y="3"/>
                    </a:moveTo>
                    <a:lnTo>
                      <a:pt x="284" y="12"/>
                    </a:lnTo>
                    <a:lnTo>
                      <a:pt x="272" y="21"/>
                    </a:lnTo>
                    <a:lnTo>
                      <a:pt x="260" y="29"/>
                    </a:lnTo>
                    <a:lnTo>
                      <a:pt x="249" y="38"/>
                    </a:lnTo>
                    <a:lnTo>
                      <a:pt x="231" y="48"/>
                    </a:lnTo>
                    <a:lnTo>
                      <a:pt x="211" y="57"/>
                    </a:lnTo>
                    <a:lnTo>
                      <a:pt x="188" y="63"/>
                    </a:lnTo>
                    <a:lnTo>
                      <a:pt x="168" y="68"/>
                    </a:lnTo>
                    <a:lnTo>
                      <a:pt x="147" y="72"/>
                    </a:lnTo>
                    <a:lnTo>
                      <a:pt x="128" y="73"/>
                    </a:lnTo>
                    <a:lnTo>
                      <a:pt x="109" y="73"/>
                    </a:lnTo>
                    <a:lnTo>
                      <a:pt x="89" y="73"/>
                    </a:lnTo>
                    <a:lnTo>
                      <a:pt x="68" y="70"/>
                    </a:lnTo>
                    <a:lnTo>
                      <a:pt x="45" y="67"/>
                    </a:lnTo>
                    <a:lnTo>
                      <a:pt x="24" y="62"/>
                    </a:lnTo>
                    <a:lnTo>
                      <a:pt x="1" y="56"/>
                    </a:lnTo>
                    <a:lnTo>
                      <a:pt x="1" y="53"/>
                    </a:lnTo>
                    <a:lnTo>
                      <a:pt x="0" y="51"/>
                    </a:lnTo>
                    <a:lnTo>
                      <a:pt x="6" y="52"/>
                    </a:lnTo>
                    <a:lnTo>
                      <a:pt x="14" y="55"/>
                    </a:lnTo>
                    <a:lnTo>
                      <a:pt x="19" y="56"/>
                    </a:lnTo>
                    <a:lnTo>
                      <a:pt x="26" y="57"/>
                    </a:lnTo>
                    <a:lnTo>
                      <a:pt x="51" y="62"/>
                    </a:lnTo>
                    <a:lnTo>
                      <a:pt x="78" y="66"/>
                    </a:lnTo>
                    <a:lnTo>
                      <a:pt x="105" y="67"/>
                    </a:lnTo>
                    <a:lnTo>
                      <a:pt x="137" y="67"/>
                    </a:lnTo>
                    <a:lnTo>
                      <a:pt x="164" y="65"/>
                    </a:lnTo>
                    <a:lnTo>
                      <a:pt x="186" y="60"/>
                    </a:lnTo>
                    <a:lnTo>
                      <a:pt x="207" y="52"/>
                    </a:lnTo>
                    <a:lnTo>
                      <a:pt x="234" y="39"/>
                    </a:lnTo>
                    <a:lnTo>
                      <a:pt x="247" y="31"/>
                    </a:lnTo>
                    <a:lnTo>
                      <a:pt x="262" y="21"/>
                    </a:lnTo>
                    <a:lnTo>
                      <a:pt x="275" y="11"/>
                    </a:lnTo>
                    <a:lnTo>
                      <a:pt x="286" y="0"/>
                    </a:lnTo>
                    <a:lnTo>
                      <a:pt x="289" y="2"/>
                    </a:lnTo>
                    <a:lnTo>
                      <a:pt x="291" y="3"/>
                    </a:lnTo>
                    <a:lnTo>
                      <a:pt x="2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22" name="Freeform 87">
                <a:extLst>
                  <a:ext uri="{FF2B5EF4-FFF2-40B4-BE49-F238E27FC236}">
                    <a16:creationId xmlns:a16="http://schemas.microsoft.com/office/drawing/2014/main" id="{BF165870-CBB1-4820-B9A0-9F70EFC03565}"/>
                  </a:ext>
                </a:extLst>
              </p:cNvPr>
              <p:cNvSpPr>
                <a:spLocks/>
              </p:cNvSpPr>
              <p:nvPr/>
            </p:nvSpPr>
            <p:spPr bwMode="auto">
              <a:xfrm>
                <a:off x="5302" y="1067"/>
                <a:ext cx="33" cy="121"/>
              </a:xfrm>
              <a:custGeom>
                <a:avLst/>
                <a:gdLst>
                  <a:gd name="T0" fmla="*/ 70 w 101"/>
                  <a:gd name="T1" fmla="*/ 30 h 365"/>
                  <a:gd name="T2" fmla="*/ 77 w 101"/>
                  <a:gd name="T3" fmla="*/ 55 h 365"/>
                  <a:gd name="T4" fmla="*/ 89 w 101"/>
                  <a:gd name="T5" fmla="*/ 81 h 365"/>
                  <a:gd name="T6" fmla="*/ 96 w 101"/>
                  <a:gd name="T7" fmla="*/ 107 h 365"/>
                  <a:gd name="T8" fmla="*/ 100 w 101"/>
                  <a:gd name="T9" fmla="*/ 133 h 365"/>
                  <a:gd name="T10" fmla="*/ 101 w 101"/>
                  <a:gd name="T11" fmla="*/ 152 h 365"/>
                  <a:gd name="T12" fmla="*/ 101 w 101"/>
                  <a:gd name="T13" fmla="*/ 172 h 365"/>
                  <a:gd name="T14" fmla="*/ 99 w 101"/>
                  <a:gd name="T15" fmla="*/ 192 h 365"/>
                  <a:gd name="T16" fmla="*/ 95 w 101"/>
                  <a:gd name="T17" fmla="*/ 214 h 365"/>
                  <a:gd name="T18" fmla="*/ 87 w 101"/>
                  <a:gd name="T19" fmla="*/ 240 h 365"/>
                  <a:gd name="T20" fmla="*/ 76 w 101"/>
                  <a:gd name="T21" fmla="*/ 268 h 365"/>
                  <a:gd name="T22" fmla="*/ 61 w 101"/>
                  <a:gd name="T23" fmla="*/ 294 h 365"/>
                  <a:gd name="T24" fmla="*/ 45 w 101"/>
                  <a:gd name="T25" fmla="*/ 319 h 365"/>
                  <a:gd name="T26" fmla="*/ 36 w 101"/>
                  <a:gd name="T27" fmla="*/ 331 h 365"/>
                  <a:gd name="T28" fmla="*/ 26 w 101"/>
                  <a:gd name="T29" fmla="*/ 342 h 365"/>
                  <a:gd name="T30" fmla="*/ 16 w 101"/>
                  <a:gd name="T31" fmla="*/ 353 h 365"/>
                  <a:gd name="T32" fmla="*/ 6 w 101"/>
                  <a:gd name="T33" fmla="*/ 365 h 365"/>
                  <a:gd name="T34" fmla="*/ 2 w 101"/>
                  <a:gd name="T35" fmla="*/ 365 h 365"/>
                  <a:gd name="T36" fmla="*/ 0 w 101"/>
                  <a:gd name="T37" fmla="*/ 365 h 365"/>
                  <a:gd name="T38" fmla="*/ 17 w 101"/>
                  <a:gd name="T39" fmla="*/ 346 h 365"/>
                  <a:gd name="T40" fmla="*/ 35 w 101"/>
                  <a:gd name="T41" fmla="*/ 326 h 365"/>
                  <a:gd name="T42" fmla="*/ 51 w 101"/>
                  <a:gd name="T43" fmla="*/ 304 h 365"/>
                  <a:gd name="T44" fmla="*/ 66 w 101"/>
                  <a:gd name="T45" fmla="*/ 282 h 365"/>
                  <a:gd name="T46" fmla="*/ 75 w 101"/>
                  <a:gd name="T47" fmla="*/ 261 h 365"/>
                  <a:gd name="T48" fmla="*/ 82 w 101"/>
                  <a:gd name="T49" fmla="*/ 243 h 365"/>
                  <a:gd name="T50" fmla="*/ 87 w 101"/>
                  <a:gd name="T51" fmla="*/ 223 h 365"/>
                  <a:gd name="T52" fmla="*/ 93 w 101"/>
                  <a:gd name="T53" fmla="*/ 204 h 365"/>
                  <a:gd name="T54" fmla="*/ 96 w 101"/>
                  <a:gd name="T55" fmla="*/ 180 h 365"/>
                  <a:gd name="T56" fmla="*/ 98 w 101"/>
                  <a:gd name="T57" fmla="*/ 156 h 365"/>
                  <a:gd name="T58" fmla="*/ 95 w 101"/>
                  <a:gd name="T59" fmla="*/ 132 h 365"/>
                  <a:gd name="T60" fmla="*/ 93 w 101"/>
                  <a:gd name="T61" fmla="*/ 108 h 365"/>
                  <a:gd name="T62" fmla="*/ 90 w 101"/>
                  <a:gd name="T63" fmla="*/ 98 h 365"/>
                  <a:gd name="T64" fmla="*/ 86 w 101"/>
                  <a:gd name="T65" fmla="*/ 88 h 365"/>
                  <a:gd name="T66" fmla="*/ 82 w 101"/>
                  <a:gd name="T67" fmla="*/ 79 h 365"/>
                  <a:gd name="T68" fmla="*/ 80 w 101"/>
                  <a:gd name="T69" fmla="*/ 69 h 365"/>
                  <a:gd name="T70" fmla="*/ 76 w 101"/>
                  <a:gd name="T71" fmla="*/ 63 h 365"/>
                  <a:gd name="T72" fmla="*/ 74 w 101"/>
                  <a:gd name="T73" fmla="*/ 55 h 365"/>
                  <a:gd name="T74" fmla="*/ 71 w 101"/>
                  <a:gd name="T75" fmla="*/ 49 h 365"/>
                  <a:gd name="T76" fmla="*/ 70 w 101"/>
                  <a:gd name="T77" fmla="*/ 43 h 365"/>
                  <a:gd name="T78" fmla="*/ 66 w 101"/>
                  <a:gd name="T79" fmla="*/ 30 h 365"/>
                  <a:gd name="T80" fmla="*/ 60 w 101"/>
                  <a:gd name="T81" fmla="*/ 20 h 365"/>
                  <a:gd name="T82" fmla="*/ 52 w 101"/>
                  <a:gd name="T83" fmla="*/ 10 h 365"/>
                  <a:gd name="T84" fmla="*/ 46 w 101"/>
                  <a:gd name="T85" fmla="*/ 0 h 365"/>
                  <a:gd name="T86" fmla="*/ 52 w 101"/>
                  <a:gd name="T87" fmla="*/ 1 h 365"/>
                  <a:gd name="T88" fmla="*/ 57 w 101"/>
                  <a:gd name="T89" fmla="*/ 9 h 365"/>
                  <a:gd name="T90" fmla="*/ 61 w 101"/>
                  <a:gd name="T91" fmla="*/ 15 h 365"/>
                  <a:gd name="T92" fmla="*/ 66 w 101"/>
                  <a:gd name="T93" fmla="*/ 23 h 365"/>
                  <a:gd name="T94" fmla="*/ 66 w 101"/>
                  <a:gd name="T95" fmla="*/ 23 h 365"/>
                  <a:gd name="T96" fmla="*/ 67 w 101"/>
                  <a:gd name="T97" fmla="*/ 25 h 365"/>
                  <a:gd name="T98" fmla="*/ 69 w 101"/>
                  <a:gd name="T99" fmla="*/ 28 h 365"/>
                  <a:gd name="T100" fmla="*/ 70 w 101"/>
                  <a:gd name="T101" fmla="*/ 30 h 365"/>
                  <a:gd name="T102" fmla="*/ 70 w 101"/>
                  <a:gd name="T103" fmla="*/ 3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1" h="365">
                    <a:moveTo>
                      <a:pt x="70" y="30"/>
                    </a:moveTo>
                    <a:lnTo>
                      <a:pt x="77" y="55"/>
                    </a:lnTo>
                    <a:lnTo>
                      <a:pt x="89" y="81"/>
                    </a:lnTo>
                    <a:lnTo>
                      <a:pt x="96" y="107"/>
                    </a:lnTo>
                    <a:lnTo>
                      <a:pt x="100" y="133"/>
                    </a:lnTo>
                    <a:lnTo>
                      <a:pt x="101" y="152"/>
                    </a:lnTo>
                    <a:lnTo>
                      <a:pt x="101" y="172"/>
                    </a:lnTo>
                    <a:lnTo>
                      <a:pt x="99" y="192"/>
                    </a:lnTo>
                    <a:lnTo>
                      <a:pt x="95" y="214"/>
                    </a:lnTo>
                    <a:lnTo>
                      <a:pt x="87" y="240"/>
                    </a:lnTo>
                    <a:lnTo>
                      <a:pt x="76" y="268"/>
                    </a:lnTo>
                    <a:lnTo>
                      <a:pt x="61" y="294"/>
                    </a:lnTo>
                    <a:lnTo>
                      <a:pt x="45" y="319"/>
                    </a:lnTo>
                    <a:lnTo>
                      <a:pt x="36" y="331"/>
                    </a:lnTo>
                    <a:lnTo>
                      <a:pt x="26" y="342"/>
                    </a:lnTo>
                    <a:lnTo>
                      <a:pt x="16" y="353"/>
                    </a:lnTo>
                    <a:lnTo>
                      <a:pt x="6" y="365"/>
                    </a:lnTo>
                    <a:lnTo>
                      <a:pt x="2" y="365"/>
                    </a:lnTo>
                    <a:lnTo>
                      <a:pt x="0" y="365"/>
                    </a:lnTo>
                    <a:lnTo>
                      <a:pt x="17" y="346"/>
                    </a:lnTo>
                    <a:lnTo>
                      <a:pt x="35" y="326"/>
                    </a:lnTo>
                    <a:lnTo>
                      <a:pt x="51" y="304"/>
                    </a:lnTo>
                    <a:lnTo>
                      <a:pt x="66" y="282"/>
                    </a:lnTo>
                    <a:lnTo>
                      <a:pt x="75" y="261"/>
                    </a:lnTo>
                    <a:lnTo>
                      <a:pt x="82" y="243"/>
                    </a:lnTo>
                    <a:lnTo>
                      <a:pt x="87" y="223"/>
                    </a:lnTo>
                    <a:lnTo>
                      <a:pt x="93" y="204"/>
                    </a:lnTo>
                    <a:lnTo>
                      <a:pt x="96" y="180"/>
                    </a:lnTo>
                    <a:lnTo>
                      <a:pt x="98" y="156"/>
                    </a:lnTo>
                    <a:lnTo>
                      <a:pt x="95" y="132"/>
                    </a:lnTo>
                    <a:lnTo>
                      <a:pt x="93" y="108"/>
                    </a:lnTo>
                    <a:lnTo>
                      <a:pt x="90" y="98"/>
                    </a:lnTo>
                    <a:lnTo>
                      <a:pt x="86" y="88"/>
                    </a:lnTo>
                    <a:lnTo>
                      <a:pt x="82" y="79"/>
                    </a:lnTo>
                    <a:lnTo>
                      <a:pt x="80" y="69"/>
                    </a:lnTo>
                    <a:lnTo>
                      <a:pt x="76" y="63"/>
                    </a:lnTo>
                    <a:lnTo>
                      <a:pt x="74" y="55"/>
                    </a:lnTo>
                    <a:lnTo>
                      <a:pt x="71" y="49"/>
                    </a:lnTo>
                    <a:lnTo>
                      <a:pt x="70" y="43"/>
                    </a:lnTo>
                    <a:lnTo>
                      <a:pt x="66" y="30"/>
                    </a:lnTo>
                    <a:lnTo>
                      <a:pt x="60" y="20"/>
                    </a:lnTo>
                    <a:lnTo>
                      <a:pt x="52" y="10"/>
                    </a:lnTo>
                    <a:lnTo>
                      <a:pt x="46" y="0"/>
                    </a:lnTo>
                    <a:lnTo>
                      <a:pt x="52" y="1"/>
                    </a:lnTo>
                    <a:lnTo>
                      <a:pt x="57" y="9"/>
                    </a:lnTo>
                    <a:lnTo>
                      <a:pt x="61" y="15"/>
                    </a:lnTo>
                    <a:lnTo>
                      <a:pt x="66" y="23"/>
                    </a:lnTo>
                    <a:lnTo>
                      <a:pt x="66" y="23"/>
                    </a:lnTo>
                    <a:lnTo>
                      <a:pt x="67" y="25"/>
                    </a:lnTo>
                    <a:lnTo>
                      <a:pt x="69" y="28"/>
                    </a:lnTo>
                    <a:lnTo>
                      <a:pt x="70" y="30"/>
                    </a:lnTo>
                    <a:lnTo>
                      <a:pt x="7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23" name="Freeform 88">
                <a:extLst>
                  <a:ext uri="{FF2B5EF4-FFF2-40B4-BE49-F238E27FC236}">
                    <a16:creationId xmlns:a16="http://schemas.microsoft.com/office/drawing/2014/main" id="{EBE56D12-3841-4AED-A161-32D18011933B}"/>
                  </a:ext>
                </a:extLst>
              </p:cNvPr>
              <p:cNvSpPr>
                <a:spLocks/>
              </p:cNvSpPr>
              <p:nvPr/>
            </p:nvSpPr>
            <p:spPr bwMode="auto">
              <a:xfrm>
                <a:off x="5298" y="1045"/>
                <a:ext cx="23" cy="26"/>
              </a:xfrm>
              <a:custGeom>
                <a:avLst/>
                <a:gdLst>
                  <a:gd name="T0" fmla="*/ 69 w 69"/>
                  <a:gd name="T1" fmla="*/ 73 h 77"/>
                  <a:gd name="T2" fmla="*/ 69 w 69"/>
                  <a:gd name="T3" fmla="*/ 74 h 77"/>
                  <a:gd name="T4" fmla="*/ 68 w 69"/>
                  <a:gd name="T5" fmla="*/ 77 h 77"/>
                  <a:gd name="T6" fmla="*/ 62 w 69"/>
                  <a:gd name="T7" fmla="*/ 70 h 77"/>
                  <a:gd name="T8" fmla="*/ 57 w 69"/>
                  <a:gd name="T9" fmla="*/ 63 h 77"/>
                  <a:gd name="T10" fmla="*/ 52 w 69"/>
                  <a:gd name="T11" fmla="*/ 54 h 77"/>
                  <a:gd name="T12" fmla="*/ 47 w 69"/>
                  <a:gd name="T13" fmla="*/ 49 h 77"/>
                  <a:gd name="T14" fmla="*/ 34 w 69"/>
                  <a:gd name="T15" fmla="*/ 36 h 77"/>
                  <a:gd name="T16" fmla="*/ 24 w 69"/>
                  <a:gd name="T17" fmla="*/ 25 h 77"/>
                  <a:gd name="T18" fmla="*/ 13 w 69"/>
                  <a:gd name="T19" fmla="*/ 14 h 77"/>
                  <a:gd name="T20" fmla="*/ 0 w 69"/>
                  <a:gd name="T21" fmla="*/ 4 h 77"/>
                  <a:gd name="T22" fmla="*/ 0 w 69"/>
                  <a:gd name="T23" fmla="*/ 3 h 77"/>
                  <a:gd name="T24" fmla="*/ 1 w 69"/>
                  <a:gd name="T25" fmla="*/ 0 h 77"/>
                  <a:gd name="T26" fmla="*/ 17 w 69"/>
                  <a:gd name="T27" fmla="*/ 13 h 77"/>
                  <a:gd name="T28" fmla="*/ 30 w 69"/>
                  <a:gd name="T29" fmla="*/ 25 h 77"/>
                  <a:gd name="T30" fmla="*/ 43 w 69"/>
                  <a:gd name="T31" fmla="*/ 40 h 77"/>
                  <a:gd name="T32" fmla="*/ 57 w 69"/>
                  <a:gd name="T33" fmla="*/ 54 h 77"/>
                  <a:gd name="T34" fmla="*/ 59 w 69"/>
                  <a:gd name="T35" fmla="*/ 59 h 77"/>
                  <a:gd name="T36" fmla="*/ 63 w 69"/>
                  <a:gd name="T37" fmla="*/ 63 h 77"/>
                  <a:gd name="T38" fmla="*/ 66 w 69"/>
                  <a:gd name="T39" fmla="*/ 68 h 77"/>
                  <a:gd name="T40" fmla="*/ 69 w 69"/>
                  <a:gd name="T41" fmla="*/ 73 h 77"/>
                  <a:gd name="T42" fmla="*/ 69 w 69"/>
                  <a:gd name="T43" fmla="*/ 7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77">
                    <a:moveTo>
                      <a:pt x="69" y="73"/>
                    </a:moveTo>
                    <a:lnTo>
                      <a:pt x="69" y="74"/>
                    </a:lnTo>
                    <a:lnTo>
                      <a:pt x="68" y="77"/>
                    </a:lnTo>
                    <a:lnTo>
                      <a:pt x="62" y="70"/>
                    </a:lnTo>
                    <a:lnTo>
                      <a:pt x="57" y="63"/>
                    </a:lnTo>
                    <a:lnTo>
                      <a:pt x="52" y="54"/>
                    </a:lnTo>
                    <a:lnTo>
                      <a:pt x="47" y="49"/>
                    </a:lnTo>
                    <a:lnTo>
                      <a:pt x="34" y="36"/>
                    </a:lnTo>
                    <a:lnTo>
                      <a:pt x="24" y="25"/>
                    </a:lnTo>
                    <a:lnTo>
                      <a:pt x="13" y="14"/>
                    </a:lnTo>
                    <a:lnTo>
                      <a:pt x="0" y="4"/>
                    </a:lnTo>
                    <a:lnTo>
                      <a:pt x="0" y="3"/>
                    </a:lnTo>
                    <a:lnTo>
                      <a:pt x="1" y="0"/>
                    </a:lnTo>
                    <a:lnTo>
                      <a:pt x="17" y="13"/>
                    </a:lnTo>
                    <a:lnTo>
                      <a:pt x="30" y="25"/>
                    </a:lnTo>
                    <a:lnTo>
                      <a:pt x="43" y="40"/>
                    </a:lnTo>
                    <a:lnTo>
                      <a:pt x="57" y="54"/>
                    </a:lnTo>
                    <a:lnTo>
                      <a:pt x="59" y="59"/>
                    </a:lnTo>
                    <a:lnTo>
                      <a:pt x="63" y="63"/>
                    </a:lnTo>
                    <a:lnTo>
                      <a:pt x="66" y="68"/>
                    </a:lnTo>
                    <a:lnTo>
                      <a:pt x="69" y="73"/>
                    </a:lnTo>
                    <a:lnTo>
                      <a:pt x="69"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24" name="Freeform 89">
                <a:extLst>
                  <a:ext uri="{FF2B5EF4-FFF2-40B4-BE49-F238E27FC236}">
                    <a16:creationId xmlns:a16="http://schemas.microsoft.com/office/drawing/2014/main" id="{EF48C546-9C60-4103-8846-D377FEACC5FE}"/>
                  </a:ext>
                </a:extLst>
              </p:cNvPr>
              <p:cNvSpPr>
                <a:spLocks/>
              </p:cNvSpPr>
              <p:nvPr/>
            </p:nvSpPr>
            <p:spPr bwMode="auto">
              <a:xfrm>
                <a:off x="5392" y="1162"/>
                <a:ext cx="9" cy="16"/>
              </a:xfrm>
              <a:custGeom>
                <a:avLst/>
                <a:gdLst>
                  <a:gd name="T0" fmla="*/ 24 w 27"/>
                  <a:gd name="T1" fmla="*/ 0 h 49"/>
                  <a:gd name="T2" fmla="*/ 27 w 27"/>
                  <a:gd name="T3" fmla="*/ 2 h 49"/>
                  <a:gd name="T4" fmla="*/ 24 w 27"/>
                  <a:gd name="T5" fmla="*/ 5 h 49"/>
                  <a:gd name="T6" fmla="*/ 23 w 27"/>
                  <a:gd name="T7" fmla="*/ 9 h 49"/>
                  <a:gd name="T8" fmla="*/ 20 w 27"/>
                  <a:gd name="T9" fmla="*/ 14 h 49"/>
                  <a:gd name="T10" fmla="*/ 20 w 27"/>
                  <a:gd name="T11" fmla="*/ 18 h 49"/>
                  <a:gd name="T12" fmla="*/ 15 w 27"/>
                  <a:gd name="T13" fmla="*/ 24 h 49"/>
                  <a:gd name="T14" fmla="*/ 12 w 27"/>
                  <a:gd name="T15" fmla="*/ 33 h 49"/>
                  <a:gd name="T16" fmla="*/ 8 w 27"/>
                  <a:gd name="T17" fmla="*/ 41 h 49"/>
                  <a:gd name="T18" fmla="*/ 5 w 27"/>
                  <a:gd name="T19" fmla="*/ 48 h 49"/>
                  <a:gd name="T20" fmla="*/ 3 w 27"/>
                  <a:gd name="T21" fmla="*/ 49 h 49"/>
                  <a:gd name="T22" fmla="*/ 0 w 27"/>
                  <a:gd name="T23" fmla="*/ 49 h 49"/>
                  <a:gd name="T24" fmla="*/ 4 w 27"/>
                  <a:gd name="T25" fmla="*/ 38 h 49"/>
                  <a:gd name="T26" fmla="*/ 9 w 27"/>
                  <a:gd name="T27" fmla="*/ 29 h 49"/>
                  <a:gd name="T28" fmla="*/ 14 w 27"/>
                  <a:gd name="T29" fmla="*/ 20 h 49"/>
                  <a:gd name="T30" fmla="*/ 18 w 27"/>
                  <a:gd name="T31" fmla="*/ 10 h 49"/>
                  <a:gd name="T32" fmla="*/ 19 w 27"/>
                  <a:gd name="T33" fmla="*/ 8 h 49"/>
                  <a:gd name="T34" fmla="*/ 20 w 27"/>
                  <a:gd name="T35" fmla="*/ 4 h 49"/>
                  <a:gd name="T36" fmla="*/ 22 w 27"/>
                  <a:gd name="T37" fmla="*/ 2 h 49"/>
                  <a:gd name="T38" fmla="*/ 24 w 27"/>
                  <a:gd name="T39" fmla="*/ 0 h 49"/>
                  <a:gd name="T40" fmla="*/ 24 w 27"/>
                  <a:gd name="T4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49">
                    <a:moveTo>
                      <a:pt x="24" y="0"/>
                    </a:moveTo>
                    <a:lnTo>
                      <a:pt x="27" y="2"/>
                    </a:lnTo>
                    <a:lnTo>
                      <a:pt x="24" y="5"/>
                    </a:lnTo>
                    <a:lnTo>
                      <a:pt x="23" y="9"/>
                    </a:lnTo>
                    <a:lnTo>
                      <a:pt x="20" y="14"/>
                    </a:lnTo>
                    <a:lnTo>
                      <a:pt x="20" y="18"/>
                    </a:lnTo>
                    <a:lnTo>
                      <a:pt x="15" y="24"/>
                    </a:lnTo>
                    <a:lnTo>
                      <a:pt x="12" y="33"/>
                    </a:lnTo>
                    <a:lnTo>
                      <a:pt x="8" y="41"/>
                    </a:lnTo>
                    <a:lnTo>
                      <a:pt x="5" y="48"/>
                    </a:lnTo>
                    <a:lnTo>
                      <a:pt x="3" y="49"/>
                    </a:lnTo>
                    <a:lnTo>
                      <a:pt x="0" y="49"/>
                    </a:lnTo>
                    <a:lnTo>
                      <a:pt x="4" y="38"/>
                    </a:lnTo>
                    <a:lnTo>
                      <a:pt x="9" y="29"/>
                    </a:lnTo>
                    <a:lnTo>
                      <a:pt x="14" y="20"/>
                    </a:lnTo>
                    <a:lnTo>
                      <a:pt x="18" y="10"/>
                    </a:lnTo>
                    <a:lnTo>
                      <a:pt x="19" y="8"/>
                    </a:lnTo>
                    <a:lnTo>
                      <a:pt x="20" y="4"/>
                    </a:lnTo>
                    <a:lnTo>
                      <a:pt x="22" y="2"/>
                    </a:lnTo>
                    <a:lnTo>
                      <a:pt x="24"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25" name="Freeform 90">
                <a:extLst>
                  <a:ext uri="{FF2B5EF4-FFF2-40B4-BE49-F238E27FC236}">
                    <a16:creationId xmlns:a16="http://schemas.microsoft.com/office/drawing/2014/main" id="{26B823A4-3815-4878-8996-DB47C2112B25}"/>
                  </a:ext>
                </a:extLst>
              </p:cNvPr>
              <p:cNvSpPr>
                <a:spLocks/>
              </p:cNvSpPr>
              <p:nvPr/>
            </p:nvSpPr>
            <p:spPr bwMode="auto">
              <a:xfrm>
                <a:off x="5387" y="1161"/>
                <a:ext cx="8" cy="17"/>
              </a:xfrm>
              <a:custGeom>
                <a:avLst/>
                <a:gdLst>
                  <a:gd name="T0" fmla="*/ 20 w 24"/>
                  <a:gd name="T1" fmla="*/ 1 h 51"/>
                  <a:gd name="T2" fmla="*/ 24 w 24"/>
                  <a:gd name="T3" fmla="*/ 0 h 51"/>
                  <a:gd name="T4" fmla="*/ 21 w 24"/>
                  <a:gd name="T5" fmla="*/ 6 h 51"/>
                  <a:gd name="T6" fmla="*/ 19 w 24"/>
                  <a:gd name="T7" fmla="*/ 13 h 51"/>
                  <a:gd name="T8" fmla="*/ 15 w 24"/>
                  <a:gd name="T9" fmla="*/ 21 h 51"/>
                  <a:gd name="T10" fmla="*/ 14 w 24"/>
                  <a:gd name="T11" fmla="*/ 28 h 51"/>
                  <a:gd name="T12" fmla="*/ 11 w 24"/>
                  <a:gd name="T13" fmla="*/ 33 h 51"/>
                  <a:gd name="T14" fmla="*/ 9 w 24"/>
                  <a:gd name="T15" fmla="*/ 40 h 51"/>
                  <a:gd name="T16" fmla="*/ 6 w 24"/>
                  <a:gd name="T17" fmla="*/ 45 h 51"/>
                  <a:gd name="T18" fmla="*/ 4 w 24"/>
                  <a:gd name="T19" fmla="*/ 51 h 51"/>
                  <a:gd name="T20" fmla="*/ 0 w 24"/>
                  <a:gd name="T21" fmla="*/ 51 h 51"/>
                  <a:gd name="T22" fmla="*/ 1 w 24"/>
                  <a:gd name="T23" fmla="*/ 45 h 51"/>
                  <a:gd name="T24" fmla="*/ 4 w 24"/>
                  <a:gd name="T25" fmla="*/ 40 h 51"/>
                  <a:gd name="T26" fmla="*/ 6 w 24"/>
                  <a:gd name="T27" fmla="*/ 33 h 51"/>
                  <a:gd name="T28" fmla="*/ 9 w 24"/>
                  <a:gd name="T29" fmla="*/ 28 h 51"/>
                  <a:gd name="T30" fmla="*/ 11 w 24"/>
                  <a:gd name="T31" fmla="*/ 21 h 51"/>
                  <a:gd name="T32" fmla="*/ 14 w 24"/>
                  <a:gd name="T33" fmla="*/ 15 h 51"/>
                  <a:gd name="T34" fmla="*/ 16 w 24"/>
                  <a:gd name="T35" fmla="*/ 7 h 51"/>
                  <a:gd name="T36" fmla="*/ 20 w 24"/>
                  <a:gd name="T37" fmla="*/ 1 h 51"/>
                  <a:gd name="T38" fmla="*/ 20 w 24"/>
                  <a:gd name="T3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51">
                    <a:moveTo>
                      <a:pt x="20" y="1"/>
                    </a:moveTo>
                    <a:lnTo>
                      <a:pt x="24" y="0"/>
                    </a:lnTo>
                    <a:lnTo>
                      <a:pt x="21" y="6"/>
                    </a:lnTo>
                    <a:lnTo>
                      <a:pt x="19" y="13"/>
                    </a:lnTo>
                    <a:lnTo>
                      <a:pt x="15" y="21"/>
                    </a:lnTo>
                    <a:lnTo>
                      <a:pt x="14" y="28"/>
                    </a:lnTo>
                    <a:lnTo>
                      <a:pt x="11" y="33"/>
                    </a:lnTo>
                    <a:lnTo>
                      <a:pt x="9" y="40"/>
                    </a:lnTo>
                    <a:lnTo>
                      <a:pt x="6" y="45"/>
                    </a:lnTo>
                    <a:lnTo>
                      <a:pt x="4" y="51"/>
                    </a:lnTo>
                    <a:lnTo>
                      <a:pt x="0" y="51"/>
                    </a:lnTo>
                    <a:lnTo>
                      <a:pt x="1" y="45"/>
                    </a:lnTo>
                    <a:lnTo>
                      <a:pt x="4" y="40"/>
                    </a:lnTo>
                    <a:lnTo>
                      <a:pt x="6" y="33"/>
                    </a:lnTo>
                    <a:lnTo>
                      <a:pt x="9" y="28"/>
                    </a:lnTo>
                    <a:lnTo>
                      <a:pt x="11" y="21"/>
                    </a:lnTo>
                    <a:lnTo>
                      <a:pt x="14" y="15"/>
                    </a:lnTo>
                    <a:lnTo>
                      <a:pt x="16" y="7"/>
                    </a:lnTo>
                    <a:lnTo>
                      <a:pt x="20" y="1"/>
                    </a:lnTo>
                    <a:lnTo>
                      <a:pt x="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26" name="Freeform 91">
                <a:extLst>
                  <a:ext uri="{FF2B5EF4-FFF2-40B4-BE49-F238E27FC236}">
                    <a16:creationId xmlns:a16="http://schemas.microsoft.com/office/drawing/2014/main" id="{E968980D-3A82-4AF1-9ACE-5AA69C36720D}"/>
                  </a:ext>
                </a:extLst>
              </p:cNvPr>
              <p:cNvSpPr>
                <a:spLocks/>
              </p:cNvSpPr>
              <p:nvPr/>
            </p:nvSpPr>
            <p:spPr bwMode="auto">
              <a:xfrm>
                <a:off x="5378" y="1176"/>
                <a:ext cx="27" cy="9"/>
              </a:xfrm>
              <a:custGeom>
                <a:avLst/>
                <a:gdLst>
                  <a:gd name="T0" fmla="*/ 9 w 82"/>
                  <a:gd name="T1" fmla="*/ 0 h 25"/>
                  <a:gd name="T2" fmla="*/ 23 w 82"/>
                  <a:gd name="T3" fmla="*/ 2 h 25"/>
                  <a:gd name="T4" fmla="*/ 39 w 82"/>
                  <a:gd name="T5" fmla="*/ 3 h 25"/>
                  <a:gd name="T6" fmla="*/ 56 w 82"/>
                  <a:gd name="T7" fmla="*/ 2 h 25"/>
                  <a:gd name="T8" fmla="*/ 73 w 82"/>
                  <a:gd name="T9" fmla="*/ 3 h 25"/>
                  <a:gd name="T10" fmla="*/ 80 w 82"/>
                  <a:gd name="T11" fmla="*/ 7 h 25"/>
                  <a:gd name="T12" fmla="*/ 82 w 82"/>
                  <a:gd name="T13" fmla="*/ 14 h 25"/>
                  <a:gd name="T14" fmla="*/ 78 w 82"/>
                  <a:gd name="T15" fmla="*/ 22 h 25"/>
                  <a:gd name="T16" fmla="*/ 72 w 82"/>
                  <a:gd name="T17" fmla="*/ 25 h 25"/>
                  <a:gd name="T18" fmla="*/ 63 w 82"/>
                  <a:gd name="T19" fmla="*/ 25 h 25"/>
                  <a:gd name="T20" fmla="*/ 56 w 82"/>
                  <a:gd name="T21" fmla="*/ 25 h 25"/>
                  <a:gd name="T22" fmla="*/ 46 w 82"/>
                  <a:gd name="T23" fmla="*/ 25 h 25"/>
                  <a:gd name="T24" fmla="*/ 38 w 82"/>
                  <a:gd name="T25" fmla="*/ 25 h 25"/>
                  <a:gd name="T26" fmla="*/ 32 w 82"/>
                  <a:gd name="T27" fmla="*/ 24 h 25"/>
                  <a:gd name="T28" fmla="*/ 27 w 82"/>
                  <a:gd name="T29" fmla="*/ 24 h 25"/>
                  <a:gd name="T30" fmla="*/ 21 w 82"/>
                  <a:gd name="T31" fmla="*/ 24 h 25"/>
                  <a:gd name="T32" fmla="*/ 14 w 82"/>
                  <a:gd name="T33" fmla="*/ 24 h 25"/>
                  <a:gd name="T34" fmla="*/ 4 w 82"/>
                  <a:gd name="T35" fmla="*/ 23 h 25"/>
                  <a:gd name="T36" fmla="*/ 0 w 82"/>
                  <a:gd name="T37" fmla="*/ 15 h 25"/>
                  <a:gd name="T38" fmla="*/ 2 w 82"/>
                  <a:gd name="T39" fmla="*/ 7 h 25"/>
                  <a:gd name="T40" fmla="*/ 9 w 82"/>
                  <a:gd name="T41" fmla="*/ 0 h 25"/>
                  <a:gd name="T42" fmla="*/ 9 w 82"/>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25">
                    <a:moveTo>
                      <a:pt x="9" y="0"/>
                    </a:moveTo>
                    <a:lnTo>
                      <a:pt x="23" y="2"/>
                    </a:lnTo>
                    <a:lnTo>
                      <a:pt x="39" y="3"/>
                    </a:lnTo>
                    <a:lnTo>
                      <a:pt x="56" y="2"/>
                    </a:lnTo>
                    <a:lnTo>
                      <a:pt x="73" y="3"/>
                    </a:lnTo>
                    <a:lnTo>
                      <a:pt x="80" y="7"/>
                    </a:lnTo>
                    <a:lnTo>
                      <a:pt x="82" y="14"/>
                    </a:lnTo>
                    <a:lnTo>
                      <a:pt x="78" y="22"/>
                    </a:lnTo>
                    <a:lnTo>
                      <a:pt x="72" y="25"/>
                    </a:lnTo>
                    <a:lnTo>
                      <a:pt x="63" y="25"/>
                    </a:lnTo>
                    <a:lnTo>
                      <a:pt x="56" y="25"/>
                    </a:lnTo>
                    <a:lnTo>
                      <a:pt x="46" y="25"/>
                    </a:lnTo>
                    <a:lnTo>
                      <a:pt x="38" y="25"/>
                    </a:lnTo>
                    <a:lnTo>
                      <a:pt x="32" y="24"/>
                    </a:lnTo>
                    <a:lnTo>
                      <a:pt x="27" y="24"/>
                    </a:lnTo>
                    <a:lnTo>
                      <a:pt x="21" y="24"/>
                    </a:lnTo>
                    <a:lnTo>
                      <a:pt x="14" y="24"/>
                    </a:lnTo>
                    <a:lnTo>
                      <a:pt x="4" y="23"/>
                    </a:lnTo>
                    <a:lnTo>
                      <a:pt x="0" y="15"/>
                    </a:lnTo>
                    <a:lnTo>
                      <a:pt x="2" y="7"/>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27" name="Freeform 92">
                <a:extLst>
                  <a:ext uri="{FF2B5EF4-FFF2-40B4-BE49-F238E27FC236}">
                    <a16:creationId xmlns:a16="http://schemas.microsoft.com/office/drawing/2014/main" id="{2A8E0F9B-5693-46F9-8E44-6CF217E41C99}"/>
                  </a:ext>
                </a:extLst>
              </p:cNvPr>
              <p:cNvSpPr>
                <a:spLocks/>
              </p:cNvSpPr>
              <p:nvPr/>
            </p:nvSpPr>
            <p:spPr bwMode="auto">
              <a:xfrm>
                <a:off x="5379" y="1178"/>
                <a:ext cx="25" cy="6"/>
              </a:xfrm>
              <a:custGeom>
                <a:avLst/>
                <a:gdLst>
                  <a:gd name="T0" fmla="*/ 5 w 73"/>
                  <a:gd name="T1" fmla="*/ 0 h 18"/>
                  <a:gd name="T2" fmla="*/ 20 w 73"/>
                  <a:gd name="T3" fmla="*/ 3 h 18"/>
                  <a:gd name="T4" fmla="*/ 37 w 73"/>
                  <a:gd name="T5" fmla="*/ 3 h 18"/>
                  <a:gd name="T6" fmla="*/ 53 w 73"/>
                  <a:gd name="T7" fmla="*/ 1 h 18"/>
                  <a:gd name="T8" fmla="*/ 69 w 73"/>
                  <a:gd name="T9" fmla="*/ 4 h 18"/>
                  <a:gd name="T10" fmla="*/ 72 w 73"/>
                  <a:gd name="T11" fmla="*/ 5 h 18"/>
                  <a:gd name="T12" fmla="*/ 73 w 73"/>
                  <a:gd name="T13" fmla="*/ 6 h 18"/>
                  <a:gd name="T14" fmla="*/ 73 w 73"/>
                  <a:gd name="T15" fmla="*/ 10 h 18"/>
                  <a:gd name="T16" fmla="*/ 73 w 73"/>
                  <a:gd name="T17" fmla="*/ 14 h 18"/>
                  <a:gd name="T18" fmla="*/ 64 w 73"/>
                  <a:gd name="T19" fmla="*/ 16 h 18"/>
                  <a:gd name="T20" fmla="*/ 54 w 73"/>
                  <a:gd name="T21" fmla="*/ 18 h 18"/>
                  <a:gd name="T22" fmla="*/ 44 w 73"/>
                  <a:gd name="T23" fmla="*/ 18 h 18"/>
                  <a:gd name="T24" fmla="*/ 34 w 73"/>
                  <a:gd name="T25" fmla="*/ 18 h 18"/>
                  <a:gd name="T26" fmla="*/ 28 w 73"/>
                  <a:gd name="T27" fmla="*/ 16 h 18"/>
                  <a:gd name="T28" fmla="*/ 23 w 73"/>
                  <a:gd name="T29" fmla="*/ 16 h 18"/>
                  <a:gd name="T30" fmla="*/ 17 w 73"/>
                  <a:gd name="T31" fmla="*/ 16 h 18"/>
                  <a:gd name="T32" fmla="*/ 10 w 73"/>
                  <a:gd name="T33" fmla="*/ 16 h 18"/>
                  <a:gd name="T34" fmla="*/ 4 w 73"/>
                  <a:gd name="T35" fmla="*/ 15 h 18"/>
                  <a:gd name="T36" fmla="*/ 0 w 73"/>
                  <a:gd name="T37" fmla="*/ 10 h 18"/>
                  <a:gd name="T38" fmla="*/ 0 w 73"/>
                  <a:gd name="T39" fmla="*/ 5 h 18"/>
                  <a:gd name="T40" fmla="*/ 5 w 73"/>
                  <a:gd name="T41" fmla="*/ 0 h 18"/>
                  <a:gd name="T42" fmla="*/ 5 w 73"/>
                  <a:gd name="T4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8">
                    <a:moveTo>
                      <a:pt x="5" y="0"/>
                    </a:moveTo>
                    <a:lnTo>
                      <a:pt x="20" y="3"/>
                    </a:lnTo>
                    <a:lnTo>
                      <a:pt x="37" y="3"/>
                    </a:lnTo>
                    <a:lnTo>
                      <a:pt x="53" y="1"/>
                    </a:lnTo>
                    <a:lnTo>
                      <a:pt x="69" y="4"/>
                    </a:lnTo>
                    <a:lnTo>
                      <a:pt x="72" y="5"/>
                    </a:lnTo>
                    <a:lnTo>
                      <a:pt x="73" y="6"/>
                    </a:lnTo>
                    <a:lnTo>
                      <a:pt x="73" y="10"/>
                    </a:lnTo>
                    <a:lnTo>
                      <a:pt x="73" y="14"/>
                    </a:lnTo>
                    <a:lnTo>
                      <a:pt x="64" y="16"/>
                    </a:lnTo>
                    <a:lnTo>
                      <a:pt x="54" y="18"/>
                    </a:lnTo>
                    <a:lnTo>
                      <a:pt x="44" y="18"/>
                    </a:lnTo>
                    <a:lnTo>
                      <a:pt x="34" y="18"/>
                    </a:lnTo>
                    <a:lnTo>
                      <a:pt x="28" y="16"/>
                    </a:lnTo>
                    <a:lnTo>
                      <a:pt x="23" y="16"/>
                    </a:lnTo>
                    <a:lnTo>
                      <a:pt x="17" y="16"/>
                    </a:lnTo>
                    <a:lnTo>
                      <a:pt x="10" y="16"/>
                    </a:lnTo>
                    <a:lnTo>
                      <a:pt x="4" y="15"/>
                    </a:lnTo>
                    <a:lnTo>
                      <a:pt x="0" y="10"/>
                    </a:lnTo>
                    <a:lnTo>
                      <a:pt x="0" y="5"/>
                    </a:lnTo>
                    <a:lnTo>
                      <a:pt x="5" y="0"/>
                    </a:lnTo>
                    <a:lnTo>
                      <a:pt x="5"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28" name="Freeform 93">
                <a:extLst>
                  <a:ext uri="{FF2B5EF4-FFF2-40B4-BE49-F238E27FC236}">
                    <a16:creationId xmlns:a16="http://schemas.microsoft.com/office/drawing/2014/main" id="{9F4B3AC5-B930-4D3D-8CBC-CC28DBCE943D}"/>
                  </a:ext>
                </a:extLst>
              </p:cNvPr>
              <p:cNvSpPr>
                <a:spLocks/>
              </p:cNvSpPr>
              <p:nvPr/>
            </p:nvSpPr>
            <p:spPr bwMode="auto">
              <a:xfrm>
                <a:off x="5363" y="1159"/>
                <a:ext cx="55" cy="20"/>
              </a:xfrm>
              <a:custGeom>
                <a:avLst/>
                <a:gdLst>
                  <a:gd name="T0" fmla="*/ 83 w 166"/>
                  <a:gd name="T1" fmla="*/ 2 h 59"/>
                  <a:gd name="T2" fmla="*/ 67 w 166"/>
                  <a:gd name="T3" fmla="*/ 6 h 59"/>
                  <a:gd name="T4" fmla="*/ 53 w 166"/>
                  <a:gd name="T5" fmla="*/ 11 h 59"/>
                  <a:gd name="T6" fmla="*/ 38 w 166"/>
                  <a:gd name="T7" fmla="*/ 16 h 59"/>
                  <a:gd name="T8" fmla="*/ 20 w 166"/>
                  <a:gd name="T9" fmla="*/ 22 h 59"/>
                  <a:gd name="T10" fmla="*/ 15 w 166"/>
                  <a:gd name="T11" fmla="*/ 24 h 59"/>
                  <a:gd name="T12" fmla="*/ 10 w 166"/>
                  <a:gd name="T13" fmla="*/ 27 h 59"/>
                  <a:gd name="T14" fmla="*/ 6 w 166"/>
                  <a:gd name="T15" fmla="*/ 31 h 59"/>
                  <a:gd name="T16" fmla="*/ 5 w 166"/>
                  <a:gd name="T17" fmla="*/ 39 h 59"/>
                  <a:gd name="T18" fmla="*/ 11 w 166"/>
                  <a:gd name="T19" fmla="*/ 46 h 59"/>
                  <a:gd name="T20" fmla="*/ 24 w 166"/>
                  <a:gd name="T21" fmla="*/ 50 h 59"/>
                  <a:gd name="T22" fmla="*/ 39 w 166"/>
                  <a:gd name="T23" fmla="*/ 51 h 59"/>
                  <a:gd name="T24" fmla="*/ 55 w 166"/>
                  <a:gd name="T25" fmla="*/ 53 h 59"/>
                  <a:gd name="T26" fmla="*/ 62 w 166"/>
                  <a:gd name="T27" fmla="*/ 53 h 59"/>
                  <a:gd name="T28" fmla="*/ 69 w 166"/>
                  <a:gd name="T29" fmla="*/ 54 h 59"/>
                  <a:gd name="T30" fmla="*/ 77 w 166"/>
                  <a:gd name="T31" fmla="*/ 54 h 59"/>
                  <a:gd name="T32" fmla="*/ 84 w 166"/>
                  <a:gd name="T33" fmla="*/ 54 h 59"/>
                  <a:gd name="T34" fmla="*/ 93 w 166"/>
                  <a:gd name="T35" fmla="*/ 54 h 59"/>
                  <a:gd name="T36" fmla="*/ 102 w 166"/>
                  <a:gd name="T37" fmla="*/ 54 h 59"/>
                  <a:gd name="T38" fmla="*/ 111 w 166"/>
                  <a:gd name="T39" fmla="*/ 54 h 59"/>
                  <a:gd name="T40" fmla="*/ 119 w 166"/>
                  <a:gd name="T41" fmla="*/ 54 h 59"/>
                  <a:gd name="T42" fmla="*/ 132 w 166"/>
                  <a:gd name="T43" fmla="*/ 54 h 59"/>
                  <a:gd name="T44" fmla="*/ 146 w 166"/>
                  <a:gd name="T45" fmla="*/ 51 h 59"/>
                  <a:gd name="T46" fmla="*/ 157 w 166"/>
                  <a:gd name="T47" fmla="*/ 45 h 59"/>
                  <a:gd name="T48" fmla="*/ 161 w 166"/>
                  <a:gd name="T49" fmla="*/ 32 h 59"/>
                  <a:gd name="T50" fmla="*/ 161 w 166"/>
                  <a:gd name="T51" fmla="*/ 24 h 59"/>
                  <a:gd name="T52" fmla="*/ 162 w 166"/>
                  <a:gd name="T53" fmla="*/ 17 h 59"/>
                  <a:gd name="T54" fmla="*/ 161 w 166"/>
                  <a:gd name="T55" fmla="*/ 11 h 59"/>
                  <a:gd name="T56" fmla="*/ 160 w 166"/>
                  <a:gd name="T57" fmla="*/ 4 h 59"/>
                  <a:gd name="T58" fmla="*/ 165 w 166"/>
                  <a:gd name="T59" fmla="*/ 4 h 59"/>
                  <a:gd name="T60" fmla="*/ 166 w 166"/>
                  <a:gd name="T61" fmla="*/ 10 h 59"/>
                  <a:gd name="T62" fmla="*/ 166 w 166"/>
                  <a:gd name="T63" fmla="*/ 16 h 59"/>
                  <a:gd name="T64" fmla="*/ 166 w 166"/>
                  <a:gd name="T65" fmla="*/ 21 h 59"/>
                  <a:gd name="T66" fmla="*/ 166 w 166"/>
                  <a:gd name="T67" fmla="*/ 29 h 59"/>
                  <a:gd name="T68" fmla="*/ 162 w 166"/>
                  <a:gd name="T69" fmla="*/ 41 h 59"/>
                  <a:gd name="T70" fmla="*/ 156 w 166"/>
                  <a:gd name="T71" fmla="*/ 50 h 59"/>
                  <a:gd name="T72" fmla="*/ 146 w 166"/>
                  <a:gd name="T73" fmla="*/ 56 h 59"/>
                  <a:gd name="T74" fmla="*/ 133 w 166"/>
                  <a:gd name="T75" fmla="*/ 59 h 59"/>
                  <a:gd name="T76" fmla="*/ 116 w 166"/>
                  <a:gd name="T77" fmla="*/ 58 h 59"/>
                  <a:gd name="T78" fmla="*/ 99 w 166"/>
                  <a:gd name="T79" fmla="*/ 58 h 59"/>
                  <a:gd name="T80" fmla="*/ 83 w 166"/>
                  <a:gd name="T81" fmla="*/ 56 h 59"/>
                  <a:gd name="T82" fmla="*/ 68 w 166"/>
                  <a:gd name="T83" fmla="*/ 58 h 59"/>
                  <a:gd name="T84" fmla="*/ 53 w 166"/>
                  <a:gd name="T85" fmla="*/ 56 h 59"/>
                  <a:gd name="T86" fmla="*/ 38 w 166"/>
                  <a:gd name="T87" fmla="*/ 56 h 59"/>
                  <a:gd name="T88" fmla="*/ 23 w 166"/>
                  <a:gd name="T89" fmla="*/ 54 h 59"/>
                  <a:gd name="T90" fmla="*/ 9 w 166"/>
                  <a:gd name="T91" fmla="*/ 51 h 59"/>
                  <a:gd name="T92" fmla="*/ 3 w 166"/>
                  <a:gd name="T93" fmla="*/ 45 h 59"/>
                  <a:gd name="T94" fmla="*/ 0 w 166"/>
                  <a:gd name="T95" fmla="*/ 37 h 59"/>
                  <a:gd name="T96" fmla="*/ 0 w 166"/>
                  <a:gd name="T97" fmla="*/ 30 h 59"/>
                  <a:gd name="T98" fmla="*/ 8 w 166"/>
                  <a:gd name="T99" fmla="*/ 25 h 59"/>
                  <a:gd name="T100" fmla="*/ 18 w 166"/>
                  <a:gd name="T101" fmla="*/ 17 h 59"/>
                  <a:gd name="T102" fmla="*/ 29 w 166"/>
                  <a:gd name="T103" fmla="*/ 14 h 59"/>
                  <a:gd name="T104" fmla="*/ 40 w 166"/>
                  <a:gd name="T105" fmla="*/ 10 h 59"/>
                  <a:gd name="T106" fmla="*/ 53 w 166"/>
                  <a:gd name="T107" fmla="*/ 5 h 59"/>
                  <a:gd name="T108" fmla="*/ 59 w 166"/>
                  <a:gd name="T109" fmla="*/ 2 h 59"/>
                  <a:gd name="T110" fmla="*/ 64 w 166"/>
                  <a:gd name="T111" fmla="*/ 1 h 59"/>
                  <a:gd name="T112" fmla="*/ 69 w 166"/>
                  <a:gd name="T113" fmla="*/ 0 h 59"/>
                  <a:gd name="T114" fmla="*/ 74 w 166"/>
                  <a:gd name="T115" fmla="*/ 0 h 59"/>
                  <a:gd name="T116" fmla="*/ 83 w 166"/>
                  <a:gd name="T117" fmla="*/ 2 h 59"/>
                  <a:gd name="T118" fmla="*/ 83 w 166"/>
                  <a:gd name="T119"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6" h="59">
                    <a:moveTo>
                      <a:pt x="83" y="2"/>
                    </a:moveTo>
                    <a:lnTo>
                      <a:pt x="67" y="6"/>
                    </a:lnTo>
                    <a:lnTo>
                      <a:pt x="53" y="11"/>
                    </a:lnTo>
                    <a:lnTo>
                      <a:pt x="38" y="16"/>
                    </a:lnTo>
                    <a:lnTo>
                      <a:pt x="20" y="22"/>
                    </a:lnTo>
                    <a:lnTo>
                      <a:pt x="15" y="24"/>
                    </a:lnTo>
                    <a:lnTo>
                      <a:pt x="10" y="27"/>
                    </a:lnTo>
                    <a:lnTo>
                      <a:pt x="6" y="31"/>
                    </a:lnTo>
                    <a:lnTo>
                      <a:pt x="5" y="39"/>
                    </a:lnTo>
                    <a:lnTo>
                      <a:pt x="11" y="46"/>
                    </a:lnTo>
                    <a:lnTo>
                      <a:pt x="24" y="50"/>
                    </a:lnTo>
                    <a:lnTo>
                      <a:pt x="39" y="51"/>
                    </a:lnTo>
                    <a:lnTo>
                      <a:pt x="55" y="53"/>
                    </a:lnTo>
                    <a:lnTo>
                      <a:pt x="62" y="53"/>
                    </a:lnTo>
                    <a:lnTo>
                      <a:pt x="69" y="54"/>
                    </a:lnTo>
                    <a:lnTo>
                      <a:pt x="77" y="54"/>
                    </a:lnTo>
                    <a:lnTo>
                      <a:pt x="84" y="54"/>
                    </a:lnTo>
                    <a:lnTo>
                      <a:pt x="93" y="54"/>
                    </a:lnTo>
                    <a:lnTo>
                      <a:pt x="102" y="54"/>
                    </a:lnTo>
                    <a:lnTo>
                      <a:pt x="111" y="54"/>
                    </a:lnTo>
                    <a:lnTo>
                      <a:pt x="119" y="54"/>
                    </a:lnTo>
                    <a:lnTo>
                      <a:pt x="132" y="54"/>
                    </a:lnTo>
                    <a:lnTo>
                      <a:pt x="146" y="51"/>
                    </a:lnTo>
                    <a:lnTo>
                      <a:pt x="157" y="45"/>
                    </a:lnTo>
                    <a:lnTo>
                      <a:pt x="161" y="32"/>
                    </a:lnTo>
                    <a:lnTo>
                      <a:pt x="161" y="24"/>
                    </a:lnTo>
                    <a:lnTo>
                      <a:pt x="162" y="17"/>
                    </a:lnTo>
                    <a:lnTo>
                      <a:pt x="161" y="11"/>
                    </a:lnTo>
                    <a:lnTo>
                      <a:pt x="160" y="4"/>
                    </a:lnTo>
                    <a:lnTo>
                      <a:pt x="165" y="4"/>
                    </a:lnTo>
                    <a:lnTo>
                      <a:pt x="166" y="10"/>
                    </a:lnTo>
                    <a:lnTo>
                      <a:pt x="166" y="16"/>
                    </a:lnTo>
                    <a:lnTo>
                      <a:pt x="166" y="21"/>
                    </a:lnTo>
                    <a:lnTo>
                      <a:pt x="166" y="29"/>
                    </a:lnTo>
                    <a:lnTo>
                      <a:pt x="162" y="41"/>
                    </a:lnTo>
                    <a:lnTo>
                      <a:pt x="156" y="50"/>
                    </a:lnTo>
                    <a:lnTo>
                      <a:pt x="146" y="56"/>
                    </a:lnTo>
                    <a:lnTo>
                      <a:pt x="133" y="59"/>
                    </a:lnTo>
                    <a:lnTo>
                      <a:pt x="116" y="58"/>
                    </a:lnTo>
                    <a:lnTo>
                      <a:pt x="99" y="58"/>
                    </a:lnTo>
                    <a:lnTo>
                      <a:pt x="83" y="56"/>
                    </a:lnTo>
                    <a:lnTo>
                      <a:pt x="68" y="58"/>
                    </a:lnTo>
                    <a:lnTo>
                      <a:pt x="53" y="56"/>
                    </a:lnTo>
                    <a:lnTo>
                      <a:pt x="38" y="56"/>
                    </a:lnTo>
                    <a:lnTo>
                      <a:pt x="23" y="54"/>
                    </a:lnTo>
                    <a:lnTo>
                      <a:pt x="9" y="51"/>
                    </a:lnTo>
                    <a:lnTo>
                      <a:pt x="3" y="45"/>
                    </a:lnTo>
                    <a:lnTo>
                      <a:pt x="0" y="37"/>
                    </a:lnTo>
                    <a:lnTo>
                      <a:pt x="0" y="30"/>
                    </a:lnTo>
                    <a:lnTo>
                      <a:pt x="8" y="25"/>
                    </a:lnTo>
                    <a:lnTo>
                      <a:pt x="18" y="17"/>
                    </a:lnTo>
                    <a:lnTo>
                      <a:pt x="29" y="14"/>
                    </a:lnTo>
                    <a:lnTo>
                      <a:pt x="40" y="10"/>
                    </a:lnTo>
                    <a:lnTo>
                      <a:pt x="53" y="5"/>
                    </a:lnTo>
                    <a:lnTo>
                      <a:pt x="59" y="2"/>
                    </a:lnTo>
                    <a:lnTo>
                      <a:pt x="64" y="1"/>
                    </a:lnTo>
                    <a:lnTo>
                      <a:pt x="69" y="0"/>
                    </a:lnTo>
                    <a:lnTo>
                      <a:pt x="74" y="0"/>
                    </a:lnTo>
                    <a:lnTo>
                      <a:pt x="83" y="2"/>
                    </a:lnTo>
                    <a:lnTo>
                      <a:pt x="8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29" name="Freeform 94">
                <a:extLst>
                  <a:ext uri="{FF2B5EF4-FFF2-40B4-BE49-F238E27FC236}">
                    <a16:creationId xmlns:a16="http://schemas.microsoft.com/office/drawing/2014/main" id="{090F3054-473C-43B1-9563-E9DDEF9E72B3}"/>
                  </a:ext>
                </a:extLst>
              </p:cNvPr>
              <p:cNvSpPr>
                <a:spLocks/>
              </p:cNvSpPr>
              <p:nvPr/>
            </p:nvSpPr>
            <p:spPr bwMode="auto">
              <a:xfrm>
                <a:off x="5453" y="1015"/>
                <a:ext cx="3" cy="6"/>
              </a:xfrm>
              <a:custGeom>
                <a:avLst/>
                <a:gdLst>
                  <a:gd name="T0" fmla="*/ 8 w 8"/>
                  <a:gd name="T1" fmla="*/ 3 h 17"/>
                  <a:gd name="T2" fmla="*/ 5 w 8"/>
                  <a:gd name="T3" fmla="*/ 16 h 17"/>
                  <a:gd name="T4" fmla="*/ 0 w 8"/>
                  <a:gd name="T5" fmla="*/ 17 h 17"/>
                  <a:gd name="T6" fmla="*/ 4 w 8"/>
                  <a:gd name="T7" fmla="*/ 0 h 17"/>
                  <a:gd name="T8" fmla="*/ 8 w 8"/>
                  <a:gd name="T9" fmla="*/ 3 h 17"/>
                  <a:gd name="T10" fmla="*/ 8 w 8"/>
                  <a:gd name="T11" fmla="*/ 3 h 17"/>
                </a:gdLst>
                <a:ahLst/>
                <a:cxnLst>
                  <a:cxn ang="0">
                    <a:pos x="T0" y="T1"/>
                  </a:cxn>
                  <a:cxn ang="0">
                    <a:pos x="T2" y="T3"/>
                  </a:cxn>
                  <a:cxn ang="0">
                    <a:pos x="T4" y="T5"/>
                  </a:cxn>
                  <a:cxn ang="0">
                    <a:pos x="T6" y="T7"/>
                  </a:cxn>
                  <a:cxn ang="0">
                    <a:pos x="T8" y="T9"/>
                  </a:cxn>
                  <a:cxn ang="0">
                    <a:pos x="T10" y="T11"/>
                  </a:cxn>
                </a:cxnLst>
                <a:rect l="0" t="0" r="r" b="b"/>
                <a:pathLst>
                  <a:path w="8" h="17">
                    <a:moveTo>
                      <a:pt x="8" y="3"/>
                    </a:moveTo>
                    <a:lnTo>
                      <a:pt x="5" y="16"/>
                    </a:lnTo>
                    <a:lnTo>
                      <a:pt x="0" y="17"/>
                    </a:lnTo>
                    <a:lnTo>
                      <a:pt x="4" y="0"/>
                    </a:lnTo>
                    <a:lnTo>
                      <a:pt x="8" y="3"/>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30" name="Freeform 95">
                <a:extLst>
                  <a:ext uri="{FF2B5EF4-FFF2-40B4-BE49-F238E27FC236}">
                    <a16:creationId xmlns:a16="http://schemas.microsoft.com/office/drawing/2014/main" id="{53966ACC-D5D6-4688-B5FD-2D4FB13B959D}"/>
                  </a:ext>
                </a:extLst>
              </p:cNvPr>
              <p:cNvSpPr>
                <a:spLocks/>
              </p:cNvSpPr>
              <p:nvPr/>
            </p:nvSpPr>
            <p:spPr bwMode="auto">
              <a:xfrm>
                <a:off x="5445" y="1034"/>
                <a:ext cx="5" cy="13"/>
              </a:xfrm>
              <a:custGeom>
                <a:avLst/>
                <a:gdLst>
                  <a:gd name="T0" fmla="*/ 17 w 17"/>
                  <a:gd name="T1" fmla="*/ 2 h 40"/>
                  <a:gd name="T2" fmla="*/ 14 w 17"/>
                  <a:gd name="T3" fmla="*/ 7 h 40"/>
                  <a:gd name="T4" fmla="*/ 10 w 17"/>
                  <a:gd name="T5" fmla="*/ 19 h 40"/>
                  <a:gd name="T6" fmla="*/ 5 w 17"/>
                  <a:gd name="T7" fmla="*/ 31 h 40"/>
                  <a:gd name="T8" fmla="*/ 4 w 17"/>
                  <a:gd name="T9" fmla="*/ 40 h 40"/>
                  <a:gd name="T10" fmla="*/ 0 w 17"/>
                  <a:gd name="T11" fmla="*/ 35 h 40"/>
                  <a:gd name="T12" fmla="*/ 2 w 17"/>
                  <a:gd name="T13" fmla="*/ 30 h 40"/>
                  <a:gd name="T14" fmla="*/ 5 w 17"/>
                  <a:gd name="T15" fmla="*/ 19 h 40"/>
                  <a:gd name="T16" fmla="*/ 9 w 17"/>
                  <a:gd name="T17" fmla="*/ 7 h 40"/>
                  <a:gd name="T18" fmla="*/ 13 w 17"/>
                  <a:gd name="T19" fmla="*/ 0 h 40"/>
                  <a:gd name="T20" fmla="*/ 17 w 17"/>
                  <a:gd name="T21" fmla="*/ 2 h 40"/>
                  <a:gd name="T22" fmla="*/ 17 w 17"/>
                  <a:gd name="T2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40">
                    <a:moveTo>
                      <a:pt x="17" y="2"/>
                    </a:moveTo>
                    <a:lnTo>
                      <a:pt x="14" y="7"/>
                    </a:lnTo>
                    <a:lnTo>
                      <a:pt x="10" y="19"/>
                    </a:lnTo>
                    <a:lnTo>
                      <a:pt x="5" y="31"/>
                    </a:lnTo>
                    <a:lnTo>
                      <a:pt x="4" y="40"/>
                    </a:lnTo>
                    <a:lnTo>
                      <a:pt x="0" y="35"/>
                    </a:lnTo>
                    <a:lnTo>
                      <a:pt x="2" y="30"/>
                    </a:lnTo>
                    <a:lnTo>
                      <a:pt x="5" y="19"/>
                    </a:lnTo>
                    <a:lnTo>
                      <a:pt x="9" y="7"/>
                    </a:lnTo>
                    <a:lnTo>
                      <a:pt x="13" y="0"/>
                    </a:lnTo>
                    <a:lnTo>
                      <a:pt x="17" y="2"/>
                    </a:lnTo>
                    <a:lnTo>
                      <a:pt x="1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31" name="Freeform 96">
                <a:extLst>
                  <a:ext uri="{FF2B5EF4-FFF2-40B4-BE49-F238E27FC236}">
                    <a16:creationId xmlns:a16="http://schemas.microsoft.com/office/drawing/2014/main" id="{CE206570-B193-42DA-BB21-217C8ACA0B28}"/>
                  </a:ext>
                </a:extLst>
              </p:cNvPr>
              <p:cNvSpPr>
                <a:spLocks/>
              </p:cNvSpPr>
              <p:nvPr/>
            </p:nvSpPr>
            <p:spPr bwMode="auto">
              <a:xfrm>
                <a:off x="5425" y="985"/>
                <a:ext cx="18" cy="24"/>
              </a:xfrm>
              <a:custGeom>
                <a:avLst/>
                <a:gdLst>
                  <a:gd name="T0" fmla="*/ 10 w 54"/>
                  <a:gd name="T1" fmla="*/ 0 h 74"/>
                  <a:gd name="T2" fmla="*/ 14 w 54"/>
                  <a:gd name="T3" fmla="*/ 0 h 74"/>
                  <a:gd name="T4" fmla="*/ 13 w 54"/>
                  <a:gd name="T5" fmla="*/ 4 h 74"/>
                  <a:gd name="T6" fmla="*/ 11 w 54"/>
                  <a:gd name="T7" fmla="*/ 10 h 74"/>
                  <a:gd name="T8" fmla="*/ 9 w 54"/>
                  <a:gd name="T9" fmla="*/ 15 h 74"/>
                  <a:gd name="T10" fmla="*/ 9 w 54"/>
                  <a:gd name="T11" fmla="*/ 21 h 74"/>
                  <a:gd name="T12" fmla="*/ 6 w 54"/>
                  <a:gd name="T13" fmla="*/ 27 h 74"/>
                  <a:gd name="T14" fmla="*/ 4 w 54"/>
                  <a:gd name="T15" fmla="*/ 35 h 74"/>
                  <a:gd name="T16" fmla="*/ 4 w 54"/>
                  <a:gd name="T17" fmla="*/ 43 h 74"/>
                  <a:gd name="T18" fmla="*/ 10 w 54"/>
                  <a:gd name="T19" fmla="*/ 49 h 74"/>
                  <a:gd name="T20" fmla="*/ 20 w 54"/>
                  <a:gd name="T21" fmla="*/ 53 h 74"/>
                  <a:gd name="T22" fmla="*/ 31 w 54"/>
                  <a:gd name="T23" fmla="*/ 58 h 74"/>
                  <a:gd name="T24" fmla="*/ 43 w 54"/>
                  <a:gd name="T25" fmla="*/ 63 h 74"/>
                  <a:gd name="T26" fmla="*/ 53 w 54"/>
                  <a:gd name="T27" fmla="*/ 68 h 74"/>
                  <a:gd name="T28" fmla="*/ 54 w 54"/>
                  <a:gd name="T29" fmla="*/ 70 h 74"/>
                  <a:gd name="T30" fmla="*/ 54 w 54"/>
                  <a:gd name="T31" fmla="*/ 74 h 74"/>
                  <a:gd name="T32" fmla="*/ 48 w 54"/>
                  <a:gd name="T33" fmla="*/ 70 h 74"/>
                  <a:gd name="T34" fmla="*/ 41 w 54"/>
                  <a:gd name="T35" fmla="*/ 68 h 74"/>
                  <a:gd name="T36" fmla="*/ 34 w 54"/>
                  <a:gd name="T37" fmla="*/ 64 h 74"/>
                  <a:gd name="T38" fmla="*/ 29 w 54"/>
                  <a:gd name="T39" fmla="*/ 61 h 74"/>
                  <a:gd name="T40" fmla="*/ 18 w 54"/>
                  <a:gd name="T41" fmla="*/ 56 h 74"/>
                  <a:gd name="T42" fmla="*/ 8 w 54"/>
                  <a:gd name="T43" fmla="*/ 51 h 74"/>
                  <a:gd name="T44" fmla="*/ 0 w 54"/>
                  <a:gd name="T45" fmla="*/ 44 h 74"/>
                  <a:gd name="T46" fmla="*/ 0 w 54"/>
                  <a:gd name="T47" fmla="*/ 33 h 74"/>
                  <a:gd name="T48" fmla="*/ 2 w 54"/>
                  <a:gd name="T49" fmla="*/ 25 h 74"/>
                  <a:gd name="T50" fmla="*/ 5 w 54"/>
                  <a:gd name="T51" fmla="*/ 16 h 74"/>
                  <a:gd name="T52" fmla="*/ 6 w 54"/>
                  <a:gd name="T53" fmla="*/ 7 h 74"/>
                  <a:gd name="T54" fmla="*/ 10 w 54"/>
                  <a:gd name="T55" fmla="*/ 0 h 74"/>
                  <a:gd name="T56" fmla="*/ 10 w 54"/>
                  <a:gd name="T5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74">
                    <a:moveTo>
                      <a:pt x="10" y="0"/>
                    </a:moveTo>
                    <a:lnTo>
                      <a:pt x="14" y="0"/>
                    </a:lnTo>
                    <a:lnTo>
                      <a:pt x="13" y="4"/>
                    </a:lnTo>
                    <a:lnTo>
                      <a:pt x="11" y="10"/>
                    </a:lnTo>
                    <a:lnTo>
                      <a:pt x="9" y="15"/>
                    </a:lnTo>
                    <a:lnTo>
                      <a:pt x="9" y="21"/>
                    </a:lnTo>
                    <a:lnTo>
                      <a:pt x="6" y="27"/>
                    </a:lnTo>
                    <a:lnTo>
                      <a:pt x="4" y="35"/>
                    </a:lnTo>
                    <a:lnTo>
                      <a:pt x="4" y="43"/>
                    </a:lnTo>
                    <a:lnTo>
                      <a:pt x="10" y="49"/>
                    </a:lnTo>
                    <a:lnTo>
                      <a:pt x="20" y="53"/>
                    </a:lnTo>
                    <a:lnTo>
                      <a:pt x="31" y="58"/>
                    </a:lnTo>
                    <a:lnTo>
                      <a:pt x="43" y="63"/>
                    </a:lnTo>
                    <a:lnTo>
                      <a:pt x="53" y="68"/>
                    </a:lnTo>
                    <a:lnTo>
                      <a:pt x="54" y="70"/>
                    </a:lnTo>
                    <a:lnTo>
                      <a:pt x="54" y="74"/>
                    </a:lnTo>
                    <a:lnTo>
                      <a:pt x="48" y="70"/>
                    </a:lnTo>
                    <a:lnTo>
                      <a:pt x="41" y="68"/>
                    </a:lnTo>
                    <a:lnTo>
                      <a:pt x="34" y="64"/>
                    </a:lnTo>
                    <a:lnTo>
                      <a:pt x="29" y="61"/>
                    </a:lnTo>
                    <a:lnTo>
                      <a:pt x="18" y="56"/>
                    </a:lnTo>
                    <a:lnTo>
                      <a:pt x="8" y="51"/>
                    </a:lnTo>
                    <a:lnTo>
                      <a:pt x="0" y="44"/>
                    </a:lnTo>
                    <a:lnTo>
                      <a:pt x="0" y="33"/>
                    </a:lnTo>
                    <a:lnTo>
                      <a:pt x="2" y="25"/>
                    </a:lnTo>
                    <a:lnTo>
                      <a:pt x="5" y="16"/>
                    </a:lnTo>
                    <a:lnTo>
                      <a:pt x="6" y="7"/>
                    </a:lnTo>
                    <a:lnTo>
                      <a:pt x="1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32" name="Freeform 97">
                <a:extLst>
                  <a:ext uri="{FF2B5EF4-FFF2-40B4-BE49-F238E27FC236}">
                    <a16:creationId xmlns:a16="http://schemas.microsoft.com/office/drawing/2014/main" id="{20576DA1-FC78-4D9A-BCDF-7A0343E65A51}"/>
                  </a:ext>
                </a:extLst>
              </p:cNvPr>
              <p:cNvSpPr>
                <a:spLocks/>
              </p:cNvSpPr>
              <p:nvPr/>
            </p:nvSpPr>
            <p:spPr bwMode="auto">
              <a:xfrm>
                <a:off x="5426" y="1002"/>
                <a:ext cx="5" cy="19"/>
              </a:xfrm>
              <a:custGeom>
                <a:avLst/>
                <a:gdLst>
                  <a:gd name="T0" fmla="*/ 11 w 15"/>
                  <a:gd name="T1" fmla="*/ 0 h 59"/>
                  <a:gd name="T2" fmla="*/ 15 w 15"/>
                  <a:gd name="T3" fmla="*/ 4 h 59"/>
                  <a:gd name="T4" fmla="*/ 14 w 15"/>
                  <a:gd name="T5" fmla="*/ 10 h 59"/>
                  <a:gd name="T6" fmla="*/ 11 w 15"/>
                  <a:gd name="T7" fmla="*/ 19 h 59"/>
                  <a:gd name="T8" fmla="*/ 9 w 15"/>
                  <a:gd name="T9" fmla="*/ 28 h 59"/>
                  <a:gd name="T10" fmla="*/ 7 w 15"/>
                  <a:gd name="T11" fmla="*/ 36 h 59"/>
                  <a:gd name="T12" fmla="*/ 6 w 15"/>
                  <a:gd name="T13" fmla="*/ 41 h 59"/>
                  <a:gd name="T14" fmla="*/ 5 w 15"/>
                  <a:gd name="T15" fmla="*/ 47 h 59"/>
                  <a:gd name="T16" fmla="*/ 4 w 15"/>
                  <a:gd name="T17" fmla="*/ 54 h 59"/>
                  <a:gd name="T18" fmla="*/ 2 w 15"/>
                  <a:gd name="T19" fmla="*/ 59 h 59"/>
                  <a:gd name="T20" fmla="*/ 1 w 15"/>
                  <a:gd name="T21" fmla="*/ 59 h 59"/>
                  <a:gd name="T22" fmla="*/ 0 w 15"/>
                  <a:gd name="T23" fmla="*/ 58 h 59"/>
                  <a:gd name="T24" fmla="*/ 0 w 15"/>
                  <a:gd name="T25" fmla="*/ 57 h 59"/>
                  <a:gd name="T26" fmla="*/ 0 w 15"/>
                  <a:gd name="T27" fmla="*/ 57 h 59"/>
                  <a:gd name="T28" fmla="*/ 2 w 15"/>
                  <a:gd name="T29" fmla="*/ 43 h 59"/>
                  <a:gd name="T30" fmla="*/ 5 w 15"/>
                  <a:gd name="T31" fmla="*/ 28 h 59"/>
                  <a:gd name="T32" fmla="*/ 7 w 15"/>
                  <a:gd name="T33" fmla="*/ 14 h 59"/>
                  <a:gd name="T34" fmla="*/ 11 w 15"/>
                  <a:gd name="T35" fmla="*/ 0 h 59"/>
                  <a:gd name="T36" fmla="*/ 11 w 15"/>
                  <a:gd name="T3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59">
                    <a:moveTo>
                      <a:pt x="11" y="0"/>
                    </a:moveTo>
                    <a:lnTo>
                      <a:pt x="15" y="4"/>
                    </a:lnTo>
                    <a:lnTo>
                      <a:pt x="14" y="10"/>
                    </a:lnTo>
                    <a:lnTo>
                      <a:pt x="11" y="19"/>
                    </a:lnTo>
                    <a:lnTo>
                      <a:pt x="9" y="28"/>
                    </a:lnTo>
                    <a:lnTo>
                      <a:pt x="7" y="36"/>
                    </a:lnTo>
                    <a:lnTo>
                      <a:pt x="6" y="41"/>
                    </a:lnTo>
                    <a:lnTo>
                      <a:pt x="5" y="47"/>
                    </a:lnTo>
                    <a:lnTo>
                      <a:pt x="4" y="54"/>
                    </a:lnTo>
                    <a:lnTo>
                      <a:pt x="2" y="59"/>
                    </a:lnTo>
                    <a:lnTo>
                      <a:pt x="1" y="59"/>
                    </a:lnTo>
                    <a:lnTo>
                      <a:pt x="0" y="58"/>
                    </a:lnTo>
                    <a:lnTo>
                      <a:pt x="0" y="57"/>
                    </a:lnTo>
                    <a:lnTo>
                      <a:pt x="0" y="57"/>
                    </a:lnTo>
                    <a:lnTo>
                      <a:pt x="2" y="43"/>
                    </a:lnTo>
                    <a:lnTo>
                      <a:pt x="5" y="28"/>
                    </a:lnTo>
                    <a:lnTo>
                      <a:pt x="7" y="14"/>
                    </a:lnTo>
                    <a:lnTo>
                      <a:pt x="11"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33" name="Freeform 98">
                <a:extLst>
                  <a:ext uri="{FF2B5EF4-FFF2-40B4-BE49-F238E27FC236}">
                    <a16:creationId xmlns:a16="http://schemas.microsoft.com/office/drawing/2014/main" id="{0F0DD009-CC52-4565-BD9E-2B23E61228E3}"/>
                  </a:ext>
                </a:extLst>
              </p:cNvPr>
              <p:cNvSpPr>
                <a:spLocks/>
              </p:cNvSpPr>
              <p:nvPr/>
            </p:nvSpPr>
            <p:spPr bwMode="auto">
              <a:xfrm>
                <a:off x="5469" y="1138"/>
                <a:ext cx="149" cy="60"/>
              </a:xfrm>
              <a:custGeom>
                <a:avLst/>
                <a:gdLst>
                  <a:gd name="T0" fmla="*/ 9 w 448"/>
                  <a:gd name="T1" fmla="*/ 30 h 181"/>
                  <a:gd name="T2" fmla="*/ 5 w 448"/>
                  <a:gd name="T3" fmla="*/ 10 h 181"/>
                  <a:gd name="T4" fmla="*/ 0 w 448"/>
                  <a:gd name="T5" fmla="*/ 1 h 181"/>
                  <a:gd name="T6" fmla="*/ 14 w 448"/>
                  <a:gd name="T7" fmla="*/ 58 h 181"/>
                  <a:gd name="T8" fmla="*/ 40 w 448"/>
                  <a:gd name="T9" fmla="*/ 104 h 181"/>
                  <a:gd name="T10" fmla="*/ 62 w 448"/>
                  <a:gd name="T11" fmla="*/ 129 h 181"/>
                  <a:gd name="T12" fmla="*/ 86 w 448"/>
                  <a:gd name="T13" fmla="*/ 152 h 181"/>
                  <a:gd name="T14" fmla="*/ 138 w 448"/>
                  <a:gd name="T15" fmla="*/ 173 h 181"/>
                  <a:gd name="T16" fmla="*/ 186 w 448"/>
                  <a:gd name="T17" fmla="*/ 179 h 181"/>
                  <a:gd name="T18" fmla="*/ 211 w 448"/>
                  <a:gd name="T19" fmla="*/ 181 h 181"/>
                  <a:gd name="T20" fmla="*/ 236 w 448"/>
                  <a:gd name="T21" fmla="*/ 179 h 181"/>
                  <a:gd name="T22" fmla="*/ 289 w 448"/>
                  <a:gd name="T23" fmla="*/ 167 h 181"/>
                  <a:gd name="T24" fmla="*/ 339 w 448"/>
                  <a:gd name="T25" fmla="*/ 140 h 181"/>
                  <a:gd name="T26" fmla="*/ 375 w 448"/>
                  <a:gd name="T27" fmla="*/ 113 h 181"/>
                  <a:gd name="T28" fmla="*/ 400 w 448"/>
                  <a:gd name="T29" fmla="*/ 84 h 181"/>
                  <a:gd name="T30" fmla="*/ 424 w 448"/>
                  <a:gd name="T31" fmla="*/ 50 h 181"/>
                  <a:gd name="T32" fmla="*/ 448 w 448"/>
                  <a:gd name="T33" fmla="*/ 6 h 181"/>
                  <a:gd name="T34" fmla="*/ 439 w 448"/>
                  <a:gd name="T35" fmla="*/ 14 h 181"/>
                  <a:gd name="T36" fmla="*/ 427 w 448"/>
                  <a:gd name="T37" fmla="*/ 31 h 181"/>
                  <a:gd name="T38" fmla="*/ 419 w 448"/>
                  <a:gd name="T39" fmla="*/ 46 h 181"/>
                  <a:gd name="T40" fmla="*/ 409 w 448"/>
                  <a:gd name="T41" fmla="*/ 61 h 181"/>
                  <a:gd name="T42" fmla="*/ 397 w 448"/>
                  <a:gd name="T43" fmla="*/ 76 h 181"/>
                  <a:gd name="T44" fmla="*/ 389 w 448"/>
                  <a:gd name="T45" fmla="*/ 88 h 181"/>
                  <a:gd name="T46" fmla="*/ 372 w 448"/>
                  <a:gd name="T47" fmla="*/ 107 h 181"/>
                  <a:gd name="T48" fmla="*/ 347 w 448"/>
                  <a:gd name="T49" fmla="*/ 128 h 181"/>
                  <a:gd name="T50" fmla="*/ 313 w 448"/>
                  <a:gd name="T51" fmla="*/ 151 h 181"/>
                  <a:gd name="T52" fmla="*/ 267 w 448"/>
                  <a:gd name="T53" fmla="*/ 168 h 181"/>
                  <a:gd name="T54" fmla="*/ 216 w 448"/>
                  <a:gd name="T55" fmla="*/ 176 h 181"/>
                  <a:gd name="T56" fmla="*/ 166 w 448"/>
                  <a:gd name="T57" fmla="*/ 172 h 181"/>
                  <a:gd name="T58" fmla="*/ 115 w 448"/>
                  <a:gd name="T59" fmla="*/ 158 h 181"/>
                  <a:gd name="T60" fmla="*/ 73 w 448"/>
                  <a:gd name="T61" fmla="*/ 133 h 181"/>
                  <a:gd name="T62" fmla="*/ 42 w 448"/>
                  <a:gd name="T63" fmla="*/ 96 h 181"/>
                  <a:gd name="T64" fmla="*/ 22 w 448"/>
                  <a:gd name="T65" fmla="*/ 60 h 181"/>
                  <a:gd name="T66" fmla="*/ 13 w 448"/>
                  <a:gd name="T67" fmla="*/ 4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8" h="181">
                    <a:moveTo>
                      <a:pt x="13" y="41"/>
                    </a:moveTo>
                    <a:lnTo>
                      <a:pt x="9" y="30"/>
                    </a:lnTo>
                    <a:lnTo>
                      <a:pt x="8" y="20"/>
                    </a:lnTo>
                    <a:lnTo>
                      <a:pt x="5" y="10"/>
                    </a:lnTo>
                    <a:lnTo>
                      <a:pt x="4" y="0"/>
                    </a:lnTo>
                    <a:lnTo>
                      <a:pt x="0" y="1"/>
                    </a:lnTo>
                    <a:lnTo>
                      <a:pt x="5" y="31"/>
                    </a:lnTo>
                    <a:lnTo>
                      <a:pt x="14" y="58"/>
                    </a:lnTo>
                    <a:lnTo>
                      <a:pt x="27" y="81"/>
                    </a:lnTo>
                    <a:lnTo>
                      <a:pt x="40" y="104"/>
                    </a:lnTo>
                    <a:lnTo>
                      <a:pt x="50" y="115"/>
                    </a:lnTo>
                    <a:lnTo>
                      <a:pt x="62" y="129"/>
                    </a:lnTo>
                    <a:lnTo>
                      <a:pt x="73" y="140"/>
                    </a:lnTo>
                    <a:lnTo>
                      <a:pt x="86" y="152"/>
                    </a:lnTo>
                    <a:lnTo>
                      <a:pt x="115" y="164"/>
                    </a:lnTo>
                    <a:lnTo>
                      <a:pt x="138" y="173"/>
                    </a:lnTo>
                    <a:lnTo>
                      <a:pt x="161" y="177"/>
                    </a:lnTo>
                    <a:lnTo>
                      <a:pt x="186" y="179"/>
                    </a:lnTo>
                    <a:lnTo>
                      <a:pt x="199" y="181"/>
                    </a:lnTo>
                    <a:lnTo>
                      <a:pt x="211" y="181"/>
                    </a:lnTo>
                    <a:lnTo>
                      <a:pt x="224" y="181"/>
                    </a:lnTo>
                    <a:lnTo>
                      <a:pt x="236" y="179"/>
                    </a:lnTo>
                    <a:lnTo>
                      <a:pt x="264" y="176"/>
                    </a:lnTo>
                    <a:lnTo>
                      <a:pt x="289" y="167"/>
                    </a:lnTo>
                    <a:lnTo>
                      <a:pt x="314" y="156"/>
                    </a:lnTo>
                    <a:lnTo>
                      <a:pt x="339" y="140"/>
                    </a:lnTo>
                    <a:lnTo>
                      <a:pt x="358" y="127"/>
                    </a:lnTo>
                    <a:lnTo>
                      <a:pt x="375" y="113"/>
                    </a:lnTo>
                    <a:lnTo>
                      <a:pt x="387" y="99"/>
                    </a:lnTo>
                    <a:lnTo>
                      <a:pt x="400" y="84"/>
                    </a:lnTo>
                    <a:lnTo>
                      <a:pt x="410" y="69"/>
                    </a:lnTo>
                    <a:lnTo>
                      <a:pt x="424" y="50"/>
                    </a:lnTo>
                    <a:lnTo>
                      <a:pt x="436" y="29"/>
                    </a:lnTo>
                    <a:lnTo>
                      <a:pt x="448" y="6"/>
                    </a:lnTo>
                    <a:lnTo>
                      <a:pt x="445" y="3"/>
                    </a:lnTo>
                    <a:lnTo>
                      <a:pt x="439" y="14"/>
                    </a:lnTo>
                    <a:lnTo>
                      <a:pt x="434" y="22"/>
                    </a:lnTo>
                    <a:lnTo>
                      <a:pt x="427" y="31"/>
                    </a:lnTo>
                    <a:lnTo>
                      <a:pt x="421" y="42"/>
                    </a:lnTo>
                    <a:lnTo>
                      <a:pt x="419" y="46"/>
                    </a:lnTo>
                    <a:lnTo>
                      <a:pt x="415" y="54"/>
                    </a:lnTo>
                    <a:lnTo>
                      <a:pt x="409" y="61"/>
                    </a:lnTo>
                    <a:lnTo>
                      <a:pt x="404" y="70"/>
                    </a:lnTo>
                    <a:lnTo>
                      <a:pt x="397" y="76"/>
                    </a:lnTo>
                    <a:lnTo>
                      <a:pt x="394" y="83"/>
                    </a:lnTo>
                    <a:lnTo>
                      <a:pt x="389" y="88"/>
                    </a:lnTo>
                    <a:lnTo>
                      <a:pt x="383" y="95"/>
                    </a:lnTo>
                    <a:lnTo>
                      <a:pt x="372" y="107"/>
                    </a:lnTo>
                    <a:lnTo>
                      <a:pt x="360" y="118"/>
                    </a:lnTo>
                    <a:lnTo>
                      <a:pt x="347" y="128"/>
                    </a:lnTo>
                    <a:lnTo>
                      <a:pt x="334" y="138"/>
                    </a:lnTo>
                    <a:lnTo>
                      <a:pt x="313" y="151"/>
                    </a:lnTo>
                    <a:lnTo>
                      <a:pt x="290" y="161"/>
                    </a:lnTo>
                    <a:lnTo>
                      <a:pt x="267" y="168"/>
                    </a:lnTo>
                    <a:lnTo>
                      <a:pt x="243" y="173"/>
                    </a:lnTo>
                    <a:lnTo>
                      <a:pt x="216" y="176"/>
                    </a:lnTo>
                    <a:lnTo>
                      <a:pt x="190" y="174"/>
                    </a:lnTo>
                    <a:lnTo>
                      <a:pt x="166" y="172"/>
                    </a:lnTo>
                    <a:lnTo>
                      <a:pt x="143" y="167"/>
                    </a:lnTo>
                    <a:lnTo>
                      <a:pt x="115" y="158"/>
                    </a:lnTo>
                    <a:lnTo>
                      <a:pt x="92" y="148"/>
                    </a:lnTo>
                    <a:lnTo>
                      <a:pt x="73" y="133"/>
                    </a:lnTo>
                    <a:lnTo>
                      <a:pt x="54" y="115"/>
                    </a:lnTo>
                    <a:lnTo>
                      <a:pt x="42" y="96"/>
                    </a:lnTo>
                    <a:lnTo>
                      <a:pt x="30" y="79"/>
                    </a:lnTo>
                    <a:lnTo>
                      <a:pt x="22" y="60"/>
                    </a:lnTo>
                    <a:lnTo>
                      <a:pt x="13" y="41"/>
                    </a:lnTo>
                    <a:lnTo>
                      <a:pt x="13"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34" name="Freeform 99">
                <a:extLst>
                  <a:ext uri="{FF2B5EF4-FFF2-40B4-BE49-F238E27FC236}">
                    <a16:creationId xmlns:a16="http://schemas.microsoft.com/office/drawing/2014/main" id="{EAB403F1-491A-4798-88DA-8E5BCCE829B2}"/>
                  </a:ext>
                </a:extLst>
              </p:cNvPr>
              <p:cNvSpPr>
                <a:spLocks/>
              </p:cNvSpPr>
              <p:nvPr/>
            </p:nvSpPr>
            <p:spPr bwMode="auto">
              <a:xfrm>
                <a:off x="5415" y="1042"/>
                <a:ext cx="6" cy="22"/>
              </a:xfrm>
              <a:custGeom>
                <a:avLst/>
                <a:gdLst>
                  <a:gd name="T0" fmla="*/ 16 w 19"/>
                  <a:gd name="T1" fmla="*/ 0 h 66"/>
                  <a:gd name="T2" fmla="*/ 19 w 19"/>
                  <a:gd name="T3" fmla="*/ 7 h 66"/>
                  <a:gd name="T4" fmla="*/ 16 w 19"/>
                  <a:gd name="T5" fmla="*/ 14 h 66"/>
                  <a:gd name="T6" fmla="*/ 14 w 19"/>
                  <a:gd name="T7" fmla="*/ 20 h 66"/>
                  <a:gd name="T8" fmla="*/ 13 w 19"/>
                  <a:gd name="T9" fmla="*/ 28 h 66"/>
                  <a:gd name="T10" fmla="*/ 10 w 19"/>
                  <a:gd name="T11" fmla="*/ 38 h 66"/>
                  <a:gd name="T12" fmla="*/ 8 w 19"/>
                  <a:gd name="T13" fmla="*/ 47 h 66"/>
                  <a:gd name="T14" fmla="*/ 5 w 19"/>
                  <a:gd name="T15" fmla="*/ 57 h 66"/>
                  <a:gd name="T16" fmla="*/ 0 w 19"/>
                  <a:gd name="T17" fmla="*/ 66 h 66"/>
                  <a:gd name="T18" fmla="*/ 0 w 19"/>
                  <a:gd name="T19" fmla="*/ 58 h 66"/>
                  <a:gd name="T20" fmla="*/ 1 w 19"/>
                  <a:gd name="T21" fmla="*/ 52 h 66"/>
                  <a:gd name="T22" fmla="*/ 4 w 19"/>
                  <a:gd name="T23" fmla="*/ 44 h 66"/>
                  <a:gd name="T24" fmla="*/ 6 w 19"/>
                  <a:gd name="T25" fmla="*/ 37 h 66"/>
                  <a:gd name="T26" fmla="*/ 9 w 19"/>
                  <a:gd name="T27" fmla="*/ 28 h 66"/>
                  <a:gd name="T28" fmla="*/ 11 w 19"/>
                  <a:gd name="T29" fmla="*/ 19 h 66"/>
                  <a:gd name="T30" fmla="*/ 14 w 19"/>
                  <a:gd name="T31" fmla="*/ 9 h 66"/>
                  <a:gd name="T32" fmla="*/ 16 w 19"/>
                  <a:gd name="T33" fmla="*/ 0 h 66"/>
                  <a:gd name="T34" fmla="*/ 16 w 19"/>
                  <a:gd name="T3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66">
                    <a:moveTo>
                      <a:pt x="16" y="0"/>
                    </a:moveTo>
                    <a:lnTo>
                      <a:pt x="19" y="7"/>
                    </a:lnTo>
                    <a:lnTo>
                      <a:pt x="16" y="14"/>
                    </a:lnTo>
                    <a:lnTo>
                      <a:pt x="14" y="20"/>
                    </a:lnTo>
                    <a:lnTo>
                      <a:pt x="13" y="28"/>
                    </a:lnTo>
                    <a:lnTo>
                      <a:pt x="10" y="38"/>
                    </a:lnTo>
                    <a:lnTo>
                      <a:pt x="8" y="47"/>
                    </a:lnTo>
                    <a:lnTo>
                      <a:pt x="5" y="57"/>
                    </a:lnTo>
                    <a:lnTo>
                      <a:pt x="0" y="66"/>
                    </a:lnTo>
                    <a:lnTo>
                      <a:pt x="0" y="58"/>
                    </a:lnTo>
                    <a:lnTo>
                      <a:pt x="1" y="52"/>
                    </a:lnTo>
                    <a:lnTo>
                      <a:pt x="4" y="44"/>
                    </a:lnTo>
                    <a:lnTo>
                      <a:pt x="6" y="37"/>
                    </a:lnTo>
                    <a:lnTo>
                      <a:pt x="9" y="28"/>
                    </a:lnTo>
                    <a:lnTo>
                      <a:pt x="11" y="19"/>
                    </a:lnTo>
                    <a:lnTo>
                      <a:pt x="14" y="9"/>
                    </a:lnTo>
                    <a:lnTo>
                      <a:pt x="16"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35" name="Freeform 100">
                <a:extLst>
                  <a:ext uri="{FF2B5EF4-FFF2-40B4-BE49-F238E27FC236}">
                    <a16:creationId xmlns:a16="http://schemas.microsoft.com/office/drawing/2014/main" id="{64383115-A406-4E23-8FBE-7C4FFA76FED2}"/>
                  </a:ext>
                </a:extLst>
              </p:cNvPr>
              <p:cNvSpPr>
                <a:spLocks/>
              </p:cNvSpPr>
              <p:nvPr/>
            </p:nvSpPr>
            <p:spPr bwMode="auto">
              <a:xfrm>
                <a:off x="5408" y="1080"/>
                <a:ext cx="5" cy="19"/>
              </a:xfrm>
              <a:custGeom>
                <a:avLst/>
                <a:gdLst>
                  <a:gd name="T0" fmla="*/ 11 w 14"/>
                  <a:gd name="T1" fmla="*/ 0 h 57"/>
                  <a:gd name="T2" fmla="*/ 14 w 14"/>
                  <a:gd name="T3" fmla="*/ 0 h 57"/>
                  <a:gd name="T4" fmla="*/ 13 w 14"/>
                  <a:gd name="T5" fmla="*/ 5 h 57"/>
                  <a:gd name="T6" fmla="*/ 11 w 14"/>
                  <a:gd name="T7" fmla="*/ 14 h 57"/>
                  <a:gd name="T8" fmla="*/ 10 w 14"/>
                  <a:gd name="T9" fmla="*/ 21 h 57"/>
                  <a:gd name="T10" fmla="*/ 8 w 14"/>
                  <a:gd name="T11" fmla="*/ 31 h 57"/>
                  <a:gd name="T12" fmla="*/ 6 w 14"/>
                  <a:gd name="T13" fmla="*/ 38 h 57"/>
                  <a:gd name="T14" fmla="*/ 6 w 14"/>
                  <a:gd name="T15" fmla="*/ 44 h 57"/>
                  <a:gd name="T16" fmla="*/ 5 w 14"/>
                  <a:gd name="T17" fmla="*/ 50 h 57"/>
                  <a:gd name="T18" fmla="*/ 4 w 14"/>
                  <a:gd name="T19" fmla="*/ 57 h 57"/>
                  <a:gd name="T20" fmla="*/ 1 w 14"/>
                  <a:gd name="T21" fmla="*/ 57 h 57"/>
                  <a:gd name="T22" fmla="*/ 0 w 14"/>
                  <a:gd name="T23" fmla="*/ 57 h 57"/>
                  <a:gd name="T24" fmla="*/ 1 w 14"/>
                  <a:gd name="T25" fmla="*/ 48 h 57"/>
                  <a:gd name="T26" fmla="*/ 2 w 14"/>
                  <a:gd name="T27" fmla="*/ 40 h 57"/>
                  <a:gd name="T28" fmla="*/ 4 w 14"/>
                  <a:gd name="T29" fmla="*/ 31 h 57"/>
                  <a:gd name="T30" fmla="*/ 6 w 14"/>
                  <a:gd name="T31" fmla="*/ 21 h 57"/>
                  <a:gd name="T32" fmla="*/ 6 w 14"/>
                  <a:gd name="T33" fmla="*/ 16 h 57"/>
                  <a:gd name="T34" fmla="*/ 8 w 14"/>
                  <a:gd name="T35" fmla="*/ 11 h 57"/>
                  <a:gd name="T36" fmla="*/ 9 w 14"/>
                  <a:gd name="T37" fmla="*/ 5 h 57"/>
                  <a:gd name="T38" fmla="*/ 11 w 14"/>
                  <a:gd name="T39" fmla="*/ 0 h 57"/>
                  <a:gd name="T40" fmla="*/ 11 w 14"/>
                  <a:gd name="T4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57">
                    <a:moveTo>
                      <a:pt x="11" y="0"/>
                    </a:moveTo>
                    <a:lnTo>
                      <a:pt x="14" y="0"/>
                    </a:lnTo>
                    <a:lnTo>
                      <a:pt x="13" y="5"/>
                    </a:lnTo>
                    <a:lnTo>
                      <a:pt x="11" y="14"/>
                    </a:lnTo>
                    <a:lnTo>
                      <a:pt x="10" y="21"/>
                    </a:lnTo>
                    <a:lnTo>
                      <a:pt x="8" y="31"/>
                    </a:lnTo>
                    <a:lnTo>
                      <a:pt x="6" y="38"/>
                    </a:lnTo>
                    <a:lnTo>
                      <a:pt x="6" y="44"/>
                    </a:lnTo>
                    <a:lnTo>
                      <a:pt x="5" y="50"/>
                    </a:lnTo>
                    <a:lnTo>
                      <a:pt x="4" y="57"/>
                    </a:lnTo>
                    <a:lnTo>
                      <a:pt x="1" y="57"/>
                    </a:lnTo>
                    <a:lnTo>
                      <a:pt x="0" y="57"/>
                    </a:lnTo>
                    <a:lnTo>
                      <a:pt x="1" y="48"/>
                    </a:lnTo>
                    <a:lnTo>
                      <a:pt x="2" y="40"/>
                    </a:lnTo>
                    <a:lnTo>
                      <a:pt x="4" y="31"/>
                    </a:lnTo>
                    <a:lnTo>
                      <a:pt x="6" y="21"/>
                    </a:lnTo>
                    <a:lnTo>
                      <a:pt x="6" y="16"/>
                    </a:lnTo>
                    <a:lnTo>
                      <a:pt x="8" y="11"/>
                    </a:lnTo>
                    <a:lnTo>
                      <a:pt x="9" y="5"/>
                    </a:lnTo>
                    <a:lnTo>
                      <a:pt x="11"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36" name="Freeform 101">
                <a:extLst>
                  <a:ext uri="{FF2B5EF4-FFF2-40B4-BE49-F238E27FC236}">
                    <a16:creationId xmlns:a16="http://schemas.microsoft.com/office/drawing/2014/main" id="{FF96C431-3708-4001-B735-49427ED75AB5}"/>
                  </a:ext>
                </a:extLst>
              </p:cNvPr>
              <p:cNvSpPr>
                <a:spLocks/>
              </p:cNvSpPr>
              <p:nvPr/>
            </p:nvSpPr>
            <p:spPr bwMode="auto">
              <a:xfrm>
                <a:off x="5472" y="1103"/>
                <a:ext cx="42" cy="24"/>
              </a:xfrm>
              <a:custGeom>
                <a:avLst/>
                <a:gdLst>
                  <a:gd name="T0" fmla="*/ 0 w 126"/>
                  <a:gd name="T1" fmla="*/ 0 h 73"/>
                  <a:gd name="T2" fmla="*/ 14 w 126"/>
                  <a:gd name="T3" fmla="*/ 8 h 73"/>
                  <a:gd name="T4" fmla="*/ 29 w 126"/>
                  <a:gd name="T5" fmla="*/ 18 h 73"/>
                  <a:gd name="T6" fmla="*/ 43 w 126"/>
                  <a:gd name="T7" fmla="*/ 28 h 73"/>
                  <a:gd name="T8" fmla="*/ 57 w 126"/>
                  <a:gd name="T9" fmla="*/ 37 h 73"/>
                  <a:gd name="T10" fmla="*/ 70 w 126"/>
                  <a:gd name="T11" fmla="*/ 44 h 73"/>
                  <a:gd name="T12" fmla="*/ 83 w 126"/>
                  <a:gd name="T13" fmla="*/ 52 h 73"/>
                  <a:gd name="T14" fmla="*/ 97 w 126"/>
                  <a:gd name="T15" fmla="*/ 58 h 73"/>
                  <a:gd name="T16" fmla="*/ 112 w 126"/>
                  <a:gd name="T17" fmla="*/ 65 h 73"/>
                  <a:gd name="T18" fmla="*/ 116 w 126"/>
                  <a:gd name="T19" fmla="*/ 66 h 73"/>
                  <a:gd name="T20" fmla="*/ 122 w 126"/>
                  <a:gd name="T21" fmla="*/ 70 h 73"/>
                  <a:gd name="T22" fmla="*/ 126 w 126"/>
                  <a:gd name="T23" fmla="*/ 71 h 73"/>
                  <a:gd name="T24" fmla="*/ 126 w 126"/>
                  <a:gd name="T25" fmla="*/ 73 h 73"/>
                  <a:gd name="T26" fmla="*/ 117 w 126"/>
                  <a:gd name="T27" fmla="*/ 71 h 73"/>
                  <a:gd name="T28" fmla="*/ 108 w 126"/>
                  <a:gd name="T29" fmla="*/ 68 h 73"/>
                  <a:gd name="T30" fmla="*/ 99 w 126"/>
                  <a:gd name="T31" fmla="*/ 65 h 73"/>
                  <a:gd name="T32" fmla="*/ 90 w 126"/>
                  <a:gd name="T33" fmla="*/ 61 h 73"/>
                  <a:gd name="T34" fmla="*/ 70 w 126"/>
                  <a:gd name="T35" fmla="*/ 51 h 73"/>
                  <a:gd name="T36" fmla="*/ 52 w 126"/>
                  <a:gd name="T37" fmla="*/ 39 h 73"/>
                  <a:gd name="T38" fmla="*/ 33 w 126"/>
                  <a:gd name="T39" fmla="*/ 27 h 73"/>
                  <a:gd name="T40" fmla="*/ 15 w 126"/>
                  <a:gd name="T41" fmla="*/ 13 h 73"/>
                  <a:gd name="T42" fmla="*/ 11 w 126"/>
                  <a:gd name="T43" fmla="*/ 10 h 73"/>
                  <a:gd name="T44" fmla="*/ 5 w 126"/>
                  <a:gd name="T45" fmla="*/ 8 h 73"/>
                  <a:gd name="T46" fmla="*/ 0 w 126"/>
                  <a:gd name="T47" fmla="*/ 5 h 73"/>
                  <a:gd name="T48" fmla="*/ 0 w 126"/>
                  <a:gd name="T49" fmla="*/ 0 h 73"/>
                  <a:gd name="T50" fmla="*/ 0 w 12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6" h="73">
                    <a:moveTo>
                      <a:pt x="0" y="0"/>
                    </a:moveTo>
                    <a:lnTo>
                      <a:pt x="14" y="8"/>
                    </a:lnTo>
                    <a:lnTo>
                      <a:pt x="29" y="18"/>
                    </a:lnTo>
                    <a:lnTo>
                      <a:pt x="43" y="28"/>
                    </a:lnTo>
                    <a:lnTo>
                      <a:pt x="57" y="37"/>
                    </a:lnTo>
                    <a:lnTo>
                      <a:pt x="70" y="44"/>
                    </a:lnTo>
                    <a:lnTo>
                      <a:pt x="83" y="52"/>
                    </a:lnTo>
                    <a:lnTo>
                      <a:pt x="97" y="58"/>
                    </a:lnTo>
                    <a:lnTo>
                      <a:pt x="112" y="65"/>
                    </a:lnTo>
                    <a:lnTo>
                      <a:pt x="116" y="66"/>
                    </a:lnTo>
                    <a:lnTo>
                      <a:pt x="122" y="70"/>
                    </a:lnTo>
                    <a:lnTo>
                      <a:pt x="126" y="71"/>
                    </a:lnTo>
                    <a:lnTo>
                      <a:pt x="126" y="73"/>
                    </a:lnTo>
                    <a:lnTo>
                      <a:pt x="117" y="71"/>
                    </a:lnTo>
                    <a:lnTo>
                      <a:pt x="108" y="68"/>
                    </a:lnTo>
                    <a:lnTo>
                      <a:pt x="99" y="65"/>
                    </a:lnTo>
                    <a:lnTo>
                      <a:pt x="90" y="61"/>
                    </a:lnTo>
                    <a:lnTo>
                      <a:pt x="70" y="51"/>
                    </a:lnTo>
                    <a:lnTo>
                      <a:pt x="52" y="39"/>
                    </a:lnTo>
                    <a:lnTo>
                      <a:pt x="33" y="27"/>
                    </a:lnTo>
                    <a:lnTo>
                      <a:pt x="15" y="13"/>
                    </a:lnTo>
                    <a:lnTo>
                      <a:pt x="11" y="10"/>
                    </a:lnTo>
                    <a:lnTo>
                      <a:pt x="5" y="8"/>
                    </a:lnTo>
                    <a:lnTo>
                      <a:pt x="0" y="5"/>
                    </a:lnTo>
                    <a:lnTo>
                      <a:pt x="0" y="0"/>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37" name="Freeform 102">
                <a:extLst>
                  <a:ext uri="{FF2B5EF4-FFF2-40B4-BE49-F238E27FC236}">
                    <a16:creationId xmlns:a16="http://schemas.microsoft.com/office/drawing/2014/main" id="{FF9A6160-D7BB-469C-9B62-B72A7F994C20}"/>
                  </a:ext>
                </a:extLst>
              </p:cNvPr>
              <p:cNvSpPr>
                <a:spLocks/>
              </p:cNvSpPr>
              <p:nvPr/>
            </p:nvSpPr>
            <p:spPr bwMode="auto">
              <a:xfrm>
                <a:off x="5469" y="1112"/>
                <a:ext cx="48" cy="10"/>
              </a:xfrm>
              <a:custGeom>
                <a:avLst/>
                <a:gdLst>
                  <a:gd name="T0" fmla="*/ 143 w 143"/>
                  <a:gd name="T1" fmla="*/ 0 h 29"/>
                  <a:gd name="T2" fmla="*/ 143 w 143"/>
                  <a:gd name="T3" fmla="*/ 4 h 29"/>
                  <a:gd name="T4" fmla="*/ 130 w 143"/>
                  <a:gd name="T5" fmla="*/ 6 h 29"/>
                  <a:gd name="T6" fmla="*/ 116 w 143"/>
                  <a:gd name="T7" fmla="*/ 9 h 29"/>
                  <a:gd name="T8" fmla="*/ 101 w 143"/>
                  <a:gd name="T9" fmla="*/ 11 h 29"/>
                  <a:gd name="T10" fmla="*/ 89 w 143"/>
                  <a:gd name="T11" fmla="*/ 14 h 29"/>
                  <a:gd name="T12" fmla="*/ 67 w 143"/>
                  <a:gd name="T13" fmla="*/ 18 h 29"/>
                  <a:gd name="T14" fmla="*/ 43 w 143"/>
                  <a:gd name="T15" fmla="*/ 21 h 29"/>
                  <a:gd name="T16" fmla="*/ 20 w 143"/>
                  <a:gd name="T17" fmla="*/ 25 h 29"/>
                  <a:gd name="T18" fmla="*/ 0 w 143"/>
                  <a:gd name="T19" fmla="*/ 29 h 29"/>
                  <a:gd name="T20" fmla="*/ 0 w 143"/>
                  <a:gd name="T21" fmla="*/ 25 h 29"/>
                  <a:gd name="T22" fmla="*/ 12 w 143"/>
                  <a:gd name="T23" fmla="*/ 23 h 29"/>
                  <a:gd name="T24" fmla="*/ 24 w 143"/>
                  <a:gd name="T25" fmla="*/ 20 h 29"/>
                  <a:gd name="T26" fmla="*/ 37 w 143"/>
                  <a:gd name="T27" fmla="*/ 18 h 29"/>
                  <a:gd name="T28" fmla="*/ 48 w 143"/>
                  <a:gd name="T29" fmla="*/ 16 h 29"/>
                  <a:gd name="T30" fmla="*/ 69 w 143"/>
                  <a:gd name="T31" fmla="*/ 11 h 29"/>
                  <a:gd name="T32" fmla="*/ 96 w 143"/>
                  <a:gd name="T33" fmla="*/ 8 h 29"/>
                  <a:gd name="T34" fmla="*/ 121 w 143"/>
                  <a:gd name="T35" fmla="*/ 3 h 29"/>
                  <a:gd name="T36" fmla="*/ 143 w 143"/>
                  <a:gd name="T37" fmla="*/ 0 h 29"/>
                  <a:gd name="T38" fmla="*/ 143 w 143"/>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29">
                    <a:moveTo>
                      <a:pt x="143" y="0"/>
                    </a:moveTo>
                    <a:lnTo>
                      <a:pt x="143" y="4"/>
                    </a:lnTo>
                    <a:lnTo>
                      <a:pt x="130" y="6"/>
                    </a:lnTo>
                    <a:lnTo>
                      <a:pt x="116" y="9"/>
                    </a:lnTo>
                    <a:lnTo>
                      <a:pt x="101" y="11"/>
                    </a:lnTo>
                    <a:lnTo>
                      <a:pt x="89" y="14"/>
                    </a:lnTo>
                    <a:lnTo>
                      <a:pt x="67" y="18"/>
                    </a:lnTo>
                    <a:lnTo>
                      <a:pt x="43" y="21"/>
                    </a:lnTo>
                    <a:lnTo>
                      <a:pt x="20" y="25"/>
                    </a:lnTo>
                    <a:lnTo>
                      <a:pt x="0" y="29"/>
                    </a:lnTo>
                    <a:lnTo>
                      <a:pt x="0" y="25"/>
                    </a:lnTo>
                    <a:lnTo>
                      <a:pt x="12" y="23"/>
                    </a:lnTo>
                    <a:lnTo>
                      <a:pt x="24" y="20"/>
                    </a:lnTo>
                    <a:lnTo>
                      <a:pt x="37" y="18"/>
                    </a:lnTo>
                    <a:lnTo>
                      <a:pt x="48" y="16"/>
                    </a:lnTo>
                    <a:lnTo>
                      <a:pt x="69" y="11"/>
                    </a:lnTo>
                    <a:lnTo>
                      <a:pt x="96" y="8"/>
                    </a:lnTo>
                    <a:lnTo>
                      <a:pt x="121" y="3"/>
                    </a:lnTo>
                    <a:lnTo>
                      <a:pt x="143" y="0"/>
                    </a:lnTo>
                    <a:lnTo>
                      <a:pt x="143"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38" name="Freeform 103">
                <a:extLst>
                  <a:ext uri="{FF2B5EF4-FFF2-40B4-BE49-F238E27FC236}">
                    <a16:creationId xmlns:a16="http://schemas.microsoft.com/office/drawing/2014/main" id="{A2090451-6F62-480C-ABDB-B3B3DACC7257}"/>
                  </a:ext>
                </a:extLst>
              </p:cNvPr>
              <p:cNvSpPr>
                <a:spLocks/>
              </p:cNvSpPr>
              <p:nvPr/>
            </p:nvSpPr>
            <p:spPr bwMode="auto">
              <a:xfrm>
                <a:off x="5489" y="1071"/>
                <a:ext cx="27" cy="37"/>
              </a:xfrm>
              <a:custGeom>
                <a:avLst/>
                <a:gdLst>
                  <a:gd name="T0" fmla="*/ 0 w 82"/>
                  <a:gd name="T1" fmla="*/ 0 h 112"/>
                  <a:gd name="T2" fmla="*/ 7 w 82"/>
                  <a:gd name="T3" fmla="*/ 7 h 112"/>
                  <a:gd name="T4" fmla="*/ 13 w 82"/>
                  <a:gd name="T5" fmla="*/ 17 h 112"/>
                  <a:gd name="T6" fmla="*/ 18 w 82"/>
                  <a:gd name="T7" fmla="*/ 26 h 112"/>
                  <a:gd name="T8" fmla="*/ 25 w 82"/>
                  <a:gd name="T9" fmla="*/ 35 h 112"/>
                  <a:gd name="T10" fmla="*/ 37 w 82"/>
                  <a:gd name="T11" fmla="*/ 47 h 112"/>
                  <a:gd name="T12" fmla="*/ 48 w 82"/>
                  <a:gd name="T13" fmla="*/ 61 h 112"/>
                  <a:gd name="T14" fmla="*/ 58 w 82"/>
                  <a:gd name="T15" fmla="*/ 74 h 112"/>
                  <a:gd name="T16" fmla="*/ 68 w 82"/>
                  <a:gd name="T17" fmla="*/ 89 h 112"/>
                  <a:gd name="T18" fmla="*/ 72 w 82"/>
                  <a:gd name="T19" fmla="*/ 94 h 112"/>
                  <a:gd name="T20" fmla="*/ 77 w 82"/>
                  <a:gd name="T21" fmla="*/ 101 h 112"/>
                  <a:gd name="T22" fmla="*/ 81 w 82"/>
                  <a:gd name="T23" fmla="*/ 108 h 112"/>
                  <a:gd name="T24" fmla="*/ 82 w 82"/>
                  <a:gd name="T25" fmla="*/ 112 h 112"/>
                  <a:gd name="T26" fmla="*/ 79 w 82"/>
                  <a:gd name="T27" fmla="*/ 112 h 112"/>
                  <a:gd name="T28" fmla="*/ 77 w 82"/>
                  <a:gd name="T29" fmla="*/ 112 h 112"/>
                  <a:gd name="T30" fmla="*/ 62 w 82"/>
                  <a:gd name="T31" fmla="*/ 88 h 112"/>
                  <a:gd name="T32" fmla="*/ 45 w 82"/>
                  <a:gd name="T33" fmla="*/ 66 h 112"/>
                  <a:gd name="T34" fmla="*/ 28 w 82"/>
                  <a:gd name="T35" fmla="*/ 45 h 112"/>
                  <a:gd name="T36" fmla="*/ 12 w 82"/>
                  <a:gd name="T37" fmla="*/ 24 h 112"/>
                  <a:gd name="T38" fmla="*/ 8 w 82"/>
                  <a:gd name="T39" fmla="*/ 19 h 112"/>
                  <a:gd name="T40" fmla="*/ 5 w 82"/>
                  <a:gd name="T41" fmla="*/ 12 h 112"/>
                  <a:gd name="T42" fmla="*/ 3 w 82"/>
                  <a:gd name="T43" fmla="*/ 7 h 112"/>
                  <a:gd name="T44" fmla="*/ 0 w 82"/>
                  <a:gd name="T45" fmla="*/ 2 h 112"/>
                  <a:gd name="T46" fmla="*/ 0 w 82"/>
                  <a:gd name="T47" fmla="*/ 1 h 112"/>
                  <a:gd name="T48" fmla="*/ 0 w 82"/>
                  <a:gd name="T49" fmla="*/ 0 h 112"/>
                  <a:gd name="T50" fmla="*/ 0 w 82"/>
                  <a:gd name="T5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112">
                    <a:moveTo>
                      <a:pt x="0" y="0"/>
                    </a:moveTo>
                    <a:lnTo>
                      <a:pt x="7" y="7"/>
                    </a:lnTo>
                    <a:lnTo>
                      <a:pt x="13" y="17"/>
                    </a:lnTo>
                    <a:lnTo>
                      <a:pt x="18" y="26"/>
                    </a:lnTo>
                    <a:lnTo>
                      <a:pt x="25" y="35"/>
                    </a:lnTo>
                    <a:lnTo>
                      <a:pt x="37" y="47"/>
                    </a:lnTo>
                    <a:lnTo>
                      <a:pt x="48" y="61"/>
                    </a:lnTo>
                    <a:lnTo>
                      <a:pt x="58" y="74"/>
                    </a:lnTo>
                    <a:lnTo>
                      <a:pt x="68" y="89"/>
                    </a:lnTo>
                    <a:lnTo>
                      <a:pt x="72" y="94"/>
                    </a:lnTo>
                    <a:lnTo>
                      <a:pt x="77" y="101"/>
                    </a:lnTo>
                    <a:lnTo>
                      <a:pt x="81" y="108"/>
                    </a:lnTo>
                    <a:lnTo>
                      <a:pt x="82" y="112"/>
                    </a:lnTo>
                    <a:lnTo>
                      <a:pt x="79" y="112"/>
                    </a:lnTo>
                    <a:lnTo>
                      <a:pt x="77" y="112"/>
                    </a:lnTo>
                    <a:lnTo>
                      <a:pt x="62" y="88"/>
                    </a:lnTo>
                    <a:lnTo>
                      <a:pt x="45" y="66"/>
                    </a:lnTo>
                    <a:lnTo>
                      <a:pt x="28" y="45"/>
                    </a:lnTo>
                    <a:lnTo>
                      <a:pt x="12" y="24"/>
                    </a:lnTo>
                    <a:lnTo>
                      <a:pt x="8" y="19"/>
                    </a:lnTo>
                    <a:lnTo>
                      <a:pt x="5" y="12"/>
                    </a:lnTo>
                    <a:lnTo>
                      <a:pt x="3" y="7"/>
                    </a:lnTo>
                    <a:lnTo>
                      <a:pt x="0" y="2"/>
                    </a:lnTo>
                    <a:lnTo>
                      <a:pt x="0" y="1"/>
                    </a:lnTo>
                    <a:lnTo>
                      <a:pt x="0" y="0"/>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39" name="Freeform 104">
                <a:extLst>
                  <a:ext uri="{FF2B5EF4-FFF2-40B4-BE49-F238E27FC236}">
                    <a16:creationId xmlns:a16="http://schemas.microsoft.com/office/drawing/2014/main" id="{D6DDFBB2-2E18-485F-9F86-44C9B963270F}"/>
                  </a:ext>
                </a:extLst>
              </p:cNvPr>
              <p:cNvSpPr>
                <a:spLocks/>
              </p:cNvSpPr>
              <p:nvPr/>
            </p:nvSpPr>
            <p:spPr bwMode="auto">
              <a:xfrm>
                <a:off x="5476" y="1085"/>
                <a:ext cx="42" cy="10"/>
              </a:xfrm>
              <a:custGeom>
                <a:avLst/>
                <a:gdLst>
                  <a:gd name="T0" fmla="*/ 2 w 126"/>
                  <a:gd name="T1" fmla="*/ 0 h 30"/>
                  <a:gd name="T2" fmla="*/ 30 w 126"/>
                  <a:gd name="T3" fmla="*/ 8 h 30"/>
                  <a:gd name="T4" fmla="*/ 61 w 126"/>
                  <a:gd name="T5" fmla="*/ 15 h 30"/>
                  <a:gd name="T6" fmla="*/ 91 w 126"/>
                  <a:gd name="T7" fmla="*/ 20 h 30"/>
                  <a:gd name="T8" fmla="*/ 121 w 126"/>
                  <a:gd name="T9" fmla="*/ 27 h 30"/>
                  <a:gd name="T10" fmla="*/ 123 w 126"/>
                  <a:gd name="T11" fmla="*/ 28 h 30"/>
                  <a:gd name="T12" fmla="*/ 126 w 126"/>
                  <a:gd name="T13" fmla="*/ 30 h 30"/>
                  <a:gd name="T14" fmla="*/ 108 w 126"/>
                  <a:gd name="T15" fmla="*/ 28 h 30"/>
                  <a:gd name="T16" fmla="*/ 93 w 126"/>
                  <a:gd name="T17" fmla="*/ 24 h 30"/>
                  <a:gd name="T18" fmla="*/ 76 w 126"/>
                  <a:gd name="T19" fmla="*/ 22 h 30"/>
                  <a:gd name="T20" fmla="*/ 61 w 126"/>
                  <a:gd name="T21" fmla="*/ 19 h 30"/>
                  <a:gd name="T22" fmla="*/ 46 w 126"/>
                  <a:gd name="T23" fmla="*/ 15 h 30"/>
                  <a:gd name="T24" fmla="*/ 29 w 126"/>
                  <a:gd name="T25" fmla="*/ 11 h 30"/>
                  <a:gd name="T26" fmla="*/ 14 w 126"/>
                  <a:gd name="T27" fmla="*/ 8 h 30"/>
                  <a:gd name="T28" fmla="*/ 0 w 126"/>
                  <a:gd name="T29" fmla="*/ 4 h 30"/>
                  <a:gd name="T30" fmla="*/ 0 w 126"/>
                  <a:gd name="T31" fmla="*/ 1 h 30"/>
                  <a:gd name="T32" fmla="*/ 2 w 126"/>
                  <a:gd name="T33" fmla="*/ 0 h 30"/>
                  <a:gd name="T34" fmla="*/ 2 w 126"/>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30">
                    <a:moveTo>
                      <a:pt x="2" y="0"/>
                    </a:moveTo>
                    <a:lnTo>
                      <a:pt x="30" y="8"/>
                    </a:lnTo>
                    <a:lnTo>
                      <a:pt x="61" y="15"/>
                    </a:lnTo>
                    <a:lnTo>
                      <a:pt x="91" y="20"/>
                    </a:lnTo>
                    <a:lnTo>
                      <a:pt x="121" y="27"/>
                    </a:lnTo>
                    <a:lnTo>
                      <a:pt x="123" y="28"/>
                    </a:lnTo>
                    <a:lnTo>
                      <a:pt x="126" y="30"/>
                    </a:lnTo>
                    <a:lnTo>
                      <a:pt x="108" y="28"/>
                    </a:lnTo>
                    <a:lnTo>
                      <a:pt x="93" y="24"/>
                    </a:lnTo>
                    <a:lnTo>
                      <a:pt x="76" y="22"/>
                    </a:lnTo>
                    <a:lnTo>
                      <a:pt x="61" y="19"/>
                    </a:lnTo>
                    <a:lnTo>
                      <a:pt x="46" y="15"/>
                    </a:lnTo>
                    <a:lnTo>
                      <a:pt x="29" y="11"/>
                    </a:lnTo>
                    <a:lnTo>
                      <a:pt x="14" y="8"/>
                    </a:lnTo>
                    <a:lnTo>
                      <a:pt x="0" y="4"/>
                    </a:lnTo>
                    <a:lnTo>
                      <a:pt x="0" y="1"/>
                    </a:lnTo>
                    <a:lnTo>
                      <a:pt x="2" y="0"/>
                    </a:lnTo>
                    <a:lnTo>
                      <a:pt x="2"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40" name="Freeform 105">
                <a:extLst>
                  <a:ext uri="{FF2B5EF4-FFF2-40B4-BE49-F238E27FC236}">
                    <a16:creationId xmlns:a16="http://schemas.microsoft.com/office/drawing/2014/main" id="{35E9947E-2FCA-45DD-BC96-E7136BC44722}"/>
                  </a:ext>
                </a:extLst>
              </p:cNvPr>
              <p:cNvSpPr>
                <a:spLocks/>
              </p:cNvSpPr>
              <p:nvPr/>
            </p:nvSpPr>
            <p:spPr bwMode="auto">
              <a:xfrm>
                <a:off x="5475" y="1129"/>
                <a:ext cx="41" cy="25"/>
              </a:xfrm>
              <a:custGeom>
                <a:avLst/>
                <a:gdLst>
                  <a:gd name="T0" fmla="*/ 123 w 124"/>
                  <a:gd name="T1" fmla="*/ 0 h 75"/>
                  <a:gd name="T2" fmla="*/ 124 w 124"/>
                  <a:gd name="T3" fmla="*/ 3 h 75"/>
                  <a:gd name="T4" fmla="*/ 122 w 124"/>
                  <a:gd name="T5" fmla="*/ 8 h 75"/>
                  <a:gd name="T6" fmla="*/ 117 w 124"/>
                  <a:gd name="T7" fmla="*/ 10 h 75"/>
                  <a:gd name="T8" fmla="*/ 114 w 124"/>
                  <a:gd name="T9" fmla="*/ 13 h 75"/>
                  <a:gd name="T10" fmla="*/ 86 w 124"/>
                  <a:gd name="T11" fmla="*/ 29 h 75"/>
                  <a:gd name="T12" fmla="*/ 59 w 124"/>
                  <a:gd name="T13" fmla="*/ 45 h 75"/>
                  <a:gd name="T14" fmla="*/ 31 w 124"/>
                  <a:gd name="T15" fmla="*/ 62 h 75"/>
                  <a:gd name="T16" fmla="*/ 4 w 124"/>
                  <a:gd name="T17" fmla="*/ 75 h 75"/>
                  <a:gd name="T18" fmla="*/ 2 w 124"/>
                  <a:gd name="T19" fmla="*/ 75 h 75"/>
                  <a:gd name="T20" fmla="*/ 0 w 124"/>
                  <a:gd name="T21" fmla="*/ 74 h 75"/>
                  <a:gd name="T22" fmla="*/ 14 w 124"/>
                  <a:gd name="T23" fmla="*/ 67 h 75"/>
                  <a:gd name="T24" fmla="*/ 27 w 124"/>
                  <a:gd name="T25" fmla="*/ 59 h 75"/>
                  <a:gd name="T26" fmla="*/ 43 w 124"/>
                  <a:gd name="T27" fmla="*/ 50 h 75"/>
                  <a:gd name="T28" fmla="*/ 56 w 124"/>
                  <a:gd name="T29" fmla="*/ 43 h 75"/>
                  <a:gd name="T30" fmla="*/ 73 w 124"/>
                  <a:gd name="T31" fmla="*/ 33 h 75"/>
                  <a:gd name="T32" fmla="*/ 90 w 124"/>
                  <a:gd name="T33" fmla="*/ 23 h 75"/>
                  <a:gd name="T34" fmla="*/ 107 w 124"/>
                  <a:gd name="T35" fmla="*/ 13 h 75"/>
                  <a:gd name="T36" fmla="*/ 123 w 124"/>
                  <a:gd name="T37" fmla="*/ 0 h 75"/>
                  <a:gd name="T38" fmla="*/ 123 w 124"/>
                  <a:gd name="T3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4" h="75">
                    <a:moveTo>
                      <a:pt x="123" y="0"/>
                    </a:moveTo>
                    <a:lnTo>
                      <a:pt x="124" y="3"/>
                    </a:lnTo>
                    <a:lnTo>
                      <a:pt x="122" y="8"/>
                    </a:lnTo>
                    <a:lnTo>
                      <a:pt x="117" y="10"/>
                    </a:lnTo>
                    <a:lnTo>
                      <a:pt x="114" y="13"/>
                    </a:lnTo>
                    <a:lnTo>
                      <a:pt x="86" y="29"/>
                    </a:lnTo>
                    <a:lnTo>
                      <a:pt x="59" y="45"/>
                    </a:lnTo>
                    <a:lnTo>
                      <a:pt x="31" y="62"/>
                    </a:lnTo>
                    <a:lnTo>
                      <a:pt x="4" y="75"/>
                    </a:lnTo>
                    <a:lnTo>
                      <a:pt x="2" y="75"/>
                    </a:lnTo>
                    <a:lnTo>
                      <a:pt x="0" y="74"/>
                    </a:lnTo>
                    <a:lnTo>
                      <a:pt x="14" y="67"/>
                    </a:lnTo>
                    <a:lnTo>
                      <a:pt x="27" y="59"/>
                    </a:lnTo>
                    <a:lnTo>
                      <a:pt x="43" y="50"/>
                    </a:lnTo>
                    <a:lnTo>
                      <a:pt x="56" y="43"/>
                    </a:lnTo>
                    <a:lnTo>
                      <a:pt x="73" y="33"/>
                    </a:lnTo>
                    <a:lnTo>
                      <a:pt x="90" y="23"/>
                    </a:lnTo>
                    <a:lnTo>
                      <a:pt x="107" y="13"/>
                    </a:lnTo>
                    <a:lnTo>
                      <a:pt x="123" y="0"/>
                    </a:lnTo>
                    <a:lnTo>
                      <a:pt x="123"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41" name="Freeform 106">
                <a:extLst>
                  <a:ext uri="{FF2B5EF4-FFF2-40B4-BE49-F238E27FC236}">
                    <a16:creationId xmlns:a16="http://schemas.microsoft.com/office/drawing/2014/main" id="{D7E7B5ED-97DF-4006-AF50-5FAF4DA995BE}"/>
                  </a:ext>
                </a:extLst>
              </p:cNvPr>
              <p:cNvSpPr>
                <a:spLocks/>
              </p:cNvSpPr>
              <p:nvPr/>
            </p:nvSpPr>
            <p:spPr bwMode="auto">
              <a:xfrm>
                <a:off x="5471" y="1139"/>
                <a:ext cx="50" cy="3"/>
              </a:xfrm>
              <a:custGeom>
                <a:avLst/>
                <a:gdLst>
                  <a:gd name="T0" fmla="*/ 2 w 151"/>
                  <a:gd name="T1" fmla="*/ 0 h 9"/>
                  <a:gd name="T2" fmla="*/ 29 w 151"/>
                  <a:gd name="T3" fmla="*/ 2 h 9"/>
                  <a:gd name="T4" fmla="*/ 60 w 151"/>
                  <a:gd name="T5" fmla="*/ 2 h 9"/>
                  <a:gd name="T6" fmla="*/ 88 w 151"/>
                  <a:gd name="T7" fmla="*/ 2 h 9"/>
                  <a:gd name="T8" fmla="*/ 117 w 151"/>
                  <a:gd name="T9" fmla="*/ 4 h 9"/>
                  <a:gd name="T10" fmla="*/ 126 w 151"/>
                  <a:gd name="T11" fmla="*/ 3 h 9"/>
                  <a:gd name="T12" fmla="*/ 135 w 151"/>
                  <a:gd name="T13" fmla="*/ 4 h 9"/>
                  <a:gd name="T14" fmla="*/ 142 w 151"/>
                  <a:gd name="T15" fmla="*/ 4 h 9"/>
                  <a:gd name="T16" fmla="*/ 151 w 151"/>
                  <a:gd name="T17" fmla="*/ 8 h 9"/>
                  <a:gd name="T18" fmla="*/ 142 w 151"/>
                  <a:gd name="T19" fmla="*/ 9 h 9"/>
                  <a:gd name="T20" fmla="*/ 135 w 151"/>
                  <a:gd name="T21" fmla="*/ 8 h 9"/>
                  <a:gd name="T22" fmla="*/ 126 w 151"/>
                  <a:gd name="T23" fmla="*/ 7 h 9"/>
                  <a:gd name="T24" fmla="*/ 119 w 151"/>
                  <a:gd name="T25" fmla="*/ 8 h 9"/>
                  <a:gd name="T26" fmla="*/ 116 w 151"/>
                  <a:gd name="T27" fmla="*/ 8 h 9"/>
                  <a:gd name="T28" fmla="*/ 114 w 151"/>
                  <a:gd name="T29" fmla="*/ 8 h 9"/>
                  <a:gd name="T30" fmla="*/ 111 w 151"/>
                  <a:gd name="T31" fmla="*/ 8 h 9"/>
                  <a:gd name="T32" fmla="*/ 110 w 151"/>
                  <a:gd name="T33" fmla="*/ 8 h 9"/>
                  <a:gd name="T34" fmla="*/ 105 w 151"/>
                  <a:gd name="T35" fmla="*/ 7 h 9"/>
                  <a:gd name="T36" fmla="*/ 100 w 151"/>
                  <a:gd name="T37" fmla="*/ 7 h 9"/>
                  <a:gd name="T38" fmla="*/ 95 w 151"/>
                  <a:gd name="T39" fmla="*/ 7 h 9"/>
                  <a:gd name="T40" fmla="*/ 90 w 151"/>
                  <a:gd name="T41" fmla="*/ 7 h 9"/>
                  <a:gd name="T42" fmla="*/ 86 w 151"/>
                  <a:gd name="T43" fmla="*/ 6 h 9"/>
                  <a:gd name="T44" fmla="*/ 82 w 151"/>
                  <a:gd name="T45" fmla="*/ 6 h 9"/>
                  <a:gd name="T46" fmla="*/ 78 w 151"/>
                  <a:gd name="T47" fmla="*/ 6 h 9"/>
                  <a:gd name="T48" fmla="*/ 76 w 151"/>
                  <a:gd name="T49" fmla="*/ 7 h 9"/>
                  <a:gd name="T50" fmla="*/ 62 w 151"/>
                  <a:gd name="T51" fmla="*/ 6 h 9"/>
                  <a:gd name="T52" fmla="*/ 51 w 151"/>
                  <a:gd name="T53" fmla="*/ 6 h 9"/>
                  <a:gd name="T54" fmla="*/ 37 w 151"/>
                  <a:gd name="T55" fmla="*/ 7 h 9"/>
                  <a:gd name="T56" fmla="*/ 26 w 151"/>
                  <a:gd name="T57" fmla="*/ 7 h 9"/>
                  <a:gd name="T58" fmla="*/ 18 w 151"/>
                  <a:gd name="T59" fmla="*/ 6 h 9"/>
                  <a:gd name="T60" fmla="*/ 12 w 151"/>
                  <a:gd name="T61" fmla="*/ 6 h 9"/>
                  <a:gd name="T62" fmla="*/ 6 w 151"/>
                  <a:gd name="T63" fmla="*/ 4 h 9"/>
                  <a:gd name="T64" fmla="*/ 0 w 151"/>
                  <a:gd name="T65" fmla="*/ 4 h 9"/>
                  <a:gd name="T66" fmla="*/ 0 w 151"/>
                  <a:gd name="T67" fmla="*/ 2 h 9"/>
                  <a:gd name="T68" fmla="*/ 2 w 151"/>
                  <a:gd name="T69" fmla="*/ 0 h 9"/>
                  <a:gd name="T70" fmla="*/ 2 w 151"/>
                  <a:gd name="T7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1" h="9">
                    <a:moveTo>
                      <a:pt x="2" y="0"/>
                    </a:moveTo>
                    <a:lnTo>
                      <a:pt x="29" y="2"/>
                    </a:lnTo>
                    <a:lnTo>
                      <a:pt x="60" y="2"/>
                    </a:lnTo>
                    <a:lnTo>
                      <a:pt x="88" y="2"/>
                    </a:lnTo>
                    <a:lnTo>
                      <a:pt x="117" y="4"/>
                    </a:lnTo>
                    <a:lnTo>
                      <a:pt x="126" y="3"/>
                    </a:lnTo>
                    <a:lnTo>
                      <a:pt x="135" y="4"/>
                    </a:lnTo>
                    <a:lnTo>
                      <a:pt x="142" y="4"/>
                    </a:lnTo>
                    <a:lnTo>
                      <a:pt x="151" y="8"/>
                    </a:lnTo>
                    <a:lnTo>
                      <a:pt x="142" y="9"/>
                    </a:lnTo>
                    <a:lnTo>
                      <a:pt x="135" y="8"/>
                    </a:lnTo>
                    <a:lnTo>
                      <a:pt x="126" y="7"/>
                    </a:lnTo>
                    <a:lnTo>
                      <a:pt x="119" y="8"/>
                    </a:lnTo>
                    <a:lnTo>
                      <a:pt x="116" y="8"/>
                    </a:lnTo>
                    <a:lnTo>
                      <a:pt x="114" y="8"/>
                    </a:lnTo>
                    <a:lnTo>
                      <a:pt x="111" y="8"/>
                    </a:lnTo>
                    <a:lnTo>
                      <a:pt x="110" y="8"/>
                    </a:lnTo>
                    <a:lnTo>
                      <a:pt x="105" y="7"/>
                    </a:lnTo>
                    <a:lnTo>
                      <a:pt x="100" y="7"/>
                    </a:lnTo>
                    <a:lnTo>
                      <a:pt x="95" y="7"/>
                    </a:lnTo>
                    <a:lnTo>
                      <a:pt x="90" y="7"/>
                    </a:lnTo>
                    <a:lnTo>
                      <a:pt x="86" y="6"/>
                    </a:lnTo>
                    <a:lnTo>
                      <a:pt x="82" y="6"/>
                    </a:lnTo>
                    <a:lnTo>
                      <a:pt x="78" y="6"/>
                    </a:lnTo>
                    <a:lnTo>
                      <a:pt x="76" y="7"/>
                    </a:lnTo>
                    <a:lnTo>
                      <a:pt x="62" y="6"/>
                    </a:lnTo>
                    <a:lnTo>
                      <a:pt x="51" y="6"/>
                    </a:lnTo>
                    <a:lnTo>
                      <a:pt x="37" y="7"/>
                    </a:lnTo>
                    <a:lnTo>
                      <a:pt x="26" y="7"/>
                    </a:lnTo>
                    <a:lnTo>
                      <a:pt x="18" y="6"/>
                    </a:lnTo>
                    <a:lnTo>
                      <a:pt x="12" y="6"/>
                    </a:lnTo>
                    <a:lnTo>
                      <a:pt x="6" y="4"/>
                    </a:lnTo>
                    <a:lnTo>
                      <a:pt x="0" y="4"/>
                    </a:lnTo>
                    <a:lnTo>
                      <a:pt x="0" y="2"/>
                    </a:lnTo>
                    <a:lnTo>
                      <a:pt x="2" y="0"/>
                    </a:lnTo>
                    <a:lnTo>
                      <a:pt x="2"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42" name="Freeform 107">
                <a:extLst>
                  <a:ext uri="{FF2B5EF4-FFF2-40B4-BE49-F238E27FC236}">
                    <a16:creationId xmlns:a16="http://schemas.microsoft.com/office/drawing/2014/main" id="{3A67DC97-BAAD-4B91-894A-6D9D16055291}"/>
                  </a:ext>
                </a:extLst>
              </p:cNvPr>
              <p:cNvSpPr>
                <a:spLocks/>
              </p:cNvSpPr>
              <p:nvPr/>
            </p:nvSpPr>
            <p:spPr bwMode="auto">
              <a:xfrm>
                <a:off x="5500" y="1143"/>
                <a:ext cx="36" cy="36"/>
              </a:xfrm>
              <a:custGeom>
                <a:avLst/>
                <a:gdLst>
                  <a:gd name="T0" fmla="*/ 108 w 108"/>
                  <a:gd name="T1" fmla="*/ 0 h 108"/>
                  <a:gd name="T2" fmla="*/ 108 w 108"/>
                  <a:gd name="T3" fmla="*/ 5 h 108"/>
                  <a:gd name="T4" fmla="*/ 104 w 108"/>
                  <a:gd name="T5" fmla="*/ 9 h 108"/>
                  <a:gd name="T6" fmla="*/ 99 w 108"/>
                  <a:gd name="T7" fmla="*/ 14 h 108"/>
                  <a:gd name="T8" fmla="*/ 95 w 108"/>
                  <a:gd name="T9" fmla="*/ 17 h 108"/>
                  <a:gd name="T10" fmla="*/ 73 w 108"/>
                  <a:gd name="T11" fmla="*/ 40 h 108"/>
                  <a:gd name="T12" fmla="*/ 51 w 108"/>
                  <a:gd name="T13" fmla="*/ 63 h 108"/>
                  <a:gd name="T14" fmla="*/ 29 w 108"/>
                  <a:gd name="T15" fmla="*/ 86 h 108"/>
                  <a:gd name="T16" fmla="*/ 6 w 108"/>
                  <a:gd name="T17" fmla="*/ 108 h 108"/>
                  <a:gd name="T18" fmla="*/ 4 w 108"/>
                  <a:gd name="T19" fmla="*/ 108 h 108"/>
                  <a:gd name="T20" fmla="*/ 2 w 108"/>
                  <a:gd name="T21" fmla="*/ 108 h 108"/>
                  <a:gd name="T22" fmla="*/ 0 w 108"/>
                  <a:gd name="T23" fmla="*/ 108 h 108"/>
                  <a:gd name="T24" fmla="*/ 0 w 108"/>
                  <a:gd name="T25" fmla="*/ 108 h 108"/>
                  <a:gd name="T26" fmla="*/ 28 w 108"/>
                  <a:gd name="T27" fmla="*/ 81 h 108"/>
                  <a:gd name="T28" fmla="*/ 54 w 108"/>
                  <a:gd name="T29" fmla="*/ 55 h 108"/>
                  <a:gd name="T30" fmla="*/ 80 w 108"/>
                  <a:gd name="T31" fmla="*/ 27 h 108"/>
                  <a:gd name="T32" fmla="*/ 108 w 108"/>
                  <a:gd name="T33" fmla="*/ 0 h 108"/>
                  <a:gd name="T34" fmla="*/ 108 w 108"/>
                  <a:gd name="T3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 h="108">
                    <a:moveTo>
                      <a:pt x="108" y="0"/>
                    </a:moveTo>
                    <a:lnTo>
                      <a:pt x="108" y="5"/>
                    </a:lnTo>
                    <a:lnTo>
                      <a:pt x="104" y="9"/>
                    </a:lnTo>
                    <a:lnTo>
                      <a:pt x="99" y="14"/>
                    </a:lnTo>
                    <a:lnTo>
                      <a:pt x="95" y="17"/>
                    </a:lnTo>
                    <a:lnTo>
                      <a:pt x="73" y="40"/>
                    </a:lnTo>
                    <a:lnTo>
                      <a:pt x="51" y="63"/>
                    </a:lnTo>
                    <a:lnTo>
                      <a:pt x="29" y="86"/>
                    </a:lnTo>
                    <a:lnTo>
                      <a:pt x="6" y="108"/>
                    </a:lnTo>
                    <a:lnTo>
                      <a:pt x="4" y="108"/>
                    </a:lnTo>
                    <a:lnTo>
                      <a:pt x="2" y="108"/>
                    </a:lnTo>
                    <a:lnTo>
                      <a:pt x="0" y="108"/>
                    </a:lnTo>
                    <a:lnTo>
                      <a:pt x="0" y="108"/>
                    </a:lnTo>
                    <a:lnTo>
                      <a:pt x="28" y="81"/>
                    </a:lnTo>
                    <a:lnTo>
                      <a:pt x="54" y="55"/>
                    </a:lnTo>
                    <a:lnTo>
                      <a:pt x="80" y="27"/>
                    </a:lnTo>
                    <a:lnTo>
                      <a:pt x="108" y="0"/>
                    </a:lnTo>
                    <a:lnTo>
                      <a:pt x="108"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43" name="Freeform 108">
                <a:extLst>
                  <a:ext uri="{FF2B5EF4-FFF2-40B4-BE49-F238E27FC236}">
                    <a16:creationId xmlns:a16="http://schemas.microsoft.com/office/drawing/2014/main" id="{E8A501AA-1FBF-4E69-B7E9-0337E2E34447}"/>
                  </a:ext>
                </a:extLst>
              </p:cNvPr>
              <p:cNvSpPr>
                <a:spLocks/>
              </p:cNvSpPr>
              <p:nvPr/>
            </p:nvSpPr>
            <p:spPr bwMode="auto">
              <a:xfrm>
                <a:off x="5509" y="1135"/>
                <a:ext cx="12" cy="50"/>
              </a:xfrm>
              <a:custGeom>
                <a:avLst/>
                <a:gdLst>
                  <a:gd name="T0" fmla="*/ 35 w 36"/>
                  <a:gd name="T1" fmla="*/ 0 h 148"/>
                  <a:gd name="T2" fmla="*/ 36 w 36"/>
                  <a:gd name="T3" fmla="*/ 6 h 148"/>
                  <a:gd name="T4" fmla="*/ 36 w 36"/>
                  <a:gd name="T5" fmla="*/ 14 h 148"/>
                  <a:gd name="T6" fmla="*/ 34 w 36"/>
                  <a:gd name="T7" fmla="*/ 22 h 148"/>
                  <a:gd name="T8" fmla="*/ 34 w 36"/>
                  <a:gd name="T9" fmla="*/ 28 h 148"/>
                  <a:gd name="T10" fmla="*/ 26 w 36"/>
                  <a:gd name="T11" fmla="*/ 58 h 148"/>
                  <a:gd name="T12" fmla="*/ 20 w 36"/>
                  <a:gd name="T13" fmla="*/ 88 h 148"/>
                  <a:gd name="T14" fmla="*/ 12 w 36"/>
                  <a:gd name="T15" fmla="*/ 118 h 148"/>
                  <a:gd name="T16" fmla="*/ 5 w 36"/>
                  <a:gd name="T17" fmla="*/ 148 h 148"/>
                  <a:gd name="T18" fmla="*/ 2 w 36"/>
                  <a:gd name="T19" fmla="*/ 148 h 148"/>
                  <a:gd name="T20" fmla="*/ 0 w 36"/>
                  <a:gd name="T21" fmla="*/ 148 h 148"/>
                  <a:gd name="T22" fmla="*/ 9 w 36"/>
                  <a:gd name="T23" fmla="*/ 111 h 148"/>
                  <a:gd name="T24" fmla="*/ 19 w 36"/>
                  <a:gd name="T25" fmla="*/ 74 h 148"/>
                  <a:gd name="T26" fmla="*/ 26 w 36"/>
                  <a:gd name="T27" fmla="*/ 37 h 148"/>
                  <a:gd name="T28" fmla="*/ 35 w 36"/>
                  <a:gd name="T29" fmla="*/ 0 h 148"/>
                  <a:gd name="T30" fmla="*/ 35 w 36"/>
                  <a:gd name="T3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148">
                    <a:moveTo>
                      <a:pt x="35" y="0"/>
                    </a:moveTo>
                    <a:lnTo>
                      <a:pt x="36" y="6"/>
                    </a:lnTo>
                    <a:lnTo>
                      <a:pt x="36" y="14"/>
                    </a:lnTo>
                    <a:lnTo>
                      <a:pt x="34" y="22"/>
                    </a:lnTo>
                    <a:lnTo>
                      <a:pt x="34" y="28"/>
                    </a:lnTo>
                    <a:lnTo>
                      <a:pt x="26" y="58"/>
                    </a:lnTo>
                    <a:lnTo>
                      <a:pt x="20" y="88"/>
                    </a:lnTo>
                    <a:lnTo>
                      <a:pt x="12" y="118"/>
                    </a:lnTo>
                    <a:lnTo>
                      <a:pt x="5" y="148"/>
                    </a:lnTo>
                    <a:lnTo>
                      <a:pt x="2" y="148"/>
                    </a:lnTo>
                    <a:lnTo>
                      <a:pt x="0" y="148"/>
                    </a:lnTo>
                    <a:lnTo>
                      <a:pt x="9" y="111"/>
                    </a:lnTo>
                    <a:lnTo>
                      <a:pt x="19" y="74"/>
                    </a:lnTo>
                    <a:lnTo>
                      <a:pt x="26" y="37"/>
                    </a:lnTo>
                    <a:lnTo>
                      <a:pt x="35" y="0"/>
                    </a:lnTo>
                    <a:lnTo>
                      <a:pt x="35"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44" name="Freeform 109">
                <a:extLst>
                  <a:ext uri="{FF2B5EF4-FFF2-40B4-BE49-F238E27FC236}">
                    <a16:creationId xmlns:a16="http://schemas.microsoft.com/office/drawing/2014/main" id="{D0B55302-5DA3-4B6A-B33B-3798CB4D81A0}"/>
                  </a:ext>
                </a:extLst>
              </p:cNvPr>
              <p:cNvSpPr>
                <a:spLocks/>
              </p:cNvSpPr>
              <p:nvPr/>
            </p:nvSpPr>
            <p:spPr bwMode="auto">
              <a:xfrm>
                <a:off x="5539" y="1143"/>
                <a:ext cx="18" cy="52"/>
              </a:xfrm>
              <a:custGeom>
                <a:avLst/>
                <a:gdLst>
                  <a:gd name="T0" fmla="*/ 1 w 56"/>
                  <a:gd name="T1" fmla="*/ 0 h 156"/>
                  <a:gd name="T2" fmla="*/ 4 w 56"/>
                  <a:gd name="T3" fmla="*/ 6 h 156"/>
                  <a:gd name="T4" fmla="*/ 6 w 56"/>
                  <a:gd name="T5" fmla="*/ 15 h 156"/>
                  <a:gd name="T6" fmla="*/ 9 w 56"/>
                  <a:gd name="T7" fmla="*/ 23 h 156"/>
                  <a:gd name="T8" fmla="*/ 14 w 56"/>
                  <a:gd name="T9" fmla="*/ 31 h 156"/>
                  <a:gd name="T10" fmla="*/ 22 w 56"/>
                  <a:gd name="T11" fmla="*/ 59 h 156"/>
                  <a:gd name="T12" fmla="*/ 35 w 56"/>
                  <a:gd name="T13" fmla="*/ 92 h 156"/>
                  <a:gd name="T14" fmla="*/ 48 w 56"/>
                  <a:gd name="T15" fmla="*/ 124 h 156"/>
                  <a:gd name="T16" fmla="*/ 56 w 56"/>
                  <a:gd name="T17" fmla="*/ 156 h 156"/>
                  <a:gd name="T18" fmla="*/ 55 w 56"/>
                  <a:gd name="T19" fmla="*/ 156 h 156"/>
                  <a:gd name="T20" fmla="*/ 54 w 56"/>
                  <a:gd name="T21" fmla="*/ 156 h 156"/>
                  <a:gd name="T22" fmla="*/ 53 w 56"/>
                  <a:gd name="T23" fmla="*/ 155 h 156"/>
                  <a:gd name="T24" fmla="*/ 53 w 56"/>
                  <a:gd name="T25" fmla="*/ 156 h 156"/>
                  <a:gd name="T26" fmla="*/ 49 w 56"/>
                  <a:gd name="T27" fmla="*/ 142 h 156"/>
                  <a:gd name="T28" fmla="*/ 44 w 56"/>
                  <a:gd name="T29" fmla="*/ 127 h 156"/>
                  <a:gd name="T30" fmla="*/ 39 w 56"/>
                  <a:gd name="T31" fmla="*/ 112 h 156"/>
                  <a:gd name="T32" fmla="*/ 35 w 56"/>
                  <a:gd name="T33" fmla="*/ 102 h 156"/>
                  <a:gd name="T34" fmla="*/ 27 w 56"/>
                  <a:gd name="T35" fmla="*/ 84 h 156"/>
                  <a:gd name="T36" fmla="*/ 20 w 56"/>
                  <a:gd name="T37" fmla="*/ 67 h 156"/>
                  <a:gd name="T38" fmla="*/ 14 w 56"/>
                  <a:gd name="T39" fmla="*/ 48 h 156"/>
                  <a:gd name="T40" fmla="*/ 9 w 56"/>
                  <a:gd name="T41" fmla="*/ 29 h 156"/>
                  <a:gd name="T42" fmla="*/ 6 w 56"/>
                  <a:gd name="T43" fmla="*/ 23 h 156"/>
                  <a:gd name="T44" fmla="*/ 2 w 56"/>
                  <a:gd name="T45" fmla="*/ 15 h 156"/>
                  <a:gd name="T46" fmla="*/ 0 w 56"/>
                  <a:gd name="T47" fmla="*/ 8 h 156"/>
                  <a:gd name="T48" fmla="*/ 1 w 56"/>
                  <a:gd name="T49" fmla="*/ 0 h 156"/>
                  <a:gd name="T50" fmla="*/ 1 w 56"/>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56">
                    <a:moveTo>
                      <a:pt x="1" y="0"/>
                    </a:moveTo>
                    <a:lnTo>
                      <a:pt x="4" y="6"/>
                    </a:lnTo>
                    <a:lnTo>
                      <a:pt x="6" y="15"/>
                    </a:lnTo>
                    <a:lnTo>
                      <a:pt x="9" y="23"/>
                    </a:lnTo>
                    <a:lnTo>
                      <a:pt x="14" y="31"/>
                    </a:lnTo>
                    <a:lnTo>
                      <a:pt x="22" y="59"/>
                    </a:lnTo>
                    <a:lnTo>
                      <a:pt x="35" y="92"/>
                    </a:lnTo>
                    <a:lnTo>
                      <a:pt x="48" y="124"/>
                    </a:lnTo>
                    <a:lnTo>
                      <a:pt x="56" y="156"/>
                    </a:lnTo>
                    <a:lnTo>
                      <a:pt x="55" y="156"/>
                    </a:lnTo>
                    <a:lnTo>
                      <a:pt x="54" y="156"/>
                    </a:lnTo>
                    <a:lnTo>
                      <a:pt x="53" y="155"/>
                    </a:lnTo>
                    <a:lnTo>
                      <a:pt x="53" y="156"/>
                    </a:lnTo>
                    <a:lnTo>
                      <a:pt x="49" y="142"/>
                    </a:lnTo>
                    <a:lnTo>
                      <a:pt x="44" y="127"/>
                    </a:lnTo>
                    <a:lnTo>
                      <a:pt x="39" y="112"/>
                    </a:lnTo>
                    <a:lnTo>
                      <a:pt x="35" y="102"/>
                    </a:lnTo>
                    <a:lnTo>
                      <a:pt x="27" y="84"/>
                    </a:lnTo>
                    <a:lnTo>
                      <a:pt x="20" y="67"/>
                    </a:lnTo>
                    <a:lnTo>
                      <a:pt x="14" y="48"/>
                    </a:lnTo>
                    <a:lnTo>
                      <a:pt x="9" y="29"/>
                    </a:lnTo>
                    <a:lnTo>
                      <a:pt x="6" y="23"/>
                    </a:lnTo>
                    <a:lnTo>
                      <a:pt x="2" y="15"/>
                    </a:lnTo>
                    <a:lnTo>
                      <a:pt x="0" y="8"/>
                    </a:lnTo>
                    <a:lnTo>
                      <a:pt x="1" y="0"/>
                    </a:lnTo>
                    <a:lnTo>
                      <a:pt x="1"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45" name="Freeform 110">
                <a:extLst>
                  <a:ext uri="{FF2B5EF4-FFF2-40B4-BE49-F238E27FC236}">
                    <a16:creationId xmlns:a16="http://schemas.microsoft.com/office/drawing/2014/main" id="{CDB32244-A335-4E78-825C-DD1BBC6F09DF}"/>
                  </a:ext>
                </a:extLst>
              </p:cNvPr>
              <p:cNvSpPr>
                <a:spLocks/>
              </p:cNvSpPr>
              <p:nvPr/>
            </p:nvSpPr>
            <p:spPr bwMode="auto">
              <a:xfrm>
                <a:off x="5529" y="1140"/>
                <a:ext cx="26" cy="57"/>
              </a:xfrm>
              <a:custGeom>
                <a:avLst/>
                <a:gdLst>
                  <a:gd name="T0" fmla="*/ 74 w 76"/>
                  <a:gd name="T1" fmla="*/ 0 h 170"/>
                  <a:gd name="T2" fmla="*/ 76 w 76"/>
                  <a:gd name="T3" fmla="*/ 4 h 170"/>
                  <a:gd name="T4" fmla="*/ 74 w 76"/>
                  <a:gd name="T5" fmla="*/ 9 h 170"/>
                  <a:gd name="T6" fmla="*/ 72 w 76"/>
                  <a:gd name="T7" fmla="*/ 14 h 170"/>
                  <a:gd name="T8" fmla="*/ 71 w 76"/>
                  <a:gd name="T9" fmla="*/ 19 h 170"/>
                  <a:gd name="T10" fmla="*/ 62 w 76"/>
                  <a:gd name="T11" fmla="*/ 41 h 170"/>
                  <a:gd name="T12" fmla="*/ 52 w 76"/>
                  <a:gd name="T13" fmla="*/ 65 h 170"/>
                  <a:gd name="T14" fmla="*/ 42 w 76"/>
                  <a:gd name="T15" fmla="*/ 87 h 170"/>
                  <a:gd name="T16" fmla="*/ 33 w 76"/>
                  <a:gd name="T17" fmla="*/ 111 h 170"/>
                  <a:gd name="T18" fmla="*/ 25 w 76"/>
                  <a:gd name="T19" fmla="*/ 126 h 170"/>
                  <a:gd name="T20" fmla="*/ 19 w 76"/>
                  <a:gd name="T21" fmla="*/ 139 h 170"/>
                  <a:gd name="T22" fmla="*/ 11 w 76"/>
                  <a:gd name="T23" fmla="*/ 155 h 170"/>
                  <a:gd name="T24" fmla="*/ 3 w 76"/>
                  <a:gd name="T25" fmla="*/ 170 h 170"/>
                  <a:gd name="T26" fmla="*/ 1 w 76"/>
                  <a:gd name="T27" fmla="*/ 168 h 170"/>
                  <a:gd name="T28" fmla="*/ 0 w 76"/>
                  <a:gd name="T29" fmla="*/ 168 h 170"/>
                  <a:gd name="T30" fmla="*/ 6 w 76"/>
                  <a:gd name="T31" fmla="*/ 155 h 170"/>
                  <a:gd name="T32" fmla="*/ 13 w 76"/>
                  <a:gd name="T33" fmla="*/ 141 h 170"/>
                  <a:gd name="T34" fmla="*/ 20 w 76"/>
                  <a:gd name="T35" fmla="*/ 128 h 170"/>
                  <a:gd name="T36" fmla="*/ 27 w 76"/>
                  <a:gd name="T37" fmla="*/ 114 h 170"/>
                  <a:gd name="T38" fmla="*/ 38 w 76"/>
                  <a:gd name="T39" fmla="*/ 87 h 170"/>
                  <a:gd name="T40" fmla="*/ 50 w 76"/>
                  <a:gd name="T41" fmla="*/ 60 h 170"/>
                  <a:gd name="T42" fmla="*/ 62 w 76"/>
                  <a:gd name="T43" fmla="*/ 33 h 170"/>
                  <a:gd name="T44" fmla="*/ 72 w 76"/>
                  <a:gd name="T45" fmla="*/ 5 h 170"/>
                  <a:gd name="T46" fmla="*/ 73 w 76"/>
                  <a:gd name="T47" fmla="*/ 1 h 170"/>
                  <a:gd name="T48" fmla="*/ 74 w 76"/>
                  <a:gd name="T49" fmla="*/ 0 h 170"/>
                  <a:gd name="T50" fmla="*/ 74 w 76"/>
                  <a:gd name="T5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170">
                    <a:moveTo>
                      <a:pt x="74" y="0"/>
                    </a:moveTo>
                    <a:lnTo>
                      <a:pt x="76" y="4"/>
                    </a:lnTo>
                    <a:lnTo>
                      <a:pt x="74" y="9"/>
                    </a:lnTo>
                    <a:lnTo>
                      <a:pt x="72" y="14"/>
                    </a:lnTo>
                    <a:lnTo>
                      <a:pt x="71" y="19"/>
                    </a:lnTo>
                    <a:lnTo>
                      <a:pt x="62" y="41"/>
                    </a:lnTo>
                    <a:lnTo>
                      <a:pt x="52" y="65"/>
                    </a:lnTo>
                    <a:lnTo>
                      <a:pt x="42" y="87"/>
                    </a:lnTo>
                    <a:lnTo>
                      <a:pt x="33" y="111"/>
                    </a:lnTo>
                    <a:lnTo>
                      <a:pt x="25" y="126"/>
                    </a:lnTo>
                    <a:lnTo>
                      <a:pt x="19" y="139"/>
                    </a:lnTo>
                    <a:lnTo>
                      <a:pt x="11" y="155"/>
                    </a:lnTo>
                    <a:lnTo>
                      <a:pt x="3" y="170"/>
                    </a:lnTo>
                    <a:lnTo>
                      <a:pt x="1" y="168"/>
                    </a:lnTo>
                    <a:lnTo>
                      <a:pt x="0" y="168"/>
                    </a:lnTo>
                    <a:lnTo>
                      <a:pt x="6" y="155"/>
                    </a:lnTo>
                    <a:lnTo>
                      <a:pt x="13" y="141"/>
                    </a:lnTo>
                    <a:lnTo>
                      <a:pt x="20" y="128"/>
                    </a:lnTo>
                    <a:lnTo>
                      <a:pt x="27" y="114"/>
                    </a:lnTo>
                    <a:lnTo>
                      <a:pt x="38" y="87"/>
                    </a:lnTo>
                    <a:lnTo>
                      <a:pt x="50" y="60"/>
                    </a:lnTo>
                    <a:lnTo>
                      <a:pt x="62" y="33"/>
                    </a:lnTo>
                    <a:lnTo>
                      <a:pt x="72" y="5"/>
                    </a:lnTo>
                    <a:lnTo>
                      <a:pt x="73" y="1"/>
                    </a:lnTo>
                    <a:lnTo>
                      <a:pt x="74" y="0"/>
                    </a:lnTo>
                    <a:lnTo>
                      <a:pt x="74"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46" name="Freeform 111">
                <a:extLst>
                  <a:ext uri="{FF2B5EF4-FFF2-40B4-BE49-F238E27FC236}">
                    <a16:creationId xmlns:a16="http://schemas.microsoft.com/office/drawing/2014/main" id="{916D6CC7-CEAA-4397-982D-949DF7D8B316}"/>
                  </a:ext>
                </a:extLst>
              </p:cNvPr>
              <p:cNvSpPr>
                <a:spLocks/>
              </p:cNvSpPr>
              <p:nvPr/>
            </p:nvSpPr>
            <p:spPr bwMode="auto">
              <a:xfrm>
                <a:off x="5555" y="1140"/>
                <a:ext cx="50" cy="13"/>
              </a:xfrm>
              <a:custGeom>
                <a:avLst/>
                <a:gdLst>
                  <a:gd name="T0" fmla="*/ 0 w 150"/>
                  <a:gd name="T1" fmla="*/ 0 h 40"/>
                  <a:gd name="T2" fmla="*/ 38 w 150"/>
                  <a:gd name="T3" fmla="*/ 6 h 40"/>
                  <a:gd name="T4" fmla="*/ 74 w 150"/>
                  <a:gd name="T5" fmla="*/ 15 h 40"/>
                  <a:gd name="T6" fmla="*/ 109 w 150"/>
                  <a:gd name="T7" fmla="*/ 25 h 40"/>
                  <a:gd name="T8" fmla="*/ 147 w 150"/>
                  <a:gd name="T9" fmla="*/ 37 h 40"/>
                  <a:gd name="T10" fmla="*/ 148 w 150"/>
                  <a:gd name="T11" fmla="*/ 39 h 40"/>
                  <a:gd name="T12" fmla="*/ 150 w 150"/>
                  <a:gd name="T13" fmla="*/ 40 h 40"/>
                  <a:gd name="T14" fmla="*/ 138 w 150"/>
                  <a:gd name="T15" fmla="*/ 39 h 40"/>
                  <a:gd name="T16" fmla="*/ 128 w 150"/>
                  <a:gd name="T17" fmla="*/ 35 h 40"/>
                  <a:gd name="T18" fmla="*/ 118 w 150"/>
                  <a:gd name="T19" fmla="*/ 31 h 40"/>
                  <a:gd name="T20" fmla="*/ 108 w 150"/>
                  <a:gd name="T21" fmla="*/ 29 h 40"/>
                  <a:gd name="T22" fmla="*/ 82 w 150"/>
                  <a:gd name="T23" fmla="*/ 21 h 40"/>
                  <a:gd name="T24" fmla="*/ 55 w 150"/>
                  <a:gd name="T25" fmla="*/ 15 h 40"/>
                  <a:gd name="T26" fmla="*/ 28 w 150"/>
                  <a:gd name="T27" fmla="*/ 9 h 40"/>
                  <a:gd name="T28" fmla="*/ 3 w 150"/>
                  <a:gd name="T29" fmla="*/ 5 h 40"/>
                  <a:gd name="T30" fmla="*/ 0 w 150"/>
                  <a:gd name="T31" fmla="*/ 2 h 40"/>
                  <a:gd name="T32" fmla="*/ 0 w 150"/>
                  <a:gd name="T33" fmla="*/ 0 h 40"/>
                  <a:gd name="T34" fmla="*/ 0 w 150"/>
                  <a:gd name="T3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40">
                    <a:moveTo>
                      <a:pt x="0" y="0"/>
                    </a:moveTo>
                    <a:lnTo>
                      <a:pt x="38" y="6"/>
                    </a:lnTo>
                    <a:lnTo>
                      <a:pt x="74" y="15"/>
                    </a:lnTo>
                    <a:lnTo>
                      <a:pt x="109" y="25"/>
                    </a:lnTo>
                    <a:lnTo>
                      <a:pt x="147" y="37"/>
                    </a:lnTo>
                    <a:lnTo>
                      <a:pt x="148" y="39"/>
                    </a:lnTo>
                    <a:lnTo>
                      <a:pt x="150" y="40"/>
                    </a:lnTo>
                    <a:lnTo>
                      <a:pt x="138" y="39"/>
                    </a:lnTo>
                    <a:lnTo>
                      <a:pt x="128" y="35"/>
                    </a:lnTo>
                    <a:lnTo>
                      <a:pt x="118" y="31"/>
                    </a:lnTo>
                    <a:lnTo>
                      <a:pt x="108" y="29"/>
                    </a:lnTo>
                    <a:lnTo>
                      <a:pt x="82" y="21"/>
                    </a:lnTo>
                    <a:lnTo>
                      <a:pt x="55" y="15"/>
                    </a:lnTo>
                    <a:lnTo>
                      <a:pt x="28" y="9"/>
                    </a:lnTo>
                    <a:lnTo>
                      <a:pt x="3" y="5"/>
                    </a:lnTo>
                    <a:lnTo>
                      <a:pt x="0" y="2"/>
                    </a:lnTo>
                    <a:lnTo>
                      <a:pt x="0" y="0"/>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47" name="Freeform 112">
                <a:extLst>
                  <a:ext uri="{FF2B5EF4-FFF2-40B4-BE49-F238E27FC236}">
                    <a16:creationId xmlns:a16="http://schemas.microsoft.com/office/drawing/2014/main" id="{80B5E9C4-C027-427A-BF90-298FB4039706}"/>
                  </a:ext>
                </a:extLst>
              </p:cNvPr>
              <p:cNvSpPr>
                <a:spLocks/>
              </p:cNvSpPr>
              <p:nvPr/>
            </p:nvSpPr>
            <p:spPr bwMode="auto">
              <a:xfrm>
                <a:off x="5565" y="1122"/>
                <a:ext cx="24" cy="50"/>
              </a:xfrm>
              <a:custGeom>
                <a:avLst/>
                <a:gdLst>
                  <a:gd name="T0" fmla="*/ 1 w 71"/>
                  <a:gd name="T1" fmla="*/ 0 h 152"/>
                  <a:gd name="T2" fmla="*/ 4 w 71"/>
                  <a:gd name="T3" fmla="*/ 6 h 152"/>
                  <a:gd name="T4" fmla="*/ 5 w 71"/>
                  <a:gd name="T5" fmla="*/ 14 h 152"/>
                  <a:gd name="T6" fmla="*/ 8 w 71"/>
                  <a:gd name="T7" fmla="*/ 20 h 152"/>
                  <a:gd name="T8" fmla="*/ 10 w 71"/>
                  <a:gd name="T9" fmla="*/ 26 h 152"/>
                  <a:gd name="T10" fmla="*/ 22 w 71"/>
                  <a:gd name="T11" fmla="*/ 49 h 152"/>
                  <a:gd name="T12" fmla="*/ 33 w 71"/>
                  <a:gd name="T13" fmla="*/ 71 h 152"/>
                  <a:gd name="T14" fmla="*/ 43 w 71"/>
                  <a:gd name="T15" fmla="*/ 93 h 152"/>
                  <a:gd name="T16" fmla="*/ 54 w 71"/>
                  <a:gd name="T17" fmla="*/ 117 h 152"/>
                  <a:gd name="T18" fmla="*/ 59 w 71"/>
                  <a:gd name="T19" fmla="*/ 124 h 152"/>
                  <a:gd name="T20" fmla="*/ 63 w 71"/>
                  <a:gd name="T21" fmla="*/ 132 h 152"/>
                  <a:gd name="T22" fmla="*/ 67 w 71"/>
                  <a:gd name="T23" fmla="*/ 139 h 152"/>
                  <a:gd name="T24" fmla="*/ 71 w 71"/>
                  <a:gd name="T25" fmla="*/ 148 h 152"/>
                  <a:gd name="T26" fmla="*/ 68 w 71"/>
                  <a:gd name="T27" fmla="*/ 150 h 152"/>
                  <a:gd name="T28" fmla="*/ 68 w 71"/>
                  <a:gd name="T29" fmla="*/ 152 h 152"/>
                  <a:gd name="T30" fmla="*/ 52 w 71"/>
                  <a:gd name="T31" fmla="*/ 118 h 152"/>
                  <a:gd name="T32" fmla="*/ 34 w 71"/>
                  <a:gd name="T33" fmla="*/ 85 h 152"/>
                  <a:gd name="T34" fmla="*/ 18 w 71"/>
                  <a:gd name="T35" fmla="*/ 52 h 152"/>
                  <a:gd name="T36" fmla="*/ 3 w 71"/>
                  <a:gd name="T37" fmla="*/ 19 h 152"/>
                  <a:gd name="T38" fmla="*/ 1 w 71"/>
                  <a:gd name="T39" fmla="*/ 14 h 152"/>
                  <a:gd name="T40" fmla="*/ 0 w 71"/>
                  <a:gd name="T41" fmla="*/ 10 h 152"/>
                  <a:gd name="T42" fmla="*/ 0 w 71"/>
                  <a:gd name="T43" fmla="*/ 5 h 152"/>
                  <a:gd name="T44" fmla="*/ 1 w 71"/>
                  <a:gd name="T45" fmla="*/ 0 h 152"/>
                  <a:gd name="T46" fmla="*/ 1 w 71"/>
                  <a:gd name="T4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152">
                    <a:moveTo>
                      <a:pt x="1" y="0"/>
                    </a:moveTo>
                    <a:lnTo>
                      <a:pt x="4" y="6"/>
                    </a:lnTo>
                    <a:lnTo>
                      <a:pt x="5" y="14"/>
                    </a:lnTo>
                    <a:lnTo>
                      <a:pt x="8" y="20"/>
                    </a:lnTo>
                    <a:lnTo>
                      <a:pt x="10" y="26"/>
                    </a:lnTo>
                    <a:lnTo>
                      <a:pt x="22" y="49"/>
                    </a:lnTo>
                    <a:lnTo>
                      <a:pt x="33" y="71"/>
                    </a:lnTo>
                    <a:lnTo>
                      <a:pt x="43" y="93"/>
                    </a:lnTo>
                    <a:lnTo>
                      <a:pt x="54" y="117"/>
                    </a:lnTo>
                    <a:lnTo>
                      <a:pt x="59" y="124"/>
                    </a:lnTo>
                    <a:lnTo>
                      <a:pt x="63" y="132"/>
                    </a:lnTo>
                    <a:lnTo>
                      <a:pt x="67" y="139"/>
                    </a:lnTo>
                    <a:lnTo>
                      <a:pt x="71" y="148"/>
                    </a:lnTo>
                    <a:lnTo>
                      <a:pt x="68" y="150"/>
                    </a:lnTo>
                    <a:lnTo>
                      <a:pt x="68" y="152"/>
                    </a:lnTo>
                    <a:lnTo>
                      <a:pt x="52" y="118"/>
                    </a:lnTo>
                    <a:lnTo>
                      <a:pt x="34" y="85"/>
                    </a:lnTo>
                    <a:lnTo>
                      <a:pt x="18" y="52"/>
                    </a:lnTo>
                    <a:lnTo>
                      <a:pt x="3" y="19"/>
                    </a:lnTo>
                    <a:lnTo>
                      <a:pt x="1" y="14"/>
                    </a:lnTo>
                    <a:lnTo>
                      <a:pt x="0" y="10"/>
                    </a:lnTo>
                    <a:lnTo>
                      <a:pt x="0" y="5"/>
                    </a:lnTo>
                    <a:lnTo>
                      <a:pt x="1" y="0"/>
                    </a:lnTo>
                    <a:lnTo>
                      <a:pt x="1"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48" name="Freeform 113">
                <a:extLst>
                  <a:ext uri="{FF2B5EF4-FFF2-40B4-BE49-F238E27FC236}">
                    <a16:creationId xmlns:a16="http://schemas.microsoft.com/office/drawing/2014/main" id="{AA34B32D-B077-4D90-BC0C-A18453A36D8F}"/>
                  </a:ext>
                </a:extLst>
              </p:cNvPr>
              <p:cNvSpPr>
                <a:spLocks/>
              </p:cNvSpPr>
              <p:nvPr/>
            </p:nvSpPr>
            <p:spPr bwMode="auto">
              <a:xfrm>
                <a:off x="5560" y="1101"/>
                <a:ext cx="61" cy="26"/>
              </a:xfrm>
              <a:custGeom>
                <a:avLst/>
                <a:gdLst>
                  <a:gd name="T0" fmla="*/ 3 w 181"/>
                  <a:gd name="T1" fmla="*/ 0 h 79"/>
                  <a:gd name="T2" fmla="*/ 39 w 181"/>
                  <a:gd name="T3" fmla="*/ 18 h 79"/>
                  <a:gd name="T4" fmla="*/ 76 w 181"/>
                  <a:gd name="T5" fmla="*/ 34 h 79"/>
                  <a:gd name="T6" fmla="*/ 115 w 181"/>
                  <a:gd name="T7" fmla="*/ 49 h 79"/>
                  <a:gd name="T8" fmla="*/ 153 w 181"/>
                  <a:gd name="T9" fmla="*/ 63 h 79"/>
                  <a:gd name="T10" fmla="*/ 158 w 181"/>
                  <a:gd name="T11" fmla="*/ 65 h 79"/>
                  <a:gd name="T12" fmla="*/ 166 w 181"/>
                  <a:gd name="T13" fmla="*/ 69 h 79"/>
                  <a:gd name="T14" fmla="*/ 174 w 181"/>
                  <a:gd name="T15" fmla="*/ 72 h 79"/>
                  <a:gd name="T16" fmla="*/ 181 w 181"/>
                  <a:gd name="T17" fmla="*/ 76 h 79"/>
                  <a:gd name="T18" fmla="*/ 181 w 181"/>
                  <a:gd name="T19" fmla="*/ 77 h 79"/>
                  <a:gd name="T20" fmla="*/ 181 w 181"/>
                  <a:gd name="T21" fmla="*/ 79 h 79"/>
                  <a:gd name="T22" fmla="*/ 172 w 181"/>
                  <a:gd name="T23" fmla="*/ 76 h 79"/>
                  <a:gd name="T24" fmla="*/ 162 w 181"/>
                  <a:gd name="T25" fmla="*/ 71 h 79"/>
                  <a:gd name="T26" fmla="*/ 151 w 181"/>
                  <a:gd name="T27" fmla="*/ 67 h 79"/>
                  <a:gd name="T28" fmla="*/ 142 w 181"/>
                  <a:gd name="T29" fmla="*/ 63 h 79"/>
                  <a:gd name="T30" fmla="*/ 115 w 181"/>
                  <a:gd name="T31" fmla="*/ 54 h 79"/>
                  <a:gd name="T32" fmla="*/ 89 w 181"/>
                  <a:gd name="T33" fmla="*/ 44 h 79"/>
                  <a:gd name="T34" fmla="*/ 64 w 181"/>
                  <a:gd name="T35" fmla="*/ 33 h 79"/>
                  <a:gd name="T36" fmla="*/ 38 w 181"/>
                  <a:gd name="T37" fmla="*/ 23 h 79"/>
                  <a:gd name="T38" fmla="*/ 28 w 181"/>
                  <a:gd name="T39" fmla="*/ 18 h 79"/>
                  <a:gd name="T40" fmla="*/ 19 w 181"/>
                  <a:gd name="T41" fmla="*/ 13 h 79"/>
                  <a:gd name="T42" fmla="*/ 9 w 181"/>
                  <a:gd name="T43" fmla="*/ 8 h 79"/>
                  <a:gd name="T44" fmla="*/ 0 w 181"/>
                  <a:gd name="T45" fmla="*/ 3 h 79"/>
                  <a:gd name="T46" fmla="*/ 1 w 181"/>
                  <a:gd name="T47" fmla="*/ 1 h 79"/>
                  <a:gd name="T48" fmla="*/ 3 w 181"/>
                  <a:gd name="T49" fmla="*/ 0 h 79"/>
                  <a:gd name="T50" fmla="*/ 3 w 181"/>
                  <a:gd name="T5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1" h="79">
                    <a:moveTo>
                      <a:pt x="3" y="0"/>
                    </a:moveTo>
                    <a:lnTo>
                      <a:pt x="39" y="18"/>
                    </a:lnTo>
                    <a:lnTo>
                      <a:pt x="76" y="34"/>
                    </a:lnTo>
                    <a:lnTo>
                      <a:pt x="115" y="49"/>
                    </a:lnTo>
                    <a:lnTo>
                      <a:pt x="153" y="63"/>
                    </a:lnTo>
                    <a:lnTo>
                      <a:pt x="158" y="65"/>
                    </a:lnTo>
                    <a:lnTo>
                      <a:pt x="166" y="69"/>
                    </a:lnTo>
                    <a:lnTo>
                      <a:pt x="174" y="72"/>
                    </a:lnTo>
                    <a:lnTo>
                      <a:pt x="181" y="76"/>
                    </a:lnTo>
                    <a:lnTo>
                      <a:pt x="181" y="77"/>
                    </a:lnTo>
                    <a:lnTo>
                      <a:pt x="181" y="79"/>
                    </a:lnTo>
                    <a:lnTo>
                      <a:pt x="172" y="76"/>
                    </a:lnTo>
                    <a:lnTo>
                      <a:pt x="162" y="71"/>
                    </a:lnTo>
                    <a:lnTo>
                      <a:pt x="151" y="67"/>
                    </a:lnTo>
                    <a:lnTo>
                      <a:pt x="142" y="63"/>
                    </a:lnTo>
                    <a:lnTo>
                      <a:pt x="115" y="54"/>
                    </a:lnTo>
                    <a:lnTo>
                      <a:pt x="89" y="44"/>
                    </a:lnTo>
                    <a:lnTo>
                      <a:pt x="64" y="33"/>
                    </a:lnTo>
                    <a:lnTo>
                      <a:pt x="38" y="23"/>
                    </a:lnTo>
                    <a:lnTo>
                      <a:pt x="28" y="18"/>
                    </a:lnTo>
                    <a:lnTo>
                      <a:pt x="19" y="13"/>
                    </a:lnTo>
                    <a:lnTo>
                      <a:pt x="9" y="8"/>
                    </a:lnTo>
                    <a:lnTo>
                      <a:pt x="0" y="3"/>
                    </a:lnTo>
                    <a:lnTo>
                      <a:pt x="1" y="1"/>
                    </a:lnTo>
                    <a:lnTo>
                      <a:pt x="3" y="0"/>
                    </a:lnTo>
                    <a:lnTo>
                      <a:pt x="3"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49" name="Freeform 114">
                <a:extLst>
                  <a:ext uri="{FF2B5EF4-FFF2-40B4-BE49-F238E27FC236}">
                    <a16:creationId xmlns:a16="http://schemas.microsoft.com/office/drawing/2014/main" id="{5CEE91D4-B292-458A-82D4-A3C1D88843BF}"/>
                  </a:ext>
                </a:extLst>
              </p:cNvPr>
              <p:cNvSpPr>
                <a:spLocks/>
              </p:cNvSpPr>
              <p:nvPr/>
            </p:nvSpPr>
            <p:spPr bwMode="auto">
              <a:xfrm>
                <a:off x="5566" y="1101"/>
                <a:ext cx="53" cy="15"/>
              </a:xfrm>
              <a:custGeom>
                <a:avLst/>
                <a:gdLst>
                  <a:gd name="T0" fmla="*/ 161 w 161"/>
                  <a:gd name="T1" fmla="*/ 0 h 44"/>
                  <a:gd name="T2" fmla="*/ 161 w 161"/>
                  <a:gd name="T3" fmla="*/ 1 h 44"/>
                  <a:gd name="T4" fmla="*/ 161 w 161"/>
                  <a:gd name="T5" fmla="*/ 4 h 44"/>
                  <a:gd name="T6" fmla="*/ 130 w 161"/>
                  <a:gd name="T7" fmla="*/ 11 h 44"/>
                  <a:gd name="T8" fmla="*/ 97 w 161"/>
                  <a:gd name="T9" fmla="*/ 16 h 44"/>
                  <a:gd name="T10" fmla="*/ 65 w 161"/>
                  <a:gd name="T11" fmla="*/ 23 h 44"/>
                  <a:gd name="T12" fmla="*/ 34 w 161"/>
                  <a:gd name="T13" fmla="*/ 32 h 44"/>
                  <a:gd name="T14" fmla="*/ 27 w 161"/>
                  <a:gd name="T15" fmla="*/ 34 h 44"/>
                  <a:gd name="T16" fmla="*/ 19 w 161"/>
                  <a:gd name="T17" fmla="*/ 37 h 44"/>
                  <a:gd name="T18" fmla="*/ 12 w 161"/>
                  <a:gd name="T19" fmla="*/ 40 h 44"/>
                  <a:gd name="T20" fmla="*/ 4 w 161"/>
                  <a:gd name="T21" fmla="*/ 44 h 44"/>
                  <a:gd name="T22" fmla="*/ 2 w 161"/>
                  <a:gd name="T23" fmla="*/ 42 h 44"/>
                  <a:gd name="T24" fmla="*/ 0 w 161"/>
                  <a:gd name="T25" fmla="*/ 42 h 44"/>
                  <a:gd name="T26" fmla="*/ 18 w 161"/>
                  <a:gd name="T27" fmla="*/ 33 h 44"/>
                  <a:gd name="T28" fmla="*/ 36 w 161"/>
                  <a:gd name="T29" fmla="*/ 28 h 44"/>
                  <a:gd name="T30" fmla="*/ 53 w 161"/>
                  <a:gd name="T31" fmla="*/ 23 h 44"/>
                  <a:gd name="T32" fmla="*/ 72 w 161"/>
                  <a:gd name="T33" fmla="*/ 18 h 44"/>
                  <a:gd name="T34" fmla="*/ 93 w 161"/>
                  <a:gd name="T35" fmla="*/ 14 h 44"/>
                  <a:gd name="T36" fmla="*/ 116 w 161"/>
                  <a:gd name="T37" fmla="*/ 9 h 44"/>
                  <a:gd name="T38" fmla="*/ 139 w 161"/>
                  <a:gd name="T39" fmla="*/ 4 h 44"/>
                  <a:gd name="T40" fmla="*/ 161 w 161"/>
                  <a:gd name="T41" fmla="*/ 0 h 44"/>
                  <a:gd name="T42" fmla="*/ 161 w 161"/>
                  <a:gd name="T4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 h="44">
                    <a:moveTo>
                      <a:pt x="161" y="0"/>
                    </a:moveTo>
                    <a:lnTo>
                      <a:pt x="161" y="1"/>
                    </a:lnTo>
                    <a:lnTo>
                      <a:pt x="161" y="4"/>
                    </a:lnTo>
                    <a:lnTo>
                      <a:pt x="130" y="11"/>
                    </a:lnTo>
                    <a:lnTo>
                      <a:pt x="97" y="16"/>
                    </a:lnTo>
                    <a:lnTo>
                      <a:pt x="65" y="23"/>
                    </a:lnTo>
                    <a:lnTo>
                      <a:pt x="34" y="32"/>
                    </a:lnTo>
                    <a:lnTo>
                      <a:pt x="27" y="34"/>
                    </a:lnTo>
                    <a:lnTo>
                      <a:pt x="19" y="37"/>
                    </a:lnTo>
                    <a:lnTo>
                      <a:pt x="12" y="40"/>
                    </a:lnTo>
                    <a:lnTo>
                      <a:pt x="4" y="44"/>
                    </a:lnTo>
                    <a:lnTo>
                      <a:pt x="2" y="42"/>
                    </a:lnTo>
                    <a:lnTo>
                      <a:pt x="0" y="42"/>
                    </a:lnTo>
                    <a:lnTo>
                      <a:pt x="18" y="33"/>
                    </a:lnTo>
                    <a:lnTo>
                      <a:pt x="36" y="28"/>
                    </a:lnTo>
                    <a:lnTo>
                      <a:pt x="53" y="23"/>
                    </a:lnTo>
                    <a:lnTo>
                      <a:pt x="72" y="18"/>
                    </a:lnTo>
                    <a:lnTo>
                      <a:pt x="93" y="14"/>
                    </a:lnTo>
                    <a:lnTo>
                      <a:pt x="116" y="9"/>
                    </a:lnTo>
                    <a:lnTo>
                      <a:pt x="139" y="4"/>
                    </a:lnTo>
                    <a:lnTo>
                      <a:pt x="161" y="0"/>
                    </a:lnTo>
                    <a:lnTo>
                      <a:pt x="161"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50" name="Freeform 115">
                <a:extLst>
                  <a:ext uri="{FF2B5EF4-FFF2-40B4-BE49-F238E27FC236}">
                    <a16:creationId xmlns:a16="http://schemas.microsoft.com/office/drawing/2014/main" id="{B5A8163C-45AF-4BDE-A558-727DA3BF6A8F}"/>
                  </a:ext>
                </a:extLst>
              </p:cNvPr>
              <p:cNvSpPr>
                <a:spLocks/>
              </p:cNvSpPr>
              <p:nvPr/>
            </p:nvSpPr>
            <p:spPr bwMode="auto">
              <a:xfrm>
                <a:off x="5557" y="1052"/>
                <a:ext cx="27" cy="47"/>
              </a:xfrm>
              <a:custGeom>
                <a:avLst/>
                <a:gdLst>
                  <a:gd name="T0" fmla="*/ 79 w 81"/>
                  <a:gd name="T1" fmla="*/ 0 h 141"/>
                  <a:gd name="T2" fmla="*/ 81 w 81"/>
                  <a:gd name="T3" fmla="*/ 4 h 141"/>
                  <a:gd name="T4" fmla="*/ 79 w 81"/>
                  <a:gd name="T5" fmla="*/ 7 h 141"/>
                  <a:gd name="T6" fmla="*/ 75 w 81"/>
                  <a:gd name="T7" fmla="*/ 11 h 141"/>
                  <a:gd name="T8" fmla="*/ 73 w 81"/>
                  <a:gd name="T9" fmla="*/ 16 h 141"/>
                  <a:gd name="T10" fmla="*/ 65 w 81"/>
                  <a:gd name="T11" fmla="*/ 25 h 141"/>
                  <a:gd name="T12" fmla="*/ 59 w 81"/>
                  <a:gd name="T13" fmla="*/ 35 h 141"/>
                  <a:gd name="T14" fmla="*/ 53 w 81"/>
                  <a:gd name="T15" fmla="*/ 45 h 141"/>
                  <a:gd name="T16" fmla="*/ 48 w 81"/>
                  <a:gd name="T17" fmla="*/ 56 h 141"/>
                  <a:gd name="T18" fmla="*/ 34 w 81"/>
                  <a:gd name="T19" fmla="*/ 75 h 141"/>
                  <a:gd name="T20" fmla="*/ 23 w 81"/>
                  <a:gd name="T21" fmla="*/ 97 h 141"/>
                  <a:gd name="T22" fmla="*/ 13 w 81"/>
                  <a:gd name="T23" fmla="*/ 119 h 141"/>
                  <a:gd name="T24" fmla="*/ 3 w 81"/>
                  <a:gd name="T25" fmla="*/ 141 h 141"/>
                  <a:gd name="T26" fmla="*/ 1 w 81"/>
                  <a:gd name="T27" fmla="*/ 141 h 141"/>
                  <a:gd name="T28" fmla="*/ 0 w 81"/>
                  <a:gd name="T29" fmla="*/ 139 h 141"/>
                  <a:gd name="T30" fmla="*/ 11 w 81"/>
                  <a:gd name="T31" fmla="*/ 114 h 141"/>
                  <a:gd name="T32" fmla="*/ 23 w 81"/>
                  <a:gd name="T33" fmla="*/ 90 h 141"/>
                  <a:gd name="T34" fmla="*/ 35 w 81"/>
                  <a:gd name="T35" fmla="*/ 66 h 141"/>
                  <a:gd name="T36" fmla="*/ 50 w 81"/>
                  <a:gd name="T37" fmla="*/ 43 h 141"/>
                  <a:gd name="T38" fmla="*/ 55 w 81"/>
                  <a:gd name="T39" fmla="*/ 31 h 141"/>
                  <a:gd name="T40" fmla="*/ 64 w 81"/>
                  <a:gd name="T41" fmla="*/ 21 h 141"/>
                  <a:gd name="T42" fmla="*/ 72 w 81"/>
                  <a:gd name="T43" fmla="*/ 10 h 141"/>
                  <a:gd name="T44" fmla="*/ 79 w 81"/>
                  <a:gd name="T45" fmla="*/ 0 h 141"/>
                  <a:gd name="T46" fmla="*/ 79 w 81"/>
                  <a:gd name="T4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141">
                    <a:moveTo>
                      <a:pt x="79" y="0"/>
                    </a:moveTo>
                    <a:lnTo>
                      <a:pt x="81" y="4"/>
                    </a:lnTo>
                    <a:lnTo>
                      <a:pt x="79" y="7"/>
                    </a:lnTo>
                    <a:lnTo>
                      <a:pt x="75" y="11"/>
                    </a:lnTo>
                    <a:lnTo>
                      <a:pt x="73" y="16"/>
                    </a:lnTo>
                    <a:lnTo>
                      <a:pt x="65" y="25"/>
                    </a:lnTo>
                    <a:lnTo>
                      <a:pt x="59" y="35"/>
                    </a:lnTo>
                    <a:lnTo>
                      <a:pt x="53" y="45"/>
                    </a:lnTo>
                    <a:lnTo>
                      <a:pt x="48" y="56"/>
                    </a:lnTo>
                    <a:lnTo>
                      <a:pt x="34" y="75"/>
                    </a:lnTo>
                    <a:lnTo>
                      <a:pt x="23" y="97"/>
                    </a:lnTo>
                    <a:lnTo>
                      <a:pt x="13" y="119"/>
                    </a:lnTo>
                    <a:lnTo>
                      <a:pt x="3" y="141"/>
                    </a:lnTo>
                    <a:lnTo>
                      <a:pt x="1" y="141"/>
                    </a:lnTo>
                    <a:lnTo>
                      <a:pt x="0" y="139"/>
                    </a:lnTo>
                    <a:lnTo>
                      <a:pt x="11" y="114"/>
                    </a:lnTo>
                    <a:lnTo>
                      <a:pt x="23" y="90"/>
                    </a:lnTo>
                    <a:lnTo>
                      <a:pt x="35" y="66"/>
                    </a:lnTo>
                    <a:lnTo>
                      <a:pt x="50" y="43"/>
                    </a:lnTo>
                    <a:lnTo>
                      <a:pt x="55" y="31"/>
                    </a:lnTo>
                    <a:lnTo>
                      <a:pt x="64" y="21"/>
                    </a:lnTo>
                    <a:lnTo>
                      <a:pt x="72" y="10"/>
                    </a:lnTo>
                    <a:lnTo>
                      <a:pt x="79" y="0"/>
                    </a:lnTo>
                    <a:lnTo>
                      <a:pt x="79"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51" name="Freeform 116">
                <a:extLst>
                  <a:ext uri="{FF2B5EF4-FFF2-40B4-BE49-F238E27FC236}">
                    <a16:creationId xmlns:a16="http://schemas.microsoft.com/office/drawing/2014/main" id="{F9E57865-D55B-4F58-A4E3-CF3DD601044C}"/>
                  </a:ext>
                </a:extLst>
              </p:cNvPr>
              <p:cNvSpPr>
                <a:spLocks/>
              </p:cNvSpPr>
              <p:nvPr/>
            </p:nvSpPr>
            <p:spPr bwMode="auto">
              <a:xfrm>
                <a:off x="5567" y="1062"/>
                <a:ext cx="31" cy="16"/>
              </a:xfrm>
              <a:custGeom>
                <a:avLst/>
                <a:gdLst>
                  <a:gd name="T0" fmla="*/ 94 w 94"/>
                  <a:gd name="T1" fmla="*/ 0 h 47"/>
                  <a:gd name="T2" fmla="*/ 94 w 94"/>
                  <a:gd name="T3" fmla="*/ 4 h 47"/>
                  <a:gd name="T4" fmla="*/ 89 w 94"/>
                  <a:gd name="T5" fmla="*/ 8 h 47"/>
                  <a:gd name="T6" fmla="*/ 82 w 94"/>
                  <a:gd name="T7" fmla="*/ 9 h 47"/>
                  <a:gd name="T8" fmla="*/ 78 w 94"/>
                  <a:gd name="T9" fmla="*/ 13 h 47"/>
                  <a:gd name="T10" fmla="*/ 59 w 94"/>
                  <a:gd name="T11" fmla="*/ 20 h 47"/>
                  <a:gd name="T12" fmla="*/ 40 w 94"/>
                  <a:gd name="T13" fmla="*/ 30 h 47"/>
                  <a:gd name="T14" fmla="*/ 23 w 94"/>
                  <a:gd name="T15" fmla="*/ 38 h 47"/>
                  <a:gd name="T16" fmla="*/ 4 w 94"/>
                  <a:gd name="T17" fmla="*/ 47 h 47"/>
                  <a:gd name="T18" fmla="*/ 1 w 94"/>
                  <a:gd name="T19" fmla="*/ 46 h 47"/>
                  <a:gd name="T20" fmla="*/ 0 w 94"/>
                  <a:gd name="T21" fmla="*/ 46 h 47"/>
                  <a:gd name="T22" fmla="*/ 13 w 94"/>
                  <a:gd name="T23" fmla="*/ 38 h 47"/>
                  <a:gd name="T24" fmla="*/ 26 w 94"/>
                  <a:gd name="T25" fmla="*/ 32 h 47"/>
                  <a:gd name="T26" fmla="*/ 40 w 94"/>
                  <a:gd name="T27" fmla="*/ 25 h 47"/>
                  <a:gd name="T28" fmla="*/ 54 w 94"/>
                  <a:gd name="T29" fmla="*/ 19 h 47"/>
                  <a:gd name="T30" fmla="*/ 64 w 94"/>
                  <a:gd name="T31" fmla="*/ 14 h 47"/>
                  <a:gd name="T32" fmla="*/ 74 w 94"/>
                  <a:gd name="T33" fmla="*/ 10 h 47"/>
                  <a:gd name="T34" fmla="*/ 84 w 94"/>
                  <a:gd name="T35" fmla="*/ 5 h 47"/>
                  <a:gd name="T36" fmla="*/ 94 w 94"/>
                  <a:gd name="T37" fmla="*/ 0 h 47"/>
                  <a:gd name="T38" fmla="*/ 94 w 94"/>
                  <a:gd name="T3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47">
                    <a:moveTo>
                      <a:pt x="94" y="0"/>
                    </a:moveTo>
                    <a:lnTo>
                      <a:pt x="94" y="4"/>
                    </a:lnTo>
                    <a:lnTo>
                      <a:pt x="89" y="8"/>
                    </a:lnTo>
                    <a:lnTo>
                      <a:pt x="82" y="9"/>
                    </a:lnTo>
                    <a:lnTo>
                      <a:pt x="78" y="13"/>
                    </a:lnTo>
                    <a:lnTo>
                      <a:pt x="59" y="20"/>
                    </a:lnTo>
                    <a:lnTo>
                      <a:pt x="40" y="30"/>
                    </a:lnTo>
                    <a:lnTo>
                      <a:pt x="23" y="38"/>
                    </a:lnTo>
                    <a:lnTo>
                      <a:pt x="4" y="47"/>
                    </a:lnTo>
                    <a:lnTo>
                      <a:pt x="1" y="46"/>
                    </a:lnTo>
                    <a:lnTo>
                      <a:pt x="0" y="46"/>
                    </a:lnTo>
                    <a:lnTo>
                      <a:pt x="13" y="38"/>
                    </a:lnTo>
                    <a:lnTo>
                      <a:pt x="26" y="32"/>
                    </a:lnTo>
                    <a:lnTo>
                      <a:pt x="40" y="25"/>
                    </a:lnTo>
                    <a:lnTo>
                      <a:pt x="54" y="19"/>
                    </a:lnTo>
                    <a:lnTo>
                      <a:pt x="64" y="14"/>
                    </a:lnTo>
                    <a:lnTo>
                      <a:pt x="74" y="10"/>
                    </a:lnTo>
                    <a:lnTo>
                      <a:pt x="84" y="5"/>
                    </a:lnTo>
                    <a:lnTo>
                      <a:pt x="94" y="0"/>
                    </a:lnTo>
                    <a:lnTo>
                      <a:pt x="94"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52" name="Freeform 117">
                <a:extLst>
                  <a:ext uri="{FF2B5EF4-FFF2-40B4-BE49-F238E27FC236}">
                    <a16:creationId xmlns:a16="http://schemas.microsoft.com/office/drawing/2014/main" id="{C0927BE3-0279-4938-9E39-CD5387827402}"/>
                  </a:ext>
                </a:extLst>
              </p:cNvPr>
              <p:cNvSpPr>
                <a:spLocks/>
              </p:cNvSpPr>
              <p:nvPr/>
            </p:nvSpPr>
            <p:spPr bwMode="auto">
              <a:xfrm>
                <a:off x="5542" y="1076"/>
                <a:ext cx="27" cy="15"/>
              </a:xfrm>
              <a:custGeom>
                <a:avLst/>
                <a:gdLst>
                  <a:gd name="T0" fmla="*/ 77 w 79"/>
                  <a:gd name="T1" fmla="*/ 2 h 46"/>
                  <a:gd name="T2" fmla="*/ 79 w 79"/>
                  <a:gd name="T3" fmla="*/ 0 h 46"/>
                  <a:gd name="T4" fmla="*/ 78 w 79"/>
                  <a:gd name="T5" fmla="*/ 1 h 46"/>
                  <a:gd name="T6" fmla="*/ 77 w 79"/>
                  <a:gd name="T7" fmla="*/ 2 h 46"/>
                  <a:gd name="T8" fmla="*/ 77 w 79"/>
                  <a:gd name="T9" fmla="*/ 5 h 46"/>
                  <a:gd name="T10" fmla="*/ 63 w 79"/>
                  <a:gd name="T11" fmla="*/ 12 h 46"/>
                  <a:gd name="T12" fmla="*/ 49 w 79"/>
                  <a:gd name="T13" fmla="*/ 19 h 46"/>
                  <a:gd name="T14" fmla="*/ 34 w 79"/>
                  <a:gd name="T15" fmla="*/ 26 h 46"/>
                  <a:gd name="T16" fmla="*/ 21 w 79"/>
                  <a:gd name="T17" fmla="*/ 34 h 46"/>
                  <a:gd name="T18" fmla="*/ 16 w 79"/>
                  <a:gd name="T19" fmla="*/ 37 h 46"/>
                  <a:gd name="T20" fmla="*/ 11 w 79"/>
                  <a:gd name="T21" fmla="*/ 40 h 46"/>
                  <a:gd name="T22" fmla="*/ 5 w 79"/>
                  <a:gd name="T23" fmla="*/ 44 h 46"/>
                  <a:gd name="T24" fmla="*/ 0 w 79"/>
                  <a:gd name="T25" fmla="*/ 46 h 46"/>
                  <a:gd name="T26" fmla="*/ 3 w 79"/>
                  <a:gd name="T27" fmla="*/ 41 h 46"/>
                  <a:gd name="T28" fmla="*/ 8 w 79"/>
                  <a:gd name="T29" fmla="*/ 37 h 46"/>
                  <a:gd name="T30" fmla="*/ 14 w 79"/>
                  <a:gd name="T31" fmla="*/ 34 h 46"/>
                  <a:gd name="T32" fmla="*/ 20 w 79"/>
                  <a:gd name="T33" fmla="*/ 30 h 46"/>
                  <a:gd name="T34" fmla="*/ 33 w 79"/>
                  <a:gd name="T35" fmla="*/ 24 h 46"/>
                  <a:gd name="T36" fmla="*/ 47 w 79"/>
                  <a:gd name="T37" fmla="*/ 16 h 46"/>
                  <a:gd name="T38" fmla="*/ 62 w 79"/>
                  <a:gd name="T39" fmla="*/ 9 h 46"/>
                  <a:gd name="T40" fmla="*/ 77 w 79"/>
                  <a:gd name="T41" fmla="*/ 2 h 46"/>
                  <a:gd name="T42" fmla="*/ 77 w 79"/>
                  <a:gd name="T43"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 h="46">
                    <a:moveTo>
                      <a:pt x="77" y="2"/>
                    </a:moveTo>
                    <a:lnTo>
                      <a:pt x="79" y="0"/>
                    </a:lnTo>
                    <a:lnTo>
                      <a:pt x="78" y="1"/>
                    </a:lnTo>
                    <a:lnTo>
                      <a:pt x="77" y="2"/>
                    </a:lnTo>
                    <a:lnTo>
                      <a:pt x="77" y="5"/>
                    </a:lnTo>
                    <a:lnTo>
                      <a:pt x="63" y="12"/>
                    </a:lnTo>
                    <a:lnTo>
                      <a:pt x="49" y="19"/>
                    </a:lnTo>
                    <a:lnTo>
                      <a:pt x="34" y="26"/>
                    </a:lnTo>
                    <a:lnTo>
                      <a:pt x="21" y="34"/>
                    </a:lnTo>
                    <a:lnTo>
                      <a:pt x="16" y="37"/>
                    </a:lnTo>
                    <a:lnTo>
                      <a:pt x="11" y="40"/>
                    </a:lnTo>
                    <a:lnTo>
                      <a:pt x="5" y="44"/>
                    </a:lnTo>
                    <a:lnTo>
                      <a:pt x="0" y="46"/>
                    </a:lnTo>
                    <a:lnTo>
                      <a:pt x="3" y="41"/>
                    </a:lnTo>
                    <a:lnTo>
                      <a:pt x="8" y="37"/>
                    </a:lnTo>
                    <a:lnTo>
                      <a:pt x="14" y="34"/>
                    </a:lnTo>
                    <a:lnTo>
                      <a:pt x="20" y="30"/>
                    </a:lnTo>
                    <a:lnTo>
                      <a:pt x="33" y="24"/>
                    </a:lnTo>
                    <a:lnTo>
                      <a:pt x="47" y="16"/>
                    </a:lnTo>
                    <a:lnTo>
                      <a:pt x="62" y="9"/>
                    </a:lnTo>
                    <a:lnTo>
                      <a:pt x="77" y="2"/>
                    </a:lnTo>
                    <a:lnTo>
                      <a:pt x="77" y="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53" name="Freeform 118">
                <a:extLst>
                  <a:ext uri="{FF2B5EF4-FFF2-40B4-BE49-F238E27FC236}">
                    <a16:creationId xmlns:a16="http://schemas.microsoft.com/office/drawing/2014/main" id="{702450B2-CB60-4B87-B287-20FA5A0FA6A7}"/>
                  </a:ext>
                </a:extLst>
              </p:cNvPr>
              <p:cNvSpPr>
                <a:spLocks/>
              </p:cNvSpPr>
              <p:nvPr/>
            </p:nvSpPr>
            <p:spPr bwMode="auto">
              <a:xfrm>
                <a:off x="5526" y="1042"/>
                <a:ext cx="24" cy="52"/>
              </a:xfrm>
              <a:custGeom>
                <a:avLst/>
                <a:gdLst>
                  <a:gd name="T0" fmla="*/ 0 w 72"/>
                  <a:gd name="T1" fmla="*/ 0 h 156"/>
                  <a:gd name="T2" fmla="*/ 6 w 72"/>
                  <a:gd name="T3" fmla="*/ 9 h 156"/>
                  <a:gd name="T4" fmla="*/ 13 w 72"/>
                  <a:gd name="T5" fmla="*/ 19 h 156"/>
                  <a:gd name="T6" fmla="*/ 16 w 72"/>
                  <a:gd name="T7" fmla="*/ 29 h 156"/>
                  <a:gd name="T8" fmla="*/ 23 w 72"/>
                  <a:gd name="T9" fmla="*/ 39 h 156"/>
                  <a:gd name="T10" fmla="*/ 30 w 72"/>
                  <a:gd name="T11" fmla="*/ 57 h 156"/>
                  <a:gd name="T12" fmla="*/ 39 w 72"/>
                  <a:gd name="T13" fmla="*/ 75 h 156"/>
                  <a:gd name="T14" fmla="*/ 47 w 72"/>
                  <a:gd name="T15" fmla="*/ 93 h 156"/>
                  <a:gd name="T16" fmla="*/ 57 w 72"/>
                  <a:gd name="T17" fmla="*/ 112 h 156"/>
                  <a:gd name="T18" fmla="*/ 60 w 72"/>
                  <a:gd name="T19" fmla="*/ 123 h 156"/>
                  <a:gd name="T20" fmla="*/ 65 w 72"/>
                  <a:gd name="T21" fmla="*/ 133 h 156"/>
                  <a:gd name="T22" fmla="*/ 69 w 72"/>
                  <a:gd name="T23" fmla="*/ 143 h 156"/>
                  <a:gd name="T24" fmla="*/ 72 w 72"/>
                  <a:gd name="T25" fmla="*/ 156 h 156"/>
                  <a:gd name="T26" fmla="*/ 67 w 72"/>
                  <a:gd name="T27" fmla="*/ 153 h 156"/>
                  <a:gd name="T28" fmla="*/ 65 w 72"/>
                  <a:gd name="T29" fmla="*/ 147 h 156"/>
                  <a:gd name="T30" fmla="*/ 64 w 72"/>
                  <a:gd name="T31" fmla="*/ 141 h 156"/>
                  <a:gd name="T32" fmla="*/ 62 w 72"/>
                  <a:gd name="T33" fmla="*/ 137 h 156"/>
                  <a:gd name="T34" fmla="*/ 52 w 72"/>
                  <a:gd name="T35" fmla="*/ 112 h 156"/>
                  <a:gd name="T36" fmla="*/ 40 w 72"/>
                  <a:gd name="T37" fmla="*/ 88 h 156"/>
                  <a:gd name="T38" fmla="*/ 30 w 72"/>
                  <a:gd name="T39" fmla="*/ 64 h 156"/>
                  <a:gd name="T40" fmla="*/ 19 w 72"/>
                  <a:gd name="T41" fmla="*/ 40 h 156"/>
                  <a:gd name="T42" fmla="*/ 14 w 72"/>
                  <a:gd name="T43" fmla="*/ 30 h 156"/>
                  <a:gd name="T44" fmla="*/ 9 w 72"/>
                  <a:gd name="T45" fmla="*/ 21 h 156"/>
                  <a:gd name="T46" fmla="*/ 4 w 72"/>
                  <a:gd name="T47" fmla="*/ 11 h 156"/>
                  <a:gd name="T48" fmla="*/ 0 w 72"/>
                  <a:gd name="T49" fmla="*/ 2 h 156"/>
                  <a:gd name="T50" fmla="*/ 0 w 72"/>
                  <a:gd name="T51" fmla="*/ 1 h 156"/>
                  <a:gd name="T52" fmla="*/ 0 w 72"/>
                  <a:gd name="T53" fmla="*/ 0 h 156"/>
                  <a:gd name="T54" fmla="*/ 0 w 72"/>
                  <a:gd name="T5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156">
                    <a:moveTo>
                      <a:pt x="0" y="0"/>
                    </a:moveTo>
                    <a:lnTo>
                      <a:pt x="6" y="9"/>
                    </a:lnTo>
                    <a:lnTo>
                      <a:pt x="13" y="19"/>
                    </a:lnTo>
                    <a:lnTo>
                      <a:pt x="16" y="29"/>
                    </a:lnTo>
                    <a:lnTo>
                      <a:pt x="23" y="39"/>
                    </a:lnTo>
                    <a:lnTo>
                      <a:pt x="30" y="57"/>
                    </a:lnTo>
                    <a:lnTo>
                      <a:pt x="39" y="75"/>
                    </a:lnTo>
                    <a:lnTo>
                      <a:pt x="47" y="93"/>
                    </a:lnTo>
                    <a:lnTo>
                      <a:pt x="57" y="112"/>
                    </a:lnTo>
                    <a:lnTo>
                      <a:pt x="60" y="123"/>
                    </a:lnTo>
                    <a:lnTo>
                      <a:pt x="65" y="133"/>
                    </a:lnTo>
                    <a:lnTo>
                      <a:pt x="69" y="143"/>
                    </a:lnTo>
                    <a:lnTo>
                      <a:pt x="72" y="156"/>
                    </a:lnTo>
                    <a:lnTo>
                      <a:pt x="67" y="153"/>
                    </a:lnTo>
                    <a:lnTo>
                      <a:pt x="65" y="147"/>
                    </a:lnTo>
                    <a:lnTo>
                      <a:pt x="64" y="141"/>
                    </a:lnTo>
                    <a:lnTo>
                      <a:pt x="62" y="137"/>
                    </a:lnTo>
                    <a:lnTo>
                      <a:pt x="52" y="112"/>
                    </a:lnTo>
                    <a:lnTo>
                      <a:pt x="40" y="88"/>
                    </a:lnTo>
                    <a:lnTo>
                      <a:pt x="30" y="64"/>
                    </a:lnTo>
                    <a:lnTo>
                      <a:pt x="19" y="40"/>
                    </a:lnTo>
                    <a:lnTo>
                      <a:pt x="14" y="30"/>
                    </a:lnTo>
                    <a:lnTo>
                      <a:pt x="9" y="21"/>
                    </a:lnTo>
                    <a:lnTo>
                      <a:pt x="4" y="11"/>
                    </a:lnTo>
                    <a:lnTo>
                      <a:pt x="0" y="2"/>
                    </a:lnTo>
                    <a:lnTo>
                      <a:pt x="0" y="1"/>
                    </a:lnTo>
                    <a:lnTo>
                      <a:pt x="0" y="0"/>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54" name="Freeform 119">
                <a:extLst>
                  <a:ext uri="{FF2B5EF4-FFF2-40B4-BE49-F238E27FC236}">
                    <a16:creationId xmlns:a16="http://schemas.microsoft.com/office/drawing/2014/main" id="{8DFC724B-A58E-43DC-A9B2-507D5EFF86F9}"/>
                  </a:ext>
                </a:extLst>
              </p:cNvPr>
              <p:cNvSpPr>
                <a:spLocks/>
              </p:cNvSpPr>
              <p:nvPr/>
            </p:nvSpPr>
            <p:spPr bwMode="auto">
              <a:xfrm>
                <a:off x="5528" y="1039"/>
                <a:ext cx="17" cy="48"/>
              </a:xfrm>
              <a:custGeom>
                <a:avLst/>
                <a:gdLst>
                  <a:gd name="T0" fmla="*/ 50 w 52"/>
                  <a:gd name="T1" fmla="*/ 0 h 143"/>
                  <a:gd name="T2" fmla="*/ 52 w 52"/>
                  <a:gd name="T3" fmla="*/ 6 h 143"/>
                  <a:gd name="T4" fmla="*/ 50 w 52"/>
                  <a:gd name="T5" fmla="*/ 13 h 143"/>
                  <a:gd name="T6" fmla="*/ 47 w 52"/>
                  <a:gd name="T7" fmla="*/ 19 h 143"/>
                  <a:gd name="T8" fmla="*/ 45 w 52"/>
                  <a:gd name="T9" fmla="*/ 25 h 143"/>
                  <a:gd name="T10" fmla="*/ 34 w 52"/>
                  <a:gd name="T11" fmla="*/ 53 h 143"/>
                  <a:gd name="T12" fmla="*/ 24 w 52"/>
                  <a:gd name="T13" fmla="*/ 82 h 143"/>
                  <a:gd name="T14" fmla="*/ 14 w 52"/>
                  <a:gd name="T15" fmla="*/ 111 h 143"/>
                  <a:gd name="T16" fmla="*/ 4 w 52"/>
                  <a:gd name="T17" fmla="*/ 140 h 143"/>
                  <a:gd name="T18" fmla="*/ 1 w 52"/>
                  <a:gd name="T19" fmla="*/ 141 h 143"/>
                  <a:gd name="T20" fmla="*/ 0 w 52"/>
                  <a:gd name="T21" fmla="*/ 143 h 143"/>
                  <a:gd name="T22" fmla="*/ 3 w 52"/>
                  <a:gd name="T23" fmla="*/ 131 h 143"/>
                  <a:gd name="T24" fmla="*/ 6 w 52"/>
                  <a:gd name="T25" fmla="*/ 118 h 143"/>
                  <a:gd name="T26" fmla="*/ 11 w 52"/>
                  <a:gd name="T27" fmla="*/ 107 h 143"/>
                  <a:gd name="T28" fmla="*/ 15 w 52"/>
                  <a:gd name="T29" fmla="*/ 96 h 143"/>
                  <a:gd name="T30" fmla="*/ 23 w 52"/>
                  <a:gd name="T31" fmla="*/ 71 h 143"/>
                  <a:gd name="T32" fmla="*/ 32 w 52"/>
                  <a:gd name="T33" fmla="*/ 48 h 143"/>
                  <a:gd name="T34" fmla="*/ 40 w 52"/>
                  <a:gd name="T35" fmla="*/ 24 h 143"/>
                  <a:gd name="T36" fmla="*/ 50 w 52"/>
                  <a:gd name="T37" fmla="*/ 0 h 143"/>
                  <a:gd name="T38" fmla="*/ 50 w 52"/>
                  <a:gd name="T3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43">
                    <a:moveTo>
                      <a:pt x="50" y="0"/>
                    </a:moveTo>
                    <a:lnTo>
                      <a:pt x="52" y="6"/>
                    </a:lnTo>
                    <a:lnTo>
                      <a:pt x="50" y="13"/>
                    </a:lnTo>
                    <a:lnTo>
                      <a:pt x="47" y="19"/>
                    </a:lnTo>
                    <a:lnTo>
                      <a:pt x="45" y="25"/>
                    </a:lnTo>
                    <a:lnTo>
                      <a:pt x="34" y="53"/>
                    </a:lnTo>
                    <a:lnTo>
                      <a:pt x="24" y="82"/>
                    </a:lnTo>
                    <a:lnTo>
                      <a:pt x="14" y="111"/>
                    </a:lnTo>
                    <a:lnTo>
                      <a:pt x="4" y="140"/>
                    </a:lnTo>
                    <a:lnTo>
                      <a:pt x="1" y="141"/>
                    </a:lnTo>
                    <a:lnTo>
                      <a:pt x="0" y="143"/>
                    </a:lnTo>
                    <a:lnTo>
                      <a:pt x="3" y="131"/>
                    </a:lnTo>
                    <a:lnTo>
                      <a:pt x="6" y="118"/>
                    </a:lnTo>
                    <a:lnTo>
                      <a:pt x="11" y="107"/>
                    </a:lnTo>
                    <a:lnTo>
                      <a:pt x="15" y="96"/>
                    </a:lnTo>
                    <a:lnTo>
                      <a:pt x="23" y="71"/>
                    </a:lnTo>
                    <a:lnTo>
                      <a:pt x="32" y="48"/>
                    </a:lnTo>
                    <a:lnTo>
                      <a:pt x="40" y="24"/>
                    </a:lnTo>
                    <a:lnTo>
                      <a:pt x="50" y="0"/>
                    </a:lnTo>
                    <a:lnTo>
                      <a:pt x="5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55" name="Freeform 120">
                <a:extLst>
                  <a:ext uri="{FF2B5EF4-FFF2-40B4-BE49-F238E27FC236}">
                    <a16:creationId xmlns:a16="http://schemas.microsoft.com/office/drawing/2014/main" id="{BC8580C9-6BF1-4E7C-9786-F287608B56FB}"/>
                  </a:ext>
                </a:extLst>
              </p:cNvPr>
              <p:cNvSpPr>
                <a:spLocks/>
              </p:cNvSpPr>
              <p:nvPr/>
            </p:nvSpPr>
            <p:spPr bwMode="auto">
              <a:xfrm>
                <a:off x="5424" y="1102"/>
                <a:ext cx="61" cy="5"/>
              </a:xfrm>
              <a:custGeom>
                <a:avLst/>
                <a:gdLst>
                  <a:gd name="T0" fmla="*/ 2 w 184"/>
                  <a:gd name="T1" fmla="*/ 0 h 15"/>
                  <a:gd name="T2" fmla="*/ 44 w 184"/>
                  <a:gd name="T3" fmla="*/ 3 h 15"/>
                  <a:gd name="T4" fmla="*/ 91 w 184"/>
                  <a:gd name="T5" fmla="*/ 6 h 15"/>
                  <a:gd name="T6" fmla="*/ 137 w 184"/>
                  <a:gd name="T7" fmla="*/ 8 h 15"/>
                  <a:gd name="T8" fmla="*/ 183 w 184"/>
                  <a:gd name="T9" fmla="*/ 11 h 15"/>
                  <a:gd name="T10" fmla="*/ 183 w 184"/>
                  <a:gd name="T11" fmla="*/ 11 h 15"/>
                  <a:gd name="T12" fmla="*/ 184 w 184"/>
                  <a:gd name="T13" fmla="*/ 13 h 15"/>
                  <a:gd name="T14" fmla="*/ 184 w 184"/>
                  <a:gd name="T15" fmla="*/ 13 h 15"/>
                  <a:gd name="T16" fmla="*/ 184 w 184"/>
                  <a:gd name="T17" fmla="*/ 15 h 15"/>
                  <a:gd name="T18" fmla="*/ 179 w 184"/>
                  <a:gd name="T19" fmla="*/ 15 h 15"/>
                  <a:gd name="T20" fmla="*/ 173 w 184"/>
                  <a:gd name="T21" fmla="*/ 15 h 15"/>
                  <a:gd name="T22" fmla="*/ 166 w 184"/>
                  <a:gd name="T23" fmla="*/ 15 h 15"/>
                  <a:gd name="T24" fmla="*/ 161 w 184"/>
                  <a:gd name="T25" fmla="*/ 15 h 15"/>
                  <a:gd name="T26" fmla="*/ 158 w 184"/>
                  <a:gd name="T27" fmla="*/ 15 h 15"/>
                  <a:gd name="T28" fmla="*/ 151 w 184"/>
                  <a:gd name="T29" fmla="*/ 15 h 15"/>
                  <a:gd name="T30" fmla="*/ 145 w 184"/>
                  <a:gd name="T31" fmla="*/ 15 h 15"/>
                  <a:gd name="T32" fmla="*/ 142 w 184"/>
                  <a:gd name="T33" fmla="*/ 15 h 15"/>
                  <a:gd name="T34" fmla="*/ 135 w 184"/>
                  <a:gd name="T35" fmla="*/ 15 h 15"/>
                  <a:gd name="T36" fmla="*/ 131 w 184"/>
                  <a:gd name="T37" fmla="*/ 15 h 15"/>
                  <a:gd name="T38" fmla="*/ 126 w 184"/>
                  <a:gd name="T39" fmla="*/ 13 h 15"/>
                  <a:gd name="T40" fmla="*/ 121 w 184"/>
                  <a:gd name="T41" fmla="*/ 13 h 15"/>
                  <a:gd name="T42" fmla="*/ 117 w 184"/>
                  <a:gd name="T43" fmla="*/ 13 h 15"/>
                  <a:gd name="T44" fmla="*/ 112 w 184"/>
                  <a:gd name="T45" fmla="*/ 13 h 15"/>
                  <a:gd name="T46" fmla="*/ 107 w 184"/>
                  <a:gd name="T47" fmla="*/ 13 h 15"/>
                  <a:gd name="T48" fmla="*/ 105 w 184"/>
                  <a:gd name="T49" fmla="*/ 13 h 15"/>
                  <a:gd name="T50" fmla="*/ 97 w 184"/>
                  <a:gd name="T51" fmla="*/ 13 h 15"/>
                  <a:gd name="T52" fmla="*/ 88 w 184"/>
                  <a:gd name="T53" fmla="*/ 13 h 15"/>
                  <a:gd name="T54" fmla="*/ 80 w 184"/>
                  <a:gd name="T55" fmla="*/ 12 h 15"/>
                  <a:gd name="T56" fmla="*/ 72 w 184"/>
                  <a:gd name="T57" fmla="*/ 12 h 15"/>
                  <a:gd name="T58" fmla="*/ 52 w 184"/>
                  <a:gd name="T59" fmla="*/ 10 h 15"/>
                  <a:gd name="T60" fmla="*/ 34 w 184"/>
                  <a:gd name="T61" fmla="*/ 8 h 15"/>
                  <a:gd name="T62" fmla="*/ 17 w 184"/>
                  <a:gd name="T63" fmla="*/ 7 h 15"/>
                  <a:gd name="T64" fmla="*/ 0 w 184"/>
                  <a:gd name="T65" fmla="*/ 5 h 15"/>
                  <a:gd name="T66" fmla="*/ 0 w 184"/>
                  <a:gd name="T67" fmla="*/ 3 h 15"/>
                  <a:gd name="T68" fmla="*/ 0 w 184"/>
                  <a:gd name="T69" fmla="*/ 2 h 15"/>
                  <a:gd name="T70" fmla="*/ 0 w 184"/>
                  <a:gd name="T71" fmla="*/ 0 h 15"/>
                  <a:gd name="T72" fmla="*/ 2 w 184"/>
                  <a:gd name="T73" fmla="*/ 0 h 15"/>
                  <a:gd name="T74" fmla="*/ 2 w 184"/>
                  <a:gd name="T7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4" h="15">
                    <a:moveTo>
                      <a:pt x="2" y="0"/>
                    </a:moveTo>
                    <a:lnTo>
                      <a:pt x="44" y="3"/>
                    </a:lnTo>
                    <a:lnTo>
                      <a:pt x="91" y="6"/>
                    </a:lnTo>
                    <a:lnTo>
                      <a:pt x="137" y="8"/>
                    </a:lnTo>
                    <a:lnTo>
                      <a:pt x="183" y="11"/>
                    </a:lnTo>
                    <a:lnTo>
                      <a:pt x="183" y="11"/>
                    </a:lnTo>
                    <a:lnTo>
                      <a:pt x="184" y="13"/>
                    </a:lnTo>
                    <a:lnTo>
                      <a:pt x="184" y="13"/>
                    </a:lnTo>
                    <a:lnTo>
                      <a:pt x="184" y="15"/>
                    </a:lnTo>
                    <a:lnTo>
                      <a:pt x="179" y="15"/>
                    </a:lnTo>
                    <a:lnTo>
                      <a:pt x="173" y="15"/>
                    </a:lnTo>
                    <a:lnTo>
                      <a:pt x="166" y="15"/>
                    </a:lnTo>
                    <a:lnTo>
                      <a:pt x="161" y="15"/>
                    </a:lnTo>
                    <a:lnTo>
                      <a:pt x="158" y="15"/>
                    </a:lnTo>
                    <a:lnTo>
                      <a:pt x="151" y="15"/>
                    </a:lnTo>
                    <a:lnTo>
                      <a:pt x="145" y="15"/>
                    </a:lnTo>
                    <a:lnTo>
                      <a:pt x="142" y="15"/>
                    </a:lnTo>
                    <a:lnTo>
                      <a:pt x="135" y="15"/>
                    </a:lnTo>
                    <a:lnTo>
                      <a:pt x="131" y="15"/>
                    </a:lnTo>
                    <a:lnTo>
                      <a:pt x="126" y="13"/>
                    </a:lnTo>
                    <a:lnTo>
                      <a:pt x="121" y="13"/>
                    </a:lnTo>
                    <a:lnTo>
                      <a:pt x="117" y="13"/>
                    </a:lnTo>
                    <a:lnTo>
                      <a:pt x="112" y="13"/>
                    </a:lnTo>
                    <a:lnTo>
                      <a:pt x="107" y="13"/>
                    </a:lnTo>
                    <a:lnTo>
                      <a:pt x="105" y="13"/>
                    </a:lnTo>
                    <a:lnTo>
                      <a:pt x="97" y="13"/>
                    </a:lnTo>
                    <a:lnTo>
                      <a:pt x="88" y="13"/>
                    </a:lnTo>
                    <a:lnTo>
                      <a:pt x="80" y="12"/>
                    </a:lnTo>
                    <a:lnTo>
                      <a:pt x="72" y="12"/>
                    </a:lnTo>
                    <a:lnTo>
                      <a:pt x="52" y="10"/>
                    </a:lnTo>
                    <a:lnTo>
                      <a:pt x="34" y="8"/>
                    </a:lnTo>
                    <a:lnTo>
                      <a:pt x="17" y="7"/>
                    </a:lnTo>
                    <a:lnTo>
                      <a:pt x="0" y="5"/>
                    </a:lnTo>
                    <a:lnTo>
                      <a:pt x="0" y="3"/>
                    </a:lnTo>
                    <a:lnTo>
                      <a:pt x="0" y="2"/>
                    </a:lnTo>
                    <a:lnTo>
                      <a:pt x="0" y="0"/>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56" name="Freeform 121">
                <a:extLst>
                  <a:ext uri="{FF2B5EF4-FFF2-40B4-BE49-F238E27FC236}">
                    <a16:creationId xmlns:a16="http://schemas.microsoft.com/office/drawing/2014/main" id="{326ABBD5-EA0D-42C4-A0B6-A06967AAD220}"/>
                  </a:ext>
                </a:extLst>
              </p:cNvPr>
              <p:cNvSpPr>
                <a:spLocks/>
              </p:cNvSpPr>
              <p:nvPr/>
            </p:nvSpPr>
            <p:spPr bwMode="auto">
              <a:xfrm>
                <a:off x="5480" y="1106"/>
                <a:ext cx="48" cy="3"/>
              </a:xfrm>
              <a:custGeom>
                <a:avLst/>
                <a:gdLst>
                  <a:gd name="T0" fmla="*/ 8 w 145"/>
                  <a:gd name="T1" fmla="*/ 0 h 9"/>
                  <a:gd name="T2" fmla="*/ 41 w 145"/>
                  <a:gd name="T3" fmla="*/ 1 h 9"/>
                  <a:gd name="T4" fmla="*/ 76 w 145"/>
                  <a:gd name="T5" fmla="*/ 2 h 9"/>
                  <a:gd name="T6" fmla="*/ 110 w 145"/>
                  <a:gd name="T7" fmla="*/ 2 h 9"/>
                  <a:gd name="T8" fmla="*/ 143 w 145"/>
                  <a:gd name="T9" fmla="*/ 2 h 9"/>
                  <a:gd name="T10" fmla="*/ 143 w 145"/>
                  <a:gd name="T11" fmla="*/ 5 h 9"/>
                  <a:gd name="T12" fmla="*/ 145 w 145"/>
                  <a:gd name="T13" fmla="*/ 8 h 9"/>
                  <a:gd name="T14" fmla="*/ 138 w 145"/>
                  <a:gd name="T15" fmla="*/ 8 h 9"/>
                  <a:gd name="T16" fmla="*/ 129 w 145"/>
                  <a:gd name="T17" fmla="*/ 9 h 9"/>
                  <a:gd name="T18" fmla="*/ 122 w 145"/>
                  <a:gd name="T19" fmla="*/ 9 h 9"/>
                  <a:gd name="T20" fmla="*/ 114 w 145"/>
                  <a:gd name="T21" fmla="*/ 9 h 9"/>
                  <a:gd name="T22" fmla="*/ 108 w 145"/>
                  <a:gd name="T23" fmla="*/ 8 h 9"/>
                  <a:gd name="T24" fmla="*/ 101 w 145"/>
                  <a:gd name="T25" fmla="*/ 8 h 9"/>
                  <a:gd name="T26" fmla="*/ 95 w 145"/>
                  <a:gd name="T27" fmla="*/ 8 h 9"/>
                  <a:gd name="T28" fmla="*/ 89 w 145"/>
                  <a:gd name="T29" fmla="*/ 9 h 9"/>
                  <a:gd name="T30" fmla="*/ 81 w 145"/>
                  <a:gd name="T31" fmla="*/ 9 h 9"/>
                  <a:gd name="T32" fmla="*/ 75 w 145"/>
                  <a:gd name="T33" fmla="*/ 9 h 9"/>
                  <a:gd name="T34" fmla="*/ 69 w 145"/>
                  <a:gd name="T35" fmla="*/ 9 h 9"/>
                  <a:gd name="T36" fmla="*/ 62 w 145"/>
                  <a:gd name="T37" fmla="*/ 9 h 9"/>
                  <a:gd name="T38" fmla="*/ 59 w 145"/>
                  <a:gd name="T39" fmla="*/ 8 h 9"/>
                  <a:gd name="T40" fmla="*/ 55 w 145"/>
                  <a:gd name="T41" fmla="*/ 8 h 9"/>
                  <a:gd name="T42" fmla="*/ 50 w 145"/>
                  <a:gd name="T43" fmla="*/ 8 h 9"/>
                  <a:gd name="T44" fmla="*/ 47 w 145"/>
                  <a:gd name="T45" fmla="*/ 8 h 9"/>
                  <a:gd name="T46" fmla="*/ 41 w 145"/>
                  <a:gd name="T47" fmla="*/ 6 h 9"/>
                  <a:gd name="T48" fmla="*/ 34 w 145"/>
                  <a:gd name="T49" fmla="*/ 6 h 9"/>
                  <a:gd name="T50" fmla="*/ 27 w 145"/>
                  <a:gd name="T51" fmla="*/ 6 h 9"/>
                  <a:gd name="T52" fmla="*/ 22 w 145"/>
                  <a:gd name="T53" fmla="*/ 6 h 9"/>
                  <a:gd name="T54" fmla="*/ 17 w 145"/>
                  <a:gd name="T55" fmla="*/ 6 h 9"/>
                  <a:gd name="T56" fmla="*/ 11 w 145"/>
                  <a:gd name="T57" fmla="*/ 6 h 9"/>
                  <a:gd name="T58" fmla="*/ 3 w 145"/>
                  <a:gd name="T59" fmla="*/ 5 h 9"/>
                  <a:gd name="T60" fmla="*/ 0 w 145"/>
                  <a:gd name="T61" fmla="*/ 4 h 9"/>
                  <a:gd name="T62" fmla="*/ 1 w 145"/>
                  <a:gd name="T63" fmla="*/ 2 h 9"/>
                  <a:gd name="T64" fmla="*/ 3 w 145"/>
                  <a:gd name="T65" fmla="*/ 2 h 9"/>
                  <a:gd name="T66" fmla="*/ 7 w 145"/>
                  <a:gd name="T67" fmla="*/ 0 h 9"/>
                  <a:gd name="T68" fmla="*/ 8 w 145"/>
                  <a:gd name="T69" fmla="*/ 0 h 9"/>
                  <a:gd name="T70" fmla="*/ 8 w 145"/>
                  <a:gd name="T7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9">
                    <a:moveTo>
                      <a:pt x="8" y="0"/>
                    </a:moveTo>
                    <a:lnTo>
                      <a:pt x="41" y="1"/>
                    </a:lnTo>
                    <a:lnTo>
                      <a:pt x="76" y="2"/>
                    </a:lnTo>
                    <a:lnTo>
                      <a:pt x="110" y="2"/>
                    </a:lnTo>
                    <a:lnTo>
                      <a:pt x="143" y="2"/>
                    </a:lnTo>
                    <a:lnTo>
                      <a:pt x="143" y="5"/>
                    </a:lnTo>
                    <a:lnTo>
                      <a:pt x="145" y="8"/>
                    </a:lnTo>
                    <a:lnTo>
                      <a:pt x="138" y="8"/>
                    </a:lnTo>
                    <a:lnTo>
                      <a:pt x="129" y="9"/>
                    </a:lnTo>
                    <a:lnTo>
                      <a:pt x="122" y="9"/>
                    </a:lnTo>
                    <a:lnTo>
                      <a:pt x="114" y="9"/>
                    </a:lnTo>
                    <a:lnTo>
                      <a:pt x="108" y="8"/>
                    </a:lnTo>
                    <a:lnTo>
                      <a:pt x="101" y="8"/>
                    </a:lnTo>
                    <a:lnTo>
                      <a:pt x="95" y="8"/>
                    </a:lnTo>
                    <a:lnTo>
                      <a:pt x="89" y="9"/>
                    </a:lnTo>
                    <a:lnTo>
                      <a:pt x="81" y="9"/>
                    </a:lnTo>
                    <a:lnTo>
                      <a:pt x="75" y="9"/>
                    </a:lnTo>
                    <a:lnTo>
                      <a:pt x="69" y="9"/>
                    </a:lnTo>
                    <a:lnTo>
                      <a:pt x="62" y="9"/>
                    </a:lnTo>
                    <a:lnTo>
                      <a:pt x="59" y="8"/>
                    </a:lnTo>
                    <a:lnTo>
                      <a:pt x="55" y="8"/>
                    </a:lnTo>
                    <a:lnTo>
                      <a:pt x="50" y="8"/>
                    </a:lnTo>
                    <a:lnTo>
                      <a:pt x="47" y="8"/>
                    </a:lnTo>
                    <a:lnTo>
                      <a:pt x="41" y="6"/>
                    </a:lnTo>
                    <a:lnTo>
                      <a:pt x="34" y="6"/>
                    </a:lnTo>
                    <a:lnTo>
                      <a:pt x="27" y="6"/>
                    </a:lnTo>
                    <a:lnTo>
                      <a:pt x="22" y="6"/>
                    </a:lnTo>
                    <a:lnTo>
                      <a:pt x="17" y="6"/>
                    </a:lnTo>
                    <a:lnTo>
                      <a:pt x="11" y="6"/>
                    </a:lnTo>
                    <a:lnTo>
                      <a:pt x="3" y="5"/>
                    </a:lnTo>
                    <a:lnTo>
                      <a:pt x="0" y="4"/>
                    </a:lnTo>
                    <a:lnTo>
                      <a:pt x="1" y="2"/>
                    </a:lnTo>
                    <a:lnTo>
                      <a:pt x="3" y="2"/>
                    </a:lnTo>
                    <a:lnTo>
                      <a:pt x="7" y="0"/>
                    </a:lnTo>
                    <a:lnTo>
                      <a:pt x="8"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57" name="Freeform 122">
                <a:extLst>
                  <a:ext uri="{FF2B5EF4-FFF2-40B4-BE49-F238E27FC236}">
                    <a16:creationId xmlns:a16="http://schemas.microsoft.com/office/drawing/2014/main" id="{FAD4CBFC-333F-40AA-AB89-58D0F0C878C2}"/>
                  </a:ext>
                </a:extLst>
              </p:cNvPr>
              <p:cNvSpPr>
                <a:spLocks/>
              </p:cNvSpPr>
              <p:nvPr/>
            </p:nvSpPr>
            <p:spPr bwMode="auto">
              <a:xfrm>
                <a:off x="5424" y="1140"/>
                <a:ext cx="113" cy="18"/>
              </a:xfrm>
              <a:custGeom>
                <a:avLst/>
                <a:gdLst>
                  <a:gd name="T0" fmla="*/ 331 w 339"/>
                  <a:gd name="T1" fmla="*/ 3 h 53"/>
                  <a:gd name="T2" fmla="*/ 339 w 339"/>
                  <a:gd name="T3" fmla="*/ 7 h 53"/>
                  <a:gd name="T4" fmla="*/ 305 w 339"/>
                  <a:gd name="T5" fmla="*/ 8 h 53"/>
                  <a:gd name="T6" fmla="*/ 270 w 339"/>
                  <a:gd name="T7" fmla="*/ 12 h 53"/>
                  <a:gd name="T8" fmla="*/ 233 w 339"/>
                  <a:gd name="T9" fmla="*/ 15 h 53"/>
                  <a:gd name="T10" fmla="*/ 200 w 339"/>
                  <a:gd name="T11" fmla="*/ 20 h 53"/>
                  <a:gd name="T12" fmla="*/ 154 w 339"/>
                  <a:gd name="T13" fmla="*/ 27 h 53"/>
                  <a:gd name="T14" fmla="*/ 110 w 339"/>
                  <a:gd name="T15" fmla="*/ 33 h 53"/>
                  <a:gd name="T16" fmla="*/ 65 w 339"/>
                  <a:gd name="T17" fmla="*/ 39 h 53"/>
                  <a:gd name="T18" fmla="*/ 20 w 339"/>
                  <a:gd name="T19" fmla="*/ 48 h 53"/>
                  <a:gd name="T20" fmla="*/ 14 w 339"/>
                  <a:gd name="T21" fmla="*/ 49 h 53"/>
                  <a:gd name="T22" fmla="*/ 10 w 339"/>
                  <a:gd name="T23" fmla="*/ 51 h 53"/>
                  <a:gd name="T24" fmla="*/ 5 w 339"/>
                  <a:gd name="T25" fmla="*/ 52 h 53"/>
                  <a:gd name="T26" fmla="*/ 0 w 339"/>
                  <a:gd name="T27" fmla="*/ 53 h 53"/>
                  <a:gd name="T28" fmla="*/ 7 w 339"/>
                  <a:gd name="T29" fmla="*/ 44 h 53"/>
                  <a:gd name="T30" fmla="*/ 53 w 339"/>
                  <a:gd name="T31" fmla="*/ 35 h 53"/>
                  <a:gd name="T32" fmla="*/ 102 w 339"/>
                  <a:gd name="T33" fmla="*/ 28 h 53"/>
                  <a:gd name="T34" fmla="*/ 149 w 339"/>
                  <a:gd name="T35" fmla="*/ 22 h 53"/>
                  <a:gd name="T36" fmla="*/ 195 w 339"/>
                  <a:gd name="T37" fmla="*/ 13 h 53"/>
                  <a:gd name="T38" fmla="*/ 223 w 339"/>
                  <a:gd name="T39" fmla="*/ 10 h 53"/>
                  <a:gd name="T40" fmla="*/ 254 w 339"/>
                  <a:gd name="T41" fmla="*/ 8 h 53"/>
                  <a:gd name="T42" fmla="*/ 284 w 339"/>
                  <a:gd name="T43" fmla="*/ 4 h 53"/>
                  <a:gd name="T44" fmla="*/ 314 w 339"/>
                  <a:gd name="T45" fmla="*/ 0 h 53"/>
                  <a:gd name="T46" fmla="*/ 319 w 339"/>
                  <a:gd name="T47" fmla="*/ 0 h 53"/>
                  <a:gd name="T48" fmla="*/ 323 w 339"/>
                  <a:gd name="T49" fmla="*/ 2 h 53"/>
                  <a:gd name="T50" fmla="*/ 326 w 339"/>
                  <a:gd name="T51" fmla="*/ 3 h 53"/>
                  <a:gd name="T52" fmla="*/ 331 w 339"/>
                  <a:gd name="T53" fmla="*/ 3 h 53"/>
                  <a:gd name="T54" fmla="*/ 331 w 339"/>
                  <a:gd name="T55"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9" h="53">
                    <a:moveTo>
                      <a:pt x="331" y="3"/>
                    </a:moveTo>
                    <a:lnTo>
                      <a:pt x="339" y="7"/>
                    </a:lnTo>
                    <a:lnTo>
                      <a:pt x="305" y="8"/>
                    </a:lnTo>
                    <a:lnTo>
                      <a:pt x="270" y="12"/>
                    </a:lnTo>
                    <a:lnTo>
                      <a:pt x="233" y="15"/>
                    </a:lnTo>
                    <a:lnTo>
                      <a:pt x="200" y="20"/>
                    </a:lnTo>
                    <a:lnTo>
                      <a:pt x="154" y="27"/>
                    </a:lnTo>
                    <a:lnTo>
                      <a:pt x="110" y="33"/>
                    </a:lnTo>
                    <a:lnTo>
                      <a:pt x="65" y="39"/>
                    </a:lnTo>
                    <a:lnTo>
                      <a:pt x="20" y="48"/>
                    </a:lnTo>
                    <a:lnTo>
                      <a:pt x="14" y="49"/>
                    </a:lnTo>
                    <a:lnTo>
                      <a:pt x="10" y="51"/>
                    </a:lnTo>
                    <a:lnTo>
                      <a:pt x="5" y="52"/>
                    </a:lnTo>
                    <a:lnTo>
                      <a:pt x="0" y="53"/>
                    </a:lnTo>
                    <a:lnTo>
                      <a:pt x="7" y="44"/>
                    </a:lnTo>
                    <a:lnTo>
                      <a:pt x="53" y="35"/>
                    </a:lnTo>
                    <a:lnTo>
                      <a:pt x="102" y="28"/>
                    </a:lnTo>
                    <a:lnTo>
                      <a:pt x="149" y="22"/>
                    </a:lnTo>
                    <a:lnTo>
                      <a:pt x="195" y="13"/>
                    </a:lnTo>
                    <a:lnTo>
                      <a:pt x="223" y="10"/>
                    </a:lnTo>
                    <a:lnTo>
                      <a:pt x="254" y="8"/>
                    </a:lnTo>
                    <a:lnTo>
                      <a:pt x="284" y="4"/>
                    </a:lnTo>
                    <a:lnTo>
                      <a:pt x="314" y="0"/>
                    </a:lnTo>
                    <a:lnTo>
                      <a:pt x="319" y="0"/>
                    </a:lnTo>
                    <a:lnTo>
                      <a:pt x="323" y="2"/>
                    </a:lnTo>
                    <a:lnTo>
                      <a:pt x="326" y="3"/>
                    </a:lnTo>
                    <a:lnTo>
                      <a:pt x="331" y="3"/>
                    </a:lnTo>
                    <a:lnTo>
                      <a:pt x="33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58" name="Freeform 123">
                <a:extLst>
                  <a:ext uri="{FF2B5EF4-FFF2-40B4-BE49-F238E27FC236}">
                    <a16:creationId xmlns:a16="http://schemas.microsoft.com/office/drawing/2014/main" id="{F833A5B5-CEA6-4DFA-9EB7-84D6452E7AE9}"/>
                  </a:ext>
                </a:extLst>
              </p:cNvPr>
              <p:cNvSpPr>
                <a:spLocks/>
              </p:cNvSpPr>
              <p:nvPr/>
            </p:nvSpPr>
            <p:spPr bwMode="auto">
              <a:xfrm>
                <a:off x="5232" y="1050"/>
                <a:ext cx="14" cy="47"/>
              </a:xfrm>
              <a:custGeom>
                <a:avLst/>
                <a:gdLst>
                  <a:gd name="T0" fmla="*/ 42 w 42"/>
                  <a:gd name="T1" fmla="*/ 0 h 140"/>
                  <a:gd name="T2" fmla="*/ 37 w 42"/>
                  <a:gd name="T3" fmla="*/ 15 h 140"/>
                  <a:gd name="T4" fmla="*/ 31 w 42"/>
                  <a:gd name="T5" fmla="*/ 32 h 140"/>
                  <a:gd name="T6" fmla="*/ 25 w 42"/>
                  <a:gd name="T7" fmla="*/ 47 h 140"/>
                  <a:gd name="T8" fmla="*/ 20 w 42"/>
                  <a:gd name="T9" fmla="*/ 63 h 140"/>
                  <a:gd name="T10" fmla="*/ 15 w 42"/>
                  <a:gd name="T11" fmla="*/ 78 h 140"/>
                  <a:gd name="T12" fmla="*/ 11 w 42"/>
                  <a:gd name="T13" fmla="*/ 93 h 140"/>
                  <a:gd name="T14" fmla="*/ 8 w 42"/>
                  <a:gd name="T15" fmla="*/ 107 h 140"/>
                  <a:gd name="T16" fmla="*/ 5 w 42"/>
                  <a:gd name="T17" fmla="*/ 122 h 140"/>
                  <a:gd name="T18" fmla="*/ 3 w 42"/>
                  <a:gd name="T19" fmla="*/ 127 h 140"/>
                  <a:gd name="T20" fmla="*/ 3 w 42"/>
                  <a:gd name="T21" fmla="*/ 135 h 140"/>
                  <a:gd name="T22" fmla="*/ 2 w 42"/>
                  <a:gd name="T23" fmla="*/ 138 h 140"/>
                  <a:gd name="T24" fmla="*/ 1 w 42"/>
                  <a:gd name="T25" fmla="*/ 140 h 140"/>
                  <a:gd name="T26" fmla="*/ 0 w 42"/>
                  <a:gd name="T27" fmla="*/ 130 h 140"/>
                  <a:gd name="T28" fmla="*/ 1 w 42"/>
                  <a:gd name="T29" fmla="*/ 121 h 140"/>
                  <a:gd name="T30" fmla="*/ 3 w 42"/>
                  <a:gd name="T31" fmla="*/ 111 h 140"/>
                  <a:gd name="T32" fmla="*/ 6 w 42"/>
                  <a:gd name="T33" fmla="*/ 101 h 140"/>
                  <a:gd name="T34" fmla="*/ 10 w 42"/>
                  <a:gd name="T35" fmla="*/ 79 h 140"/>
                  <a:gd name="T36" fmla="*/ 16 w 42"/>
                  <a:gd name="T37" fmla="*/ 58 h 140"/>
                  <a:gd name="T38" fmla="*/ 24 w 42"/>
                  <a:gd name="T39" fmla="*/ 37 h 140"/>
                  <a:gd name="T40" fmla="*/ 34 w 42"/>
                  <a:gd name="T41" fmla="*/ 16 h 140"/>
                  <a:gd name="T42" fmla="*/ 35 w 42"/>
                  <a:gd name="T43" fmla="*/ 11 h 140"/>
                  <a:gd name="T44" fmla="*/ 36 w 42"/>
                  <a:gd name="T45" fmla="*/ 5 h 140"/>
                  <a:gd name="T46" fmla="*/ 37 w 42"/>
                  <a:gd name="T47" fmla="*/ 1 h 140"/>
                  <a:gd name="T48" fmla="*/ 42 w 42"/>
                  <a:gd name="T49" fmla="*/ 0 h 140"/>
                  <a:gd name="T50" fmla="*/ 42 w 42"/>
                  <a:gd name="T5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140">
                    <a:moveTo>
                      <a:pt x="42" y="0"/>
                    </a:moveTo>
                    <a:lnTo>
                      <a:pt x="37" y="15"/>
                    </a:lnTo>
                    <a:lnTo>
                      <a:pt x="31" y="32"/>
                    </a:lnTo>
                    <a:lnTo>
                      <a:pt x="25" y="47"/>
                    </a:lnTo>
                    <a:lnTo>
                      <a:pt x="20" y="63"/>
                    </a:lnTo>
                    <a:lnTo>
                      <a:pt x="15" y="78"/>
                    </a:lnTo>
                    <a:lnTo>
                      <a:pt x="11" y="93"/>
                    </a:lnTo>
                    <a:lnTo>
                      <a:pt x="8" y="107"/>
                    </a:lnTo>
                    <a:lnTo>
                      <a:pt x="5" y="122"/>
                    </a:lnTo>
                    <a:lnTo>
                      <a:pt x="3" y="127"/>
                    </a:lnTo>
                    <a:lnTo>
                      <a:pt x="3" y="135"/>
                    </a:lnTo>
                    <a:lnTo>
                      <a:pt x="2" y="138"/>
                    </a:lnTo>
                    <a:lnTo>
                      <a:pt x="1" y="140"/>
                    </a:lnTo>
                    <a:lnTo>
                      <a:pt x="0" y="130"/>
                    </a:lnTo>
                    <a:lnTo>
                      <a:pt x="1" y="121"/>
                    </a:lnTo>
                    <a:lnTo>
                      <a:pt x="3" y="111"/>
                    </a:lnTo>
                    <a:lnTo>
                      <a:pt x="6" y="101"/>
                    </a:lnTo>
                    <a:lnTo>
                      <a:pt x="10" y="79"/>
                    </a:lnTo>
                    <a:lnTo>
                      <a:pt x="16" y="58"/>
                    </a:lnTo>
                    <a:lnTo>
                      <a:pt x="24" y="37"/>
                    </a:lnTo>
                    <a:lnTo>
                      <a:pt x="34" y="16"/>
                    </a:lnTo>
                    <a:lnTo>
                      <a:pt x="35" y="11"/>
                    </a:lnTo>
                    <a:lnTo>
                      <a:pt x="36" y="5"/>
                    </a:lnTo>
                    <a:lnTo>
                      <a:pt x="37" y="1"/>
                    </a:lnTo>
                    <a:lnTo>
                      <a:pt x="42" y="0"/>
                    </a:lnTo>
                    <a:lnTo>
                      <a:pt x="42"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59" name="Freeform 124">
                <a:extLst>
                  <a:ext uri="{FF2B5EF4-FFF2-40B4-BE49-F238E27FC236}">
                    <a16:creationId xmlns:a16="http://schemas.microsoft.com/office/drawing/2014/main" id="{C24A2017-C03C-4B60-B558-D1A3D301F790}"/>
                  </a:ext>
                </a:extLst>
              </p:cNvPr>
              <p:cNvSpPr>
                <a:spLocks/>
              </p:cNvSpPr>
              <p:nvPr/>
            </p:nvSpPr>
            <p:spPr bwMode="auto">
              <a:xfrm>
                <a:off x="5222" y="1053"/>
                <a:ext cx="21" cy="45"/>
              </a:xfrm>
              <a:custGeom>
                <a:avLst/>
                <a:gdLst>
                  <a:gd name="T0" fmla="*/ 62 w 62"/>
                  <a:gd name="T1" fmla="*/ 133 h 134"/>
                  <a:gd name="T2" fmla="*/ 58 w 62"/>
                  <a:gd name="T3" fmla="*/ 134 h 134"/>
                  <a:gd name="T4" fmla="*/ 53 w 62"/>
                  <a:gd name="T5" fmla="*/ 122 h 134"/>
                  <a:gd name="T6" fmla="*/ 46 w 62"/>
                  <a:gd name="T7" fmla="*/ 109 h 134"/>
                  <a:gd name="T8" fmla="*/ 40 w 62"/>
                  <a:gd name="T9" fmla="*/ 94 h 134"/>
                  <a:gd name="T10" fmla="*/ 35 w 62"/>
                  <a:gd name="T11" fmla="*/ 83 h 134"/>
                  <a:gd name="T12" fmla="*/ 26 w 62"/>
                  <a:gd name="T13" fmla="*/ 63 h 134"/>
                  <a:gd name="T14" fmla="*/ 18 w 62"/>
                  <a:gd name="T15" fmla="*/ 41 h 134"/>
                  <a:gd name="T16" fmla="*/ 9 w 62"/>
                  <a:gd name="T17" fmla="*/ 19 h 134"/>
                  <a:gd name="T18" fmla="*/ 0 w 62"/>
                  <a:gd name="T19" fmla="*/ 0 h 134"/>
                  <a:gd name="T20" fmla="*/ 4 w 62"/>
                  <a:gd name="T21" fmla="*/ 0 h 134"/>
                  <a:gd name="T22" fmla="*/ 9 w 62"/>
                  <a:gd name="T23" fmla="*/ 10 h 134"/>
                  <a:gd name="T24" fmla="*/ 14 w 62"/>
                  <a:gd name="T25" fmla="*/ 23 h 134"/>
                  <a:gd name="T26" fmla="*/ 19 w 62"/>
                  <a:gd name="T27" fmla="*/ 34 h 134"/>
                  <a:gd name="T28" fmla="*/ 24 w 62"/>
                  <a:gd name="T29" fmla="*/ 44 h 134"/>
                  <a:gd name="T30" fmla="*/ 33 w 62"/>
                  <a:gd name="T31" fmla="*/ 64 h 134"/>
                  <a:gd name="T32" fmla="*/ 43 w 62"/>
                  <a:gd name="T33" fmla="*/ 89 h 134"/>
                  <a:gd name="T34" fmla="*/ 53 w 62"/>
                  <a:gd name="T35" fmla="*/ 113 h 134"/>
                  <a:gd name="T36" fmla="*/ 62 w 62"/>
                  <a:gd name="T37" fmla="*/ 133 h 134"/>
                  <a:gd name="T38" fmla="*/ 62 w 62"/>
                  <a:gd name="T39" fmla="*/ 1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134">
                    <a:moveTo>
                      <a:pt x="62" y="133"/>
                    </a:moveTo>
                    <a:lnTo>
                      <a:pt x="58" y="134"/>
                    </a:lnTo>
                    <a:lnTo>
                      <a:pt x="53" y="122"/>
                    </a:lnTo>
                    <a:lnTo>
                      <a:pt x="46" y="109"/>
                    </a:lnTo>
                    <a:lnTo>
                      <a:pt x="40" y="94"/>
                    </a:lnTo>
                    <a:lnTo>
                      <a:pt x="35" y="83"/>
                    </a:lnTo>
                    <a:lnTo>
                      <a:pt x="26" y="63"/>
                    </a:lnTo>
                    <a:lnTo>
                      <a:pt x="18" y="41"/>
                    </a:lnTo>
                    <a:lnTo>
                      <a:pt x="9" y="19"/>
                    </a:lnTo>
                    <a:lnTo>
                      <a:pt x="0" y="0"/>
                    </a:lnTo>
                    <a:lnTo>
                      <a:pt x="4" y="0"/>
                    </a:lnTo>
                    <a:lnTo>
                      <a:pt x="9" y="10"/>
                    </a:lnTo>
                    <a:lnTo>
                      <a:pt x="14" y="23"/>
                    </a:lnTo>
                    <a:lnTo>
                      <a:pt x="19" y="34"/>
                    </a:lnTo>
                    <a:lnTo>
                      <a:pt x="24" y="44"/>
                    </a:lnTo>
                    <a:lnTo>
                      <a:pt x="33" y="64"/>
                    </a:lnTo>
                    <a:lnTo>
                      <a:pt x="43" y="89"/>
                    </a:lnTo>
                    <a:lnTo>
                      <a:pt x="53" y="113"/>
                    </a:lnTo>
                    <a:lnTo>
                      <a:pt x="62" y="133"/>
                    </a:lnTo>
                    <a:lnTo>
                      <a:pt x="62" y="13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60" name="Freeform 125">
                <a:extLst>
                  <a:ext uri="{FF2B5EF4-FFF2-40B4-BE49-F238E27FC236}">
                    <a16:creationId xmlns:a16="http://schemas.microsoft.com/office/drawing/2014/main" id="{A5919C1E-00EF-4B91-BA31-414B6CD17C3F}"/>
                  </a:ext>
                </a:extLst>
              </p:cNvPr>
              <p:cNvSpPr>
                <a:spLocks/>
              </p:cNvSpPr>
              <p:nvPr/>
            </p:nvSpPr>
            <p:spPr bwMode="auto">
              <a:xfrm>
                <a:off x="5249" y="1049"/>
                <a:ext cx="7" cy="42"/>
              </a:xfrm>
              <a:custGeom>
                <a:avLst/>
                <a:gdLst>
                  <a:gd name="T0" fmla="*/ 6 w 22"/>
                  <a:gd name="T1" fmla="*/ 0 h 128"/>
                  <a:gd name="T2" fmla="*/ 8 w 22"/>
                  <a:gd name="T3" fmla="*/ 30 h 128"/>
                  <a:gd name="T4" fmla="*/ 11 w 22"/>
                  <a:gd name="T5" fmla="*/ 62 h 128"/>
                  <a:gd name="T6" fmla="*/ 17 w 22"/>
                  <a:gd name="T7" fmla="*/ 92 h 128"/>
                  <a:gd name="T8" fmla="*/ 22 w 22"/>
                  <a:gd name="T9" fmla="*/ 122 h 128"/>
                  <a:gd name="T10" fmla="*/ 20 w 22"/>
                  <a:gd name="T11" fmla="*/ 123 h 128"/>
                  <a:gd name="T12" fmla="*/ 20 w 22"/>
                  <a:gd name="T13" fmla="*/ 126 h 128"/>
                  <a:gd name="T14" fmla="*/ 19 w 22"/>
                  <a:gd name="T15" fmla="*/ 127 h 128"/>
                  <a:gd name="T16" fmla="*/ 18 w 22"/>
                  <a:gd name="T17" fmla="*/ 128 h 128"/>
                  <a:gd name="T18" fmla="*/ 15 w 22"/>
                  <a:gd name="T19" fmla="*/ 111 h 128"/>
                  <a:gd name="T20" fmla="*/ 13 w 22"/>
                  <a:gd name="T21" fmla="*/ 94 h 128"/>
                  <a:gd name="T22" fmla="*/ 10 w 22"/>
                  <a:gd name="T23" fmla="*/ 78 h 128"/>
                  <a:gd name="T24" fmla="*/ 6 w 22"/>
                  <a:gd name="T25" fmla="*/ 62 h 128"/>
                  <a:gd name="T26" fmla="*/ 5 w 22"/>
                  <a:gd name="T27" fmla="*/ 47 h 128"/>
                  <a:gd name="T28" fmla="*/ 4 w 22"/>
                  <a:gd name="T29" fmla="*/ 30 h 128"/>
                  <a:gd name="T30" fmla="*/ 1 w 22"/>
                  <a:gd name="T31" fmla="*/ 15 h 128"/>
                  <a:gd name="T32" fmla="*/ 0 w 22"/>
                  <a:gd name="T33" fmla="*/ 0 h 128"/>
                  <a:gd name="T34" fmla="*/ 3 w 22"/>
                  <a:gd name="T35" fmla="*/ 0 h 128"/>
                  <a:gd name="T36" fmla="*/ 6 w 22"/>
                  <a:gd name="T37" fmla="*/ 0 h 128"/>
                  <a:gd name="T38" fmla="*/ 6 w 22"/>
                  <a:gd name="T3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28">
                    <a:moveTo>
                      <a:pt x="6" y="0"/>
                    </a:moveTo>
                    <a:lnTo>
                      <a:pt x="8" y="30"/>
                    </a:lnTo>
                    <a:lnTo>
                      <a:pt x="11" y="62"/>
                    </a:lnTo>
                    <a:lnTo>
                      <a:pt x="17" y="92"/>
                    </a:lnTo>
                    <a:lnTo>
                      <a:pt x="22" y="122"/>
                    </a:lnTo>
                    <a:lnTo>
                      <a:pt x="20" y="123"/>
                    </a:lnTo>
                    <a:lnTo>
                      <a:pt x="20" y="126"/>
                    </a:lnTo>
                    <a:lnTo>
                      <a:pt x="19" y="127"/>
                    </a:lnTo>
                    <a:lnTo>
                      <a:pt x="18" y="128"/>
                    </a:lnTo>
                    <a:lnTo>
                      <a:pt x="15" y="111"/>
                    </a:lnTo>
                    <a:lnTo>
                      <a:pt x="13" y="94"/>
                    </a:lnTo>
                    <a:lnTo>
                      <a:pt x="10" y="78"/>
                    </a:lnTo>
                    <a:lnTo>
                      <a:pt x="6" y="62"/>
                    </a:lnTo>
                    <a:lnTo>
                      <a:pt x="5" y="47"/>
                    </a:lnTo>
                    <a:lnTo>
                      <a:pt x="4" y="30"/>
                    </a:lnTo>
                    <a:lnTo>
                      <a:pt x="1" y="15"/>
                    </a:lnTo>
                    <a:lnTo>
                      <a:pt x="0" y="0"/>
                    </a:lnTo>
                    <a:lnTo>
                      <a:pt x="3" y="0"/>
                    </a:lnTo>
                    <a:lnTo>
                      <a:pt x="6" y="0"/>
                    </a:lnTo>
                    <a:lnTo>
                      <a:pt x="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61" name="Freeform 126">
                <a:extLst>
                  <a:ext uri="{FF2B5EF4-FFF2-40B4-BE49-F238E27FC236}">
                    <a16:creationId xmlns:a16="http://schemas.microsoft.com/office/drawing/2014/main" id="{A8053BD8-A2DA-4A66-BAA9-9B7F851C24B1}"/>
                  </a:ext>
                </a:extLst>
              </p:cNvPr>
              <p:cNvSpPr>
                <a:spLocks/>
              </p:cNvSpPr>
              <p:nvPr/>
            </p:nvSpPr>
            <p:spPr bwMode="auto">
              <a:xfrm>
                <a:off x="5198" y="1063"/>
                <a:ext cx="34" cy="35"/>
              </a:xfrm>
              <a:custGeom>
                <a:avLst/>
                <a:gdLst>
                  <a:gd name="T0" fmla="*/ 101 w 101"/>
                  <a:gd name="T1" fmla="*/ 103 h 104"/>
                  <a:gd name="T2" fmla="*/ 98 w 101"/>
                  <a:gd name="T3" fmla="*/ 104 h 104"/>
                  <a:gd name="T4" fmla="*/ 95 w 101"/>
                  <a:gd name="T5" fmla="*/ 103 h 104"/>
                  <a:gd name="T6" fmla="*/ 90 w 101"/>
                  <a:gd name="T7" fmla="*/ 99 h 104"/>
                  <a:gd name="T8" fmla="*/ 87 w 101"/>
                  <a:gd name="T9" fmla="*/ 97 h 104"/>
                  <a:gd name="T10" fmla="*/ 64 w 101"/>
                  <a:gd name="T11" fmla="*/ 74 h 104"/>
                  <a:gd name="T12" fmla="*/ 42 w 101"/>
                  <a:gd name="T13" fmla="*/ 52 h 104"/>
                  <a:gd name="T14" fmla="*/ 20 w 101"/>
                  <a:gd name="T15" fmla="*/ 28 h 104"/>
                  <a:gd name="T16" fmla="*/ 0 w 101"/>
                  <a:gd name="T17" fmla="*/ 5 h 104"/>
                  <a:gd name="T18" fmla="*/ 0 w 101"/>
                  <a:gd name="T19" fmla="*/ 3 h 104"/>
                  <a:gd name="T20" fmla="*/ 2 w 101"/>
                  <a:gd name="T21" fmla="*/ 0 h 104"/>
                  <a:gd name="T22" fmla="*/ 12 w 101"/>
                  <a:gd name="T23" fmla="*/ 11 h 104"/>
                  <a:gd name="T24" fmla="*/ 23 w 101"/>
                  <a:gd name="T25" fmla="*/ 24 h 104"/>
                  <a:gd name="T26" fmla="*/ 33 w 101"/>
                  <a:gd name="T27" fmla="*/ 36 h 104"/>
                  <a:gd name="T28" fmla="*/ 46 w 101"/>
                  <a:gd name="T29" fmla="*/ 49 h 104"/>
                  <a:gd name="T30" fmla="*/ 58 w 101"/>
                  <a:gd name="T31" fmla="*/ 63 h 104"/>
                  <a:gd name="T32" fmla="*/ 72 w 101"/>
                  <a:gd name="T33" fmla="*/ 77 h 104"/>
                  <a:gd name="T34" fmla="*/ 86 w 101"/>
                  <a:gd name="T35" fmla="*/ 89 h 104"/>
                  <a:gd name="T36" fmla="*/ 101 w 101"/>
                  <a:gd name="T37" fmla="*/ 103 h 104"/>
                  <a:gd name="T38" fmla="*/ 101 w 101"/>
                  <a:gd name="T39" fmla="*/ 10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104">
                    <a:moveTo>
                      <a:pt x="101" y="103"/>
                    </a:moveTo>
                    <a:lnTo>
                      <a:pt x="98" y="104"/>
                    </a:lnTo>
                    <a:lnTo>
                      <a:pt x="95" y="103"/>
                    </a:lnTo>
                    <a:lnTo>
                      <a:pt x="90" y="99"/>
                    </a:lnTo>
                    <a:lnTo>
                      <a:pt x="87" y="97"/>
                    </a:lnTo>
                    <a:lnTo>
                      <a:pt x="64" y="74"/>
                    </a:lnTo>
                    <a:lnTo>
                      <a:pt x="42" y="52"/>
                    </a:lnTo>
                    <a:lnTo>
                      <a:pt x="20" y="28"/>
                    </a:lnTo>
                    <a:lnTo>
                      <a:pt x="0" y="5"/>
                    </a:lnTo>
                    <a:lnTo>
                      <a:pt x="0" y="3"/>
                    </a:lnTo>
                    <a:lnTo>
                      <a:pt x="2" y="0"/>
                    </a:lnTo>
                    <a:lnTo>
                      <a:pt x="12" y="11"/>
                    </a:lnTo>
                    <a:lnTo>
                      <a:pt x="23" y="24"/>
                    </a:lnTo>
                    <a:lnTo>
                      <a:pt x="33" y="36"/>
                    </a:lnTo>
                    <a:lnTo>
                      <a:pt x="46" y="49"/>
                    </a:lnTo>
                    <a:lnTo>
                      <a:pt x="58" y="63"/>
                    </a:lnTo>
                    <a:lnTo>
                      <a:pt x="72" y="77"/>
                    </a:lnTo>
                    <a:lnTo>
                      <a:pt x="86" y="89"/>
                    </a:lnTo>
                    <a:lnTo>
                      <a:pt x="101" y="103"/>
                    </a:lnTo>
                    <a:lnTo>
                      <a:pt x="101" y="10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62" name="Freeform 127">
                <a:extLst>
                  <a:ext uri="{FF2B5EF4-FFF2-40B4-BE49-F238E27FC236}">
                    <a16:creationId xmlns:a16="http://schemas.microsoft.com/office/drawing/2014/main" id="{FB2C3840-8F07-4F9A-B97B-4145C10BB015}"/>
                  </a:ext>
                </a:extLst>
              </p:cNvPr>
              <p:cNvSpPr>
                <a:spLocks/>
              </p:cNvSpPr>
              <p:nvPr/>
            </p:nvSpPr>
            <p:spPr bwMode="auto">
              <a:xfrm>
                <a:off x="5205" y="1055"/>
                <a:ext cx="17" cy="57"/>
              </a:xfrm>
              <a:custGeom>
                <a:avLst/>
                <a:gdLst>
                  <a:gd name="T0" fmla="*/ 4 w 51"/>
                  <a:gd name="T1" fmla="*/ 0 h 169"/>
                  <a:gd name="T2" fmla="*/ 13 w 51"/>
                  <a:gd name="T3" fmla="*/ 32 h 169"/>
                  <a:gd name="T4" fmla="*/ 24 w 51"/>
                  <a:gd name="T5" fmla="*/ 64 h 169"/>
                  <a:gd name="T6" fmla="*/ 34 w 51"/>
                  <a:gd name="T7" fmla="*/ 96 h 169"/>
                  <a:gd name="T8" fmla="*/ 43 w 51"/>
                  <a:gd name="T9" fmla="*/ 128 h 169"/>
                  <a:gd name="T10" fmla="*/ 46 w 51"/>
                  <a:gd name="T11" fmla="*/ 138 h 169"/>
                  <a:gd name="T12" fmla="*/ 49 w 51"/>
                  <a:gd name="T13" fmla="*/ 148 h 169"/>
                  <a:gd name="T14" fmla="*/ 51 w 51"/>
                  <a:gd name="T15" fmla="*/ 157 h 169"/>
                  <a:gd name="T16" fmla="*/ 51 w 51"/>
                  <a:gd name="T17" fmla="*/ 169 h 169"/>
                  <a:gd name="T18" fmla="*/ 47 w 51"/>
                  <a:gd name="T19" fmla="*/ 160 h 169"/>
                  <a:gd name="T20" fmla="*/ 44 w 51"/>
                  <a:gd name="T21" fmla="*/ 150 h 169"/>
                  <a:gd name="T22" fmla="*/ 42 w 51"/>
                  <a:gd name="T23" fmla="*/ 140 h 169"/>
                  <a:gd name="T24" fmla="*/ 39 w 51"/>
                  <a:gd name="T25" fmla="*/ 130 h 169"/>
                  <a:gd name="T26" fmla="*/ 38 w 51"/>
                  <a:gd name="T27" fmla="*/ 128 h 169"/>
                  <a:gd name="T28" fmla="*/ 37 w 51"/>
                  <a:gd name="T29" fmla="*/ 126 h 169"/>
                  <a:gd name="T30" fmla="*/ 36 w 51"/>
                  <a:gd name="T31" fmla="*/ 123 h 169"/>
                  <a:gd name="T32" fmla="*/ 36 w 51"/>
                  <a:gd name="T33" fmla="*/ 122 h 169"/>
                  <a:gd name="T34" fmla="*/ 34 w 51"/>
                  <a:gd name="T35" fmla="*/ 116 h 169"/>
                  <a:gd name="T36" fmla="*/ 33 w 51"/>
                  <a:gd name="T37" fmla="*/ 111 h 169"/>
                  <a:gd name="T38" fmla="*/ 32 w 51"/>
                  <a:gd name="T39" fmla="*/ 104 h 169"/>
                  <a:gd name="T40" fmla="*/ 31 w 51"/>
                  <a:gd name="T41" fmla="*/ 99 h 169"/>
                  <a:gd name="T42" fmla="*/ 29 w 51"/>
                  <a:gd name="T43" fmla="*/ 96 h 169"/>
                  <a:gd name="T44" fmla="*/ 28 w 51"/>
                  <a:gd name="T45" fmla="*/ 92 h 169"/>
                  <a:gd name="T46" fmla="*/ 27 w 51"/>
                  <a:gd name="T47" fmla="*/ 87 h 169"/>
                  <a:gd name="T48" fmla="*/ 26 w 51"/>
                  <a:gd name="T49" fmla="*/ 83 h 169"/>
                  <a:gd name="T50" fmla="*/ 21 w 51"/>
                  <a:gd name="T51" fmla="*/ 69 h 169"/>
                  <a:gd name="T52" fmla="*/ 16 w 51"/>
                  <a:gd name="T53" fmla="*/ 55 h 169"/>
                  <a:gd name="T54" fmla="*/ 11 w 51"/>
                  <a:gd name="T55" fmla="*/ 42 h 169"/>
                  <a:gd name="T56" fmla="*/ 7 w 51"/>
                  <a:gd name="T57" fmla="*/ 29 h 169"/>
                  <a:gd name="T58" fmla="*/ 4 w 51"/>
                  <a:gd name="T59" fmla="*/ 22 h 169"/>
                  <a:gd name="T60" fmla="*/ 3 w 51"/>
                  <a:gd name="T61" fmla="*/ 14 h 169"/>
                  <a:gd name="T62" fmla="*/ 0 w 51"/>
                  <a:gd name="T63" fmla="*/ 6 h 169"/>
                  <a:gd name="T64" fmla="*/ 0 w 51"/>
                  <a:gd name="T65" fmla="*/ 0 h 169"/>
                  <a:gd name="T66" fmla="*/ 0 w 51"/>
                  <a:gd name="T67" fmla="*/ 0 h 169"/>
                  <a:gd name="T68" fmla="*/ 3 w 51"/>
                  <a:gd name="T69" fmla="*/ 0 h 169"/>
                  <a:gd name="T70" fmla="*/ 4 w 51"/>
                  <a:gd name="T71" fmla="*/ 0 h 169"/>
                  <a:gd name="T72" fmla="*/ 4 w 51"/>
                  <a:gd name="T73" fmla="*/ 0 h 169"/>
                  <a:gd name="T74" fmla="*/ 4 w 51"/>
                  <a:gd name="T7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169">
                    <a:moveTo>
                      <a:pt x="4" y="0"/>
                    </a:moveTo>
                    <a:lnTo>
                      <a:pt x="13" y="32"/>
                    </a:lnTo>
                    <a:lnTo>
                      <a:pt x="24" y="64"/>
                    </a:lnTo>
                    <a:lnTo>
                      <a:pt x="34" y="96"/>
                    </a:lnTo>
                    <a:lnTo>
                      <a:pt x="43" y="128"/>
                    </a:lnTo>
                    <a:lnTo>
                      <a:pt x="46" y="138"/>
                    </a:lnTo>
                    <a:lnTo>
                      <a:pt x="49" y="148"/>
                    </a:lnTo>
                    <a:lnTo>
                      <a:pt x="51" y="157"/>
                    </a:lnTo>
                    <a:lnTo>
                      <a:pt x="51" y="169"/>
                    </a:lnTo>
                    <a:lnTo>
                      <a:pt x="47" y="160"/>
                    </a:lnTo>
                    <a:lnTo>
                      <a:pt x="44" y="150"/>
                    </a:lnTo>
                    <a:lnTo>
                      <a:pt x="42" y="140"/>
                    </a:lnTo>
                    <a:lnTo>
                      <a:pt x="39" y="130"/>
                    </a:lnTo>
                    <a:lnTo>
                      <a:pt x="38" y="128"/>
                    </a:lnTo>
                    <a:lnTo>
                      <a:pt x="37" y="126"/>
                    </a:lnTo>
                    <a:lnTo>
                      <a:pt x="36" y="123"/>
                    </a:lnTo>
                    <a:lnTo>
                      <a:pt x="36" y="122"/>
                    </a:lnTo>
                    <a:lnTo>
                      <a:pt x="34" y="116"/>
                    </a:lnTo>
                    <a:lnTo>
                      <a:pt x="33" y="111"/>
                    </a:lnTo>
                    <a:lnTo>
                      <a:pt x="32" y="104"/>
                    </a:lnTo>
                    <a:lnTo>
                      <a:pt x="31" y="99"/>
                    </a:lnTo>
                    <a:lnTo>
                      <a:pt x="29" y="96"/>
                    </a:lnTo>
                    <a:lnTo>
                      <a:pt x="28" y="92"/>
                    </a:lnTo>
                    <a:lnTo>
                      <a:pt x="27" y="87"/>
                    </a:lnTo>
                    <a:lnTo>
                      <a:pt x="26" y="83"/>
                    </a:lnTo>
                    <a:lnTo>
                      <a:pt x="21" y="69"/>
                    </a:lnTo>
                    <a:lnTo>
                      <a:pt x="16" y="55"/>
                    </a:lnTo>
                    <a:lnTo>
                      <a:pt x="11" y="42"/>
                    </a:lnTo>
                    <a:lnTo>
                      <a:pt x="7" y="29"/>
                    </a:lnTo>
                    <a:lnTo>
                      <a:pt x="4" y="22"/>
                    </a:lnTo>
                    <a:lnTo>
                      <a:pt x="3" y="14"/>
                    </a:lnTo>
                    <a:lnTo>
                      <a:pt x="0" y="6"/>
                    </a:lnTo>
                    <a:lnTo>
                      <a:pt x="0" y="0"/>
                    </a:lnTo>
                    <a:lnTo>
                      <a:pt x="0" y="0"/>
                    </a:lnTo>
                    <a:lnTo>
                      <a:pt x="3" y="0"/>
                    </a:lnTo>
                    <a:lnTo>
                      <a:pt x="4" y="0"/>
                    </a:lnTo>
                    <a:lnTo>
                      <a:pt x="4" y="0"/>
                    </a:lnTo>
                    <a:lnTo>
                      <a:pt x="4"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63" name="Freeform 128">
                <a:extLst>
                  <a:ext uri="{FF2B5EF4-FFF2-40B4-BE49-F238E27FC236}">
                    <a16:creationId xmlns:a16="http://schemas.microsoft.com/office/drawing/2014/main" id="{A4675209-6E5D-490B-8745-28C05D82C553}"/>
                  </a:ext>
                </a:extLst>
              </p:cNvPr>
              <p:cNvSpPr>
                <a:spLocks/>
              </p:cNvSpPr>
              <p:nvPr/>
            </p:nvSpPr>
            <p:spPr bwMode="auto">
              <a:xfrm>
                <a:off x="5170" y="1101"/>
                <a:ext cx="49" cy="16"/>
              </a:xfrm>
              <a:custGeom>
                <a:avLst/>
                <a:gdLst>
                  <a:gd name="T0" fmla="*/ 146 w 146"/>
                  <a:gd name="T1" fmla="*/ 46 h 48"/>
                  <a:gd name="T2" fmla="*/ 142 w 146"/>
                  <a:gd name="T3" fmla="*/ 48 h 48"/>
                  <a:gd name="T4" fmla="*/ 137 w 146"/>
                  <a:gd name="T5" fmla="*/ 47 h 48"/>
                  <a:gd name="T6" fmla="*/ 130 w 146"/>
                  <a:gd name="T7" fmla="*/ 44 h 48"/>
                  <a:gd name="T8" fmla="*/ 125 w 146"/>
                  <a:gd name="T9" fmla="*/ 43 h 48"/>
                  <a:gd name="T10" fmla="*/ 94 w 146"/>
                  <a:gd name="T11" fmla="*/ 33 h 48"/>
                  <a:gd name="T12" fmla="*/ 64 w 146"/>
                  <a:gd name="T13" fmla="*/ 26 h 48"/>
                  <a:gd name="T14" fmla="*/ 33 w 146"/>
                  <a:gd name="T15" fmla="*/ 15 h 48"/>
                  <a:gd name="T16" fmla="*/ 4 w 146"/>
                  <a:gd name="T17" fmla="*/ 5 h 48"/>
                  <a:gd name="T18" fmla="*/ 1 w 146"/>
                  <a:gd name="T19" fmla="*/ 3 h 48"/>
                  <a:gd name="T20" fmla="*/ 0 w 146"/>
                  <a:gd name="T21" fmla="*/ 0 h 48"/>
                  <a:gd name="T22" fmla="*/ 35 w 146"/>
                  <a:gd name="T23" fmla="*/ 13 h 48"/>
                  <a:gd name="T24" fmla="*/ 73 w 146"/>
                  <a:gd name="T25" fmla="*/ 24 h 48"/>
                  <a:gd name="T26" fmla="*/ 110 w 146"/>
                  <a:gd name="T27" fmla="*/ 33 h 48"/>
                  <a:gd name="T28" fmla="*/ 146 w 146"/>
                  <a:gd name="T29" fmla="*/ 46 h 48"/>
                  <a:gd name="T30" fmla="*/ 146 w 146"/>
                  <a:gd name="T31"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48">
                    <a:moveTo>
                      <a:pt x="146" y="46"/>
                    </a:moveTo>
                    <a:lnTo>
                      <a:pt x="142" y="48"/>
                    </a:lnTo>
                    <a:lnTo>
                      <a:pt x="137" y="47"/>
                    </a:lnTo>
                    <a:lnTo>
                      <a:pt x="130" y="44"/>
                    </a:lnTo>
                    <a:lnTo>
                      <a:pt x="125" y="43"/>
                    </a:lnTo>
                    <a:lnTo>
                      <a:pt x="94" y="33"/>
                    </a:lnTo>
                    <a:lnTo>
                      <a:pt x="64" y="26"/>
                    </a:lnTo>
                    <a:lnTo>
                      <a:pt x="33" y="15"/>
                    </a:lnTo>
                    <a:lnTo>
                      <a:pt x="4" y="5"/>
                    </a:lnTo>
                    <a:lnTo>
                      <a:pt x="1" y="3"/>
                    </a:lnTo>
                    <a:lnTo>
                      <a:pt x="0" y="0"/>
                    </a:lnTo>
                    <a:lnTo>
                      <a:pt x="35" y="13"/>
                    </a:lnTo>
                    <a:lnTo>
                      <a:pt x="73" y="24"/>
                    </a:lnTo>
                    <a:lnTo>
                      <a:pt x="110" y="33"/>
                    </a:lnTo>
                    <a:lnTo>
                      <a:pt x="146" y="46"/>
                    </a:lnTo>
                    <a:lnTo>
                      <a:pt x="146" y="46"/>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64" name="Freeform 129">
                <a:extLst>
                  <a:ext uri="{FF2B5EF4-FFF2-40B4-BE49-F238E27FC236}">
                    <a16:creationId xmlns:a16="http://schemas.microsoft.com/office/drawing/2014/main" id="{E4BDCEB7-03BB-440D-9F89-47EB89FB2952}"/>
                  </a:ext>
                </a:extLst>
              </p:cNvPr>
              <p:cNvSpPr>
                <a:spLocks/>
              </p:cNvSpPr>
              <p:nvPr/>
            </p:nvSpPr>
            <p:spPr bwMode="auto">
              <a:xfrm>
                <a:off x="5176" y="1103"/>
                <a:ext cx="48" cy="16"/>
              </a:xfrm>
              <a:custGeom>
                <a:avLst/>
                <a:gdLst>
                  <a:gd name="T0" fmla="*/ 145 w 145"/>
                  <a:gd name="T1" fmla="*/ 0 h 48"/>
                  <a:gd name="T2" fmla="*/ 140 w 145"/>
                  <a:gd name="T3" fmla="*/ 4 h 48"/>
                  <a:gd name="T4" fmla="*/ 134 w 145"/>
                  <a:gd name="T5" fmla="*/ 8 h 48"/>
                  <a:gd name="T6" fmla="*/ 126 w 145"/>
                  <a:gd name="T7" fmla="*/ 10 h 48"/>
                  <a:gd name="T8" fmla="*/ 120 w 145"/>
                  <a:gd name="T9" fmla="*/ 13 h 48"/>
                  <a:gd name="T10" fmla="*/ 90 w 145"/>
                  <a:gd name="T11" fmla="*/ 22 h 48"/>
                  <a:gd name="T12" fmla="*/ 61 w 145"/>
                  <a:gd name="T13" fmla="*/ 30 h 48"/>
                  <a:gd name="T14" fmla="*/ 31 w 145"/>
                  <a:gd name="T15" fmla="*/ 39 h 48"/>
                  <a:gd name="T16" fmla="*/ 2 w 145"/>
                  <a:gd name="T17" fmla="*/ 48 h 48"/>
                  <a:gd name="T18" fmla="*/ 1 w 145"/>
                  <a:gd name="T19" fmla="*/ 45 h 48"/>
                  <a:gd name="T20" fmla="*/ 0 w 145"/>
                  <a:gd name="T21" fmla="*/ 44 h 48"/>
                  <a:gd name="T22" fmla="*/ 36 w 145"/>
                  <a:gd name="T23" fmla="*/ 33 h 48"/>
                  <a:gd name="T24" fmla="*/ 72 w 145"/>
                  <a:gd name="T25" fmla="*/ 23 h 48"/>
                  <a:gd name="T26" fmla="*/ 109 w 145"/>
                  <a:gd name="T27" fmla="*/ 11 h 48"/>
                  <a:gd name="T28" fmla="*/ 145 w 145"/>
                  <a:gd name="T29" fmla="*/ 0 h 48"/>
                  <a:gd name="T30" fmla="*/ 145 w 145"/>
                  <a:gd name="T3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48">
                    <a:moveTo>
                      <a:pt x="145" y="0"/>
                    </a:moveTo>
                    <a:lnTo>
                      <a:pt x="140" y="4"/>
                    </a:lnTo>
                    <a:lnTo>
                      <a:pt x="134" y="8"/>
                    </a:lnTo>
                    <a:lnTo>
                      <a:pt x="126" y="10"/>
                    </a:lnTo>
                    <a:lnTo>
                      <a:pt x="120" y="13"/>
                    </a:lnTo>
                    <a:lnTo>
                      <a:pt x="90" y="22"/>
                    </a:lnTo>
                    <a:lnTo>
                      <a:pt x="61" y="30"/>
                    </a:lnTo>
                    <a:lnTo>
                      <a:pt x="31" y="39"/>
                    </a:lnTo>
                    <a:lnTo>
                      <a:pt x="2" y="48"/>
                    </a:lnTo>
                    <a:lnTo>
                      <a:pt x="1" y="45"/>
                    </a:lnTo>
                    <a:lnTo>
                      <a:pt x="0" y="44"/>
                    </a:lnTo>
                    <a:lnTo>
                      <a:pt x="36" y="33"/>
                    </a:lnTo>
                    <a:lnTo>
                      <a:pt x="72" y="23"/>
                    </a:lnTo>
                    <a:lnTo>
                      <a:pt x="109" y="11"/>
                    </a:lnTo>
                    <a:lnTo>
                      <a:pt x="145" y="0"/>
                    </a:lnTo>
                    <a:lnTo>
                      <a:pt x="145"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65" name="Freeform 130">
                <a:extLst>
                  <a:ext uri="{FF2B5EF4-FFF2-40B4-BE49-F238E27FC236}">
                    <a16:creationId xmlns:a16="http://schemas.microsoft.com/office/drawing/2014/main" id="{348345E6-198E-414D-9A81-9F5640CAB0E1}"/>
                  </a:ext>
                </a:extLst>
              </p:cNvPr>
              <p:cNvSpPr>
                <a:spLocks/>
              </p:cNvSpPr>
              <p:nvPr/>
            </p:nvSpPr>
            <p:spPr bwMode="auto">
              <a:xfrm>
                <a:off x="5181" y="1118"/>
                <a:ext cx="43" cy="36"/>
              </a:xfrm>
              <a:custGeom>
                <a:avLst/>
                <a:gdLst>
                  <a:gd name="T0" fmla="*/ 127 w 127"/>
                  <a:gd name="T1" fmla="*/ 0 h 106"/>
                  <a:gd name="T2" fmla="*/ 122 w 127"/>
                  <a:gd name="T3" fmla="*/ 6 h 106"/>
                  <a:gd name="T4" fmla="*/ 115 w 127"/>
                  <a:gd name="T5" fmla="*/ 11 h 106"/>
                  <a:gd name="T6" fmla="*/ 108 w 127"/>
                  <a:gd name="T7" fmla="*/ 16 h 106"/>
                  <a:gd name="T8" fmla="*/ 103 w 127"/>
                  <a:gd name="T9" fmla="*/ 22 h 106"/>
                  <a:gd name="T10" fmla="*/ 79 w 127"/>
                  <a:gd name="T11" fmla="*/ 41 h 106"/>
                  <a:gd name="T12" fmla="*/ 53 w 127"/>
                  <a:gd name="T13" fmla="*/ 65 h 106"/>
                  <a:gd name="T14" fmla="*/ 26 w 127"/>
                  <a:gd name="T15" fmla="*/ 88 h 106"/>
                  <a:gd name="T16" fmla="*/ 1 w 127"/>
                  <a:gd name="T17" fmla="*/ 106 h 106"/>
                  <a:gd name="T18" fmla="*/ 1 w 127"/>
                  <a:gd name="T19" fmla="*/ 106 h 106"/>
                  <a:gd name="T20" fmla="*/ 1 w 127"/>
                  <a:gd name="T21" fmla="*/ 105 h 106"/>
                  <a:gd name="T22" fmla="*/ 0 w 127"/>
                  <a:gd name="T23" fmla="*/ 104 h 106"/>
                  <a:gd name="T24" fmla="*/ 0 w 127"/>
                  <a:gd name="T25" fmla="*/ 104 h 106"/>
                  <a:gd name="T26" fmla="*/ 10 w 127"/>
                  <a:gd name="T27" fmla="*/ 95 h 106"/>
                  <a:gd name="T28" fmla="*/ 22 w 127"/>
                  <a:gd name="T29" fmla="*/ 85 h 106"/>
                  <a:gd name="T30" fmla="*/ 34 w 127"/>
                  <a:gd name="T31" fmla="*/ 76 h 106"/>
                  <a:gd name="T32" fmla="*/ 43 w 127"/>
                  <a:gd name="T33" fmla="*/ 69 h 106"/>
                  <a:gd name="T34" fmla="*/ 58 w 127"/>
                  <a:gd name="T35" fmla="*/ 55 h 106"/>
                  <a:gd name="T36" fmla="*/ 71 w 127"/>
                  <a:gd name="T37" fmla="*/ 42 h 106"/>
                  <a:gd name="T38" fmla="*/ 87 w 127"/>
                  <a:gd name="T39" fmla="*/ 30 h 106"/>
                  <a:gd name="T40" fmla="*/ 102 w 127"/>
                  <a:gd name="T41" fmla="*/ 17 h 106"/>
                  <a:gd name="T42" fmla="*/ 108 w 127"/>
                  <a:gd name="T43" fmla="*/ 12 h 106"/>
                  <a:gd name="T44" fmla="*/ 113 w 127"/>
                  <a:gd name="T45" fmla="*/ 7 h 106"/>
                  <a:gd name="T46" fmla="*/ 119 w 127"/>
                  <a:gd name="T47" fmla="*/ 2 h 106"/>
                  <a:gd name="T48" fmla="*/ 127 w 127"/>
                  <a:gd name="T49" fmla="*/ 0 h 106"/>
                  <a:gd name="T50" fmla="*/ 127 w 127"/>
                  <a:gd name="T5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06">
                    <a:moveTo>
                      <a:pt x="127" y="0"/>
                    </a:moveTo>
                    <a:lnTo>
                      <a:pt x="122" y="6"/>
                    </a:lnTo>
                    <a:lnTo>
                      <a:pt x="115" y="11"/>
                    </a:lnTo>
                    <a:lnTo>
                      <a:pt x="108" y="16"/>
                    </a:lnTo>
                    <a:lnTo>
                      <a:pt x="103" y="22"/>
                    </a:lnTo>
                    <a:lnTo>
                      <a:pt x="79" y="41"/>
                    </a:lnTo>
                    <a:lnTo>
                      <a:pt x="53" y="65"/>
                    </a:lnTo>
                    <a:lnTo>
                      <a:pt x="26" y="88"/>
                    </a:lnTo>
                    <a:lnTo>
                      <a:pt x="1" y="106"/>
                    </a:lnTo>
                    <a:lnTo>
                      <a:pt x="1" y="106"/>
                    </a:lnTo>
                    <a:lnTo>
                      <a:pt x="1" y="105"/>
                    </a:lnTo>
                    <a:lnTo>
                      <a:pt x="0" y="104"/>
                    </a:lnTo>
                    <a:lnTo>
                      <a:pt x="0" y="104"/>
                    </a:lnTo>
                    <a:lnTo>
                      <a:pt x="10" y="95"/>
                    </a:lnTo>
                    <a:lnTo>
                      <a:pt x="22" y="85"/>
                    </a:lnTo>
                    <a:lnTo>
                      <a:pt x="34" y="76"/>
                    </a:lnTo>
                    <a:lnTo>
                      <a:pt x="43" y="69"/>
                    </a:lnTo>
                    <a:lnTo>
                      <a:pt x="58" y="55"/>
                    </a:lnTo>
                    <a:lnTo>
                      <a:pt x="71" y="42"/>
                    </a:lnTo>
                    <a:lnTo>
                      <a:pt x="87" y="30"/>
                    </a:lnTo>
                    <a:lnTo>
                      <a:pt x="102" y="17"/>
                    </a:lnTo>
                    <a:lnTo>
                      <a:pt x="108" y="12"/>
                    </a:lnTo>
                    <a:lnTo>
                      <a:pt x="113" y="7"/>
                    </a:lnTo>
                    <a:lnTo>
                      <a:pt x="119" y="2"/>
                    </a:lnTo>
                    <a:lnTo>
                      <a:pt x="127" y="0"/>
                    </a:lnTo>
                    <a:lnTo>
                      <a:pt x="127"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66" name="Freeform 131">
                <a:extLst>
                  <a:ext uri="{FF2B5EF4-FFF2-40B4-BE49-F238E27FC236}">
                    <a16:creationId xmlns:a16="http://schemas.microsoft.com/office/drawing/2014/main" id="{7B15BC68-763B-4970-8AAB-A3EE4ABB7BF0}"/>
                  </a:ext>
                </a:extLst>
              </p:cNvPr>
              <p:cNvSpPr>
                <a:spLocks/>
              </p:cNvSpPr>
              <p:nvPr/>
            </p:nvSpPr>
            <p:spPr bwMode="auto">
              <a:xfrm>
                <a:off x="5171" y="1130"/>
                <a:ext cx="60" cy="9"/>
              </a:xfrm>
              <a:custGeom>
                <a:avLst/>
                <a:gdLst>
                  <a:gd name="T0" fmla="*/ 181 w 181"/>
                  <a:gd name="T1" fmla="*/ 0 h 28"/>
                  <a:gd name="T2" fmla="*/ 179 w 181"/>
                  <a:gd name="T3" fmla="*/ 2 h 28"/>
                  <a:gd name="T4" fmla="*/ 174 w 181"/>
                  <a:gd name="T5" fmla="*/ 5 h 28"/>
                  <a:gd name="T6" fmla="*/ 169 w 181"/>
                  <a:gd name="T7" fmla="*/ 5 h 28"/>
                  <a:gd name="T8" fmla="*/ 164 w 181"/>
                  <a:gd name="T9" fmla="*/ 7 h 28"/>
                  <a:gd name="T10" fmla="*/ 140 w 181"/>
                  <a:gd name="T11" fmla="*/ 11 h 28"/>
                  <a:gd name="T12" fmla="*/ 116 w 181"/>
                  <a:gd name="T13" fmla="*/ 15 h 28"/>
                  <a:gd name="T14" fmla="*/ 91 w 181"/>
                  <a:gd name="T15" fmla="*/ 18 h 28"/>
                  <a:gd name="T16" fmla="*/ 66 w 181"/>
                  <a:gd name="T17" fmla="*/ 22 h 28"/>
                  <a:gd name="T18" fmla="*/ 49 w 181"/>
                  <a:gd name="T19" fmla="*/ 23 h 28"/>
                  <a:gd name="T20" fmla="*/ 33 w 181"/>
                  <a:gd name="T21" fmla="*/ 26 h 28"/>
                  <a:gd name="T22" fmla="*/ 17 w 181"/>
                  <a:gd name="T23" fmla="*/ 27 h 28"/>
                  <a:gd name="T24" fmla="*/ 2 w 181"/>
                  <a:gd name="T25" fmla="*/ 28 h 28"/>
                  <a:gd name="T26" fmla="*/ 0 w 181"/>
                  <a:gd name="T27" fmla="*/ 27 h 28"/>
                  <a:gd name="T28" fmla="*/ 0 w 181"/>
                  <a:gd name="T29" fmla="*/ 26 h 28"/>
                  <a:gd name="T30" fmla="*/ 16 w 181"/>
                  <a:gd name="T31" fmla="*/ 23 h 28"/>
                  <a:gd name="T32" fmla="*/ 31 w 181"/>
                  <a:gd name="T33" fmla="*/ 22 h 28"/>
                  <a:gd name="T34" fmla="*/ 44 w 181"/>
                  <a:gd name="T35" fmla="*/ 21 h 28"/>
                  <a:gd name="T36" fmla="*/ 59 w 181"/>
                  <a:gd name="T37" fmla="*/ 20 h 28"/>
                  <a:gd name="T38" fmla="*/ 88 w 181"/>
                  <a:gd name="T39" fmla="*/ 15 h 28"/>
                  <a:gd name="T40" fmla="*/ 119 w 181"/>
                  <a:gd name="T41" fmla="*/ 11 h 28"/>
                  <a:gd name="T42" fmla="*/ 147 w 181"/>
                  <a:gd name="T43" fmla="*/ 6 h 28"/>
                  <a:gd name="T44" fmla="*/ 178 w 181"/>
                  <a:gd name="T45" fmla="*/ 0 h 28"/>
                  <a:gd name="T46" fmla="*/ 180 w 181"/>
                  <a:gd name="T47" fmla="*/ 0 h 28"/>
                  <a:gd name="T48" fmla="*/ 181 w 181"/>
                  <a:gd name="T49" fmla="*/ 0 h 28"/>
                  <a:gd name="T50" fmla="*/ 181 w 181"/>
                  <a:gd name="T5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1" h="28">
                    <a:moveTo>
                      <a:pt x="181" y="0"/>
                    </a:moveTo>
                    <a:lnTo>
                      <a:pt x="179" y="2"/>
                    </a:lnTo>
                    <a:lnTo>
                      <a:pt x="174" y="5"/>
                    </a:lnTo>
                    <a:lnTo>
                      <a:pt x="169" y="5"/>
                    </a:lnTo>
                    <a:lnTo>
                      <a:pt x="164" y="7"/>
                    </a:lnTo>
                    <a:lnTo>
                      <a:pt x="140" y="11"/>
                    </a:lnTo>
                    <a:lnTo>
                      <a:pt x="116" y="15"/>
                    </a:lnTo>
                    <a:lnTo>
                      <a:pt x="91" y="18"/>
                    </a:lnTo>
                    <a:lnTo>
                      <a:pt x="66" y="22"/>
                    </a:lnTo>
                    <a:lnTo>
                      <a:pt x="49" y="23"/>
                    </a:lnTo>
                    <a:lnTo>
                      <a:pt x="33" y="26"/>
                    </a:lnTo>
                    <a:lnTo>
                      <a:pt x="17" y="27"/>
                    </a:lnTo>
                    <a:lnTo>
                      <a:pt x="2" y="28"/>
                    </a:lnTo>
                    <a:lnTo>
                      <a:pt x="0" y="27"/>
                    </a:lnTo>
                    <a:lnTo>
                      <a:pt x="0" y="26"/>
                    </a:lnTo>
                    <a:lnTo>
                      <a:pt x="16" y="23"/>
                    </a:lnTo>
                    <a:lnTo>
                      <a:pt x="31" y="22"/>
                    </a:lnTo>
                    <a:lnTo>
                      <a:pt x="44" y="21"/>
                    </a:lnTo>
                    <a:lnTo>
                      <a:pt x="59" y="20"/>
                    </a:lnTo>
                    <a:lnTo>
                      <a:pt x="88" y="15"/>
                    </a:lnTo>
                    <a:lnTo>
                      <a:pt x="119" y="11"/>
                    </a:lnTo>
                    <a:lnTo>
                      <a:pt x="147" y="6"/>
                    </a:lnTo>
                    <a:lnTo>
                      <a:pt x="178" y="0"/>
                    </a:lnTo>
                    <a:lnTo>
                      <a:pt x="180" y="0"/>
                    </a:lnTo>
                    <a:lnTo>
                      <a:pt x="181" y="0"/>
                    </a:lnTo>
                    <a:lnTo>
                      <a:pt x="181"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67" name="Freeform 132">
                <a:extLst>
                  <a:ext uri="{FF2B5EF4-FFF2-40B4-BE49-F238E27FC236}">
                    <a16:creationId xmlns:a16="http://schemas.microsoft.com/office/drawing/2014/main" id="{DA78B9C1-4455-46ED-965A-0119C8121136}"/>
                  </a:ext>
                </a:extLst>
              </p:cNvPr>
              <p:cNvSpPr>
                <a:spLocks/>
              </p:cNvSpPr>
              <p:nvPr/>
            </p:nvSpPr>
            <p:spPr bwMode="auto">
              <a:xfrm>
                <a:off x="5225" y="1126"/>
                <a:ext cx="3" cy="51"/>
              </a:xfrm>
              <a:custGeom>
                <a:avLst/>
                <a:gdLst>
                  <a:gd name="T0" fmla="*/ 7 w 8"/>
                  <a:gd name="T1" fmla="*/ 0 h 155"/>
                  <a:gd name="T2" fmla="*/ 8 w 8"/>
                  <a:gd name="T3" fmla="*/ 38 h 155"/>
                  <a:gd name="T4" fmla="*/ 8 w 8"/>
                  <a:gd name="T5" fmla="*/ 77 h 155"/>
                  <a:gd name="T6" fmla="*/ 7 w 8"/>
                  <a:gd name="T7" fmla="*/ 115 h 155"/>
                  <a:gd name="T8" fmla="*/ 5 w 8"/>
                  <a:gd name="T9" fmla="*/ 152 h 155"/>
                  <a:gd name="T10" fmla="*/ 2 w 8"/>
                  <a:gd name="T11" fmla="*/ 154 h 155"/>
                  <a:gd name="T12" fmla="*/ 1 w 8"/>
                  <a:gd name="T13" fmla="*/ 155 h 155"/>
                  <a:gd name="T14" fmla="*/ 0 w 8"/>
                  <a:gd name="T15" fmla="*/ 145 h 155"/>
                  <a:gd name="T16" fmla="*/ 1 w 8"/>
                  <a:gd name="T17" fmla="*/ 133 h 155"/>
                  <a:gd name="T18" fmla="*/ 2 w 8"/>
                  <a:gd name="T19" fmla="*/ 123 h 155"/>
                  <a:gd name="T20" fmla="*/ 5 w 8"/>
                  <a:gd name="T21" fmla="*/ 113 h 155"/>
                  <a:gd name="T22" fmla="*/ 5 w 8"/>
                  <a:gd name="T23" fmla="*/ 84 h 155"/>
                  <a:gd name="T24" fmla="*/ 5 w 8"/>
                  <a:gd name="T25" fmla="*/ 58 h 155"/>
                  <a:gd name="T26" fmla="*/ 5 w 8"/>
                  <a:gd name="T27" fmla="*/ 30 h 155"/>
                  <a:gd name="T28" fmla="*/ 3 w 8"/>
                  <a:gd name="T29" fmla="*/ 3 h 155"/>
                  <a:gd name="T30" fmla="*/ 5 w 8"/>
                  <a:gd name="T31" fmla="*/ 2 h 155"/>
                  <a:gd name="T32" fmla="*/ 7 w 8"/>
                  <a:gd name="T33" fmla="*/ 0 h 155"/>
                  <a:gd name="T34" fmla="*/ 7 w 8"/>
                  <a:gd name="T3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55">
                    <a:moveTo>
                      <a:pt x="7" y="0"/>
                    </a:moveTo>
                    <a:lnTo>
                      <a:pt x="8" y="38"/>
                    </a:lnTo>
                    <a:lnTo>
                      <a:pt x="8" y="77"/>
                    </a:lnTo>
                    <a:lnTo>
                      <a:pt x="7" y="115"/>
                    </a:lnTo>
                    <a:lnTo>
                      <a:pt x="5" y="152"/>
                    </a:lnTo>
                    <a:lnTo>
                      <a:pt x="2" y="154"/>
                    </a:lnTo>
                    <a:lnTo>
                      <a:pt x="1" y="155"/>
                    </a:lnTo>
                    <a:lnTo>
                      <a:pt x="0" y="145"/>
                    </a:lnTo>
                    <a:lnTo>
                      <a:pt x="1" y="133"/>
                    </a:lnTo>
                    <a:lnTo>
                      <a:pt x="2" y="123"/>
                    </a:lnTo>
                    <a:lnTo>
                      <a:pt x="5" y="113"/>
                    </a:lnTo>
                    <a:lnTo>
                      <a:pt x="5" y="84"/>
                    </a:lnTo>
                    <a:lnTo>
                      <a:pt x="5" y="58"/>
                    </a:lnTo>
                    <a:lnTo>
                      <a:pt x="5" y="30"/>
                    </a:lnTo>
                    <a:lnTo>
                      <a:pt x="3" y="3"/>
                    </a:lnTo>
                    <a:lnTo>
                      <a:pt x="5" y="2"/>
                    </a:lnTo>
                    <a:lnTo>
                      <a:pt x="7" y="0"/>
                    </a:lnTo>
                    <a:lnTo>
                      <a:pt x="7"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68" name="Freeform 133">
                <a:extLst>
                  <a:ext uri="{FF2B5EF4-FFF2-40B4-BE49-F238E27FC236}">
                    <a16:creationId xmlns:a16="http://schemas.microsoft.com/office/drawing/2014/main" id="{CED3A20D-DD50-4E26-AA7B-8DD250A4D802}"/>
                  </a:ext>
                </a:extLst>
              </p:cNvPr>
              <p:cNvSpPr>
                <a:spLocks/>
              </p:cNvSpPr>
              <p:nvPr/>
            </p:nvSpPr>
            <p:spPr bwMode="auto">
              <a:xfrm>
                <a:off x="5205" y="1130"/>
                <a:ext cx="37" cy="42"/>
              </a:xfrm>
              <a:custGeom>
                <a:avLst/>
                <a:gdLst>
                  <a:gd name="T0" fmla="*/ 110 w 110"/>
                  <a:gd name="T1" fmla="*/ 0 h 126"/>
                  <a:gd name="T2" fmla="*/ 105 w 110"/>
                  <a:gd name="T3" fmla="*/ 5 h 126"/>
                  <a:gd name="T4" fmla="*/ 100 w 110"/>
                  <a:gd name="T5" fmla="*/ 10 h 126"/>
                  <a:gd name="T6" fmla="*/ 95 w 110"/>
                  <a:gd name="T7" fmla="*/ 15 h 126"/>
                  <a:gd name="T8" fmla="*/ 91 w 110"/>
                  <a:gd name="T9" fmla="*/ 20 h 126"/>
                  <a:gd name="T10" fmla="*/ 75 w 110"/>
                  <a:gd name="T11" fmla="*/ 39 h 126"/>
                  <a:gd name="T12" fmla="*/ 58 w 110"/>
                  <a:gd name="T13" fmla="*/ 59 h 126"/>
                  <a:gd name="T14" fmla="*/ 43 w 110"/>
                  <a:gd name="T15" fmla="*/ 78 h 126"/>
                  <a:gd name="T16" fmla="*/ 27 w 110"/>
                  <a:gd name="T17" fmla="*/ 97 h 126"/>
                  <a:gd name="T18" fmla="*/ 22 w 110"/>
                  <a:gd name="T19" fmla="*/ 104 h 126"/>
                  <a:gd name="T20" fmla="*/ 17 w 110"/>
                  <a:gd name="T21" fmla="*/ 112 h 126"/>
                  <a:gd name="T22" fmla="*/ 11 w 110"/>
                  <a:gd name="T23" fmla="*/ 119 h 126"/>
                  <a:gd name="T24" fmla="*/ 4 w 110"/>
                  <a:gd name="T25" fmla="*/ 126 h 126"/>
                  <a:gd name="T26" fmla="*/ 3 w 110"/>
                  <a:gd name="T27" fmla="*/ 124 h 126"/>
                  <a:gd name="T28" fmla="*/ 0 w 110"/>
                  <a:gd name="T29" fmla="*/ 124 h 126"/>
                  <a:gd name="T30" fmla="*/ 23 w 110"/>
                  <a:gd name="T31" fmla="*/ 96 h 126"/>
                  <a:gd name="T32" fmla="*/ 47 w 110"/>
                  <a:gd name="T33" fmla="*/ 67 h 126"/>
                  <a:gd name="T34" fmla="*/ 70 w 110"/>
                  <a:gd name="T35" fmla="*/ 38 h 126"/>
                  <a:gd name="T36" fmla="*/ 93 w 110"/>
                  <a:gd name="T37" fmla="*/ 10 h 126"/>
                  <a:gd name="T38" fmla="*/ 97 w 110"/>
                  <a:gd name="T39" fmla="*/ 6 h 126"/>
                  <a:gd name="T40" fmla="*/ 101 w 110"/>
                  <a:gd name="T41" fmla="*/ 4 h 126"/>
                  <a:gd name="T42" fmla="*/ 105 w 110"/>
                  <a:gd name="T43" fmla="*/ 1 h 126"/>
                  <a:gd name="T44" fmla="*/ 110 w 110"/>
                  <a:gd name="T45" fmla="*/ 0 h 126"/>
                  <a:gd name="T46" fmla="*/ 110 w 110"/>
                  <a:gd name="T4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126">
                    <a:moveTo>
                      <a:pt x="110" y="0"/>
                    </a:moveTo>
                    <a:lnTo>
                      <a:pt x="105" y="5"/>
                    </a:lnTo>
                    <a:lnTo>
                      <a:pt x="100" y="10"/>
                    </a:lnTo>
                    <a:lnTo>
                      <a:pt x="95" y="15"/>
                    </a:lnTo>
                    <a:lnTo>
                      <a:pt x="91" y="20"/>
                    </a:lnTo>
                    <a:lnTo>
                      <a:pt x="75" y="39"/>
                    </a:lnTo>
                    <a:lnTo>
                      <a:pt x="58" y="59"/>
                    </a:lnTo>
                    <a:lnTo>
                      <a:pt x="43" y="78"/>
                    </a:lnTo>
                    <a:lnTo>
                      <a:pt x="27" y="97"/>
                    </a:lnTo>
                    <a:lnTo>
                      <a:pt x="22" y="104"/>
                    </a:lnTo>
                    <a:lnTo>
                      <a:pt x="17" y="112"/>
                    </a:lnTo>
                    <a:lnTo>
                      <a:pt x="11" y="119"/>
                    </a:lnTo>
                    <a:lnTo>
                      <a:pt x="4" y="126"/>
                    </a:lnTo>
                    <a:lnTo>
                      <a:pt x="3" y="124"/>
                    </a:lnTo>
                    <a:lnTo>
                      <a:pt x="0" y="124"/>
                    </a:lnTo>
                    <a:lnTo>
                      <a:pt x="23" y="96"/>
                    </a:lnTo>
                    <a:lnTo>
                      <a:pt x="47" y="67"/>
                    </a:lnTo>
                    <a:lnTo>
                      <a:pt x="70" y="38"/>
                    </a:lnTo>
                    <a:lnTo>
                      <a:pt x="93" y="10"/>
                    </a:lnTo>
                    <a:lnTo>
                      <a:pt x="97" y="6"/>
                    </a:lnTo>
                    <a:lnTo>
                      <a:pt x="101" y="4"/>
                    </a:lnTo>
                    <a:lnTo>
                      <a:pt x="105" y="1"/>
                    </a:lnTo>
                    <a:lnTo>
                      <a:pt x="110" y="0"/>
                    </a:lnTo>
                    <a:lnTo>
                      <a:pt x="11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69" name="Freeform 134">
                <a:extLst>
                  <a:ext uri="{FF2B5EF4-FFF2-40B4-BE49-F238E27FC236}">
                    <a16:creationId xmlns:a16="http://schemas.microsoft.com/office/drawing/2014/main" id="{57D2AF52-E4BD-4438-B62A-195A743CD715}"/>
                  </a:ext>
                </a:extLst>
              </p:cNvPr>
              <p:cNvSpPr>
                <a:spLocks/>
              </p:cNvSpPr>
              <p:nvPr/>
            </p:nvSpPr>
            <p:spPr bwMode="auto">
              <a:xfrm>
                <a:off x="5253" y="1121"/>
                <a:ext cx="3" cy="65"/>
              </a:xfrm>
              <a:custGeom>
                <a:avLst/>
                <a:gdLst>
                  <a:gd name="T0" fmla="*/ 5 w 9"/>
                  <a:gd name="T1" fmla="*/ 1 h 197"/>
                  <a:gd name="T2" fmla="*/ 2 w 9"/>
                  <a:gd name="T3" fmla="*/ 42 h 197"/>
                  <a:gd name="T4" fmla="*/ 2 w 9"/>
                  <a:gd name="T5" fmla="*/ 83 h 197"/>
                  <a:gd name="T6" fmla="*/ 5 w 9"/>
                  <a:gd name="T7" fmla="*/ 123 h 197"/>
                  <a:gd name="T8" fmla="*/ 7 w 9"/>
                  <a:gd name="T9" fmla="*/ 165 h 197"/>
                  <a:gd name="T10" fmla="*/ 7 w 9"/>
                  <a:gd name="T11" fmla="*/ 171 h 197"/>
                  <a:gd name="T12" fmla="*/ 7 w 9"/>
                  <a:gd name="T13" fmla="*/ 179 h 197"/>
                  <a:gd name="T14" fmla="*/ 7 w 9"/>
                  <a:gd name="T15" fmla="*/ 187 h 197"/>
                  <a:gd name="T16" fmla="*/ 9 w 9"/>
                  <a:gd name="T17" fmla="*/ 195 h 197"/>
                  <a:gd name="T18" fmla="*/ 7 w 9"/>
                  <a:gd name="T19" fmla="*/ 196 h 197"/>
                  <a:gd name="T20" fmla="*/ 6 w 9"/>
                  <a:gd name="T21" fmla="*/ 197 h 197"/>
                  <a:gd name="T22" fmla="*/ 5 w 9"/>
                  <a:gd name="T23" fmla="*/ 187 h 197"/>
                  <a:gd name="T24" fmla="*/ 5 w 9"/>
                  <a:gd name="T25" fmla="*/ 176 h 197"/>
                  <a:gd name="T26" fmla="*/ 4 w 9"/>
                  <a:gd name="T27" fmla="*/ 165 h 197"/>
                  <a:gd name="T28" fmla="*/ 2 w 9"/>
                  <a:gd name="T29" fmla="*/ 155 h 197"/>
                  <a:gd name="T30" fmla="*/ 0 w 9"/>
                  <a:gd name="T31" fmla="*/ 126 h 197"/>
                  <a:gd name="T32" fmla="*/ 0 w 9"/>
                  <a:gd name="T33" fmla="*/ 99 h 197"/>
                  <a:gd name="T34" fmla="*/ 0 w 9"/>
                  <a:gd name="T35" fmla="*/ 72 h 197"/>
                  <a:gd name="T36" fmla="*/ 0 w 9"/>
                  <a:gd name="T37" fmla="*/ 44 h 197"/>
                  <a:gd name="T38" fmla="*/ 0 w 9"/>
                  <a:gd name="T39" fmla="*/ 33 h 197"/>
                  <a:gd name="T40" fmla="*/ 0 w 9"/>
                  <a:gd name="T41" fmla="*/ 22 h 197"/>
                  <a:gd name="T42" fmla="*/ 0 w 9"/>
                  <a:gd name="T43" fmla="*/ 10 h 197"/>
                  <a:gd name="T44" fmla="*/ 2 w 9"/>
                  <a:gd name="T45" fmla="*/ 0 h 197"/>
                  <a:gd name="T46" fmla="*/ 4 w 9"/>
                  <a:gd name="T47" fmla="*/ 0 h 197"/>
                  <a:gd name="T48" fmla="*/ 5 w 9"/>
                  <a:gd name="T49" fmla="*/ 1 h 197"/>
                  <a:gd name="T50" fmla="*/ 5 w 9"/>
                  <a:gd name="T51" fmla="*/ 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197">
                    <a:moveTo>
                      <a:pt x="5" y="1"/>
                    </a:moveTo>
                    <a:lnTo>
                      <a:pt x="2" y="42"/>
                    </a:lnTo>
                    <a:lnTo>
                      <a:pt x="2" y="83"/>
                    </a:lnTo>
                    <a:lnTo>
                      <a:pt x="5" y="123"/>
                    </a:lnTo>
                    <a:lnTo>
                      <a:pt x="7" y="165"/>
                    </a:lnTo>
                    <a:lnTo>
                      <a:pt x="7" y="171"/>
                    </a:lnTo>
                    <a:lnTo>
                      <a:pt x="7" y="179"/>
                    </a:lnTo>
                    <a:lnTo>
                      <a:pt x="7" y="187"/>
                    </a:lnTo>
                    <a:lnTo>
                      <a:pt x="9" y="195"/>
                    </a:lnTo>
                    <a:lnTo>
                      <a:pt x="7" y="196"/>
                    </a:lnTo>
                    <a:lnTo>
                      <a:pt x="6" y="197"/>
                    </a:lnTo>
                    <a:lnTo>
                      <a:pt x="5" y="187"/>
                    </a:lnTo>
                    <a:lnTo>
                      <a:pt x="5" y="176"/>
                    </a:lnTo>
                    <a:lnTo>
                      <a:pt x="4" y="165"/>
                    </a:lnTo>
                    <a:lnTo>
                      <a:pt x="2" y="155"/>
                    </a:lnTo>
                    <a:lnTo>
                      <a:pt x="0" y="126"/>
                    </a:lnTo>
                    <a:lnTo>
                      <a:pt x="0" y="99"/>
                    </a:lnTo>
                    <a:lnTo>
                      <a:pt x="0" y="72"/>
                    </a:lnTo>
                    <a:lnTo>
                      <a:pt x="0" y="44"/>
                    </a:lnTo>
                    <a:lnTo>
                      <a:pt x="0" y="33"/>
                    </a:lnTo>
                    <a:lnTo>
                      <a:pt x="0" y="22"/>
                    </a:lnTo>
                    <a:lnTo>
                      <a:pt x="0" y="10"/>
                    </a:lnTo>
                    <a:lnTo>
                      <a:pt x="2" y="0"/>
                    </a:lnTo>
                    <a:lnTo>
                      <a:pt x="4" y="0"/>
                    </a:lnTo>
                    <a:lnTo>
                      <a:pt x="5" y="1"/>
                    </a:lnTo>
                    <a:lnTo>
                      <a:pt x="5" y="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0" name="Freeform 135">
                <a:extLst>
                  <a:ext uri="{FF2B5EF4-FFF2-40B4-BE49-F238E27FC236}">
                    <a16:creationId xmlns:a16="http://schemas.microsoft.com/office/drawing/2014/main" id="{7B314BCE-E8C8-4AB4-B611-992234036091}"/>
                  </a:ext>
                </a:extLst>
              </p:cNvPr>
              <p:cNvSpPr>
                <a:spLocks/>
              </p:cNvSpPr>
              <p:nvPr/>
            </p:nvSpPr>
            <p:spPr bwMode="auto">
              <a:xfrm>
                <a:off x="5239" y="1130"/>
                <a:ext cx="32" cy="46"/>
              </a:xfrm>
              <a:custGeom>
                <a:avLst/>
                <a:gdLst>
                  <a:gd name="T0" fmla="*/ 96 w 96"/>
                  <a:gd name="T1" fmla="*/ 137 h 139"/>
                  <a:gd name="T2" fmla="*/ 93 w 96"/>
                  <a:gd name="T3" fmla="*/ 138 h 139"/>
                  <a:gd name="T4" fmla="*/ 90 w 96"/>
                  <a:gd name="T5" fmla="*/ 139 h 139"/>
                  <a:gd name="T6" fmla="*/ 73 w 96"/>
                  <a:gd name="T7" fmla="*/ 112 h 139"/>
                  <a:gd name="T8" fmla="*/ 57 w 96"/>
                  <a:gd name="T9" fmla="*/ 83 h 139"/>
                  <a:gd name="T10" fmla="*/ 40 w 96"/>
                  <a:gd name="T11" fmla="*/ 55 h 139"/>
                  <a:gd name="T12" fmla="*/ 20 w 96"/>
                  <a:gd name="T13" fmla="*/ 29 h 139"/>
                  <a:gd name="T14" fmla="*/ 15 w 96"/>
                  <a:gd name="T15" fmla="*/ 22 h 139"/>
                  <a:gd name="T16" fmla="*/ 10 w 96"/>
                  <a:gd name="T17" fmla="*/ 16 h 139"/>
                  <a:gd name="T18" fmla="*/ 5 w 96"/>
                  <a:gd name="T19" fmla="*/ 10 h 139"/>
                  <a:gd name="T20" fmla="*/ 0 w 96"/>
                  <a:gd name="T21" fmla="*/ 5 h 139"/>
                  <a:gd name="T22" fmla="*/ 1 w 96"/>
                  <a:gd name="T23" fmla="*/ 2 h 139"/>
                  <a:gd name="T24" fmla="*/ 1 w 96"/>
                  <a:gd name="T25" fmla="*/ 0 h 139"/>
                  <a:gd name="T26" fmla="*/ 15 w 96"/>
                  <a:gd name="T27" fmla="*/ 14 h 139"/>
                  <a:gd name="T28" fmla="*/ 26 w 96"/>
                  <a:gd name="T29" fmla="*/ 29 h 139"/>
                  <a:gd name="T30" fmla="*/ 36 w 96"/>
                  <a:gd name="T31" fmla="*/ 44 h 139"/>
                  <a:gd name="T32" fmla="*/ 48 w 96"/>
                  <a:gd name="T33" fmla="*/ 60 h 139"/>
                  <a:gd name="T34" fmla="*/ 58 w 96"/>
                  <a:gd name="T35" fmla="*/ 79 h 139"/>
                  <a:gd name="T36" fmla="*/ 70 w 96"/>
                  <a:gd name="T37" fmla="*/ 99 h 139"/>
                  <a:gd name="T38" fmla="*/ 83 w 96"/>
                  <a:gd name="T39" fmla="*/ 118 h 139"/>
                  <a:gd name="T40" fmla="*/ 96 w 96"/>
                  <a:gd name="T41" fmla="*/ 137 h 139"/>
                  <a:gd name="T42" fmla="*/ 96 w 96"/>
                  <a:gd name="T43" fmla="*/ 13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139">
                    <a:moveTo>
                      <a:pt x="96" y="137"/>
                    </a:moveTo>
                    <a:lnTo>
                      <a:pt x="93" y="138"/>
                    </a:lnTo>
                    <a:lnTo>
                      <a:pt x="90" y="139"/>
                    </a:lnTo>
                    <a:lnTo>
                      <a:pt x="73" y="112"/>
                    </a:lnTo>
                    <a:lnTo>
                      <a:pt x="57" y="83"/>
                    </a:lnTo>
                    <a:lnTo>
                      <a:pt x="40" y="55"/>
                    </a:lnTo>
                    <a:lnTo>
                      <a:pt x="20" y="29"/>
                    </a:lnTo>
                    <a:lnTo>
                      <a:pt x="15" y="22"/>
                    </a:lnTo>
                    <a:lnTo>
                      <a:pt x="10" y="16"/>
                    </a:lnTo>
                    <a:lnTo>
                      <a:pt x="5" y="10"/>
                    </a:lnTo>
                    <a:lnTo>
                      <a:pt x="0" y="5"/>
                    </a:lnTo>
                    <a:lnTo>
                      <a:pt x="1" y="2"/>
                    </a:lnTo>
                    <a:lnTo>
                      <a:pt x="1" y="0"/>
                    </a:lnTo>
                    <a:lnTo>
                      <a:pt x="15" y="14"/>
                    </a:lnTo>
                    <a:lnTo>
                      <a:pt x="26" y="29"/>
                    </a:lnTo>
                    <a:lnTo>
                      <a:pt x="36" y="44"/>
                    </a:lnTo>
                    <a:lnTo>
                      <a:pt x="48" y="60"/>
                    </a:lnTo>
                    <a:lnTo>
                      <a:pt x="58" y="79"/>
                    </a:lnTo>
                    <a:lnTo>
                      <a:pt x="70" y="99"/>
                    </a:lnTo>
                    <a:lnTo>
                      <a:pt x="83" y="118"/>
                    </a:lnTo>
                    <a:lnTo>
                      <a:pt x="96" y="137"/>
                    </a:lnTo>
                    <a:lnTo>
                      <a:pt x="96" y="137"/>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1" name="Freeform 136">
                <a:extLst>
                  <a:ext uri="{FF2B5EF4-FFF2-40B4-BE49-F238E27FC236}">
                    <a16:creationId xmlns:a16="http://schemas.microsoft.com/office/drawing/2014/main" id="{0A977174-C572-4B8A-BF39-6296F31C307E}"/>
                  </a:ext>
                </a:extLst>
              </p:cNvPr>
              <p:cNvSpPr>
                <a:spLocks/>
              </p:cNvSpPr>
              <p:nvPr/>
            </p:nvSpPr>
            <p:spPr bwMode="auto">
              <a:xfrm>
                <a:off x="5250" y="1125"/>
                <a:ext cx="52" cy="16"/>
              </a:xfrm>
              <a:custGeom>
                <a:avLst/>
                <a:gdLst>
                  <a:gd name="T0" fmla="*/ 155 w 155"/>
                  <a:gd name="T1" fmla="*/ 46 h 48"/>
                  <a:gd name="T2" fmla="*/ 151 w 155"/>
                  <a:gd name="T3" fmla="*/ 48 h 48"/>
                  <a:gd name="T4" fmla="*/ 146 w 155"/>
                  <a:gd name="T5" fmla="*/ 46 h 48"/>
                  <a:gd name="T6" fmla="*/ 141 w 155"/>
                  <a:gd name="T7" fmla="*/ 45 h 48"/>
                  <a:gd name="T8" fmla="*/ 138 w 155"/>
                  <a:gd name="T9" fmla="*/ 44 h 48"/>
                  <a:gd name="T10" fmla="*/ 126 w 155"/>
                  <a:gd name="T11" fmla="*/ 37 h 48"/>
                  <a:gd name="T12" fmla="*/ 115 w 155"/>
                  <a:gd name="T13" fmla="*/ 34 h 48"/>
                  <a:gd name="T14" fmla="*/ 103 w 155"/>
                  <a:gd name="T15" fmla="*/ 30 h 48"/>
                  <a:gd name="T16" fmla="*/ 93 w 155"/>
                  <a:gd name="T17" fmla="*/ 26 h 48"/>
                  <a:gd name="T18" fmla="*/ 71 w 155"/>
                  <a:gd name="T19" fmla="*/ 19 h 48"/>
                  <a:gd name="T20" fmla="*/ 47 w 155"/>
                  <a:gd name="T21" fmla="*/ 12 h 48"/>
                  <a:gd name="T22" fmla="*/ 23 w 155"/>
                  <a:gd name="T23" fmla="*/ 9 h 48"/>
                  <a:gd name="T24" fmla="*/ 0 w 155"/>
                  <a:gd name="T25" fmla="*/ 4 h 48"/>
                  <a:gd name="T26" fmla="*/ 0 w 155"/>
                  <a:gd name="T27" fmla="*/ 1 h 48"/>
                  <a:gd name="T28" fmla="*/ 0 w 155"/>
                  <a:gd name="T29" fmla="*/ 0 h 48"/>
                  <a:gd name="T30" fmla="*/ 27 w 155"/>
                  <a:gd name="T31" fmla="*/ 5 h 48"/>
                  <a:gd name="T32" fmla="*/ 53 w 155"/>
                  <a:gd name="T33" fmla="*/ 10 h 48"/>
                  <a:gd name="T34" fmla="*/ 79 w 155"/>
                  <a:gd name="T35" fmla="*/ 16 h 48"/>
                  <a:gd name="T36" fmla="*/ 106 w 155"/>
                  <a:gd name="T37" fmla="*/ 26 h 48"/>
                  <a:gd name="T38" fmla="*/ 117 w 155"/>
                  <a:gd name="T39" fmla="*/ 30 h 48"/>
                  <a:gd name="T40" fmla="*/ 130 w 155"/>
                  <a:gd name="T41" fmla="*/ 35 h 48"/>
                  <a:gd name="T42" fmla="*/ 142 w 155"/>
                  <a:gd name="T43" fmla="*/ 40 h 48"/>
                  <a:gd name="T44" fmla="*/ 155 w 155"/>
                  <a:gd name="T45" fmla="*/ 46 h 48"/>
                  <a:gd name="T46" fmla="*/ 155 w 155"/>
                  <a:gd name="T47"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48">
                    <a:moveTo>
                      <a:pt x="155" y="46"/>
                    </a:moveTo>
                    <a:lnTo>
                      <a:pt x="151" y="48"/>
                    </a:lnTo>
                    <a:lnTo>
                      <a:pt x="146" y="46"/>
                    </a:lnTo>
                    <a:lnTo>
                      <a:pt x="141" y="45"/>
                    </a:lnTo>
                    <a:lnTo>
                      <a:pt x="138" y="44"/>
                    </a:lnTo>
                    <a:lnTo>
                      <a:pt x="126" y="37"/>
                    </a:lnTo>
                    <a:lnTo>
                      <a:pt x="115" y="34"/>
                    </a:lnTo>
                    <a:lnTo>
                      <a:pt x="103" y="30"/>
                    </a:lnTo>
                    <a:lnTo>
                      <a:pt x="93" y="26"/>
                    </a:lnTo>
                    <a:lnTo>
                      <a:pt x="71" y="19"/>
                    </a:lnTo>
                    <a:lnTo>
                      <a:pt x="47" y="12"/>
                    </a:lnTo>
                    <a:lnTo>
                      <a:pt x="23" y="9"/>
                    </a:lnTo>
                    <a:lnTo>
                      <a:pt x="0" y="4"/>
                    </a:lnTo>
                    <a:lnTo>
                      <a:pt x="0" y="1"/>
                    </a:lnTo>
                    <a:lnTo>
                      <a:pt x="0" y="0"/>
                    </a:lnTo>
                    <a:lnTo>
                      <a:pt x="27" y="5"/>
                    </a:lnTo>
                    <a:lnTo>
                      <a:pt x="53" y="10"/>
                    </a:lnTo>
                    <a:lnTo>
                      <a:pt x="79" y="16"/>
                    </a:lnTo>
                    <a:lnTo>
                      <a:pt x="106" y="26"/>
                    </a:lnTo>
                    <a:lnTo>
                      <a:pt x="117" y="30"/>
                    </a:lnTo>
                    <a:lnTo>
                      <a:pt x="130" y="35"/>
                    </a:lnTo>
                    <a:lnTo>
                      <a:pt x="142" y="40"/>
                    </a:lnTo>
                    <a:lnTo>
                      <a:pt x="155" y="46"/>
                    </a:lnTo>
                    <a:lnTo>
                      <a:pt x="155" y="46"/>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2" name="Freeform 137">
                <a:extLst>
                  <a:ext uri="{FF2B5EF4-FFF2-40B4-BE49-F238E27FC236}">
                    <a16:creationId xmlns:a16="http://schemas.microsoft.com/office/drawing/2014/main" id="{FD8682AD-02AB-4094-B7BF-3605B487FFCB}"/>
                  </a:ext>
                </a:extLst>
              </p:cNvPr>
              <p:cNvSpPr>
                <a:spLocks/>
              </p:cNvSpPr>
              <p:nvPr/>
            </p:nvSpPr>
            <p:spPr bwMode="auto">
              <a:xfrm>
                <a:off x="5278" y="1130"/>
                <a:ext cx="21" cy="28"/>
              </a:xfrm>
              <a:custGeom>
                <a:avLst/>
                <a:gdLst>
                  <a:gd name="T0" fmla="*/ 65 w 65"/>
                  <a:gd name="T1" fmla="*/ 82 h 83"/>
                  <a:gd name="T2" fmla="*/ 60 w 65"/>
                  <a:gd name="T3" fmla="*/ 83 h 83"/>
                  <a:gd name="T4" fmla="*/ 56 w 65"/>
                  <a:gd name="T5" fmla="*/ 78 h 83"/>
                  <a:gd name="T6" fmla="*/ 53 w 65"/>
                  <a:gd name="T7" fmla="*/ 73 h 83"/>
                  <a:gd name="T8" fmla="*/ 49 w 65"/>
                  <a:gd name="T9" fmla="*/ 69 h 83"/>
                  <a:gd name="T10" fmla="*/ 36 w 65"/>
                  <a:gd name="T11" fmla="*/ 51 h 83"/>
                  <a:gd name="T12" fmla="*/ 24 w 65"/>
                  <a:gd name="T13" fmla="*/ 36 h 83"/>
                  <a:gd name="T14" fmla="*/ 11 w 65"/>
                  <a:gd name="T15" fmla="*/ 20 h 83"/>
                  <a:gd name="T16" fmla="*/ 0 w 65"/>
                  <a:gd name="T17" fmla="*/ 4 h 83"/>
                  <a:gd name="T18" fmla="*/ 0 w 65"/>
                  <a:gd name="T19" fmla="*/ 1 h 83"/>
                  <a:gd name="T20" fmla="*/ 0 w 65"/>
                  <a:gd name="T21" fmla="*/ 0 h 83"/>
                  <a:gd name="T22" fmla="*/ 10 w 65"/>
                  <a:gd name="T23" fmla="*/ 11 h 83"/>
                  <a:gd name="T24" fmla="*/ 19 w 65"/>
                  <a:gd name="T25" fmla="*/ 22 h 83"/>
                  <a:gd name="T26" fmla="*/ 29 w 65"/>
                  <a:gd name="T27" fmla="*/ 35 h 83"/>
                  <a:gd name="T28" fmla="*/ 38 w 65"/>
                  <a:gd name="T29" fmla="*/ 46 h 83"/>
                  <a:gd name="T30" fmla="*/ 45 w 65"/>
                  <a:gd name="T31" fmla="*/ 55 h 83"/>
                  <a:gd name="T32" fmla="*/ 51 w 65"/>
                  <a:gd name="T33" fmla="*/ 64 h 83"/>
                  <a:gd name="T34" fmla="*/ 58 w 65"/>
                  <a:gd name="T35" fmla="*/ 73 h 83"/>
                  <a:gd name="T36" fmla="*/ 65 w 65"/>
                  <a:gd name="T37" fmla="*/ 82 h 83"/>
                  <a:gd name="T38" fmla="*/ 65 w 65"/>
                  <a:gd name="T39" fmla="*/ 8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83">
                    <a:moveTo>
                      <a:pt x="65" y="82"/>
                    </a:moveTo>
                    <a:lnTo>
                      <a:pt x="60" y="83"/>
                    </a:lnTo>
                    <a:lnTo>
                      <a:pt x="56" y="78"/>
                    </a:lnTo>
                    <a:lnTo>
                      <a:pt x="53" y="73"/>
                    </a:lnTo>
                    <a:lnTo>
                      <a:pt x="49" y="69"/>
                    </a:lnTo>
                    <a:lnTo>
                      <a:pt x="36" y="51"/>
                    </a:lnTo>
                    <a:lnTo>
                      <a:pt x="24" y="36"/>
                    </a:lnTo>
                    <a:lnTo>
                      <a:pt x="11" y="20"/>
                    </a:lnTo>
                    <a:lnTo>
                      <a:pt x="0" y="4"/>
                    </a:lnTo>
                    <a:lnTo>
                      <a:pt x="0" y="1"/>
                    </a:lnTo>
                    <a:lnTo>
                      <a:pt x="0" y="0"/>
                    </a:lnTo>
                    <a:lnTo>
                      <a:pt x="10" y="11"/>
                    </a:lnTo>
                    <a:lnTo>
                      <a:pt x="19" y="22"/>
                    </a:lnTo>
                    <a:lnTo>
                      <a:pt x="29" y="35"/>
                    </a:lnTo>
                    <a:lnTo>
                      <a:pt x="38" y="46"/>
                    </a:lnTo>
                    <a:lnTo>
                      <a:pt x="45" y="55"/>
                    </a:lnTo>
                    <a:lnTo>
                      <a:pt x="51" y="64"/>
                    </a:lnTo>
                    <a:lnTo>
                      <a:pt x="58" y="73"/>
                    </a:lnTo>
                    <a:lnTo>
                      <a:pt x="65" y="82"/>
                    </a:lnTo>
                    <a:lnTo>
                      <a:pt x="65" y="8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3" name="Freeform 138">
                <a:extLst>
                  <a:ext uri="{FF2B5EF4-FFF2-40B4-BE49-F238E27FC236}">
                    <a16:creationId xmlns:a16="http://schemas.microsoft.com/office/drawing/2014/main" id="{062BD125-B3F1-4A0C-A826-B65169CA6068}"/>
                  </a:ext>
                </a:extLst>
              </p:cNvPr>
              <p:cNvSpPr>
                <a:spLocks/>
              </p:cNvSpPr>
              <p:nvPr/>
            </p:nvSpPr>
            <p:spPr bwMode="auto">
              <a:xfrm>
                <a:off x="5258" y="1109"/>
                <a:ext cx="21" cy="23"/>
              </a:xfrm>
              <a:custGeom>
                <a:avLst/>
                <a:gdLst>
                  <a:gd name="T0" fmla="*/ 62 w 63"/>
                  <a:gd name="T1" fmla="*/ 63 h 67"/>
                  <a:gd name="T2" fmla="*/ 63 w 63"/>
                  <a:gd name="T3" fmla="*/ 66 h 67"/>
                  <a:gd name="T4" fmla="*/ 62 w 63"/>
                  <a:gd name="T5" fmla="*/ 67 h 67"/>
                  <a:gd name="T6" fmla="*/ 59 w 63"/>
                  <a:gd name="T7" fmla="*/ 66 h 67"/>
                  <a:gd name="T8" fmla="*/ 59 w 63"/>
                  <a:gd name="T9" fmla="*/ 66 h 67"/>
                  <a:gd name="T10" fmla="*/ 48 w 63"/>
                  <a:gd name="T11" fmla="*/ 54 h 67"/>
                  <a:gd name="T12" fmla="*/ 38 w 63"/>
                  <a:gd name="T13" fmla="*/ 42 h 67"/>
                  <a:gd name="T14" fmla="*/ 28 w 63"/>
                  <a:gd name="T15" fmla="*/ 29 h 67"/>
                  <a:gd name="T16" fmla="*/ 18 w 63"/>
                  <a:gd name="T17" fmla="*/ 19 h 67"/>
                  <a:gd name="T18" fmla="*/ 13 w 63"/>
                  <a:gd name="T19" fmla="*/ 14 h 67"/>
                  <a:gd name="T20" fmla="*/ 9 w 63"/>
                  <a:gd name="T21" fmla="*/ 9 h 67"/>
                  <a:gd name="T22" fmla="*/ 4 w 63"/>
                  <a:gd name="T23" fmla="*/ 5 h 67"/>
                  <a:gd name="T24" fmla="*/ 0 w 63"/>
                  <a:gd name="T25" fmla="*/ 0 h 67"/>
                  <a:gd name="T26" fmla="*/ 6 w 63"/>
                  <a:gd name="T27" fmla="*/ 2 h 67"/>
                  <a:gd name="T28" fmla="*/ 11 w 63"/>
                  <a:gd name="T29" fmla="*/ 5 h 67"/>
                  <a:gd name="T30" fmla="*/ 16 w 63"/>
                  <a:gd name="T31" fmla="*/ 12 h 67"/>
                  <a:gd name="T32" fmla="*/ 21 w 63"/>
                  <a:gd name="T33" fmla="*/ 17 h 67"/>
                  <a:gd name="T34" fmla="*/ 31 w 63"/>
                  <a:gd name="T35" fmla="*/ 27 h 67"/>
                  <a:gd name="T36" fmla="*/ 42 w 63"/>
                  <a:gd name="T37" fmla="*/ 39 h 67"/>
                  <a:gd name="T38" fmla="*/ 52 w 63"/>
                  <a:gd name="T39" fmla="*/ 51 h 67"/>
                  <a:gd name="T40" fmla="*/ 62 w 63"/>
                  <a:gd name="T41" fmla="*/ 63 h 67"/>
                  <a:gd name="T42" fmla="*/ 62 w 63"/>
                  <a:gd name="T43"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67">
                    <a:moveTo>
                      <a:pt x="62" y="63"/>
                    </a:moveTo>
                    <a:lnTo>
                      <a:pt x="63" y="66"/>
                    </a:lnTo>
                    <a:lnTo>
                      <a:pt x="62" y="67"/>
                    </a:lnTo>
                    <a:lnTo>
                      <a:pt x="59" y="66"/>
                    </a:lnTo>
                    <a:lnTo>
                      <a:pt x="59" y="66"/>
                    </a:lnTo>
                    <a:lnTo>
                      <a:pt x="48" y="54"/>
                    </a:lnTo>
                    <a:lnTo>
                      <a:pt x="38" y="42"/>
                    </a:lnTo>
                    <a:lnTo>
                      <a:pt x="28" y="29"/>
                    </a:lnTo>
                    <a:lnTo>
                      <a:pt x="18" y="19"/>
                    </a:lnTo>
                    <a:lnTo>
                      <a:pt x="13" y="14"/>
                    </a:lnTo>
                    <a:lnTo>
                      <a:pt x="9" y="9"/>
                    </a:lnTo>
                    <a:lnTo>
                      <a:pt x="4" y="5"/>
                    </a:lnTo>
                    <a:lnTo>
                      <a:pt x="0" y="0"/>
                    </a:lnTo>
                    <a:lnTo>
                      <a:pt x="6" y="2"/>
                    </a:lnTo>
                    <a:lnTo>
                      <a:pt x="11" y="5"/>
                    </a:lnTo>
                    <a:lnTo>
                      <a:pt x="16" y="12"/>
                    </a:lnTo>
                    <a:lnTo>
                      <a:pt x="21" y="17"/>
                    </a:lnTo>
                    <a:lnTo>
                      <a:pt x="31" y="27"/>
                    </a:lnTo>
                    <a:lnTo>
                      <a:pt x="42" y="39"/>
                    </a:lnTo>
                    <a:lnTo>
                      <a:pt x="52" y="51"/>
                    </a:lnTo>
                    <a:lnTo>
                      <a:pt x="62" y="63"/>
                    </a:lnTo>
                    <a:lnTo>
                      <a:pt x="62" y="6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4" name="Freeform 139">
                <a:extLst>
                  <a:ext uri="{FF2B5EF4-FFF2-40B4-BE49-F238E27FC236}">
                    <a16:creationId xmlns:a16="http://schemas.microsoft.com/office/drawing/2014/main" id="{DF88BBE1-DBB8-4371-8DF4-A9F1C3A215E2}"/>
                  </a:ext>
                </a:extLst>
              </p:cNvPr>
              <p:cNvSpPr>
                <a:spLocks/>
              </p:cNvSpPr>
              <p:nvPr/>
            </p:nvSpPr>
            <p:spPr bwMode="auto">
              <a:xfrm>
                <a:off x="5257" y="1083"/>
                <a:ext cx="45" cy="35"/>
              </a:xfrm>
              <a:custGeom>
                <a:avLst/>
                <a:gdLst>
                  <a:gd name="T0" fmla="*/ 136 w 136"/>
                  <a:gd name="T1" fmla="*/ 0 h 106"/>
                  <a:gd name="T2" fmla="*/ 128 w 136"/>
                  <a:gd name="T3" fmla="*/ 9 h 106"/>
                  <a:gd name="T4" fmla="*/ 121 w 136"/>
                  <a:gd name="T5" fmla="*/ 16 h 106"/>
                  <a:gd name="T6" fmla="*/ 112 w 136"/>
                  <a:gd name="T7" fmla="*/ 23 h 106"/>
                  <a:gd name="T8" fmla="*/ 103 w 136"/>
                  <a:gd name="T9" fmla="*/ 32 h 106"/>
                  <a:gd name="T10" fmla="*/ 87 w 136"/>
                  <a:gd name="T11" fmla="*/ 44 h 106"/>
                  <a:gd name="T12" fmla="*/ 71 w 136"/>
                  <a:gd name="T13" fmla="*/ 55 h 106"/>
                  <a:gd name="T14" fmla="*/ 56 w 136"/>
                  <a:gd name="T15" fmla="*/ 67 h 106"/>
                  <a:gd name="T16" fmla="*/ 41 w 136"/>
                  <a:gd name="T17" fmla="*/ 81 h 106"/>
                  <a:gd name="T18" fmla="*/ 29 w 136"/>
                  <a:gd name="T19" fmla="*/ 87 h 106"/>
                  <a:gd name="T20" fmla="*/ 20 w 136"/>
                  <a:gd name="T21" fmla="*/ 93 h 106"/>
                  <a:gd name="T22" fmla="*/ 12 w 136"/>
                  <a:gd name="T23" fmla="*/ 101 h 106"/>
                  <a:gd name="T24" fmla="*/ 0 w 136"/>
                  <a:gd name="T25" fmla="*/ 106 h 106"/>
                  <a:gd name="T26" fmla="*/ 2 w 136"/>
                  <a:gd name="T27" fmla="*/ 101 h 106"/>
                  <a:gd name="T28" fmla="*/ 7 w 136"/>
                  <a:gd name="T29" fmla="*/ 98 h 106"/>
                  <a:gd name="T30" fmla="*/ 13 w 136"/>
                  <a:gd name="T31" fmla="*/ 94 h 106"/>
                  <a:gd name="T32" fmla="*/ 17 w 136"/>
                  <a:gd name="T33" fmla="*/ 92 h 106"/>
                  <a:gd name="T34" fmla="*/ 38 w 136"/>
                  <a:gd name="T35" fmla="*/ 76 h 106"/>
                  <a:gd name="T36" fmla="*/ 59 w 136"/>
                  <a:gd name="T37" fmla="*/ 59 h 106"/>
                  <a:gd name="T38" fmla="*/ 81 w 136"/>
                  <a:gd name="T39" fmla="*/ 43 h 106"/>
                  <a:gd name="T40" fmla="*/ 102 w 136"/>
                  <a:gd name="T41" fmla="*/ 28 h 106"/>
                  <a:gd name="T42" fmla="*/ 108 w 136"/>
                  <a:gd name="T43" fmla="*/ 20 h 106"/>
                  <a:gd name="T44" fmla="*/ 117 w 136"/>
                  <a:gd name="T45" fmla="*/ 14 h 106"/>
                  <a:gd name="T46" fmla="*/ 126 w 136"/>
                  <a:gd name="T47" fmla="*/ 6 h 106"/>
                  <a:gd name="T48" fmla="*/ 134 w 136"/>
                  <a:gd name="T49" fmla="*/ 0 h 106"/>
                  <a:gd name="T50" fmla="*/ 135 w 136"/>
                  <a:gd name="T51" fmla="*/ 0 h 106"/>
                  <a:gd name="T52" fmla="*/ 136 w 136"/>
                  <a:gd name="T53" fmla="*/ 0 h 106"/>
                  <a:gd name="T54" fmla="*/ 136 w 136"/>
                  <a:gd name="T5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6" h="106">
                    <a:moveTo>
                      <a:pt x="136" y="0"/>
                    </a:moveTo>
                    <a:lnTo>
                      <a:pt x="128" y="9"/>
                    </a:lnTo>
                    <a:lnTo>
                      <a:pt x="121" y="16"/>
                    </a:lnTo>
                    <a:lnTo>
                      <a:pt x="112" y="23"/>
                    </a:lnTo>
                    <a:lnTo>
                      <a:pt x="103" y="32"/>
                    </a:lnTo>
                    <a:lnTo>
                      <a:pt x="87" y="44"/>
                    </a:lnTo>
                    <a:lnTo>
                      <a:pt x="71" y="55"/>
                    </a:lnTo>
                    <a:lnTo>
                      <a:pt x="56" y="67"/>
                    </a:lnTo>
                    <a:lnTo>
                      <a:pt x="41" y="81"/>
                    </a:lnTo>
                    <a:lnTo>
                      <a:pt x="29" y="87"/>
                    </a:lnTo>
                    <a:lnTo>
                      <a:pt x="20" y="93"/>
                    </a:lnTo>
                    <a:lnTo>
                      <a:pt x="12" y="101"/>
                    </a:lnTo>
                    <a:lnTo>
                      <a:pt x="0" y="106"/>
                    </a:lnTo>
                    <a:lnTo>
                      <a:pt x="2" y="101"/>
                    </a:lnTo>
                    <a:lnTo>
                      <a:pt x="7" y="98"/>
                    </a:lnTo>
                    <a:lnTo>
                      <a:pt x="13" y="94"/>
                    </a:lnTo>
                    <a:lnTo>
                      <a:pt x="17" y="92"/>
                    </a:lnTo>
                    <a:lnTo>
                      <a:pt x="38" y="76"/>
                    </a:lnTo>
                    <a:lnTo>
                      <a:pt x="59" y="59"/>
                    </a:lnTo>
                    <a:lnTo>
                      <a:pt x="81" y="43"/>
                    </a:lnTo>
                    <a:lnTo>
                      <a:pt x="102" y="28"/>
                    </a:lnTo>
                    <a:lnTo>
                      <a:pt x="108" y="20"/>
                    </a:lnTo>
                    <a:lnTo>
                      <a:pt x="117" y="14"/>
                    </a:lnTo>
                    <a:lnTo>
                      <a:pt x="126" y="6"/>
                    </a:lnTo>
                    <a:lnTo>
                      <a:pt x="134" y="0"/>
                    </a:lnTo>
                    <a:lnTo>
                      <a:pt x="135" y="0"/>
                    </a:lnTo>
                    <a:lnTo>
                      <a:pt x="136" y="0"/>
                    </a:lnTo>
                    <a:lnTo>
                      <a:pt x="13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5" name="Freeform 140">
                <a:extLst>
                  <a:ext uri="{FF2B5EF4-FFF2-40B4-BE49-F238E27FC236}">
                    <a16:creationId xmlns:a16="http://schemas.microsoft.com/office/drawing/2014/main" id="{CB5BCDA0-A389-4276-9D14-1507CCC68600}"/>
                  </a:ext>
                </a:extLst>
              </p:cNvPr>
              <p:cNvSpPr>
                <a:spLocks/>
              </p:cNvSpPr>
              <p:nvPr/>
            </p:nvSpPr>
            <p:spPr bwMode="auto">
              <a:xfrm>
                <a:off x="5265" y="1101"/>
                <a:ext cx="50" cy="7"/>
              </a:xfrm>
              <a:custGeom>
                <a:avLst/>
                <a:gdLst>
                  <a:gd name="T0" fmla="*/ 150 w 150"/>
                  <a:gd name="T1" fmla="*/ 18 h 20"/>
                  <a:gd name="T2" fmla="*/ 144 w 150"/>
                  <a:gd name="T3" fmla="*/ 20 h 20"/>
                  <a:gd name="T4" fmla="*/ 137 w 150"/>
                  <a:gd name="T5" fmla="*/ 20 h 20"/>
                  <a:gd name="T6" fmla="*/ 131 w 150"/>
                  <a:gd name="T7" fmla="*/ 18 h 20"/>
                  <a:gd name="T8" fmla="*/ 126 w 150"/>
                  <a:gd name="T9" fmla="*/ 16 h 20"/>
                  <a:gd name="T10" fmla="*/ 95 w 150"/>
                  <a:gd name="T11" fmla="*/ 13 h 20"/>
                  <a:gd name="T12" fmla="*/ 65 w 150"/>
                  <a:gd name="T13" fmla="*/ 9 h 20"/>
                  <a:gd name="T14" fmla="*/ 34 w 150"/>
                  <a:gd name="T15" fmla="*/ 6 h 20"/>
                  <a:gd name="T16" fmla="*/ 4 w 150"/>
                  <a:gd name="T17" fmla="*/ 3 h 20"/>
                  <a:gd name="T18" fmla="*/ 2 w 150"/>
                  <a:gd name="T19" fmla="*/ 1 h 20"/>
                  <a:gd name="T20" fmla="*/ 0 w 150"/>
                  <a:gd name="T21" fmla="*/ 0 h 20"/>
                  <a:gd name="T22" fmla="*/ 13 w 150"/>
                  <a:gd name="T23" fmla="*/ 0 h 20"/>
                  <a:gd name="T24" fmla="*/ 26 w 150"/>
                  <a:gd name="T25" fmla="*/ 1 h 20"/>
                  <a:gd name="T26" fmla="*/ 38 w 150"/>
                  <a:gd name="T27" fmla="*/ 3 h 20"/>
                  <a:gd name="T28" fmla="*/ 51 w 150"/>
                  <a:gd name="T29" fmla="*/ 4 h 20"/>
                  <a:gd name="T30" fmla="*/ 75 w 150"/>
                  <a:gd name="T31" fmla="*/ 6 h 20"/>
                  <a:gd name="T32" fmla="*/ 100 w 150"/>
                  <a:gd name="T33" fmla="*/ 9 h 20"/>
                  <a:gd name="T34" fmla="*/ 125 w 150"/>
                  <a:gd name="T35" fmla="*/ 13 h 20"/>
                  <a:gd name="T36" fmla="*/ 150 w 150"/>
                  <a:gd name="T37" fmla="*/ 18 h 20"/>
                  <a:gd name="T38" fmla="*/ 150 w 150"/>
                  <a:gd name="T39"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20">
                    <a:moveTo>
                      <a:pt x="150" y="18"/>
                    </a:moveTo>
                    <a:lnTo>
                      <a:pt x="144" y="20"/>
                    </a:lnTo>
                    <a:lnTo>
                      <a:pt x="137" y="20"/>
                    </a:lnTo>
                    <a:lnTo>
                      <a:pt x="131" y="18"/>
                    </a:lnTo>
                    <a:lnTo>
                      <a:pt x="126" y="16"/>
                    </a:lnTo>
                    <a:lnTo>
                      <a:pt x="95" y="13"/>
                    </a:lnTo>
                    <a:lnTo>
                      <a:pt x="65" y="9"/>
                    </a:lnTo>
                    <a:lnTo>
                      <a:pt x="34" y="6"/>
                    </a:lnTo>
                    <a:lnTo>
                      <a:pt x="4" y="3"/>
                    </a:lnTo>
                    <a:lnTo>
                      <a:pt x="2" y="1"/>
                    </a:lnTo>
                    <a:lnTo>
                      <a:pt x="0" y="0"/>
                    </a:lnTo>
                    <a:lnTo>
                      <a:pt x="13" y="0"/>
                    </a:lnTo>
                    <a:lnTo>
                      <a:pt x="26" y="1"/>
                    </a:lnTo>
                    <a:lnTo>
                      <a:pt x="38" y="3"/>
                    </a:lnTo>
                    <a:lnTo>
                      <a:pt x="51" y="4"/>
                    </a:lnTo>
                    <a:lnTo>
                      <a:pt x="75" y="6"/>
                    </a:lnTo>
                    <a:lnTo>
                      <a:pt x="100" y="9"/>
                    </a:lnTo>
                    <a:lnTo>
                      <a:pt x="125" y="13"/>
                    </a:lnTo>
                    <a:lnTo>
                      <a:pt x="150" y="18"/>
                    </a:lnTo>
                    <a:lnTo>
                      <a:pt x="150" y="18"/>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6" name="Freeform 141">
                <a:extLst>
                  <a:ext uri="{FF2B5EF4-FFF2-40B4-BE49-F238E27FC236}">
                    <a16:creationId xmlns:a16="http://schemas.microsoft.com/office/drawing/2014/main" id="{48DCD061-F81D-4DCF-B33A-BE3F1ADC0C25}"/>
                  </a:ext>
                </a:extLst>
              </p:cNvPr>
              <p:cNvSpPr>
                <a:spLocks/>
              </p:cNvSpPr>
              <p:nvPr/>
            </p:nvSpPr>
            <p:spPr bwMode="auto">
              <a:xfrm>
                <a:off x="5488" y="887"/>
                <a:ext cx="10" cy="17"/>
              </a:xfrm>
              <a:custGeom>
                <a:avLst/>
                <a:gdLst>
                  <a:gd name="T0" fmla="*/ 0 w 28"/>
                  <a:gd name="T1" fmla="*/ 4 h 51"/>
                  <a:gd name="T2" fmla="*/ 0 w 28"/>
                  <a:gd name="T3" fmla="*/ 1 h 51"/>
                  <a:gd name="T4" fmla="*/ 1 w 28"/>
                  <a:gd name="T5" fmla="*/ 0 h 51"/>
                  <a:gd name="T6" fmla="*/ 3 w 28"/>
                  <a:gd name="T7" fmla="*/ 0 h 51"/>
                  <a:gd name="T8" fmla="*/ 5 w 28"/>
                  <a:gd name="T9" fmla="*/ 1 h 51"/>
                  <a:gd name="T10" fmla="*/ 13 w 28"/>
                  <a:gd name="T11" fmla="*/ 6 h 51"/>
                  <a:gd name="T12" fmla="*/ 18 w 28"/>
                  <a:gd name="T13" fmla="*/ 17 h 51"/>
                  <a:gd name="T14" fmla="*/ 23 w 28"/>
                  <a:gd name="T15" fmla="*/ 29 h 51"/>
                  <a:gd name="T16" fmla="*/ 26 w 28"/>
                  <a:gd name="T17" fmla="*/ 39 h 51"/>
                  <a:gd name="T18" fmla="*/ 26 w 28"/>
                  <a:gd name="T19" fmla="*/ 40 h 51"/>
                  <a:gd name="T20" fmla="*/ 28 w 28"/>
                  <a:gd name="T21" fmla="*/ 44 h 51"/>
                  <a:gd name="T22" fmla="*/ 28 w 28"/>
                  <a:gd name="T23" fmla="*/ 46 h 51"/>
                  <a:gd name="T24" fmla="*/ 28 w 28"/>
                  <a:gd name="T25" fmla="*/ 49 h 51"/>
                  <a:gd name="T26" fmla="*/ 26 w 28"/>
                  <a:gd name="T27" fmla="*/ 51 h 51"/>
                  <a:gd name="T28" fmla="*/ 24 w 28"/>
                  <a:gd name="T29" fmla="*/ 49 h 51"/>
                  <a:gd name="T30" fmla="*/ 20 w 28"/>
                  <a:gd name="T31" fmla="*/ 36 h 51"/>
                  <a:gd name="T32" fmla="*/ 16 w 28"/>
                  <a:gd name="T33" fmla="*/ 24 h 51"/>
                  <a:gd name="T34" fmla="*/ 10 w 28"/>
                  <a:gd name="T35" fmla="*/ 12 h 51"/>
                  <a:gd name="T36" fmla="*/ 0 w 28"/>
                  <a:gd name="T37" fmla="*/ 4 h 51"/>
                  <a:gd name="T38" fmla="*/ 0 w 28"/>
                  <a:gd name="T39"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51">
                    <a:moveTo>
                      <a:pt x="0" y="4"/>
                    </a:moveTo>
                    <a:lnTo>
                      <a:pt x="0" y="1"/>
                    </a:lnTo>
                    <a:lnTo>
                      <a:pt x="1" y="0"/>
                    </a:lnTo>
                    <a:lnTo>
                      <a:pt x="3" y="0"/>
                    </a:lnTo>
                    <a:lnTo>
                      <a:pt x="5" y="1"/>
                    </a:lnTo>
                    <a:lnTo>
                      <a:pt x="13" y="6"/>
                    </a:lnTo>
                    <a:lnTo>
                      <a:pt x="18" y="17"/>
                    </a:lnTo>
                    <a:lnTo>
                      <a:pt x="23" y="29"/>
                    </a:lnTo>
                    <a:lnTo>
                      <a:pt x="26" y="39"/>
                    </a:lnTo>
                    <a:lnTo>
                      <a:pt x="26" y="40"/>
                    </a:lnTo>
                    <a:lnTo>
                      <a:pt x="28" y="44"/>
                    </a:lnTo>
                    <a:lnTo>
                      <a:pt x="28" y="46"/>
                    </a:lnTo>
                    <a:lnTo>
                      <a:pt x="28" y="49"/>
                    </a:lnTo>
                    <a:lnTo>
                      <a:pt x="26" y="51"/>
                    </a:lnTo>
                    <a:lnTo>
                      <a:pt x="24" y="49"/>
                    </a:lnTo>
                    <a:lnTo>
                      <a:pt x="20" y="36"/>
                    </a:lnTo>
                    <a:lnTo>
                      <a:pt x="16" y="24"/>
                    </a:lnTo>
                    <a:lnTo>
                      <a:pt x="10" y="12"/>
                    </a:lnTo>
                    <a:lnTo>
                      <a:pt x="0" y="4"/>
                    </a:lnTo>
                    <a:lnTo>
                      <a:pt x="0" y="4"/>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7" name="Freeform 142">
                <a:extLst>
                  <a:ext uri="{FF2B5EF4-FFF2-40B4-BE49-F238E27FC236}">
                    <a16:creationId xmlns:a16="http://schemas.microsoft.com/office/drawing/2014/main" id="{4E883FAF-51DD-4C47-B099-E96E5EB9F7E0}"/>
                  </a:ext>
                </a:extLst>
              </p:cNvPr>
              <p:cNvSpPr>
                <a:spLocks/>
              </p:cNvSpPr>
              <p:nvPr/>
            </p:nvSpPr>
            <p:spPr bwMode="auto">
              <a:xfrm>
                <a:off x="5477" y="874"/>
                <a:ext cx="10" cy="17"/>
              </a:xfrm>
              <a:custGeom>
                <a:avLst/>
                <a:gdLst>
                  <a:gd name="T0" fmla="*/ 0 w 29"/>
                  <a:gd name="T1" fmla="*/ 3 h 49"/>
                  <a:gd name="T2" fmla="*/ 0 w 29"/>
                  <a:gd name="T3" fmla="*/ 0 h 49"/>
                  <a:gd name="T4" fmla="*/ 4 w 29"/>
                  <a:gd name="T5" fmla="*/ 2 h 49"/>
                  <a:gd name="T6" fmla="*/ 9 w 29"/>
                  <a:gd name="T7" fmla="*/ 4 h 49"/>
                  <a:gd name="T8" fmla="*/ 13 w 29"/>
                  <a:gd name="T9" fmla="*/ 10 h 49"/>
                  <a:gd name="T10" fmla="*/ 18 w 29"/>
                  <a:gd name="T11" fmla="*/ 17 h 49"/>
                  <a:gd name="T12" fmla="*/ 22 w 29"/>
                  <a:gd name="T13" fmla="*/ 22 h 49"/>
                  <a:gd name="T14" fmla="*/ 24 w 29"/>
                  <a:gd name="T15" fmla="*/ 27 h 49"/>
                  <a:gd name="T16" fmla="*/ 27 w 29"/>
                  <a:gd name="T17" fmla="*/ 34 h 49"/>
                  <a:gd name="T18" fmla="*/ 28 w 29"/>
                  <a:gd name="T19" fmla="*/ 41 h 49"/>
                  <a:gd name="T20" fmla="*/ 29 w 29"/>
                  <a:gd name="T21" fmla="*/ 47 h 49"/>
                  <a:gd name="T22" fmla="*/ 27 w 29"/>
                  <a:gd name="T23" fmla="*/ 49 h 49"/>
                  <a:gd name="T24" fmla="*/ 25 w 29"/>
                  <a:gd name="T25" fmla="*/ 49 h 49"/>
                  <a:gd name="T26" fmla="*/ 24 w 29"/>
                  <a:gd name="T27" fmla="*/ 43 h 49"/>
                  <a:gd name="T28" fmla="*/ 22 w 29"/>
                  <a:gd name="T29" fmla="*/ 36 h 49"/>
                  <a:gd name="T30" fmla="*/ 19 w 29"/>
                  <a:gd name="T31" fmla="*/ 27 h 49"/>
                  <a:gd name="T32" fmla="*/ 14 w 29"/>
                  <a:gd name="T33" fmla="*/ 20 h 49"/>
                  <a:gd name="T34" fmla="*/ 10 w 29"/>
                  <a:gd name="T35" fmla="*/ 15 h 49"/>
                  <a:gd name="T36" fmla="*/ 8 w 29"/>
                  <a:gd name="T37" fmla="*/ 10 h 49"/>
                  <a:gd name="T38" fmla="*/ 4 w 29"/>
                  <a:gd name="T39" fmla="*/ 7 h 49"/>
                  <a:gd name="T40" fmla="*/ 0 w 29"/>
                  <a:gd name="T41" fmla="*/ 3 h 49"/>
                  <a:gd name="T42" fmla="*/ 0 w 29"/>
                  <a:gd name="T43"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49">
                    <a:moveTo>
                      <a:pt x="0" y="3"/>
                    </a:moveTo>
                    <a:lnTo>
                      <a:pt x="0" y="0"/>
                    </a:lnTo>
                    <a:lnTo>
                      <a:pt x="4" y="2"/>
                    </a:lnTo>
                    <a:lnTo>
                      <a:pt x="9" y="4"/>
                    </a:lnTo>
                    <a:lnTo>
                      <a:pt x="13" y="10"/>
                    </a:lnTo>
                    <a:lnTo>
                      <a:pt x="18" y="17"/>
                    </a:lnTo>
                    <a:lnTo>
                      <a:pt x="22" y="22"/>
                    </a:lnTo>
                    <a:lnTo>
                      <a:pt x="24" y="27"/>
                    </a:lnTo>
                    <a:lnTo>
                      <a:pt x="27" y="34"/>
                    </a:lnTo>
                    <a:lnTo>
                      <a:pt x="28" y="41"/>
                    </a:lnTo>
                    <a:lnTo>
                      <a:pt x="29" y="47"/>
                    </a:lnTo>
                    <a:lnTo>
                      <a:pt x="27" y="49"/>
                    </a:lnTo>
                    <a:lnTo>
                      <a:pt x="25" y="49"/>
                    </a:lnTo>
                    <a:lnTo>
                      <a:pt x="24" y="43"/>
                    </a:lnTo>
                    <a:lnTo>
                      <a:pt x="22" y="36"/>
                    </a:lnTo>
                    <a:lnTo>
                      <a:pt x="19" y="27"/>
                    </a:lnTo>
                    <a:lnTo>
                      <a:pt x="14" y="20"/>
                    </a:lnTo>
                    <a:lnTo>
                      <a:pt x="10" y="15"/>
                    </a:lnTo>
                    <a:lnTo>
                      <a:pt x="8" y="10"/>
                    </a:lnTo>
                    <a:lnTo>
                      <a:pt x="4" y="7"/>
                    </a:lnTo>
                    <a:lnTo>
                      <a:pt x="0" y="3"/>
                    </a:lnTo>
                    <a:lnTo>
                      <a:pt x="0" y="3"/>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8" name="Freeform 143">
                <a:extLst>
                  <a:ext uri="{FF2B5EF4-FFF2-40B4-BE49-F238E27FC236}">
                    <a16:creationId xmlns:a16="http://schemas.microsoft.com/office/drawing/2014/main" id="{615B4628-E0A4-4B1C-81A7-BB4C6E421D73}"/>
                  </a:ext>
                </a:extLst>
              </p:cNvPr>
              <p:cNvSpPr>
                <a:spLocks/>
              </p:cNvSpPr>
              <p:nvPr/>
            </p:nvSpPr>
            <p:spPr bwMode="auto">
              <a:xfrm>
                <a:off x="5481" y="888"/>
                <a:ext cx="21" cy="3"/>
              </a:xfrm>
              <a:custGeom>
                <a:avLst/>
                <a:gdLst>
                  <a:gd name="T0" fmla="*/ 61 w 64"/>
                  <a:gd name="T1" fmla="*/ 7 h 7"/>
                  <a:gd name="T2" fmla="*/ 47 w 64"/>
                  <a:gd name="T3" fmla="*/ 6 h 7"/>
                  <a:gd name="T4" fmla="*/ 33 w 64"/>
                  <a:gd name="T5" fmla="*/ 5 h 7"/>
                  <a:gd name="T6" fmla="*/ 19 w 64"/>
                  <a:gd name="T7" fmla="*/ 5 h 7"/>
                  <a:gd name="T8" fmla="*/ 7 w 64"/>
                  <a:gd name="T9" fmla="*/ 6 h 7"/>
                  <a:gd name="T10" fmla="*/ 3 w 64"/>
                  <a:gd name="T11" fmla="*/ 7 h 7"/>
                  <a:gd name="T12" fmla="*/ 0 w 64"/>
                  <a:gd name="T13" fmla="*/ 6 h 7"/>
                  <a:gd name="T14" fmla="*/ 0 w 64"/>
                  <a:gd name="T15" fmla="*/ 5 h 7"/>
                  <a:gd name="T16" fmla="*/ 3 w 64"/>
                  <a:gd name="T17" fmla="*/ 4 h 7"/>
                  <a:gd name="T18" fmla="*/ 17 w 64"/>
                  <a:gd name="T19" fmla="*/ 0 h 7"/>
                  <a:gd name="T20" fmla="*/ 31 w 64"/>
                  <a:gd name="T21" fmla="*/ 0 h 7"/>
                  <a:gd name="T22" fmla="*/ 46 w 64"/>
                  <a:gd name="T23" fmla="*/ 1 h 7"/>
                  <a:gd name="T24" fmla="*/ 61 w 64"/>
                  <a:gd name="T25" fmla="*/ 4 h 7"/>
                  <a:gd name="T26" fmla="*/ 63 w 64"/>
                  <a:gd name="T27" fmla="*/ 5 h 7"/>
                  <a:gd name="T28" fmla="*/ 64 w 64"/>
                  <a:gd name="T29" fmla="*/ 6 h 7"/>
                  <a:gd name="T30" fmla="*/ 62 w 64"/>
                  <a:gd name="T31" fmla="*/ 7 h 7"/>
                  <a:gd name="T32" fmla="*/ 61 w 64"/>
                  <a:gd name="T33" fmla="*/ 7 h 7"/>
                  <a:gd name="T34" fmla="*/ 61 w 64"/>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7">
                    <a:moveTo>
                      <a:pt x="61" y="7"/>
                    </a:moveTo>
                    <a:lnTo>
                      <a:pt x="47" y="6"/>
                    </a:lnTo>
                    <a:lnTo>
                      <a:pt x="33" y="5"/>
                    </a:lnTo>
                    <a:lnTo>
                      <a:pt x="19" y="5"/>
                    </a:lnTo>
                    <a:lnTo>
                      <a:pt x="7" y="6"/>
                    </a:lnTo>
                    <a:lnTo>
                      <a:pt x="3" y="7"/>
                    </a:lnTo>
                    <a:lnTo>
                      <a:pt x="0" y="6"/>
                    </a:lnTo>
                    <a:lnTo>
                      <a:pt x="0" y="5"/>
                    </a:lnTo>
                    <a:lnTo>
                      <a:pt x="3" y="4"/>
                    </a:lnTo>
                    <a:lnTo>
                      <a:pt x="17" y="0"/>
                    </a:lnTo>
                    <a:lnTo>
                      <a:pt x="31" y="0"/>
                    </a:lnTo>
                    <a:lnTo>
                      <a:pt x="46" y="1"/>
                    </a:lnTo>
                    <a:lnTo>
                      <a:pt x="61" y="4"/>
                    </a:lnTo>
                    <a:lnTo>
                      <a:pt x="63" y="5"/>
                    </a:lnTo>
                    <a:lnTo>
                      <a:pt x="64" y="6"/>
                    </a:lnTo>
                    <a:lnTo>
                      <a:pt x="62" y="7"/>
                    </a:lnTo>
                    <a:lnTo>
                      <a:pt x="61" y="7"/>
                    </a:lnTo>
                    <a:lnTo>
                      <a:pt x="61" y="7"/>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79" name="Freeform 144">
                <a:extLst>
                  <a:ext uri="{FF2B5EF4-FFF2-40B4-BE49-F238E27FC236}">
                    <a16:creationId xmlns:a16="http://schemas.microsoft.com/office/drawing/2014/main" id="{2F7BEB5C-BDB9-45EA-9A21-75F477575091}"/>
                  </a:ext>
                </a:extLst>
              </p:cNvPr>
              <p:cNvSpPr>
                <a:spLocks/>
              </p:cNvSpPr>
              <p:nvPr/>
            </p:nvSpPr>
            <p:spPr bwMode="auto">
              <a:xfrm>
                <a:off x="5489" y="895"/>
                <a:ext cx="22" cy="5"/>
              </a:xfrm>
              <a:custGeom>
                <a:avLst/>
                <a:gdLst>
                  <a:gd name="T0" fmla="*/ 62 w 66"/>
                  <a:gd name="T1" fmla="*/ 14 h 14"/>
                  <a:gd name="T2" fmla="*/ 53 w 66"/>
                  <a:gd name="T3" fmla="*/ 10 h 14"/>
                  <a:gd name="T4" fmla="*/ 44 w 66"/>
                  <a:gd name="T5" fmla="*/ 6 h 14"/>
                  <a:gd name="T6" fmla="*/ 35 w 66"/>
                  <a:gd name="T7" fmla="*/ 4 h 14"/>
                  <a:gd name="T8" fmla="*/ 27 w 66"/>
                  <a:gd name="T9" fmla="*/ 4 h 14"/>
                  <a:gd name="T10" fmla="*/ 20 w 66"/>
                  <a:gd name="T11" fmla="*/ 5 h 14"/>
                  <a:gd name="T12" fmla="*/ 15 w 66"/>
                  <a:gd name="T13" fmla="*/ 6 h 14"/>
                  <a:gd name="T14" fmla="*/ 9 w 66"/>
                  <a:gd name="T15" fmla="*/ 8 h 14"/>
                  <a:gd name="T16" fmla="*/ 5 w 66"/>
                  <a:gd name="T17" fmla="*/ 9 h 14"/>
                  <a:gd name="T18" fmla="*/ 2 w 66"/>
                  <a:gd name="T19" fmla="*/ 9 h 14"/>
                  <a:gd name="T20" fmla="*/ 0 w 66"/>
                  <a:gd name="T21" fmla="*/ 9 h 14"/>
                  <a:gd name="T22" fmla="*/ 0 w 66"/>
                  <a:gd name="T23" fmla="*/ 9 h 14"/>
                  <a:gd name="T24" fmla="*/ 2 w 66"/>
                  <a:gd name="T25" fmla="*/ 8 h 14"/>
                  <a:gd name="T26" fmla="*/ 7 w 66"/>
                  <a:gd name="T27" fmla="*/ 4 h 14"/>
                  <a:gd name="T28" fmla="*/ 15 w 66"/>
                  <a:gd name="T29" fmla="*/ 1 h 14"/>
                  <a:gd name="T30" fmla="*/ 24 w 66"/>
                  <a:gd name="T31" fmla="*/ 0 h 14"/>
                  <a:gd name="T32" fmla="*/ 34 w 66"/>
                  <a:gd name="T33" fmla="*/ 0 h 14"/>
                  <a:gd name="T34" fmla="*/ 42 w 66"/>
                  <a:gd name="T35" fmla="*/ 1 h 14"/>
                  <a:gd name="T36" fmla="*/ 49 w 66"/>
                  <a:gd name="T37" fmla="*/ 4 h 14"/>
                  <a:gd name="T38" fmla="*/ 58 w 66"/>
                  <a:gd name="T39" fmla="*/ 8 h 14"/>
                  <a:gd name="T40" fmla="*/ 64 w 66"/>
                  <a:gd name="T41" fmla="*/ 11 h 14"/>
                  <a:gd name="T42" fmla="*/ 64 w 66"/>
                  <a:gd name="T43" fmla="*/ 13 h 14"/>
                  <a:gd name="T44" fmla="*/ 66 w 66"/>
                  <a:gd name="T45" fmla="*/ 14 h 14"/>
                  <a:gd name="T46" fmla="*/ 64 w 66"/>
                  <a:gd name="T47" fmla="*/ 14 h 14"/>
                  <a:gd name="T48" fmla="*/ 62 w 66"/>
                  <a:gd name="T49" fmla="*/ 14 h 14"/>
                  <a:gd name="T50" fmla="*/ 62 w 66"/>
                  <a:gd name="T5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14">
                    <a:moveTo>
                      <a:pt x="62" y="14"/>
                    </a:moveTo>
                    <a:lnTo>
                      <a:pt x="53" y="10"/>
                    </a:lnTo>
                    <a:lnTo>
                      <a:pt x="44" y="6"/>
                    </a:lnTo>
                    <a:lnTo>
                      <a:pt x="35" y="4"/>
                    </a:lnTo>
                    <a:lnTo>
                      <a:pt x="27" y="4"/>
                    </a:lnTo>
                    <a:lnTo>
                      <a:pt x="20" y="5"/>
                    </a:lnTo>
                    <a:lnTo>
                      <a:pt x="15" y="6"/>
                    </a:lnTo>
                    <a:lnTo>
                      <a:pt x="9" y="8"/>
                    </a:lnTo>
                    <a:lnTo>
                      <a:pt x="5" y="9"/>
                    </a:lnTo>
                    <a:lnTo>
                      <a:pt x="2" y="9"/>
                    </a:lnTo>
                    <a:lnTo>
                      <a:pt x="0" y="9"/>
                    </a:lnTo>
                    <a:lnTo>
                      <a:pt x="0" y="9"/>
                    </a:lnTo>
                    <a:lnTo>
                      <a:pt x="2" y="8"/>
                    </a:lnTo>
                    <a:lnTo>
                      <a:pt x="7" y="4"/>
                    </a:lnTo>
                    <a:lnTo>
                      <a:pt x="15" y="1"/>
                    </a:lnTo>
                    <a:lnTo>
                      <a:pt x="24" y="0"/>
                    </a:lnTo>
                    <a:lnTo>
                      <a:pt x="34" y="0"/>
                    </a:lnTo>
                    <a:lnTo>
                      <a:pt x="42" y="1"/>
                    </a:lnTo>
                    <a:lnTo>
                      <a:pt x="49" y="4"/>
                    </a:lnTo>
                    <a:lnTo>
                      <a:pt x="58" y="8"/>
                    </a:lnTo>
                    <a:lnTo>
                      <a:pt x="64" y="11"/>
                    </a:lnTo>
                    <a:lnTo>
                      <a:pt x="64" y="13"/>
                    </a:lnTo>
                    <a:lnTo>
                      <a:pt x="66" y="14"/>
                    </a:lnTo>
                    <a:lnTo>
                      <a:pt x="64" y="14"/>
                    </a:lnTo>
                    <a:lnTo>
                      <a:pt x="62" y="14"/>
                    </a:lnTo>
                    <a:lnTo>
                      <a:pt x="62" y="14"/>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0" name="Freeform 145">
                <a:extLst>
                  <a:ext uri="{FF2B5EF4-FFF2-40B4-BE49-F238E27FC236}">
                    <a16:creationId xmlns:a16="http://schemas.microsoft.com/office/drawing/2014/main" id="{DB02A05C-137C-4D41-A71E-666414E8B6BF}"/>
                  </a:ext>
                </a:extLst>
              </p:cNvPr>
              <p:cNvSpPr>
                <a:spLocks/>
              </p:cNvSpPr>
              <p:nvPr/>
            </p:nvSpPr>
            <p:spPr bwMode="auto">
              <a:xfrm>
                <a:off x="5498" y="904"/>
                <a:ext cx="20" cy="4"/>
              </a:xfrm>
              <a:custGeom>
                <a:avLst/>
                <a:gdLst>
                  <a:gd name="T0" fmla="*/ 56 w 59"/>
                  <a:gd name="T1" fmla="*/ 9 h 12"/>
                  <a:gd name="T2" fmla="*/ 50 w 59"/>
                  <a:gd name="T3" fmla="*/ 7 h 12"/>
                  <a:gd name="T4" fmla="*/ 44 w 59"/>
                  <a:gd name="T5" fmla="*/ 5 h 12"/>
                  <a:gd name="T6" fmla="*/ 35 w 59"/>
                  <a:gd name="T7" fmla="*/ 4 h 12"/>
                  <a:gd name="T8" fmla="*/ 28 w 59"/>
                  <a:gd name="T9" fmla="*/ 4 h 12"/>
                  <a:gd name="T10" fmla="*/ 21 w 59"/>
                  <a:gd name="T11" fmla="*/ 4 h 12"/>
                  <a:gd name="T12" fmla="*/ 15 w 59"/>
                  <a:gd name="T13" fmla="*/ 7 h 12"/>
                  <a:gd name="T14" fmla="*/ 9 w 59"/>
                  <a:gd name="T15" fmla="*/ 8 h 12"/>
                  <a:gd name="T16" fmla="*/ 4 w 59"/>
                  <a:gd name="T17" fmla="*/ 12 h 12"/>
                  <a:gd name="T18" fmla="*/ 2 w 59"/>
                  <a:gd name="T19" fmla="*/ 12 h 12"/>
                  <a:gd name="T20" fmla="*/ 0 w 59"/>
                  <a:gd name="T21" fmla="*/ 12 h 12"/>
                  <a:gd name="T22" fmla="*/ 0 w 59"/>
                  <a:gd name="T23" fmla="*/ 12 h 12"/>
                  <a:gd name="T24" fmla="*/ 1 w 59"/>
                  <a:gd name="T25" fmla="*/ 9 h 12"/>
                  <a:gd name="T26" fmla="*/ 9 w 59"/>
                  <a:gd name="T27" fmla="*/ 4 h 12"/>
                  <a:gd name="T28" fmla="*/ 17 w 59"/>
                  <a:gd name="T29" fmla="*/ 2 h 12"/>
                  <a:gd name="T30" fmla="*/ 28 w 59"/>
                  <a:gd name="T31" fmla="*/ 0 h 12"/>
                  <a:gd name="T32" fmla="*/ 38 w 59"/>
                  <a:gd name="T33" fmla="*/ 2 h 12"/>
                  <a:gd name="T34" fmla="*/ 44 w 59"/>
                  <a:gd name="T35" fmla="*/ 2 h 12"/>
                  <a:gd name="T36" fmla="*/ 49 w 59"/>
                  <a:gd name="T37" fmla="*/ 3 h 12"/>
                  <a:gd name="T38" fmla="*/ 54 w 59"/>
                  <a:gd name="T39" fmla="*/ 4 h 12"/>
                  <a:gd name="T40" fmla="*/ 59 w 59"/>
                  <a:gd name="T41" fmla="*/ 7 h 12"/>
                  <a:gd name="T42" fmla="*/ 59 w 59"/>
                  <a:gd name="T43" fmla="*/ 8 h 12"/>
                  <a:gd name="T44" fmla="*/ 56 w 59"/>
                  <a:gd name="T45" fmla="*/ 9 h 12"/>
                  <a:gd name="T46" fmla="*/ 56 w 59"/>
                  <a:gd name="T4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12">
                    <a:moveTo>
                      <a:pt x="56" y="9"/>
                    </a:moveTo>
                    <a:lnTo>
                      <a:pt x="50" y="7"/>
                    </a:lnTo>
                    <a:lnTo>
                      <a:pt x="44" y="5"/>
                    </a:lnTo>
                    <a:lnTo>
                      <a:pt x="35" y="4"/>
                    </a:lnTo>
                    <a:lnTo>
                      <a:pt x="28" y="4"/>
                    </a:lnTo>
                    <a:lnTo>
                      <a:pt x="21" y="4"/>
                    </a:lnTo>
                    <a:lnTo>
                      <a:pt x="15" y="7"/>
                    </a:lnTo>
                    <a:lnTo>
                      <a:pt x="9" y="8"/>
                    </a:lnTo>
                    <a:lnTo>
                      <a:pt x="4" y="12"/>
                    </a:lnTo>
                    <a:lnTo>
                      <a:pt x="2" y="12"/>
                    </a:lnTo>
                    <a:lnTo>
                      <a:pt x="0" y="12"/>
                    </a:lnTo>
                    <a:lnTo>
                      <a:pt x="0" y="12"/>
                    </a:lnTo>
                    <a:lnTo>
                      <a:pt x="1" y="9"/>
                    </a:lnTo>
                    <a:lnTo>
                      <a:pt x="9" y="4"/>
                    </a:lnTo>
                    <a:lnTo>
                      <a:pt x="17" y="2"/>
                    </a:lnTo>
                    <a:lnTo>
                      <a:pt x="28" y="0"/>
                    </a:lnTo>
                    <a:lnTo>
                      <a:pt x="38" y="2"/>
                    </a:lnTo>
                    <a:lnTo>
                      <a:pt x="44" y="2"/>
                    </a:lnTo>
                    <a:lnTo>
                      <a:pt x="49" y="3"/>
                    </a:lnTo>
                    <a:lnTo>
                      <a:pt x="54" y="4"/>
                    </a:lnTo>
                    <a:lnTo>
                      <a:pt x="59" y="7"/>
                    </a:lnTo>
                    <a:lnTo>
                      <a:pt x="59" y="8"/>
                    </a:lnTo>
                    <a:lnTo>
                      <a:pt x="56" y="9"/>
                    </a:lnTo>
                    <a:lnTo>
                      <a:pt x="56" y="9"/>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1" name="Freeform 146">
                <a:extLst>
                  <a:ext uri="{FF2B5EF4-FFF2-40B4-BE49-F238E27FC236}">
                    <a16:creationId xmlns:a16="http://schemas.microsoft.com/office/drawing/2014/main" id="{1ECB20B9-B6BC-4487-B1D7-EC22B4A92305}"/>
                  </a:ext>
                </a:extLst>
              </p:cNvPr>
              <p:cNvSpPr>
                <a:spLocks/>
              </p:cNvSpPr>
              <p:nvPr/>
            </p:nvSpPr>
            <p:spPr bwMode="auto">
              <a:xfrm>
                <a:off x="5507" y="901"/>
                <a:ext cx="7" cy="13"/>
              </a:xfrm>
              <a:custGeom>
                <a:avLst/>
                <a:gdLst>
                  <a:gd name="T0" fmla="*/ 1 w 20"/>
                  <a:gd name="T1" fmla="*/ 0 h 39"/>
                  <a:gd name="T2" fmla="*/ 6 w 20"/>
                  <a:gd name="T3" fmla="*/ 2 h 39"/>
                  <a:gd name="T4" fmla="*/ 11 w 20"/>
                  <a:gd name="T5" fmla="*/ 9 h 39"/>
                  <a:gd name="T6" fmla="*/ 15 w 20"/>
                  <a:gd name="T7" fmla="*/ 16 h 39"/>
                  <a:gd name="T8" fmla="*/ 17 w 20"/>
                  <a:gd name="T9" fmla="*/ 25 h 39"/>
                  <a:gd name="T10" fmla="*/ 17 w 20"/>
                  <a:gd name="T11" fmla="*/ 29 h 39"/>
                  <a:gd name="T12" fmla="*/ 20 w 20"/>
                  <a:gd name="T13" fmla="*/ 35 h 39"/>
                  <a:gd name="T14" fmla="*/ 20 w 20"/>
                  <a:gd name="T15" fmla="*/ 37 h 39"/>
                  <a:gd name="T16" fmla="*/ 18 w 20"/>
                  <a:gd name="T17" fmla="*/ 39 h 39"/>
                  <a:gd name="T18" fmla="*/ 13 w 20"/>
                  <a:gd name="T19" fmla="*/ 30 h 39"/>
                  <a:gd name="T20" fmla="*/ 11 w 20"/>
                  <a:gd name="T21" fmla="*/ 21 h 39"/>
                  <a:gd name="T22" fmla="*/ 8 w 20"/>
                  <a:gd name="T23" fmla="*/ 11 h 39"/>
                  <a:gd name="T24" fmla="*/ 2 w 20"/>
                  <a:gd name="T25" fmla="*/ 5 h 39"/>
                  <a:gd name="T26" fmla="*/ 0 w 20"/>
                  <a:gd name="T27" fmla="*/ 1 h 39"/>
                  <a:gd name="T28" fmla="*/ 1 w 20"/>
                  <a:gd name="T29" fmla="*/ 0 h 39"/>
                  <a:gd name="T30" fmla="*/ 1 w 20"/>
                  <a:gd name="T3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39">
                    <a:moveTo>
                      <a:pt x="1" y="0"/>
                    </a:moveTo>
                    <a:lnTo>
                      <a:pt x="6" y="2"/>
                    </a:lnTo>
                    <a:lnTo>
                      <a:pt x="11" y="9"/>
                    </a:lnTo>
                    <a:lnTo>
                      <a:pt x="15" y="16"/>
                    </a:lnTo>
                    <a:lnTo>
                      <a:pt x="17" y="25"/>
                    </a:lnTo>
                    <a:lnTo>
                      <a:pt x="17" y="29"/>
                    </a:lnTo>
                    <a:lnTo>
                      <a:pt x="20" y="35"/>
                    </a:lnTo>
                    <a:lnTo>
                      <a:pt x="20" y="37"/>
                    </a:lnTo>
                    <a:lnTo>
                      <a:pt x="18" y="39"/>
                    </a:lnTo>
                    <a:lnTo>
                      <a:pt x="13" y="30"/>
                    </a:lnTo>
                    <a:lnTo>
                      <a:pt x="11" y="21"/>
                    </a:lnTo>
                    <a:lnTo>
                      <a:pt x="8" y="11"/>
                    </a:lnTo>
                    <a:lnTo>
                      <a:pt x="2" y="5"/>
                    </a:lnTo>
                    <a:lnTo>
                      <a:pt x="0" y="1"/>
                    </a:lnTo>
                    <a:lnTo>
                      <a:pt x="1" y="0"/>
                    </a:lnTo>
                    <a:lnTo>
                      <a:pt x="1"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2" name="Freeform 147">
                <a:extLst>
                  <a:ext uri="{FF2B5EF4-FFF2-40B4-BE49-F238E27FC236}">
                    <a16:creationId xmlns:a16="http://schemas.microsoft.com/office/drawing/2014/main" id="{F6FEA655-8980-4A33-9E61-763D235AC512}"/>
                  </a:ext>
                </a:extLst>
              </p:cNvPr>
              <p:cNvSpPr>
                <a:spLocks/>
              </p:cNvSpPr>
              <p:nvPr/>
            </p:nvSpPr>
            <p:spPr bwMode="auto">
              <a:xfrm>
                <a:off x="5498" y="894"/>
                <a:ext cx="7" cy="14"/>
              </a:xfrm>
              <a:custGeom>
                <a:avLst/>
                <a:gdLst>
                  <a:gd name="T0" fmla="*/ 1 w 21"/>
                  <a:gd name="T1" fmla="*/ 4 h 42"/>
                  <a:gd name="T2" fmla="*/ 0 w 21"/>
                  <a:gd name="T3" fmla="*/ 0 h 42"/>
                  <a:gd name="T4" fmla="*/ 4 w 21"/>
                  <a:gd name="T5" fmla="*/ 1 h 42"/>
                  <a:gd name="T6" fmla="*/ 9 w 21"/>
                  <a:gd name="T7" fmla="*/ 9 h 42"/>
                  <a:gd name="T8" fmla="*/ 15 w 21"/>
                  <a:gd name="T9" fmla="*/ 19 h 42"/>
                  <a:gd name="T10" fmla="*/ 19 w 21"/>
                  <a:gd name="T11" fmla="*/ 29 h 42"/>
                  <a:gd name="T12" fmla="*/ 21 w 21"/>
                  <a:gd name="T13" fmla="*/ 39 h 42"/>
                  <a:gd name="T14" fmla="*/ 20 w 21"/>
                  <a:gd name="T15" fmla="*/ 42 h 42"/>
                  <a:gd name="T16" fmla="*/ 19 w 21"/>
                  <a:gd name="T17" fmla="*/ 42 h 42"/>
                  <a:gd name="T18" fmla="*/ 19 w 21"/>
                  <a:gd name="T19" fmla="*/ 42 h 42"/>
                  <a:gd name="T20" fmla="*/ 19 w 21"/>
                  <a:gd name="T21" fmla="*/ 40 h 42"/>
                  <a:gd name="T22" fmla="*/ 16 w 21"/>
                  <a:gd name="T23" fmla="*/ 34 h 42"/>
                  <a:gd name="T24" fmla="*/ 14 w 21"/>
                  <a:gd name="T25" fmla="*/ 28 h 42"/>
                  <a:gd name="T26" fmla="*/ 10 w 21"/>
                  <a:gd name="T27" fmla="*/ 22 h 42"/>
                  <a:gd name="T28" fmla="*/ 7 w 21"/>
                  <a:gd name="T29" fmla="*/ 15 h 42"/>
                  <a:gd name="T30" fmla="*/ 5 w 21"/>
                  <a:gd name="T31" fmla="*/ 11 h 42"/>
                  <a:gd name="T32" fmla="*/ 4 w 21"/>
                  <a:gd name="T33" fmla="*/ 9 h 42"/>
                  <a:gd name="T34" fmla="*/ 2 w 21"/>
                  <a:gd name="T35" fmla="*/ 6 h 42"/>
                  <a:gd name="T36" fmla="*/ 1 w 21"/>
                  <a:gd name="T37" fmla="*/ 4 h 42"/>
                  <a:gd name="T38" fmla="*/ 1 w 21"/>
                  <a:gd name="T39"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42">
                    <a:moveTo>
                      <a:pt x="1" y="4"/>
                    </a:moveTo>
                    <a:lnTo>
                      <a:pt x="0" y="0"/>
                    </a:lnTo>
                    <a:lnTo>
                      <a:pt x="4" y="1"/>
                    </a:lnTo>
                    <a:lnTo>
                      <a:pt x="9" y="9"/>
                    </a:lnTo>
                    <a:lnTo>
                      <a:pt x="15" y="19"/>
                    </a:lnTo>
                    <a:lnTo>
                      <a:pt x="19" y="29"/>
                    </a:lnTo>
                    <a:lnTo>
                      <a:pt x="21" y="39"/>
                    </a:lnTo>
                    <a:lnTo>
                      <a:pt x="20" y="42"/>
                    </a:lnTo>
                    <a:lnTo>
                      <a:pt x="19" y="42"/>
                    </a:lnTo>
                    <a:lnTo>
                      <a:pt x="19" y="42"/>
                    </a:lnTo>
                    <a:lnTo>
                      <a:pt x="19" y="40"/>
                    </a:lnTo>
                    <a:lnTo>
                      <a:pt x="16" y="34"/>
                    </a:lnTo>
                    <a:lnTo>
                      <a:pt x="14" y="28"/>
                    </a:lnTo>
                    <a:lnTo>
                      <a:pt x="10" y="22"/>
                    </a:lnTo>
                    <a:lnTo>
                      <a:pt x="7" y="15"/>
                    </a:lnTo>
                    <a:lnTo>
                      <a:pt x="5" y="11"/>
                    </a:lnTo>
                    <a:lnTo>
                      <a:pt x="4" y="9"/>
                    </a:lnTo>
                    <a:lnTo>
                      <a:pt x="2" y="6"/>
                    </a:lnTo>
                    <a:lnTo>
                      <a:pt x="1" y="4"/>
                    </a:lnTo>
                    <a:lnTo>
                      <a:pt x="1" y="4"/>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3" name="Freeform 148">
                <a:extLst>
                  <a:ext uri="{FF2B5EF4-FFF2-40B4-BE49-F238E27FC236}">
                    <a16:creationId xmlns:a16="http://schemas.microsoft.com/office/drawing/2014/main" id="{01D6B0A4-8DCC-4897-90ED-EDB7B94E718D}"/>
                  </a:ext>
                </a:extLst>
              </p:cNvPr>
              <p:cNvSpPr>
                <a:spLocks/>
              </p:cNvSpPr>
              <p:nvPr/>
            </p:nvSpPr>
            <p:spPr bwMode="auto">
              <a:xfrm>
                <a:off x="5521" y="930"/>
                <a:ext cx="10" cy="5"/>
              </a:xfrm>
              <a:custGeom>
                <a:avLst/>
                <a:gdLst>
                  <a:gd name="T0" fmla="*/ 2 w 30"/>
                  <a:gd name="T1" fmla="*/ 17 h 17"/>
                  <a:gd name="T2" fmla="*/ 0 w 30"/>
                  <a:gd name="T3" fmla="*/ 15 h 17"/>
                  <a:gd name="T4" fmla="*/ 2 w 30"/>
                  <a:gd name="T5" fmla="*/ 13 h 17"/>
                  <a:gd name="T6" fmla="*/ 7 w 30"/>
                  <a:gd name="T7" fmla="*/ 10 h 17"/>
                  <a:gd name="T8" fmla="*/ 13 w 30"/>
                  <a:gd name="T9" fmla="*/ 9 h 17"/>
                  <a:gd name="T10" fmla="*/ 19 w 30"/>
                  <a:gd name="T11" fmla="*/ 5 h 17"/>
                  <a:gd name="T12" fmla="*/ 24 w 30"/>
                  <a:gd name="T13" fmla="*/ 4 h 17"/>
                  <a:gd name="T14" fmla="*/ 27 w 30"/>
                  <a:gd name="T15" fmla="*/ 1 h 17"/>
                  <a:gd name="T16" fmla="*/ 29 w 30"/>
                  <a:gd name="T17" fmla="*/ 0 h 17"/>
                  <a:gd name="T18" fmla="*/ 30 w 30"/>
                  <a:gd name="T19" fmla="*/ 3 h 17"/>
                  <a:gd name="T20" fmla="*/ 29 w 30"/>
                  <a:gd name="T21" fmla="*/ 4 h 17"/>
                  <a:gd name="T22" fmla="*/ 23 w 30"/>
                  <a:gd name="T23" fmla="*/ 9 h 17"/>
                  <a:gd name="T24" fmla="*/ 15 w 30"/>
                  <a:gd name="T25" fmla="*/ 13 h 17"/>
                  <a:gd name="T26" fmla="*/ 9 w 30"/>
                  <a:gd name="T27" fmla="*/ 15 h 17"/>
                  <a:gd name="T28" fmla="*/ 2 w 30"/>
                  <a:gd name="T29" fmla="*/ 17 h 17"/>
                  <a:gd name="T30" fmla="*/ 2 w 30"/>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17">
                    <a:moveTo>
                      <a:pt x="2" y="17"/>
                    </a:moveTo>
                    <a:lnTo>
                      <a:pt x="0" y="15"/>
                    </a:lnTo>
                    <a:lnTo>
                      <a:pt x="2" y="13"/>
                    </a:lnTo>
                    <a:lnTo>
                      <a:pt x="7" y="10"/>
                    </a:lnTo>
                    <a:lnTo>
                      <a:pt x="13" y="9"/>
                    </a:lnTo>
                    <a:lnTo>
                      <a:pt x="19" y="5"/>
                    </a:lnTo>
                    <a:lnTo>
                      <a:pt x="24" y="4"/>
                    </a:lnTo>
                    <a:lnTo>
                      <a:pt x="27" y="1"/>
                    </a:lnTo>
                    <a:lnTo>
                      <a:pt x="29" y="0"/>
                    </a:lnTo>
                    <a:lnTo>
                      <a:pt x="30" y="3"/>
                    </a:lnTo>
                    <a:lnTo>
                      <a:pt x="29" y="4"/>
                    </a:lnTo>
                    <a:lnTo>
                      <a:pt x="23" y="9"/>
                    </a:lnTo>
                    <a:lnTo>
                      <a:pt x="15" y="13"/>
                    </a:lnTo>
                    <a:lnTo>
                      <a:pt x="9" y="15"/>
                    </a:lnTo>
                    <a:lnTo>
                      <a:pt x="2" y="17"/>
                    </a:lnTo>
                    <a:lnTo>
                      <a:pt x="2" y="17"/>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4" name="Freeform 149">
                <a:extLst>
                  <a:ext uri="{FF2B5EF4-FFF2-40B4-BE49-F238E27FC236}">
                    <a16:creationId xmlns:a16="http://schemas.microsoft.com/office/drawing/2014/main" id="{01C87D33-EC74-4F3A-BD95-961A7B17D5D2}"/>
                  </a:ext>
                </a:extLst>
              </p:cNvPr>
              <p:cNvSpPr>
                <a:spLocks/>
              </p:cNvSpPr>
              <p:nvPr/>
            </p:nvSpPr>
            <p:spPr bwMode="auto">
              <a:xfrm>
                <a:off x="5521" y="920"/>
                <a:ext cx="6" cy="11"/>
              </a:xfrm>
              <a:custGeom>
                <a:avLst/>
                <a:gdLst>
                  <a:gd name="T0" fmla="*/ 2 w 17"/>
                  <a:gd name="T1" fmla="*/ 34 h 35"/>
                  <a:gd name="T2" fmla="*/ 4 w 17"/>
                  <a:gd name="T3" fmla="*/ 25 h 35"/>
                  <a:gd name="T4" fmla="*/ 7 w 17"/>
                  <a:gd name="T5" fmla="*/ 18 h 35"/>
                  <a:gd name="T6" fmla="*/ 10 w 17"/>
                  <a:gd name="T7" fmla="*/ 9 h 35"/>
                  <a:gd name="T8" fmla="*/ 14 w 17"/>
                  <a:gd name="T9" fmla="*/ 1 h 35"/>
                  <a:gd name="T10" fmla="*/ 15 w 17"/>
                  <a:gd name="T11" fmla="*/ 0 h 35"/>
                  <a:gd name="T12" fmla="*/ 17 w 17"/>
                  <a:gd name="T13" fmla="*/ 3 h 35"/>
                  <a:gd name="T14" fmla="*/ 15 w 17"/>
                  <a:gd name="T15" fmla="*/ 8 h 35"/>
                  <a:gd name="T16" fmla="*/ 13 w 17"/>
                  <a:gd name="T17" fmla="*/ 14 h 35"/>
                  <a:gd name="T18" fmla="*/ 10 w 17"/>
                  <a:gd name="T19" fmla="*/ 20 h 35"/>
                  <a:gd name="T20" fmla="*/ 9 w 17"/>
                  <a:gd name="T21" fmla="*/ 25 h 35"/>
                  <a:gd name="T22" fmla="*/ 9 w 17"/>
                  <a:gd name="T23" fmla="*/ 26 h 35"/>
                  <a:gd name="T24" fmla="*/ 8 w 17"/>
                  <a:gd name="T25" fmla="*/ 29 h 35"/>
                  <a:gd name="T26" fmla="*/ 7 w 17"/>
                  <a:gd name="T27" fmla="*/ 31 h 35"/>
                  <a:gd name="T28" fmla="*/ 5 w 17"/>
                  <a:gd name="T29" fmla="*/ 34 h 35"/>
                  <a:gd name="T30" fmla="*/ 4 w 17"/>
                  <a:gd name="T31" fmla="*/ 35 h 35"/>
                  <a:gd name="T32" fmla="*/ 2 w 17"/>
                  <a:gd name="T33" fmla="*/ 35 h 35"/>
                  <a:gd name="T34" fmla="*/ 0 w 17"/>
                  <a:gd name="T35" fmla="*/ 35 h 35"/>
                  <a:gd name="T36" fmla="*/ 2 w 17"/>
                  <a:gd name="T37" fmla="*/ 34 h 35"/>
                  <a:gd name="T38" fmla="*/ 2 w 17"/>
                  <a:gd name="T39"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35">
                    <a:moveTo>
                      <a:pt x="2" y="34"/>
                    </a:moveTo>
                    <a:lnTo>
                      <a:pt x="4" y="25"/>
                    </a:lnTo>
                    <a:lnTo>
                      <a:pt x="7" y="18"/>
                    </a:lnTo>
                    <a:lnTo>
                      <a:pt x="10" y="9"/>
                    </a:lnTo>
                    <a:lnTo>
                      <a:pt x="14" y="1"/>
                    </a:lnTo>
                    <a:lnTo>
                      <a:pt x="15" y="0"/>
                    </a:lnTo>
                    <a:lnTo>
                      <a:pt x="17" y="3"/>
                    </a:lnTo>
                    <a:lnTo>
                      <a:pt x="15" y="8"/>
                    </a:lnTo>
                    <a:lnTo>
                      <a:pt x="13" y="14"/>
                    </a:lnTo>
                    <a:lnTo>
                      <a:pt x="10" y="20"/>
                    </a:lnTo>
                    <a:lnTo>
                      <a:pt x="9" y="25"/>
                    </a:lnTo>
                    <a:lnTo>
                      <a:pt x="9" y="26"/>
                    </a:lnTo>
                    <a:lnTo>
                      <a:pt x="8" y="29"/>
                    </a:lnTo>
                    <a:lnTo>
                      <a:pt x="7" y="31"/>
                    </a:lnTo>
                    <a:lnTo>
                      <a:pt x="5" y="34"/>
                    </a:lnTo>
                    <a:lnTo>
                      <a:pt x="4" y="35"/>
                    </a:lnTo>
                    <a:lnTo>
                      <a:pt x="2" y="35"/>
                    </a:lnTo>
                    <a:lnTo>
                      <a:pt x="0" y="35"/>
                    </a:lnTo>
                    <a:lnTo>
                      <a:pt x="2" y="34"/>
                    </a:lnTo>
                    <a:lnTo>
                      <a:pt x="2" y="34"/>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5" name="Freeform 150">
                <a:extLst>
                  <a:ext uri="{FF2B5EF4-FFF2-40B4-BE49-F238E27FC236}">
                    <a16:creationId xmlns:a16="http://schemas.microsoft.com/office/drawing/2014/main" id="{13F4F982-1961-492C-9827-196456D29EF0}"/>
                  </a:ext>
                </a:extLst>
              </p:cNvPr>
              <p:cNvSpPr>
                <a:spLocks/>
              </p:cNvSpPr>
              <p:nvPr/>
            </p:nvSpPr>
            <p:spPr bwMode="auto">
              <a:xfrm>
                <a:off x="5517" y="908"/>
                <a:ext cx="2" cy="15"/>
              </a:xfrm>
              <a:custGeom>
                <a:avLst/>
                <a:gdLst>
                  <a:gd name="T0" fmla="*/ 0 w 7"/>
                  <a:gd name="T1" fmla="*/ 45 h 46"/>
                  <a:gd name="T2" fmla="*/ 2 w 7"/>
                  <a:gd name="T3" fmla="*/ 34 h 46"/>
                  <a:gd name="T4" fmla="*/ 3 w 7"/>
                  <a:gd name="T5" fmla="*/ 24 h 46"/>
                  <a:gd name="T6" fmla="*/ 3 w 7"/>
                  <a:gd name="T7" fmla="*/ 13 h 46"/>
                  <a:gd name="T8" fmla="*/ 2 w 7"/>
                  <a:gd name="T9" fmla="*/ 2 h 46"/>
                  <a:gd name="T10" fmla="*/ 2 w 7"/>
                  <a:gd name="T11" fmla="*/ 0 h 46"/>
                  <a:gd name="T12" fmla="*/ 5 w 7"/>
                  <a:gd name="T13" fmla="*/ 2 h 46"/>
                  <a:gd name="T14" fmla="*/ 7 w 7"/>
                  <a:gd name="T15" fmla="*/ 12 h 46"/>
                  <a:gd name="T16" fmla="*/ 7 w 7"/>
                  <a:gd name="T17" fmla="*/ 24 h 46"/>
                  <a:gd name="T18" fmla="*/ 7 w 7"/>
                  <a:gd name="T19" fmla="*/ 34 h 46"/>
                  <a:gd name="T20" fmla="*/ 4 w 7"/>
                  <a:gd name="T21" fmla="*/ 45 h 46"/>
                  <a:gd name="T22" fmla="*/ 2 w 7"/>
                  <a:gd name="T23" fmla="*/ 46 h 46"/>
                  <a:gd name="T24" fmla="*/ 0 w 7"/>
                  <a:gd name="T25" fmla="*/ 45 h 46"/>
                  <a:gd name="T26" fmla="*/ 0 w 7"/>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46">
                    <a:moveTo>
                      <a:pt x="0" y="45"/>
                    </a:moveTo>
                    <a:lnTo>
                      <a:pt x="2" y="34"/>
                    </a:lnTo>
                    <a:lnTo>
                      <a:pt x="3" y="24"/>
                    </a:lnTo>
                    <a:lnTo>
                      <a:pt x="3" y="13"/>
                    </a:lnTo>
                    <a:lnTo>
                      <a:pt x="2" y="2"/>
                    </a:lnTo>
                    <a:lnTo>
                      <a:pt x="2" y="0"/>
                    </a:lnTo>
                    <a:lnTo>
                      <a:pt x="5" y="2"/>
                    </a:lnTo>
                    <a:lnTo>
                      <a:pt x="7" y="12"/>
                    </a:lnTo>
                    <a:lnTo>
                      <a:pt x="7" y="24"/>
                    </a:lnTo>
                    <a:lnTo>
                      <a:pt x="7" y="34"/>
                    </a:lnTo>
                    <a:lnTo>
                      <a:pt x="4" y="45"/>
                    </a:lnTo>
                    <a:lnTo>
                      <a:pt x="2" y="46"/>
                    </a:lnTo>
                    <a:lnTo>
                      <a:pt x="0" y="45"/>
                    </a:lnTo>
                    <a:lnTo>
                      <a:pt x="0" y="45"/>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6" name="Freeform 151">
                <a:extLst>
                  <a:ext uri="{FF2B5EF4-FFF2-40B4-BE49-F238E27FC236}">
                    <a16:creationId xmlns:a16="http://schemas.microsoft.com/office/drawing/2014/main" id="{D3B4BE79-E523-4C35-AA77-65FC54D6ABEA}"/>
                  </a:ext>
                </a:extLst>
              </p:cNvPr>
              <p:cNvSpPr>
                <a:spLocks/>
              </p:cNvSpPr>
              <p:nvPr/>
            </p:nvSpPr>
            <p:spPr bwMode="auto">
              <a:xfrm>
                <a:off x="5517" y="924"/>
                <a:ext cx="12" cy="5"/>
              </a:xfrm>
              <a:custGeom>
                <a:avLst/>
                <a:gdLst>
                  <a:gd name="T0" fmla="*/ 2 w 38"/>
                  <a:gd name="T1" fmla="*/ 14 h 14"/>
                  <a:gd name="T2" fmla="*/ 0 w 38"/>
                  <a:gd name="T3" fmla="*/ 12 h 14"/>
                  <a:gd name="T4" fmla="*/ 2 w 38"/>
                  <a:gd name="T5" fmla="*/ 10 h 14"/>
                  <a:gd name="T6" fmla="*/ 8 w 38"/>
                  <a:gd name="T7" fmla="*/ 5 h 14"/>
                  <a:gd name="T8" fmla="*/ 17 w 38"/>
                  <a:gd name="T9" fmla="*/ 2 h 14"/>
                  <a:gd name="T10" fmla="*/ 26 w 38"/>
                  <a:gd name="T11" fmla="*/ 1 h 14"/>
                  <a:gd name="T12" fmla="*/ 33 w 38"/>
                  <a:gd name="T13" fmla="*/ 0 h 14"/>
                  <a:gd name="T14" fmla="*/ 36 w 38"/>
                  <a:gd name="T15" fmla="*/ 0 h 14"/>
                  <a:gd name="T16" fmla="*/ 38 w 38"/>
                  <a:gd name="T17" fmla="*/ 1 h 14"/>
                  <a:gd name="T18" fmla="*/ 37 w 38"/>
                  <a:gd name="T19" fmla="*/ 4 h 14"/>
                  <a:gd name="T20" fmla="*/ 34 w 38"/>
                  <a:gd name="T21" fmla="*/ 4 h 14"/>
                  <a:gd name="T22" fmla="*/ 26 w 38"/>
                  <a:gd name="T23" fmla="*/ 5 h 14"/>
                  <a:gd name="T24" fmla="*/ 18 w 38"/>
                  <a:gd name="T25" fmla="*/ 7 h 14"/>
                  <a:gd name="T26" fmla="*/ 9 w 38"/>
                  <a:gd name="T27" fmla="*/ 10 h 14"/>
                  <a:gd name="T28" fmla="*/ 2 w 38"/>
                  <a:gd name="T29" fmla="*/ 14 h 14"/>
                  <a:gd name="T30" fmla="*/ 2 w 38"/>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14">
                    <a:moveTo>
                      <a:pt x="2" y="14"/>
                    </a:moveTo>
                    <a:lnTo>
                      <a:pt x="0" y="12"/>
                    </a:lnTo>
                    <a:lnTo>
                      <a:pt x="2" y="10"/>
                    </a:lnTo>
                    <a:lnTo>
                      <a:pt x="8" y="5"/>
                    </a:lnTo>
                    <a:lnTo>
                      <a:pt x="17" y="2"/>
                    </a:lnTo>
                    <a:lnTo>
                      <a:pt x="26" y="1"/>
                    </a:lnTo>
                    <a:lnTo>
                      <a:pt x="33" y="0"/>
                    </a:lnTo>
                    <a:lnTo>
                      <a:pt x="36" y="0"/>
                    </a:lnTo>
                    <a:lnTo>
                      <a:pt x="38" y="1"/>
                    </a:lnTo>
                    <a:lnTo>
                      <a:pt x="37" y="4"/>
                    </a:lnTo>
                    <a:lnTo>
                      <a:pt x="34" y="4"/>
                    </a:lnTo>
                    <a:lnTo>
                      <a:pt x="26" y="5"/>
                    </a:lnTo>
                    <a:lnTo>
                      <a:pt x="18" y="7"/>
                    </a:lnTo>
                    <a:lnTo>
                      <a:pt x="9" y="10"/>
                    </a:lnTo>
                    <a:lnTo>
                      <a:pt x="2" y="14"/>
                    </a:lnTo>
                    <a:lnTo>
                      <a:pt x="2" y="14"/>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7" name="Freeform 152">
                <a:extLst>
                  <a:ext uri="{FF2B5EF4-FFF2-40B4-BE49-F238E27FC236}">
                    <a16:creationId xmlns:a16="http://schemas.microsoft.com/office/drawing/2014/main" id="{3BCD20AD-CB7E-460F-99B5-013AAF54C0B8}"/>
                  </a:ext>
                </a:extLst>
              </p:cNvPr>
              <p:cNvSpPr>
                <a:spLocks/>
              </p:cNvSpPr>
              <p:nvPr/>
            </p:nvSpPr>
            <p:spPr bwMode="auto">
              <a:xfrm>
                <a:off x="5510" y="915"/>
                <a:ext cx="14" cy="2"/>
              </a:xfrm>
              <a:custGeom>
                <a:avLst/>
                <a:gdLst>
                  <a:gd name="T0" fmla="*/ 3 w 44"/>
                  <a:gd name="T1" fmla="*/ 8 h 8"/>
                  <a:gd name="T2" fmla="*/ 0 w 44"/>
                  <a:gd name="T3" fmla="*/ 6 h 8"/>
                  <a:gd name="T4" fmla="*/ 1 w 44"/>
                  <a:gd name="T5" fmla="*/ 5 h 8"/>
                  <a:gd name="T6" fmla="*/ 3 w 44"/>
                  <a:gd name="T7" fmla="*/ 4 h 8"/>
                  <a:gd name="T8" fmla="*/ 5 w 44"/>
                  <a:gd name="T9" fmla="*/ 4 h 8"/>
                  <a:gd name="T10" fmla="*/ 6 w 44"/>
                  <a:gd name="T11" fmla="*/ 3 h 8"/>
                  <a:gd name="T12" fmla="*/ 11 w 44"/>
                  <a:gd name="T13" fmla="*/ 3 h 8"/>
                  <a:gd name="T14" fmla="*/ 15 w 44"/>
                  <a:gd name="T15" fmla="*/ 3 h 8"/>
                  <a:gd name="T16" fmla="*/ 20 w 44"/>
                  <a:gd name="T17" fmla="*/ 1 h 8"/>
                  <a:gd name="T18" fmla="*/ 24 w 44"/>
                  <a:gd name="T19" fmla="*/ 1 h 8"/>
                  <a:gd name="T20" fmla="*/ 30 w 44"/>
                  <a:gd name="T21" fmla="*/ 0 h 8"/>
                  <a:gd name="T22" fmla="*/ 35 w 44"/>
                  <a:gd name="T23" fmla="*/ 0 h 8"/>
                  <a:gd name="T24" fmla="*/ 42 w 44"/>
                  <a:gd name="T25" fmla="*/ 0 h 8"/>
                  <a:gd name="T26" fmla="*/ 44 w 44"/>
                  <a:gd name="T27" fmla="*/ 0 h 8"/>
                  <a:gd name="T28" fmla="*/ 43 w 44"/>
                  <a:gd name="T29" fmla="*/ 3 h 8"/>
                  <a:gd name="T30" fmla="*/ 33 w 44"/>
                  <a:gd name="T31" fmla="*/ 5 h 8"/>
                  <a:gd name="T32" fmla="*/ 23 w 44"/>
                  <a:gd name="T33" fmla="*/ 6 h 8"/>
                  <a:gd name="T34" fmla="*/ 13 w 44"/>
                  <a:gd name="T35" fmla="*/ 8 h 8"/>
                  <a:gd name="T36" fmla="*/ 3 w 44"/>
                  <a:gd name="T37" fmla="*/ 8 h 8"/>
                  <a:gd name="T38" fmla="*/ 3 w 44"/>
                  <a:gd name="T3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8">
                    <a:moveTo>
                      <a:pt x="3" y="8"/>
                    </a:moveTo>
                    <a:lnTo>
                      <a:pt x="0" y="6"/>
                    </a:lnTo>
                    <a:lnTo>
                      <a:pt x="1" y="5"/>
                    </a:lnTo>
                    <a:lnTo>
                      <a:pt x="3" y="4"/>
                    </a:lnTo>
                    <a:lnTo>
                      <a:pt x="5" y="4"/>
                    </a:lnTo>
                    <a:lnTo>
                      <a:pt x="6" y="3"/>
                    </a:lnTo>
                    <a:lnTo>
                      <a:pt x="11" y="3"/>
                    </a:lnTo>
                    <a:lnTo>
                      <a:pt x="15" y="3"/>
                    </a:lnTo>
                    <a:lnTo>
                      <a:pt x="20" y="1"/>
                    </a:lnTo>
                    <a:lnTo>
                      <a:pt x="24" y="1"/>
                    </a:lnTo>
                    <a:lnTo>
                      <a:pt x="30" y="0"/>
                    </a:lnTo>
                    <a:lnTo>
                      <a:pt x="35" y="0"/>
                    </a:lnTo>
                    <a:lnTo>
                      <a:pt x="42" y="0"/>
                    </a:lnTo>
                    <a:lnTo>
                      <a:pt x="44" y="0"/>
                    </a:lnTo>
                    <a:lnTo>
                      <a:pt x="43" y="3"/>
                    </a:lnTo>
                    <a:lnTo>
                      <a:pt x="33" y="5"/>
                    </a:lnTo>
                    <a:lnTo>
                      <a:pt x="23" y="6"/>
                    </a:lnTo>
                    <a:lnTo>
                      <a:pt x="13" y="8"/>
                    </a:lnTo>
                    <a:lnTo>
                      <a:pt x="3" y="8"/>
                    </a:lnTo>
                    <a:lnTo>
                      <a:pt x="3" y="8"/>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8" name="Freeform 153">
                <a:extLst>
                  <a:ext uri="{FF2B5EF4-FFF2-40B4-BE49-F238E27FC236}">
                    <a16:creationId xmlns:a16="http://schemas.microsoft.com/office/drawing/2014/main" id="{364665E3-50DA-4F62-9B27-25EE4C8408BD}"/>
                  </a:ext>
                </a:extLst>
              </p:cNvPr>
              <p:cNvSpPr>
                <a:spLocks/>
              </p:cNvSpPr>
              <p:nvPr/>
            </p:nvSpPr>
            <p:spPr bwMode="auto">
              <a:xfrm>
                <a:off x="5476" y="872"/>
                <a:ext cx="3" cy="12"/>
              </a:xfrm>
              <a:custGeom>
                <a:avLst/>
                <a:gdLst>
                  <a:gd name="T0" fmla="*/ 5 w 9"/>
                  <a:gd name="T1" fmla="*/ 33 h 36"/>
                  <a:gd name="T2" fmla="*/ 4 w 9"/>
                  <a:gd name="T3" fmla="*/ 36 h 36"/>
                  <a:gd name="T4" fmla="*/ 4 w 9"/>
                  <a:gd name="T5" fmla="*/ 36 h 36"/>
                  <a:gd name="T6" fmla="*/ 2 w 9"/>
                  <a:gd name="T7" fmla="*/ 35 h 36"/>
                  <a:gd name="T8" fmla="*/ 2 w 9"/>
                  <a:gd name="T9" fmla="*/ 33 h 36"/>
                  <a:gd name="T10" fmla="*/ 0 w 9"/>
                  <a:gd name="T11" fmla="*/ 28 h 36"/>
                  <a:gd name="T12" fmla="*/ 2 w 9"/>
                  <a:gd name="T13" fmla="*/ 23 h 36"/>
                  <a:gd name="T14" fmla="*/ 2 w 9"/>
                  <a:gd name="T15" fmla="*/ 17 h 36"/>
                  <a:gd name="T16" fmla="*/ 3 w 9"/>
                  <a:gd name="T17" fmla="*/ 13 h 36"/>
                  <a:gd name="T18" fmla="*/ 4 w 9"/>
                  <a:gd name="T19" fmla="*/ 10 h 36"/>
                  <a:gd name="T20" fmla="*/ 4 w 9"/>
                  <a:gd name="T21" fmla="*/ 7 h 36"/>
                  <a:gd name="T22" fmla="*/ 4 w 9"/>
                  <a:gd name="T23" fmla="*/ 2 h 36"/>
                  <a:gd name="T24" fmla="*/ 5 w 9"/>
                  <a:gd name="T25" fmla="*/ 0 h 36"/>
                  <a:gd name="T26" fmla="*/ 7 w 9"/>
                  <a:gd name="T27" fmla="*/ 0 h 36"/>
                  <a:gd name="T28" fmla="*/ 7 w 9"/>
                  <a:gd name="T29" fmla="*/ 1 h 36"/>
                  <a:gd name="T30" fmla="*/ 8 w 9"/>
                  <a:gd name="T31" fmla="*/ 1 h 36"/>
                  <a:gd name="T32" fmla="*/ 9 w 9"/>
                  <a:gd name="T33" fmla="*/ 2 h 36"/>
                  <a:gd name="T34" fmla="*/ 9 w 9"/>
                  <a:gd name="T35" fmla="*/ 10 h 36"/>
                  <a:gd name="T36" fmla="*/ 8 w 9"/>
                  <a:gd name="T37" fmla="*/ 17 h 36"/>
                  <a:gd name="T38" fmla="*/ 7 w 9"/>
                  <a:gd name="T39" fmla="*/ 26 h 36"/>
                  <a:gd name="T40" fmla="*/ 5 w 9"/>
                  <a:gd name="T41" fmla="*/ 33 h 36"/>
                  <a:gd name="T42" fmla="*/ 5 w 9"/>
                  <a:gd name="T43"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36">
                    <a:moveTo>
                      <a:pt x="5" y="33"/>
                    </a:moveTo>
                    <a:lnTo>
                      <a:pt x="4" y="36"/>
                    </a:lnTo>
                    <a:lnTo>
                      <a:pt x="4" y="36"/>
                    </a:lnTo>
                    <a:lnTo>
                      <a:pt x="2" y="35"/>
                    </a:lnTo>
                    <a:lnTo>
                      <a:pt x="2" y="33"/>
                    </a:lnTo>
                    <a:lnTo>
                      <a:pt x="0" y="28"/>
                    </a:lnTo>
                    <a:lnTo>
                      <a:pt x="2" y="23"/>
                    </a:lnTo>
                    <a:lnTo>
                      <a:pt x="2" y="17"/>
                    </a:lnTo>
                    <a:lnTo>
                      <a:pt x="3" y="13"/>
                    </a:lnTo>
                    <a:lnTo>
                      <a:pt x="4" y="10"/>
                    </a:lnTo>
                    <a:lnTo>
                      <a:pt x="4" y="7"/>
                    </a:lnTo>
                    <a:lnTo>
                      <a:pt x="4" y="2"/>
                    </a:lnTo>
                    <a:lnTo>
                      <a:pt x="5" y="0"/>
                    </a:lnTo>
                    <a:lnTo>
                      <a:pt x="7" y="0"/>
                    </a:lnTo>
                    <a:lnTo>
                      <a:pt x="7" y="1"/>
                    </a:lnTo>
                    <a:lnTo>
                      <a:pt x="8" y="1"/>
                    </a:lnTo>
                    <a:lnTo>
                      <a:pt x="9" y="2"/>
                    </a:lnTo>
                    <a:lnTo>
                      <a:pt x="9" y="10"/>
                    </a:lnTo>
                    <a:lnTo>
                      <a:pt x="8" y="17"/>
                    </a:lnTo>
                    <a:lnTo>
                      <a:pt x="7" y="26"/>
                    </a:lnTo>
                    <a:lnTo>
                      <a:pt x="5" y="33"/>
                    </a:lnTo>
                    <a:lnTo>
                      <a:pt x="5" y="33"/>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9" name="Freeform 154">
                <a:extLst>
                  <a:ext uri="{FF2B5EF4-FFF2-40B4-BE49-F238E27FC236}">
                    <a16:creationId xmlns:a16="http://schemas.microsoft.com/office/drawing/2014/main" id="{03223691-5BDB-47C8-9FE9-55692337826B}"/>
                  </a:ext>
                </a:extLst>
              </p:cNvPr>
              <p:cNvSpPr>
                <a:spLocks/>
              </p:cNvSpPr>
              <p:nvPr/>
            </p:nvSpPr>
            <p:spPr bwMode="auto">
              <a:xfrm>
                <a:off x="5470" y="869"/>
                <a:ext cx="2" cy="10"/>
              </a:xfrm>
              <a:custGeom>
                <a:avLst/>
                <a:gdLst>
                  <a:gd name="T0" fmla="*/ 3 w 7"/>
                  <a:gd name="T1" fmla="*/ 29 h 30"/>
                  <a:gd name="T2" fmla="*/ 2 w 7"/>
                  <a:gd name="T3" fmla="*/ 30 h 30"/>
                  <a:gd name="T4" fmla="*/ 1 w 7"/>
                  <a:gd name="T5" fmla="*/ 29 h 30"/>
                  <a:gd name="T6" fmla="*/ 0 w 7"/>
                  <a:gd name="T7" fmla="*/ 26 h 30"/>
                  <a:gd name="T8" fmla="*/ 0 w 7"/>
                  <a:gd name="T9" fmla="*/ 23 h 30"/>
                  <a:gd name="T10" fmla="*/ 0 w 7"/>
                  <a:gd name="T11" fmla="*/ 18 h 30"/>
                  <a:gd name="T12" fmla="*/ 1 w 7"/>
                  <a:gd name="T13" fmla="*/ 11 h 30"/>
                  <a:gd name="T14" fmla="*/ 2 w 7"/>
                  <a:gd name="T15" fmla="*/ 5 h 30"/>
                  <a:gd name="T16" fmla="*/ 3 w 7"/>
                  <a:gd name="T17" fmla="*/ 0 h 30"/>
                  <a:gd name="T18" fmla="*/ 6 w 7"/>
                  <a:gd name="T19" fmla="*/ 1 h 30"/>
                  <a:gd name="T20" fmla="*/ 7 w 7"/>
                  <a:gd name="T21" fmla="*/ 3 h 30"/>
                  <a:gd name="T22" fmla="*/ 5 w 7"/>
                  <a:gd name="T23" fmla="*/ 9 h 30"/>
                  <a:gd name="T24" fmla="*/ 5 w 7"/>
                  <a:gd name="T25" fmla="*/ 15 h 30"/>
                  <a:gd name="T26" fmla="*/ 3 w 7"/>
                  <a:gd name="T27" fmla="*/ 23 h 30"/>
                  <a:gd name="T28" fmla="*/ 3 w 7"/>
                  <a:gd name="T29" fmla="*/ 29 h 30"/>
                  <a:gd name="T30" fmla="*/ 3 w 7"/>
                  <a:gd name="T31"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30">
                    <a:moveTo>
                      <a:pt x="3" y="29"/>
                    </a:moveTo>
                    <a:lnTo>
                      <a:pt x="2" y="30"/>
                    </a:lnTo>
                    <a:lnTo>
                      <a:pt x="1" y="29"/>
                    </a:lnTo>
                    <a:lnTo>
                      <a:pt x="0" y="26"/>
                    </a:lnTo>
                    <a:lnTo>
                      <a:pt x="0" y="23"/>
                    </a:lnTo>
                    <a:lnTo>
                      <a:pt x="0" y="18"/>
                    </a:lnTo>
                    <a:lnTo>
                      <a:pt x="1" y="11"/>
                    </a:lnTo>
                    <a:lnTo>
                      <a:pt x="2" y="5"/>
                    </a:lnTo>
                    <a:lnTo>
                      <a:pt x="3" y="0"/>
                    </a:lnTo>
                    <a:lnTo>
                      <a:pt x="6" y="1"/>
                    </a:lnTo>
                    <a:lnTo>
                      <a:pt x="7" y="3"/>
                    </a:lnTo>
                    <a:lnTo>
                      <a:pt x="5" y="9"/>
                    </a:lnTo>
                    <a:lnTo>
                      <a:pt x="5" y="15"/>
                    </a:lnTo>
                    <a:lnTo>
                      <a:pt x="3" y="23"/>
                    </a:lnTo>
                    <a:lnTo>
                      <a:pt x="3" y="29"/>
                    </a:lnTo>
                    <a:lnTo>
                      <a:pt x="3" y="29"/>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0" name="Freeform 155">
                <a:extLst>
                  <a:ext uri="{FF2B5EF4-FFF2-40B4-BE49-F238E27FC236}">
                    <a16:creationId xmlns:a16="http://schemas.microsoft.com/office/drawing/2014/main" id="{FE91B055-2EFD-4DBA-BB89-53CC71A9B83C}"/>
                  </a:ext>
                </a:extLst>
              </p:cNvPr>
              <p:cNvSpPr>
                <a:spLocks/>
              </p:cNvSpPr>
              <p:nvPr/>
            </p:nvSpPr>
            <p:spPr bwMode="auto">
              <a:xfrm>
                <a:off x="5460" y="865"/>
                <a:ext cx="12" cy="6"/>
              </a:xfrm>
              <a:custGeom>
                <a:avLst/>
                <a:gdLst>
                  <a:gd name="T0" fmla="*/ 32 w 35"/>
                  <a:gd name="T1" fmla="*/ 5 h 16"/>
                  <a:gd name="T2" fmla="*/ 25 w 35"/>
                  <a:gd name="T3" fmla="*/ 5 h 16"/>
                  <a:gd name="T4" fmla="*/ 17 w 35"/>
                  <a:gd name="T5" fmla="*/ 7 h 16"/>
                  <a:gd name="T6" fmla="*/ 10 w 35"/>
                  <a:gd name="T7" fmla="*/ 12 h 16"/>
                  <a:gd name="T8" fmla="*/ 4 w 35"/>
                  <a:gd name="T9" fmla="*/ 16 h 16"/>
                  <a:gd name="T10" fmla="*/ 0 w 35"/>
                  <a:gd name="T11" fmla="*/ 16 h 16"/>
                  <a:gd name="T12" fmla="*/ 1 w 35"/>
                  <a:gd name="T13" fmla="*/ 14 h 16"/>
                  <a:gd name="T14" fmla="*/ 6 w 35"/>
                  <a:gd name="T15" fmla="*/ 9 h 16"/>
                  <a:gd name="T16" fmla="*/ 12 w 35"/>
                  <a:gd name="T17" fmla="*/ 5 h 16"/>
                  <a:gd name="T18" fmla="*/ 20 w 35"/>
                  <a:gd name="T19" fmla="*/ 2 h 16"/>
                  <a:gd name="T20" fmla="*/ 29 w 35"/>
                  <a:gd name="T21" fmla="*/ 1 h 16"/>
                  <a:gd name="T22" fmla="*/ 32 w 35"/>
                  <a:gd name="T23" fmla="*/ 0 h 16"/>
                  <a:gd name="T24" fmla="*/ 35 w 35"/>
                  <a:gd name="T25" fmla="*/ 1 h 16"/>
                  <a:gd name="T26" fmla="*/ 34 w 35"/>
                  <a:gd name="T27" fmla="*/ 2 h 16"/>
                  <a:gd name="T28" fmla="*/ 32 w 35"/>
                  <a:gd name="T29" fmla="*/ 5 h 16"/>
                  <a:gd name="T30" fmla="*/ 32 w 35"/>
                  <a:gd name="T3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6">
                    <a:moveTo>
                      <a:pt x="32" y="5"/>
                    </a:moveTo>
                    <a:lnTo>
                      <a:pt x="25" y="5"/>
                    </a:lnTo>
                    <a:lnTo>
                      <a:pt x="17" y="7"/>
                    </a:lnTo>
                    <a:lnTo>
                      <a:pt x="10" y="12"/>
                    </a:lnTo>
                    <a:lnTo>
                      <a:pt x="4" y="16"/>
                    </a:lnTo>
                    <a:lnTo>
                      <a:pt x="0" y="16"/>
                    </a:lnTo>
                    <a:lnTo>
                      <a:pt x="1" y="14"/>
                    </a:lnTo>
                    <a:lnTo>
                      <a:pt x="6" y="9"/>
                    </a:lnTo>
                    <a:lnTo>
                      <a:pt x="12" y="5"/>
                    </a:lnTo>
                    <a:lnTo>
                      <a:pt x="20" y="2"/>
                    </a:lnTo>
                    <a:lnTo>
                      <a:pt x="29" y="1"/>
                    </a:lnTo>
                    <a:lnTo>
                      <a:pt x="32" y="0"/>
                    </a:lnTo>
                    <a:lnTo>
                      <a:pt x="35" y="1"/>
                    </a:lnTo>
                    <a:lnTo>
                      <a:pt x="34" y="2"/>
                    </a:lnTo>
                    <a:lnTo>
                      <a:pt x="32" y="5"/>
                    </a:lnTo>
                    <a:lnTo>
                      <a:pt x="32" y="5"/>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1" name="Freeform 156">
                <a:extLst>
                  <a:ext uri="{FF2B5EF4-FFF2-40B4-BE49-F238E27FC236}">
                    <a16:creationId xmlns:a16="http://schemas.microsoft.com/office/drawing/2014/main" id="{7E61DB09-B468-4F7B-8815-A99E3F7551BA}"/>
                  </a:ext>
                </a:extLst>
              </p:cNvPr>
              <p:cNvSpPr>
                <a:spLocks/>
              </p:cNvSpPr>
              <p:nvPr/>
            </p:nvSpPr>
            <p:spPr bwMode="auto">
              <a:xfrm>
                <a:off x="5466" y="870"/>
                <a:ext cx="10" cy="4"/>
              </a:xfrm>
              <a:custGeom>
                <a:avLst/>
                <a:gdLst>
                  <a:gd name="T0" fmla="*/ 0 w 30"/>
                  <a:gd name="T1" fmla="*/ 2 h 11"/>
                  <a:gd name="T2" fmla="*/ 6 w 30"/>
                  <a:gd name="T3" fmla="*/ 0 h 11"/>
                  <a:gd name="T4" fmla="*/ 13 w 30"/>
                  <a:gd name="T5" fmla="*/ 1 h 11"/>
                  <a:gd name="T6" fmla="*/ 19 w 30"/>
                  <a:gd name="T7" fmla="*/ 4 h 11"/>
                  <a:gd name="T8" fmla="*/ 25 w 30"/>
                  <a:gd name="T9" fmla="*/ 6 h 11"/>
                  <a:gd name="T10" fmla="*/ 28 w 30"/>
                  <a:gd name="T11" fmla="*/ 7 h 11"/>
                  <a:gd name="T12" fmla="*/ 30 w 30"/>
                  <a:gd name="T13" fmla="*/ 9 h 11"/>
                  <a:gd name="T14" fmla="*/ 30 w 30"/>
                  <a:gd name="T15" fmla="*/ 10 h 11"/>
                  <a:gd name="T16" fmla="*/ 29 w 30"/>
                  <a:gd name="T17" fmla="*/ 11 h 11"/>
                  <a:gd name="T18" fmla="*/ 23 w 30"/>
                  <a:gd name="T19" fmla="*/ 9 h 11"/>
                  <a:gd name="T20" fmla="*/ 18 w 30"/>
                  <a:gd name="T21" fmla="*/ 7 h 11"/>
                  <a:gd name="T22" fmla="*/ 14 w 30"/>
                  <a:gd name="T23" fmla="*/ 5 h 11"/>
                  <a:gd name="T24" fmla="*/ 10 w 30"/>
                  <a:gd name="T25" fmla="*/ 5 h 11"/>
                  <a:gd name="T26" fmla="*/ 6 w 30"/>
                  <a:gd name="T27" fmla="*/ 5 h 11"/>
                  <a:gd name="T28" fmla="*/ 3 w 30"/>
                  <a:gd name="T29" fmla="*/ 5 h 11"/>
                  <a:gd name="T30" fmla="*/ 0 w 30"/>
                  <a:gd name="T31" fmla="*/ 5 h 11"/>
                  <a:gd name="T32" fmla="*/ 0 w 30"/>
                  <a:gd name="T33" fmla="*/ 2 h 11"/>
                  <a:gd name="T34" fmla="*/ 0 w 30"/>
                  <a:gd name="T3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1">
                    <a:moveTo>
                      <a:pt x="0" y="2"/>
                    </a:moveTo>
                    <a:lnTo>
                      <a:pt x="6" y="0"/>
                    </a:lnTo>
                    <a:lnTo>
                      <a:pt x="13" y="1"/>
                    </a:lnTo>
                    <a:lnTo>
                      <a:pt x="19" y="4"/>
                    </a:lnTo>
                    <a:lnTo>
                      <a:pt x="25" y="6"/>
                    </a:lnTo>
                    <a:lnTo>
                      <a:pt x="28" y="7"/>
                    </a:lnTo>
                    <a:lnTo>
                      <a:pt x="30" y="9"/>
                    </a:lnTo>
                    <a:lnTo>
                      <a:pt x="30" y="10"/>
                    </a:lnTo>
                    <a:lnTo>
                      <a:pt x="29" y="11"/>
                    </a:lnTo>
                    <a:lnTo>
                      <a:pt x="23" y="9"/>
                    </a:lnTo>
                    <a:lnTo>
                      <a:pt x="18" y="7"/>
                    </a:lnTo>
                    <a:lnTo>
                      <a:pt x="14" y="5"/>
                    </a:lnTo>
                    <a:lnTo>
                      <a:pt x="10" y="5"/>
                    </a:lnTo>
                    <a:lnTo>
                      <a:pt x="6" y="5"/>
                    </a:lnTo>
                    <a:lnTo>
                      <a:pt x="3" y="5"/>
                    </a:lnTo>
                    <a:lnTo>
                      <a:pt x="0" y="5"/>
                    </a:lnTo>
                    <a:lnTo>
                      <a:pt x="0" y="2"/>
                    </a:lnTo>
                    <a:lnTo>
                      <a:pt x="0" y="2"/>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2" name="Freeform 157">
                <a:extLst>
                  <a:ext uri="{FF2B5EF4-FFF2-40B4-BE49-F238E27FC236}">
                    <a16:creationId xmlns:a16="http://schemas.microsoft.com/office/drawing/2014/main" id="{1E1BBF6D-72F2-4BD2-B9FB-92E4E756ABBD}"/>
                  </a:ext>
                </a:extLst>
              </p:cNvPr>
              <p:cNvSpPr>
                <a:spLocks/>
              </p:cNvSpPr>
              <p:nvPr/>
            </p:nvSpPr>
            <p:spPr bwMode="auto">
              <a:xfrm>
                <a:off x="5462" y="861"/>
                <a:ext cx="2" cy="5"/>
              </a:xfrm>
              <a:custGeom>
                <a:avLst/>
                <a:gdLst>
                  <a:gd name="T0" fmla="*/ 5 w 5"/>
                  <a:gd name="T1" fmla="*/ 12 h 15"/>
                  <a:gd name="T2" fmla="*/ 4 w 5"/>
                  <a:gd name="T3" fmla="*/ 14 h 15"/>
                  <a:gd name="T4" fmla="*/ 2 w 5"/>
                  <a:gd name="T5" fmla="*/ 15 h 15"/>
                  <a:gd name="T6" fmla="*/ 1 w 5"/>
                  <a:gd name="T7" fmla="*/ 14 h 15"/>
                  <a:gd name="T8" fmla="*/ 1 w 5"/>
                  <a:gd name="T9" fmla="*/ 11 h 15"/>
                  <a:gd name="T10" fmla="*/ 0 w 5"/>
                  <a:gd name="T11" fmla="*/ 9 h 15"/>
                  <a:gd name="T12" fmla="*/ 0 w 5"/>
                  <a:gd name="T13" fmla="*/ 5 h 15"/>
                  <a:gd name="T14" fmla="*/ 0 w 5"/>
                  <a:gd name="T15" fmla="*/ 2 h 15"/>
                  <a:gd name="T16" fmla="*/ 1 w 5"/>
                  <a:gd name="T17" fmla="*/ 0 h 15"/>
                  <a:gd name="T18" fmla="*/ 5 w 5"/>
                  <a:gd name="T19" fmla="*/ 0 h 15"/>
                  <a:gd name="T20" fmla="*/ 4 w 5"/>
                  <a:gd name="T21" fmla="*/ 2 h 15"/>
                  <a:gd name="T22" fmla="*/ 5 w 5"/>
                  <a:gd name="T23" fmla="*/ 6 h 15"/>
                  <a:gd name="T24" fmla="*/ 5 w 5"/>
                  <a:gd name="T25" fmla="*/ 10 h 15"/>
                  <a:gd name="T26" fmla="*/ 5 w 5"/>
                  <a:gd name="T27" fmla="*/ 12 h 15"/>
                  <a:gd name="T28" fmla="*/ 5 w 5"/>
                  <a:gd name="T29"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15">
                    <a:moveTo>
                      <a:pt x="5" y="12"/>
                    </a:moveTo>
                    <a:lnTo>
                      <a:pt x="4" y="14"/>
                    </a:lnTo>
                    <a:lnTo>
                      <a:pt x="2" y="15"/>
                    </a:lnTo>
                    <a:lnTo>
                      <a:pt x="1" y="14"/>
                    </a:lnTo>
                    <a:lnTo>
                      <a:pt x="1" y="11"/>
                    </a:lnTo>
                    <a:lnTo>
                      <a:pt x="0" y="9"/>
                    </a:lnTo>
                    <a:lnTo>
                      <a:pt x="0" y="5"/>
                    </a:lnTo>
                    <a:lnTo>
                      <a:pt x="0" y="2"/>
                    </a:lnTo>
                    <a:lnTo>
                      <a:pt x="1" y="0"/>
                    </a:lnTo>
                    <a:lnTo>
                      <a:pt x="5" y="0"/>
                    </a:lnTo>
                    <a:lnTo>
                      <a:pt x="4" y="2"/>
                    </a:lnTo>
                    <a:lnTo>
                      <a:pt x="5" y="6"/>
                    </a:lnTo>
                    <a:lnTo>
                      <a:pt x="5" y="10"/>
                    </a:lnTo>
                    <a:lnTo>
                      <a:pt x="5" y="12"/>
                    </a:lnTo>
                    <a:lnTo>
                      <a:pt x="5" y="12"/>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3" name="Freeform 158">
                <a:extLst>
                  <a:ext uri="{FF2B5EF4-FFF2-40B4-BE49-F238E27FC236}">
                    <a16:creationId xmlns:a16="http://schemas.microsoft.com/office/drawing/2014/main" id="{4D207E9D-E52B-407D-9942-E72044CB1BF7}"/>
                  </a:ext>
                </a:extLst>
              </p:cNvPr>
              <p:cNvSpPr>
                <a:spLocks/>
              </p:cNvSpPr>
              <p:nvPr/>
            </p:nvSpPr>
            <p:spPr bwMode="auto">
              <a:xfrm>
                <a:off x="5480" y="880"/>
                <a:ext cx="10" cy="5"/>
              </a:xfrm>
              <a:custGeom>
                <a:avLst/>
                <a:gdLst>
                  <a:gd name="T0" fmla="*/ 29 w 30"/>
                  <a:gd name="T1" fmla="*/ 5 h 13"/>
                  <a:gd name="T2" fmla="*/ 22 w 30"/>
                  <a:gd name="T3" fmla="*/ 5 h 13"/>
                  <a:gd name="T4" fmla="*/ 16 w 30"/>
                  <a:gd name="T5" fmla="*/ 6 h 13"/>
                  <a:gd name="T6" fmla="*/ 10 w 30"/>
                  <a:gd name="T7" fmla="*/ 9 h 13"/>
                  <a:gd name="T8" fmla="*/ 5 w 30"/>
                  <a:gd name="T9" fmla="*/ 11 h 13"/>
                  <a:gd name="T10" fmla="*/ 2 w 30"/>
                  <a:gd name="T11" fmla="*/ 11 h 13"/>
                  <a:gd name="T12" fmla="*/ 1 w 30"/>
                  <a:gd name="T13" fmla="*/ 13 h 13"/>
                  <a:gd name="T14" fmla="*/ 0 w 30"/>
                  <a:gd name="T15" fmla="*/ 11 h 13"/>
                  <a:gd name="T16" fmla="*/ 1 w 30"/>
                  <a:gd name="T17" fmla="*/ 10 h 13"/>
                  <a:gd name="T18" fmla="*/ 7 w 30"/>
                  <a:gd name="T19" fmla="*/ 5 h 13"/>
                  <a:gd name="T20" fmla="*/ 15 w 30"/>
                  <a:gd name="T21" fmla="*/ 2 h 13"/>
                  <a:gd name="T22" fmla="*/ 22 w 30"/>
                  <a:gd name="T23" fmla="*/ 0 h 13"/>
                  <a:gd name="T24" fmla="*/ 30 w 30"/>
                  <a:gd name="T25" fmla="*/ 2 h 13"/>
                  <a:gd name="T26" fmla="*/ 30 w 30"/>
                  <a:gd name="T27" fmla="*/ 4 h 13"/>
                  <a:gd name="T28" fmla="*/ 29 w 30"/>
                  <a:gd name="T29" fmla="*/ 5 h 13"/>
                  <a:gd name="T30" fmla="*/ 29 w 30"/>
                  <a:gd name="T3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13">
                    <a:moveTo>
                      <a:pt x="29" y="5"/>
                    </a:moveTo>
                    <a:lnTo>
                      <a:pt x="22" y="5"/>
                    </a:lnTo>
                    <a:lnTo>
                      <a:pt x="16" y="6"/>
                    </a:lnTo>
                    <a:lnTo>
                      <a:pt x="10" y="9"/>
                    </a:lnTo>
                    <a:lnTo>
                      <a:pt x="5" y="11"/>
                    </a:lnTo>
                    <a:lnTo>
                      <a:pt x="2" y="11"/>
                    </a:lnTo>
                    <a:lnTo>
                      <a:pt x="1" y="13"/>
                    </a:lnTo>
                    <a:lnTo>
                      <a:pt x="0" y="11"/>
                    </a:lnTo>
                    <a:lnTo>
                      <a:pt x="1" y="10"/>
                    </a:lnTo>
                    <a:lnTo>
                      <a:pt x="7" y="5"/>
                    </a:lnTo>
                    <a:lnTo>
                      <a:pt x="15" y="2"/>
                    </a:lnTo>
                    <a:lnTo>
                      <a:pt x="22" y="0"/>
                    </a:lnTo>
                    <a:lnTo>
                      <a:pt x="30" y="2"/>
                    </a:lnTo>
                    <a:lnTo>
                      <a:pt x="30" y="4"/>
                    </a:lnTo>
                    <a:lnTo>
                      <a:pt x="29" y="5"/>
                    </a:lnTo>
                    <a:lnTo>
                      <a:pt x="29" y="5"/>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4" name="Freeform 159">
                <a:extLst>
                  <a:ext uri="{FF2B5EF4-FFF2-40B4-BE49-F238E27FC236}">
                    <a16:creationId xmlns:a16="http://schemas.microsoft.com/office/drawing/2014/main" id="{8123192B-3640-4D76-B4E7-1DAEEE0D4F6A}"/>
                  </a:ext>
                </a:extLst>
              </p:cNvPr>
              <p:cNvSpPr>
                <a:spLocks/>
              </p:cNvSpPr>
              <p:nvPr/>
            </p:nvSpPr>
            <p:spPr bwMode="auto">
              <a:xfrm>
                <a:off x="5377" y="910"/>
                <a:ext cx="4" cy="6"/>
              </a:xfrm>
              <a:custGeom>
                <a:avLst/>
                <a:gdLst>
                  <a:gd name="T0" fmla="*/ 1 w 12"/>
                  <a:gd name="T1" fmla="*/ 0 h 19"/>
                  <a:gd name="T2" fmla="*/ 5 w 12"/>
                  <a:gd name="T3" fmla="*/ 2 h 19"/>
                  <a:gd name="T4" fmla="*/ 7 w 12"/>
                  <a:gd name="T5" fmla="*/ 7 h 19"/>
                  <a:gd name="T6" fmla="*/ 9 w 12"/>
                  <a:gd name="T7" fmla="*/ 12 h 19"/>
                  <a:gd name="T8" fmla="*/ 12 w 12"/>
                  <a:gd name="T9" fmla="*/ 16 h 19"/>
                  <a:gd name="T10" fmla="*/ 11 w 12"/>
                  <a:gd name="T11" fmla="*/ 19 h 19"/>
                  <a:gd name="T12" fmla="*/ 9 w 12"/>
                  <a:gd name="T13" fmla="*/ 19 h 19"/>
                  <a:gd name="T14" fmla="*/ 5 w 12"/>
                  <a:gd name="T15" fmla="*/ 16 h 19"/>
                  <a:gd name="T16" fmla="*/ 3 w 12"/>
                  <a:gd name="T17" fmla="*/ 11 h 19"/>
                  <a:gd name="T18" fmla="*/ 1 w 12"/>
                  <a:gd name="T19" fmla="*/ 6 h 19"/>
                  <a:gd name="T20" fmla="*/ 0 w 12"/>
                  <a:gd name="T21" fmla="*/ 2 h 19"/>
                  <a:gd name="T22" fmla="*/ 0 w 12"/>
                  <a:gd name="T23" fmla="*/ 1 h 19"/>
                  <a:gd name="T24" fmla="*/ 1 w 12"/>
                  <a:gd name="T25" fmla="*/ 0 h 19"/>
                  <a:gd name="T26" fmla="*/ 1 w 12"/>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9">
                    <a:moveTo>
                      <a:pt x="1" y="0"/>
                    </a:moveTo>
                    <a:lnTo>
                      <a:pt x="5" y="2"/>
                    </a:lnTo>
                    <a:lnTo>
                      <a:pt x="7" y="7"/>
                    </a:lnTo>
                    <a:lnTo>
                      <a:pt x="9" y="12"/>
                    </a:lnTo>
                    <a:lnTo>
                      <a:pt x="12" y="16"/>
                    </a:lnTo>
                    <a:lnTo>
                      <a:pt x="11" y="19"/>
                    </a:lnTo>
                    <a:lnTo>
                      <a:pt x="9" y="19"/>
                    </a:lnTo>
                    <a:lnTo>
                      <a:pt x="5" y="16"/>
                    </a:lnTo>
                    <a:lnTo>
                      <a:pt x="3" y="11"/>
                    </a:lnTo>
                    <a:lnTo>
                      <a:pt x="1" y="6"/>
                    </a:lnTo>
                    <a:lnTo>
                      <a:pt x="0" y="2"/>
                    </a:lnTo>
                    <a:lnTo>
                      <a:pt x="0" y="1"/>
                    </a:lnTo>
                    <a:lnTo>
                      <a:pt x="1" y="0"/>
                    </a:lnTo>
                    <a:lnTo>
                      <a:pt x="1"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5" name="Freeform 160">
                <a:extLst>
                  <a:ext uri="{FF2B5EF4-FFF2-40B4-BE49-F238E27FC236}">
                    <a16:creationId xmlns:a16="http://schemas.microsoft.com/office/drawing/2014/main" id="{B38DBE8B-79D5-4EE9-A1DC-471989544861}"/>
                  </a:ext>
                </a:extLst>
              </p:cNvPr>
              <p:cNvSpPr>
                <a:spLocks/>
              </p:cNvSpPr>
              <p:nvPr/>
            </p:nvSpPr>
            <p:spPr bwMode="auto">
              <a:xfrm>
                <a:off x="5375" y="911"/>
                <a:ext cx="2" cy="4"/>
              </a:xfrm>
              <a:custGeom>
                <a:avLst/>
                <a:gdLst>
                  <a:gd name="T0" fmla="*/ 0 w 8"/>
                  <a:gd name="T1" fmla="*/ 2 h 11"/>
                  <a:gd name="T2" fmla="*/ 2 w 8"/>
                  <a:gd name="T3" fmla="*/ 0 h 11"/>
                  <a:gd name="T4" fmla="*/ 3 w 8"/>
                  <a:gd name="T5" fmla="*/ 1 h 11"/>
                  <a:gd name="T6" fmla="*/ 4 w 8"/>
                  <a:gd name="T7" fmla="*/ 2 h 11"/>
                  <a:gd name="T8" fmla="*/ 5 w 8"/>
                  <a:gd name="T9" fmla="*/ 5 h 11"/>
                  <a:gd name="T10" fmla="*/ 7 w 8"/>
                  <a:gd name="T11" fmla="*/ 7 h 11"/>
                  <a:gd name="T12" fmla="*/ 8 w 8"/>
                  <a:gd name="T13" fmla="*/ 10 h 11"/>
                  <a:gd name="T14" fmla="*/ 7 w 8"/>
                  <a:gd name="T15" fmla="*/ 11 h 11"/>
                  <a:gd name="T16" fmla="*/ 4 w 8"/>
                  <a:gd name="T17" fmla="*/ 11 h 11"/>
                  <a:gd name="T18" fmla="*/ 3 w 8"/>
                  <a:gd name="T19" fmla="*/ 9 h 11"/>
                  <a:gd name="T20" fmla="*/ 0 w 8"/>
                  <a:gd name="T21" fmla="*/ 7 h 11"/>
                  <a:gd name="T22" fmla="*/ 0 w 8"/>
                  <a:gd name="T23" fmla="*/ 5 h 11"/>
                  <a:gd name="T24" fmla="*/ 0 w 8"/>
                  <a:gd name="T25" fmla="*/ 2 h 11"/>
                  <a:gd name="T26" fmla="*/ 0 w 8"/>
                  <a:gd name="T2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1">
                    <a:moveTo>
                      <a:pt x="0" y="2"/>
                    </a:moveTo>
                    <a:lnTo>
                      <a:pt x="2" y="0"/>
                    </a:lnTo>
                    <a:lnTo>
                      <a:pt x="3" y="1"/>
                    </a:lnTo>
                    <a:lnTo>
                      <a:pt x="4" y="2"/>
                    </a:lnTo>
                    <a:lnTo>
                      <a:pt x="5" y="5"/>
                    </a:lnTo>
                    <a:lnTo>
                      <a:pt x="7" y="7"/>
                    </a:lnTo>
                    <a:lnTo>
                      <a:pt x="8" y="10"/>
                    </a:lnTo>
                    <a:lnTo>
                      <a:pt x="7" y="11"/>
                    </a:lnTo>
                    <a:lnTo>
                      <a:pt x="4" y="11"/>
                    </a:lnTo>
                    <a:lnTo>
                      <a:pt x="3" y="9"/>
                    </a:lnTo>
                    <a:lnTo>
                      <a:pt x="0" y="7"/>
                    </a:lnTo>
                    <a:lnTo>
                      <a:pt x="0" y="5"/>
                    </a:lnTo>
                    <a:lnTo>
                      <a:pt x="0" y="2"/>
                    </a:lnTo>
                    <a:lnTo>
                      <a:pt x="0" y="2"/>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6" name="Freeform 161">
                <a:extLst>
                  <a:ext uri="{FF2B5EF4-FFF2-40B4-BE49-F238E27FC236}">
                    <a16:creationId xmlns:a16="http://schemas.microsoft.com/office/drawing/2014/main" id="{8ED1E779-A6FF-4E1C-928C-791EEBB860AF}"/>
                  </a:ext>
                </a:extLst>
              </p:cNvPr>
              <p:cNvSpPr>
                <a:spLocks/>
              </p:cNvSpPr>
              <p:nvPr/>
            </p:nvSpPr>
            <p:spPr bwMode="auto">
              <a:xfrm>
                <a:off x="5380" y="907"/>
                <a:ext cx="4" cy="7"/>
              </a:xfrm>
              <a:custGeom>
                <a:avLst/>
                <a:gdLst>
                  <a:gd name="T0" fmla="*/ 0 w 12"/>
                  <a:gd name="T1" fmla="*/ 2 h 22"/>
                  <a:gd name="T2" fmla="*/ 1 w 12"/>
                  <a:gd name="T3" fmla="*/ 0 h 22"/>
                  <a:gd name="T4" fmla="*/ 5 w 12"/>
                  <a:gd name="T5" fmla="*/ 7 h 22"/>
                  <a:gd name="T6" fmla="*/ 9 w 12"/>
                  <a:gd name="T7" fmla="*/ 13 h 22"/>
                  <a:gd name="T8" fmla="*/ 11 w 12"/>
                  <a:gd name="T9" fmla="*/ 20 h 22"/>
                  <a:gd name="T10" fmla="*/ 12 w 12"/>
                  <a:gd name="T11" fmla="*/ 22 h 22"/>
                  <a:gd name="T12" fmla="*/ 10 w 12"/>
                  <a:gd name="T13" fmla="*/ 22 h 22"/>
                  <a:gd name="T14" fmla="*/ 7 w 12"/>
                  <a:gd name="T15" fmla="*/ 19 h 22"/>
                  <a:gd name="T16" fmla="*/ 4 w 12"/>
                  <a:gd name="T17" fmla="*/ 13 h 22"/>
                  <a:gd name="T18" fmla="*/ 1 w 12"/>
                  <a:gd name="T19" fmla="*/ 7 h 22"/>
                  <a:gd name="T20" fmla="*/ 0 w 12"/>
                  <a:gd name="T21" fmla="*/ 2 h 22"/>
                  <a:gd name="T22" fmla="*/ 0 w 12"/>
                  <a:gd name="T23"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2">
                    <a:moveTo>
                      <a:pt x="0" y="2"/>
                    </a:moveTo>
                    <a:lnTo>
                      <a:pt x="1" y="0"/>
                    </a:lnTo>
                    <a:lnTo>
                      <a:pt x="5" y="7"/>
                    </a:lnTo>
                    <a:lnTo>
                      <a:pt x="9" y="13"/>
                    </a:lnTo>
                    <a:lnTo>
                      <a:pt x="11" y="20"/>
                    </a:lnTo>
                    <a:lnTo>
                      <a:pt x="12" y="22"/>
                    </a:lnTo>
                    <a:lnTo>
                      <a:pt x="10" y="22"/>
                    </a:lnTo>
                    <a:lnTo>
                      <a:pt x="7" y="19"/>
                    </a:lnTo>
                    <a:lnTo>
                      <a:pt x="4" y="13"/>
                    </a:lnTo>
                    <a:lnTo>
                      <a:pt x="1" y="7"/>
                    </a:lnTo>
                    <a:lnTo>
                      <a:pt x="0" y="2"/>
                    </a:lnTo>
                    <a:lnTo>
                      <a:pt x="0" y="2"/>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7" name="Freeform 162">
                <a:extLst>
                  <a:ext uri="{FF2B5EF4-FFF2-40B4-BE49-F238E27FC236}">
                    <a16:creationId xmlns:a16="http://schemas.microsoft.com/office/drawing/2014/main" id="{1186F0BA-D47E-48D9-9E5A-7D68EC08CB96}"/>
                  </a:ext>
                </a:extLst>
              </p:cNvPr>
              <p:cNvSpPr>
                <a:spLocks/>
              </p:cNvSpPr>
              <p:nvPr/>
            </p:nvSpPr>
            <p:spPr bwMode="auto">
              <a:xfrm>
                <a:off x="5379" y="910"/>
                <a:ext cx="8" cy="3"/>
              </a:xfrm>
              <a:custGeom>
                <a:avLst/>
                <a:gdLst>
                  <a:gd name="T0" fmla="*/ 3 w 22"/>
                  <a:gd name="T1" fmla="*/ 6 h 10"/>
                  <a:gd name="T2" fmla="*/ 7 w 22"/>
                  <a:gd name="T3" fmla="*/ 4 h 10"/>
                  <a:gd name="T4" fmla="*/ 12 w 22"/>
                  <a:gd name="T5" fmla="*/ 2 h 10"/>
                  <a:gd name="T6" fmla="*/ 15 w 22"/>
                  <a:gd name="T7" fmla="*/ 0 h 10"/>
                  <a:gd name="T8" fmla="*/ 20 w 22"/>
                  <a:gd name="T9" fmla="*/ 0 h 10"/>
                  <a:gd name="T10" fmla="*/ 22 w 22"/>
                  <a:gd name="T11" fmla="*/ 0 h 10"/>
                  <a:gd name="T12" fmla="*/ 22 w 22"/>
                  <a:gd name="T13" fmla="*/ 1 h 10"/>
                  <a:gd name="T14" fmla="*/ 19 w 22"/>
                  <a:gd name="T15" fmla="*/ 2 h 10"/>
                  <a:gd name="T16" fmla="*/ 18 w 22"/>
                  <a:gd name="T17" fmla="*/ 4 h 10"/>
                  <a:gd name="T18" fmla="*/ 14 w 22"/>
                  <a:gd name="T19" fmla="*/ 5 h 10"/>
                  <a:gd name="T20" fmla="*/ 12 w 22"/>
                  <a:gd name="T21" fmla="*/ 6 h 10"/>
                  <a:gd name="T22" fmla="*/ 9 w 22"/>
                  <a:gd name="T23" fmla="*/ 7 h 10"/>
                  <a:gd name="T24" fmla="*/ 7 w 22"/>
                  <a:gd name="T25" fmla="*/ 9 h 10"/>
                  <a:gd name="T26" fmla="*/ 5 w 22"/>
                  <a:gd name="T27" fmla="*/ 10 h 10"/>
                  <a:gd name="T28" fmla="*/ 4 w 22"/>
                  <a:gd name="T29" fmla="*/ 10 h 10"/>
                  <a:gd name="T30" fmla="*/ 2 w 22"/>
                  <a:gd name="T31" fmla="*/ 10 h 10"/>
                  <a:gd name="T32" fmla="*/ 0 w 22"/>
                  <a:gd name="T33" fmla="*/ 9 h 10"/>
                  <a:gd name="T34" fmla="*/ 0 w 22"/>
                  <a:gd name="T35" fmla="*/ 7 h 10"/>
                  <a:gd name="T36" fmla="*/ 3 w 22"/>
                  <a:gd name="T37" fmla="*/ 6 h 10"/>
                  <a:gd name="T38" fmla="*/ 3 w 22"/>
                  <a:gd name="T3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0">
                    <a:moveTo>
                      <a:pt x="3" y="6"/>
                    </a:moveTo>
                    <a:lnTo>
                      <a:pt x="7" y="4"/>
                    </a:lnTo>
                    <a:lnTo>
                      <a:pt x="12" y="2"/>
                    </a:lnTo>
                    <a:lnTo>
                      <a:pt x="15" y="0"/>
                    </a:lnTo>
                    <a:lnTo>
                      <a:pt x="20" y="0"/>
                    </a:lnTo>
                    <a:lnTo>
                      <a:pt x="22" y="0"/>
                    </a:lnTo>
                    <a:lnTo>
                      <a:pt x="22" y="1"/>
                    </a:lnTo>
                    <a:lnTo>
                      <a:pt x="19" y="2"/>
                    </a:lnTo>
                    <a:lnTo>
                      <a:pt x="18" y="4"/>
                    </a:lnTo>
                    <a:lnTo>
                      <a:pt x="14" y="5"/>
                    </a:lnTo>
                    <a:lnTo>
                      <a:pt x="12" y="6"/>
                    </a:lnTo>
                    <a:lnTo>
                      <a:pt x="9" y="7"/>
                    </a:lnTo>
                    <a:lnTo>
                      <a:pt x="7" y="9"/>
                    </a:lnTo>
                    <a:lnTo>
                      <a:pt x="5" y="10"/>
                    </a:lnTo>
                    <a:lnTo>
                      <a:pt x="4" y="10"/>
                    </a:lnTo>
                    <a:lnTo>
                      <a:pt x="2" y="10"/>
                    </a:lnTo>
                    <a:lnTo>
                      <a:pt x="0" y="9"/>
                    </a:lnTo>
                    <a:lnTo>
                      <a:pt x="0" y="7"/>
                    </a:lnTo>
                    <a:lnTo>
                      <a:pt x="3" y="6"/>
                    </a:lnTo>
                    <a:lnTo>
                      <a:pt x="3" y="6"/>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8" name="Freeform 163">
                <a:extLst>
                  <a:ext uri="{FF2B5EF4-FFF2-40B4-BE49-F238E27FC236}">
                    <a16:creationId xmlns:a16="http://schemas.microsoft.com/office/drawing/2014/main" id="{B2444CE8-D2FC-45BA-A794-8E2EC5701A95}"/>
                  </a:ext>
                </a:extLst>
              </p:cNvPr>
              <p:cNvSpPr>
                <a:spLocks/>
              </p:cNvSpPr>
              <p:nvPr/>
            </p:nvSpPr>
            <p:spPr bwMode="auto">
              <a:xfrm>
                <a:off x="5387" y="903"/>
                <a:ext cx="7" cy="6"/>
              </a:xfrm>
              <a:custGeom>
                <a:avLst/>
                <a:gdLst>
                  <a:gd name="T0" fmla="*/ 19 w 21"/>
                  <a:gd name="T1" fmla="*/ 1 h 18"/>
                  <a:gd name="T2" fmla="*/ 20 w 21"/>
                  <a:gd name="T3" fmla="*/ 0 h 18"/>
                  <a:gd name="T4" fmla="*/ 21 w 21"/>
                  <a:gd name="T5" fmla="*/ 0 h 18"/>
                  <a:gd name="T6" fmla="*/ 21 w 21"/>
                  <a:gd name="T7" fmla="*/ 1 h 18"/>
                  <a:gd name="T8" fmla="*/ 21 w 21"/>
                  <a:gd name="T9" fmla="*/ 4 h 18"/>
                  <a:gd name="T10" fmla="*/ 19 w 21"/>
                  <a:gd name="T11" fmla="*/ 6 h 18"/>
                  <a:gd name="T12" fmla="*/ 16 w 21"/>
                  <a:gd name="T13" fmla="*/ 9 h 18"/>
                  <a:gd name="T14" fmla="*/ 14 w 21"/>
                  <a:gd name="T15" fmla="*/ 10 h 18"/>
                  <a:gd name="T16" fmla="*/ 12 w 21"/>
                  <a:gd name="T17" fmla="*/ 13 h 18"/>
                  <a:gd name="T18" fmla="*/ 10 w 21"/>
                  <a:gd name="T19" fmla="*/ 14 h 18"/>
                  <a:gd name="T20" fmla="*/ 6 w 21"/>
                  <a:gd name="T21" fmla="*/ 15 h 18"/>
                  <a:gd name="T22" fmla="*/ 4 w 21"/>
                  <a:gd name="T23" fmla="*/ 16 h 18"/>
                  <a:gd name="T24" fmla="*/ 1 w 21"/>
                  <a:gd name="T25" fmla="*/ 18 h 18"/>
                  <a:gd name="T26" fmla="*/ 0 w 21"/>
                  <a:gd name="T27" fmla="*/ 18 h 18"/>
                  <a:gd name="T28" fmla="*/ 0 w 21"/>
                  <a:gd name="T29" fmla="*/ 15 h 18"/>
                  <a:gd name="T30" fmla="*/ 2 w 21"/>
                  <a:gd name="T31" fmla="*/ 13 h 18"/>
                  <a:gd name="T32" fmla="*/ 5 w 21"/>
                  <a:gd name="T33" fmla="*/ 13 h 18"/>
                  <a:gd name="T34" fmla="*/ 7 w 21"/>
                  <a:gd name="T35" fmla="*/ 10 h 18"/>
                  <a:gd name="T36" fmla="*/ 11 w 21"/>
                  <a:gd name="T37" fmla="*/ 9 h 18"/>
                  <a:gd name="T38" fmla="*/ 15 w 21"/>
                  <a:gd name="T39" fmla="*/ 4 h 18"/>
                  <a:gd name="T40" fmla="*/ 19 w 21"/>
                  <a:gd name="T41" fmla="*/ 1 h 18"/>
                  <a:gd name="T42" fmla="*/ 19 w 21"/>
                  <a:gd name="T43"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18">
                    <a:moveTo>
                      <a:pt x="19" y="1"/>
                    </a:moveTo>
                    <a:lnTo>
                      <a:pt x="20" y="0"/>
                    </a:lnTo>
                    <a:lnTo>
                      <a:pt x="21" y="0"/>
                    </a:lnTo>
                    <a:lnTo>
                      <a:pt x="21" y="1"/>
                    </a:lnTo>
                    <a:lnTo>
                      <a:pt x="21" y="4"/>
                    </a:lnTo>
                    <a:lnTo>
                      <a:pt x="19" y="6"/>
                    </a:lnTo>
                    <a:lnTo>
                      <a:pt x="16" y="9"/>
                    </a:lnTo>
                    <a:lnTo>
                      <a:pt x="14" y="10"/>
                    </a:lnTo>
                    <a:lnTo>
                      <a:pt x="12" y="13"/>
                    </a:lnTo>
                    <a:lnTo>
                      <a:pt x="10" y="14"/>
                    </a:lnTo>
                    <a:lnTo>
                      <a:pt x="6" y="15"/>
                    </a:lnTo>
                    <a:lnTo>
                      <a:pt x="4" y="16"/>
                    </a:lnTo>
                    <a:lnTo>
                      <a:pt x="1" y="18"/>
                    </a:lnTo>
                    <a:lnTo>
                      <a:pt x="0" y="18"/>
                    </a:lnTo>
                    <a:lnTo>
                      <a:pt x="0" y="15"/>
                    </a:lnTo>
                    <a:lnTo>
                      <a:pt x="2" y="13"/>
                    </a:lnTo>
                    <a:lnTo>
                      <a:pt x="5" y="13"/>
                    </a:lnTo>
                    <a:lnTo>
                      <a:pt x="7" y="10"/>
                    </a:lnTo>
                    <a:lnTo>
                      <a:pt x="11" y="9"/>
                    </a:lnTo>
                    <a:lnTo>
                      <a:pt x="15" y="4"/>
                    </a:lnTo>
                    <a:lnTo>
                      <a:pt x="19" y="1"/>
                    </a:lnTo>
                    <a:lnTo>
                      <a:pt x="19" y="1"/>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9" name="Freeform 164">
                <a:extLst>
                  <a:ext uri="{FF2B5EF4-FFF2-40B4-BE49-F238E27FC236}">
                    <a16:creationId xmlns:a16="http://schemas.microsoft.com/office/drawing/2014/main" id="{2A79B6E7-4E49-4600-8C63-3F3A186A2FBB}"/>
                  </a:ext>
                </a:extLst>
              </p:cNvPr>
              <p:cNvSpPr>
                <a:spLocks/>
              </p:cNvSpPr>
              <p:nvPr/>
            </p:nvSpPr>
            <p:spPr bwMode="auto">
              <a:xfrm>
                <a:off x="5404" y="894"/>
                <a:ext cx="6" cy="9"/>
              </a:xfrm>
              <a:custGeom>
                <a:avLst/>
                <a:gdLst>
                  <a:gd name="T0" fmla="*/ 15 w 18"/>
                  <a:gd name="T1" fmla="*/ 2 h 27"/>
                  <a:gd name="T2" fmla="*/ 16 w 18"/>
                  <a:gd name="T3" fmla="*/ 0 h 27"/>
                  <a:gd name="T4" fmla="*/ 18 w 18"/>
                  <a:gd name="T5" fmla="*/ 3 h 27"/>
                  <a:gd name="T6" fmla="*/ 16 w 18"/>
                  <a:gd name="T7" fmla="*/ 7 h 27"/>
                  <a:gd name="T8" fmla="*/ 14 w 18"/>
                  <a:gd name="T9" fmla="*/ 12 h 27"/>
                  <a:gd name="T10" fmla="*/ 11 w 18"/>
                  <a:gd name="T11" fmla="*/ 15 h 27"/>
                  <a:gd name="T12" fmla="*/ 9 w 18"/>
                  <a:gd name="T13" fmla="*/ 19 h 27"/>
                  <a:gd name="T14" fmla="*/ 6 w 18"/>
                  <a:gd name="T15" fmla="*/ 22 h 27"/>
                  <a:gd name="T16" fmla="*/ 3 w 18"/>
                  <a:gd name="T17" fmla="*/ 26 h 27"/>
                  <a:gd name="T18" fmla="*/ 0 w 18"/>
                  <a:gd name="T19" fmla="*/ 27 h 27"/>
                  <a:gd name="T20" fmla="*/ 0 w 18"/>
                  <a:gd name="T21" fmla="*/ 24 h 27"/>
                  <a:gd name="T22" fmla="*/ 1 w 18"/>
                  <a:gd name="T23" fmla="*/ 22 h 27"/>
                  <a:gd name="T24" fmla="*/ 4 w 18"/>
                  <a:gd name="T25" fmla="*/ 19 h 27"/>
                  <a:gd name="T26" fmla="*/ 6 w 18"/>
                  <a:gd name="T27" fmla="*/ 15 h 27"/>
                  <a:gd name="T28" fmla="*/ 9 w 18"/>
                  <a:gd name="T29" fmla="*/ 13 h 27"/>
                  <a:gd name="T30" fmla="*/ 10 w 18"/>
                  <a:gd name="T31" fmla="*/ 9 h 27"/>
                  <a:gd name="T32" fmla="*/ 11 w 18"/>
                  <a:gd name="T33" fmla="*/ 7 h 27"/>
                  <a:gd name="T34" fmla="*/ 13 w 18"/>
                  <a:gd name="T35" fmla="*/ 4 h 27"/>
                  <a:gd name="T36" fmla="*/ 15 w 18"/>
                  <a:gd name="T37" fmla="*/ 2 h 27"/>
                  <a:gd name="T38" fmla="*/ 15 w 18"/>
                  <a:gd name="T39"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7">
                    <a:moveTo>
                      <a:pt x="15" y="2"/>
                    </a:moveTo>
                    <a:lnTo>
                      <a:pt x="16" y="0"/>
                    </a:lnTo>
                    <a:lnTo>
                      <a:pt x="18" y="3"/>
                    </a:lnTo>
                    <a:lnTo>
                      <a:pt x="16" y="7"/>
                    </a:lnTo>
                    <a:lnTo>
                      <a:pt x="14" y="12"/>
                    </a:lnTo>
                    <a:lnTo>
                      <a:pt x="11" y="15"/>
                    </a:lnTo>
                    <a:lnTo>
                      <a:pt x="9" y="19"/>
                    </a:lnTo>
                    <a:lnTo>
                      <a:pt x="6" y="22"/>
                    </a:lnTo>
                    <a:lnTo>
                      <a:pt x="3" y="26"/>
                    </a:lnTo>
                    <a:lnTo>
                      <a:pt x="0" y="27"/>
                    </a:lnTo>
                    <a:lnTo>
                      <a:pt x="0" y="24"/>
                    </a:lnTo>
                    <a:lnTo>
                      <a:pt x="1" y="22"/>
                    </a:lnTo>
                    <a:lnTo>
                      <a:pt x="4" y="19"/>
                    </a:lnTo>
                    <a:lnTo>
                      <a:pt x="6" y="15"/>
                    </a:lnTo>
                    <a:lnTo>
                      <a:pt x="9" y="13"/>
                    </a:lnTo>
                    <a:lnTo>
                      <a:pt x="10" y="9"/>
                    </a:lnTo>
                    <a:lnTo>
                      <a:pt x="11" y="7"/>
                    </a:lnTo>
                    <a:lnTo>
                      <a:pt x="13" y="4"/>
                    </a:lnTo>
                    <a:lnTo>
                      <a:pt x="15" y="2"/>
                    </a:lnTo>
                    <a:lnTo>
                      <a:pt x="15" y="2"/>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0" name="Freeform 165">
                <a:extLst>
                  <a:ext uri="{FF2B5EF4-FFF2-40B4-BE49-F238E27FC236}">
                    <a16:creationId xmlns:a16="http://schemas.microsoft.com/office/drawing/2014/main" id="{BC837DEF-0F8D-40DC-A668-3406C4EB1204}"/>
                  </a:ext>
                </a:extLst>
              </p:cNvPr>
              <p:cNvSpPr>
                <a:spLocks/>
              </p:cNvSpPr>
              <p:nvPr/>
            </p:nvSpPr>
            <p:spPr bwMode="auto">
              <a:xfrm>
                <a:off x="5395" y="900"/>
                <a:ext cx="5" cy="5"/>
              </a:xfrm>
              <a:custGeom>
                <a:avLst/>
                <a:gdLst>
                  <a:gd name="T0" fmla="*/ 11 w 14"/>
                  <a:gd name="T1" fmla="*/ 0 h 17"/>
                  <a:gd name="T2" fmla="*/ 13 w 14"/>
                  <a:gd name="T3" fmla="*/ 0 h 17"/>
                  <a:gd name="T4" fmla="*/ 14 w 14"/>
                  <a:gd name="T5" fmla="*/ 1 h 17"/>
                  <a:gd name="T6" fmla="*/ 14 w 14"/>
                  <a:gd name="T7" fmla="*/ 5 h 17"/>
                  <a:gd name="T8" fmla="*/ 11 w 14"/>
                  <a:gd name="T9" fmla="*/ 10 h 17"/>
                  <a:gd name="T10" fmla="*/ 8 w 14"/>
                  <a:gd name="T11" fmla="*/ 14 h 17"/>
                  <a:gd name="T12" fmla="*/ 5 w 14"/>
                  <a:gd name="T13" fmla="*/ 16 h 17"/>
                  <a:gd name="T14" fmla="*/ 4 w 14"/>
                  <a:gd name="T15" fmla="*/ 16 h 17"/>
                  <a:gd name="T16" fmla="*/ 1 w 14"/>
                  <a:gd name="T17" fmla="*/ 17 h 17"/>
                  <a:gd name="T18" fmla="*/ 0 w 14"/>
                  <a:gd name="T19" fmla="*/ 17 h 17"/>
                  <a:gd name="T20" fmla="*/ 0 w 14"/>
                  <a:gd name="T21" fmla="*/ 16 h 17"/>
                  <a:gd name="T22" fmla="*/ 4 w 14"/>
                  <a:gd name="T23" fmla="*/ 12 h 17"/>
                  <a:gd name="T24" fmla="*/ 6 w 14"/>
                  <a:gd name="T25" fmla="*/ 9 h 17"/>
                  <a:gd name="T26" fmla="*/ 10 w 14"/>
                  <a:gd name="T27" fmla="*/ 5 h 17"/>
                  <a:gd name="T28" fmla="*/ 11 w 14"/>
                  <a:gd name="T29" fmla="*/ 0 h 17"/>
                  <a:gd name="T30" fmla="*/ 11 w 14"/>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7">
                    <a:moveTo>
                      <a:pt x="11" y="0"/>
                    </a:moveTo>
                    <a:lnTo>
                      <a:pt x="13" y="0"/>
                    </a:lnTo>
                    <a:lnTo>
                      <a:pt x="14" y="1"/>
                    </a:lnTo>
                    <a:lnTo>
                      <a:pt x="14" y="5"/>
                    </a:lnTo>
                    <a:lnTo>
                      <a:pt x="11" y="10"/>
                    </a:lnTo>
                    <a:lnTo>
                      <a:pt x="8" y="14"/>
                    </a:lnTo>
                    <a:lnTo>
                      <a:pt x="5" y="16"/>
                    </a:lnTo>
                    <a:lnTo>
                      <a:pt x="4" y="16"/>
                    </a:lnTo>
                    <a:lnTo>
                      <a:pt x="1" y="17"/>
                    </a:lnTo>
                    <a:lnTo>
                      <a:pt x="0" y="17"/>
                    </a:lnTo>
                    <a:lnTo>
                      <a:pt x="0" y="16"/>
                    </a:lnTo>
                    <a:lnTo>
                      <a:pt x="4" y="12"/>
                    </a:lnTo>
                    <a:lnTo>
                      <a:pt x="6" y="9"/>
                    </a:lnTo>
                    <a:lnTo>
                      <a:pt x="10" y="5"/>
                    </a:lnTo>
                    <a:lnTo>
                      <a:pt x="11" y="0"/>
                    </a:lnTo>
                    <a:lnTo>
                      <a:pt x="11"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1" name="Freeform 166">
                <a:extLst>
                  <a:ext uri="{FF2B5EF4-FFF2-40B4-BE49-F238E27FC236}">
                    <a16:creationId xmlns:a16="http://schemas.microsoft.com/office/drawing/2014/main" id="{740C1C60-37EC-4796-8823-0F12A0E3435E}"/>
                  </a:ext>
                </a:extLst>
              </p:cNvPr>
              <p:cNvSpPr>
                <a:spLocks/>
              </p:cNvSpPr>
              <p:nvPr/>
            </p:nvSpPr>
            <p:spPr bwMode="auto">
              <a:xfrm>
                <a:off x="5384" y="902"/>
                <a:ext cx="8" cy="9"/>
              </a:xfrm>
              <a:custGeom>
                <a:avLst/>
                <a:gdLst>
                  <a:gd name="T0" fmla="*/ 0 w 24"/>
                  <a:gd name="T1" fmla="*/ 0 h 29"/>
                  <a:gd name="T2" fmla="*/ 5 w 24"/>
                  <a:gd name="T3" fmla="*/ 4 h 29"/>
                  <a:gd name="T4" fmla="*/ 7 w 24"/>
                  <a:gd name="T5" fmla="*/ 10 h 29"/>
                  <a:gd name="T6" fmla="*/ 11 w 24"/>
                  <a:gd name="T7" fmla="*/ 15 h 29"/>
                  <a:gd name="T8" fmla="*/ 16 w 24"/>
                  <a:gd name="T9" fmla="*/ 20 h 29"/>
                  <a:gd name="T10" fmla="*/ 17 w 24"/>
                  <a:gd name="T11" fmla="*/ 23 h 29"/>
                  <a:gd name="T12" fmla="*/ 20 w 24"/>
                  <a:gd name="T13" fmla="*/ 24 h 29"/>
                  <a:gd name="T14" fmla="*/ 22 w 24"/>
                  <a:gd name="T15" fmla="*/ 26 h 29"/>
                  <a:gd name="T16" fmla="*/ 24 w 24"/>
                  <a:gd name="T17" fmla="*/ 28 h 29"/>
                  <a:gd name="T18" fmla="*/ 22 w 24"/>
                  <a:gd name="T19" fmla="*/ 29 h 29"/>
                  <a:gd name="T20" fmla="*/ 21 w 24"/>
                  <a:gd name="T21" fmla="*/ 29 h 29"/>
                  <a:gd name="T22" fmla="*/ 14 w 24"/>
                  <a:gd name="T23" fmla="*/ 24 h 29"/>
                  <a:gd name="T24" fmla="*/ 7 w 24"/>
                  <a:gd name="T25" fmla="*/ 18 h 29"/>
                  <a:gd name="T26" fmla="*/ 4 w 24"/>
                  <a:gd name="T27" fmla="*/ 10 h 29"/>
                  <a:gd name="T28" fmla="*/ 0 w 24"/>
                  <a:gd name="T29" fmla="*/ 1 h 29"/>
                  <a:gd name="T30" fmla="*/ 0 w 24"/>
                  <a:gd name="T31" fmla="*/ 1 h 29"/>
                  <a:gd name="T32" fmla="*/ 0 w 24"/>
                  <a:gd name="T33" fmla="*/ 0 h 29"/>
                  <a:gd name="T34" fmla="*/ 0 w 24"/>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9">
                    <a:moveTo>
                      <a:pt x="0" y="0"/>
                    </a:moveTo>
                    <a:lnTo>
                      <a:pt x="5" y="4"/>
                    </a:lnTo>
                    <a:lnTo>
                      <a:pt x="7" y="10"/>
                    </a:lnTo>
                    <a:lnTo>
                      <a:pt x="11" y="15"/>
                    </a:lnTo>
                    <a:lnTo>
                      <a:pt x="16" y="20"/>
                    </a:lnTo>
                    <a:lnTo>
                      <a:pt x="17" y="23"/>
                    </a:lnTo>
                    <a:lnTo>
                      <a:pt x="20" y="24"/>
                    </a:lnTo>
                    <a:lnTo>
                      <a:pt x="22" y="26"/>
                    </a:lnTo>
                    <a:lnTo>
                      <a:pt x="24" y="28"/>
                    </a:lnTo>
                    <a:lnTo>
                      <a:pt x="22" y="29"/>
                    </a:lnTo>
                    <a:lnTo>
                      <a:pt x="21" y="29"/>
                    </a:lnTo>
                    <a:lnTo>
                      <a:pt x="14" y="24"/>
                    </a:lnTo>
                    <a:lnTo>
                      <a:pt x="7" y="18"/>
                    </a:lnTo>
                    <a:lnTo>
                      <a:pt x="4" y="10"/>
                    </a:lnTo>
                    <a:lnTo>
                      <a:pt x="0" y="1"/>
                    </a:lnTo>
                    <a:lnTo>
                      <a:pt x="0" y="1"/>
                    </a:lnTo>
                    <a:lnTo>
                      <a:pt x="0" y="0"/>
                    </a:lnTo>
                    <a:lnTo>
                      <a:pt x="0"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2" name="Freeform 167">
                <a:extLst>
                  <a:ext uri="{FF2B5EF4-FFF2-40B4-BE49-F238E27FC236}">
                    <a16:creationId xmlns:a16="http://schemas.microsoft.com/office/drawing/2014/main" id="{5BF66008-5DAA-47B0-A938-A030D4B9BED2}"/>
                  </a:ext>
                </a:extLst>
              </p:cNvPr>
              <p:cNvSpPr>
                <a:spLocks/>
              </p:cNvSpPr>
              <p:nvPr/>
            </p:nvSpPr>
            <p:spPr bwMode="auto">
              <a:xfrm>
                <a:off x="5388" y="901"/>
                <a:ext cx="8" cy="9"/>
              </a:xfrm>
              <a:custGeom>
                <a:avLst/>
                <a:gdLst>
                  <a:gd name="T0" fmla="*/ 3 w 24"/>
                  <a:gd name="T1" fmla="*/ 0 h 25"/>
                  <a:gd name="T2" fmla="*/ 8 w 24"/>
                  <a:gd name="T3" fmla="*/ 4 h 25"/>
                  <a:gd name="T4" fmla="*/ 12 w 24"/>
                  <a:gd name="T5" fmla="*/ 11 h 25"/>
                  <a:gd name="T6" fmla="*/ 17 w 24"/>
                  <a:gd name="T7" fmla="*/ 17 h 25"/>
                  <a:gd name="T8" fmla="*/ 24 w 24"/>
                  <a:gd name="T9" fmla="*/ 21 h 25"/>
                  <a:gd name="T10" fmla="*/ 24 w 24"/>
                  <a:gd name="T11" fmla="*/ 24 h 25"/>
                  <a:gd name="T12" fmla="*/ 24 w 24"/>
                  <a:gd name="T13" fmla="*/ 25 h 25"/>
                  <a:gd name="T14" fmla="*/ 17 w 24"/>
                  <a:gd name="T15" fmla="*/ 22 h 25"/>
                  <a:gd name="T16" fmla="*/ 12 w 24"/>
                  <a:gd name="T17" fmla="*/ 17 h 25"/>
                  <a:gd name="T18" fmla="*/ 8 w 24"/>
                  <a:gd name="T19" fmla="*/ 10 h 25"/>
                  <a:gd name="T20" fmla="*/ 4 w 24"/>
                  <a:gd name="T21" fmla="*/ 5 h 25"/>
                  <a:gd name="T22" fmla="*/ 3 w 24"/>
                  <a:gd name="T23" fmla="*/ 2 h 25"/>
                  <a:gd name="T24" fmla="*/ 0 w 24"/>
                  <a:gd name="T25" fmla="*/ 1 h 25"/>
                  <a:gd name="T26" fmla="*/ 0 w 24"/>
                  <a:gd name="T27" fmla="*/ 0 h 25"/>
                  <a:gd name="T28" fmla="*/ 3 w 24"/>
                  <a:gd name="T29" fmla="*/ 0 h 25"/>
                  <a:gd name="T30" fmla="*/ 3 w 24"/>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5">
                    <a:moveTo>
                      <a:pt x="3" y="0"/>
                    </a:moveTo>
                    <a:lnTo>
                      <a:pt x="8" y="4"/>
                    </a:lnTo>
                    <a:lnTo>
                      <a:pt x="12" y="11"/>
                    </a:lnTo>
                    <a:lnTo>
                      <a:pt x="17" y="17"/>
                    </a:lnTo>
                    <a:lnTo>
                      <a:pt x="24" y="21"/>
                    </a:lnTo>
                    <a:lnTo>
                      <a:pt x="24" y="24"/>
                    </a:lnTo>
                    <a:lnTo>
                      <a:pt x="24" y="25"/>
                    </a:lnTo>
                    <a:lnTo>
                      <a:pt x="17" y="22"/>
                    </a:lnTo>
                    <a:lnTo>
                      <a:pt x="12" y="17"/>
                    </a:lnTo>
                    <a:lnTo>
                      <a:pt x="8" y="10"/>
                    </a:lnTo>
                    <a:lnTo>
                      <a:pt x="4" y="5"/>
                    </a:lnTo>
                    <a:lnTo>
                      <a:pt x="3" y="2"/>
                    </a:lnTo>
                    <a:lnTo>
                      <a:pt x="0" y="1"/>
                    </a:lnTo>
                    <a:lnTo>
                      <a:pt x="0" y="0"/>
                    </a:lnTo>
                    <a:lnTo>
                      <a:pt x="3" y="0"/>
                    </a:lnTo>
                    <a:lnTo>
                      <a:pt x="3"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3" name="Freeform 168">
                <a:extLst>
                  <a:ext uri="{FF2B5EF4-FFF2-40B4-BE49-F238E27FC236}">
                    <a16:creationId xmlns:a16="http://schemas.microsoft.com/office/drawing/2014/main" id="{48C0DF7C-778A-408D-AC6C-0B1DFACD3825}"/>
                  </a:ext>
                </a:extLst>
              </p:cNvPr>
              <p:cNvSpPr>
                <a:spLocks/>
              </p:cNvSpPr>
              <p:nvPr/>
            </p:nvSpPr>
            <p:spPr bwMode="auto">
              <a:xfrm>
                <a:off x="5394" y="898"/>
                <a:ext cx="7" cy="7"/>
              </a:xfrm>
              <a:custGeom>
                <a:avLst/>
                <a:gdLst>
                  <a:gd name="T0" fmla="*/ 2 w 22"/>
                  <a:gd name="T1" fmla="*/ 0 h 19"/>
                  <a:gd name="T2" fmla="*/ 5 w 22"/>
                  <a:gd name="T3" fmla="*/ 4 h 19"/>
                  <a:gd name="T4" fmla="*/ 10 w 22"/>
                  <a:gd name="T5" fmla="*/ 9 h 19"/>
                  <a:gd name="T6" fmla="*/ 14 w 22"/>
                  <a:gd name="T7" fmla="*/ 14 h 19"/>
                  <a:gd name="T8" fmla="*/ 20 w 22"/>
                  <a:gd name="T9" fmla="*/ 16 h 19"/>
                  <a:gd name="T10" fmla="*/ 22 w 22"/>
                  <a:gd name="T11" fmla="*/ 16 h 19"/>
                  <a:gd name="T12" fmla="*/ 22 w 22"/>
                  <a:gd name="T13" fmla="*/ 16 h 19"/>
                  <a:gd name="T14" fmla="*/ 22 w 22"/>
                  <a:gd name="T15" fmla="*/ 18 h 19"/>
                  <a:gd name="T16" fmla="*/ 20 w 22"/>
                  <a:gd name="T17" fmla="*/ 19 h 19"/>
                  <a:gd name="T18" fmla="*/ 14 w 22"/>
                  <a:gd name="T19" fmla="*/ 19 h 19"/>
                  <a:gd name="T20" fmla="*/ 9 w 22"/>
                  <a:gd name="T21" fmla="*/ 15 h 19"/>
                  <a:gd name="T22" fmla="*/ 4 w 22"/>
                  <a:gd name="T23" fmla="*/ 9 h 19"/>
                  <a:gd name="T24" fmla="*/ 0 w 22"/>
                  <a:gd name="T25" fmla="*/ 2 h 19"/>
                  <a:gd name="T26" fmla="*/ 0 w 22"/>
                  <a:gd name="T27" fmla="*/ 0 h 19"/>
                  <a:gd name="T28" fmla="*/ 2 w 22"/>
                  <a:gd name="T29" fmla="*/ 0 h 19"/>
                  <a:gd name="T30" fmla="*/ 2 w 22"/>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9">
                    <a:moveTo>
                      <a:pt x="2" y="0"/>
                    </a:moveTo>
                    <a:lnTo>
                      <a:pt x="5" y="4"/>
                    </a:lnTo>
                    <a:lnTo>
                      <a:pt x="10" y="9"/>
                    </a:lnTo>
                    <a:lnTo>
                      <a:pt x="14" y="14"/>
                    </a:lnTo>
                    <a:lnTo>
                      <a:pt x="20" y="16"/>
                    </a:lnTo>
                    <a:lnTo>
                      <a:pt x="22" y="16"/>
                    </a:lnTo>
                    <a:lnTo>
                      <a:pt x="22" y="16"/>
                    </a:lnTo>
                    <a:lnTo>
                      <a:pt x="22" y="18"/>
                    </a:lnTo>
                    <a:lnTo>
                      <a:pt x="20" y="19"/>
                    </a:lnTo>
                    <a:lnTo>
                      <a:pt x="14" y="19"/>
                    </a:lnTo>
                    <a:lnTo>
                      <a:pt x="9" y="15"/>
                    </a:lnTo>
                    <a:lnTo>
                      <a:pt x="4" y="9"/>
                    </a:lnTo>
                    <a:lnTo>
                      <a:pt x="0" y="2"/>
                    </a:lnTo>
                    <a:lnTo>
                      <a:pt x="0" y="0"/>
                    </a:lnTo>
                    <a:lnTo>
                      <a:pt x="2" y="0"/>
                    </a:lnTo>
                    <a:lnTo>
                      <a:pt x="2"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4" name="Freeform 169">
                <a:extLst>
                  <a:ext uri="{FF2B5EF4-FFF2-40B4-BE49-F238E27FC236}">
                    <a16:creationId xmlns:a16="http://schemas.microsoft.com/office/drawing/2014/main" id="{6BAC0DC2-95B3-488D-A7ED-937D00F095DA}"/>
                  </a:ext>
                </a:extLst>
              </p:cNvPr>
              <p:cNvSpPr>
                <a:spLocks/>
              </p:cNvSpPr>
              <p:nvPr/>
            </p:nvSpPr>
            <p:spPr bwMode="auto">
              <a:xfrm>
                <a:off x="5411" y="893"/>
                <a:ext cx="6" cy="3"/>
              </a:xfrm>
              <a:custGeom>
                <a:avLst/>
                <a:gdLst>
                  <a:gd name="T0" fmla="*/ 2 w 17"/>
                  <a:gd name="T1" fmla="*/ 0 h 10"/>
                  <a:gd name="T2" fmla="*/ 6 w 17"/>
                  <a:gd name="T3" fmla="*/ 1 h 10"/>
                  <a:gd name="T4" fmla="*/ 11 w 17"/>
                  <a:gd name="T5" fmla="*/ 3 h 10"/>
                  <a:gd name="T6" fmla="*/ 15 w 17"/>
                  <a:gd name="T7" fmla="*/ 6 h 10"/>
                  <a:gd name="T8" fmla="*/ 17 w 17"/>
                  <a:gd name="T9" fmla="*/ 7 h 10"/>
                  <a:gd name="T10" fmla="*/ 17 w 17"/>
                  <a:gd name="T11" fmla="*/ 8 h 10"/>
                  <a:gd name="T12" fmla="*/ 17 w 17"/>
                  <a:gd name="T13" fmla="*/ 10 h 10"/>
                  <a:gd name="T14" fmla="*/ 12 w 17"/>
                  <a:gd name="T15" fmla="*/ 10 h 10"/>
                  <a:gd name="T16" fmla="*/ 7 w 17"/>
                  <a:gd name="T17" fmla="*/ 7 h 10"/>
                  <a:gd name="T18" fmla="*/ 2 w 17"/>
                  <a:gd name="T19" fmla="*/ 3 h 10"/>
                  <a:gd name="T20" fmla="*/ 0 w 17"/>
                  <a:gd name="T21" fmla="*/ 2 h 10"/>
                  <a:gd name="T22" fmla="*/ 0 w 17"/>
                  <a:gd name="T23" fmla="*/ 1 h 10"/>
                  <a:gd name="T24" fmla="*/ 2 w 17"/>
                  <a:gd name="T25" fmla="*/ 0 h 10"/>
                  <a:gd name="T26" fmla="*/ 2 w 17"/>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0">
                    <a:moveTo>
                      <a:pt x="2" y="0"/>
                    </a:moveTo>
                    <a:lnTo>
                      <a:pt x="6" y="1"/>
                    </a:lnTo>
                    <a:lnTo>
                      <a:pt x="11" y="3"/>
                    </a:lnTo>
                    <a:lnTo>
                      <a:pt x="15" y="6"/>
                    </a:lnTo>
                    <a:lnTo>
                      <a:pt x="17" y="7"/>
                    </a:lnTo>
                    <a:lnTo>
                      <a:pt x="17" y="8"/>
                    </a:lnTo>
                    <a:lnTo>
                      <a:pt x="17" y="10"/>
                    </a:lnTo>
                    <a:lnTo>
                      <a:pt x="12" y="10"/>
                    </a:lnTo>
                    <a:lnTo>
                      <a:pt x="7" y="7"/>
                    </a:lnTo>
                    <a:lnTo>
                      <a:pt x="2" y="3"/>
                    </a:lnTo>
                    <a:lnTo>
                      <a:pt x="0" y="2"/>
                    </a:lnTo>
                    <a:lnTo>
                      <a:pt x="0" y="1"/>
                    </a:lnTo>
                    <a:lnTo>
                      <a:pt x="2" y="0"/>
                    </a:lnTo>
                    <a:lnTo>
                      <a:pt x="2"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5" name="Freeform 170">
                <a:extLst>
                  <a:ext uri="{FF2B5EF4-FFF2-40B4-BE49-F238E27FC236}">
                    <a16:creationId xmlns:a16="http://schemas.microsoft.com/office/drawing/2014/main" id="{0DC52787-3710-4BE4-BE6E-A8D55EED3155}"/>
                  </a:ext>
                </a:extLst>
              </p:cNvPr>
              <p:cNvSpPr>
                <a:spLocks/>
              </p:cNvSpPr>
              <p:nvPr/>
            </p:nvSpPr>
            <p:spPr bwMode="auto">
              <a:xfrm>
                <a:off x="5404" y="896"/>
                <a:ext cx="10" cy="2"/>
              </a:xfrm>
              <a:custGeom>
                <a:avLst/>
                <a:gdLst>
                  <a:gd name="T0" fmla="*/ 1 w 32"/>
                  <a:gd name="T1" fmla="*/ 0 h 8"/>
                  <a:gd name="T2" fmla="*/ 8 w 32"/>
                  <a:gd name="T3" fmla="*/ 2 h 8"/>
                  <a:gd name="T4" fmla="*/ 15 w 32"/>
                  <a:gd name="T5" fmla="*/ 3 h 8"/>
                  <a:gd name="T6" fmla="*/ 23 w 32"/>
                  <a:gd name="T7" fmla="*/ 4 h 8"/>
                  <a:gd name="T8" fmla="*/ 32 w 32"/>
                  <a:gd name="T9" fmla="*/ 3 h 8"/>
                  <a:gd name="T10" fmla="*/ 32 w 32"/>
                  <a:gd name="T11" fmla="*/ 4 h 8"/>
                  <a:gd name="T12" fmla="*/ 32 w 32"/>
                  <a:gd name="T13" fmla="*/ 7 h 8"/>
                  <a:gd name="T14" fmla="*/ 29 w 32"/>
                  <a:gd name="T15" fmla="*/ 8 h 8"/>
                  <a:gd name="T16" fmla="*/ 25 w 32"/>
                  <a:gd name="T17" fmla="*/ 8 h 8"/>
                  <a:gd name="T18" fmla="*/ 22 w 32"/>
                  <a:gd name="T19" fmla="*/ 8 h 8"/>
                  <a:gd name="T20" fmla="*/ 18 w 32"/>
                  <a:gd name="T21" fmla="*/ 8 h 8"/>
                  <a:gd name="T22" fmla="*/ 10 w 32"/>
                  <a:gd name="T23" fmla="*/ 7 h 8"/>
                  <a:gd name="T24" fmla="*/ 4 w 32"/>
                  <a:gd name="T25" fmla="*/ 4 h 8"/>
                  <a:gd name="T26" fmla="*/ 0 w 32"/>
                  <a:gd name="T27" fmla="*/ 2 h 8"/>
                  <a:gd name="T28" fmla="*/ 1 w 32"/>
                  <a:gd name="T29" fmla="*/ 0 h 8"/>
                  <a:gd name="T30" fmla="*/ 1 w 32"/>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8">
                    <a:moveTo>
                      <a:pt x="1" y="0"/>
                    </a:moveTo>
                    <a:lnTo>
                      <a:pt x="8" y="2"/>
                    </a:lnTo>
                    <a:lnTo>
                      <a:pt x="15" y="3"/>
                    </a:lnTo>
                    <a:lnTo>
                      <a:pt x="23" y="4"/>
                    </a:lnTo>
                    <a:lnTo>
                      <a:pt x="32" y="3"/>
                    </a:lnTo>
                    <a:lnTo>
                      <a:pt x="32" y="4"/>
                    </a:lnTo>
                    <a:lnTo>
                      <a:pt x="32" y="7"/>
                    </a:lnTo>
                    <a:lnTo>
                      <a:pt x="29" y="8"/>
                    </a:lnTo>
                    <a:lnTo>
                      <a:pt x="25" y="8"/>
                    </a:lnTo>
                    <a:lnTo>
                      <a:pt x="22" y="8"/>
                    </a:lnTo>
                    <a:lnTo>
                      <a:pt x="18" y="8"/>
                    </a:lnTo>
                    <a:lnTo>
                      <a:pt x="10" y="7"/>
                    </a:lnTo>
                    <a:lnTo>
                      <a:pt x="4" y="4"/>
                    </a:lnTo>
                    <a:lnTo>
                      <a:pt x="0" y="2"/>
                    </a:lnTo>
                    <a:lnTo>
                      <a:pt x="1" y="0"/>
                    </a:lnTo>
                    <a:lnTo>
                      <a:pt x="1"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6" name="Freeform 171">
                <a:extLst>
                  <a:ext uri="{FF2B5EF4-FFF2-40B4-BE49-F238E27FC236}">
                    <a16:creationId xmlns:a16="http://schemas.microsoft.com/office/drawing/2014/main" id="{4E11B9D8-1E0D-4D04-AA14-031FBA252825}"/>
                  </a:ext>
                </a:extLst>
              </p:cNvPr>
              <p:cNvSpPr>
                <a:spLocks/>
              </p:cNvSpPr>
              <p:nvPr/>
            </p:nvSpPr>
            <p:spPr bwMode="auto">
              <a:xfrm>
                <a:off x="5384" y="908"/>
                <a:ext cx="3" cy="4"/>
              </a:xfrm>
              <a:custGeom>
                <a:avLst/>
                <a:gdLst>
                  <a:gd name="T0" fmla="*/ 0 w 10"/>
                  <a:gd name="T1" fmla="*/ 0 h 11"/>
                  <a:gd name="T2" fmla="*/ 4 w 10"/>
                  <a:gd name="T3" fmla="*/ 1 h 11"/>
                  <a:gd name="T4" fmla="*/ 6 w 10"/>
                  <a:gd name="T5" fmla="*/ 4 h 11"/>
                  <a:gd name="T6" fmla="*/ 9 w 10"/>
                  <a:gd name="T7" fmla="*/ 8 h 11"/>
                  <a:gd name="T8" fmla="*/ 10 w 10"/>
                  <a:gd name="T9" fmla="*/ 11 h 11"/>
                  <a:gd name="T10" fmla="*/ 6 w 10"/>
                  <a:gd name="T11" fmla="*/ 9 h 11"/>
                  <a:gd name="T12" fmla="*/ 3 w 10"/>
                  <a:gd name="T13" fmla="*/ 6 h 11"/>
                  <a:gd name="T14" fmla="*/ 0 w 10"/>
                  <a:gd name="T15" fmla="*/ 4 h 11"/>
                  <a:gd name="T16" fmla="*/ 0 w 10"/>
                  <a:gd name="T17" fmla="*/ 0 h 11"/>
                  <a:gd name="T18" fmla="*/ 0 w 10"/>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0" y="0"/>
                    </a:moveTo>
                    <a:lnTo>
                      <a:pt x="4" y="1"/>
                    </a:lnTo>
                    <a:lnTo>
                      <a:pt x="6" y="4"/>
                    </a:lnTo>
                    <a:lnTo>
                      <a:pt x="9" y="8"/>
                    </a:lnTo>
                    <a:lnTo>
                      <a:pt x="10" y="11"/>
                    </a:lnTo>
                    <a:lnTo>
                      <a:pt x="6" y="9"/>
                    </a:lnTo>
                    <a:lnTo>
                      <a:pt x="3" y="6"/>
                    </a:lnTo>
                    <a:lnTo>
                      <a:pt x="0" y="4"/>
                    </a:lnTo>
                    <a:lnTo>
                      <a:pt x="0" y="0"/>
                    </a:lnTo>
                    <a:lnTo>
                      <a:pt x="0"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7" name="Freeform 172">
                <a:extLst>
                  <a:ext uri="{FF2B5EF4-FFF2-40B4-BE49-F238E27FC236}">
                    <a16:creationId xmlns:a16="http://schemas.microsoft.com/office/drawing/2014/main" id="{3273267E-A175-424C-8BC7-33D05CDEC076}"/>
                  </a:ext>
                </a:extLst>
              </p:cNvPr>
              <p:cNvSpPr>
                <a:spLocks/>
              </p:cNvSpPr>
              <p:nvPr/>
            </p:nvSpPr>
            <p:spPr bwMode="auto">
              <a:xfrm>
                <a:off x="5399" y="897"/>
                <a:ext cx="5" cy="5"/>
              </a:xfrm>
              <a:custGeom>
                <a:avLst/>
                <a:gdLst>
                  <a:gd name="T0" fmla="*/ 3 w 15"/>
                  <a:gd name="T1" fmla="*/ 0 h 14"/>
                  <a:gd name="T2" fmla="*/ 4 w 15"/>
                  <a:gd name="T3" fmla="*/ 0 h 14"/>
                  <a:gd name="T4" fmla="*/ 5 w 15"/>
                  <a:gd name="T5" fmla="*/ 3 h 14"/>
                  <a:gd name="T6" fmla="*/ 8 w 15"/>
                  <a:gd name="T7" fmla="*/ 4 h 14"/>
                  <a:gd name="T8" fmla="*/ 10 w 15"/>
                  <a:gd name="T9" fmla="*/ 7 h 14"/>
                  <a:gd name="T10" fmla="*/ 13 w 15"/>
                  <a:gd name="T11" fmla="*/ 9 h 14"/>
                  <a:gd name="T12" fmla="*/ 15 w 15"/>
                  <a:gd name="T13" fmla="*/ 12 h 14"/>
                  <a:gd name="T14" fmla="*/ 15 w 15"/>
                  <a:gd name="T15" fmla="*/ 14 h 14"/>
                  <a:gd name="T16" fmla="*/ 14 w 15"/>
                  <a:gd name="T17" fmla="*/ 14 h 14"/>
                  <a:gd name="T18" fmla="*/ 10 w 15"/>
                  <a:gd name="T19" fmla="*/ 12 h 14"/>
                  <a:gd name="T20" fmla="*/ 6 w 15"/>
                  <a:gd name="T21" fmla="*/ 9 h 14"/>
                  <a:gd name="T22" fmla="*/ 3 w 15"/>
                  <a:gd name="T23" fmla="*/ 4 h 14"/>
                  <a:gd name="T24" fmla="*/ 1 w 15"/>
                  <a:gd name="T25" fmla="*/ 3 h 14"/>
                  <a:gd name="T26" fmla="*/ 0 w 15"/>
                  <a:gd name="T27" fmla="*/ 0 h 14"/>
                  <a:gd name="T28" fmla="*/ 3 w 15"/>
                  <a:gd name="T29" fmla="*/ 0 h 14"/>
                  <a:gd name="T30" fmla="*/ 3 w 15"/>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4">
                    <a:moveTo>
                      <a:pt x="3" y="0"/>
                    </a:moveTo>
                    <a:lnTo>
                      <a:pt x="4" y="0"/>
                    </a:lnTo>
                    <a:lnTo>
                      <a:pt x="5" y="3"/>
                    </a:lnTo>
                    <a:lnTo>
                      <a:pt x="8" y="4"/>
                    </a:lnTo>
                    <a:lnTo>
                      <a:pt x="10" y="7"/>
                    </a:lnTo>
                    <a:lnTo>
                      <a:pt x="13" y="9"/>
                    </a:lnTo>
                    <a:lnTo>
                      <a:pt x="15" y="12"/>
                    </a:lnTo>
                    <a:lnTo>
                      <a:pt x="15" y="14"/>
                    </a:lnTo>
                    <a:lnTo>
                      <a:pt x="14" y="14"/>
                    </a:lnTo>
                    <a:lnTo>
                      <a:pt x="10" y="12"/>
                    </a:lnTo>
                    <a:lnTo>
                      <a:pt x="6" y="9"/>
                    </a:lnTo>
                    <a:lnTo>
                      <a:pt x="3" y="4"/>
                    </a:lnTo>
                    <a:lnTo>
                      <a:pt x="1" y="3"/>
                    </a:lnTo>
                    <a:lnTo>
                      <a:pt x="0" y="0"/>
                    </a:lnTo>
                    <a:lnTo>
                      <a:pt x="3" y="0"/>
                    </a:lnTo>
                    <a:lnTo>
                      <a:pt x="3"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8" name="Freeform 173">
                <a:extLst>
                  <a:ext uri="{FF2B5EF4-FFF2-40B4-BE49-F238E27FC236}">
                    <a16:creationId xmlns:a16="http://schemas.microsoft.com/office/drawing/2014/main" id="{23301C09-217A-4D4D-BC60-CB2452A632AD}"/>
                  </a:ext>
                </a:extLst>
              </p:cNvPr>
              <p:cNvSpPr>
                <a:spLocks/>
              </p:cNvSpPr>
              <p:nvPr/>
            </p:nvSpPr>
            <p:spPr bwMode="auto">
              <a:xfrm>
                <a:off x="5394" y="903"/>
                <a:ext cx="4" cy="3"/>
              </a:xfrm>
              <a:custGeom>
                <a:avLst/>
                <a:gdLst>
                  <a:gd name="T0" fmla="*/ 0 w 13"/>
                  <a:gd name="T1" fmla="*/ 1 h 11"/>
                  <a:gd name="T2" fmla="*/ 0 w 13"/>
                  <a:gd name="T3" fmla="*/ 0 h 11"/>
                  <a:gd name="T4" fmla="*/ 3 w 13"/>
                  <a:gd name="T5" fmla="*/ 1 h 11"/>
                  <a:gd name="T6" fmla="*/ 4 w 13"/>
                  <a:gd name="T7" fmla="*/ 2 h 11"/>
                  <a:gd name="T8" fmla="*/ 6 w 13"/>
                  <a:gd name="T9" fmla="*/ 5 h 11"/>
                  <a:gd name="T10" fmla="*/ 10 w 13"/>
                  <a:gd name="T11" fmla="*/ 7 h 11"/>
                  <a:gd name="T12" fmla="*/ 13 w 13"/>
                  <a:gd name="T13" fmla="*/ 11 h 11"/>
                  <a:gd name="T14" fmla="*/ 11 w 13"/>
                  <a:gd name="T15" fmla="*/ 11 h 11"/>
                  <a:gd name="T16" fmla="*/ 9 w 13"/>
                  <a:gd name="T17" fmla="*/ 11 h 11"/>
                  <a:gd name="T18" fmla="*/ 5 w 13"/>
                  <a:gd name="T19" fmla="*/ 10 h 11"/>
                  <a:gd name="T20" fmla="*/ 3 w 13"/>
                  <a:gd name="T21" fmla="*/ 7 h 11"/>
                  <a:gd name="T22" fmla="*/ 1 w 13"/>
                  <a:gd name="T23" fmla="*/ 3 h 11"/>
                  <a:gd name="T24" fmla="*/ 0 w 13"/>
                  <a:gd name="T25" fmla="*/ 1 h 11"/>
                  <a:gd name="T26" fmla="*/ 0 w 13"/>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1">
                    <a:moveTo>
                      <a:pt x="0" y="1"/>
                    </a:moveTo>
                    <a:lnTo>
                      <a:pt x="0" y="0"/>
                    </a:lnTo>
                    <a:lnTo>
                      <a:pt x="3" y="1"/>
                    </a:lnTo>
                    <a:lnTo>
                      <a:pt x="4" y="2"/>
                    </a:lnTo>
                    <a:lnTo>
                      <a:pt x="6" y="5"/>
                    </a:lnTo>
                    <a:lnTo>
                      <a:pt x="10" y="7"/>
                    </a:lnTo>
                    <a:lnTo>
                      <a:pt x="13" y="11"/>
                    </a:lnTo>
                    <a:lnTo>
                      <a:pt x="11" y="11"/>
                    </a:lnTo>
                    <a:lnTo>
                      <a:pt x="9" y="11"/>
                    </a:lnTo>
                    <a:lnTo>
                      <a:pt x="5" y="10"/>
                    </a:lnTo>
                    <a:lnTo>
                      <a:pt x="3" y="7"/>
                    </a:lnTo>
                    <a:lnTo>
                      <a:pt x="1" y="3"/>
                    </a:lnTo>
                    <a:lnTo>
                      <a:pt x="0" y="1"/>
                    </a:lnTo>
                    <a:lnTo>
                      <a:pt x="0" y="1"/>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9" name="Freeform 174">
                <a:extLst>
                  <a:ext uri="{FF2B5EF4-FFF2-40B4-BE49-F238E27FC236}">
                    <a16:creationId xmlns:a16="http://schemas.microsoft.com/office/drawing/2014/main" id="{66FA811B-6837-4448-B329-5B69916813FA}"/>
                  </a:ext>
                </a:extLst>
              </p:cNvPr>
              <p:cNvSpPr>
                <a:spLocks/>
              </p:cNvSpPr>
              <p:nvPr/>
            </p:nvSpPr>
            <p:spPr bwMode="auto">
              <a:xfrm>
                <a:off x="5403" y="899"/>
                <a:ext cx="5" cy="2"/>
              </a:xfrm>
              <a:custGeom>
                <a:avLst/>
                <a:gdLst>
                  <a:gd name="T0" fmla="*/ 2 w 15"/>
                  <a:gd name="T1" fmla="*/ 0 h 7"/>
                  <a:gd name="T2" fmla="*/ 4 w 15"/>
                  <a:gd name="T3" fmla="*/ 2 h 7"/>
                  <a:gd name="T4" fmla="*/ 7 w 15"/>
                  <a:gd name="T5" fmla="*/ 3 h 7"/>
                  <a:gd name="T6" fmla="*/ 10 w 15"/>
                  <a:gd name="T7" fmla="*/ 3 h 7"/>
                  <a:gd name="T8" fmla="*/ 14 w 15"/>
                  <a:gd name="T9" fmla="*/ 3 h 7"/>
                  <a:gd name="T10" fmla="*/ 15 w 15"/>
                  <a:gd name="T11" fmla="*/ 4 h 7"/>
                  <a:gd name="T12" fmla="*/ 15 w 15"/>
                  <a:gd name="T13" fmla="*/ 6 h 7"/>
                  <a:gd name="T14" fmla="*/ 11 w 15"/>
                  <a:gd name="T15" fmla="*/ 7 h 7"/>
                  <a:gd name="T16" fmla="*/ 7 w 15"/>
                  <a:gd name="T17" fmla="*/ 7 h 7"/>
                  <a:gd name="T18" fmla="*/ 4 w 15"/>
                  <a:gd name="T19" fmla="*/ 4 h 7"/>
                  <a:gd name="T20" fmla="*/ 1 w 15"/>
                  <a:gd name="T21" fmla="*/ 3 h 7"/>
                  <a:gd name="T22" fmla="*/ 0 w 15"/>
                  <a:gd name="T23" fmla="*/ 2 h 7"/>
                  <a:gd name="T24" fmla="*/ 2 w 15"/>
                  <a:gd name="T25" fmla="*/ 0 h 7"/>
                  <a:gd name="T26" fmla="*/ 2 w 15"/>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7">
                    <a:moveTo>
                      <a:pt x="2" y="0"/>
                    </a:moveTo>
                    <a:lnTo>
                      <a:pt x="4" y="2"/>
                    </a:lnTo>
                    <a:lnTo>
                      <a:pt x="7" y="3"/>
                    </a:lnTo>
                    <a:lnTo>
                      <a:pt x="10" y="3"/>
                    </a:lnTo>
                    <a:lnTo>
                      <a:pt x="14" y="3"/>
                    </a:lnTo>
                    <a:lnTo>
                      <a:pt x="15" y="4"/>
                    </a:lnTo>
                    <a:lnTo>
                      <a:pt x="15" y="6"/>
                    </a:lnTo>
                    <a:lnTo>
                      <a:pt x="11" y="7"/>
                    </a:lnTo>
                    <a:lnTo>
                      <a:pt x="7" y="7"/>
                    </a:lnTo>
                    <a:lnTo>
                      <a:pt x="4" y="4"/>
                    </a:lnTo>
                    <a:lnTo>
                      <a:pt x="1" y="3"/>
                    </a:lnTo>
                    <a:lnTo>
                      <a:pt x="0" y="2"/>
                    </a:lnTo>
                    <a:lnTo>
                      <a:pt x="2" y="0"/>
                    </a:lnTo>
                    <a:lnTo>
                      <a:pt x="2"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0" name="Freeform 175">
                <a:extLst>
                  <a:ext uri="{FF2B5EF4-FFF2-40B4-BE49-F238E27FC236}">
                    <a16:creationId xmlns:a16="http://schemas.microsoft.com/office/drawing/2014/main" id="{A1824EDE-0701-4741-B5B1-9833365B39AF}"/>
                  </a:ext>
                </a:extLst>
              </p:cNvPr>
              <p:cNvSpPr>
                <a:spLocks/>
              </p:cNvSpPr>
              <p:nvPr/>
            </p:nvSpPr>
            <p:spPr bwMode="auto">
              <a:xfrm>
                <a:off x="5439" y="851"/>
                <a:ext cx="9" cy="3"/>
              </a:xfrm>
              <a:custGeom>
                <a:avLst/>
                <a:gdLst>
                  <a:gd name="T0" fmla="*/ 23 w 25"/>
                  <a:gd name="T1" fmla="*/ 0 h 11"/>
                  <a:gd name="T2" fmla="*/ 25 w 25"/>
                  <a:gd name="T3" fmla="*/ 1 h 11"/>
                  <a:gd name="T4" fmla="*/ 25 w 25"/>
                  <a:gd name="T5" fmla="*/ 2 h 11"/>
                  <a:gd name="T6" fmla="*/ 20 w 25"/>
                  <a:gd name="T7" fmla="*/ 4 h 11"/>
                  <a:gd name="T8" fmla="*/ 15 w 25"/>
                  <a:gd name="T9" fmla="*/ 6 h 11"/>
                  <a:gd name="T10" fmla="*/ 9 w 25"/>
                  <a:gd name="T11" fmla="*/ 7 h 11"/>
                  <a:gd name="T12" fmla="*/ 5 w 25"/>
                  <a:gd name="T13" fmla="*/ 10 h 11"/>
                  <a:gd name="T14" fmla="*/ 4 w 25"/>
                  <a:gd name="T15" fmla="*/ 11 h 11"/>
                  <a:gd name="T16" fmla="*/ 2 w 25"/>
                  <a:gd name="T17" fmla="*/ 11 h 11"/>
                  <a:gd name="T18" fmla="*/ 0 w 25"/>
                  <a:gd name="T19" fmla="*/ 10 h 11"/>
                  <a:gd name="T20" fmla="*/ 0 w 25"/>
                  <a:gd name="T21" fmla="*/ 9 h 11"/>
                  <a:gd name="T22" fmla="*/ 5 w 25"/>
                  <a:gd name="T23" fmla="*/ 5 h 11"/>
                  <a:gd name="T24" fmla="*/ 11 w 25"/>
                  <a:gd name="T25" fmla="*/ 2 h 11"/>
                  <a:gd name="T26" fmla="*/ 16 w 25"/>
                  <a:gd name="T27" fmla="*/ 0 h 11"/>
                  <a:gd name="T28" fmla="*/ 23 w 25"/>
                  <a:gd name="T29" fmla="*/ 0 h 11"/>
                  <a:gd name="T30" fmla="*/ 23 w 25"/>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11">
                    <a:moveTo>
                      <a:pt x="23" y="0"/>
                    </a:moveTo>
                    <a:lnTo>
                      <a:pt x="25" y="1"/>
                    </a:lnTo>
                    <a:lnTo>
                      <a:pt x="25" y="2"/>
                    </a:lnTo>
                    <a:lnTo>
                      <a:pt x="20" y="4"/>
                    </a:lnTo>
                    <a:lnTo>
                      <a:pt x="15" y="6"/>
                    </a:lnTo>
                    <a:lnTo>
                      <a:pt x="9" y="7"/>
                    </a:lnTo>
                    <a:lnTo>
                      <a:pt x="5" y="10"/>
                    </a:lnTo>
                    <a:lnTo>
                      <a:pt x="4" y="11"/>
                    </a:lnTo>
                    <a:lnTo>
                      <a:pt x="2" y="11"/>
                    </a:lnTo>
                    <a:lnTo>
                      <a:pt x="0" y="10"/>
                    </a:lnTo>
                    <a:lnTo>
                      <a:pt x="0" y="9"/>
                    </a:lnTo>
                    <a:lnTo>
                      <a:pt x="5" y="5"/>
                    </a:lnTo>
                    <a:lnTo>
                      <a:pt x="11" y="2"/>
                    </a:lnTo>
                    <a:lnTo>
                      <a:pt x="16" y="0"/>
                    </a:lnTo>
                    <a:lnTo>
                      <a:pt x="23" y="0"/>
                    </a:lnTo>
                    <a:lnTo>
                      <a:pt x="23"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1" name="Freeform 176">
                <a:extLst>
                  <a:ext uri="{FF2B5EF4-FFF2-40B4-BE49-F238E27FC236}">
                    <a16:creationId xmlns:a16="http://schemas.microsoft.com/office/drawing/2014/main" id="{0BDFF494-1C26-46D0-BB9F-A10C20956844}"/>
                  </a:ext>
                </a:extLst>
              </p:cNvPr>
              <p:cNvSpPr>
                <a:spLocks/>
              </p:cNvSpPr>
              <p:nvPr/>
            </p:nvSpPr>
            <p:spPr bwMode="auto">
              <a:xfrm>
                <a:off x="5448" y="853"/>
                <a:ext cx="3" cy="9"/>
              </a:xfrm>
              <a:custGeom>
                <a:avLst/>
                <a:gdLst>
                  <a:gd name="T0" fmla="*/ 8 w 8"/>
                  <a:gd name="T1" fmla="*/ 1 h 28"/>
                  <a:gd name="T2" fmla="*/ 7 w 8"/>
                  <a:gd name="T3" fmla="*/ 8 h 28"/>
                  <a:gd name="T4" fmla="*/ 7 w 8"/>
                  <a:gd name="T5" fmla="*/ 15 h 28"/>
                  <a:gd name="T6" fmla="*/ 5 w 8"/>
                  <a:gd name="T7" fmla="*/ 21 h 28"/>
                  <a:gd name="T8" fmla="*/ 5 w 8"/>
                  <a:gd name="T9" fmla="*/ 28 h 28"/>
                  <a:gd name="T10" fmla="*/ 3 w 8"/>
                  <a:gd name="T11" fmla="*/ 28 h 28"/>
                  <a:gd name="T12" fmla="*/ 2 w 8"/>
                  <a:gd name="T13" fmla="*/ 26 h 28"/>
                  <a:gd name="T14" fmla="*/ 0 w 8"/>
                  <a:gd name="T15" fmla="*/ 21 h 28"/>
                  <a:gd name="T16" fmla="*/ 2 w 8"/>
                  <a:gd name="T17" fmla="*/ 16 h 28"/>
                  <a:gd name="T18" fmla="*/ 2 w 8"/>
                  <a:gd name="T19" fmla="*/ 11 h 28"/>
                  <a:gd name="T20" fmla="*/ 3 w 8"/>
                  <a:gd name="T21" fmla="*/ 8 h 28"/>
                  <a:gd name="T22" fmla="*/ 3 w 8"/>
                  <a:gd name="T23" fmla="*/ 4 h 28"/>
                  <a:gd name="T24" fmla="*/ 4 w 8"/>
                  <a:gd name="T25" fmla="*/ 1 h 28"/>
                  <a:gd name="T26" fmla="*/ 7 w 8"/>
                  <a:gd name="T27" fmla="*/ 0 h 28"/>
                  <a:gd name="T28" fmla="*/ 8 w 8"/>
                  <a:gd name="T29" fmla="*/ 1 h 28"/>
                  <a:gd name="T30" fmla="*/ 8 w 8"/>
                  <a:gd name="T31"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28">
                    <a:moveTo>
                      <a:pt x="8" y="1"/>
                    </a:moveTo>
                    <a:lnTo>
                      <a:pt x="7" y="8"/>
                    </a:lnTo>
                    <a:lnTo>
                      <a:pt x="7" y="15"/>
                    </a:lnTo>
                    <a:lnTo>
                      <a:pt x="5" y="21"/>
                    </a:lnTo>
                    <a:lnTo>
                      <a:pt x="5" y="28"/>
                    </a:lnTo>
                    <a:lnTo>
                      <a:pt x="3" y="28"/>
                    </a:lnTo>
                    <a:lnTo>
                      <a:pt x="2" y="26"/>
                    </a:lnTo>
                    <a:lnTo>
                      <a:pt x="0" y="21"/>
                    </a:lnTo>
                    <a:lnTo>
                      <a:pt x="2" y="16"/>
                    </a:lnTo>
                    <a:lnTo>
                      <a:pt x="2" y="11"/>
                    </a:lnTo>
                    <a:lnTo>
                      <a:pt x="3" y="8"/>
                    </a:lnTo>
                    <a:lnTo>
                      <a:pt x="3" y="4"/>
                    </a:lnTo>
                    <a:lnTo>
                      <a:pt x="4" y="1"/>
                    </a:lnTo>
                    <a:lnTo>
                      <a:pt x="7" y="0"/>
                    </a:lnTo>
                    <a:lnTo>
                      <a:pt x="8" y="1"/>
                    </a:lnTo>
                    <a:lnTo>
                      <a:pt x="8" y="1"/>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2" name="Freeform 177">
                <a:extLst>
                  <a:ext uri="{FF2B5EF4-FFF2-40B4-BE49-F238E27FC236}">
                    <a16:creationId xmlns:a16="http://schemas.microsoft.com/office/drawing/2014/main" id="{A6BD7496-50AD-4BF7-B51D-30584A7F4EBC}"/>
                  </a:ext>
                </a:extLst>
              </p:cNvPr>
              <p:cNvSpPr>
                <a:spLocks/>
              </p:cNvSpPr>
              <p:nvPr/>
            </p:nvSpPr>
            <p:spPr bwMode="auto">
              <a:xfrm>
                <a:off x="5457" y="856"/>
                <a:ext cx="5" cy="13"/>
              </a:xfrm>
              <a:custGeom>
                <a:avLst/>
                <a:gdLst>
                  <a:gd name="T0" fmla="*/ 4 w 14"/>
                  <a:gd name="T1" fmla="*/ 2 h 37"/>
                  <a:gd name="T2" fmla="*/ 5 w 14"/>
                  <a:gd name="T3" fmla="*/ 10 h 37"/>
                  <a:gd name="T4" fmla="*/ 6 w 14"/>
                  <a:gd name="T5" fmla="*/ 18 h 37"/>
                  <a:gd name="T6" fmla="*/ 9 w 14"/>
                  <a:gd name="T7" fmla="*/ 27 h 37"/>
                  <a:gd name="T8" fmla="*/ 14 w 14"/>
                  <a:gd name="T9" fmla="*/ 34 h 37"/>
                  <a:gd name="T10" fmla="*/ 12 w 14"/>
                  <a:gd name="T11" fmla="*/ 37 h 37"/>
                  <a:gd name="T12" fmla="*/ 10 w 14"/>
                  <a:gd name="T13" fmla="*/ 34 h 37"/>
                  <a:gd name="T14" fmla="*/ 5 w 14"/>
                  <a:gd name="T15" fmla="*/ 27 h 37"/>
                  <a:gd name="T16" fmla="*/ 2 w 14"/>
                  <a:gd name="T17" fmla="*/ 18 h 37"/>
                  <a:gd name="T18" fmla="*/ 0 w 14"/>
                  <a:gd name="T19" fmla="*/ 10 h 37"/>
                  <a:gd name="T20" fmla="*/ 0 w 14"/>
                  <a:gd name="T21" fmla="*/ 2 h 37"/>
                  <a:gd name="T22" fmla="*/ 1 w 14"/>
                  <a:gd name="T23" fmla="*/ 0 h 37"/>
                  <a:gd name="T24" fmla="*/ 4 w 14"/>
                  <a:gd name="T25" fmla="*/ 2 h 37"/>
                  <a:gd name="T26" fmla="*/ 4 w 14"/>
                  <a:gd name="T2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37">
                    <a:moveTo>
                      <a:pt x="4" y="2"/>
                    </a:moveTo>
                    <a:lnTo>
                      <a:pt x="5" y="10"/>
                    </a:lnTo>
                    <a:lnTo>
                      <a:pt x="6" y="18"/>
                    </a:lnTo>
                    <a:lnTo>
                      <a:pt x="9" y="27"/>
                    </a:lnTo>
                    <a:lnTo>
                      <a:pt x="14" y="34"/>
                    </a:lnTo>
                    <a:lnTo>
                      <a:pt x="12" y="37"/>
                    </a:lnTo>
                    <a:lnTo>
                      <a:pt x="10" y="34"/>
                    </a:lnTo>
                    <a:lnTo>
                      <a:pt x="5" y="27"/>
                    </a:lnTo>
                    <a:lnTo>
                      <a:pt x="2" y="18"/>
                    </a:lnTo>
                    <a:lnTo>
                      <a:pt x="0" y="10"/>
                    </a:lnTo>
                    <a:lnTo>
                      <a:pt x="0" y="2"/>
                    </a:lnTo>
                    <a:lnTo>
                      <a:pt x="1" y="0"/>
                    </a:lnTo>
                    <a:lnTo>
                      <a:pt x="4" y="2"/>
                    </a:lnTo>
                    <a:lnTo>
                      <a:pt x="4" y="2"/>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3" name="Freeform 178">
                <a:extLst>
                  <a:ext uri="{FF2B5EF4-FFF2-40B4-BE49-F238E27FC236}">
                    <a16:creationId xmlns:a16="http://schemas.microsoft.com/office/drawing/2014/main" id="{AB498DC3-BD87-41DF-BAA0-C83FBDAC9FC0}"/>
                  </a:ext>
                </a:extLst>
              </p:cNvPr>
              <p:cNvSpPr>
                <a:spLocks/>
              </p:cNvSpPr>
              <p:nvPr/>
            </p:nvSpPr>
            <p:spPr bwMode="auto">
              <a:xfrm>
                <a:off x="5444" y="855"/>
                <a:ext cx="11" cy="4"/>
              </a:xfrm>
              <a:custGeom>
                <a:avLst/>
                <a:gdLst>
                  <a:gd name="T0" fmla="*/ 30 w 33"/>
                  <a:gd name="T1" fmla="*/ 0 h 11"/>
                  <a:gd name="T2" fmla="*/ 33 w 33"/>
                  <a:gd name="T3" fmla="*/ 2 h 11"/>
                  <a:gd name="T4" fmla="*/ 31 w 33"/>
                  <a:gd name="T5" fmla="*/ 3 h 11"/>
                  <a:gd name="T6" fmla="*/ 26 w 33"/>
                  <a:gd name="T7" fmla="*/ 6 h 11"/>
                  <a:gd name="T8" fmla="*/ 19 w 33"/>
                  <a:gd name="T9" fmla="*/ 8 h 11"/>
                  <a:gd name="T10" fmla="*/ 11 w 33"/>
                  <a:gd name="T11" fmla="*/ 10 h 11"/>
                  <a:gd name="T12" fmla="*/ 5 w 33"/>
                  <a:gd name="T13" fmla="*/ 11 h 11"/>
                  <a:gd name="T14" fmla="*/ 3 w 33"/>
                  <a:gd name="T15" fmla="*/ 11 h 11"/>
                  <a:gd name="T16" fmla="*/ 0 w 33"/>
                  <a:gd name="T17" fmla="*/ 8 h 11"/>
                  <a:gd name="T18" fmla="*/ 0 w 33"/>
                  <a:gd name="T19" fmla="*/ 7 h 11"/>
                  <a:gd name="T20" fmla="*/ 4 w 33"/>
                  <a:gd name="T21" fmla="*/ 7 h 11"/>
                  <a:gd name="T22" fmla="*/ 10 w 33"/>
                  <a:gd name="T23" fmla="*/ 7 h 11"/>
                  <a:gd name="T24" fmla="*/ 16 w 33"/>
                  <a:gd name="T25" fmla="*/ 5 h 11"/>
                  <a:gd name="T26" fmla="*/ 24 w 33"/>
                  <a:gd name="T27" fmla="*/ 2 h 11"/>
                  <a:gd name="T28" fmla="*/ 30 w 33"/>
                  <a:gd name="T29" fmla="*/ 0 h 11"/>
                  <a:gd name="T30" fmla="*/ 30 w 33"/>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1">
                    <a:moveTo>
                      <a:pt x="30" y="0"/>
                    </a:moveTo>
                    <a:lnTo>
                      <a:pt x="33" y="2"/>
                    </a:lnTo>
                    <a:lnTo>
                      <a:pt x="31" y="3"/>
                    </a:lnTo>
                    <a:lnTo>
                      <a:pt x="26" y="6"/>
                    </a:lnTo>
                    <a:lnTo>
                      <a:pt x="19" y="8"/>
                    </a:lnTo>
                    <a:lnTo>
                      <a:pt x="11" y="10"/>
                    </a:lnTo>
                    <a:lnTo>
                      <a:pt x="5" y="11"/>
                    </a:lnTo>
                    <a:lnTo>
                      <a:pt x="3" y="11"/>
                    </a:lnTo>
                    <a:lnTo>
                      <a:pt x="0" y="8"/>
                    </a:lnTo>
                    <a:lnTo>
                      <a:pt x="0" y="7"/>
                    </a:lnTo>
                    <a:lnTo>
                      <a:pt x="4" y="7"/>
                    </a:lnTo>
                    <a:lnTo>
                      <a:pt x="10" y="7"/>
                    </a:lnTo>
                    <a:lnTo>
                      <a:pt x="16" y="5"/>
                    </a:lnTo>
                    <a:lnTo>
                      <a:pt x="24" y="2"/>
                    </a:lnTo>
                    <a:lnTo>
                      <a:pt x="30" y="0"/>
                    </a:lnTo>
                    <a:lnTo>
                      <a:pt x="30"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4" name="Freeform 179">
                <a:extLst>
                  <a:ext uri="{FF2B5EF4-FFF2-40B4-BE49-F238E27FC236}">
                    <a16:creationId xmlns:a16="http://schemas.microsoft.com/office/drawing/2014/main" id="{43954636-ABE7-467C-AAFC-5F32BEC8ACE8}"/>
                  </a:ext>
                </a:extLst>
              </p:cNvPr>
              <p:cNvSpPr>
                <a:spLocks/>
              </p:cNvSpPr>
              <p:nvPr/>
            </p:nvSpPr>
            <p:spPr bwMode="auto">
              <a:xfrm>
                <a:off x="5452" y="863"/>
                <a:ext cx="13" cy="2"/>
              </a:xfrm>
              <a:custGeom>
                <a:avLst/>
                <a:gdLst>
                  <a:gd name="T0" fmla="*/ 35 w 38"/>
                  <a:gd name="T1" fmla="*/ 0 h 5"/>
                  <a:gd name="T2" fmla="*/ 36 w 38"/>
                  <a:gd name="T3" fmla="*/ 2 h 5"/>
                  <a:gd name="T4" fmla="*/ 38 w 38"/>
                  <a:gd name="T5" fmla="*/ 3 h 5"/>
                  <a:gd name="T6" fmla="*/ 36 w 38"/>
                  <a:gd name="T7" fmla="*/ 3 h 5"/>
                  <a:gd name="T8" fmla="*/ 35 w 38"/>
                  <a:gd name="T9" fmla="*/ 3 h 5"/>
                  <a:gd name="T10" fmla="*/ 33 w 38"/>
                  <a:gd name="T11" fmla="*/ 3 h 5"/>
                  <a:gd name="T12" fmla="*/ 29 w 38"/>
                  <a:gd name="T13" fmla="*/ 4 h 5"/>
                  <a:gd name="T14" fmla="*/ 25 w 38"/>
                  <a:gd name="T15" fmla="*/ 4 h 5"/>
                  <a:gd name="T16" fmla="*/ 21 w 38"/>
                  <a:gd name="T17" fmla="*/ 5 h 5"/>
                  <a:gd name="T18" fmla="*/ 16 w 38"/>
                  <a:gd name="T19" fmla="*/ 5 h 5"/>
                  <a:gd name="T20" fmla="*/ 11 w 38"/>
                  <a:gd name="T21" fmla="*/ 5 h 5"/>
                  <a:gd name="T22" fmla="*/ 6 w 38"/>
                  <a:gd name="T23" fmla="*/ 5 h 5"/>
                  <a:gd name="T24" fmla="*/ 2 w 38"/>
                  <a:gd name="T25" fmla="*/ 5 h 5"/>
                  <a:gd name="T26" fmla="*/ 0 w 38"/>
                  <a:gd name="T27" fmla="*/ 5 h 5"/>
                  <a:gd name="T28" fmla="*/ 0 w 38"/>
                  <a:gd name="T29" fmla="*/ 3 h 5"/>
                  <a:gd name="T30" fmla="*/ 7 w 38"/>
                  <a:gd name="T31" fmla="*/ 0 h 5"/>
                  <a:gd name="T32" fmla="*/ 18 w 38"/>
                  <a:gd name="T33" fmla="*/ 0 h 5"/>
                  <a:gd name="T34" fmla="*/ 26 w 38"/>
                  <a:gd name="T35" fmla="*/ 0 h 5"/>
                  <a:gd name="T36" fmla="*/ 35 w 38"/>
                  <a:gd name="T37" fmla="*/ 0 h 5"/>
                  <a:gd name="T38" fmla="*/ 35 w 38"/>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5">
                    <a:moveTo>
                      <a:pt x="35" y="0"/>
                    </a:moveTo>
                    <a:lnTo>
                      <a:pt x="36" y="2"/>
                    </a:lnTo>
                    <a:lnTo>
                      <a:pt x="38" y="3"/>
                    </a:lnTo>
                    <a:lnTo>
                      <a:pt x="36" y="3"/>
                    </a:lnTo>
                    <a:lnTo>
                      <a:pt x="35" y="3"/>
                    </a:lnTo>
                    <a:lnTo>
                      <a:pt x="33" y="3"/>
                    </a:lnTo>
                    <a:lnTo>
                      <a:pt x="29" y="4"/>
                    </a:lnTo>
                    <a:lnTo>
                      <a:pt x="25" y="4"/>
                    </a:lnTo>
                    <a:lnTo>
                      <a:pt x="21" y="5"/>
                    </a:lnTo>
                    <a:lnTo>
                      <a:pt x="16" y="5"/>
                    </a:lnTo>
                    <a:lnTo>
                      <a:pt x="11" y="5"/>
                    </a:lnTo>
                    <a:lnTo>
                      <a:pt x="6" y="5"/>
                    </a:lnTo>
                    <a:lnTo>
                      <a:pt x="2" y="5"/>
                    </a:lnTo>
                    <a:lnTo>
                      <a:pt x="0" y="5"/>
                    </a:lnTo>
                    <a:lnTo>
                      <a:pt x="0" y="3"/>
                    </a:lnTo>
                    <a:lnTo>
                      <a:pt x="7" y="0"/>
                    </a:lnTo>
                    <a:lnTo>
                      <a:pt x="18" y="0"/>
                    </a:lnTo>
                    <a:lnTo>
                      <a:pt x="26" y="0"/>
                    </a:lnTo>
                    <a:lnTo>
                      <a:pt x="35" y="0"/>
                    </a:lnTo>
                    <a:lnTo>
                      <a:pt x="35"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5" name="Freeform 180">
                <a:extLst>
                  <a:ext uri="{FF2B5EF4-FFF2-40B4-BE49-F238E27FC236}">
                    <a16:creationId xmlns:a16="http://schemas.microsoft.com/office/drawing/2014/main" id="{9D9C0CE8-43FE-4D89-97E5-5B05868FD2A9}"/>
                  </a:ext>
                </a:extLst>
              </p:cNvPr>
              <p:cNvSpPr>
                <a:spLocks/>
              </p:cNvSpPr>
              <p:nvPr/>
            </p:nvSpPr>
            <p:spPr bwMode="auto">
              <a:xfrm>
                <a:off x="5439" y="850"/>
                <a:ext cx="8" cy="6"/>
              </a:xfrm>
              <a:custGeom>
                <a:avLst/>
                <a:gdLst>
                  <a:gd name="T0" fmla="*/ 0 w 24"/>
                  <a:gd name="T1" fmla="*/ 0 h 18"/>
                  <a:gd name="T2" fmla="*/ 6 w 24"/>
                  <a:gd name="T3" fmla="*/ 0 h 18"/>
                  <a:gd name="T4" fmla="*/ 11 w 24"/>
                  <a:gd name="T5" fmla="*/ 4 h 18"/>
                  <a:gd name="T6" fmla="*/ 16 w 24"/>
                  <a:gd name="T7" fmla="*/ 9 h 18"/>
                  <a:gd name="T8" fmla="*/ 21 w 24"/>
                  <a:gd name="T9" fmla="*/ 14 h 18"/>
                  <a:gd name="T10" fmla="*/ 24 w 24"/>
                  <a:gd name="T11" fmla="*/ 15 h 18"/>
                  <a:gd name="T12" fmla="*/ 24 w 24"/>
                  <a:gd name="T13" fmla="*/ 17 h 18"/>
                  <a:gd name="T14" fmla="*/ 24 w 24"/>
                  <a:gd name="T15" fmla="*/ 18 h 18"/>
                  <a:gd name="T16" fmla="*/ 22 w 24"/>
                  <a:gd name="T17" fmla="*/ 18 h 18"/>
                  <a:gd name="T18" fmla="*/ 19 w 24"/>
                  <a:gd name="T19" fmla="*/ 15 h 18"/>
                  <a:gd name="T20" fmla="*/ 15 w 24"/>
                  <a:gd name="T21" fmla="*/ 12 h 18"/>
                  <a:gd name="T22" fmla="*/ 11 w 24"/>
                  <a:gd name="T23" fmla="*/ 8 h 18"/>
                  <a:gd name="T24" fmla="*/ 7 w 24"/>
                  <a:gd name="T25" fmla="*/ 5 h 18"/>
                  <a:gd name="T26" fmla="*/ 5 w 24"/>
                  <a:gd name="T27" fmla="*/ 4 h 18"/>
                  <a:gd name="T28" fmla="*/ 2 w 24"/>
                  <a:gd name="T29" fmla="*/ 3 h 18"/>
                  <a:gd name="T30" fmla="*/ 0 w 24"/>
                  <a:gd name="T31" fmla="*/ 1 h 18"/>
                  <a:gd name="T32" fmla="*/ 0 w 24"/>
                  <a:gd name="T33" fmla="*/ 0 h 18"/>
                  <a:gd name="T34" fmla="*/ 0 w 24"/>
                  <a:gd name="T3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18">
                    <a:moveTo>
                      <a:pt x="0" y="0"/>
                    </a:moveTo>
                    <a:lnTo>
                      <a:pt x="6" y="0"/>
                    </a:lnTo>
                    <a:lnTo>
                      <a:pt x="11" y="4"/>
                    </a:lnTo>
                    <a:lnTo>
                      <a:pt x="16" y="9"/>
                    </a:lnTo>
                    <a:lnTo>
                      <a:pt x="21" y="14"/>
                    </a:lnTo>
                    <a:lnTo>
                      <a:pt x="24" y="15"/>
                    </a:lnTo>
                    <a:lnTo>
                      <a:pt x="24" y="17"/>
                    </a:lnTo>
                    <a:lnTo>
                      <a:pt x="24" y="18"/>
                    </a:lnTo>
                    <a:lnTo>
                      <a:pt x="22" y="18"/>
                    </a:lnTo>
                    <a:lnTo>
                      <a:pt x="19" y="15"/>
                    </a:lnTo>
                    <a:lnTo>
                      <a:pt x="15" y="12"/>
                    </a:lnTo>
                    <a:lnTo>
                      <a:pt x="11" y="8"/>
                    </a:lnTo>
                    <a:lnTo>
                      <a:pt x="7" y="5"/>
                    </a:lnTo>
                    <a:lnTo>
                      <a:pt x="5" y="4"/>
                    </a:lnTo>
                    <a:lnTo>
                      <a:pt x="2" y="3"/>
                    </a:lnTo>
                    <a:lnTo>
                      <a:pt x="0" y="1"/>
                    </a:lnTo>
                    <a:lnTo>
                      <a:pt x="0" y="0"/>
                    </a:lnTo>
                    <a:lnTo>
                      <a:pt x="0"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6" name="Freeform 181">
                <a:extLst>
                  <a:ext uri="{FF2B5EF4-FFF2-40B4-BE49-F238E27FC236}">
                    <a16:creationId xmlns:a16="http://schemas.microsoft.com/office/drawing/2014/main" id="{4FF653F8-FE5E-4AD1-8FA3-128B87FC61AA}"/>
                  </a:ext>
                </a:extLst>
              </p:cNvPr>
              <p:cNvSpPr>
                <a:spLocks/>
              </p:cNvSpPr>
              <p:nvPr/>
            </p:nvSpPr>
            <p:spPr bwMode="auto">
              <a:xfrm>
                <a:off x="5526" y="950"/>
                <a:ext cx="5" cy="2"/>
              </a:xfrm>
              <a:custGeom>
                <a:avLst/>
                <a:gdLst>
                  <a:gd name="T0" fmla="*/ 0 w 14"/>
                  <a:gd name="T1" fmla="*/ 0 h 6"/>
                  <a:gd name="T2" fmla="*/ 0 w 14"/>
                  <a:gd name="T3" fmla="*/ 1 h 6"/>
                  <a:gd name="T4" fmla="*/ 3 w 14"/>
                  <a:gd name="T5" fmla="*/ 3 h 6"/>
                  <a:gd name="T6" fmla="*/ 8 w 14"/>
                  <a:gd name="T7" fmla="*/ 5 h 6"/>
                  <a:gd name="T8" fmla="*/ 12 w 14"/>
                  <a:gd name="T9" fmla="*/ 6 h 6"/>
                  <a:gd name="T10" fmla="*/ 13 w 14"/>
                  <a:gd name="T11" fmla="*/ 6 h 6"/>
                  <a:gd name="T12" fmla="*/ 14 w 14"/>
                  <a:gd name="T13" fmla="*/ 3 h 6"/>
                  <a:gd name="T14" fmla="*/ 10 w 14"/>
                  <a:gd name="T15" fmla="*/ 1 h 6"/>
                  <a:gd name="T16" fmla="*/ 7 w 14"/>
                  <a:gd name="T17" fmla="*/ 0 h 6"/>
                  <a:gd name="T18" fmla="*/ 3 w 14"/>
                  <a:gd name="T19" fmla="*/ 0 h 6"/>
                  <a:gd name="T20" fmla="*/ 0 w 14"/>
                  <a:gd name="T21" fmla="*/ 0 h 6"/>
                  <a:gd name="T22" fmla="*/ 0 w 1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0" y="0"/>
                    </a:moveTo>
                    <a:lnTo>
                      <a:pt x="0" y="1"/>
                    </a:lnTo>
                    <a:lnTo>
                      <a:pt x="3" y="3"/>
                    </a:lnTo>
                    <a:lnTo>
                      <a:pt x="8" y="5"/>
                    </a:lnTo>
                    <a:lnTo>
                      <a:pt x="12" y="6"/>
                    </a:lnTo>
                    <a:lnTo>
                      <a:pt x="13" y="6"/>
                    </a:lnTo>
                    <a:lnTo>
                      <a:pt x="14" y="3"/>
                    </a:lnTo>
                    <a:lnTo>
                      <a:pt x="10" y="1"/>
                    </a:lnTo>
                    <a:lnTo>
                      <a:pt x="7" y="0"/>
                    </a:lnTo>
                    <a:lnTo>
                      <a:pt x="3" y="0"/>
                    </a:lnTo>
                    <a:lnTo>
                      <a:pt x="0" y="0"/>
                    </a:lnTo>
                    <a:lnTo>
                      <a:pt x="0"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7" name="Freeform 182">
                <a:extLst>
                  <a:ext uri="{FF2B5EF4-FFF2-40B4-BE49-F238E27FC236}">
                    <a16:creationId xmlns:a16="http://schemas.microsoft.com/office/drawing/2014/main" id="{694A9F78-7235-4F1A-946F-F8FC323BFFDB}"/>
                  </a:ext>
                </a:extLst>
              </p:cNvPr>
              <p:cNvSpPr>
                <a:spLocks/>
              </p:cNvSpPr>
              <p:nvPr/>
            </p:nvSpPr>
            <p:spPr bwMode="auto">
              <a:xfrm>
                <a:off x="5524" y="959"/>
                <a:ext cx="6" cy="2"/>
              </a:xfrm>
              <a:custGeom>
                <a:avLst/>
                <a:gdLst>
                  <a:gd name="T0" fmla="*/ 5 w 18"/>
                  <a:gd name="T1" fmla="*/ 2 h 5"/>
                  <a:gd name="T2" fmla="*/ 1 w 18"/>
                  <a:gd name="T3" fmla="*/ 0 h 5"/>
                  <a:gd name="T4" fmla="*/ 0 w 18"/>
                  <a:gd name="T5" fmla="*/ 2 h 5"/>
                  <a:gd name="T6" fmla="*/ 0 w 18"/>
                  <a:gd name="T7" fmla="*/ 3 h 5"/>
                  <a:gd name="T8" fmla="*/ 2 w 18"/>
                  <a:gd name="T9" fmla="*/ 4 h 5"/>
                  <a:gd name="T10" fmla="*/ 5 w 18"/>
                  <a:gd name="T11" fmla="*/ 4 h 5"/>
                  <a:gd name="T12" fmla="*/ 8 w 18"/>
                  <a:gd name="T13" fmla="*/ 5 h 5"/>
                  <a:gd name="T14" fmla="*/ 11 w 18"/>
                  <a:gd name="T15" fmla="*/ 5 h 5"/>
                  <a:gd name="T16" fmla="*/ 16 w 18"/>
                  <a:gd name="T17" fmla="*/ 4 h 5"/>
                  <a:gd name="T18" fmla="*/ 18 w 18"/>
                  <a:gd name="T19" fmla="*/ 3 h 5"/>
                  <a:gd name="T20" fmla="*/ 17 w 18"/>
                  <a:gd name="T21" fmla="*/ 2 h 5"/>
                  <a:gd name="T22" fmla="*/ 13 w 18"/>
                  <a:gd name="T23" fmla="*/ 0 h 5"/>
                  <a:gd name="T24" fmla="*/ 11 w 18"/>
                  <a:gd name="T25" fmla="*/ 0 h 5"/>
                  <a:gd name="T26" fmla="*/ 7 w 18"/>
                  <a:gd name="T27" fmla="*/ 0 h 5"/>
                  <a:gd name="T28" fmla="*/ 5 w 18"/>
                  <a:gd name="T29" fmla="*/ 2 h 5"/>
                  <a:gd name="T30" fmla="*/ 5 w 18"/>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5">
                    <a:moveTo>
                      <a:pt x="5" y="2"/>
                    </a:moveTo>
                    <a:lnTo>
                      <a:pt x="1" y="0"/>
                    </a:lnTo>
                    <a:lnTo>
                      <a:pt x="0" y="2"/>
                    </a:lnTo>
                    <a:lnTo>
                      <a:pt x="0" y="3"/>
                    </a:lnTo>
                    <a:lnTo>
                      <a:pt x="2" y="4"/>
                    </a:lnTo>
                    <a:lnTo>
                      <a:pt x="5" y="4"/>
                    </a:lnTo>
                    <a:lnTo>
                      <a:pt x="8" y="5"/>
                    </a:lnTo>
                    <a:lnTo>
                      <a:pt x="11" y="5"/>
                    </a:lnTo>
                    <a:lnTo>
                      <a:pt x="16" y="4"/>
                    </a:lnTo>
                    <a:lnTo>
                      <a:pt x="18" y="3"/>
                    </a:lnTo>
                    <a:lnTo>
                      <a:pt x="17" y="2"/>
                    </a:lnTo>
                    <a:lnTo>
                      <a:pt x="13" y="0"/>
                    </a:lnTo>
                    <a:lnTo>
                      <a:pt x="11" y="0"/>
                    </a:lnTo>
                    <a:lnTo>
                      <a:pt x="7" y="0"/>
                    </a:lnTo>
                    <a:lnTo>
                      <a:pt x="5" y="2"/>
                    </a:lnTo>
                    <a:lnTo>
                      <a:pt x="5" y="2"/>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8" name="Freeform 183">
                <a:extLst>
                  <a:ext uri="{FF2B5EF4-FFF2-40B4-BE49-F238E27FC236}">
                    <a16:creationId xmlns:a16="http://schemas.microsoft.com/office/drawing/2014/main" id="{674BA112-0F12-4C7A-BFE7-FF7F228A6A11}"/>
                  </a:ext>
                </a:extLst>
              </p:cNvPr>
              <p:cNvSpPr>
                <a:spLocks/>
              </p:cNvSpPr>
              <p:nvPr/>
            </p:nvSpPr>
            <p:spPr bwMode="auto">
              <a:xfrm>
                <a:off x="5522" y="964"/>
                <a:ext cx="6" cy="2"/>
              </a:xfrm>
              <a:custGeom>
                <a:avLst/>
                <a:gdLst>
                  <a:gd name="T0" fmla="*/ 4 w 17"/>
                  <a:gd name="T1" fmla="*/ 0 h 8"/>
                  <a:gd name="T2" fmla="*/ 0 w 17"/>
                  <a:gd name="T3" fmla="*/ 0 h 8"/>
                  <a:gd name="T4" fmla="*/ 0 w 17"/>
                  <a:gd name="T5" fmla="*/ 1 h 8"/>
                  <a:gd name="T6" fmla="*/ 0 w 17"/>
                  <a:gd name="T7" fmla="*/ 3 h 8"/>
                  <a:gd name="T8" fmla="*/ 1 w 17"/>
                  <a:gd name="T9" fmla="*/ 4 h 8"/>
                  <a:gd name="T10" fmla="*/ 5 w 17"/>
                  <a:gd name="T11" fmla="*/ 5 h 8"/>
                  <a:gd name="T12" fmla="*/ 9 w 17"/>
                  <a:gd name="T13" fmla="*/ 6 h 8"/>
                  <a:gd name="T14" fmla="*/ 12 w 17"/>
                  <a:gd name="T15" fmla="*/ 8 h 8"/>
                  <a:gd name="T16" fmla="*/ 16 w 17"/>
                  <a:gd name="T17" fmla="*/ 6 h 8"/>
                  <a:gd name="T18" fmla="*/ 17 w 17"/>
                  <a:gd name="T19" fmla="*/ 5 h 8"/>
                  <a:gd name="T20" fmla="*/ 17 w 17"/>
                  <a:gd name="T21" fmla="*/ 4 h 8"/>
                  <a:gd name="T22" fmla="*/ 14 w 17"/>
                  <a:gd name="T23" fmla="*/ 3 h 8"/>
                  <a:gd name="T24" fmla="*/ 10 w 17"/>
                  <a:gd name="T25" fmla="*/ 3 h 8"/>
                  <a:gd name="T26" fmla="*/ 6 w 17"/>
                  <a:gd name="T27" fmla="*/ 1 h 8"/>
                  <a:gd name="T28" fmla="*/ 4 w 17"/>
                  <a:gd name="T29" fmla="*/ 0 h 8"/>
                  <a:gd name="T30" fmla="*/ 4 w 17"/>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8">
                    <a:moveTo>
                      <a:pt x="4" y="0"/>
                    </a:moveTo>
                    <a:lnTo>
                      <a:pt x="0" y="0"/>
                    </a:lnTo>
                    <a:lnTo>
                      <a:pt x="0" y="1"/>
                    </a:lnTo>
                    <a:lnTo>
                      <a:pt x="0" y="3"/>
                    </a:lnTo>
                    <a:lnTo>
                      <a:pt x="1" y="4"/>
                    </a:lnTo>
                    <a:lnTo>
                      <a:pt x="5" y="5"/>
                    </a:lnTo>
                    <a:lnTo>
                      <a:pt x="9" y="6"/>
                    </a:lnTo>
                    <a:lnTo>
                      <a:pt x="12" y="8"/>
                    </a:lnTo>
                    <a:lnTo>
                      <a:pt x="16" y="6"/>
                    </a:lnTo>
                    <a:lnTo>
                      <a:pt x="17" y="5"/>
                    </a:lnTo>
                    <a:lnTo>
                      <a:pt x="17" y="4"/>
                    </a:lnTo>
                    <a:lnTo>
                      <a:pt x="14" y="3"/>
                    </a:lnTo>
                    <a:lnTo>
                      <a:pt x="10" y="3"/>
                    </a:lnTo>
                    <a:lnTo>
                      <a:pt x="6" y="1"/>
                    </a:lnTo>
                    <a:lnTo>
                      <a:pt x="4" y="0"/>
                    </a:lnTo>
                    <a:lnTo>
                      <a:pt x="4"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9" name="Freeform 184">
                <a:extLst>
                  <a:ext uri="{FF2B5EF4-FFF2-40B4-BE49-F238E27FC236}">
                    <a16:creationId xmlns:a16="http://schemas.microsoft.com/office/drawing/2014/main" id="{C2BC756A-C477-4D79-8F3E-456FB3F47542}"/>
                  </a:ext>
                </a:extLst>
              </p:cNvPr>
              <p:cNvSpPr>
                <a:spLocks/>
              </p:cNvSpPr>
              <p:nvPr/>
            </p:nvSpPr>
            <p:spPr bwMode="auto">
              <a:xfrm>
                <a:off x="5517" y="967"/>
                <a:ext cx="3" cy="7"/>
              </a:xfrm>
              <a:custGeom>
                <a:avLst/>
                <a:gdLst>
                  <a:gd name="T0" fmla="*/ 1 w 7"/>
                  <a:gd name="T1" fmla="*/ 0 h 21"/>
                  <a:gd name="T2" fmla="*/ 0 w 7"/>
                  <a:gd name="T3" fmla="*/ 4 h 21"/>
                  <a:gd name="T4" fmla="*/ 1 w 7"/>
                  <a:gd name="T5" fmla="*/ 10 h 21"/>
                  <a:gd name="T6" fmla="*/ 2 w 7"/>
                  <a:gd name="T7" fmla="*/ 15 h 21"/>
                  <a:gd name="T8" fmla="*/ 3 w 7"/>
                  <a:gd name="T9" fmla="*/ 20 h 21"/>
                  <a:gd name="T10" fmla="*/ 5 w 7"/>
                  <a:gd name="T11" fmla="*/ 21 h 21"/>
                  <a:gd name="T12" fmla="*/ 7 w 7"/>
                  <a:gd name="T13" fmla="*/ 20 h 21"/>
                  <a:gd name="T14" fmla="*/ 7 w 7"/>
                  <a:gd name="T15" fmla="*/ 15 h 21"/>
                  <a:gd name="T16" fmla="*/ 6 w 7"/>
                  <a:gd name="T17" fmla="*/ 10 h 21"/>
                  <a:gd name="T18" fmla="*/ 5 w 7"/>
                  <a:gd name="T19" fmla="*/ 6 h 21"/>
                  <a:gd name="T20" fmla="*/ 3 w 7"/>
                  <a:gd name="T21" fmla="*/ 3 h 21"/>
                  <a:gd name="T22" fmla="*/ 2 w 7"/>
                  <a:gd name="T23" fmla="*/ 0 h 21"/>
                  <a:gd name="T24" fmla="*/ 1 w 7"/>
                  <a:gd name="T25" fmla="*/ 0 h 21"/>
                  <a:gd name="T26" fmla="*/ 1 w 7"/>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1">
                    <a:moveTo>
                      <a:pt x="1" y="0"/>
                    </a:moveTo>
                    <a:lnTo>
                      <a:pt x="0" y="4"/>
                    </a:lnTo>
                    <a:lnTo>
                      <a:pt x="1" y="10"/>
                    </a:lnTo>
                    <a:lnTo>
                      <a:pt x="2" y="15"/>
                    </a:lnTo>
                    <a:lnTo>
                      <a:pt x="3" y="20"/>
                    </a:lnTo>
                    <a:lnTo>
                      <a:pt x="5" y="21"/>
                    </a:lnTo>
                    <a:lnTo>
                      <a:pt x="7" y="20"/>
                    </a:lnTo>
                    <a:lnTo>
                      <a:pt x="7" y="15"/>
                    </a:lnTo>
                    <a:lnTo>
                      <a:pt x="6" y="10"/>
                    </a:lnTo>
                    <a:lnTo>
                      <a:pt x="5" y="6"/>
                    </a:lnTo>
                    <a:lnTo>
                      <a:pt x="3" y="3"/>
                    </a:lnTo>
                    <a:lnTo>
                      <a:pt x="2" y="0"/>
                    </a:lnTo>
                    <a:lnTo>
                      <a:pt x="1" y="0"/>
                    </a:lnTo>
                    <a:lnTo>
                      <a:pt x="1"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20" name="Freeform 185">
                <a:extLst>
                  <a:ext uri="{FF2B5EF4-FFF2-40B4-BE49-F238E27FC236}">
                    <a16:creationId xmlns:a16="http://schemas.microsoft.com/office/drawing/2014/main" id="{E96B607D-742E-4E52-8D82-9DB0169FFE9A}"/>
                  </a:ext>
                </a:extLst>
              </p:cNvPr>
              <p:cNvSpPr>
                <a:spLocks/>
              </p:cNvSpPr>
              <p:nvPr/>
            </p:nvSpPr>
            <p:spPr bwMode="auto">
              <a:xfrm>
                <a:off x="5521" y="967"/>
                <a:ext cx="1" cy="4"/>
              </a:xfrm>
              <a:custGeom>
                <a:avLst/>
                <a:gdLst>
                  <a:gd name="T0" fmla="*/ 2 w 5"/>
                  <a:gd name="T1" fmla="*/ 0 h 12"/>
                  <a:gd name="T2" fmla="*/ 1 w 5"/>
                  <a:gd name="T3" fmla="*/ 0 h 12"/>
                  <a:gd name="T4" fmla="*/ 0 w 5"/>
                  <a:gd name="T5" fmla="*/ 2 h 12"/>
                  <a:gd name="T6" fmla="*/ 0 w 5"/>
                  <a:gd name="T7" fmla="*/ 3 h 12"/>
                  <a:gd name="T8" fmla="*/ 0 w 5"/>
                  <a:gd name="T9" fmla="*/ 5 h 12"/>
                  <a:gd name="T10" fmla="*/ 0 w 5"/>
                  <a:gd name="T11" fmla="*/ 8 h 12"/>
                  <a:gd name="T12" fmla="*/ 1 w 5"/>
                  <a:gd name="T13" fmla="*/ 12 h 12"/>
                  <a:gd name="T14" fmla="*/ 2 w 5"/>
                  <a:gd name="T15" fmla="*/ 12 h 12"/>
                  <a:gd name="T16" fmla="*/ 4 w 5"/>
                  <a:gd name="T17" fmla="*/ 10 h 12"/>
                  <a:gd name="T18" fmla="*/ 5 w 5"/>
                  <a:gd name="T19" fmla="*/ 8 h 12"/>
                  <a:gd name="T20" fmla="*/ 5 w 5"/>
                  <a:gd name="T21" fmla="*/ 5 h 12"/>
                  <a:gd name="T22" fmla="*/ 4 w 5"/>
                  <a:gd name="T23" fmla="*/ 2 h 12"/>
                  <a:gd name="T24" fmla="*/ 2 w 5"/>
                  <a:gd name="T25" fmla="*/ 0 h 12"/>
                  <a:gd name="T26" fmla="*/ 2 w 5"/>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2">
                    <a:moveTo>
                      <a:pt x="2" y="0"/>
                    </a:moveTo>
                    <a:lnTo>
                      <a:pt x="1" y="0"/>
                    </a:lnTo>
                    <a:lnTo>
                      <a:pt x="0" y="2"/>
                    </a:lnTo>
                    <a:lnTo>
                      <a:pt x="0" y="3"/>
                    </a:lnTo>
                    <a:lnTo>
                      <a:pt x="0" y="5"/>
                    </a:lnTo>
                    <a:lnTo>
                      <a:pt x="0" y="8"/>
                    </a:lnTo>
                    <a:lnTo>
                      <a:pt x="1" y="12"/>
                    </a:lnTo>
                    <a:lnTo>
                      <a:pt x="2" y="12"/>
                    </a:lnTo>
                    <a:lnTo>
                      <a:pt x="4" y="10"/>
                    </a:lnTo>
                    <a:lnTo>
                      <a:pt x="5" y="8"/>
                    </a:lnTo>
                    <a:lnTo>
                      <a:pt x="5" y="5"/>
                    </a:lnTo>
                    <a:lnTo>
                      <a:pt x="4" y="2"/>
                    </a:lnTo>
                    <a:lnTo>
                      <a:pt x="2" y="0"/>
                    </a:lnTo>
                    <a:lnTo>
                      <a:pt x="2"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21" name="Freeform 186">
                <a:extLst>
                  <a:ext uri="{FF2B5EF4-FFF2-40B4-BE49-F238E27FC236}">
                    <a16:creationId xmlns:a16="http://schemas.microsoft.com/office/drawing/2014/main" id="{F47C7F30-D3B1-4DB0-8931-1DD6E890BED3}"/>
                  </a:ext>
                </a:extLst>
              </p:cNvPr>
              <p:cNvSpPr>
                <a:spLocks/>
              </p:cNvSpPr>
              <p:nvPr/>
            </p:nvSpPr>
            <p:spPr bwMode="auto">
              <a:xfrm>
                <a:off x="5512" y="968"/>
                <a:ext cx="3" cy="8"/>
              </a:xfrm>
              <a:custGeom>
                <a:avLst/>
                <a:gdLst>
                  <a:gd name="T0" fmla="*/ 3 w 7"/>
                  <a:gd name="T1" fmla="*/ 0 h 24"/>
                  <a:gd name="T2" fmla="*/ 0 w 7"/>
                  <a:gd name="T3" fmla="*/ 0 h 24"/>
                  <a:gd name="T4" fmla="*/ 1 w 7"/>
                  <a:gd name="T5" fmla="*/ 7 h 24"/>
                  <a:gd name="T6" fmla="*/ 3 w 7"/>
                  <a:gd name="T7" fmla="*/ 16 h 24"/>
                  <a:gd name="T8" fmla="*/ 3 w 7"/>
                  <a:gd name="T9" fmla="*/ 22 h 24"/>
                  <a:gd name="T10" fmla="*/ 6 w 7"/>
                  <a:gd name="T11" fmla="*/ 24 h 24"/>
                  <a:gd name="T12" fmla="*/ 7 w 7"/>
                  <a:gd name="T13" fmla="*/ 22 h 24"/>
                  <a:gd name="T14" fmla="*/ 7 w 7"/>
                  <a:gd name="T15" fmla="*/ 19 h 24"/>
                  <a:gd name="T16" fmla="*/ 6 w 7"/>
                  <a:gd name="T17" fmla="*/ 12 h 24"/>
                  <a:gd name="T18" fmla="*/ 5 w 7"/>
                  <a:gd name="T19" fmla="*/ 5 h 24"/>
                  <a:gd name="T20" fmla="*/ 3 w 7"/>
                  <a:gd name="T21" fmla="*/ 0 h 24"/>
                  <a:gd name="T22" fmla="*/ 3 w 7"/>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24">
                    <a:moveTo>
                      <a:pt x="3" y="0"/>
                    </a:moveTo>
                    <a:lnTo>
                      <a:pt x="0" y="0"/>
                    </a:lnTo>
                    <a:lnTo>
                      <a:pt x="1" y="7"/>
                    </a:lnTo>
                    <a:lnTo>
                      <a:pt x="3" y="16"/>
                    </a:lnTo>
                    <a:lnTo>
                      <a:pt x="3" y="22"/>
                    </a:lnTo>
                    <a:lnTo>
                      <a:pt x="6" y="24"/>
                    </a:lnTo>
                    <a:lnTo>
                      <a:pt x="7" y="22"/>
                    </a:lnTo>
                    <a:lnTo>
                      <a:pt x="7" y="19"/>
                    </a:lnTo>
                    <a:lnTo>
                      <a:pt x="6" y="12"/>
                    </a:lnTo>
                    <a:lnTo>
                      <a:pt x="5" y="5"/>
                    </a:lnTo>
                    <a:lnTo>
                      <a:pt x="3" y="0"/>
                    </a:lnTo>
                    <a:lnTo>
                      <a:pt x="3"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22" name="Freeform 187">
                <a:extLst>
                  <a:ext uri="{FF2B5EF4-FFF2-40B4-BE49-F238E27FC236}">
                    <a16:creationId xmlns:a16="http://schemas.microsoft.com/office/drawing/2014/main" id="{4E7257BD-532A-4E94-A098-09AD95B145B2}"/>
                  </a:ext>
                </a:extLst>
              </p:cNvPr>
              <p:cNvSpPr>
                <a:spLocks/>
              </p:cNvSpPr>
              <p:nvPr/>
            </p:nvSpPr>
            <p:spPr bwMode="auto">
              <a:xfrm>
                <a:off x="5511" y="972"/>
                <a:ext cx="7" cy="2"/>
              </a:xfrm>
              <a:custGeom>
                <a:avLst/>
                <a:gdLst>
                  <a:gd name="T0" fmla="*/ 18 w 21"/>
                  <a:gd name="T1" fmla="*/ 0 h 7"/>
                  <a:gd name="T2" fmla="*/ 13 w 21"/>
                  <a:gd name="T3" fmla="*/ 0 h 7"/>
                  <a:gd name="T4" fmla="*/ 8 w 21"/>
                  <a:gd name="T5" fmla="*/ 1 h 7"/>
                  <a:gd name="T6" fmla="*/ 3 w 21"/>
                  <a:gd name="T7" fmla="*/ 4 h 7"/>
                  <a:gd name="T8" fmla="*/ 0 w 21"/>
                  <a:gd name="T9" fmla="*/ 5 h 7"/>
                  <a:gd name="T10" fmla="*/ 0 w 21"/>
                  <a:gd name="T11" fmla="*/ 6 h 7"/>
                  <a:gd name="T12" fmla="*/ 0 w 21"/>
                  <a:gd name="T13" fmla="*/ 7 h 7"/>
                  <a:gd name="T14" fmla="*/ 2 w 21"/>
                  <a:gd name="T15" fmla="*/ 7 h 7"/>
                  <a:gd name="T16" fmla="*/ 5 w 21"/>
                  <a:gd name="T17" fmla="*/ 6 h 7"/>
                  <a:gd name="T18" fmla="*/ 7 w 21"/>
                  <a:gd name="T19" fmla="*/ 6 h 7"/>
                  <a:gd name="T20" fmla="*/ 11 w 21"/>
                  <a:gd name="T21" fmla="*/ 5 h 7"/>
                  <a:gd name="T22" fmla="*/ 13 w 21"/>
                  <a:gd name="T23" fmla="*/ 4 h 7"/>
                  <a:gd name="T24" fmla="*/ 16 w 21"/>
                  <a:gd name="T25" fmla="*/ 4 h 7"/>
                  <a:gd name="T26" fmla="*/ 18 w 21"/>
                  <a:gd name="T27" fmla="*/ 4 h 7"/>
                  <a:gd name="T28" fmla="*/ 20 w 21"/>
                  <a:gd name="T29" fmla="*/ 2 h 7"/>
                  <a:gd name="T30" fmla="*/ 21 w 21"/>
                  <a:gd name="T31" fmla="*/ 0 h 7"/>
                  <a:gd name="T32" fmla="*/ 18 w 21"/>
                  <a:gd name="T33" fmla="*/ 0 h 7"/>
                  <a:gd name="T34" fmla="*/ 18 w 21"/>
                  <a:gd name="T3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7">
                    <a:moveTo>
                      <a:pt x="18" y="0"/>
                    </a:moveTo>
                    <a:lnTo>
                      <a:pt x="13" y="0"/>
                    </a:lnTo>
                    <a:lnTo>
                      <a:pt x="8" y="1"/>
                    </a:lnTo>
                    <a:lnTo>
                      <a:pt x="3" y="4"/>
                    </a:lnTo>
                    <a:lnTo>
                      <a:pt x="0" y="5"/>
                    </a:lnTo>
                    <a:lnTo>
                      <a:pt x="0" y="6"/>
                    </a:lnTo>
                    <a:lnTo>
                      <a:pt x="0" y="7"/>
                    </a:lnTo>
                    <a:lnTo>
                      <a:pt x="2" y="7"/>
                    </a:lnTo>
                    <a:lnTo>
                      <a:pt x="5" y="6"/>
                    </a:lnTo>
                    <a:lnTo>
                      <a:pt x="7" y="6"/>
                    </a:lnTo>
                    <a:lnTo>
                      <a:pt x="11" y="5"/>
                    </a:lnTo>
                    <a:lnTo>
                      <a:pt x="13" y="4"/>
                    </a:lnTo>
                    <a:lnTo>
                      <a:pt x="16" y="4"/>
                    </a:lnTo>
                    <a:lnTo>
                      <a:pt x="18" y="4"/>
                    </a:lnTo>
                    <a:lnTo>
                      <a:pt x="20" y="2"/>
                    </a:lnTo>
                    <a:lnTo>
                      <a:pt x="21" y="0"/>
                    </a:lnTo>
                    <a:lnTo>
                      <a:pt x="18" y="0"/>
                    </a:lnTo>
                    <a:lnTo>
                      <a:pt x="18"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23" name="Freeform 188">
                <a:extLst>
                  <a:ext uri="{FF2B5EF4-FFF2-40B4-BE49-F238E27FC236}">
                    <a16:creationId xmlns:a16="http://schemas.microsoft.com/office/drawing/2014/main" id="{C87840A4-2341-456A-823B-46FC84AD6FCF}"/>
                  </a:ext>
                </a:extLst>
              </p:cNvPr>
              <p:cNvSpPr>
                <a:spLocks/>
              </p:cNvSpPr>
              <p:nvPr/>
            </p:nvSpPr>
            <p:spPr bwMode="auto">
              <a:xfrm>
                <a:off x="5500" y="975"/>
                <a:ext cx="10" cy="1"/>
              </a:xfrm>
              <a:custGeom>
                <a:avLst/>
                <a:gdLst>
                  <a:gd name="T0" fmla="*/ 3 w 28"/>
                  <a:gd name="T1" fmla="*/ 0 h 5"/>
                  <a:gd name="T2" fmla="*/ 0 w 28"/>
                  <a:gd name="T3" fmla="*/ 1 h 5"/>
                  <a:gd name="T4" fmla="*/ 4 w 28"/>
                  <a:gd name="T5" fmla="*/ 2 h 5"/>
                  <a:gd name="T6" fmla="*/ 7 w 28"/>
                  <a:gd name="T7" fmla="*/ 3 h 5"/>
                  <a:gd name="T8" fmla="*/ 9 w 28"/>
                  <a:gd name="T9" fmla="*/ 5 h 5"/>
                  <a:gd name="T10" fmla="*/ 13 w 28"/>
                  <a:gd name="T11" fmla="*/ 5 h 5"/>
                  <a:gd name="T12" fmla="*/ 14 w 28"/>
                  <a:gd name="T13" fmla="*/ 5 h 5"/>
                  <a:gd name="T14" fmla="*/ 17 w 28"/>
                  <a:gd name="T15" fmla="*/ 5 h 5"/>
                  <a:gd name="T16" fmla="*/ 21 w 28"/>
                  <a:gd name="T17" fmla="*/ 3 h 5"/>
                  <a:gd name="T18" fmla="*/ 24 w 28"/>
                  <a:gd name="T19" fmla="*/ 2 h 5"/>
                  <a:gd name="T20" fmla="*/ 27 w 28"/>
                  <a:gd name="T21" fmla="*/ 2 h 5"/>
                  <a:gd name="T22" fmla="*/ 28 w 28"/>
                  <a:gd name="T23" fmla="*/ 1 h 5"/>
                  <a:gd name="T24" fmla="*/ 27 w 28"/>
                  <a:gd name="T25" fmla="*/ 0 h 5"/>
                  <a:gd name="T26" fmla="*/ 23 w 28"/>
                  <a:gd name="T27" fmla="*/ 0 h 5"/>
                  <a:gd name="T28" fmla="*/ 21 w 28"/>
                  <a:gd name="T29" fmla="*/ 0 h 5"/>
                  <a:gd name="T30" fmla="*/ 18 w 28"/>
                  <a:gd name="T31" fmla="*/ 0 h 5"/>
                  <a:gd name="T32" fmla="*/ 14 w 28"/>
                  <a:gd name="T33" fmla="*/ 1 h 5"/>
                  <a:gd name="T34" fmla="*/ 10 w 28"/>
                  <a:gd name="T35" fmla="*/ 0 h 5"/>
                  <a:gd name="T36" fmla="*/ 7 w 28"/>
                  <a:gd name="T37" fmla="*/ 0 h 5"/>
                  <a:gd name="T38" fmla="*/ 4 w 28"/>
                  <a:gd name="T39" fmla="*/ 0 h 5"/>
                  <a:gd name="T40" fmla="*/ 3 w 28"/>
                  <a:gd name="T41" fmla="*/ 0 h 5"/>
                  <a:gd name="T42" fmla="*/ 3 w 28"/>
                  <a:gd name="T4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
                    <a:moveTo>
                      <a:pt x="3" y="0"/>
                    </a:moveTo>
                    <a:lnTo>
                      <a:pt x="0" y="1"/>
                    </a:lnTo>
                    <a:lnTo>
                      <a:pt x="4" y="2"/>
                    </a:lnTo>
                    <a:lnTo>
                      <a:pt x="7" y="3"/>
                    </a:lnTo>
                    <a:lnTo>
                      <a:pt x="9" y="5"/>
                    </a:lnTo>
                    <a:lnTo>
                      <a:pt x="13" y="5"/>
                    </a:lnTo>
                    <a:lnTo>
                      <a:pt x="14" y="5"/>
                    </a:lnTo>
                    <a:lnTo>
                      <a:pt x="17" y="5"/>
                    </a:lnTo>
                    <a:lnTo>
                      <a:pt x="21" y="3"/>
                    </a:lnTo>
                    <a:lnTo>
                      <a:pt x="24" y="2"/>
                    </a:lnTo>
                    <a:lnTo>
                      <a:pt x="27" y="2"/>
                    </a:lnTo>
                    <a:lnTo>
                      <a:pt x="28" y="1"/>
                    </a:lnTo>
                    <a:lnTo>
                      <a:pt x="27" y="0"/>
                    </a:lnTo>
                    <a:lnTo>
                      <a:pt x="23" y="0"/>
                    </a:lnTo>
                    <a:lnTo>
                      <a:pt x="21" y="0"/>
                    </a:lnTo>
                    <a:lnTo>
                      <a:pt x="18" y="0"/>
                    </a:lnTo>
                    <a:lnTo>
                      <a:pt x="14" y="1"/>
                    </a:lnTo>
                    <a:lnTo>
                      <a:pt x="10" y="0"/>
                    </a:lnTo>
                    <a:lnTo>
                      <a:pt x="7" y="0"/>
                    </a:lnTo>
                    <a:lnTo>
                      <a:pt x="4" y="0"/>
                    </a:lnTo>
                    <a:lnTo>
                      <a:pt x="3" y="0"/>
                    </a:lnTo>
                    <a:lnTo>
                      <a:pt x="3"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24" name="Freeform 189">
                <a:extLst>
                  <a:ext uri="{FF2B5EF4-FFF2-40B4-BE49-F238E27FC236}">
                    <a16:creationId xmlns:a16="http://schemas.microsoft.com/office/drawing/2014/main" id="{C519B8BC-B7E6-4141-8CE1-4EFFDCE9752A}"/>
                  </a:ext>
                </a:extLst>
              </p:cNvPr>
              <p:cNvSpPr>
                <a:spLocks/>
              </p:cNvSpPr>
              <p:nvPr/>
            </p:nvSpPr>
            <p:spPr bwMode="auto">
              <a:xfrm>
                <a:off x="5482" y="976"/>
                <a:ext cx="10" cy="4"/>
              </a:xfrm>
              <a:custGeom>
                <a:avLst/>
                <a:gdLst>
                  <a:gd name="T0" fmla="*/ 3 w 29"/>
                  <a:gd name="T1" fmla="*/ 0 h 11"/>
                  <a:gd name="T2" fmla="*/ 0 w 29"/>
                  <a:gd name="T3" fmla="*/ 0 h 11"/>
                  <a:gd name="T4" fmla="*/ 0 w 29"/>
                  <a:gd name="T5" fmla="*/ 3 h 11"/>
                  <a:gd name="T6" fmla="*/ 4 w 29"/>
                  <a:gd name="T7" fmla="*/ 5 h 11"/>
                  <a:gd name="T8" fmla="*/ 9 w 29"/>
                  <a:gd name="T9" fmla="*/ 7 h 11"/>
                  <a:gd name="T10" fmla="*/ 14 w 29"/>
                  <a:gd name="T11" fmla="*/ 8 h 11"/>
                  <a:gd name="T12" fmla="*/ 18 w 29"/>
                  <a:gd name="T13" fmla="*/ 11 h 11"/>
                  <a:gd name="T14" fmla="*/ 19 w 29"/>
                  <a:gd name="T15" fmla="*/ 11 h 11"/>
                  <a:gd name="T16" fmla="*/ 22 w 29"/>
                  <a:gd name="T17" fmla="*/ 11 h 11"/>
                  <a:gd name="T18" fmla="*/ 24 w 29"/>
                  <a:gd name="T19" fmla="*/ 11 h 11"/>
                  <a:gd name="T20" fmla="*/ 27 w 29"/>
                  <a:gd name="T21" fmla="*/ 11 h 11"/>
                  <a:gd name="T22" fmla="*/ 29 w 29"/>
                  <a:gd name="T23" fmla="*/ 10 h 11"/>
                  <a:gd name="T24" fmla="*/ 28 w 29"/>
                  <a:gd name="T25" fmla="*/ 7 h 11"/>
                  <a:gd name="T26" fmla="*/ 24 w 29"/>
                  <a:gd name="T27" fmla="*/ 7 h 11"/>
                  <a:gd name="T28" fmla="*/ 22 w 29"/>
                  <a:gd name="T29" fmla="*/ 6 h 11"/>
                  <a:gd name="T30" fmla="*/ 18 w 29"/>
                  <a:gd name="T31" fmla="*/ 6 h 11"/>
                  <a:gd name="T32" fmla="*/ 15 w 29"/>
                  <a:gd name="T33" fmla="*/ 5 h 11"/>
                  <a:gd name="T34" fmla="*/ 12 w 29"/>
                  <a:gd name="T35" fmla="*/ 3 h 11"/>
                  <a:gd name="T36" fmla="*/ 8 w 29"/>
                  <a:gd name="T37" fmla="*/ 2 h 11"/>
                  <a:gd name="T38" fmla="*/ 5 w 29"/>
                  <a:gd name="T39" fmla="*/ 1 h 11"/>
                  <a:gd name="T40" fmla="*/ 3 w 29"/>
                  <a:gd name="T41" fmla="*/ 0 h 11"/>
                  <a:gd name="T42" fmla="*/ 3 w 29"/>
                  <a:gd name="T4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11">
                    <a:moveTo>
                      <a:pt x="3" y="0"/>
                    </a:moveTo>
                    <a:lnTo>
                      <a:pt x="0" y="0"/>
                    </a:lnTo>
                    <a:lnTo>
                      <a:pt x="0" y="3"/>
                    </a:lnTo>
                    <a:lnTo>
                      <a:pt x="4" y="5"/>
                    </a:lnTo>
                    <a:lnTo>
                      <a:pt x="9" y="7"/>
                    </a:lnTo>
                    <a:lnTo>
                      <a:pt x="14" y="8"/>
                    </a:lnTo>
                    <a:lnTo>
                      <a:pt x="18" y="11"/>
                    </a:lnTo>
                    <a:lnTo>
                      <a:pt x="19" y="11"/>
                    </a:lnTo>
                    <a:lnTo>
                      <a:pt x="22" y="11"/>
                    </a:lnTo>
                    <a:lnTo>
                      <a:pt x="24" y="11"/>
                    </a:lnTo>
                    <a:lnTo>
                      <a:pt x="27" y="11"/>
                    </a:lnTo>
                    <a:lnTo>
                      <a:pt x="29" y="10"/>
                    </a:lnTo>
                    <a:lnTo>
                      <a:pt x="28" y="7"/>
                    </a:lnTo>
                    <a:lnTo>
                      <a:pt x="24" y="7"/>
                    </a:lnTo>
                    <a:lnTo>
                      <a:pt x="22" y="6"/>
                    </a:lnTo>
                    <a:lnTo>
                      <a:pt x="18" y="6"/>
                    </a:lnTo>
                    <a:lnTo>
                      <a:pt x="15" y="5"/>
                    </a:lnTo>
                    <a:lnTo>
                      <a:pt x="12" y="3"/>
                    </a:lnTo>
                    <a:lnTo>
                      <a:pt x="8" y="2"/>
                    </a:lnTo>
                    <a:lnTo>
                      <a:pt x="5" y="1"/>
                    </a:lnTo>
                    <a:lnTo>
                      <a:pt x="3" y="0"/>
                    </a:lnTo>
                    <a:lnTo>
                      <a:pt x="3"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25" name="Freeform 190">
                <a:extLst>
                  <a:ext uri="{FF2B5EF4-FFF2-40B4-BE49-F238E27FC236}">
                    <a16:creationId xmlns:a16="http://schemas.microsoft.com/office/drawing/2014/main" id="{4E55FF37-8727-4FDD-B235-6B273BE11348}"/>
                  </a:ext>
                </a:extLst>
              </p:cNvPr>
              <p:cNvSpPr>
                <a:spLocks/>
              </p:cNvSpPr>
              <p:nvPr/>
            </p:nvSpPr>
            <p:spPr bwMode="auto">
              <a:xfrm>
                <a:off x="5494" y="975"/>
                <a:ext cx="7" cy="3"/>
              </a:xfrm>
              <a:custGeom>
                <a:avLst/>
                <a:gdLst>
                  <a:gd name="T0" fmla="*/ 2 w 22"/>
                  <a:gd name="T1" fmla="*/ 0 h 9"/>
                  <a:gd name="T2" fmla="*/ 0 w 22"/>
                  <a:gd name="T3" fmla="*/ 1 h 9"/>
                  <a:gd name="T4" fmla="*/ 0 w 22"/>
                  <a:gd name="T5" fmla="*/ 3 h 9"/>
                  <a:gd name="T6" fmla="*/ 3 w 22"/>
                  <a:gd name="T7" fmla="*/ 5 h 9"/>
                  <a:gd name="T8" fmla="*/ 8 w 22"/>
                  <a:gd name="T9" fmla="*/ 8 h 9"/>
                  <a:gd name="T10" fmla="*/ 13 w 22"/>
                  <a:gd name="T11" fmla="*/ 9 h 9"/>
                  <a:gd name="T12" fmla="*/ 18 w 22"/>
                  <a:gd name="T13" fmla="*/ 9 h 9"/>
                  <a:gd name="T14" fmla="*/ 18 w 22"/>
                  <a:gd name="T15" fmla="*/ 8 h 9"/>
                  <a:gd name="T16" fmla="*/ 20 w 22"/>
                  <a:gd name="T17" fmla="*/ 8 h 9"/>
                  <a:gd name="T18" fmla="*/ 22 w 22"/>
                  <a:gd name="T19" fmla="*/ 6 h 9"/>
                  <a:gd name="T20" fmla="*/ 20 w 22"/>
                  <a:gd name="T21" fmla="*/ 5 h 9"/>
                  <a:gd name="T22" fmla="*/ 15 w 22"/>
                  <a:gd name="T23" fmla="*/ 5 h 9"/>
                  <a:gd name="T24" fmla="*/ 10 w 22"/>
                  <a:gd name="T25" fmla="*/ 4 h 9"/>
                  <a:gd name="T26" fmla="*/ 7 w 22"/>
                  <a:gd name="T27" fmla="*/ 3 h 9"/>
                  <a:gd name="T28" fmla="*/ 2 w 22"/>
                  <a:gd name="T29" fmla="*/ 0 h 9"/>
                  <a:gd name="T30" fmla="*/ 2 w 22"/>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9">
                    <a:moveTo>
                      <a:pt x="2" y="0"/>
                    </a:moveTo>
                    <a:lnTo>
                      <a:pt x="0" y="1"/>
                    </a:lnTo>
                    <a:lnTo>
                      <a:pt x="0" y="3"/>
                    </a:lnTo>
                    <a:lnTo>
                      <a:pt x="3" y="5"/>
                    </a:lnTo>
                    <a:lnTo>
                      <a:pt x="8" y="8"/>
                    </a:lnTo>
                    <a:lnTo>
                      <a:pt x="13" y="9"/>
                    </a:lnTo>
                    <a:lnTo>
                      <a:pt x="18" y="9"/>
                    </a:lnTo>
                    <a:lnTo>
                      <a:pt x="18" y="8"/>
                    </a:lnTo>
                    <a:lnTo>
                      <a:pt x="20" y="8"/>
                    </a:lnTo>
                    <a:lnTo>
                      <a:pt x="22" y="6"/>
                    </a:lnTo>
                    <a:lnTo>
                      <a:pt x="20" y="5"/>
                    </a:lnTo>
                    <a:lnTo>
                      <a:pt x="15" y="5"/>
                    </a:lnTo>
                    <a:lnTo>
                      <a:pt x="10" y="4"/>
                    </a:lnTo>
                    <a:lnTo>
                      <a:pt x="7" y="3"/>
                    </a:lnTo>
                    <a:lnTo>
                      <a:pt x="2" y="0"/>
                    </a:lnTo>
                    <a:lnTo>
                      <a:pt x="2"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26" name="Freeform 191">
                <a:extLst>
                  <a:ext uri="{FF2B5EF4-FFF2-40B4-BE49-F238E27FC236}">
                    <a16:creationId xmlns:a16="http://schemas.microsoft.com/office/drawing/2014/main" id="{992C6756-D09A-4AB6-8E09-31D7C0E33E80}"/>
                  </a:ext>
                </a:extLst>
              </p:cNvPr>
              <p:cNvSpPr>
                <a:spLocks/>
              </p:cNvSpPr>
              <p:nvPr/>
            </p:nvSpPr>
            <p:spPr bwMode="auto">
              <a:xfrm>
                <a:off x="5507" y="967"/>
                <a:ext cx="2" cy="12"/>
              </a:xfrm>
              <a:custGeom>
                <a:avLst/>
                <a:gdLst>
                  <a:gd name="T0" fmla="*/ 3 w 7"/>
                  <a:gd name="T1" fmla="*/ 0 h 36"/>
                  <a:gd name="T2" fmla="*/ 0 w 7"/>
                  <a:gd name="T3" fmla="*/ 6 h 36"/>
                  <a:gd name="T4" fmla="*/ 2 w 7"/>
                  <a:gd name="T5" fmla="*/ 14 h 36"/>
                  <a:gd name="T6" fmla="*/ 3 w 7"/>
                  <a:gd name="T7" fmla="*/ 20 h 36"/>
                  <a:gd name="T8" fmla="*/ 3 w 7"/>
                  <a:gd name="T9" fmla="*/ 26 h 36"/>
                  <a:gd name="T10" fmla="*/ 2 w 7"/>
                  <a:gd name="T11" fmla="*/ 29 h 36"/>
                  <a:gd name="T12" fmla="*/ 2 w 7"/>
                  <a:gd name="T13" fmla="*/ 31 h 36"/>
                  <a:gd name="T14" fmla="*/ 2 w 7"/>
                  <a:gd name="T15" fmla="*/ 34 h 36"/>
                  <a:gd name="T16" fmla="*/ 3 w 7"/>
                  <a:gd name="T17" fmla="*/ 36 h 36"/>
                  <a:gd name="T18" fmla="*/ 4 w 7"/>
                  <a:gd name="T19" fmla="*/ 36 h 36"/>
                  <a:gd name="T20" fmla="*/ 4 w 7"/>
                  <a:gd name="T21" fmla="*/ 36 h 36"/>
                  <a:gd name="T22" fmla="*/ 7 w 7"/>
                  <a:gd name="T23" fmla="*/ 28 h 36"/>
                  <a:gd name="T24" fmla="*/ 7 w 7"/>
                  <a:gd name="T25" fmla="*/ 19 h 36"/>
                  <a:gd name="T26" fmla="*/ 5 w 7"/>
                  <a:gd name="T27" fmla="*/ 10 h 36"/>
                  <a:gd name="T28" fmla="*/ 4 w 7"/>
                  <a:gd name="T29" fmla="*/ 1 h 36"/>
                  <a:gd name="T30" fmla="*/ 3 w 7"/>
                  <a:gd name="T31" fmla="*/ 0 h 36"/>
                  <a:gd name="T32" fmla="*/ 3 w 7"/>
                  <a:gd name="T33" fmla="*/ 0 h 36"/>
                  <a:gd name="T34" fmla="*/ 3 w 7"/>
                  <a:gd name="T3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36">
                    <a:moveTo>
                      <a:pt x="3" y="0"/>
                    </a:moveTo>
                    <a:lnTo>
                      <a:pt x="0" y="6"/>
                    </a:lnTo>
                    <a:lnTo>
                      <a:pt x="2" y="14"/>
                    </a:lnTo>
                    <a:lnTo>
                      <a:pt x="3" y="20"/>
                    </a:lnTo>
                    <a:lnTo>
                      <a:pt x="3" y="26"/>
                    </a:lnTo>
                    <a:lnTo>
                      <a:pt x="2" y="29"/>
                    </a:lnTo>
                    <a:lnTo>
                      <a:pt x="2" y="31"/>
                    </a:lnTo>
                    <a:lnTo>
                      <a:pt x="2" y="34"/>
                    </a:lnTo>
                    <a:lnTo>
                      <a:pt x="3" y="36"/>
                    </a:lnTo>
                    <a:lnTo>
                      <a:pt x="4" y="36"/>
                    </a:lnTo>
                    <a:lnTo>
                      <a:pt x="4" y="36"/>
                    </a:lnTo>
                    <a:lnTo>
                      <a:pt x="7" y="28"/>
                    </a:lnTo>
                    <a:lnTo>
                      <a:pt x="7" y="19"/>
                    </a:lnTo>
                    <a:lnTo>
                      <a:pt x="5" y="10"/>
                    </a:lnTo>
                    <a:lnTo>
                      <a:pt x="4" y="1"/>
                    </a:lnTo>
                    <a:lnTo>
                      <a:pt x="3" y="0"/>
                    </a:lnTo>
                    <a:lnTo>
                      <a:pt x="3" y="0"/>
                    </a:lnTo>
                    <a:lnTo>
                      <a:pt x="3"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27" name="Freeform 192">
                <a:extLst>
                  <a:ext uri="{FF2B5EF4-FFF2-40B4-BE49-F238E27FC236}">
                    <a16:creationId xmlns:a16="http://schemas.microsoft.com/office/drawing/2014/main" id="{D2B13071-4DFD-4105-AAAA-887C89014758}"/>
                  </a:ext>
                </a:extLst>
              </p:cNvPr>
              <p:cNvSpPr>
                <a:spLocks/>
              </p:cNvSpPr>
              <p:nvPr/>
            </p:nvSpPr>
            <p:spPr bwMode="auto">
              <a:xfrm>
                <a:off x="5503" y="969"/>
                <a:ext cx="2" cy="12"/>
              </a:xfrm>
              <a:custGeom>
                <a:avLst/>
                <a:gdLst>
                  <a:gd name="T0" fmla="*/ 2 w 6"/>
                  <a:gd name="T1" fmla="*/ 2 h 36"/>
                  <a:gd name="T2" fmla="*/ 1 w 6"/>
                  <a:gd name="T3" fmla="*/ 9 h 36"/>
                  <a:gd name="T4" fmla="*/ 2 w 6"/>
                  <a:gd name="T5" fmla="*/ 17 h 36"/>
                  <a:gd name="T6" fmla="*/ 2 w 6"/>
                  <a:gd name="T7" fmla="*/ 25 h 36"/>
                  <a:gd name="T8" fmla="*/ 0 w 6"/>
                  <a:gd name="T9" fmla="*/ 33 h 36"/>
                  <a:gd name="T10" fmla="*/ 0 w 6"/>
                  <a:gd name="T11" fmla="*/ 33 h 36"/>
                  <a:gd name="T12" fmla="*/ 1 w 6"/>
                  <a:gd name="T13" fmla="*/ 36 h 36"/>
                  <a:gd name="T14" fmla="*/ 6 w 6"/>
                  <a:gd name="T15" fmla="*/ 29 h 36"/>
                  <a:gd name="T16" fmla="*/ 6 w 6"/>
                  <a:gd name="T17" fmla="*/ 22 h 36"/>
                  <a:gd name="T18" fmla="*/ 5 w 6"/>
                  <a:gd name="T19" fmla="*/ 14 h 36"/>
                  <a:gd name="T20" fmla="*/ 5 w 6"/>
                  <a:gd name="T21" fmla="*/ 8 h 36"/>
                  <a:gd name="T22" fmla="*/ 5 w 6"/>
                  <a:gd name="T23" fmla="*/ 4 h 36"/>
                  <a:gd name="T24" fmla="*/ 5 w 6"/>
                  <a:gd name="T25" fmla="*/ 3 h 36"/>
                  <a:gd name="T26" fmla="*/ 5 w 6"/>
                  <a:gd name="T27" fmla="*/ 0 h 36"/>
                  <a:gd name="T28" fmla="*/ 2 w 6"/>
                  <a:gd name="T29" fmla="*/ 2 h 36"/>
                  <a:gd name="T30" fmla="*/ 2 w 6"/>
                  <a:gd name="T31"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36">
                    <a:moveTo>
                      <a:pt x="2" y="2"/>
                    </a:moveTo>
                    <a:lnTo>
                      <a:pt x="1" y="9"/>
                    </a:lnTo>
                    <a:lnTo>
                      <a:pt x="2" y="17"/>
                    </a:lnTo>
                    <a:lnTo>
                      <a:pt x="2" y="25"/>
                    </a:lnTo>
                    <a:lnTo>
                      <a:pt x="0" y="33"/>
                    </a:lnTo>
                    <a:lnTo>
                      <a:pt x="0" y="33"/>
                    </a:lnTo>
                    <a:lnTo>
                      <a:pt x="1" y="36"/>
                    </a:lnTo>
                    <a:lnTo>
                      <a:pt x="6" y="29"/>
                    </a:lnTo>
                    <a:lnTo>
                      <a:pt x="6" y="22"/>
                    </a:lnTo>
                    <a:lnTo>
                      <a:pt x="5" y="14"/>
                    </a:lnTo>
                    <a:lnTo>
                      <a:pt x="5" y="8"/>
                    </a:lnTo>
                    <a:lnTo>
                      <a:pt x="5" y="4"/>
                    </a:lnTo>
                    <a:lnTo>
                      <a:pt x="5" y="3"/>
                    </a:lnTo>
                    <a:lnTo>
                      <a:pt x="5" y="0"/>
                    </a:lnTo>
                    <a:lnTo>
                      <a:pt x="2" y="2"/>
                    </a:lnTo>
                    <a:lnTo>
                      <a:pt x="2" y="2"/>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28" name="Freeform 193">
                <a:extLst>
                  <a:ext uri="{FF2B5EF4-FFF2-40B4-BE49-F238E27FC236}">
                    <a16:creationId xmlns:a16="http://schemas.microsoft.com/office/drawing/2014/main" id="{B93ABCA0-C820-4095-82B5-5A696D8F759C}"/>
                  </a:ext>
                </a:extLst>
              </p:cNvPr>
              <p:cNvSpPr>
                <a:spLocks/>
              </p:cNvSpPr>
              <p:nvPr/>
            </p:nvSpPr>
            <p:spPr bwMode="auto">
              <a:xfrm>
                <a:off x="5495" y="971"/>
                <a:ext cx="3" cy="9"/>
              </a:xfrm>
              <a:custGeom>
                <a:avLst/>
                <a:gdLst>
                  <a:gd name="T0" fmla="*/ 6 w 9"/>
                  <a:gd name="T1" fmla="*/ 1 h 26"/>
                  <a:gd name="T2" fmla="*/ 4 w 9"/>
                  <a:gd name="T3" fmla="*/ 6 h 26"/>
                  <a:gd name="T4" fmla="*/ 5 w 9"/>
                  <a:gd name="T5" fmla="*/ 12 h 26"/>
                  <a:gd name="T6" fmla="*/ 5 w 9"/>
                  <a:gd name="T7" fmla="*/ 18 h 26"/>
                  <a:gd name="T8" fmla="*/ 3 w 9"/>
                  <a:gd name="T9" fmla="*/ 25 h 26"/>
                  <a:gd name="T10" fmla="*/ 0 w 9"/>
                  <a:gd name="T11" fmla="*/ 26 h 26"/>
                  <a:gd name="T12" fmla="*/ 4 w 9"/>
                  <a:gd name="T13" fmla="*/ 26 h 26"/>
                  <a:gd name="T14" fmla="*/ 6 w 9"/>
                  <a:gd name="T15" fmla="*/ 22 h 26"/>
                  <a:gd name="T16" fmla="*/ 9 w 9"/>
                  <a:gd name="T17" fmla="*/ 16 h 26"/>
                  <a:gd name="T18" fmla="*/ 9 w 9"/>
                  <a:gd name="T19" fmla="*/ 8 h 26"/>
                  <a:gd name="T20" fmla="*/ 9 w 9"/>
                  <a:gd name="T21" fmla="*/ 2 h 26"/>
                  <a:gd name="T22" fmla="*/ 8 w 9"/>
                  <a:gd name="T23" fmla="*/ 0 h 26"/>
                  <a:gd name="T24" fmla="*/ 6 w 9"/>
                  <a:gd name="T25" fmla="*/ 1 h 26"/>
                  <a:gd name="T26" fmla="*/ 6 w 9"/>
                  <a:gd name="T2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26">
                    <a:moveTo>
                      <a:pt x="6" y="1"/>
                    </a:moveTo>
                    <a:lnTo>
                      <a:pt x="4" y="6"/>
                    </a:lnTo>
                    <a:lnTo>
                      <a:pt x="5" y="12"/>
                    </a:lnTo>
                    <a:lnTo>
                      <a:pt x="5" y="18"/>
                    </a:lnTo>
                    <a:lnTo>
                      <a:pt x="3" y="25"/>
                    </a:lnTo>
                    <a:lnTo>
                      <a:pt x="0" y="26"/>
                    </a:lnTo>
                    <a:lnTo>
                      <a:pt x="4" y="26"/>
                    </a:lnTo>
                    <a:lnTo>
                      <a:pt x="6" y="22"/>
                    </a:lnTo>
                    <a:lnTo>
                      <a:pt x="9" y="16"/>
                    </a:lnTo>
                    <a:lnTo>
                      <a:pt x="9" y="8"/>
                    </a:lnTo>
                    <a:lnTo>
                      <a:pt x="9" y="2"/>
                    </a:lnTo>
                    <a:lnTo>
                      <a:pt x="8" y="0"/>
                    </a:lnTo>
                    <a:lnTo>
                      <a:pt x="6" y="1"/>
                    </a:lnTo>
                    <a:lnTo>
                      <a:pt x="6" y="1"/>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29" name="Freeform 194">
                <a:extLst>
                  <a:ext uri="{FF2B5EF4-FFF2-40B4-BE49-F238E27FC236}">
                    <a16:creationId xmlns:a16="http://schemas.microsoft.com/office/drawing/2014/main" id="{D923EEEC-550C-470F-91C6-656738A4A517}"/>
                  </a:ext>
                </a:extLst>
              </p:cNvPr>
              <p:cNvSpPr>
                <a:spLocks/>
              </p:cNvSpPr>
              <p:nvPr/>
            </p:nvSpPr>
            <p:spPr bwMode="auto">
              <a:xfrm>
                <a:off x="5478" y="975"/>
                <a:ext cx="3" cy="7"/>
              </a:xfrm>
              <a:custGeom>
                <a:avLst/>
                <a:gdLst>
                  <a:gd name="T0" fmla="*/ 8 w 10"/>
                  <a:gd name="T1" fmla="*/ 0 h 19"/>
                  <a:gd name="T2" fmla="*/ 5 w 10"/>
                  <a:gd name="T3" fmla="*/ 4 h 19"/>
                  <a:gd name="T4" fmla="*/ 2 w 10"/>
                  <a:gd name="T5" fmla="*/ 9 h 19"/>
                  <a:gd name="T6" fmla="*/ 1 w 10"/>
                  <a:gd name="T7" fmla="*/ 14 h 19"/>
                  <a:gd name="T8" fmla="*/ 0 w 10"/>
                  <a:gd name="T9" fmla="*/ 17 h 19"/>
                  <a:gd name="T10" fmla="*/ 0 w 10"/>
                  <a:gd name="T11" fmla="*/ 18 h 19"/>
                  <a:gd name="T12" fmla="*/ 2 w 10"/>
                  <a:gd name="T13" fmla="*/ 19 h 19"/>
                  <a:gd name="T14" fmla="*/ 5 w 10"/>
                  <a:gd name="T15" fmla="*/ 15 h 19"/>
                  <a:gd name="T16" fmla="*/ 7 w 10"/>
                  <a:gd name="T17" fmla="*/ 11 h 19"/>
                  <a:gd name="T18" fmla="*/ 8 w 10"/>
                  <a:gd name="T19" fmla="*/ 5 h 19"/>
                  <a:gd name="T20" fmla="*/ 10 w 10"/>
                  <a:gd name="T21" fmla="*/ 1 h 19"/>
                  <a:gd name="T22" fmla="*/ 8 w 10"/>
                  <a:gd name="T23" fmla="*/ 0 h 19"/>
                  <a:gd name="T24" fmla="*/ 8 w 10"/>
                  <a:gd name="T25" fmla="*/ 0 h 19"/>
                  <a:gd name="T26" fmla="*/ 8 w 10"/>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9">
                    <a:moveTo>
                      <a:pt x="8" y="0"/>
                    </a:moveTo>
                    <a:lnTo>
                      <a:pt x="5" y="4"/>
                    </a:lnTo>
                    <a:lnTo>
                      <a:pt x="2" y="9"/>
                    </a:lnTo>
                    <a:lnTo>
                      <a:pt x="1" y="14"/>
                    </a:lnTo>
                    <a:lnTo>
                      <a:pt x="0" y="17"/>
                    </a:lnTo>
                    <a:lnTo>
                      <a:pt x="0" y="18"/>
                    </a:lnTo>
                    <a:lnTo>
                      <a:pt x="2" y="19"/>
                    </a:lnTo>
                    <a:lnTo>
                      <a:pt x="5" y="15"/>
                    </a:lnTo>
                    <a:lnTo>
                      <a:pt x="7" y="11"/>
                    </a:lnTo>
                    <a:lnTo>
                      <a:pt x="8" y="5"/>
                    </a:lnTo>
                    <a:lnTo>
                      <a:pt x="10" y="1"/>
                    </a:lnTo>
                    <a:lnTo>
                      <a:pt x="8" y="0"/>
                    </a:lnTo>
                    <a:lnTo>
                      <a:pt x="8" y="0"/>
                    </a:lnTo>
                    <a:lnTo>
                      <a:pt x="8"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30" name="Freeform 195">
                <a:extLst>
                  <a:ext uri="{FF2B5EF4-FFF2-40B4-BE49-F238E27FC236}">
                    <a16:creationId xmlns:a16="http://schemas.microsoft.com/office/drawing/2014/main" id="{C330E5F9-904E-4176-B049-3175D8B00186}"/>
                  </a:ext>
                </a:extLst>
              </p:cNvPr>
              <p:cNvSpPr>
                <a:spLocks/>
              </p:cNvSpPr>
              <p:nvPr/>
            </p:nvSpPr>
            <p:spPr bwMode="auto">
              <a:xfrm>
                <a:off x="5481" y="975"/>
                <a:ext cx="8" cy="8"/>
              </a:xfrm>
              <a:custGeom>
                <a:avLst/>
                <a:gdLst>
                  <a:gd name="T0" fmla="*/ 21 w 24"/>
                  <a:gd name="T1" fmla="*/ 0 h 25"/>
                  <a:gd name="T2" fmla="*/ 16 w 24"/>
                  <a:gd name="T3" fmla="*/ 5 h 25"/>
                  <a:gd name="T4" fmla="*/ 11 w 24"/>
                  <a:gd name="T5" fmla="*/ 11 h 25"/>
                  <a:gd name="T6" fmla="*/ 6 w 24"/>
                  <a:gd name="T7" fmla="*/ 17 h 25"/>
                  <a:gd name="T8" fmla="*/ 1 w 24"/>
                  <a:gd name="T9" fmla="*/ 21 h 25"/>
                  <a:gd name="T10" fmla="*/ 0 w 24"/>
                  <a:gd name="T11" fmla="*/ 22 h 25"/>
                  <a:gd name="T12" fmla="*/ 1 w 24"/>
                  <a:gd name="T13" fmla="*/ 25 h 25"/>
                  <a:gd name="T14" fmla="*/ 3 w 24"/>
                  <a:gd name="T15" fmla="*/ 22 h 25"/>
                  <a:gd name="T16" fmla="*/ 7 w 24"/>
                  <a:gd name="T17" fmla="*/ 21 h 25"/>
                  <a:gd name="T18" fmla="*/ 10 w 24"/>
                  <a:gd name="T19" fmla="*/ 19 h 25"/>
                  <a:gd name="T20" fmla="*/ 13 w 24"/>
                  <a:gd name="T21" fmla="*/ 16 h 25"/>
                  <a:gd name="T22" fmla="*/ 18 w 24"/>
                  <a:gd name="T23" fmla="*/ 10 h 25"/>
                  <a:gd name="T24" fmla="*/ 22 w 24"/>
                  <a:gd name="T25" fmla="*/ 5 h 25"/>
                  <a:gd name="T26" fmla="*/ 24 w 24"/>
                  <a:gd name="T27" fmla="*/ 0 h 25"/>
                  <a:gd name="T28" fmla="*/ 21 w 24"/>
                  <a:gd name="T29" fmla="*/ 0 h 25"/>
                  <a:gd name="T30" fmla="*/ 21 w 24"/>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5">
                    <a:moveTo>
                      <a:pt x="21" y="0"/>
                    </a:moveTo>
                    <a:lnTo>
                      <a:pt x="16" y="5"/>
                    </a:lnTo>
                    <a:lnTo>
                      <a:pt x="11" y="11"/>
                    </a:lnTo>
                    <a:lnTo>
                      <a:pt x="6" y="17"/>
                    </a:lnTo>
                    <a:lnTo>
                      <a:pt x="1" y="21"/>
                    </a:lnTo>
                    <a:lnTo>
                      <a:pt x="0" y="22"/>
                    </a:lnTo>
                    <a:lnTo>
                      <a:pt x="1" y="25"/>
                    </a:lnTo>
                    <a:lnTo>
                      <a:pt x="3" y="22"/>
                    </a:lnTo>
                    <a:lnTo>
                      <a:pt x="7" y="21"/>
                    </a:lnTo>
                    <a:lnTo>
                      <a:pt x="10" y="19"/>
                    </a:lnTo>
                    <a:lnTo>
                      <a:pt x="13" y="16"/>
                    </a:lnTo>
                    <a:lnTo>
                      <a:pt x="18" y="10"/>
                    </a:lnTo>
                    <a:lnTo>
                      <a:pt x="22" y="5"/>
                    </a:lnTo>
                    <a:lnTo>
                      <a:pt x="24" y="0"/>
                    </a:lnTo>
                    <a:lnTo>
                      <a:pt x="21" y="0"/>
                    </a:lnTo>
                    <a:lnTo>
                      <a:pt x="21"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31" name="Freeform 196">
                <a:extLst>
                  <a:ext uri="{FF2B5EF4-FFF2-40B4-BE49-F238E27FC236}">
                    <a16:creationId xmlns:a16="http://schemas.microsoft.com/office/drawing/2014/main" id="{BC658F17-37F3-4CE7-9FB6-102C5520A2C6}"/>
                  </a:ext>
                </a:extLst>
              </p:cNvPr>
              <p:cNvSpPr>
                <a:spLocks/>
              </p:cNvSpPr>
              <p:nvPr/>
            </p:nvSpPr>
            <p:spPr bwMode="auto">
              <a:xfrm>
                <a:off x="5511" y="972"/>
                <a:ext cx="1" cy="5"/>
              </a:xfrm>
              <a:custGeom>
                <a:avLst/>
                <a:gdLst>
                  <a:gd name="T0" fmla="*/ 2 w 3"/>
                  <a:gd name="T1" fmla="*/ 0 h 14"/>
                  <a:gd name="T2" fmla="*/ 0 w 3"/>
                  <a:gd name="T3" fmla="*/ 3 h 14"/>
                  <a:gd name="T4" fmla="*/ 0 w 3"/>
                  <a:gd name="T5" fmla="*/ 6 h 14"/>
                  <a:gd name="T6" fmla="*/ 0 w 3"/>
                  <a:gd name="T7" fmla="*/ 10 h 14"/>
                  <a:gd name="T8" fmla="*/ 2 w 3"/>
                  <a:gd name="T9" fmla="*/ 14 h 14"/>
                  <a:gd name="T10" fmla="*/ 3 w 3"/>
                  <a:gd name="T11" fmla="*/ 10 h 14"/>
                  <a:gd name="T12" fmla="*/ 3 w 3"/>
                  <a:gd name="T13" fmla="*/ 6 h 14"/>
                  <a:gd name="T14" fmla="*/ 3 w 3"/>
                  <a:gd name="T15" fmla="*/ 3 h 14"/>
                  <a:gd name="T16" fmla="*/ 2 w 3"/>
                  <a:gd name="T17" fmla="*/ 0 h 14"/>
                  <a:gd name="T18" fmla="*/ 2 w 3"/>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4">
                    <a:moveTo>
                      <a:pt x="2" y="0"/>
                    </a:moveTo>
                    <a:lnTo>
                      <a:pt x="0" y="3"/>
                    </a:lnTo>
                    <a:lnTo>
                      <a:pt x="0" y="6"/>
                    </a:lnTo>
                    <a:lnTo>
                      <a:pt x="0" y="10"/>
                    </a:lnTo>
                    <a:lnTo>
                      <a:pt x="2" y="14"/>
                    </a:lnTo>
                    <a:lnTo>
                      <a:pt x="3" y="10"/>
                    </a:lnTo>
                    <a:lnTo>
                      <a:pt x="3" y="6"/>
                    </a:lnTo>
                    <a:lnTo>
                      <a:pt x="3" y="3"/>
                    </a:lnTo>
                    <a:lnTo>
                      <a:pt x="2" y="0"/>
                    </a:lnTo>
                    <a:lnTo>
                      <a:pt x="2"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32" name="Freeform 197">
                <a:extLst>
                  <a:ext uri="{FF2B5EF4-FFF2-40B4-BE49-F238E27FC236}">
                    <a16:creationId xmlns:a16="http://schemas.microsoft.com/office/drawing/2014/main" id="{1B1272E0-4F2A-43CE-962A-2C02EC006403}"/>
                  </a:ext>
                </a:extLst>
              </p:cNvPr>
              <p:cNvSpPr>
                <a:spLocks/>
              </p:cNvSpPr>
              <p:nvPr/>
            </p:nvSpPr>
            <p:spPr bwMode="auto">
              <a:xfrm>
                <a:off x="5492" y="975"/>
                <a:ext cx="1" cy="6"/>
              </a:xfrm>
              <a:custGeom>
                <a:avLst/>
                <a:gdLst>
                  <a:gd name="T0" fmla="*/ 3 w 5"/>
                  <a:gd name="T1" fmla="*/ 1 h 20"/>
                  <a:gd name="T2" fmla="*/ 1 w 5"/>
                  <a:gd name="T3" fmla="*/ 2 h 20"/>
                  <a:gd name="T4" fmla="*/ 1 w 5"/>
                  <a:gd name="T5" fmla="*/ 5 h 20"/>
                  <a:gd name="T6" fmla="*/ 1 w 5"/>
                  <a:gd name="T7" fmla="*/ 7 h 20"/>
                  <a:gd name="T8" fmla="*/ 1 w 5"/>
                  <a:gd name="T9" fmla="*/ 11 h 20"/>
                  <a:gd name="T10" fmla="*/ 0 w 5"/>
                  <a:gd name="T11" fmla="*/ 15 h 20"/>
                  <a:gd name="T12" fmla="*/ 0 w 5"/>
                  <a:gd name="T13" fmla="*/ 19 h 20"/>
                  <a:gd name="T14" fmla="*/ 1 w 5"/>
                  <a:gd name="T15" fmla="*/ 20 h 20"/>
                  <a:gd name="T16" fmla="*/ 3 w 5"/>
                  <a:gd name="T17" fmla="*/ 19 h 20"/>
                  <a:gd name="T18" fmla="*/ 5 w 5"/>
                  <a:gd name="T19" fmla="*/ 15 h 20"/>
                  <a:gd name="T20" fmla="*/ 5 w 5"/>
                  <a:gd name="T21" fmla="*/ 10 h 20"/>
                  <a:gd name="T22" fmla="*/ 5 w 5"/>
                  <a:gd name="T23" fmla="*/ 5 h 20"/>
                  <a:gd name="T24" fmla="*/ 5 w 5"/>
                  <a:gd name="T25" fmla="*/ 2 h 20"/>
                  <a:gd name="T26" fmla="*/ 4 w 5"/>
                  <a:gd name="T27" fmla="*/ 0 h 20"/>
                  <a:gd name="T28" fmla="*/ 3 w 5"/>
                  <a:gd name="T29" fmla="*/ 1 h 20"/>
                  <a:gd name="T30" fmla="*/ 3 w 5"/>
                  <a:gd name="T3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20">
                    <a:moveTo>
                      <a:pt x="3" y="1"/>
                    </a:moveTo>
                    <a:lnTo>
                      <a:pt x="1" y="2"/>
                    </a:lnTo>
                    <a:lnTo>
                      <a:pt x="1" y="5"/>
                    </a:lnTo>
                    <a:lnTo>
                      <a:pt x="1" y="7"/>
                    </a:lnTo>
                    <a:lnTo>
                      <a:pt x="1" y="11"/>
                    </a:lnTo>
                    <a:lnTo>
                      <a:pt x="0" y="15"/>
                    </a:lnTo>
                    <a:lnTo>
                      <a:pt x="0" y="19"/>
                    </a:lnTo>
                    <a:lnTo>
                      <a:pt x="1" y="20"/>
                    </a:lnTo>
                    <a:lnTo>
                      <a:pt x="3" y="19"/>
                    </a:lnTo>
                    <a:lnTo>
                      <a:pt x="5" y="15"/>
                    </a:lnTo>
                    <a:lnTo>
                      <a:pt x="5" y="10"/>
                    </a:lnTo>
                    <a:lnTo>
                      <a:pt x="5" y="5"/>
                    </a:lnTo>
                    <a:lnTo>
                      <a:pt x="5" y="2"/>
                    </a:lnTo>
                    <a:lnTo>
                      <a:pt x="4" y="0"/>
                    </a:lnTo>
                    <a:lnTo>
                      <a:pt x="3" y="1"/>
                    </a:lnTo>
                    <a:lnTo>
                      <a:pt x="3" y="1"/>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33" name="Freeform 198">
                <a:extLst>
                  <a:ext uri="{FF2B5EF4-FFF2-40B4-BE49-F238E27FC236}">
                    <a16:creationId xmlns:a16="http://schemas.microsoft.com/office/drawing/2014/main" id="{2BE4BE92-210D-4CE3-AAD5-780516E01A61}"/>
                  </a:ext>
                </a:extLst>
              </p:cNvPr>
              <p:cNvSpPr>
                <a:spLocks/>
              </p:cNvSpPr>
              <p:nvPr/>
            </p:nvSpPr>
            <p:spPr bwMode="auto">
              <a:xfrm>
                <a:off x="5499" y="974"/>
                <a:ext cx="2" cy="6"/>
              </a:xfrm>
              <a:custGeom>
                <a:avLst/>
                <a:gdLst>
                  <a:gd name="T0" fmla="*/ 5 w 5"/>
                  <a:gd name="T1" fmla="*/ 2 h 17"/>
                  <a:gd name="T2" fmla="*/ 3 w 5"/>
                  <a:gd name="T3" fmla="*/ 0 h 17"/>
                  <a:gd name="T4" fmla="*/ 2 w 5"/>
                  <a:gd name="T5" fmla="*/ 2 h 17"/>
                  <a:gd name="T6" fmla="*/ 1 w 5"/>
                  <a:gd name="T7" fmla="*/ 4 h 17"/>
                  <a:gd name="T8" fmla="*/ 1 w 5"/>
                  <a:gd name="T9" fmla="*/ 8 h 17"/>
                  <a:gd name="T10" fmla="*/ 1 w 5"/>
                  <a:gd name="T11" fmla="*/ 10 h 17"/>
                  <a:gd name="T12" fmla="*/ 1 w 5"/>
                  <a:gd name="T13" fmla="*/ 13 h 17"/>
                  <a:gd name="T14" fmla="*/ 0 w 5"/>
                  <a:gd name="T15" fmla="*/ 14 h 17"/>
                  <a:gd name="T16" fmla="*/ 0 w 5"/>
                  <a:gd name="T17" fmla="*/ 17 h 17"/>
                  <a:gd name="T18" fmla="*/ 2 w 5"/>
                  <a:gd name="T19" fmla="*/ 15 h 17"/>
                  <a:gd name="T20" fmla="*/ 5 w 5"/>
                  <a:gd name="T21" fmla="*/ 14 h 17"/>
                  <a:gd name="T22" fmla="*/ 5 w 5"/>
                  <a:gd name="T23" fmla="*/ 10 h 17"/>
                  <a:gd name="T24" fmla="*/ 5 w 5"/>
                  <a:gd name="T25" fmla="*/ 8 h 17"/>
                  <a:gd name="T26" fmla="*/ 5 w 5"/>
                  <a:gd name="T27" fmla="*/ 4 h 17"/>
                  <a:gd name="T28" fmla="*/ 5 w 5"/>
                  <a:gd name="T29" fmla="*/ 2 h 17"/>
                  <a:gd name="T30" fmla="*/ 5 w 5"/>
                  <a:gd name="T31"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7">
                    <a:moveTo>
                      <a:pt x="5" y="2"/>
                    </a:moveTo>
                    <a:lnTo>
                      <a:pt x="3" y="0"/>
                    </a:lnTo>
                    <a:lnTo>
                      <a:pt x="2" y="2"/>
                    </a:lnTo>
                    <a:lnTo>
                      <a:pt x="1" y="4"/>
                    </a:lnTo>
                    <a:lnTo>
                      <a:pt x="1" y="8"/>
                    </a:lnTo>
                    <a:lnTo>
                      <a:pt x="1" y="10"/>
                    </a:lnTo>
                    <a:lnTo>
                      <a:pt x="1" y="13"/>
                    </a:lnTo>
                    <a:lnTo>
                      <a:pt x="0" y="14"/>
                    </a:lnTo>
                    <a:lnTo>
                      <a:pt x="0" y="17"/>
                    </a:lnTo>
                    <a:lnTo>
                      <a:pt x="2" y="15"/>
                    </a:lnTo>
                    <a:lnTo>
                      <a:pt x="5" y="14"/>
                    </a:lnTo>
                    <a:lnTo>
                      <a:pt x="5" y="10"/>
                    </a:lnTo>
                    <a:lnTo>
                      <a:pt x="5" y="8"/>
                    </a:lnTo>
                    <a:lnTo>
                      <a:pt x="5" y="4"/>
                    </a:lnTo>
                    <a:lnTo>
                      <a:pt x="5" y="2"/>
                    </a:lnTo>
                    <a:lnTo>
                      <a:pt x="5" y="2"/>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34" name="Freeform 199">
                <a:extLst>
                  <a:ext uri="{FF2B5EF4-FFF2-40B4-BE49-F238E27FC236}">
                    <a16:creationId xmlns:a16="http://schemas.microsoft.com/office/drawing/2014/main" id="{A368E812-3635-42EB-98EB-164D435B5745}"/>
                  </a:ext>
                </a:extLst>
              </p:cNvPr>
              <p:cNvSpPr>
                <a:spLocks/>
              </p:cNvSpPr>
              <p:nvPr/>
            </p:nvSpPr>
            <p:spPr bwMode="auto">
              <a:xfrm>
                <a:off x="5487" y="978"/>
                <a:ext cx="3" cy="4"/>
              </a:xfrm>
              <a:custGeom>
                <a:avLst/>
                <a:gdLst>
                  <a:gd name="T0" fmla="*/ 8 w 10"/>
                  <a:gd name="T1" fmla="*/ 0 h 11"/>
                  <a:gd name="T2" fmla="*/ 7 w 10"/>
                  <a:gd name="T3" fmla="*/ 2 h 11"/>
                  <a:gd name="T4" fmla="*/ 5 w 10"/>
                  <a:gd name="T5" fmla="*/ 6 h 11"/>
                  <a:gd name="T6" fmla="*/ 3 w 10"/>
                  <a:gd name="T7" fmla="*/ 7 h 11"/>
                  <a:gd name="T8" fmla="*/ 1 w 10"/>
                  <a:gd name="T9" fmla="*/ 10 h 11"/>
                  <a:gd name="T10" fmla="*/ 0 w 10"/>
                  <a:gd name="T11" fmla="*/ 11 h 11"/>
                  <a:gd name="T12" fmla="*/ 1 w 10"/>
                  <a:gd name="T13" fmla="*/ 11 h 11"/>
                  <a:gd name="T14" fmla="*/ 5 w 10"/>
                  <a:gd name="T15" fmla="*/ 11 h 11"/>
                  <a:gd name="T16" fmla="*/ 8 w 10"/>
                  <a:gd name="T17" fmla="*/ 9 h 11"/>
                  <a:gd name="T18" fmla="*/ 10 w 10"/>
                  <a:gd name="T19" fmla="*/ 5 h 11"/>
                  <a:gd name="T20" fmla="*/ 10 w 10"/>
                  <a:gd name="T21" fmla="*/ 1 h 11"/>
                  <a:gd name="T22" fmla="*/ 10 w 10"/>
                  <a:gd name="T23" fmla="*/ 0 h 11"/>
                  <a:gd name="T24" fmla="*/ 8 w 10"/>
                  <a:gd name="T25" fmla="*/ 0 h 11"/>
                  <a:gd name="T26" fmla="*/ 8 w 10"/>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1">
                    <a:moveTo>
                      <a:pt x="8" y="0"/>
                    </a:moveTo>
                    <a:lnTo>
                      <a:pt x="7" y="2"/>
                    </a:lnTo>
                    <a:lnTo>
                      <a:pt x="5" y="6"/>
                    </a:lnTo>
                    <a:lnTo>
                      <a:pt x="3" y="7"/>
                    </a:lnTo>
                    <a:lnTo>
                      <a:pt x="1" y="10"/>
                    </a:lnTo>
                    <a:lnTo>
                      <a:pt x="0" y="11"/>
                    </a:lnTo>
                    <a:lnTo>
                      <a:pt x="1" y="11"/>
                    </a:lnTo>
                    <a:lnTo>
                      <a:pt x="5" y="11"/>
                    </a:lnTo>
                    <a:lnTo>
                      <a:pt x="8" y="9"/>
                    </a:lnTo>
                    <a:lnTo>
                      <a:pt x="10" y="5"/>
                    </a:lnTo>
                    <a:lnTo>
                      <a:pt x="10" y="1"/>
                    </a:lnTo>
                    <a:lnTo>
                      <a:pt x="10" y="0"/>
                    </a:lnTo>
                    <a:lnTo>
                      <a:pt x="8" y="0"/>
                    </a:lnTo>
                    <a:lnTo>
                      <a:pt x="8"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35" name="Freeform 200">
                <a:extLst>
                  <a:ext uri="{FF2B5EF4-FFF2-40B4-BE49-F238E27FC236}">
                    <a16:creationId xmlns:a16="http://schemas.microsoft.com/office/drawing/2014/main" id="{302A95B6-8E5F-4DFB-87FE-D90942227E58}"/>
                  </a:ext>
                </a:extLst>
              </p:cNvPr>
              <p:cNvSpPr>
                <a:spLocks/>
              </p:cNvSpPr>
              <p:nvPr/>
            </p:nvSpPr>
            <p:spPr bwMode="auto">
              <a:xfrm>
                <a:off x="5522" y="962"/>
                <a:ext cx="4" cy="6"/>
              </a:xfrm>
              <a:custGeom>
                <a:avLst/>
                <a:gdLst>
                  <a:gd name="T0" fmla="*/ 9 w 10"/>
                  <a:gd name="T1" fmla="*/ 2 h 19"/>
                  <a:gd name="T2" fmla="*/ 5 w 10"/>
                  <a:gd name="T3" fmla="*/ 5 h 19"/>
                  <a:gd name="T4" fmla="*/ 4 w 10"/>
                  <a:gd name="T5" fmla="*/ 10 h 19"/>
                  <a:gd name="T6" fmla="*/ 1 w 10"/>
                  <a:gd name="T7" fmla="*/ 14 h 19"/>
                  <a:gd name="T8" fmla="*/ 0 w 10"/>
                  <a:gd name="T9" fmla="*/ 19 h 19"/>
                  <a:gd name="T10" fmla="*/ 1 w 10"/>
                  <a:gd name="T11" fmla="*/ 19 h 19"/>
                  <a:gd name="T12" fmla="*/ 4 w 10"/>
                  <a:gd name="T13" fmla="*/ 19 h 19"/>
                  <a:gd name="T14" fmla="*/ 6 w 10"/>
                  <a:gd name="T15" fmla="*/ 15 h 19"/>
                  <a:gd name="T16" fmla="*/ 9 w 10"/>
                  <a:gd name="T17" fmla="*/ 11 h 19"/>
                  <a:gd name="T18" fmla="*/ 10 w 10"/>
                  <a:gd name="T19" fmla="*/ 6 h 19"/>
                  <a:gd name="T20" fmla="*/ 10 w 10"/>
                  <a:gd name="T21" fmla="*/ 2 h 19"/>
                  <a:gd name="T22" fmla="*/ 9 w 10"/>
                  <a:gd name="T23" fmla="*/ 0 h 19"/>
                  <a:gd name="T24" fmla="*/ 9 w 10"/>
                  <a:gd name="T25" fmla="*/ 2 h 19"/>
                  <a:gd name="T26" fmla="*/ 9 w 10"/>
                  <a:gd name="T2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9">
                    <a:moveTo>
                      <a:pt x="9" y="2"/>
                    </a:moveTo>
                    <a:lnTo>
                      <a:pt x="5" y="5"/>
                    </a:lnTo>
                    <a:lnTo>
                      <a:pt x="4" y="10"/>
                    </a:lnTo>
                    <a:lnTo>
                      <a:pt x="1" y="14"/>
                    </a:lnTo>
                    <a:lnTo>
                      <a:pt x="0" y="19"/>
                    </a:lnTo>
                    <a:lnTo>
                      <a:pt x="1" y="19"/>
                    </a:lnTo>
                    <a:lnTo>
                      <a:pt x="4" y="19"/>
                    </a:lnTo>
                    <a:lnTo>
                      <a:pt x="6" y="15"/>
                    </a:lnTo>
                    <a:lnTo>
                      <a:pt x="9" y="11"/>
                    </a:lnTo>
                    <a:lnTo>
                      <a:pt x="10" y="6"/>
                    </a:lnTo>
                    <a:lnTo>
                      <a:pt x="10" y="2"/>
                    </a:lnTo>
                    <a:lnTo>
                      <a:pt x="9" y="0"/>
                    </a:lnTo>
                    <a:lnTo>
                      <a:pt x="9" y="2"/>
                    </a:lnTo>
                    <a:lnTo>
                      <a:pt x="9" y="2"/>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36" name="Freeform 201">
                <a:extLst>
                  <a:ext uri="{FF2B5EF4-FFF2-40B4-BE49-F238E27FC236}">
                    <a16:creationId xmlns:a16="http://schemas.microsoft.com/office/drawing/2014/main" id="{1EC97C77-0F00-487F-BB98-2DE2C5800201}"/>
                  </a:ext>
                </a:extLst>
              </p:cNvPr>
              <p:cNvSpPr>
                <a:spLocks/>
              </p:cNvSpPr>
              <p:nvPr/>
            </p:nvSpPr>
            <p:spPr bwMode="auto">
              <a:xfrm>
                <a:off x="5527" y="946"/>
                <a:ext cx="2" cy="8"/>
              </a:xfrm>
              <a:custGeom>
                <a:avLst/>
                <a:gdLst>
                  <a:gd name="T0" fmla="*/ 4 w 6"/>
                  <a:gd name="T1" fmla="*/ 0 h 24"/>
                  <a:gd name="T2" fmla="*/ 2 w 6"/>
                  <a:gd name="T3" fmla="*/ 3 h 24"/>
                  <a:gd name="T4" fmla="*/ 2 w 6"/>
                  <a:gd name="T5" fmla="*/ 9 h 24"/>
                  <a:gd name="T6" fmla="*/ 1 w 6"/>
                  <a:gd name="T7" fmla="*/ 15 h 24"/>
                  <a:gd name="T8" fmla="*/ 0 w 6"/>
                  <a:gd name="T9" fmla="*/ 22 h 24"/>
                  <a:gd name="T10" fmla="*/ 0 w 6"/>
                  <a:gd name="T11" fmla="*/ 23 h 24"/>
                  <a:gd name="T12" fmla="*/ 2 w 6"/>
                  <a:gd name="T13" fmla="*/ 24 h 24"/>
                  <a:gd name="T14" fmla="*/ 4 w 6"/>
                  <a:gd name="T15" fmla="*/ 22 h 24"/>
                  <a:gd name="T16" fmla="*/ 5 w 6"/>
                  <a:gd name="T17" fmla="*/ 19 h 24"/>
                  <a:gd name="T18" fmla="*/ 5 w 6"/>
                  <a:gd name="T19" fmla="*/ 15 h 24"/>
                  <a:gd name="T20" fmla="*/ 6 w 6"/>
                  <a:gd name="T21" fmla="*/ 13 h 24"/>
                  <a:gd name="T22" fmla="*/ 6 w 6"/>
                  <a:gd name="T23" fmla="*/ 8 h 24"/>
                  <a:gd name="T24" fmla="*/ 6 w 6"/>
                  <a:gd name="T25" fmla="*/ 4 h 24"/>
                  <a:gd name="T26" fmla="*/ 6 w 6"/>
                  <a:gd name="T27" fmla="*/ 1 h 24"/>
                  <a:gd name="T28" fmla="*/ 6 w 6"/>
                  <a:gd name="T29" fmla="*/ 1 h 24"/>
                  <a:gd name="T30" fmla="*/ 5 w 6"/>
                  <a:gd name="T31" fmla="*/ 0 h 24"/>
                  <a:gd name="T32" fmla="*/ 4 w 6"/>
                  <a:gd name="T33" fmla="*/ 0 h 24"/>
                  <a:gd name="T34" fmla="*/ 4 w 6"/>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24">
                    <a:moveTo>
                      <a:pt x="4" y="0"/>
                    </a:moveTo>
                    <a:lnTo>
                      <a:pt x="2" y="3"/>
                    </a:lnTo>
                    <a:lnTo>
                      <a:pt x="2" y="9"/>
                    </a:lnTo>
                    <a:lnTo>
                      <a:pt x="1" y="15"/>
                    </a:lnTo>
                    <a:lnTo>
                      <a:pt x="0" y="22"/>
                    </a:lnTo>
                    <a:lnTo>
                      <a:pt x="0" y="23"/>
                    </a:lnTo>
                    <a:lnTo>
                      <a:pt x="2" y="24"/>
                    </a:lnTo>
                    <a:lnTo>
                      <a:pt x="4" y="22"/>
                    </a:lnTo>
                    <a:lnTo>
                      <a:pt x="5" y="19"/>
                    </a:lnTo>
                    <a:lnTo>
                      <a:pt x="5" y="15"/>
                    </a:lnTo>
                    <a:lnTo>
                      <a:pt x="6" y="13"/>
                    </a:lnTo>
                    <a:lnTo>
                      <a:pt x="6" y="8"/>
                    </a:lnTo>
                    <a:lnTo>
                      <a:pt x="6" y="4"/>
                    </a:lnTo>
                    <a:lnTo>
                      <a:pt x="6" y="1"/>
                    </a:lnTo>
                    <a:lnTo>
                      <a:pt x="6" y="1"/>
                    </a:lnTo>
                    <a:lnTo>
                      <a:pt x="5" y="0"/>
                    </a:lnTo>
                    <a:lnTo>
                      <a:pt x="4" y="0"/>
                    </a:lnTo>
                    <a:lnTo>
                      <a:pt x="4"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37" name="Freeform 202">
                <a:extLst>
                  <a:ext uri="{FF2B5EF4-FFF2-40B4-BE49-F238E27FC236}">
                    <a16:creationId xmlns:a16="http://schemas.microsoft.com/office/drawing/2014/main" id="{A6DF11C0-92E3-4E9A-AAAA-3C0319B02FA4}"/>
                  </a:ext>
                </a:extLst>
              </p:cNvPr>
              <p:cNvSpPr>
                <a:spLocks/>
              </p:cNvSpPr>
              <p:nvPr/>
            </p:nvSpPr>
            <p:spPr bwMode="auto">
              <a:xfrm>
                <a:off x="5527" y="954"/>
                <a:ext cx="2" cy="4"/>
              </a:xfrm>
              <a:custGeom>
                <a:avLst/>
                <a:gdLst>
                  <a:gd name="T0" fmla="*/ 5 w 6"/>
                  <a:gd name="T1" fmla="*/ 0 h 13"/>
                  <a:gd name="T2" fmla="*/ 2 w 6"/>
                  <a:gd name="T3" fmla="*/ 1 h 13"/>
                  <a:gd name="T4" fmla="*/ 1 w 6"/>
                  <a:gd name="T5" fmla="*/ 4 h 13"/>
                  <a:gd name="T6" fmla="*/ 0 w 6"/>
                  <a:gd name="T7" fmla="*/ 8 h 13"/>
                  <a:gd name="T8" fmla="*/ 0 w 6"/>
                  <a:gd name="T9" fmla="*/ 11 h 13"/>
                  <a:gd name="T10" fmla="*/ 0 w 6"/>
                  <a:gd name="T11" fmla="*/ 13 h 13"/>
                  <a:gd name="T12" fmla="*/ 2 w 6"/>
                  <a:gd name="T13" fmla="*/ 11 h 13"/>
                  <a:gd name="T14" fmla="*/ 4 w 6"/>
                  <a:gd name="T15" fmla="*/ 9 h 13"/>
                  <a:gd name="T16" fmla="*/ 5 w 6"/>
                  <a:gd name="T17" fmla="*/ 8 h 13"/>
                  <a:gd name="T18" fmla="*/ 5 w 6"/>
                  <a:gd name="T19" fmla="*/ 5 h 13"/>
                  <a:gd name="T20" fmla="*/ 6 w 6"/>
                  <a:gd name="T21" fmla="*/ 3 h 13"/>
                  <a:gd name="T22" fmla="*/ 5 w 6"/>
                  <a:gd name="T23" fmla="*/ 1 h 13"/>
                  <a:gd name="T24" fmla="*/ 5 w 6"/>
                  <a:gd name="T25" fmla="*/ 0 h 13"/>
                  <a:gd name="T26" fmla="*/ 5 w 6"/>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3">
                    <a:moveTo>
                      <a:pt x="5" y="0"/>
                    </a:moveTo>
                    <a:lnTo>
                      <a:pt x="2" y="1"/>
                    </a:lnTo>
                    <a:lnTo>
                      <a:pt x="1" y="4"/>
                    </a:lnTo>
                    <a:lnTo>
                      <a:pt x="0" y="8"/>
                    </a:lnTo>
                    <a:lnTo>
                      <a:pt x="0" y="11"/>
                    </a:lnTo>
                    <a:lnTo>
                      <a:pt x="0" y="13"/>
                    </a:lnTo>
                    <a:lnTo>
                      <a:pt x="2" y="11"/>
                    </a:lnTo>
                    <a:lnTo>
                      <a:pt x="4" y="9"/>
                    </a:lnTo>
                    <a:lnTo>
                      <a:pt x="5" y="8"/>
                    </a:lnTo>
                    <a:lnTo>
                      <a:pt x="5" y="5"/>
                    </a:lnTo>
                    <a:lnTo>
                      <a:pt x="6" y="3"/>
                    </a:lnTo>
                    <a:lnTo>
                      <a:pt x="5" y="1"/>
                    </a:lnTo>
                    <a:lnTo>
                      <a:pt x="5" y="0"/>
                    </a:lnTo>
                    <a:lnTo>
                      <a:pt x="5"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38" name="Freeform 203">
                <a:extLst>
                  <a:ext uri="{FF2B5EF4-FFF2-40B4-BE49-F238E27FC236}">
                    <a16:creationId xmlns:a16="http://schemas.microsoft.com/office/drawing/2014/main" id="{7BC93491-022F-45ED-BDDD-E9F783710D25}"/>
                  </a:ext>
                </a:extLst>
              </p:cNvPr>
              <p:cNvSpPr>
                <a:spLocks/>
              </p:cNvSpPr>
              <p:nvPr/>
            </p:nvSpPr>
            <p:spPr bwMode="auto">
              <a:xfrm>
                <a:off x="5526" y="959"/>
                <a:ext cx="2" cy="3"/>
              </a:xfrm>
              <a:custGeom>
                <a:avLst/>
                <a:gdLst>
                  <a:gd name="T0" fmla="*/ 5 w 5"/>
                  <a:gd name="T1" fmla="*/ 0 h 9"/>
                  <a:gd name="T2" fmla="*/ 2 w 5"/>
                  <a:gd name="T3" fmla="*/ 4 h 9"/>
                  <a:gd name="T4" fmla="*/ 0 w 5"/>
                  <a:gd name="T5" fmla="*/ 8 h 9"/>
                  <a:gd name="T6" fmla="*/ 0 w 5"/>
                  <a:gd name="T7" fmla="*/ 9 h 9"/>
                  <a:gd name="T8" fmla="*/ 3 w 5"/>
                  <a:gd name="T9" fmla="*/ 9 h 9"/>
                  <a:gd name="T10" fmla="*/ 4 w 5"/>
                  <a:gd name="T11" fmla="*/ 6 h 9"/>
                  <a:gd name="T12" fmla="*/ 5 w 5"/>
                  <a:gd name="T13" fmla="*/ 3 h 9"/>
                  <a:gd name="T14" fmla="*/ 5 w 5"/>
                  <a:gd name="T15" fmla="*/ 0 h 9"/>
                  <a:gd name="T16" fmla="*/ 5 w 5"/>
                  <a:gd name="T17" fmla="*/ 0 h 9"/>
                  <a:gd name="T18" fmla="*/ 5 w 5"/>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9">
                    <a:moveTo>
                      <a:pt x="5" y="0"/>
                    </a:moveTo>
                    <a:lnTo>
                      <a:pt x="2" y="4"/>
                    </a:lnTo>
                    <a:lnTo>
                      <a:pt x="0" y="8"/>
                    </a:lnTo>
                    <a:lnTo>
                      <a:pt x="0" y="9"/>
                    </a:lnTo>
                    <a:lnTo>
                      <a:pt x="3" y="9"/>
                    </a:lnTo>
                    <a:lnTo>
                      <a:pt x="4" y="6"/>
                    </a:lnTo>
                    <a:lnTo>
                      <a:pt x="5" y="3"/>
                    </a:lnTo>
                    <a:lnTo>
                      <a:pt x="5" y="0"/>
                    </a:lnTo>
                    <a:lnTo>
                      <a:pt x="5" y="0"/>
                    </a:lnTo>
                    <a:lnTo>
                      <a:pt x="5"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39" name="Freeform 204">
                <a:extLst>
                  <a:ext uri="{FF2B5EF4-FFF2-40B4-BE49-F238E27FC236}">
                    <a16:creationId xmlns:a16="http://schemas.microsoft.com/office/drawing/2014/main" id="{28D036F1-A7B9-4325-90C0-53EBBFDA1F6F}"/>
                  </a:ext>
                </a:extLst>
              </p:cNvPr>
              <p:cNvSpPr>
                <a:spLocks/>
              </p:cNvSpPr>
              <p:nvPr/>
            </p:nvSpPr>
            <p:spPr bwMode="auto">
              <a:xfrm>
                <a:off x="5472" y="978"/>
                <a:ext cx="5" cy="5"/>
              </a:xfrm>
              <a:custGeom>
                <a:avLst/>
                <a:gdLst>
                  <a:gd name="T0" fmla="*/ 4 w 15"/>
                  <a:gd name="T1" fmla="*/ 9 h 14"/>
                  <a:gd name="T2" fmla="*/ 0 w 15"/>
                  <a:gd name="T3" fmla="*/ 11 h 14"/>
                  <a:gd name="T4" fmla="*/ 0 w 15"/>
                  <a:gd name="T5" fmla="*/ 14 h 14"/>
                  <a:gd name="T6" fmla="*/ 1 w 15"/>
                  <a:gd name="T7" fmla="*/ 14 h 14"/>
                  <a:gd name="T8" fmla="*/ 4 w 15"/>
                  <a:gd name="T9" fmla="*/ 14 h 14"/>
                  <a:gd name="T10" fmla="*/ 6 w 15"/>
                  <a:gd name="T11" fmla="*/ 11 h 14"/>
                  <a:gd name="T12" fmla="*/ 10 w 15"/>
                  <a:gd name="T13" fmla="*/ 10 h 14"/>
                  <a:gd name="T14" fmla="*/ 13 w 15"/>
                  <a:gd name="T15" fmla="*/ 6 h 14"/>
                  <a:gd name="T16" fmla="*/ 15 w 15"/>
                  <a:gd name="T17" fmla="*/ 4 h 14"/>
                  <a:gd name="T18" fmla="*/ 15 w 15"/>
                  <a:gd name="T19" fmla="*/ 0 h 14"/>
                  <a:gd name="T20" fmla="*/ 14 w 15"/>
                  <a:gd name="T21" fmla="*/ 0 h 14"/>
                  <a:gd name="T22" fmla="*/ 11 w 15"/>
                  <a:gd name="T23" fmla="*/ 1 h 14"/>
                  <a:gd name="T24" fmla="*/ 8 w 15"/>
                  <a:gd name="T25" fmla="*/ 4 h 14"/>
                  <a:gd name="T26" fmla="*/ 5 w 15"/>
                  <a:gd name="T27" fmla="*/ 6 h 14"/>
                  <a:gd name="T28" fmla="*/ 4 w 15"/>
                  <a:gd name="T29" fmla="*/ 9 h 14"/>
                  <a:gd name="T30" fmla="*/ 4 w 15"/>
                  <a:gd name="T3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4">
                    <a:moveTo>
                      <a:pt x="4" y="9"/>
                    </a:moveTo>
                    <a:lnTo>
                      <a:pt x="0" y="11"/>
                    </a:lnTo>
                    <a:lnTo>
                      <a:pt x="0" y="14"/>
                    </a:lnTo>
                    <a:lnTo>
                      <a:pt x="1" y="14"/>
                    </a:lnTo>
                    <a:lnTo>
                      <a:pt x="4" y="14"/>
                    </a:lnTo>
                    <a:lnTo>
                      <a:pt x="6" y="11"/>
                    </a:lnTo>
                    <a:lnTo>
                      <a:pt x="10" y="10"/>
                    </a:lnTo>
                    <a:lnTo>
                      <a:pt x="13" y="6"/>
                    </a:lnTo>
                    <a:lnTo>
                      <a:pt x="15" y="4"/>
                    </a:lnTo>
                    <a:lnTo>
                      <a:pt x="15" y="0"/>
                    </a:lnTo>
                    <a:lnTo>
                      <a:pt x="14" y="0"/>
                    </a:lnTo>
                    <a:lnTo>
                      <a:pt x="11" y="1"/>
                    </a:lnTo>
                    <a:lnTo>
                      <a:pt x="8" y="4"/>
                    </a:lnTo>
                    <a:lnTo>
                      <a:pt x="5" y="6"/>
                    </a:lnTo>
                    <a:lnTo>
                      <a:pt x="4" y="9"/>
                    </a:lnTo>
                    <a:lnTo>
                      <a:pt x="4" y="9"/>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sp>
          <p:nvSpPr>
            <p:cNvPr id="36" name="Freeform 206">
              <a:extLst>
                <a:ext uri="{FF2B5EF4-FFF2-40B4-BE49-F238E27FC236}">
                  <a16:creationId xmlns:a16="http://schemas.microsoft.com/office/drawing/2014/main" id="{A47A1475-5BC3-4F7F-9A94-0BBD05E5EA29}"/>
                </a:ext>
              </a:extLst>
            </p:cNvPr>
            <p:cNvSpPr>
              <a:spLocks/>
            </p:cNvSpPr>
            <p:nvPr/>
          </p:nvSpPr>
          <p:spPr bwMode="auto">
            <a:xfrm>
              <a:off x="5423" y="1025"/>
              <a:ext cx="7" cy="2"/>
            </a:xfrm>
            <a:custGeom>
              <a:avLst/>
              <a:gdLst>
                <a:gd name="T0" fmla="*/ 6 w 20"/>
                <a:gd name="T1" fmla="*/ 7 h 7"/>
                <a:gd name="T2" fmla="*/ 1 w 20"/>
                <a:gd name="T3" fmla="*/ 7 h 7"/>
                <a:gd name="T4" fmla="*/ 0 w 20"/>
                <a:gd name="T5" fmla="*/ 5 h 7"/>
                <a:gd name="T6" fmla="*/ 0 w 20"/>
                <a:gd name="T7" fmla="*/ 4 h 7"/>
                <a:gd name="T8" fmla="*/ 2 w 20"/>
                <a:gd name="T9" fmla="*/ 3 h 7"/>
                <a:gd name="T10" fmla="*/ 5 w 20"/>
                <a:gd name="T11" fmla="*/ 2 h 7"/>
                <a:gd name="T12" fmla="*/ 9 w 20"/>
                <a:gd name="T13" fmla="*/ 2 h 7"/>
                <a:gd name="T14" fmla="*/ 14 w 20"/>
                <a:gd name="T15" fmla="*/ 0 h 7"/>
                <a:gd name="T16" fmla="*/ 18 w 20"/>
                <a:gd name="T17" fmla="*/ 2 h 7"/>
                <a:gd name="T18" fmla="*/ 20 w 20"/>
                <a:gd name="T19" fmla="*/ 3 h 7"/>
                <a:gd name="T20" fmla="*/ 20 w 20"/>
                <a:gd name="T21" fmla="*/ 4 h 7"/>
                <a:gd name="T22" fmla="*/ 16 w 20"/>
                <a:gd name="T23" fmla="*/ 5 h 7"/>
                <a:gd name="T24" fmla="*/ 13 w 20"/>
                <a:gd name="T25" fmla="*/ 5 h 7"/>
                <a:gd name="T26" fmla="*/ 9 w 20"/>
                <a:gd name="T27" fmla="*/ 5 h 7"/>
                <a:gd name="T28" fmla="*/ 6 w 20"/>
                <a:gd name="T29" fmla="*/ 7 h 7"/>
                <a:gd name="T30" fmla="*/ 6 w 20"/>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7">
                  <a:moveTo>
                    <a:pt x="6" y="7"/>
                  </a:moveTo>
                  <a:lnTo>
                    <a:pt x="1" y="7"/>
                  </a:lnTo>
                  <a:lnTo>
                    <a:pt x="0" y="5"/>
                  </a:lnTo>
                  <a:lnTo>
                    <a:pt x="0" y="4"/>
                  </a:lnTo>
                  <a:lnTo>
                    <a:pt x="2" y="3"/>
                  </a:lnTo>
                  <a:lnTo>
                    <a:pt x="5" y="2"/>
                  </a:lnTo>
                  <a:lnTo>
                    <a:pt x="9" y="2"/>
                  </a:lnTo>
                  <a:lnTo>
                    <a:pt x="14" y="0"/>
                  </a:lnTo>
                  <a:lnTo>
                    <a:pt x="18" y="2"/>
                  </a:lnTo>
                  <a:lnTo>
                    <a:pt x="20" y="3"/>
                  </a:lnTo>
                  <a:lnTo>
                    <a:pt x="20" y="4"/>
                  </a:lnTo>
                  <a:lnTo>
                    <a:pt x="16" y="5"/>
                  </a:lnTo>
                  <a:lnTo>
                    <a:pt x="13" y="5"/>
                  </a:lnTo>
                  <a:lnTo>
                    <a:pt x="9" y="5"/>
                  </a:lnTo>
                  <a:lnTo>
                    <a:pt x="6" y="7"/>
                  </a:lnTo>
                  <a:lnTo>
                    <a:pt x="6" y="7"/>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1" name="Freeform 207">
              <a:extLst>
                <a:ext uri="{FF2B5EF4-FFF2-40B4-BE49-F238E27FC236}">
                  <a16:creationId xmlns:a16="http://schemas.microsoft.com/office/drawing/2014/main" id="{A968080E-493F-4E89-989E-FE498ABC422B}"/>
                </a:ext>
              </a:extLst>
            </p:cNvPr>
            <p:cNvSpPr>
              <a:spLocks/>
            </p:cNvSpPr>
            <p:nvPr/>
          </p:nvSpPr>
          <p:spPr bwMode="auto">
            <a:xfrm>
              <a:off x="5419" y="1019"/>
              <a:ext cx="7" cy="2"/>
            </a:xfrm>
            <a:custGeom>
              <a:avLst/>
              <a:gdLst>
                <a:gd name="T0" fmla="*/ 5 w 20"/>
                <a:gd name="T1" fmla="*/ 8 h 8"/>
                <a:gd name="T2" fmla="*/ 1 w 20"/>
                <a:gd name="T3" fmla="*/ 8 h 8"/>
                <a:gd name="T4" fmla="*/ 0 w 20"/>
                <a:gd name="T5" fmla="*/ 7 h 8"/>
                <a:gd name="T6" fmla="*/ 0 w 20"/>
                <a:gd name="T7" fmla="*/ 6 h 8"/>
                <a:gd name="T8" fmla="*/ 2 w 20"/>
                <a:gd name="T9" fmla="*/ 5 h 8"/>
                <a:gd name="T10" fmla="*/ 6 w 20"/>
                <a:gd name="T11" fmla="*/ 3 h 8"/>
                <a:gd name="T12" fmla="*/ 10 w 20"/>
                <a:gd name="T13" fmla="*/ 1 h 8"/>
                <a:gd name="T14" fmla="*/ 13 w 20"/>
                <a:gd name="T15" fmla="*/ 0 h 8"/>
                <a:gd name="T16" fmla="*/ 17 w 20"/>
                <a:gd name="T17" fmla="*/ 1 h 8"/>
                <a:gd name="T18" fmla="*/ 20 w 20"/>
                <a:gd name="T19" fmla="*/ 2 h 8"/>
                <a:gd name="T20" fmla="*/ 20 w 20"/>
                <a:gd name="T21" fmla="*/ 3 h 8"/>
                <a:gd name="T22" fmla="*/ 15 w 20"/>
                <a:gd name="T23" fmla="*/ 5 h 8"/>
                <a:gd name="T24" fmla="*/ 12 w 20"/>
                <a:gd name="T25" fmla="*/ 6 h 8"/>
                <a:gd name="T26" fmla="*/ 8 w 20"/>
                <a:gd name="T27" fmla="*/ 7 h 8"/>
                <a:gd name="T28" fmla="*/ 5 w 20"/>
                <a:gd name="T29" fmla="*/ 8 h 8"/>
                <a:gd name="T30" fmla="*/ 5 w 20"/>
                <a:gd name="T3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8">
                  <a:moveTo>
                    <a:pt x="5" y="8"/>
                  </a:moveTo>
                  <a:lnTo>
                    <a:pt x="1" y="8"/>
                  </a:lnTo>
                  <a:lnTo>
                    <a:pt x="0" y="7"/>
                  </a:lnTo>
                  <a:lnTo>
                    <a:pt x="0" y="6"/>
                  </a:lnTo>
                  <a:lnTo>
                    <a:pt x="2" y="5"/>
                  </a:lnTo>
                  <a:lnTo>
                    <a:pt x="6" y="3"/>
                  </a:lnTo>
                  <a:lnTo>
                    <a:pt x="10" y="1"/>
                  </a:lnTo>
                  <a:lnTo>
                    <a:pt x="13" y="0"/>
                  </a:lnTo>
                  <a:lnTo>
                    <a:pt x="17" y="1"/>
                  </a:lnTo>
                  <a:lnTo>
                    <a:pt x="20" y="2"/>
                  </a:lnTo>
                  <a:lnTo>
                    <a:pt x="20" y="3"/>
                  </a:lnTo>
                  <a:lnTo>
                    <a:pt x="15" y="5"/>
                  </a:lnTo>
                  <a:lnTo>
                    <a:pt x="12" y="6"/>
                  </a:lnTo>
                  <a:lnTo>
                    <a:pt x="8" y="7"/>
                  </a:lnTo>
                  <a:lnTo>
                    <a:pt x="5" y="8"/>
                  </a:lnTo>
                  <a:lnTo>
                    <a:pt x="5" y="8"/>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2" name="Freeform 208">
              <a:extLst>
                <a:ext uri="{FF2B5EF4-FFF2-40B4-BE49-F238E27FC236}">
                  <a16:creationId xmlns:a16="http://schemas.microsoft.com/office/drawing/2014/main" id="{864A6318-7610-4FA3-908F-9657ECDA6F73}"/>
                </a:ext>
              </a:extLst>
            </p:cNvPr>
            <p:cNvSpPr>
              <a:spLocks/>
            </p:cNvSpPr>
            <p:nvPr/>
          </p:nvSpPr>
          <p:spPr bwMode="auto">
            <a:xfrm>
              <a:off x="5417" y="1007"/>
              <a:ext cx="3" cy="8"/>
            </a:xfrm>
            <a:custGeom>
              <a:avLst/>
              <a:gdLst>
                <a:gd name="T0" fmla="*/ 2 w 8"/>
                <a:gd name="T1" fmla="*/ 24 h 24"/>
                <a:gd name="T2" fmla="*/ 0 w 8"/>
                <a:gd name="T3" fmla="*/ 19 h 24"/>
                <a:gd name="T4" fmla="*/ 2 w 8"/>
                <a:gd name="T5" fmla="*/ 12 h 24"/>
                <a:gd name="T6" fmla="*/ 3 w 8"/>
                <a:gd name="T7" fmla="*/ 6 h 24"/>
                <a:gd name="T8" fmla="*/ 3 w 8"/>
                <a:gd name="T9" fmla="*/ 1 h 24"/>
                <a:gd name="T10" fmla="*/ 3 w 8"/>
                <a:gd name="T11" fmla="*/ 0 h 24"/>
                <a:gd name="T12" fmla="*/ 4 w 8"/>
                <a:gd name="T13" fmla="*/ 0 h 24"/>
                <a:gd name="T14" fmla="*/ 5 w 8"/>
                <a:gd name="T15" fmla="*/ 0 h 24"/>
                <a:gd name="T16" fmla="*/ 7 w 8"/>
                <a:gd name="T17" fmla="*/ 1 h 24"/>
                <a:gd name="T18" fmla="*/ 8 w 8"/>
                <a:gd name="T19" fmla="*/ 5 h 24"/>
                <a:gd name="T20" fmla="*/ 7 w 8"/>
                <a:gd name="T21" fmla="*/ 11 h 24"/>
                <a:gd name="T22" fmla="*/ 5 w 8"/>
                <a:gd name="T23" fmla="*/ 16 h 24"/>
                <a:gd name="T24" fmla="*/ 4 w 8"/>
                <a:gd name="T25" fmla="*/ 21 h 24"/>
                <a:gd name="T26" fmla="*/ 4 w 8"/>
                <a:gd name="T27" fmla="*/ 22 h 24"/>
                <a:gd name="T28" fmla="*/ 2 w 8"/>
                <a:gd name="T29" fmla="*/ 24 h 24"/>
                <a:gd name="T30" fmla="*/ 2 w 8"/>
                <a:gd name="T3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24">
                  <a:moveTo>
                    <a:pt x="2" y="24"/>
                  </a:moveTo>
                  <a:lnTo>
                    <a:pt x="0" y="19"/>
                  </a:lnTo>
                  <a:lnTo>
                    <a:pt x="2" y="12"/>
                  </a:lnTo>
                  <a:lnTo>
                    <a:pt x="3" y="6"/>
                  </a:lnTo>
                  <a:lnTo>
                    <a:pt x="3" y="1"/>
                  </a:lnTo>
                  <a:lnTo>
                    <a:pt x="3" y="0"/>
                  </a:lnTo>
                  <a:lnTo>
                    <a:pt x="4" y="0"/>
                  </a:lnTo>
                  <a:lnTo>
                    <a:pt x="5" y="0"/>
                  </a:lnTo>
                  <a:lnTo>
                    <a:pt x="7" y="1"/>
                  </a:lnTo>
                  <a:lnTo>
                    <a:pt x="8" y="5"/>
                  </a:lnTo>
                  <a:lnTo>
                    <a:pt x="7" y="11"/>
                  </a:lnTo>
                  <a:lnTo>
                    <a:pt x="5" y="16"/>
                  </a:lnTo>
                  <a:lnTo>
                    <a:pt x="4" y="21"/>
                  </a:lnTo>
                  <a:lnTo>
                    <a:pt x="4" y="22"/>
                  </a:lnTo>
                  <a:lnTo>
                    <a:pt x="2" y="24"/>
                  </a:lnTo>
                  <a:lnTo>
                    <a:pt x="2" y="24"/>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3" name="Freeform 209">
              <a:extLst>
                <a:ext uri="{FF2B5EF4-FFF2-40B4-BE49-F238E27FC236}">
                  <a16:creationId xmlns:a16="http://schemas.microsoft.com/office/drawing/2014/main" id="{F2E94283-144D-462A-8511-F1394E65842A}"/>
                </a:ext>
              </a:extLst>
            </p:cNvPr>
            <p:cNvSpPr>
              <a:spLocks/>
            </p:cNvSpPr>
            <p:nvPr/>
          </p:nvSpPr>
          <p:spPr bwMode="auto">
            <a:xfrm>
              <a:off x="5420" y="1013"/>
              <a:ext cx="2" cy="4"/>
            </a:xfrm>
            <a:custGeom>
              <a:avLst/>
              <a:gdLst>
                <a:gd name="T0" fmla="*/ 3 w 5"/>
                <a:gd name="T1" fmla="*/ 12 h 13"/>
                <a:gd name="T2" fmla="*/ 2 w 5"/>
                <a:gd name="T3" fmla="*/ 13 h 13"/>
                <a:gd name="T4" fmla="*/ 0 w 5"/>
                <a:gd name="T5" fmla="*/ 12 h 13"/>
                <a:gd name="T6" fmla="*/ 0 w 5"/>
                <a:gd name="T7" fmla="*/ 9 h 13"/>
                <a:gd name="T8" fmla="*/ 0 w 5"/>
                <a:gd name="T9" fmla="*/ 7 h 13"/>
                <a:gd name="T10" fmla="*/ 0 w 5"/>
                <a:gd name="T11" fmla="*/ 3 h 13"/>
                <a:gd name="T12" fmla="*/ 2 w 5"/>
                <a:gd name="T13" fmla="*/ 2 h 13"/>
                <a:gd name="T14" fmla="*/ 3 w 5"/>
                <a:gd name="T15" fmla="*/ 0 h 13"/>
                <a:gd name="T16" fmla="*/ 5 w 5"/>
                <a:gd name="T17" fmla="*/ 2 h 13"/>
                <a:gd name="T18" fmla="*/ 5 w 5"/>
                <a:gd name="T19" fmla="*/ 4 h 13"/>
                <a:gd name="T20" fmla="*/ 5 w 5"/>
                <a:gd name="T21" fmla="*/ 7 h 13"/>
                <a:gd name="T22" fmla="*/ 5 w 5"/>
                <a:gd name="T23" fmla="*/ 9 h 13"/>
                <a:gd name="T24" fmla="*/ 3 w 5"/>
                <a:gd name="T25" fmla="*/ 12 h 13"/>
                <a:gd name="T26" fmla="*/ 3 w 5"/>
                <a:gd name="T2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3">
                  <a:moveTo>
                    <a:pt x="3" y="12"/>
                  </a:moveTo>
                  <a:lnTo>
                    <a:pt x="2" y="13"/>
                  </a:lnTo>
                  <a:lnTo>
                    <a:pt x="0" y="12"/>
                  </a:lnTo>
                  <a:lnTo>
                    <a:pt x="0" y="9"/>
                  </a:lnTo>
                  <a:lnTo>
                    <a:pt x="0" y="7"/>
                  </a:lnTo>
                  <a:lnTo>
                    <a:pt x="0" y="3"/>
                  </a:lnTo>
                  <a:lnTo>
                    <a:pt x="2" y="2"/>
                  </a:lnTo>
                  <a:lnTo>
                    <a:pt x="3" y="0"/>
                  </a:lnTo>
                  <a:lnTo>
                    <a:pt x="5" y="2"/>
                  </a:lnTo>
                  <a:lnTo>
                    <a:pt x="5" y="4"/>
                  </a:lnTo>
                  <a:lnTo>
                    <a:pt x="5" y="7"/>
                  </a:lnTo>
                  <a:lnTo>
                    <a:pt x="5" y="9"/>
                  </a:lnTo>
                  <a:lnTo>
                    <a:pt x="3" y="12"/>
                  </a:lnTo>
                  <a:lnTo>
                    <a:pt x="3" y="12"/>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4" name="Freeform 210">
              <a:extLst>
                <a:ext uri="{FF2B5EF4-FFF2-40B4-BE49-F238E27FC236}">
                  <a16:creationId xmlns:a16="http://schemas.microsoft.com/office/drawing/2014/main" id="{83C7F5DD-9E3C-493A-AAD4-6574076CA956}"/>
                </a:ext>
              </a:extLst>
            </p:cNvPr>
            <p:cNvSpPr>
              <a:spLocks/>
            </p:cNvSpPr>
            <p:nvPr/>
          </p:nvSpPr>
          <p:spPr bwMode="auto">
            <a:xfrm>
              <a:off x="5414" y="1002"/>
              <a:ext cx="3" cy="9"/>
            </a:xfrm>
            <a:custGeom>
              <a:avLst/>
              <a:gdLst>
                <a:gd name="T0" fmla="*/ 3 w 7"/>
                <a:gd name="T1" fmla="*/ 27 h 27"/>
                <a:gd name="T2" fmla="*/ 0 w 7"/>
                <a:gd name="T3" fmla="*/ 27 h 27"/>
                <a:gd name="T4" fmla="*/ 1 w 7"/>
                <a:gd name="T5" fmla="*/ 19 h 27"/>
                <a:gd name="T6" fmla="*/ 2 w 7"/>
                <a:gd name="T7" fmla="*/ 10 h 27"/>
                <a:gd name="T8" fmla="*/ 2 w 7"/>
                <a:gd name="T9" fmla="*/ 4 h 27"/>
                <a:gd name="T10" fmla="*/ 3 w 7"/>
                <a:gd name="T11" fmla="*/ 2 h 27"/>
                <a:gd name="T12" fmla="*/ 5 w 7"/>
                <a:gd name="T13" fmla="*/ 0 h 27"/>
                <a:gd name="T14" fmla="*/ 5 w 7"/>
                <a:gd name="T15" fmla="*/ 2 h 27"/>
                <a:gd name="T16" fmla="*/ 6 w 7"/>
                <a:gd name="T17" fmla="*/ 3 h 27"/>
                <a:gd name="T18" fmla="*/ 7 w 7"/>
                <a:gd name="T19" fmla="*/ 7 h 27"/>
                <a:gd name="T20" fmla="*/ 7 w 7"/>
                <a:gd name="T21" fmla="*/ 13 h 27"/>
                <a:gd name="T22" fmla="*/ 5 w 7"/>
                <a:gd name="T23" fmla="*/ 20 h 27"/>
                <a:gd name="T24" fmla="*/ 3 w 7"/>
                <a:gd name="T25" fmla="*/ 27 h 27"/>
                <a:gd name="T26" fmla="*/ 3 w 7"/>
                <a:gd name="T2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7">
                  <a:moveTo>
                    <a:pt x="3" y="27"/>
                  </a:moveTo>
                  <a:lnTo>
                    <a:pt x="0" y="27"/>
                  </a:lnTo>
                  <a:lnTo>
                    <a:pt x="1" y="19"/>
                  </a:lnTo>
                  <a:lnTo>
                    <a:pt x="2" y="10"/>
                  </a:lnTo>
                  <a:lnTo>
                    <a:pt x="2" y="4"/>
                  </a:lnTo>
                  <a:lnTo>
                    <a:pt x="3" y="2"/>
                  </a:lnTo>
                  <a:lnTo>
                    <a:pt x="5" y="0"/>
                  </a:lnTo>
                  <a:lnTo>
                    <a:pt x="5" y="2"/>
                  </a:lnTo>
                  <a:lnTo>
                    <a:pt x="6" y="3"/>
                  </a:lnTo>
                  <a:lnTo>
                    <a:pt x="7" y="7"/>
                  </a:lnTo>
                  <a:lnTo>
                    <a:pt x="7" y="13"/>
                  </a:lnTo>
                  <a:lnTo>
                    <a:pt x="5" y="20"/>
                  </a:lnTo>
                  <a:lnTo>
                    <a:pt x="3" y="27"/>
                  </a:lnTo>
                  <a:lnTo>
                    <a:pt x="3" y="27"/>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5" name="Freeform 211">
              <a:extLst>
                <a:ext uri="{FF2B5EF4-FFF2-40B4-BE49-F238E27FC236}">
                  <a16:creationId xmlns:a16="http://schemas.microsoft.com/office/drawing/2014/main" id="{86E5C0D0-9893-49B8-8C71-E5386A9EA0DA}"/>
                </a:ext>
              </a:extLst>
            </p:cNvPr>
            <p:cNvSpPr>
              <a:spLocks/>
            </p:cNvSpPr>
            <p:nvPr/>
          </p:nvSpPr>
          <p:spPr bwMode="auto">
            <a:xfrm>
              <a:off x="5408" y="1004"/>
              <a:ext cx="8" cy="2"/>
            </a:xfrm>
            <a:custGeom>
              <a:avLst/>
              <a:gdLst>
                <a:gd name="T0" fmla="*/ 21 w 24"/>
                <a:gd name="T1" fmla="*/ 7 h 7"/>
                <a:gd name="T2" fmla="*/ 16 w 24"/>
                <a:gd name="T3" fmla="*/ 6 h 7"/>
                <a:gd name="T4" fmla="*/ 11 w 24"/>
                <a:gd name="T5" fmla="*/ 5 h 7"/>
                <a:gd name="T6" fmla="*/ 6 w 24"/>
                <a:gd name="T7" fmla="*/ 3 h 7"/>
                <a:gd name="T8" fmla="*/ 1 w 24"/>
                <a:gd name="T9" fmla="*/ 3 h 7"/>
                <a:gd name="T10" fmla="*/ 0 w 24"/>
                <a:gd name="T11" fmla="*/ 1 h 7"/>
                <a:gd name="T12" fmla="*/ 1 w 24"/>
                <a:gd name="T13" fmla="*/ 1 h 7"/>
                <a:gd name="T14" fmla="*/ 2 w 24"/>
                <a:gd name="T15" fmla="*/ 0 h 7"/>
                <a:gd name="T16" fmla="*/ 6 w 24"/>
                <a:gd name="T17" fmla="*/ 0 h 7"/>
                <a:gd name="T18" fmla="*/ 9 w 24"/>
                <a:gd name="T19" fmla="*/ 1 h 7"/>
                <a:gd name="T20" fmla="*/ 13 w 24"/>
                <a:gd name="T21" fmla="*/ 1 h 7"/>
                <a:gd name="T22" fmla="*/ 15 w 24"/>
                <a:gd name="T23" fmla="*/ 1 h 7"/>
                <a:gd name="T24" fmla="*/ 19 w 24"/>
                <a:gd name="T25" fmla="*/ 2 h 7"/>
                <a:gd name="T26" fmla="*/ 20 w 24"/>
                <a:gd name="T27" fmla="*/ 2 h 7"/>
                <a:gd name="T28" fmla="*/ 23 w 24"/>
                <a:gd name="T29" fmla="*/ 2 h 7"/>
                <a:gd name="T30" fmla="*/ 24 w 24"/>
                <a:gd name="T31" fmla="*/ 3 h 7"/>
                <a:gd name="T32" fmla="*/ 24 w 24"/>
                <a:gd name="T33" fmla="*/ 6 h 7"/>
                <a:gd name="T34" fmla="*/ 23 w 24"/>
                <a:gd name="T35" fmla="*/ 6 h 7"/>
                <a:gd name="T36" fmla="*/ 21 w 24"/>
                <a:gd name="T37" fmla="*/ 7 h 7"/>
                <a:gd name="T38" fmla="*/ 21 w 24"/>
                <a:gd name="T3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7">
                  <a:moveTo>
                    <a:pt x="21" y="7"/>
                  </a:moveTo>
                  <a:lnTo>
                    <a:pt x="16" y="6"/>
                  </a:lnTo>
                  <a:lnTo>
                    <a:pt x="11" y="5"/>
                  </a:lnTo>
                  <a:lnTo>
                    <a:pt x="6" y="3"/>
                  </a:lnTo>
                  <a:lnTo>
                    <a:pt x="1" y="3"/>
                  </a:lnTo>
                  <a:lnTo>
                    <a:pt x="0" y="1"/>
                  </a:lnTo>
                  <a:lnTo>
                    <a:pt x="1" y="1"/>
                  </a:lnTo>
                  <a:lnTo>
                    <a:pt x="2" y="0"/>
                  </a:lnTo>
                  <a:lnTo>
                    <a:pt x="6" y="0"/>
                  </a:lnTo>
                  <a:lnTo>
                    <a:pt x="9" y="1"/>
                  </a:lnTo>
                  <a:lnTo>
                    <a:pt x="13" y="1"/>
                  </a:lnTo>
                  <a:lnTo>
                    <a:pt x="15" y="1"/>
                  </a:lnTo>
                  <a:lnTo>
                    <a:pt x="19" y="2"/>
                  </a:lnTo>
                  <a:lnTo>
                    <a:pt x="20" y="2"/>
                  </a:lnTo>
                  <a:lnTo>
                    <a:pt x="23" y="2"/>
                  </a:lnTo>
                  <a:lnTo>
                    <a:pt x="24" y="3"/>
                  </a:lnTo>
                  <a:lnTo>
                    <a:pt x="24" y="6"/>
                  </a:lnTo>
                  <a:lnTo>
                    <a:pt x="23" y="6"/>
                  </a:lnTo>
                  <a:lnTo>
                    <a:pt x="21" y="7"/>
                  </a:lnTo>
                  <a:lnTo>
                    <a:pt x="21" y="7"/>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6" name="Freeform 212">
              <a:extLst>
                <a:ext uri="{FF2B5EF4-FFF2-40B4-BE49-F238E27FC236}">
                  <a16:creationId xmlns:a16="http://schemas.microsoft.com/office/drawing/2014/main" id="{35BC1C01-01A5-4AAE-B457-EB25305A49E4}"/>
                </a:ext>
              </a:extLst>
            </p:cNvPr>
            <p:cNvSpPr>
              <a:spLocks/>
            </p:cNvSpPr>
            <p:nvPr/>
          </p:nvSpPr>
          <p:spPr bwMode="auto">
            <a:xfrm>
              <a:off x="5402" y="996"/>
              <a:ext cx="10" cy="2"/>
            </a:xfrm>
            <a:custGeom>
              <a:avLst/>
              <a:gdLst>
                <a:gd name="T0" fmla="*/ 3 w 29"/>
                <a:gd name="T1" fmla="*/ 6 h 6"/>
                <a:gd name="T2" fmla="*/ 0 w 29"/>
                <a:gd name="T3" fmla="*/ 5 h 6"/>
                <a:gd name="T4" fmla="*/ 3 w 29"/>
                <a:gd name="T5" fmla="*/ 2 h 6"/>
                <a:gd name="T6" fmla="*/ 5 w 29"/>
                <a:gd name="T7" fmla="*/ 1 h 6"/>
                <a:gd name="T8" fmla="*/ 10 w 29"/>
                <a:gd name="T9" fmla="*/ 0 h 6"/>
                <a:gd name="T10" fmla="*/ 13 w 29"/>
                <a:gd name="T11" fmla="*/ 0 h 6"/>
                <a:gd name="T12" fmla="*/ 15 w 29"/>
                <a:gd name="T13" fmla="*/ 0 h 6"/>
                <a:gd name="T14" fmla="*/ 18 w 29"/>
                <a:gd name="T15" fmla="*/ 0 h 6"/>
                <a:gd name="T16" fmla="*/ 22 w 29"/>
                <a:gd name="T17" fmla="*/ 0 h 6"/>
                <a:gd name="T18" fmla="*/ 26 w 29"/>
                <a:gd name="T19" fmla="*/ 0 h 6"/>
                <a:gd name="T20" fmla="*/ 28 w 29"/>
                <a:gd name="T21" fmla="*/ 1 h 6"/>
                <a:gd name="T22" fmla="*/ 29 w 29"/>
                <a:gd name="T23" fmla="*/ 2 h 6"/>
                <a:gd name="T24" fmla="*/ 29 w 29"/>
                <a:gd name="T25" fmla="*/ 3 h 6"/>
                <a:gd name="T26" fmla="*/ 24 w 29"/>
                <a:gd name="T27" fmla="*/ 3 h 6"/>
                <a:gd name="T28" fmla="*/ 22 w 29"/>
                <a:gd name="T29" fmla="*/ 3 h 6"/>
                <a:gd name="T30" fmla="*/ 18 w 29"/>
                <a:gd name="T31" fmla="*/ 3 h 6"/>
                <a:gd name="T32" fmla="*/ 15 w 29"/>
                <a:gd name="T33" fmla="*/ 3 h 6"/>
                <a:gd name="T34" fmla="*/ 10 w 29"/>
                <a:gd name="T35" fmla="*/ 3 h 6"/>
                <a:gd name="T36" fmla="*/ 8 w 29"/>
                <a:gd name="T37" fmla="*/ 5 h 6"/>
                <a:gd name="T38" fmla="*/ 4 w 29"/>
                <a:gd name="T39" fmla="*/ 5 h 6"/>
                <a:gd name="T40" fmla="*/ 3 w 29"/>
                <a:gd name="T41" fmla="*/ 6 h 6"/>
                <a:gd name="T42" fmla="*/ 3 w 29"/>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6">
                  <a:moveTo>
                    <a:pt x="3" y="6"/>
                  </a:moveTo>
                  <a:lnTo>
                    <a:pt x="0" y="5"/>
                  </a:lnTo>
                  <a:lnTo>
                    <a:pt x="3" y="2"/>
                  </a:lnTo>
                  <a:lnTo>
                    <a:pt x="5" y="1"/>
                  </a:lnTo>
                  <a:lnTo>
                    <a:pt x="10" y="0"/>
                  </a:lnTo>
                  <a:lnTo>
                    <a:pt x="13" y="0"/>
                  </a:lnTo>
                  <a:lnTo>
                    <a:pt x="15" y="0"/>
                  </a:lnTo>
                  <a:lnTo>
                    <a:pt x="18" y="0"/>
                  </a:lnTo>
                  <a:lnTo>
                    <a:pt x="22" y="0"/>
                  </a:lnTo>
                  <a:lnTo>
                    <a:pt x="26" y="0"/>
                  </a:lnTo>
                  <a:lnTo>
                    <a:pt x="28" y="1"/>
                  </a:lnTo>
                  <a:lnTo>
                    <a:pt x="29" y="2"/>
                  </a:lnTo>
                  <a:lnTo>
                    <a:pt x="29" y="3"/>
                  </a:lnTo>
                  <a:lnTo>
                    <a:pt x="24" y="3"/>
                  </a:lnTo>
                  <a:lnTo>
                    <a:pt x="22" y="3"/>
                  </a:lnTo>
                  <a:lnTo>
                    <a:pt x="18" y="3"/>
                  </a:lnTo>
                  <a:lnTo>
                    <a:pt x="15" y="3"/>
                  </a:lnTo>
                  <a:lnTo>
                    <a:pt x="10" y="3"/>
                  </a:lnTo>
                  <a:lnTo>
                    <a:pt x="8" y="5"/>
                  </a:lnTo>
                  <a:lnTo>
                    <a:pt x="4" y="5"/>
                  </a:lnTo>
                  <a:lnTo>
                    <a:pt x="3" y="6"/>
                  </a:lnTo>
                  <a:lnTo>
                    <a:pt x="3" y="6"/>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7" name="Freeform 213">
              <a:extLst>
                <a:ext uri="{FF2B5EF4-FFF2-40B4-BE49-F238E27FC236}">
                  <a16:creationId xmlns:a16="http://schemas.microsoft.com/office/drawing/2014/main" id="{DB5F9002-8A12-4FDC-900E-C977A8A3D7FA}"/>
                </a:ext>
              </a:extLst>
            </p:cNvPr>
            <p:cNvSpPr>
              <a:spLocks/>
            </p:cNvSpPr>
            <p:nvPr/>
          </p:nvSpPr>
          <p:spPr bwMode="auto">
            <a:xfrm>
              <a:off x="5410" y="996"/>
              <a:ext cx="3" cy="13"/>
            </a:xfrm>
            <a:custGeom>
              <a:avLst/>
              <a:gdLst>
                <a:gd name="T0" fmla="*/ 4 w 7"/>
                <a:gd name="T1" fmla="*/ 40 h 40"/>
                <a:gd name="T2" fmla="*/ 2 w 7"/>
                <a:gd name="T3" fmla="*/ 33 h 40"/>
                <a:gd name="T4" fmla="*/ 3 w 7"/>
                <a:gd name="T5" fmla="*/ 26 h 40"/>
                <a:gd name="T6" fmla="*/ 3 w 7"/>
                <a:gd name="T7" fmla="*/ 17 h 40"/>
                <a:gd name="T8" fmla="*/ 2 w 7"/>
                <a:gd name="T9" fmla="*/ 11 h 40"/>
                <a:gd name="T10" fmla="*/ 0 w 7"/>
                <a:gd name="T11" fmla="*/ 8 h 40"/>
                <a:gd name="T12" fmla="*/ 0 w 7"/>
                <a:gd name="T13" fmla="*/ 6 h 40"/>
                <a:gd name="T14" fmla="*/ 0 w 7"/>
                <a:gd name="T15" fmla="*/ 2 h 40"/>
                <a:gd name="T16" fmla="*/ 0 w 7"/>
                <a:gd name="T17" fmla="*/ 0 h 40"/>
                <a:gd name="T18" fmla="*/ 2 w 7"/>
                <a:gd name="T19" fmla="*/ 0 h 40"/>
                <a:gd name="T20" fmla="*/ 3 w 7"/>
                <a:gd name="T21" fmla="*/ 0 h 40"/>
                <a:gd name="T22" fmla="*/ 5 w 7"/>
                <a:gd name="T23" fmla="*/ 10 h 40"/>
                <a:gd name="T24" fmla="*/ 7 w 7"/>
                <a:gd name="T25" fmla="*/ 18 h 40"/>
                <a:gd name="T26" fmla="*/ 7 w 7"/>
                <a:gd name="T27" fmla="*/ 27 h 40"/>
                <a:gd name="T28" fmla="*/ 5 w 7"/>
                <a:gd name="T29" fmla="*/ 38 h 40"/>
                <a:gd name="T30" fmla="*/ 5 w 7"/>
                <a:gd name="T31" fmla="*/ 38 h 40"/>
                <a:gd name="T32" fmla="*/ 4 w 7"/>
                <a:gd name="T33" fmla="*/ 40 h 40"/>
                <a:gd name="T34" fmla="*/ 4 w 7"/>
                <a:gd name="T3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40">
                  <a:moveTo>
                    <a:pt x="4" y="40"/>
                  </a:moveTo>
                  <a:lnTo>
                    <a:pt x="2" y="33"/>
                  </a:lnTo>
                  <a:lnTo>
                    <a:pt x="3" y="26"/>
                  </a:lnTo>
                  <a:lnTo>
                    <a:pt x="3" y="17"/>
                  </a:lnTo>
                  <a:lnTo>
                    <a:pt x="2" y="11"/>
                  </a:lnTo>
                  <a:lnTo>
                    <a:pt x="0" y="8"/>
                  </a:lnTo>
                  <a:lnTo>
                    <a:pt x="0" y="6"/>
                  </a:lnTo>
                  <a:lnTo>
                    <a:pt x="0" y="2"/>
                  </a:lnTo>
                  <a:lnTo>
                    <a:pt x="0" y="0"/>
                  </a:lnTo>
                  <a:lnTo>
                    <a:pt x="2" y="0"/>
                  </a:lnTo>
                  <a:lnTo>
                    <a:pt x="3" y="0"/>
                  </a:lnTo>
                  <a:lnTo>
                    <a:pt x="5" y="10"/>
                  </a:lnTo>
                  <a:lnTo>
                    <a:pt x="7" y="18"/>
                  </a:lnTo>
                  <a:lnTo>
                    <a:pt x="7" y="27"/>
                  </a:lnTo>
                  <a:lnTo>
                    <a:pt x="5" y="38"/>
                  </a:lnTo>
                  <a:lnTo>
                    <a:pt x="5" y="38"/>
                  </a:lnTo>
                  <a:lnTo>
                    <a:pt x="4" y="40"/>
                  </a:lnTo>
                  <a:lnTo>
                    <a:pt x="4" y="4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8" name="Freeform 214">
              <a:extLst>
                <a:ext uri="{FF2B5EF4-FFF2-40B4-BE49-F238E27FC236}">
                  <a16:creationId xmlns:a16="http://schemas.microsoft.com/office/drawing/2014/main" id="{C081FDAB-1DEE-46C5-A898-6E21AC287A6B}"/>
                </a:ext>
              </a:extLst>
            </p:cNvPr>
            <p:cNvSpPr>
              <a:spLocks/>
            </p:cNvSpPr>
            <p:nvPr/>
          </p:nvSpPr>
          <p:spPr bwMode="auto">
            <a:xfrm>
              <a:off x="5404" y="990"/>
              <a:ext cx="3" cy="13"/>
            </a:xfrm>
            <a:custGeom>
              <a:avLst/>
              <a:gdLst>
                <a:gd name="T0" fmla="*/ 6 w 9"/>
                <a:gd name="T1" fmla="*/ 37 h 37"/>
                <a:gd name="T2" fmla="*/ 4 w 9"/>
                <a:gd name="T3" fmla="*/ 28 h 37"/>
                <a:gd name="T4" fmla="*/ 4 w 9"/>
                <a:gd name="T5" fmla="*/ 19 h 37"/>
                <a:gd name="T6" fmla="*/ 4 w 9"/>
                <a:gd name="T7" fmla="*/ 10 h 37"/>
                <a:gd name="T8" fmla="*/ 0 w 9"/>
                <a:gd name="T9" fmla="*/ 4 h 37"/>
                <a:gd name="T10" fmla="*/ 1 w 9"/>
                <a:gd name="T11" fmla="*/ 2 h 37"/>
                <a:gd name="T12" fmla="*/ 1 w 9"/>
                <a:gd name="T13" fmla="*/ 0 h 37"/>
                <a:gd name="T14" fmla="*/ 6 w 9"/>
                <a:gd name="T15" fmla="*/ 5 h 37"/>
                <a:gd name="T16" fmla="*/ 9 w 9"/>
                <a:gd name="T17" fmla="*/ 13 h 37"/>
                <a:gd name="T18" fmla="*/ 8 w 9"/>
                <a:gd name="T19" fmla="*/ 23 h 37"/>
                <a:gd name="T20" fmla="*/ 9 w 9"/>
                <a:gd name="T21" fmla="*/ 31 h 37"/>
                <a:gd name="T22" fmla="*/ 9 w 9"/>
                <a:gd name="T23" fmla="*/ 32 h 37"/>
                <a:gd name="T24" fmla="*/ 9 w 9"/>
                <a:gd name="T25" fmla="*/ 34 h 37"/>
                <a:gd name="T26" fmla="*/ 9 w 9"/>
                <a:gd name="T27" fmla="*/ 37 h 37"/>
                <a:gd name="T28" fmla="*/ 6 w 9"/>
                <a:gd name="T29" fmla="*/ 37 h 37"/>
                <a:gd name="T30" fmla="*/ 6 w 9"/>
                <a:gd name="T3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37">
                  <a:moveTo>
                    <a:pt x="6" y="37"/>
                  </a:moveTo>
                  <a:lnTo>
                    <a:pt x="4" y="28"/>
                  </a:lnTo>
                  <a:lnTo>
                    <a:pt x="4" y="19"/>
                  </a:lnTo>
                  <a:lnTo>
                    <a:pt x="4" y="10"/>
                  </a:lnTo>
                  <a:lnTo>
                    <a:pt x="0" y="4"/>
                  </a:lnTo>
                  <a:lnTo>
                    <a:pt x="1" y="2"/>
                  </a:lnTo>
                  <a:lnTo>
                    <a:pt x="1" y="0"/>
                  </a:lnTo>
                  <a:lnTo>
                    <a:pt x="6" y="5"/>
                  </a:lnTo>
                  <a:lnTo>
                    <a:pt x="9" y="13"/>
                  </a:lnTo>
                  <a:lnTo>
                    <a:pt x="8" y="23"/>
                  </a:lnTo>
                  <a:lnTo>
                    <a:pt x="9" y="31"/>
                  </a:lnTo>
                  <a:lnTo>
                    <a:pt x="9" y="32"/>
                  </a:lnTo>
                  <a:lnTo>
                    <a:pt x="9" y="34"/>
                  </a:lnTo>
                  <a:lnTo>
                    <a:pt x="9" y="37"/>
                  </a:lnTo>
                  <a:lnTo>
                    <a:pt x="6" y="37"/>
                  </a:lnTo>
                  <a:lnTo>
                    <a:pt x="6" y="37"/>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9" name="Freeform 215">
              <a:extLst>
                <a:ext uri="{FF2B5EF4-FFF2-40B4-BE49-F238E27FC236}">
                  <a16:creationId xmlns:a16="http://schemas.microsoft.com/office/drawing/2014/main" id="{01519794-3EFB-4337-8E53-4148C6F90106}"/>
                </a:ext>
              </a:extLst>
            </p:cNvPr>
            <p:cNvSpPr>
              <a:spLocks/>
            </p:cNvSpPr>
            <p:nvPr/>
          </p:nvSpPr>
          <p:spPr bwMode="auto">
            <a:xfrm>
              <a:off x="5420" y="1018"/>
              <a:ext cx="5" cy="6"/>
            </a:xfrm>
            <a:custGeom>
              <a:avLst/>
              <a:gdLst>
                <a:gd name="T0" fmla="*/ 12 w 14"/>
                <a:gd name="T1" fmla="*/ 20 h 20"/>
                <a:gd name="T2" fmla="*/ 8 w 14"/>
                <a:gd name="T3" fmla="*/ 15 h 20"/>
                <a:gd name="T4" fmla="*/ 5 w 14"/>
                <a:gd name="T5" fmla="*/ 11 h 20"/>
                <a:gd name="T6" fmla="*/ 3 w 14"/>
                <a:gd name="T7" fmla="*/ 6 h 20"/>
                <a:gd name="T8" fmla="*/ 0 w 14"/>
                <a:gd name="T9" fmla="*/ 1 h 20"/>
                <a:gd name="T10" fmla="*/ 3 w 14"/>
                <a:gd name="T11" fmla="*/ 0 h 20"/>
                <a:gd name="T12" fmla="*/ 5 w 14"/>
                <a:gd name="T13" fmla="*/ 1 h 20"/>
                <a:gd name="T14" fmla="*/ 8 w 14"/>
                <a:gd name="T15" fmla="*/ 4 h 20"/>
                <a:gd name="T16" fmla="*/ 12 w 14"/>
                <a:gd name="T17" fmla="*/ 9 h 20"/>
                <a:gd name="T18" fmla="*/ 13 w 14"/>
                <a:gd name="T19" fmla="*/ 14 h 20"/>
                <a:gd name="T20" fmla="*/ 14 w 14"/>
                <a:gd name="T21" fmla="*/ 19 h 20"/>
                <a:gd name="T22" fmla="*/ 13 w 14"/>
                <a:gd name="T23" fmla="*/ 20 h 20"/>
                <a:gd name="T24" fmla="*/ 12 w 14"/>
                <a:gd name="T25" fmla="*/ 20 h 20"/>
                <a:gd name="T26" fmla="*/ 12 w 14"/>
                <a:gd name="T2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0">
                  <a:moveTo>
                    <a:pt x="12" y="20"/>
                  </a:moveTo>
                  <a:lnTo>
                    <a:pt x="8" y="15"/>
                  </a:lnTo>
                  <a:lnTo>
                    <a:pt x="5" y="11"/>
                  </a:lnTo>
                  <a:lnTo>
                    <a:pt x="3" y="6"/>
                  </a:lnTo>
                  <a:lnTo>
                    <a:pt x="0" y="1"/>
                  </a:lnTo>
                  <a:lnTo>
                    <a:pt x="3" y="0"/>
                  </a:lnTo>
                  <a:lnTo>
                    <a:pt x="5" y="1"/>
                  </a:lnTo>
                  <a:lnTo>
                    <a:pt x="8" y="4"/>
                  </a:lnTo>
                  <a:lnTo>
                    <a:pt x="12" y="9"/>
                  </a:lnTo>
                  <a:lnTo>
                    <a:pt x="13" y="14"/>
                  </a:lnTo>
                  <a:lnTo>
                    <a:pt x="14" y="19"/>
                  </a:lnTo>
                  <a:lnTo>
                    <a:pt x="13" y="20"/>
                  </a:lnTo>
                  <a:lnTo>
                    <a:pt x="12" y="20"/>
                  </a:lnTo>
                  <a:lnTo>
                    <a:pt x="12" y="2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0" name="Freeform 216">
              <a:extLst>
                <a:ext uri="{FF2B5EF4-FFF2-40B4-BE49-F238E27FC236}">
                  <a16:creationId xmlns:a16="http://schemas.microsoft.com/office/drawing/2014/main" id="{396BBAE7-D37E-4A3B-A8C3-FBDA50046314}"/>
                </a:ext>
              </a:extLst>
            </p:cNvPr>
            <p:cNvSpPr>
              <a:spLocks/>
            </p:cNvSpPr>
            <p:nvPr/>
          </p:nvSpPr>
          <p:spPr bwMode="auto">
            <a:xfrm>
              <a:off x="5425" y="1024"/>
              <a:ext cx="3" cy="5"/>
            </a:xfrm>
            <a:custGeom>
              <a:avLst/>
              <a:gdLst>
                <a:gd name="T0" fmla="*/ 7 w 8"/>
                <a:gd name="T1" fmla="*/ 14 h 14"/>
                <a:gd name="T2" fmla="*/ 4 w 8"/>
                <a:gd name="T3" fmla="*/ 13 h 14"/>
                <a:gd name="T4" fmla="*/ 3 w 8"/>
                <a:gd name="T5" fmla="*/ 10 h 14"/>
                <a:gd name="T6" fmla="*/ 2 w 8"/>
                <a:gd name="T7" fmla="*/ 5 h 14"/>
                <a:gd name="T8" fmla="*/ 0 w 8"/>
                <a:gd name="T9" fmla="*/ 3 h 14"/>
                <a:gd name="T10" fmla="*/ 0 w 8"/>
                <a:gd name="T11" fmla="*/ 0 h 14"/>
                <a:gd name="T12" fmla="*/ 4 w 8"/>
                <a:gd name="T13" fmla="*/ 1 h 14"/>
                <a:gd name="T14" fmla="*/ 4 w 8"/>
                <a:gd name="T15" fmla="*/ 3 h 14"/>
                <a:gd name="T16" fmla="*/ 7 w 8"/>
                <a:gd name="T17" fmla="*/ 5 h 14"/>
                <a:gd name="T18" fmla="*/ 7 w 8"/>
                <a:gd name="T19" fmla="*/ 9 h 14"/>
                <a:gd name="T20" fmla="*/ 8 w 8"/>
                <a:gd name="T21" fmla="*/ 12 h 14"/>
                <a:gd name="T22" fmla="*/ 7 w 8"/>
                <a:gd name="T23" fmla="*/ 13 h 14"/>
                <a:gd name="T24" fmla="*/ 7 w 8"/>
                <a:gd name="T25" fmla="*/ 14 h 14"/>
                <a:gd name="T26" fmla="*/ 7 w 8"/>
                <a:gd name="T2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4">
                  <a:moveTo>
                    <a:pt x="7" y="14"/>
                  </a:moveTo>
                  <a:lnTo>
                    <a:pt x="4" y="13"/>
                  </a:lnTo>
                  <a:lnTo>
                    <a:pt x="3" y="10"/>
                  </a:lnTo>
                  <a:lnTo>
                    <a:pt x="2" y="5"/>
                  </a:lnTo>
                  <a:lnTo>
                    <a:pt x="0" y="3"/>
                  </a:lnTo>
                  <a:lnTo>
                    <a:pt x="0" y="0"/>
                  </a:lnTo>
                  <a:lnTo>
                    <a:pt x="4" y="1"/>
                  </a:lnTo>
                  <a:lnTo>
                    <a:pt x="4" y="3"/>
                  </a:lnTo>
                  <a:lnTo>
                    <a:pt x="7" y="5"/>
                  </a:lnTo>
                  <a:lnTo>
                    <a:pt x="7" y="9"/>
                  </a:lnTo>
                  <a:lnTo>
                    <a:pt x="8" y="12"/>
                  </a:lnTo>
                  <a:lnTo>
                    <a:pt x="7" y="13"/>
                  </a:lnTo>
                  <a:lnTo>
                    <a:pt x="7" y="14"/>
                  </a:lnTo>
                  <a:lnTo>
                    <a:pt x="7" y="14"/>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1" name="Freeform 217">
              <a:extLst>
                <a:ext uri="{FF2B5EF4-FFF2-40B4-BE49-F238E27FC236}">
                  <a16:creationId xmlns:a16="http://schemas.microsoft.com/office/drawing/2014/main" id="{F90DB9ED-1790-4430-A764-509AE9CEDFA6}"/>
                </a:ext>
              </a:extLst>
            </p:cNvPr>
            <p:cNvSpPr>
              <a:spLocks/>
            </p:cNvSpPr>
            <p:nvPr/>
          </p:nvSpPr>
          <p:spPr bwMode="auto">
            <a:xfrm>
              <a:off x="5449" y="1063"/>
              <a:ext cx="3" cy="5"/>
            </a:xfrm>
            <a:custGeom>
              <a:avLst/>
              <a:gdLst>
                <a:gd name="T0" fmla="*/ 1 w 8"/>
                <a:gd name="T1" fmla="*/ 17 h 17"/>
                <a:gd name="T2" fmla="*/ 0 w 8"/>
                <a:gd name="T3" fmla="*/ 13 h 17"/>
                <a:gd name="T4" fmla="*/ 1 w 8"/>
                <a:gd name="T5" fmla="*/ 8 h 17"/>
                <a:gd name="T6" fmla="*/ 4 w 8"/>
                <a:gd name="T7" fmla="*/ 3 h 17"/>
                <a:gd name="T8" fmla="*/ 6 w 8"/>
                <a:gd name="T9" fmla="*/ 0 h 17"/>
                <a:gd name="T10" fmla="*/ 8 w 8"/>
                <a:gd name="T11" fmla="*/ 5 h 17"/>
                <a:gd name="T12" fmla="*/ 6 w 8"/>
                <a:gd name="T13" fmla="*/ 8 h 17"/>
                <a:gd name="T14" fmla="*/ 4 w 8"/>
                <a:gd name="T15" fmla="*/ 13 h 17"/>
                <a:gd name="T16" fmla="*/ 1 w 8"/>
                <a:gd name="T17" fmla="*/ 17 h 17"/>
                <a:gd name="T18" fmla="*/ 1 w 8"/>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7">
                  <a:moveTo>
                    <a:pt x="1" y="17"/>
                  </a:moveTo>
                  <a:lnTo>
                    <a:pt x="0" y="13"/>
                  </a:lnTo>
                  <a:lnTo>
                    <a:pt x="1" y="8"/>
                  </a:lnTo>
                  <a:lnTo>
                    <a:pt x="4" y="3"/>
                  </a:lnTo>
                  <a:lnTo>
                    <a:pt x="6" y="0"/>
                  </a:lnTo>
                  <a:lnTo>
                    <a:pt x="8" y="5"/>
                  </a:lnTo>
                  <a:lnTo>
                    <a:pt x="6" y="8"/>
                  </a:lnTo>
                  <a:lnTo>
                    <a:pt x="4" y="13"/>
                  </a:lnTo>
                  <a:lnTo>
                    <a:pt x="1" y="17"/>
                  </a:lnTo>
                  <a:lnTo>
                    <a:pt x="1" y="17"/>
                  </a:lnTo>
                  <a:close/>
                </a:path>
              </a:pathLst>
            </a:custGeom>
            <a:solidFill>
              <a:srgbClr val="6380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2" name="Freeform 218">
              <a:extLst>
                <a:ext uri="{FF2B5EF4-FFF2-40B4-BE49-F238E27FC236}">
                  <a16:creationId xmlns:a16="http://schemas.microsoft.com/office/drawing/2014/main" id="{27B7DAB2-316F-4292-9F65-A84C879FD4C5}"/>
                </a:ext>
              </a:extLst>
            </p:cNvPr>
            <p:cNvSpPr>
              <a:spLocks/>
            </p:cNvSpPr>
            <p:nvPr/>
          </p:nvSpPr>
          <p:spPr bwMode="auto">
            <a:xfrm>
              <a:off x="5444" y="1058"/>
              <a:ext cx="7" cy="2"/>
            </a:xfrm>
            <a:custGeom>
              <a:avLst/>
              <a:gdLst>
                <a:gd name="T0" fmla="*/ 19 w 20"/>
                <a:gd name="T1" fmla="*/ 5 h 5"/>
                <a:gd name="T2" fmla="*/ 15 w 20"/>
                <a:gd name="T3" fmla="*/ 3 h 5"/>
                <a:gd name="T4" fmla="*/ 11 w 20"/>
                <a:gd name="T5" fmla="*/ 3 h 5"/>
                <a:gd name="T6" fmla="*/ 5 w 20"/>
                <a:gd name="T7" fmla="*/ 2 h 5"/>
                <a:gd name="T8" fmla="*/ 1 w 20"/>
                <a:gd name="T9" fmla="*/ 2 h 5"/>
                <a:gd name="T10" fmla="*/ 0 w 20"/>
                <a:gd name="T11" fmla="*/ 1 h 5"/>
                <a:gd name="T12" fmla="*/ 0 w 20"/>
                <a:gd name="T13" fmla="*/ 1 h 5"/>
                <a:gd name="T14" fmla="*/ 1 w 20"/>
                <a:gd name="T15" fmla="*/ 0 h 5"/>
                <a:gd name="T16" fmla="*/ 5 w 20"/>
                <a:gd name="T17" fmla="*/ 0 h 5"/>
                <a:gd name="T18" fmla="*/ 9 w 20"/>
                <a:gd name="T19" fmla="*/ 0 h 5"/>
                <a:gd name="T20" fmla="*/ 13 w 20"/>
                <a:gd name="T21" fmla="*/ 0 h 5"/>
                <a:gd name="T22" fmla="*/ 16 w 20"/>
                <a:gd name="T23" fmla="*/ 0 h 5"/>
                <a:gd name="T24" fmla="*/ 19 w 20"/>
                <a:gd name="T25" fmla="*/ 1 h 5"/>
                <a:gd name="T26" fmla="*/ 20 w 20"/>
                <a:gd name="T27" fmla="*/ 2 h 5"/>
                <a:gd name="T28" fmla="*/ 19 w 20"/>
                <a:gd name="T29" fmla="*/ 5 h 5"/>
                <a:gd name="T30" fmla="*/ 19 w 20"/>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5">
                  <a:moveTo>
                    <a:pt x="19" y="5"/>
                  </a:moveTo>
                  <a:lnTo>
                    <a:pt x="15" y="3"/>
                  </a:lnTo>
                  <a:lnTo>
                    <a:pt x="11" y="3"/>
                  </a:lnTo>
                  <a:lnTo>
                    <a:pt x="5" y="2"/>
                  </a:lnTo>
                  <a:lnTo>
                    <a:pt x="1" y="2"/>
                  </a:lnTo>
                  <a:lnTo>
                    <a:pt x="0" y="1"/>
                  </a:lnTo>
                  <a:lnTo>
                    <a:pt x="0" y="1"/>
                  </a:lnTo>
                  <a:lnTo>
                    <a:pt x="1" y="0"/>
                  </a:lnTo>
                  <a:lnTo>
                    <a:pt x="5" y="0"/>
                  </a:lnTo>
                  <a:lnTo>
                    <a:pt x="9" y="0"/>
                  </a:lnTo>
                  <a:lnTo>
                    <a:pt x="13" y="0"/>
                  </a:lnTo>
                  <a:lnTo>
                    <a:pt x="16" y="0"/>
                  </a:lnTo>
                  <a:lnTo>
                    <a:pt x="19" y="1"/>
                  </a:lnTo>
                  <a:lnTo>
                    <a:pt x="20" y="2"/>
                  </a:lnTo>
                  <a:lnTo>
                    <a:pt x="19" y="5"/>
                  </a:lnTo>
                  <a:lnTo>
                    <a:pt x="19" y="5"/>
                  </a:lnTo>
                  <a:close/>
                </a:path>
              </a:pathLst>
            </a:custGeom>
            <a:solidFill>
              <a:srgbClr val="6380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3" name="Freeform 219">
              <a:extLst>
                <a:ext uri="{FF2B5EF4-FFF2-40B4-BE49-F238E27FC236}">
                  <a16:creationId xmlns:a16="http://schemas.microsoft.com/office/drawing/2014/main" id="{E6B4CA4E-BB63-4EB7-8A9F-FD6B910B40E2}"/>
                </a:ext>
              </a:extLst>
            </p:cNvPr>
            <p:cNvSpPr>
              <a:spLocks/>
            </p:cNvSpPr>
            <p:nvPr/>
          </p:nvSpPr>
          <p:spPr bwMode="auto">
            <a:xfrm>
              <a:off x="5441" y="1050"/>
              <a:ext cx="8" cy="2"/>
            </a:xfrm>
            <a:custGeom>
              <a:avLst/>
              <a:gdLst>
                <a:gd name="T0" fmla="*/ 23 w 24"/>
                <a:gd name="T1" fmla="*/ 4 h 5"/>
                <a:gd name="T2" fmla="*/ 18 w 24"/>
                <a:gd name="T3" fmla="*/ 3 h 5"/>
                <a:gd name="T4" fmla="*/ 13 w 24"/>
                <a:gd name="T5" fmla="*/ 4 h 5"/>
                <a:gd name="T6" fmla="*/ 6 w 24"/>
                <a:gd name="T7" fmla="*/ 5 h 5"/>
                <a:gd name="T8" fmla="*/ 1 w 24"/>
                <a:gd name="T9" fmla="*/ 5 h 5"/>
                <a:gd name="T10" fmla="*/ 0 w 24"/>
                <a:gd name="T11" fmla="*/ 4 h 5"/>
                <a:gd name="T12" fmla="*/ 1 w 24"/>
                <a:gd name="T13" fmla="*/ 3 h 5"/>
                <a:gd name="T14" fmla="*/ 5 w 24"/>
                <a:gd name="T15" fmla="*/ 1 h 5"/>
                <a:gd name="T16" fmla="*/ 8 w 24"/>
                <a:gd name="T17" fmla="*/ 1 h 5"/>
                <a:gd name="T18" fmla="*/ 10 w 24"/>
                <a:gd name="T19" fmla="*/ 0 h 5"/>
                <a:gd name="T20" fmla="*/ 14 w 24"/>
                <a:gd name="T21" fmla="*/ 0 h 5"/>
                <a:gd name="T22" fmla="*/ 18 w 24"/>
                <a:gd name="T23" fmla="*/ 0 h 5"/>
                <a:gd name="T24" fmla="*/ 21 w 24"/>
                <a:gd name="T25" fmla="*/ 0 h 5"/>
                <a:gd name="T26" fmla="*/ 24 w 24"/>
                <a:gd name="T27" fmla="*/ 0 h 5"/>
                <a:gd name="T28" fmla="*/ 23 w 24"/>
                <a:gd name="T29" fmla="*/ 4 h 5"/>
                <a:gd name="T30" fmla="*/ 23 w 24"/>
                <a:gd name="T3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5">
                  <a:moveTo>
                    <a:pt x="23" y="4"/>
                  </a:moveTo>
                  <a:lnTo>
                    <a:pt x="18" y="3"/>
                  </a:lnTo>
                  <a:lnTo>
                    <a:pt x="13" y="4"/>
                  </a:lnTo>
                  <a:lnTo>
                    <a:pt x="6" y="5"/>
                  </a:lnTo>
                  <a:lnTo>
                    <a:pt x="1" y="5"/>
                  </a:lnTo>
                  <a:lnTo>
                    <a:pt x="0" y="4"/>
                  </a:lnTo>
                  <a:lnTo>
                    <a:pt x="1" y="3"/>
                  </a:lnTo>
                  <a:lnTo>
                    <a:pt x="5" y="1"/>
                  </a:lnTo>
                  <a:lnTo>
                    <a:pt x="8" y="1"/>
                  </a:lnTo>
                  <a:lnTo>
                    <a:pt x="10" y="0"/>
                  </a:lnTo>
                  <a:lnTo>
                    <a:pt x="14" y="0"/>
                  </a:lnTo>
                  <a:lnTo>
                    <a:pt x="18" y="0"/>
                  </a:lnTo>
                  <a:lnTo>
                    <a:pt x="21" y="0"/>
                  </a:lnTo>
                  <a:lnTo>
                    <a:pt x="24" y="0"/>
                  </a:lnTo>
                  <a:lnTo>
                    <a:pt x="23" y="4"/>
                  </a:lnTo>
                  <a:lnTo>
                    <a:pt x="23" y="4"/>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4" name="Freeform 220">
              <a:extLst>
                <a:ext uri="{FF2B5EF4-FFF2-40B4-BE49-F238E27FC236}">
                  <a16:creationId xmlns:a16="http://schemas.microsoft.com/office/drawing/2014/main" id="{346774FA-9B7C-46CE-8E6E-7AD82E560CF1}"/>
                </a:ext>
              </a:extLst>
            </p:cNvPr>
            <p:cNvSpPr>
              <a:spLocks/>
            </p:cNvSpPr>
            <p:nvPr/>
          </p:nvSpPr>
          <p:spPr bwMode="auto">
            <a:xfrm>
              <a:off x="5440" y="1045"/>
              <a:ext cx="5" cy="3"/>
            </a:xfrm>
            <a:custGeom>
              <a:avLst/>
              <a:gdLst>
                <a:gd name="T0" fmla="*/ 14 w 14"/>
                <a:gd name="T1" fmla="*/ 5 h 8"/>
                <a:gd name="T2" fmla="*/ 11 w 14"/>
                <a:gd name="T3" fmla="*/ 5 h 8"/>
                <a:gd name="T4" fmla="*/ 7 w 14"/>
                <a:gd name="T5" fmla="*/ 6 h 8"/>
                <a:gd name="T6" fmla="*/ 3 w 14"/>
                <a:gd name="T7" fmla="*/ 8 h 8"/>
                <a:gd name="T8" fmla="*/ 0 w 14"/>
                <a:gd name="T9" fmla="*/ 6 h 8"/>
                <a:gd name="T10" fmla="*/ 2 w 14"/>
                <a:gd name="T11" fmla="*/ 3 h 8"/>
                <a:gd name="T12" fmla="*/ 6 w 14"/>
                <a:gd name="T13" fmla="*/ 3 h 8"/>
                <a:gd name="T14" fmla="*/ 9 w 14"/>
                <a:gd name="T15" fmla="*/ 1 h 8"/>
                <a:gd name="T16" fmla="*/ 13 w 14"/>
                <a:gd name="T17" fmla="*/ 0 h 8"/>
                <a:gd name="T18" fmla="*/ 14 w 14"/>
                <a:gd name="T19" fmla="*/ 3 h 8"/>
                <a:gd name="T20" fmla="*/ 14 w 14"/>
                <a:gd name="T21" fmla="*/ 5 h 8"/>
                <a:gd name="T22" fmla="*/ 14 w 14"/>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8">
                  <a:moveTo>
                    <a:pt x="14" y="5"/>
                  </a:moveTo>
                  <a:lnTo>
                    <a:pt x="11" y="5"/>
                  </a:lnTo>
                  <a:lnTo>
                    <a:pt x="7" y="6"/>
                  </a:lnTo>
                  <a:lnTo>
                    <a:pt x="3" y="8"/>
                  </a:lnTo>
                  <a:lnTo>
                    <a:pt x="0" y="6"/>
                  </a:lnTo>
                  <a:lnTo>
                    <a:pt x="2" y="3"/>
                  </a:lnTo>
                  <a:lnTo>
                    <a:pt x="6" y="3"/>
                  </a:lnTo>
                  <a:lnTo>
                    <a:pt x="9" y="1"/>
                  </a:lnTo>
                  <a:lnTo>
                    <a:pt x="13" y="0"/>
                  </a:lnTo>
                  <a:lnTo>
                    <a:pt x="14" y="3"/>
                  </a:lnTo>
                  <a:lnTo>
                    <a:pt x="14" y="5"/>
                  </a:lnTo>
                  <a:lnTo>
                    <a:pt x="14" y="5"/>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5" name="Freeform 221">
              <a:extLst>
                <a:ext uri="{FF2B5EF4-FFF2-40B4-BE49-F238E27FC236}">
                  <a16:creationId xmlns:a16="http://schemas.microsoft.com/office/drawing/2014/main" id="{35FFA745-368F-4578-A08C-69BDA0C4D414}"/>
                </a:ext>
              </a:extLst>
            </p:cNvPr>
            <p:cNvSpPr>
              <a:spLocks/>
            </p:cNvSpPr>
            <p:nvPr/>
          </p:nvSpPr>
          <p:spPr bwMode="auto">
            <a:xfrm>
              <a:off x="5434" y="1042"/>
              <a:ext cx="10" cy="3"/>
            </a:xfrm>
            <a:custGeom>
              <a:avLst/>
              <a:gdLst>
                <a:gd name="T0" fmla="*/ 26 w 29"/>
                <a:gd name="T1" fmla="*/ 3 h 10"/>
                <a:gd name="T2" fmla="*/ 20 w 29"/>
                <a:gd name="T3" fmla="*/ 5 h 10"/>
                <a:gd name="T4" fmla="*/ 15 w 29"/>
                <a:gd name="T5" fmla="*/ 6 h 10"/>
                <a:gd name="T6" fmla="*/ 8 w 29"/>
                <a:gd name="T7" fmla="*/ 7 h 10"/>
                <a:gd name="T8" fmla="*/ 2 w 29"/>
                <a:gd name="T9" fmla="*/ 10 h 10"/>
                <a:gd name="T10" fmla="*/ 0 w 29"/>
                <a:gd name="T11" fmla="*/ 9 h 10"/>
                <a:gd name="T12" fmla="*/ 1 w 29"/>
                <a:gd name="T13" fmla="*/ 6 h 10"/>
                <a:gd name="T14" fmla="*/ 6 w 29"/>
                <a:gd name="T15" fmla="*/ 3 h 10"/>
                <a:gd name="T16" fmla="*/ 11 w 29"/>
                <a:gd name="T17" fmla="*/ 2 h 10"/>
                <a:gd name="T18" fmla="*/ 17 w 29"/>
                <a:gd name="T19" fmla="*/ 1 h 10"/>
                <a:gd name="T20" fmla="*/ 22 w 29"/>
                <a:gd name="T21" fmla="*/ 0 h 10"/>
                <a:gd name="T22" fmla="*/ 27 w 29"/>
                <a:gd name="T23" fmla="*/ 0 h 10"/>
                <a:gd name="T24" fmla="*/ 29 w 29"/>
                <a:gd name="T25" fmla="*/ 1 h 10"/>
                <a:gd name="T26" fmla="*/ 27 w 29"/>
                <a:gd name="T27" fmla="*/ 2 h 10"/>
                <a:gd name="T28" fmla="*/ 26 w 29"/>
                <a:gd name="T29" fmla="*/ 3 h 10"/>
                <a:gd name="T30" fmla="*/ 26 w 29"/>
                <a:gd name="T31"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0">
                  <a:moveTo>
                    <a:pt x="26" y="3"/>
                  </a:moveTo>
                  <a:lnTo>
                    <a:pt x="20" y="5"/>
                  </a:lnTo>
                  <a:lnTo>
                    <a:pt x="15" y="6"/>
                  </a:lnTo>
                  <a:lnTo>
                    <a:pt x="8" y="7"/>
                  </a:lnTo>
                  <a:lnTo>
                    <a:pt x="2" y="10"/>
                  </a:lnTo>
                  <a:lnTo>
                    <a:pt x="0" y="9"/>
                  </a:lnTo>
                  <a:lnTo>
                    <a:pt x="1" y="6"/>
                  </a:lnTo>
                  <a:lnTo>
                    <a:pt x="6" y="3"/>
                  </a:lnTo>
                  <a:lnTo>
                    <a:pt x="11" y="2"/>
                  </a:lnTo>
                  <a:lnTo>
                    <a:pt x="17" y="1"/>
                  </a:lnTo>
                  <a:lnTo>
                    <a:pt x="22" y="0"/>
                  </a:lnTo>
                  <a:lnTo>
                    <a:pt x="27" y="0"/>
                  </a:lnTo>
                  <a:lnTo>
                    <a:pt x="29" y="1"/>
                  </a:lnTo>
                  <a:lnTo>
                    <a:pt x="27" y="2"/>
                  </a:lnTo>
                  <a:lnTo>
                    <a:pt x="26" y="3"/>
                  </a:lnTo>
                  <a:lnTo>
                    <a:pt x="26" y="3"/>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6" name="Freeform 222">
              <a:extLst>
                <a:ext uri="{FF2B5EF4-FFF2-40B4-BE49-F238E27FC236}">
                  <a16:creationId xmlns:a16="http://schemas.microsoft.com/office/drawing/2014/main" id="{2F2B1A6F-8179-4E4E-8A6E-F86AEF6A1A88}"/>
                </a:ext>
              </a:extLst>
            </p:cNvPr>
            <p:cNvSpPr>
              <a:spLocks/>
            </p:cNvSpPr>
            <p:nvPr/>
          </p:nvSpPr>
          <p:spPr bwMode="auto">
            <a:xfrm>
              <a:off x="5434" y="1038"/>
              <a:ext cx="7" cy="3"/>
            </a:xfrm>
            <a:custGeom>
              <a:avLst/>
              <a:gdLst>
                <a:gd name="T0" fmla="*/ 2 w 19"/>
                <a:gd name="T1" fmla="*/ 7 h 7"/>
                <a:gd name="T2" fmla="*/ 0 w 19"/>
                <a:gd name="T3" fmla="*/ 7 h 7"/>
                <a:gd name="T4" fmla="*/ 0 w 19"/>
                <a:gd name="T5" fmla="*/ 6 h 7"/>
                <a:gd name="T6" fmla="*/ 2 w 19"/>
                <a:gd name="T7" fmla="*/ 3 h 7"/>
                <a:gd name="T8" fmla="*/ 7 w 19"/>
                <a:gd name="T9" fmla="*/ 2 h 7"/>
                <a:gd name="T10" fmla="*/ 12 w 19"/>
                <a:gd name="T11" fmla="*/ 0 h 7"/>
                <a:gd name="T12" fmla="*/ 16 w 19"/>
                <a:gd name="T13" fmla="*/ 0 h 7"/>
                <a:gd name="T14" fmla="*/ 19 w 19"/>
                <a:gd name="T15" fmla="*/ 0 h 7"/>
                <a:gd name="T16" fmla="*/ 19 w 19"/>
                <a:gd name="T17" fmla="*/ 2 h 7"/>
                <a:gd name="T18" fmla="*/ 14 w 19"/>
                <a:gd name="T19" fmla="*/ 3 h 7"/>
                <a:gd name="T20" fmla="*/ 10 w 19"/>
                <a:gd name="T21" fmla="*/ 5 h 7"/>
                <a:gd name="T22" fmla="*/ 5 w 19"/>
                <a:gd name="T23" fmla="*/ 6 h 7"/>
                <a:gd name="T24" fmla="*/ 2 w 19"/>
                <a:gd name="T25" fmla="*/ 7 h 7"/>
                <a:gd name="T26" fmla="*/ 2 w 19"/>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7">
                  <a:moveTo>
                    <a:pt x="2" y="7"/>
                  </a:moveTo>
                  <a:lnTo>
                    <a:pt x="0" y="7"/>
                  </a:lnTo>
                  <a:lnTo>
                    <a:pt x="0" y="6"/>
                  </a:lnTo>
                  <a:lnTo>
                    <a:pt x="2" y="3"/>
                  </a:lnTo>
                  <a:lnTo>
                    <a:pt x="7" y="2"/>
                  </a:lnTo>
                  <a:lnTo>
                    <a:pt x="12" y="0"/>
                  </a:lnTo>
                  <a:lnTo>
                    <a:pt x="16" y="0"/>
                  </a:lnTo>
                  <a:lnTo>
                    <a:pt x="19" y="0"/>
                  </a:lnTo>
                  <a:lnTo>
                    <a:pt x="19" y="2"/>
                  </a:lnTo>
                  <a:lnTo>
                    <a:pt x="14" y="3"/>
                  </a:lnTo>
                  <a:lnTo>
                    <a:pt x="10" y="5"/>
                  </a:lnTo>
                  <a:lnTo>
                    <a:pt x="5" y="6"/>
                  </a:lnTo>
                  <a:lnTo>
                    <a:pt x="2" y="7"/>
                  </a:lnTo>
                  <a:lnTo>
                    <a:pt x="2" y="7"/>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7" name="Freeform 223">
              <a:extLst>
                <a:ext uri="{FF2B5EF4-FFF2-40B4-BE49-F238E27FC236}">
                  <a16:creationId xmlns:a16="http://schemas.microsoft.com/office/drawing/2014/main" id="{1158F37B-A547-4FE3-9B24-4B05CAF6981E}"/>
                </a:ext>
              </a:extLst>
            </p:cNvPr>
            <p:cNvSpPr>
              <a:spLocks/>
            </p:cNvSpPr>
            <p:nvPr/>
          </p:nvSpPr>
          <p:spPr bwMode="auto">
            <a:xfrm>
              <a:off x="5448" y="1055"/>
              <a:ext cx="3" cy="8"/>
            </a:xfrm>
            <a:custGeom>
              <a:avLst/>
              <a:gdLst>
                <a:gd name="T0" fmla="*/ 3 w 9"/>
                <a:gd name="T1" fmla="*/ 21 h 23"/>
                <a:gd name="T2" fmla="*/ 0 w 9"/>
                <a:gd name="T3" fmla="*/ 23 h 23"/>
                <a:gd name="T4" fmla="*/ 0 w 9"/>
                <a:gd name="T5" fmla="*/ 20 h 23"/>
                <a:gd name="T6" fmla="*/ 0 w 9"/>
                <a:gd name="T7" fmla="*/ 16 h 23"/>
                <a:gd name="T8" fmla="*/ 3 w 9"/>
                <a:gd name="T9" fmla="*/ 12 h 23"/>
                <a:gd name="T10" fmla="*/ 4 w 9"/>
                <a:gd name="T11" fmla="*/ 7 h 23"/>
                <a:gd name="T12" fmla="*/ 5 w 9"/>
                <a:gd name="T13" fmla="*/ 5 h 23"/>
                <a:gd name="T14" fmla="*/ 6 w 9"/>
                <a:gd name="T15" fmla="*/ 1 h 23"/>
                <a:gd name="T16" fmla="*/ 9 w 9"/>
                <a:gd name="T17" fmla="*/ 0 h 23"/>
                <a:gd name="T18" fmla="*/ 9 w 9"/>
                <a:gd name="T19" fmla="*/ 1 h 23"/>
                <a:gd name="T20" fmla="*/ 9 w 9"/>
                <a:gd name="T21" fmla="*/ 4 h 23"/>
                <a:gd name="T22" fmla="*/ 8 w 9"/>
                <a:gd name="T23" fmla="*/ 10 h 23"/>
                <a:gd name="T24" fmla="*/ 6 w 9"/>
                <a:gd name="T25" fmla="*/ 14 h 23"/>
                <a:gd name="T26" fmla="*/ 4 w 9"/>
                <a:gd name="T27" fmla="*/ 18 h 23"/>
                <a:gd name="T28" fmla="*/ 3 w 9"/>
                <a:gd name="T29" fmla="*/ 21 h 23"/>
                <a:gd name="T30" fmla="*/ 3 w 9"/>
                <a:gd name="T31"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23">
                  <a:moveTo>
                    <a:pt x="3" y="21"/>
                  </a:moveTo>
                  <a:lnTo>
                    <a:pt x="0" y="23"/>
                  </a:lnTo>
                  <a:lnTo>
                    <a:pt x="0" y="20"/>
                  </a:lnTo>
                  <a:lnTo>
                    <a:pt x="0" y="16"/>
                  </a:lnTo>
                  <a:lnTo>
                    <a:pt x="3" y="12"/>
                  </a:lnTo>
                  <a:lnTo>
                    <a:pt x="4" y="7"/>
                  </a:lnTo>
                  <a:lnTo>
                    <a:pt x="5" y="5"/>
                  </a:lnTo>
                  <a:lnTo>
                    <a:pt x="6" y="1"/>
                  </a:lnTo>
                  <a:lnTo>
                    <a:pt x="9" y="0"/>
                  </a:lnTo>
                  <a:lnTo>
                    <a:pt x="9" y="1"/>
                  </a:lnTo>
                  <a:lnTo>
                    <a:pt x="9" y="4"/>
                  </a:lnTo>
                  <a:lnTo>
                    <a:pt x="8" y="10"/>
                  </a:lnTo>
                  <a:lnTo>
                    <a:pt x="6" y="14"/>
                  </a:lnTo>
                  <a:lnTo>
                    <a:pt x="4" y="18"/>
                  </a:lnTo>
                  <a:lnTo>
                    <a:pt x="3" y="21"/>
                  </a:lnTo>
                  <a:lnTo>
                    <a:pt x="3" y="21"/>
                  </a:lnTo>
                  <a:close/>
                </a:path>
              </a:pathLst>
            </a:custGeom>
            <a:solidFill>
              <a:srgbClr val="6380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8" name="Freeform 224">
              <a:extLst>
                <a:ext uri="{FF2B5EF4-FFF2-40B4-BE49-F238E27FC236}">
                  <a16:creationId xmlns:a16="http://schemas.microsoft.com/office/drawing/2014/main" id="{F7F7C61A-30FA-438C-82EF-DDB516170FFD}"/>
                </a:ext>
              </a:extLst>
            </p:cNvPr>
            <p:cNvSpPr>
              <a:spLocks/>
            </p:cNvSpPr>
            <p:nvPr/>
          </p:nvSpPr>
          <p:spPr bwMode="auto">
            <a:xfrm>
              <a:off x="5444" y="1048"/>
              <a:ext cx="2" cy="7"/>
            </a:xfrm>
            <a:custGeom>
              <a:avLst/>
              <a:gdLst>
                <a:gd name="T0" fmla="*/ 5 w 5"/>
                <a:gd name="T1" fmla="*/ 18 h 20"/>
                <a:gd name="T2" fmla="*/ 3 w 5"/>
                <a:gd name="T3" fmla="*/ 20 h 20"/>
                <a:gd name="T4" fmla="*/ 1 w 5"/>
                <a:gd name="T5" fmla="*/ 18 h 20"/>
                <a:gd name="T6" fmla="*/ 1 w 5"/>
                <a:gd name="T7" fmla="*/ 15 h 20"/>
                <a:gd name="T8" fmla="*/ 1 w 5"/>
                <a:gd name="T9" fmla="*/ 11 h 20"/>
                <a:gd name="T10" fmla="*/ 0 w 5"/>
                <a:gd name="T11" fmla="*/ 6 h 20"/>
                <a:gd name="T12" fmla="*/ 0 w 5"/>
                <a:gd name="T13" fmla="*/ 2 h 20"/>
                <a:gd name="T14" fmla="*/ 0 w 5"/>
                <a:gd name="T15" fmla="*/ 0 h 20"/>
                <a:gd name="T16" fmla="*/ 1 w 5"/>
                <a:gd name="T17" fmla="*/ 1 h 20"/>
                <a:gd name="T18" fmla="*/ 4 w 5"/>
                <a:gd name="T19" fmla="*/ 3 h 20"/>
                <a:gd name="T20" fmla="*/ 5 w 5"/>
                <a:gd name="T21" fmla="*/ 8 h 20"/>
                <a:gd name="T22" fmla="*/ 5 w 5"/>
                <a:gd name="T23" fmla="*/ 12 h 20"/>
                <a:gd name="T24" fmla="*/ 5 w 5"/>
                <a:gd name="T25" fmla="*/ 18 h 20"/>
                <a:gd name="T26" fmla="*/ 5 w 5"/>
                <a:gd name="T2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0">
                  <a:moveTo>
                    <a:pt x="5" y="18"/>
                  </a:moveTo>
                  <a:lnTo>
                    <a:pt x="3" y="20"/>
                  </a:lnTo>
                  <a:lnTo>
                    <a:pt x="1" y="18"/>
                  </a:lnTo>
                  <a:lnTo>
                    <a:pt x="1" y="15"/>
                  </a:lnTo>
                  <a:lnTo>
                    <a:pt x="1" y="11"/>
                  </a:lnTo>
                  <a:lnTo>
                    <a:pt x="0" y="6"/>
                  </a:lnTo>
                  <a:lnTo>
                    <a:pt x="0" y="2"/>
                  </a:lnTo>
                  <a:lnTo>
                    <a:pt x="0" y="0"/>
                  </a:lnTo>
                  <a:lnTo>
                    <a:pt x="1" y="1"/>
                  </a:lnTo>
                  <a:lnTo>
                    <a:pt x="4" y="3"/>
                  </a:lnTo>
                  <a:lnTo>
                    <a:pt x="5" y="8"/>
                  </a:lnTo>
                  <a:lnTo>
                    <a:pt x="5" y="12"/>
                  </a:lnTo>
                  <a:lnTo>
                    <a:pt x="5" y="18"/>
                  </a:lnTo>
                  <a:lnTo>
                    <a:pt x="5" y="18"/>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9" name="Freeform 225">
              <a:extLst>
                <a:ext uri="{FF2B5EF4-FFF2-40B4-BE49-F238E27FC236}">
                  <a16:creationId xmlns:a16="http://schemas.microsoft.com/office/drawing/2014/main" id="{216C38AB-4A67-4EF7-8759-16383800F8D4}"/>
                </a:ext>
              </a:extLst>
            </p:cNvPr>
            <p:cNvSpPr>
              <a:spLocks/>
            </p:cNvSpPr>
            <p:nvPr/>
          </p:nvSpPr>
          <p:spPr bwMode="auto">
            <a:xfrm>
              <a:off x="5441" y="1044"/>
              <a:ext cx="2" cy="6"/>
            </a:xfrm>
            <a:custGeom>
              <a:avLst/>
              <a:gdLst>
                <a:gd name="T0" fmla="*/ 4 w 6"/>
                <a:gd name="T1" fmla="*/ 20 h 20"/>
                <a:gd name="T2" fmla="*/ 1 w 6"/>
                <a:gd name="T3" fmla="*/ 15 h 20"/>
                <a:gd name="T4" fmla="*/ 1 w 6"/>
                <a:gd name="T5" fmla="*/ 10 h 20"/>
                <a:gd name="T6" fmla="*/ 1 w 6"/>
                <a:gd name="T7" fmla="*/ 5 h 20"/>
                <a:gd name="T8" fmla="*/ 0 w 6"/>
                <a:gd name="T9" fmla="*/ 1 h 20"/>
                <a:gd name="T10" fmla="*/ 1 w 6"/>
                <a:gd name="T11" fmla="*/ 0 h 20"/>
                <a:gd name="T12" fmla="*/ 3 w 6"/>
                <a:gd name="T13" fmla="*/ 0 h 20"/>
                <a:gd name="T14" fmla="*/ 4 w 6"/>
                <a:gd name="T15" fmla="*/ 4 h 20"/>
                <a:gd name="T16" fmla="*/ 6 w 6"/>
                <a:gd name="T17" fmla="*/ 9 h 20"/>
                <a:gd name="T18" fmla="*/ 5 w 6"/>
                <a:gd name="T19" fmla="*/ 14 h 20"/>
                <a:gd name="T20" fmla="*/ 4 w 6"/>
                <a:gd name="T21" fmla="*/ 20 h 20"/>
                <a:gd name="T22" fmla="*/ 4 w 6"/>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20">
                  <a:moveTo>
                    <a:pt x="4" y="20"/>
                  </a:moveTo>
                  <a:lnTo>
                    <a:pt x="1" y="15"/>
                  </a:lnTo>
                  <a:lnTo>
                    <a:pt x="1" y="10"/>
                  </a:lnTo>
                  <a:lnTo>
                    <a:pt x="1" y="5"/>
                  </a:lnTo>
                  <a:lnTo>
                    <a:pt x="0" y="1"/>
                  </a:lnTo>
                  <a:lnTo>
                    <a:pt x="1" y="0"/>
                  </a:lnTo>
                  <a:lnTo>
                    <a:pt x="3" y="0"/>
                  </a:lnTo>
                  <a:lnTo>
                    <a:pt x="4" y="4"/>
                  </a:lnTo>
                  <a:lnTo>
                    <a:pt x="6" y="9"/>
                  </a:lnTo>
                  <a:lnTo>
                    <a:pt x="5" y="14"/>
                  </a:lnTo>
                  <a:lnTo>
                    <a:pt x="4" y="20"/>
                  </a:lnTo>
                  <a:lnTo>
                    <a:pt x="4" y="20"/>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0" name="Freeform 226">
              <a:extLst>
                <a:ext uri="{FF2B5EF4-FFF2-40B4-BE49-F238E27FC236}">
                  <a16:creationId xmlns:a16="http://schemas.microsoft.com/office/drawing/2014/main" id="{CB26DF69-2C88-4A13-9BAE-B8F84C9DE980}"/>
                </a:ext>
              </a:extLst>
            </p:cNvPr>
            <p:cNvSpPr>
              <a:spLocks/>
            </p:cNvSpPr>
            <p:nvPr/>
          </p:nvSpPr>
          <p:spPr bwMode="auto">
            <a:xfrm>
              <a:off x="5437" y="1039"/>
              <a:ext cx="2" cy="7"/>
            </a:xfrm>
            <a:custGeom>
              <a:avLst/>
              <a:gdLst>
                <a:gd name="T0" fmla="*/ 8 w 8"/>
                <a:gd name="T1" fmla="*/ 20 h 23"/>
                <a:gd name="T2" fmla="*/ 7 w 8"/>
                <a:gd name="T3" fmla="*/ 23 h 23"/>
                <a:gd name="T4" fmla="*/ 5 w 8"/>
                <a:gd name="T5" fmla="*/ 21 h 23"/>
                <a:gd name="T6" fmla="*/ 5 w 8"/>
                <a:gd name="T7" fmla="*/ 19 h 23"/>
                <a:gd name="T8" fmla="*/ 5 w 8"/>
                <a:gd name="T9" fmla="*/ 16 h 23"/>
                <a:gd name="T10" fmla="*/ 4 w 8"/>
                <a:gd name="T11" fmla="*/ 14 h 23"/>
                <a:gd name="T12" fmla="*/ 4 w 8"/>
                <a:gd name="T13" fmla="*/ 10 h 23"/>
                <a:gd name="T14" fmla="*/ 2 w 8"/>
                <a:gd name="T15" fmla="*/ 5 h 23"/>
                <a:gd name="T16" fmla="*/ 0 w 8"/>
                <a:gd name="T17" fmla="*/ 1 h 23"/>
                <a:gd name="T18" fmla="*/ 2 w 8"/>
                <a:gd name="T19" fmla="*/ 0 h 23"/>
                <a:gd name="T20" fmla="*/ 4 w 8"/>
                <a:gd name="T21" fmla="*/ 0 h 23"/>
                <a:gd name="T22" fmla="*/ 5 w 8"/>
                <a:gd name="T23" fmla="*/ 4 h 23"/>
                <a:gd name="T24" fmla="*/ 7 w 8"/>
                <a:gd name="T25" fmla="*/ 11 h 23"/>
                <a:gd name="T26" fmla="*/ 8 w 8"/>
                <a:gd name="T27" fmla="*/ 18 h 23"/>
                <a:gd name="T28" fmla="*/ 8 w 8"/>
                <a:gd name="T29" fmla="*/ 20 h 23"/>
                <a:gd name="T30" fmla="*/ 8 w 8"/>
                <a:gd name="T3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23">
                  <a:moveTo>
                    <a:pt x="8" y="20"/>
                  </a:moveTo>
                  <a:lnTo>
                    <a:pt x="7" y="23"/>
                  </a:lnTo>
                  <a:lnTo>
                    <a:pt x="5" y="21"/>
                  </a:lnTo>
                  <a:lnTo>
                    <a:pt x="5" y="19"/>
                  </a:lnTo>
                  <a:lnTo>
                    <a:pt x="5" y="16"/>
                  </a:lnTo>
                  <a:lnTo>
                    <a:pt x="4" y="14"/>
                  </a:lnTo>
                  <a:lnTo>
                    <a:pt x="4" y="10"/>
                  </a:lnTo>
                  <a:lnTo>
                    <a:pt x="2" y="5"/>
                  </a:lnTo>
                  <a:lnTo>
                    <a:pt x="0" y="1"/>
                  </a:lnTo>
                  <a:lnTo>
                    <a:pt x="2" y="0"/>
                  </a:lnTo>
                  <a:lnTo>
                    <a:pt x="4" y="0"/>
                  </a:lnTo>
                  <a:lnTo>
                    <a:pt x="5" y="4"/>
                  </a:lnTo>
                  <a:lnTo>
                    <a:pt x="7" y="11"/>
                  </a:lnTo>
                  <a:lnTo>
                    <a:pt x="8" y="18"/>
                  </a:lnTo>
                  <a:lnTo>
                    <a:pt x="8" y="20"/>
                  </a:lnTo>
                  <a:lnTo>
                    <a:pt x="8" y="20"/>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1" name="Freeform 227">
              <a:extLst>
                <a:ext uri="{FF2B5EF4-FFF2-40B4-BE49-F238E27FC236}">
                  <a16:creationId xmlns:a16="http://schemas.microsoft.com/office/drawing/2014/main" id="{0135433C-753E-4364-8BDE-9E38513EC150}"/>
                </a:ext>
              </a:extLst>
            </p:cNvPr>
            <p:cNvSpPr>
              <a:spLocks/>
            </p:cNvSpPr>
            <p:nvPr/>
          </p:nvSpPr>
          <p:spPr bwMode="auto">
            <a:xfrm>
              <a:off x="5432" y="1031"/>
              <a:ext cx="2" cy="11"/>
            </a:xfrm>
            <a:custGeom>
              <a:avLst/>
              <a:gdLst>
                <a:gd name="T0" fmla="*/ 8 w 8"/>
                <a:gd name="T1" fmla="*/ 32 h 32"/>
                <a:gd name="T2" fmla="*/ 7 w 8"/>
                <a:gd name="T3" fmla="*/ 32 h 32"/>
                <a:gd name="T4" fmla="*/ 5 w 8"/>
                <a:gd name="T5" fmla="*/ 29 h 32"/>
                <a:gd name="T6" fmla="*/ 4 w 8"/>
                <a:gd name="T7" fmla="*/ 23 h 32"/>
                <a:gd name="T8" fmla="*/ 3 w 8"/>
                <a:gd name="T9" fmla="*/ 15 h 32"/>
                <a:gd name="T10" fmla="*/ 2 w 8"/>
                <a:gd name="T11" fmla="*/ 9 h 32"/>
                <a:gd name="T12" fmla="*/ 0 w 8"/>
                <a:gd name="T13" fmla="*/ 3 h 32"/>
                <a:gd name="T14" fmla="*/ 2 w 8"/>
                <a:gd name="T15" fmla="*/ 2 h 32"/>
                <a:gd name="T16" fmla="*/ 4 w 8"/>
                <a:gd name="T17" fmla="*/ 0 h 32"/>
                <a:gd name="T18" fmla="*/ 5 w 8"/>
                <a:gd name="T19" fmla="*/ 8 h 32"/>
                <a:gd name="T20" fmla="*/ 8 w 8"/>
                <a:gd name="T21" fmla="*/ 15 h 32"/>
                <a:gd name="T22" fmla="*/ 8 w 8"/>
                <a:gd name="T23" fmla="*/ 24 h 32"/>
                <a:gd name="T24" fmla="*/ 8 w 8"/>
                <a:gd name="T25" fmla="*/ 32 h 32"/>
                <a:gd name="T26" fmla="*/ 8 w 8"/>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32">
                  <a:moveTo>
                    <a:pt x="8" y="32"/>
                  </a:moveTo>
                  <a:lnTo>
                    <a:pt x="7" y="32"/>
                  </a:lnTo>
                  <a:lnTo>
                    <a:pt x="5" y="29"/>
                  </a:lnTo>
                  <a:lnTo>
                    <a:pt x="4" y="23"/>
                  </a:lnTo>
                  <a:lnTo>
                    <a:pt x="3" y="15"/>
                  </a:lnTo>
                  <a:lnTo>
                    <a:pt x="2" y="9"/>
                  </a:lnTo>
                  <a:lnTo>
                    <a:pt x="0" y="3"/>
                  </a:lnTo>
                  <a:lnTo>
                    <a:pt x="2" y="2"/>
                  </a:lnTo>
                  <a:lnTo>
                    <a:pt x="4" y="0"/>
                  </a:lnTo>
                  <a:lnTo>
                    <a:pt x="5" y="8"/>
                  </a:lnTo>
                  <a:lnTo>
                    <a:pt x="8" y="15"/>
                  </a:lnTo>
                  <a:lnTo>
                    <a:pt x="8" y="24"/>
                  </a:lnTo>
                  <a:lnTo>
                    <a:pt x="8" y="32"/>
                  </a:lnTo>
                  <a:lnTo>
                    <a:pt x="8" y="32"/>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2" name="Freeform 228">
              <a:extLst>
                <a:ext uri="{FF2B5EF4-FFF2-40B4-BE49-F238E27FC236}">
                  <a16:creationId xmlns:a16="http://schemas.microsoft.com/office/drawing/2014/main" id="{0C02AF1E-2C51-4233-A3BE-214CC0C6FEA0}"/>
                </a:ext>
              </a:extLst>
            </p:cNvPr>
            <p:cNvSpPr>
              <a:spLocks/>
            </p:cNvSpPr>
            <p:nvPr/>
          </p:nvSpPr>
          <p:spPr bwMode="auto">
            <a:xfrm>
              <a:off x="5431" y="1034"/>
              <a:ext cx="5" cy="5"/>
            </a:xfrm>
            <a:custGeom>
              <a:avLst/>
              <a:gdLst>
                <a:gd name="T0" fmla="*/ 2 w 17"/>
                <a:gd name="T1" fmla="*/ 13 h 13"/>
                <a:gd name="T2" fmla="*/ 0 w 17"/>
                <a:gd name="T3" fmla="*/ 12 h 13"/>
                <a:gd name="T4" fmla="*/ 0 w 17"/>
                <a:gd name="T5" fmla="*/ 9 h 13"/>
                <a:gd name="T6" fmla="*/ 2 w 17"/>
                <a:gd name="T7" fmla="*/ 5 h 13"/>
                <a:gd name="T8" fmla="*/ 7 w 17"/>
                <a:gd name="T9" fmla="*/ 3 h 13"/>
                <a:gd name="T10" fmla="*/ 12 w 17"/>
                <a:gd name="T11" fmla="*/ 0 h 13"/>
                <a:gd name="T12" fmla="*/ 17 w 17"/>
                <a:gd name="T13" fmla="*/ 0 h 13"/>
                <a:gd name="T14" fmla="*/ 17 w 17"/>
                <a:gd name="T15" fmla="*/ 3 h 13"/>
                <a:gd name="T16" fmla="*/ 13 w 17"/>
                <a:gd name="T17" fmla="*/ 5 h 13"/>
                <a:gd name="T18" fmla="*/ 7 w 17"/>
                <a:gd name="T19" fmla="*/ 8 h 13"/>
                <a:gd name="T20" fmla="*/ 2 w 17"/>
                <a:gd name="T21" fmla="*/ 13 h 13"/>
                <a:gd name="T22" fmla="*/ 2 w 17"/>
                <a:gd name="T2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3">
                  <a:moveTo>
                    <a:pt x="2" y="13"/>
                  </a:moveTo>
                  <a:lnTo>
                    <a:pt x="0" y="12"/>
                  </a:lnTo>
                  <a:lnTo>
                    <a:pt x="0" y="9"/>
                  </a:lnTo>
                  <a:lnTo>
                    <a:pt x="2" y="5"/>
                  </a:lnTo>
                  <a:lnTo>
                    <a:pt x="7" y="3"/>
                  </a:lnTo>
                  <a:lnTo>
                    <a:pt x="12" y="0"/>
                  </a:lnTo>
                  <a:lnTo>
                    <a:pt x="17" y="0"/>
                  </a:lnTo>
                  <a:lnTo>
                    <a:pt x="17" y="3"/>
                  </a:lnTo>
                  <a:lnTo>
                    <a:pt x="13" y="5"/>
                  </a:lnTo>
                  <a:lnTo>
                    <a:pt x="7" y="8"/>
                  </a:lnTo>
                  <a:lnTo>
                    <a:pt x="2" y="13"/>
                  </a:lnTo>
                  <a:lnTo>
                    <a:pt x="2" y="13"/>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3" name="Freeform 229">
              <a:extLst>
                <a:ext uri="{FF2B5EF4-FFF2-40B4-BE49-F238E27FC236}">
                  <a16:creationId xmlns:a16="http://schemas.microsoft.com/office/drawing/2014/main" id="{79D47199-40F7-4E4A-9A38-C2CE629F4BE4}"/>
                </a:ext>
              </a:extLst>
            </p:cNvPr>
            <p:cNvSpPr>
              <a:spLocks/>
            </p:cNvSpPr>
            <p:nvPr/>
          </p:nvSpPr>
          <p:spPr bwMode="auto">
            <a:xfrm>
              <a:off x="5448" y="1063"/>
              <a:ext cx="6" cy="5"/>
            </a:xfrm>
            <a:custGeom>
              <a:avLst/>
              <a:gdLst>
                <a:gd name="T0" fmla="*/ 14 w 17"/>
                <a:gd name="T1" fmla="*/ 14 h 14"/>
                <a:gd name="T2" fmla="*/ 10 w 17"/>
                <a:gd name="T3" fmla="*/ 11 h 14"/>
                <a:gd name="T4" fmla="*/ 8 w 17"/>
                <a:gd name="T5" fmla="*/ 9 h 14"/>
                <a:gd name="T6" fmla="*/ 4 w 17"/>
                <a:gd name="T7" fmla="*/ 5 h 14"/>
                <a:gd name="T8" fmla="*/ 0 w 17"/>
                <a:gd name="T9" fmla="*/ 1 h 14"/>
                <a:gd name="T10" fmla="*/ 0 w 17"/>
                <a:gd name="T11" fmla="*/ 1 h 14"/>
                <a:gd name="T12" fmla="*/ 0 w 17"/>
                <a:gd name="T13" fmla="*/ 0 h 14"/>
                <a:gd name="T14" fmla="*/ 2 w 17"/>
                <a:gd name="T15" fmla="*/ 0 h 14"/>
                <a:gd name="T16" fmla="*/ 5 w 17"/>
                <a:gd name="T17" fmla="*/ 2 h 14"/>
                <a:gd name="T18" fmla="*/ 8 w 17"/>
                <a:gd name="T19" fmla="*/ 5 h 14"/>
                <a:gd name="T20" fmla="*/ 12 w 17"/>
                <a:gd name="T21" fmla="*/ 7 h 14"/>
                <a:gd name="T22" fmla="*/ 14 w 17"/>
                <a:gd name="T23" fmla="*/ 9 h 14"/>
                <a:gd name="T24" fmla="*/ 17 w 17"/>
                <a:gd name="T25" fmla="*/ 11 h 14"/>
                <a:gd name="T26" fmla="*/ 17 w 17"/>
                <a:gd name="T27" fmla="*/ 12 h 14"/>
                <a:gd name="T28" fmla="*/ 14 w 17"/>
                <a:gd name="T29" fmla="*/ 14 h 14"/>
                <a:gd name="T30" fmla="*/ 14 w 17"/>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4">
                  <a:moveTo>
                    <a:pt x="14" y="14"/>
                  </a:moveTo>
                  <a:lnTo>
                    <a:pt x="10" y="11"/>
                  </a:lnTo>
                  <a:lnTo>
                    <a:pt x="8" y="9"/>
                  </a:lnTo>
                  <a:lnTo>
                    <a:pt x="4" y="5"/>
                  </a:lnTo>
                  <a:lnTo>
                    <a:pt x="0" y="1"/>
                  </a:lnTo>
                  <a:lnTo>
                    <a:pt x="0" y="1"/>
                  </a:lnTo>
                  <a:lnTo>
                    <a:pt x="0" y="0"/>
                  </a:lnTo>
                  <a:lnTo>
                    <a:pt x="2" y="0"/>
                  </a:lnTo>
                  <a:lnTo>
                    <a:pt x="5" y="2"/>
                  </a:lnTo>
                  <a:lnTo>
                    <a:pt x="8" y="5"/>
                  </a:lnTo>
                  <a:lnTo>
                    <a:pt x="12" y="7"/>
                  </a:lnTo>
                  <a:lnTo>
                    <a:pt x="14" y="9"/>
                  </a:lnTo>
                  <a:lnTo>
                    <a:pt x="17" y="11"/>
                  </a:lnTo>
                  <a:lnTo>
                    <a:pt x="17" y="12"/>
                  </a:lnTo>
                  <a:lnTo>
                    <a:pt x="14" y="14"/>
                  </a:lnTo>
                  <a:lnTo>
                    <a:pt x="14" y="14"/>
                  </a:lnTo>
                  <a:close/>
                </a:path>
              </a:pathLst>
            </a:custGeom>
            <a:solidFill>
              <a:srgbClr val="6380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4" name="Freeform 230">
              <a:extLst>
                <a:ext uri="{FF2B5EF4-FFF2-40B4-BE49-F238E27FC236}">
                  <a16:creationId xmlns:a16="http://schemas.microsoft.com/office/drawing/2014/main" id="{ED96AC50-5847-4717-BE2F-56DE84B9FE97}"/>
                </a:ext>
              </a:extLst>
            </p:cNvPr>
            <p:cNvSpPr>
              <a:spLocks/>
            </p:cNvSpPr>
            <p:nvPr/>
          </p:nvSpPr>
          <p:spPr bwMode="auto">
            <a:xfrm>
              <a:off x="5314" y="956"/>
              <a:ext cx="1" cy="5"/>
            </a:xfrm>
            <a:custGeom>
              <a:avLst/>
              <a:gdLst>
                <a:gd name="T0" fmla="*/ 1 w 4"/>
                <a:gd name="T1" fmla="*/ 14 h 14"/>
                <a:gd name="T2" fmla="*/ 0 w 4"/>
                <a:gd name="T3" fmla="*/ 12 h 14"/>
                <a:gd name="T4" fmla="*/ 1 w 4"/>
                <a:gd name="T5" fmla="*/ 9 h 14"/>
                <a:gd name="T6" fmla="*/ 1 w 4"/>
                <a:gd name="T7" fmla="*/ 5 h 14"/>
                <a:gd name="T8" fmla="*/ 0 w 4"/>
                <a:gd name="T9" fmla="*/ 2 h 14"/>
                <a:gd name="T10" fmla="*/ 2 w 4"/>
                <a:gd name="T11" fmla="*/ 0 h 14"/>
                <a:gd name="T12" fmla="*/ 4 w 4"/>
                <a:gd name="T13" fmla="*/ 5 h 14"/>
                <a:gd name="T14" fmla="*/ 4 w 4"/>
                <a:gd name="T15" fmla="*/ 12 h 14"/>
                <a:gd name="T16" fmla="*/ 1 w 4"/>
                <a:gd name="T17" fmla="*/ 14 h 14"/>
                <a:gd name="T18" fmla="*/ 1 w 4"/>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4">
                  <a:moveTo>
                    <a:pt x="1" y="14"/>
                  </a:moveTo>
                  <a:lnTo>
                    <a:pt x="0" y="12"/>
                  </a:lnTo>
                  <a:lnTo>
                    <a:pt x="1" y="9"/>
                  </a:lnTo>
                  <a:lnTo>
                    <a:pt x="1" y="5"/>
                  </a:lnTo>
                  <a:lnTo>
                    <a:pt x="0" y="2"/>
                  </a:lnTo>
                  <a:lnTo>
                    <a:pt x="2" y="0"/>
                  </a:lnTo>
                  <a:lnTo>
                    <a:pt x="4" y="5"/>
                  </a:lnTo>
                  <a:lnTo>
                    <a:pt x="4" y="12"/>
                  </a:lnTo>
                  <a:lnTo>
                    <a:pt x="1" y="14"/>
                  </a:lnTo>
                  <a:lnTo>
                    <a:pt x="1" y="14"/>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5" name="Freeform 231">
              <a:extLst>
                <a:ext uri="{FF2B5EF4-FFF2-40B4-BE49-F238E27FC236}">
                  <a16:creationId xmlns:a16="http://schemas.microsoft.com/office/drawing/2014/main" id="{31E4388C-68AF-49FC-A369-530E901BFFAF}"/>
                </a:ext>
              </a:extLst>
            </p:cNvPr>
            <p:cNvSpPr>
              <a:spLocks/>
            </p:cNvSpPr>
            <p:nvPr/>
          </p:nvSpPr>
          <p:spPr bwMode="auto">
            <a:xfrm>
              <a:off x="5317" y="950"/>
              <a:ext cx="4" cy="7"/>
            </a:xfrm>
            <a:custGeom>
              <a:avLst/>
              <a:gdLst>
                <a:gd name="T0" fmla="*/ 5 w 10"/>
                <a:gd name="T1" fmla="*/ 6 h 20"/>
                <a:gd name="T2" fmla="*/ 7 w 10"/>
                <a:gd name="T3" fmla="*/ 2 h 20"/>
                <a:gd name="T4" fmla="*/ 9 w 10"/>
                <a:gd name="T5" fmla="*/ 0 h 20"/>
                <a:gd name="T6" fmla="*/ 10 w 10"/>
                <a:gd name="T7" fmla="*/ 1 h 20"/>
                <a:gd name="T8" fmla="*/ 10 w 10"/>
                <a:gd name="T9" fmla="*/ 4 h 20"/>
                <a:gd name="T10" fmla="*/ 9 w 10"/>
                <a:gd name="T11" fmla="*/ 7 h 20"/>
                <a:gd name="T12" fmla="*/ 9 w 10"/>
                <a:gd name="T13" fmla="*/ 11 h 20"/>
                <a:gd name="T14" fmla="*/ 7 w 10"/>
                <a:gd name="T15" fmla="*/ 15 h 20"/>
                <a:gd name="T16" fmla="*/ 5 w 10"/>
                <a:gd name="T17" fmla="*/ 19 h 20"/>
                <a:gd name="T18" fmla="*/ 3 w 10"/>
                <a:gd name="T19" fmla="*/ 20 h 20"/>
                <a:gd name="T20" fmla="*/ 0 w 10"/>
                <a:gd name="T21" fmla="*/ 19 h 20"/>
                <a:gd name="T22" fmla="*/ 2 w 10"/>
                <a:gd name="T23" fmla="*/ 15 h 20"/>
                <a:gd name="T24" fmla="*/ 3 w 10"/>
                <a:gd name="T25" fmla="*/ 12 h 20"/>
                <a:gd name="T26" fmla="*/ 4 w 10"/>
                <a:gd name="T27" fmla="*/ 9 h 20"/>
                <a:gd name="T28" fmla="*/ 5 w 10"/>
                <a:gd name="T29" fmla="*/ 6 h 20"/>
                <a:gd name="T30" fmla="*/ 5 w 10"/>
                <a:gd name="T3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20">
                  <a:moveTo>
                    <a:pt x="5" y="6"/>
                  </a:moveTo>
                  <a:lnTo>
                    <a:pt x="7" y="2"/>
                  </a:lnTo>
                  <a:lnTo>
                    <a:pt x="9" y="0"/>
                  </a:lnTo>
                  <a:lnTo>
                    <a:pt x="10" y="1"/>
                  </a:lnTo>
                  <a:lnTo>
                    <a:pt x="10" y="4"/>
                  </a:lnTo>
                  <a:lnTo>
                    <a:pt x="9" y="7"/>
                  </a:lnTo>
                  <a:lnTo>
                    <a:pt x="9" y="11"/>
                  </a:lnTo>
                  <a:lnTo>
                    <a:pt x="7" y="15"/>
                  </a:lnTo>
                  <a:lnTo>
                    <a:pt x="5" y="19"/>
                  </a:lnTo>
                  <a:lnTo>
                    <a:pt x="3" y="20"/>
                  </a:lnTo>
                  <a:lnTo>
                    <a:pt x="0" y="19"/>
                  </a:lnTo>
                  <a:lnTo>
                    <a:pt x="2" y="15"/>
                  </a:lnTo>
                  <a:lnTo>
                    <a:pt x="3" y="12"/>
                  </a:lnTo>
                  <a:lnTo>
                    <a:pt x="4" y="9"/>
                  </a:lnTo>
                  <a:lnTo>
                    <a:pt x="5" y="6"/>
                  </a:lnTo>
                  <a:lnTo>
                    <a:pt x="5" y="6"/>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6" name="Freeform 232">
              <a:extLst>
                <a:ext uri="{FF2B5EF4-FFF2-40B4-BE49-F238E27FC236}">
                  <a16:creationId xmlns:a16="http://schemas.microsoft.com/office/drawing/2014/main" id="{ECDDD605-F3B3-4E73-B422-8EDCA0D6578C}"/>
                </a:ext>
              </a:extLst>
            </p:cNvPr>
            <p:cNvSpPr>
              <a:spLocks/>
            </p:cNvSpPr>
            <p:nvPr/>
          </p:nvSpPr>
          <p:spPr bwMode="auto">
            <a:xfrm>
              <a:off x="5323" y="947"/>
              <a:ext cx="2" cy="7"/>
            </a:xfrm>
            <a:custGeom>
              <a:avLst/>
              <a:gdLst>
                <a:gd name="T0" fmla="*/ 2 w 6"/>
                <a:gd name="T1" fmla="*/ 4 h 21"/>
                <a:gd name="T2" fmla="*/ 4 w 6"/>
                <a:gd name="T3" fmla="*/ 1 h 21"/>
                <a:gd name="T4" fmla="*/ 5 w 6"/>
                <a:gd name="T5" fmla="*/ 0 h 21"/>
                <a:gd name="T6" fmla="*/ 6 w 6"/>
                <a:gd name="T7" fmla="*/ 1 h 21"/>
                <a:gd name="T8" fmla="*/ 6 w 6"/>
                <a:gd name="T9" fmla="*/ 4 h 21"/>
                <a:gd name="T10" fmla="*/ 6 w 6"/>
                <a:gd name="T11" fmla="*/ 8 h 21"/>
                <a:gd name="T12" fmla="*/ 6 w 6"/>
                <a:gd name="T13" fmla="*/ 11 h 21"/>
                <a:gd name="T14" fmla="*/ 5 w 6"/>
                <a:gd name="T15" fmla="*/ 16 h 21"/>
                <a:gd name="T16" fmla="*/ 2 w 6"/>
                <a:gd name="T17" fmla="*/ 20 h 21"/>
                <a:gd name="T18" fmla="*/ 1 w 6"/>
                <a:gd name="T19" fmla="*/ 21 h 21"/>
                <a:gd name="T20" fmla="*/ 0 w 6"/>
                <a:gd name="T21" fmla="*/ 20 h 21"/>
                <a:gd name="T22" fmla="*/ 0 w 6"/>
                <a:gd name="T23" fmla="*/ 15 h 21"/>
                <a:gd name="T24" fmla="*/ 1 w 6"/>
                <a:gd name="T25" fmla="*/ 11 h 21"/>
                <a:gd name="T26" fmla="*/ 1 w 6"/>
                <a:gd name="T27" fmla="*/ 8 h 21"/>
                <a:gd name="T28" fmla="*/ 2 w 6"/>
                <a:gd name="T29" fmla="*/ 4 h 21"/>
                <a:gd name="T30" fmla="*/ 2 w 6"/>
                <a:gd name="T31"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21">
                  <a:moveTo>
                    <a:pt x="2" y="4"/>
                  </a:moveTo>
                  <a:lnTo>
                    <a:pt x="4" y="1"/>
                  </a:lnTo>
                  <a:lnTo>
                    <a:pt x="5" y="0"/>
                  </a:lnTo>
                  <a:lnTo>
                    <a:pt x="6" y="1"/>
                  </a:lnTo>
                  <a:lnTo>
                    <a:pt x="6" y="4"/>
                  </a:lnTo>
                  <a:lnTo>
                    <a:pt x="6" y="8"/>
                  </a:lnTo>
                  <a:lnTo>
                    <a:pt x="6" y="11"/>
                  </a:lnTo>
                  <a:lnTo>
                    <a:pt x="5" y="16"/>
                  </a:lnTo>
                  <a:lnTo>
                    <a:pt x="2" y="20"/>
                  </a:lnTo>
                  <a:lnTo>
                    <a:pt x="1" y="21"/>
                  </a:lnTo>
                  <a:lnTo>
                    <a:pt x="0" y="20"/>
                  </a:lnTo>
                  <a:lnTo>
                    <a:pt x="0" y="15"/>
                  </a:lnTo>
                  <a:lnTo>
                    <a:pt x="1" y="11"/>
                  </a:lnTo>
                  <a:lnTo>
                    <a:pt x="1" y="8"/>
                  </a:lnTo>
                  <a:lnTo>
                    <a:pt x="2" y="4"/>
                  </a:lnTo>
                  <a:lnTo>
                    <a:pt x="2" y="4"/>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7" name="Freeform 233">
              <a:extLst>
                <a:ext uri="{FF2B5EF4-FFF2-40B4-BE49-F238E27FC236}">
                  <a16:creationId xmlns:a16="http://schemas.microsoft.com/office/drawing/2014/main" id="{9941AEE1-F02B-465A-9BAA-5ECECDD7EB2C}"/>
                </a:ext>
              </a:extLst>
            </p:cNvPr>
            <p:cNvSpPr>
              <a:spLocks/>
            </p:cNvSpPr>
            <p:nvPr/>
          </p:nvSpPr>
          <p:spPr bwMode="auto">
            <a:xfrm>
              <a:off x="5329" y="940"/>
              <a:ext cx="7" cy="6"/>
            </a:xfrm>
            <a:custGeom>
              <a:avLst/>
              <a:gdLst>
                <a:gd name="T0" fmla="*/ 0 w 21"/>
                <a:gd name="T1" fmla="*/ 0 h 16"/>
                <a:gd name="T2" fmla="*/ 5 w 21"/>
                <a:gd name="T3" fmla="*/ 1 h 16"/>
                <a:gd name="T4" fmla="*/ 9 w 21"/>
                <a:gd name="T5" fmla="*/ 5 h 16"/>
                <a:gd name="T6" fmla="*/ 14 w 21"/>
                <a:gd name="T7" fmla="*/ 8 h 16"/>
                <a:gd name="T8" fmla="*/ 19 w 21"/>
                <a:gd name="T9" fmla="*/ 11 h 16"/>
                <a:gd name="T10" fmla="*/ 21 w 21"/>
                <a:gd name="T11" fmla="*/ 13 h 16"/>
                <a:gd name="T12" fmla="*/ 17 w 21"/>
                <a:gd name="T13" fmla="*/ 16 h 16"/>
                <a:gd name="T14" fmla="*/ 13 w 21"/>
                <a:gd name="T15" fmla="*/ 13 h 16"/>
                <a:gd name="T16" fmla="*/ 9 w 21"/>
                <a:gd name="T17" fmla="*/ 11 h 16"/>
                <a:gd name="T18" fmla="*/ 4 w 21"/>
                <a:gd name="T19" fmla="*/ 7 h 16"/>
                <a:gd name="T20" fmla="*/ 0 w 21"/>
                <a:gd name="T21" fmla="*/ 3 h 16"/>
                <a:gd name="T22" fmla="*/ 0 w 21"/>
                <a:gd name="T23" fmla="*/ 2 h 16"/>
                <a:gd name="T24" fmla="*/ 0 w 21"/>
                <a:gd name="T25" fmla="*/ 0 h 16"/>
                <a:gd name="T26" fmla="*/ 0 w 21"/>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16">
                  <a:moveTo>
                    <a:pt x="0" y="0"/>
                  </a:moveTo>
                  <a:lnTo>
                    <a:pt x="5" y="1"/>
                  </a:lnTo>
                  <a:lnTo>
                    <a:pt x="9" y="5"/>
                  </a:lnTo>
                  <a:lnTo>
                    <a:pt x="14" y="8"/>
                  </a:lnTo>
                  <a:lnTo>
                    <a:pt x="19" y="11"/>
                  </a:lnTo>
                  <a:lnTo>
                    <a:pt x="21" y="13"/>
                  </a:lnTo>
                  <a:lnTo>
                    <a:pt x="17" y="16"/>
                  </a:lnTo>
                  <a:lnTo>
                    <a:pt x="13" y="13"/>
                  </a:lnTo>
                  <a:lnTo>
                    <a:pt x="9" y="11"/>
                  </a:lnTo>
                  <a:lnTo>
                    <a:pt x="4" y="7"/>
                  </a:lnTo>
                  <a:lnTo>
                    <a:pt x="0" y="3"/>
                  </a:lnTo>
                  <a:lnTo>
                    <a:pt x="0" y="2"/>
                  </a:lnTo>
                  <a:lnTo>
                    <a:pt x="0" y="0"/>
                  </a:lnTo>
                  <a:lnTo>
                    <a:pt x="0"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8" name="Freeform 234">
              <a:extLst>
                <a:ext uri="{FF2B5EF4-FFF2-40B4-BE49-F238E27FC236}">
                  <a16:creationId xmlns:a16="http://schemas.microsoft.com/office/drawing/2014/main" id="{B58ADC98-9B93-4159-9C2F-970F9B744835}"/>
                </a:ext>
              </a:extLst>
            </p:cNvPr>
            <p:cNvSpPr>
              <a:spLocks/>
            </p:cNvSpPr>
            <p:nvPr/>
          </p:nvSpPr>
          <p:spPr bwMode="auto">
            <a:xfrm>
              <a:off x="5328" y="945"/>
              <a:ext cx="4" cy="3"/>
            </a:xfrm>
            <a:custGeom>
              <a:avLst/>
              <a:gdLst>
                <a:gd name="T0" fmla="*/ 0 w 11"/>
                <a:gd name="T1" fmla="*/ 3 h 9"/>
                <a:gd name="T2" fmla="*/ 1 w 11"/>
                <a:gd name="T3" fmla="*/ 0 h 9"/>
                <a:gd name="T4" fmla="*/ 2 w 11"/>
                <a:gd name="T5" fmla="*/ 0 h 9"/>
                <a:gd name="T6" fmla="*/ 4 w 11"/>
                <a:gd name="T7" fmla="*/ 0 h 9"/>
                <a:gd name="T8" fmla="*/ 6 w 11"/>
                <a:gd name="T9" fmla="*/ 3 h 9"/>
                <a:gd name="T10" fmla="*/ 9 w 11"/>
                <a:gd name="T11" fmla="*/ 4 h 9"/>
                <a:gd name="T12" fmla="*/ 11 w 11"/>
                <a:gd name="T13" fmla="*/ 5 h 9"/>
                <a:gd name="T14" fmla="*/ 11 w 11"/>
                <a:gd name="T15" fmla="*/ 8 h 9"/>
                <a:gd name="T16" fmla="*/ 9 w 11"/>
                <a:gd name="T17" fmla="*/ 9 h 9"/>
                <a:gd name="T18" fmla="*/ 6 w 11"/>
                <a:gd name="T19" fmla="*/ 8 h 9"/>
                <a:gd name="T20" fmla="*/ 4 w 11"/>
                <a:gd name="T21" fmla="*/ 7 h 9"/>
                <a:gd name="T22" fmla="*/ 1 w 11"/>
                <a:gd name="T23" fmla="*/ 4 h 9"/>
                <a:gd name="T24" fmla="*/ 0 w 11"/>
                <a:gd name="T25" fmla="*/ 3 h 9"/>
                <a:gd name="T26" fmla="*/ 0 w 11"/>
                <a:gd name="T2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9">
                  <a:moveTo>
                    <a:pt x="0" y="3"/>
                  </a:moveTo>
                  <a:lnTo>
                    <a:pt x="1" y="0"/>
                  </a:lnTo>
                  <a:lnTo>
                    <a:pt x="2" y="0"/>
                  </a:lnTo>
                  <a:lnTo>
                    <a:pt x="4" y="0"/>
                  </a:lnTo>
                  <a:lnTo>
                    <a:pt x="6" y="3"/>
                  </a:lnTo>
                  <a:lnTo>
                    <a:pt x="9" y="4"/>
                  </a:lnTo>
                  <a:lnTo>
                    <a:pt x="11" y="5"/>
                  </a:lnTo>
                  <a:lnTo>
                    <a:pt x="11" y="8"/>
                  </a:lnTo>
                  <a:lnTo>
                    <a:pt x="9" y="9"/>
                  </a:lnTo>
                  <a:lnTo>
                    <a:pt x="6" y="8"/>
                  </a:lnTo>
                  <a:lnTo>
                    <a:pt x="4" y="7"/>
                  </a:lnTo>
                  <a:lnTo>
                    <a:pt x="1" y="4"/>
                  </a:lnTo>
                  <a:lnTo>
                    <a:pt x="0" y="3"/>
                  </a:lnTo>
                  <a:lnTo>
                    <a:pt x="0" y="3"/>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9" name="Freeform 235">
              <a:extLst>
                <a:ext uri="{FF2B5EF4-FFF2-40B4-BE49-F238E27FC236}">
                  <a16:creationId xmlns:a16="http://schemas.microsoft.com/office/drawing/2014/main" id="{DB6F9BA0-8D48-4998-991C-3CAF5DE5B950}"/>
                </a:ext>
              </a:extLst>
            </p:cNvPr>
            <p:cNvSpPr>
              <a:spLocks/>
            </p:cNvSpPr>
            <p:nvPr/>
          </p:nvSpPr>
          <p:spPr bwMode="auto">
            <a:xfrm>
              <a:off x="5332" y="936"/>
              <a:ext cx="7" cy="5"/>
            </a:xfrm>
            <a:custGeom>
              <a:avLst/>
              <a:gdLst>
                <a:gd name="T0" fmla="*/ 0 w 23"/>
                <a:gd name="T1" fmla="*/ 2 h 17"/>
                <a:gd name="T2" fmla="*/ 3 w 23"/>
                <a:gd name="T3" fmla="*/ 0 h 17"/>
                <a:gd name="T4" fmla="*/ 9 w 23"/>
                <a:gd name="T5" fmla="*/ 4 h 17"/>
                <a:gd name="T6" fmla="*/ 15 w 23"/>
                <a:gd name="T7" fmla="*/ 9 h 17"/>
                <a:gd name="T8" fmla="*/ 21 w 23"/>
                <a:gd name="T9" fmla="*/ 14 h 17"/>
                <a:gd name="T10" fmla="*/ 23 w 23"/>
                <a:gd name="T11" fmla="*/ 15 h 17"/>
                <a:gd name="T12" fmla="*/ 21 w 23"/>
                <a:gd name="T13" fmla="*/ 17 h 17"/>
                <a:gd name="T14" fmla="*/ 16 w 23"/>
                <a:gd name="T15" fmla="*/ 15 h 17"/>
                <a:gd name="T16" fmla="*/ 11 w 23"/>
                <a:gd name="T17" fmla="*/ 11 h 17"/>
                <a:gd name="T18" fmla="*/ 5 w 23"/>
                <a:gd name="T19" fmla="*/ 7 h 17"/>
                <a:gd name="T20" fmla="*/ 0 w 23"/>
                <a:gd name="T21" fmla="*/ 2 h 17"/>
                <a:gd name="T22" fmla="*/ 0 w 23"/>
                <a:gd name="T2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7">
                  <a:moveTo>
                    <a:pt x="0" y="2"/>
                  </a:moveTo>
                  <a:lnTo>
                    <a:pt x="3" y="0"/>
                  </a:lnTo>
                  <a:lnTo>
                    <a:pt x="9" y="4"/>
                  </a:lnTo>
                  <a:lnTo>
                    <a:pt x="15" y="9"/>
                  </a:lnTo>
                  <a:lnTo>
                    <a:pt x="21" y="14"/>
                  </a:lnTo>
                  <a:lnTo>
                    <a:pt x="23" y="15"/>
                  </a:lnTo>
                  <a:lnTo>
                    <a:pt x="21" y="17"/>
                  </a:lnTo>
                  <a:lnTo>
                    <a:pt x="16" y="15"/>
                  </a:lnTo>
                  <a:lnTo>
                    <a:pt x="11" y="11"/>
                  </a:lnTo>
                  <a:lnTo>
                    <a:pt x="5" y="7"/>
                  </a:lnTo>
                  <a:lnTo>
                    <a:pt x="0" y="2"/>
                  </a:lnTo>
                  <a:lnTo>
                    <a:pt x="0" y="2"/>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0" name="Freeform 236">
              <a:extLst>
                <a:ext uri="{FF2B5EF4-FFF2-40B4-BE49-F238E27FC236}">
                  <a16:creationId xmlns:a16="http://schemas.microsoft.com/office/drawing/2014/main" id="{BA6F1366-196D-4C4F-B681-72E1DB6027EA}"/>
                </a:ext>
              </a:extLst>
            </p:cNvPr>
            <p:cNvSpPr>
              <a:spLocks/>
            </p:cNvSpPr>
            <p:nvPr/>
          </p:nvSpPr>
          <p:spPr bwMode="auto">
            <a:xfrm>
              <a:off x="5335" y="936"/>
              <a:ext cx="5" cy="6"/>
            </a:xfrm>
            <a:custGeom>
              <a:avLst/>
              <a:gdLst>
                <a:gd name="T0" fmla="*/ 0 w 16"/>
                <a:gd name="T1" fmla="*/ 16 h 19"/>
                <a:gd name="T2" fmla="*/ 3 w 16"/>
                <a:gd name="T3" fmla="*/ 11 h 19"/>
                <a:gd name="T4" fmla="*/ 6 w 16"/>
                <a:gd name="T5" fmla="*/ 7 h 19"/>
                <a:gd name="T6" fmla="*/ 10 w 16"/>
                <a:gd name="T7" fmla="*/ 4 h 19"/>
                <a:gd name="T8" fmla="*/ 15 w 16"/>
                <a:gd name="T9" fmla="*/ 0 h 19"/>
                <a:gd name="T10" fmla="*/ 15 w 16"/>
                <a:gd name="T11" fmla="*/ 0 h 19"/>
                <a:gd name="T12" fmla="*/ 16 w 16"/>
                <a:gd name="T13" fmla="*/ 2 h 19"/>
                <a:gd name="T14" fmla="*/ 15 w 16"/>
                <a:gd name="T15" fmla="*/ 4 h 19"/>
                <a:gd name="T16" fmla="*/ 13 w 16"/>
                <a:gd name="T17" fmla="*/ 6 h 19"/>
                <a:gd name="T18" fmla="*/ 10 w 16"/>
                <a:gd name="T19" fmla="*/ 7 h 19"/>
                <a:gd name="T20" fmla="*/ 9 w 16"/>
                <a:gd name="T21" fmla="*/ 11 h 19"/>
                <a:gd name="T22" fmla="*/ 6 w 16"/>
                <a:gd name="T23" fmla="*/ 14 h 19"/>
                <a:gd name="T24" fmla="*/ 5 w 16"/>
                <a:gd name="T25" fmla="*/ 16 h 19"/>
                <a:gd name="T26" fmla="*/ 4 w 16"/>
                <a:gd name="T27" fmla="*/ 17 h 19"/>
                <a:gd name="T28" fmla="*/ 4 w 16"/>
                <a:gd name="T29" fmla="*/ 19 h 19"/>
                <a:gd name="T30" fmla="*/ 0 w 16"/>
                <a:gd name="T31" fmla="*/ 19 h 19"/>
                <a:gd name="T32" fmla="*/ 0 w 16"/>
                <a:gd name="T33" fmla="*/ 16 h 19"/>
                <a:gd name="T34" fmla="*/ 0 w 16"/>
                <a:gd name="T35"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9">
                  <a:moveTo>
                    <a:pt x="0" y="16"/>
                  </a:moveTo>
                  <a:lnTo>
                    <a:pt x="3" y="11"/>
                  </a:lnTo>
                  <a:lnTo>
                    <a:pt x="6" y="7"/>
                  </a:lnTo>
                  <a:lnTo>
                    <a:pt x="10" y="4"/>
                  </a:lnTo>
                  <a:lnTo>
                    <a:pt x="15" y="0"/>
                  </a:lnTo>
                  <a:lnTo>
                    <a:pt x="15" y="0"/>
                  </a:lnTo>
                  <a:lnTo>
                    <a:pt x="16" y="2"/>
                  </a:lnTo>
                  <a:lnTo>
                    <a:pt x="15" y="4"/>
                  </a:lnTo>
                  <a:lnTo>
                    <a:pt x="13" y="6"/>
                  </a:lnTo>
                  <a:lnTo>
                    <a:pt x="10" y="7"/>
                  </a:lnTo>
                  <a:lnTo>
                    <a:pt x="9" y="11"/>
                  </a:lnTo>
                  <a:lnTo>
                    <a:pt x="6" y="14"/>
                  </a:lnTo>
                  <a:lnTo>
                    <a:pt x="5" y="16"/>
                  </a:lnTo>
                  <a:lnTo>
                    <a:pt x="4" y="17"/>
                  </a:lnTo>
                  <a:lnTo>
                    <a:pt x="4" y="19"/>
                  </a:lnTo>
                  <a:lnTo>
                    <a:pt x="0" y="19"/>
                  </a:lnTo>
                  <a:lnTo>
                    <a:pt x="0" y="16"/>
                  </a:lnTo>
                  <a:lnTo>
                    <a:pt x="0" y="16"/>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1" name="Freeform 237">
              <a:extLst>
                <a:ext uri="{FF2B5EF4-FFF2-40B4-BE49-F238E27FC236}">
                  <a16:creationId xmlns:a16="http://schemas.microsoft.com/office/drawing/2014/main" id="{E08BE411-1A30-480E-A1E0-FEE411F7C344}"/>
                </a:ext>
              </a:extLst>
            </p:cNvPr>
            <p:cNvSpPr>
              <a:spLocks/>
            </p:cNvSpPr>
            <p:nvPr/>
          </p:nvSpPr>
          <p:spPr bwMode="auto">
            <a:xfrm>
              <a:off x="5340" y="927"/>
              <a:ext cx="5" cy="8"/>
            </a:xfrm>
            <a:custGeom>
              <a:avLst/>
              <a:gdLst>
                <a:gd name="T0" fmla="*/ 16 w 17"/>
                <a:gd name="T1" fmla="*/ 1 h 24"/>
                <a:gd name="T2" fmla="*/ 16 w 17"/>
                <a:gd name="T3" fmla="*/ 0 h 24"/>
                <a:gd name="T4" fmla="*/ 17 w 17"/>
                <a:gd name="T5" fmla="*/ 0 h 24"/>
                <a:gd name="T6" fmla="*/ 17 w 17"/>
                <a:gd name="T7" fmla="*/ 1 h 24"/>
                <a:gd name="T8" fmla="*/ 17 w 17"/>
                <a:gd name="T9" fmla="*/ 3 h 24"/>
                <a:gd name="T10" fmla="*/ 16 w 17"/>
                <a:gd name="T11" fmla="*/ 6 h 24"/>
                <a:gd name="T12" fmla="*/ 15 w 17"/>
                <a:gd name="T13" fmla="*/ 10 h 24"/>
                <a:gd name="T14" fmla="*/ 12 w 17"/>
                <a:gd name="T15" fmla="*/ 12 h 24"/>
                <a:gd name="T16" fmla="*/ 12 w 17"/>
                <a:gd name="T17" fmla="*/ 14 h 24"/>
                <a:gd name="T18" fmla="*/ 10 w 17"/>
                <a:gd name="T19" fmla="*/ 16 h 24"/>
                <a:gd name="T20" fmla="*/ 6 w 17"/>
                <a:gd name="T21" fmla="*/ 19 h 24"/>
                <a:gd name="T22" fmla="*/ 4 w 17"/>
                <a:gd name="T23" fmla="*/ 21 h 24"/>
                <a:gd name="T24" fmla="*/ 2 w 17"/>
                <a:gd name="T25" fmla="*/ 22 h 24"/>
                <a:gd name="T26" fmla="*/ 0 w 17"/>
                <a:gd name="T27" fmla="*/ 24 h 24"/>
                <a:gd name="T28" fmla="*/ 0 w 17"/>
                <a:gd name="T29" fmla="*/ 22 h 24"/>
                <a:gd name="T30" fmla="*/ 1 w 17"/>
                <a:gd name="T31" fmla="*/ 19 h 24"/>
                <a:gd name="T32" fmla="*/ 4 w 17"/>
                <a:gd name="T33" fmla="*/ 16 h 24"/>
                <a:gd name="T34" fmla="*/ 6 w 17"/>
                <a:gd name="T35" fmla="*/ 14 h 24"/>
                <a:gd name="T36" fmla="*/ 9 w 17"/>
                <a:gd name="T37" fmla="*/ 11 h 24"/>
                <a:gd name="T38" fmla="*/ 10 w 17"/>
                <a:gd name="T39" fmla="*/ 8 h 24"/>
                <a:gd name="T40" fmla="*/ 12 w 17"/>
                <a:gd name="T41" fmla="*/ 5 h 24"/>
                <a:gd name="T42" fmla="*/ 15 w 17"/>
                <a:gd name="T43" fmla="*/ 2 h 24"/>
                <a:gd name="T44" fmla="*/ 16 w 17"/>
                <a:gd name="T45" fmla="*/ 1 h 24"/>
                <a:gd name="T46" fmla="*/ 16 w 17"/>
                <a:gd name="T4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4">
                  <a:moveTo>
                    <a:pt x="16" y="1"/>
                  </a:moveTo>
                  <a:lnTo>
                    <a:pt x="16" y="0"/>
                  </a:lnTo>
                  <a:lnTo>
                    <a:pt x="17" y="0"/>
                  </a:lnTo>
                  <a:lnTo>
                    <a:pt x="17" y="1"/>
                  </a:lnTo>
                  <a:lnTo>
                    <a:pt x="17" y="3"/>
                  </a:lnTo>
                  <a:lnTo>
                    <a:pt x="16" y="6"/>
                  </a:lnTo>
                  <a:lnTo>
                    <a:pt x="15" y="10"/>
                  </a:lnTo>
                  <a:lnTo>
                    <a:pt x="12" y="12"/>
                  </a:lnTo>
                  <a:lnTo>
                    <a:pt x="12" y="14"/>
                  </a:lnTo>
                  <a:lnTo>
                    <a:pt x="10" y="16"/>
                  </a:lnTo>
                  <a:lnTo>
                    <a:pt x="6" y="19"/>
                  </a:lnTo>
                  <a:lnTo>
                    <a:pt x="4" y="21"/>
                  </a:lnTo>
                  <a:lnTo>
                    <a:pt x="2" y="22"/>
                  </a:lnTo>
                  <a:lnTo>
                    <a:pt x="0" y="24"/>
                  </a:lnTo>
                  <a:lnTo>
                    <a:pt x="0" y="22"/>
                  </a:lnTo>
                  <a:lnTo>
                    <a:pt x="1" y="19"/>
                  </a:lnTo>
                  <a:lnTo>
                    <a:pt x="4" y="16"/>
                  </a:lnTo>
                  <a:lnTo>
                    <a:pt x="6" y="14"/>
                  </a:lnTo>
                  <a:lnTo>
                    <a:pt x="9" y="11"/>
                  </a:lnTo>
                  <a:lnTo>
                    <a:pt x="10" y="8"/>
                  </a:lnTo>
                  <a:lnTo>
                    <a:pt x="12" y="5"/>
                  </a:lnTo>
                  <a:lnTo>
                    <a:pt x="15" y="2"/>
                  </a:lnTo>
                  <a:lnTo>
                    <a:pt x="16" y="1"/>
                  </a:lnTo>
                  <a:lnTo>
                    <a:pt x="16" y="1"/>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2" name="Freeform 238">
              <a:extLst>
                <a:ext uri="{FF2B5EF4-FFF2-40B4-BE49-F238E27FC236}">
                  <a16:creationId xmlns:a16="http://schemas.microsoft.com/office/drawing/2014/main" id="{8CACF7B4-F643-4437-8361-AD71CE128037}"/>
                </a:ext>
              </a:extLst>
            </p:cNvPr>
            <p:cNvSpPr>
              <a:spLocks/>
            </p:cNvSpPr>
            <p:nvPr/>
          </p:nvSpPr>
          <p:spPr bwMode="auto">
            <a:xfrm>
              <a:off x="5362" y="908"/>
              <a:ext cx="5" cy="11"/>
            </a:xfrm>
            <a:custGeom>
              <a:avLst/>
              <a:gdLst>
                <a:gd name="T0" fmla="*/ 10 w 14"/>
                <a:gd name="T1" fmla="*/ 1 h 33"/>
                <a:gd name="T2" fmla="*/ 12 w 14"/>
                <a:gd name="T3" fmla="*/ 0 h 33"/>
                <a:gd name="T4" fmla="*/ 14 w 14"/>
                <a:gd name="T5" fmla="*/ 3 h 33"/>
                <a:gd name="T6" fmla="*/ 14 w 14"/>
                <a:gd name="T7" fmla="*/ 6 h 33"/>
                <a:gd name="T8" fmla="*/ 12 w 14"/>
                <a:gd name="T9" fmla="*/ 13 h 33"/>
                <a:gd name="T10" fmla="*/ 10 w 14"/>
                <a:gd name="T11" fmla="*/ 18 h 33"/>
                <a:gd name="T12" fmla="*/ 10 w 14"/>
                <a:gd name="T13" fmla="*/ 23 h 33"/>
                <a:gd name="T14" fmla="*/ 9 w 14"/>
                <a:gd name="T15" fmla="*/ 23 h 33"/>
                <a:gd name="T16" fmla="*/ 7 w 14"/>
                <a:gd name="T17" fmla="*/ 25 h 33"/>
                <a:gd name="T18" fmla="*/ 6 w 14"/>
                <a:gd name="T19" fmla="*/ 28 h 33"/>
                <a:gd name="T20" fmla="*/ 5 w 14"/>
                <a:gd name="T21" fmla="*/ 30 h 33"/>
                <a:gd name="T22" fmla="*/ 2 w 14"/>
                <a:gd name="T23" fmla="*/ 32 h 33"/>
                <a:gd name="T24" fmla="*/ 1 w 14"/>
                <a:gd name="T25" fmla="*/ 33 h 33"/>
                <a:gd name="T26" fmla="*/ 0 w 14"/>
                <a:gd name="T27" fmla="*/ 32 h 33"/>
                <a:gd name="T28" fmla="*/ 1 w 14"/>
                <a:gd name="T29" fmla="*/ 29 h 33"/>
                <a:gd name="T30" fmla="*/ 2 w 14"/>
                <a:gd name="T31" fmla="*/ 27 h 33"/>
                <a:gd name="T32" fmla="*/ 4 w 14"/>
                <a:gd name="T33" fmla="*/ 23 h 33"/>
                <a:gd name="T34" fmla="*/ 5 w 14"/>
                <a:gd name="T35" fmla="*/ 19 h 33"/>
                <a:gd name="T36" fmla="*/ 7 w 14"/>
                <a:gd name="T37" fmla="*/ 16 h 33"/>
                <a:gd name="T38" fmla="*/ 7 w 14"/>
                <a:gd name="T39" fmla="*/ 13 h 33"/>
                <a:gd name="T40" fmla="*/ 9 w 14"/>
                <a:gd name="T41" fmla="*/ 9 h 33"/>
                <a:gd name="T42" fmla="*/ 9 w 14"/>
                <a:gd name="T43" fmla="*/ 5 h 33"/>
                <a:gd name="T44" fmla="*/ 10 w 14"/>
                <a:gd name="T45" fmla="*/ 1 h 33"/>
                <a:gd name="T46" fmla="*/ 10 w 14"/>
                <a:gd name="T4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33">
                  <a:moveTo>
                    <a:pt x="10" y="1"/>
                  </a:moveTo>
                  <a:lnTo>
                    <a:pt x="12" y="0"/>
                  </a:lnTo>
                  <a:lnTo>
                    <a:pt x="14" y="3"/>
                  </a:lnTo>
                  <a:lnTo>
                    <a:pt x="14" y="6"/>
                  </a:lnTo>
                  <a:lnTo>
                    <a:pt x="12" y="13"/>
                  </a:lnTo>
                  <a:lnTo>
                    <a:pt x="10" y="18"/>
                  </a:lnTo>
                  <a:lnTo>
                    <a:pt x="10" y="23"/>
                  </a:lnTo>
                  <a:lnTo>
                    <a:pt x="9" y="23"/>
                  </a:lnTo>
                  <a:lnTo>
                    <a:pt x="7" y="25"/>
                  </a:lnTo>
                  <a:lnTo>
                    <a:pt x="6" y="28"/>
                  </a:lnTo>
                  <a:lnTo>
                    <a:pt x="5" y="30"/>
                  </a:lnTo>
                  <a:lnTo>
                    <a:pt x="2" y="32"/>
                  </a:lnTo>
                  <a:lnTo>
                    <a:pt x="1" y="33"/>
                  </a:lnTo>
                  <a:lnTo>
                    <a:pt x="0" y="32"/>
                  </a:lnTo>
                  <a:lnTo>
                    <a:pt x="1" y="29"/>
                  </a:lnTo>
                  <a:lnTo>
                    <a:pt x="2" y="27"/>
                  </a:lnTo>
                  <a:lnTo>
                    <a:pt x="4" y="23"/>
                  </a:lnTo>
                  <a:lnTo>
                    <a:pt x="5" y="19"/>
                  </a:lnTo>
                  <a:lnTo>
                    <a:pt x="7" y="16"/>
                  </a:lnTo>
                  <a:lnTo>
                    <a:pt x="7" y="13"/>
                  </a:lnTo>
                  <a:lnTo>
                    <a:pt x="9" y="9"/>
                  </a:lnTo>
                  <a:lnTo>
                    <a:pt x="9" y="5"/>
                  </a:lnTo>
                  <a:lnTo>
                    <a:pt x="10" y="1"/>
                  </a:lnTo>
                  <a:lnTo>
                    <a:pt x="10" y="1"/>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3" name="Freeform 239">
              <a:extLst>
                <a:ext uri="{FF2B5EF4-FFF2-40B4-BE49-F238E27FC236}">
                  <a16:creationId xmlns:a16="http://schemas.microsoft.com/office/drawing/2014/main" id="{0D66F798-3307-4E19-935C-1E84A0D9FA6D}"/>
                </a:ext>
              </a:extLst>
            </p:cNvPr>
            <p:cNvSpPr>
              <a:spLocks/>
            </p:cNvSpPr>
            <p:nvPr/>
          </p:nvSpPr>
          <p:spPr bwMode="auto">
            <a:xfrm>
              <a:off x="5351" y="921"/>
              <a:ext cx="4" cy="8"/>
            </a:xfrm>
            <a:custGeom>
              <a:avLst/>
              <a:gdLst>
                <a:gd name="T0" fmla="*/ 8 w 11"/>
                <a:gd name="T1" fmla="*/ 3 h 23"/>
                <a:gd name="T2" fmla="*/ 9 w 11"/>
                <a:gd name="T3" fmla="*/ 0 h 23"/>
                <a:gd name="T4" fmla="*/ 10 w 11"/>
                <a:gd name="T5" fmla="*/ 3 h 23"/>
                <a:gd name="T6" fmla="*/ 11 w 11"/>
                <a:gd name="T7" fmla="*/ 5 h 23"/>
                <a:gd name="T8" fmla="*/ 10 w 11"/>
                <a:gd name="T9" fmla="*/ 11 h 23"/>
                <a:gd name="T10" fmla="*/ 8 w 11"/>
                <a:gd name="T11" fmla="*/ 16 h 23"/>
                <a:gd name="T12" fmla="*/ 5 w 11"/>
                <a:gd name="T13" fmla="*/ 20 h 23"/>
                <a:gd name="T14" fmla="*/ 4 w 11"/>
                <a:gd name="T15" fmla="*/ 21 h 23"/>
                <a:gd name="T16" fmla="*/ 3 w 11"/>
                <a:gd name="T17" fmla="*/ 21 h 23"/>
                <a:gd name="T18" fmla="*/ 0 w 11"/>
                <a:gd name="T19" fmla="*/ 23 h 23"/>
                <a:gd name="T20" fmla="*/ 0 w 11"/>
                <a:gd name="T21" fmla="*/ 21 h 23"/>
                <a:gd name="T22" fmla="*/ 3 w 11"/>
                <a:gd name="T23" fmla="*/ 16 h 23"/>
                <a:gd name="T24" fmla="*/ 5 w 11"/>
                <a:gd name="T25" fmla="*/ 13 h 23"/>
                <a:gd name="T26" fmla="*/ 8 w 11"/>
                <a:gd name="T27" fmla="*/ 8 h 23"/>
                <a:gd name="T28" fmla="*/ 8 w 11"/>
                <a:gd name="T29" fmla="*/ 3 h 23"/>
                <a:gd name="T30" fmla="*/ 8 w 11"/>
                <a:gd name="T31"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23">
                  <a:moveTo>
                    <a:pt x="8" y="3"/>
                  </a:moveTo>
                  <a:lnTo>
                    <a:pt x="9" y="0"/>
                  </a:lnTo>
                  <a:lnTo>
                    <a:pt x="10" y="3"/>
                  </a:lnTo>
                  <a:lnTo>
                    <a:pt x="11" y="5"/>
                  </a:lnTo>
                  <a:lnTo>
                    <a:pt x="10" y="11"/>
                  </a:lnTo>
                  <a:lnTo>
                    <a:pt x="8" y="16"/>
                  </a:lnTo>
                  <a:lnTo>
                    <a:pt x="5" y="20"/>
                  </a:lnTo>
                  <a:lnTo>
                    <a:pt x="4" y="21"/>
                  </a:lnTo>
                  <a:lnTo>
                    <a:pt x="3" y="21"/>
                  </a:lnTo>
                  <a:lnTo>
                    <a:pt x="0" y="23"/>
                  </a:lnTo>
                  <a:lnTo>
                    <a:pt x="0" y="21"/>
                  </a:lnTo>
                  <a:lnTo>
                    <a:pt x="3" y="16"/>
                  </a:lnTo>
                  <a:lnTo>
                    <a:pt x="5" y="13"/>
                  </a:lnTo>
                  <a:lnTo>
                    <a:pt x="8" y="8"/>
                  </a:lnTo>
                  <a:lnTo>
                    <a:pt x="8" y="3"/>
                  </a:lnTo>
                  <a:lnTo>
                    <a:pt x="8" y="3"/>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4" name="Freeform 240">
              <a:extLst>
                <a:ext uri="{FF2B5EF4-FFF2-40B4-BE49-F238E27FC236}">
                  <a16:creationId xmlns:a16="http://schemas.microsoft.com/office/drawing/2014/main" id="{8455F2D6-11E9-4B74-B0A3-84E18776C17B}"/>
                </a:ext>
              </a:extLst>
            </p:cNvPr>
            <p:cNvSpPr>
              <a:spLocks/>
            </p:cNvSpPr>
            <p:nvPr/>
          </p:nvSpPr>
          <p:spPr bwMode="auto">
            <a:xfrm>
              <a:off x="5335" y="929"/>
              <a:ext cx="11" cy="8"/>
            </a:xfrm>
            <a:custGeom>
              <a:avLst/>
              <a:gdLst>
                <a:gd name="T0" fmla="*/ 0 w 32"/>
                <a:gd name="T1" fmla="*/ 0 h 25"/>
                <a:gd name="T2" fmla="*/ 7 w 32"/>
                <a:gd name="T3" fmla="*/ 2 h 25"/>
                <a:gd name="T4" fmla="*/ 12 w 32"/>
                <a:gd name="T5" fmla="*/ 9 h 25"/>
                <a:gd name="T6" fmla="*/ 17 w 32"/>
                <a:gd name="T7" fmla="*/ 15 h 25"/>
                <a:gd name="T8" fmla="*/ 23 w 32"/>
                <a:gd name="T9" fmla="*/ 17 h 25"/>
                <a:gd name="T10" fmla="*/ 25 w 32"/>
                <a:gd name="T11" fmla="*/ 19 h 25"/>
                <a:gd name="T12" fmla="*/ 28 w 32"/>
                <a:gd name="T13" fmla="*/ 20 h 25"/>
                <a:gd name="T14" fmla="*/ 30 w 32"/>
                <a:gd name="T15" fmla="*/ 22 h 25"/>
                <a:gd name="T16" fmla="*/ 32 w 32"/>
                <a:gd name="T17" fmla="*/ 24 h 25"/>
                <a:gd name="T18" fmla="*/ 32 w 32"/>
                <a:gd name="T19" fmla="*/ 25 h 25"/>
                <a:gd name="T20" fmla="*/ 30 w 32"/>
                <a:gd name="T21" fmla="*/ 25 h 25"/>
                <a:gd name="T22" fmla="*/ 22 w 32"/>
                <a:gd name="T23" fmla="*/ 21 h 25"/>
                <a:gd name="T24" fmla="*/ 14 w 32"/>
                <a:gd name="T25" fmla="*/ 16 h 25"/>
                <a:gd name="T26" fmla="*/ 7 w 32"/>
                <a:gd name="T27" fmla="*/ 10 h 25"/>
                <a:gd name="T28" fmla="*/ 0 w 32"/>
                <a:gd name="T29" fmla="*/ 2 h 25"/>
                <a:gd name="T30" fmla="*/ 0 w 32"/>
                <a:gd name="T31" fmla="*/ 1 h 25"/>
                <a:gd name="T32" fmla="*/ 0 w 32"/>
                <a:gd name="T33" fmla="*/ 0 h 25"/>
                <a:gd name="T34" fmla="*/ 0 w 32"/>
                <a:gd name="T3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5">
                  <a:moveTo>
                    <a:pt x="0" y="0"/>
                  </a:moveTo>
                  <a:lnTo>
                    <a:pt x="7" y="2"/>
                  </a:lnTo>
                  <a:lnTo>
                    <a:pt x="12" y="9"/>
                  </a:lnTo>
                  <a:lnTo>
                    <a:pt x="17" y="15"/>
                  </a:lnTo>
                  <a:lnTo>
                    <a:pt x="23" y="17"/>
                  </a:lnTo>
                  <a:lnTo>
                    <a:pt x="25" y="19"/>
                  </a:lnTo>
                  <a:lnTo>
                    <a:pt x="28" y="20"/>
                  </a:lnTo>
                  <a:lnTo>
                    <a:pt x="30" y="22"/>
                  </a:lnTo>
                  <a:lnTo>
                    <a:pt x="32" y="24"/>
                  </a:lnTo>
                  <a:lnTo>
                    <a:pt x="32" y="25"/>
                  </a:lnTo>
                  <a:lnTo>
                    <a:pt x="30" y="25"/>
                  </a:lnTo>
                  <a:lnTo>
                    <a:pt x="22" y="21"/>
                  </a:lnTo>
                  <a:lnTo>
                    <a:pt x="14" y="16"/>
                  </a:lnTo>
                  <a:lnTo>
                    <a:pt x="7" y="10"/>
                  </a:lnTo>
                  <a:lnTo>
                    <a:pt x="0" y="2"/>
                  </a:lnTo>
                  <a:lnTo>
                    <a:pt x="0" y="1"/>
                  </a:lnTo>
                  <a:lnTo>
                    <a:pt x="0" y="0"/>
                  </a:lnTo>
                  <a:lnTo>
                    <a:pt x="0"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5" name="Freeform 241">
              <a:extLst>
                <a:ext uri="{FF2B5EF4-FFF2-40B4-BE49-F238E27FC236}">
                  <a16:creationId xmlns:a16="http://schemas.microsoft.com/office/drawing/2014/main" id="{F8D3F9D1-A4BA-4082-8B28-B8FA7EB34717}"/>
                </a:ext>
              </a:extLst>
            </p:cNvPr>
            <p:cNvSpPr>
              <a:spLocks/>
            </p:cNvSpPr>
            <p:nvPr/>
          </p:nvSpPr>
          <p:spPr bwMode="auto">
            <a:xfrm>
              <a:off x="5340" y="926"/>
              <a:ext cx="11" cy="7"/>
            </a:xfrm>
            <a:custGeom>
              <a:avLst/>
              <a:gdLst>
                <a:gd name="T0" fmla="*/ 1 w 33"/>
                <a:gd name="T1" fmla="*/ 0 h 21"/>
                <a:gd name="T2" fmla="*/ 9 w 33"/>
                <a:gd name="T3" fmla="*/ 4 h 21"/>
                <a:gd name="T4" fmla="*/ 15 w 33"/>
                <a:gd name="T5" fmla="*/ 10 h 21"/>
                <a:gd name="T6" fmla="*/ 22 w 33"/>
                <a:gd name="T7" fmla="*/ 16 h 21"/>
                <a:gd name="T8" fmla="*/ 31 w 33"/>
                <a:gd name="T9" fmla="*/ 18 h 21"/>
                <a:gd name="T10" fmla="*/ 31 w 33"/>
                <a:gd name="T11" fmla="*/ 20 h 21"/>
                <a:gd name="T12" fmla="*/ 33 w 33"/>
                <a:gd name="T13" fmla="*/ 21 h 21"/>
                <a:gd name="T14" fmla="*/ 24 w 33"/>
                <a:gd name="T15" fmla="*/ 21 h 21"/>
                <a:gd name="T16" fmla="*/ 16 w 33"/>
                <a:gd name="T17" fmla="*/ 16 h 21"/>
                <a:gd name="T18" fmla="*/ 10 w 33"/>
                <a:gd name="T19" fmla="*/ 10 h 21"/>
                <a:gd name="T20" fmla="*/ 5 w 33"/>
                <a:gd name="T21" fmla="*/ 5 h 21"/>
                <a:gd name="T22" fmla="*/ 2 w 33"/>
                <a:gd name="T23" fmla="*/ 4 h 21"/>
                <a:gd name="T24" fmla="*/ 1 w 33"/>
                <a:gd name="T25" fmla="*/ 2 h 21"/>
                <a:gd name="T26" fmla="*/ 0 w 33"/>
                <a:gd name="T27" fmla="*/ 1 h 21"/>
                <a:gd name="T28" fmla="*/ 1 w 33"/>
                <a:gd name="T29" fmla="*/ 0 h 21"/>
                <a:gd name="T30" fmla="*/ 1 w 33"/>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21">
                  <a:moveTo>
                    <a:pt x="1" y="0"/>
                  </a:moveTo>
                  <a:lnTo>
                    <a:pt x="9" y="4"/>
                  </a:lnTo>
                  <a:lnTo>
                    <a:pt x="15" y="10"/>
                  </a:lnTo>
                  <a:lnTo>
                    <a:pt x="22" y="16"/>
                  </a:lnTo>
                  <a:lnTo>
                    <a:pt x="31" y="18"/>
                  </a:lnTo>
                  <a:lnTo>
                    <a:pt x="31" y="20"/>
                  </a:lnTo>
                  <a:lnTo>
                    <a:pt x="33" y="21"/>
                  </a:lnTo>
                  <a:lnTo>
                    <a:pt x="24" y="21"/>
                  </a:lnTo>
                  <a:lnTo>
                    <a:pt x="16" y="16"/>
                  </a:lnTo>
                  <a:lnTo>
                    <a:pt x="10" y="10"/>
                  </a:lnTo>
                  <a:lnTo>
                    <a:pt x="5" y="5"/>
                  </a:lnTo>
                  <a:lnTo>
                    <a:pt x="2" y="4"/>
                  </a:lnTo>
                  <a:lnTo>
                    <a:pt x="1" y="2"/>
                  </a:lnTo>
                  <a:lnTo>
                    <a:pt x="0" y="1"/>
                  </a:lnTo>
                  <a:lnTo>
                    <a:pt x="1" y="0"/>
                  </a:lnTo>
                  <a:lnTo>
                    <a:pt x="1"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6" name="Freeform 242">
              <a:extLst>
                <a:ext uri="{FF2B5EF4-FFF2-40B4-BE49-F238E27FC236}">
                  <a16:creationId xmlns:a16="http://schemas.microsoft.com/office/drawing/2014/main" id="{314393C9-C795-4233-913D-A1C24FB2B4D5}"/>
                </a:ext>
              </a:extLst>
            </p:cNvPr>
            <p:cNvSpPr>
              <a:spLocks/>
            </p:cNvSpPr>
            <p:nvPr/>
          </p:nvSpPr>
          <p:spPr bwMode="auto">
            <a:xfrm>
              <a:off x="5347" y="923"/>
              <a:ext cx="10" cy="5"/>
            </a:xfrm>
            <a:custGeom>
              <a:avLst/>
              <a:gdLst>
                <a:gd name="T0" fmla="*/ 2 w 29"/>
                <a:gd name="T1" fmla="*/ 0 h 15"/>
                <a:gd name="T2" fmla="*/ 8 w 29"/>
                <a:gd name="T3" fmla="*/ 3 h 15"/>
                <a:gd name="T4" fmla="*/ 13 w 29"/>
                <a:gd name="T5" fmla="*/ 6 h 15"/>
                <a:gd name="T6" fmla="*/ 19 w 29"/>
                <a:gd name="T7" fmla="*/ 10 h 15"/>
                <a:gd name="T8" fmla="*/ 26 w 29"/>
                <a:gd name="T9" fmla="*/ 10 h 15"/>
                <a:gd name="T10" fmla="*/ 28 w 29"/>
                <a:gd name="T11" fmla="*/ 10 h 15"/>
                <a:gd name="T12" fmla="*/ 29 w 29"/>
                <a:gd name="T13" fmla="*/ 11 h 15"/>
                <a:gd name="T14" fmla="*/ 28 w 29"/>
                <a:gd name="T15" fmla="*/ 13 h 15"/>
                <a:gd name="T16" fmla="*/ 27 w 29"/>
                <a:gd name="T17" fmla="*/ 14 h 15"/>
                <a:gd name="T18" fmla="*/ 21 w 29"/>
                <a:gd name="T19" fmla="*/ 15 h 15"/>
                <a:gd name="T20" fmla="*/ 16 w 29"/>
                <a:gd name="T21" fmla="*/ 13 h 15"/>
                <a:gd name="T22" fmla="*/ 8 w 29"/>
                <a:gd name="T23" fmla="*/ 8 h 15"/>
                <a:gd name="T24" fmla="*/ 3 w 29"/>
                <a:gd name="T25" fmla="*/ 4 h 15"/>
                <a:gd name="T26" fmla="*/ 0 w 29"/>
                <a:gd name="T27" fmla="*/ 0 h 15"/>
                <a:gd name="T28" fmla="*/ 2 w 29"/>
                <a:gd name="T29" fmla="*/ 0 h 15"/>
                <a:gd name="T30" fmla="*/ 2 w 29"/>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5">
                  <a:moveTo>
                    <a:pt x="2" y="0"/>
                  </a:moveTo>
                  <a:lnTo>
                    <a:pt x="8" y="3"/>
                  </a:lnTo>
                  <a:lnTo>
                    <a:pt x="13" y="6"/>
                  </a:lnTo>
                  <a:lnTo>
                    <a:pt x="19" y="10"/>
                  </a:lnTo>
                  <a:lnTo>
                    <a:pt x="26" y="10"/>
                  </a:lnTo>
                  <a:lnTo>
                    <a:pt x="28" y="10"/>
                  </a:lnTo>
                  <a:lnTo>
                    <a:pt x="29" y="11"/>
                  </a:lnTo>
                  <a:lnTo>
                    <a:pt x="28" y="13"/>
                  </a:lnTo>
                  <a:lnTo>
                    <a:pt x="27" y="14"/>
                  </a:lnTo>
                  <a:lnTo>
                    <a:pt x="21" y="15"/>
                  </a:lnTo>
                  <a:lnTo>
                    <a:pt x="16" y="13"/>
                  </a:lnTo>
                  <a:lnTo>
                    <a:pt x="8" y="8"/>
                  </a:lnTo>
                  <a:lnTo>
                    <a:pt x="3" y="4"/>
                  </a:lnTo>
                  <a:lnTo>
                    <a:pt x="0" y="0"/>
                  </a:lnTo>
                  <a:lnTo>
                    <a:pt x="2" y="0"/>
                  </a:lnTo>
                  <a:lnTo>
                    <a:pt x="2"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7" name="Freeform 243">
              <a:extLst>
                <a:ext uri="{FF2B5EF4-FFF2-40B4-BE49-F238E27FC236}">
                  <a16:creationId xmlns:a16="http://schemas.microsoft.com/office/drawing/2014/main" id="{81EE031D-7D95-4F90-A3FB-45F37AB51ABB}"/>
                </a:ext>
              </a:extLst>
            </p:cNvPr>
            <p:cNvSpPr>
              <a:spLocks/>
            </p:cNvSpPr>
            <p:nvPr/>
          </p:nvSpPr>
          <p:spPr bwMode="auto">
            <a:xfrm>
              <a:off x="5361" y="910"/>
              <a:ext cx="7" cy="3"/>
            </a:xfrm>
            <a:custGeom>
              <a:avLst/>
              <a:gdLst>
                <a:gd name="T0" fmla="*/ 1 w 21"/>
                <a:gd name="T1" fmla="*/ 0 h 8"/>
                <a:gd name="T2" fmla="*/ 6 w 21"/>
                <a:gd name="T3" fmla="*/ 0 h 8"/>
                <a:gd name="T4" fmla="*/ 13 w 21"/>
                <a:gd name="T5" fmla="*/ 2 h 8"/>
                <a:gd name="T6" fmla="*/ 16 w 21"/>
                <a:gd name="T7" fmla="*/ 3 h 8"/>
                <a:gd name="T8" fmla="*/ 19 w 21"/>
                <a:gd name="T9" fmla="*/ 4 h 8"/>
                <a:gd name="T10" fmla="*/ 21 w 21"/>
                <a:gd name="T11" fmla="*/ 5 h 8"/>
                <a:gd name="T12" fmla="*/ 21 w 21"/>
                <a:gd name="T13" fmla="*/ 8 h 8"/>
                <a:gd name="T14" fmla="*/ 16 w 21"/>
                <a:gd name="T15" fmla="*/ 8 h 8"/>
                <a:gd name="T16" fmla="*/ 10 w 21"/>
                <a:gd name="T17" fmla="*/ 8 h 8"/>
                <a:gd name="T18" fmla="*/ 4 w 21"/>
                <a:gd name="T19" fmla="*/ 5 h 8"/>
                <a:gd name="T20" fmla="*/ 0 w 21"/>
                <a:gd name="T21" fmla="*/ 3 h 8"/>
                <a:gd name="T22" fmla="*/ 0 w 21"/>
                <a:gd name="T23" fmla="*/ 2 h 8"/>
                <a:gd name="T24" fmla="*/ 1 w 21"/>
                <a:gd name="T25" fmla="*/ 0 h 8"/>
                <a:gd name="T26" fmla="*/ 1 w 21"/>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8">
                  <a:moveTo>
                    <a:pt x="1" y="0"/>
                  </a:moveTo>
                  <a:lnTo>
                    <a:pt x="6" y="0"/>
                  </a:lnTo>
                  <a:lnTo>
                    <a:pt x="13" y="2"/>
                  </a:lnTo>
                  <a:lnTo>
                    <a:pt x="16" y="3"/>
                  </a:lnTo>
                  <a:lnTo>
                    <a:pt x="19" y="4"/>
                  </a:lnTo>
                  <a:lnTo>
                    <a:pt x="21" y="5"/>
                  </a:lnTo>
                  <a:lnTo>
                    <a:pt x="21" y="8"/>
                  </a:lnTo>
                  <a:lnTo>
                    <a:pt x="16" y="8"/>
                  </a:lnTo>
                  <a:lnTo>
                    <a:pt x="10" y="8"/>
                  </a:lnTo>
                  <a:lnTo>
                    <a:pt x="4" y="5"/>
                  </a:lnTo>
                  <a:lnTo>
                    <a:pt x="0" y="3"/>
                  </a:lnTo>
                  <a:lnTo>
                    <a:pt x="0" y="2"/>
                  </a:lnTo>
                  <a:lnTo>
                    <a:pt x="1" y="0"/>
                  </a:lnTo>
                  <a:lnTo>
                    <a:pt x="1"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8" name="Freeform 244">
              <a:extLst>
                <a:ext uri="{FF2B5EF4-FFF2-40B4-BE49-F238E27FC236}">
                  <a16:creationId xmlns:a16="http://schemas.microsoft.com/office/drawing/2014/main" id="{B2283E80-4435-4E5F-9D3E-3566C9C6F857}"/>
                </a:ext>
              </a:extLst>
            </p:cNvPr>
            <p:cNvSpPr>
              <a:spLocks/>
            </p:cNvSpPr>
            <p:nvPr/>
          </p:nvSpPr>
          <p:spPr bwMode="auto">
            <a:xfrm>
              <a:off x="5358" y="914"/>
              <a:ext cx="12" cy="3"/>
            </a:xfrm>
            <a:custGeom>
              <a:avLst/>
              <a:gdLst>
                <a:gd name="T0" fmla="*/ 0 w 36"/>
                <a:gd name="T1" fmla="*/ 6 h 9"/>
                <a:gd name="T2" fmla="*/ 8 w 36"/>
                <a:gd name="T3" fmla="*/ 6 h 9"/>
                <a:gd name="T4" fmla="*/ 17 w 36"/>
                <a:gd name="T5" fmla="*/ 4 h 9"/>
                <a:gd name="T6" fmla="*/ 26 w 36"/>
                <a:gd name="T7" fmla="*/ 3 h 9"/>
                <a:gd name="T8" fmla="*/ 33 w 36"/>
                <a:gd name="T9" fmla="*/ 0 h 9"/>
                <a:gd name="T10" fmla="*/ 36 w 36"/>
                <a:gd name="T11" fmla="*/ 2 h 9"/>
                <a:gd name="T12" fmla="*/ 36 w 36"/>
                <a:gd name="T13" fmla="*/ 3 h 9"/>
                <a:gd name="T14" fmla="*/ 33 w 36"/>
                <a:gd name="T15" fmla="*/ 6 h 9"/>
                <a:gd name="T16" fmla="*/ 29 w 36"/>
                <a:gd name="T17" fmla="*/ 7 h 9"/>
                <a:gd name="T18" fmla="*/ 26 w 36"/>
                <a:gd name="T19" fmla="*/ 8 h 9"/>
                <a:gd name="T20" fmla="*/ 22 w 36"/>
                <a:gd name="T21" fmla="*/ 9 h 9"/>
                <a:gd name="T22" fmla="*/ 12 w 36"/>
                <a:gd name="T23" fmla="*/ 9 h 9"/>
                <a:gd name="T24" fmla="*/ 4 w 36"/>
                <a:gd name="T25" fmla="*/ 9 h 9"/>
                <a:gd name="T26" fmla="*/ 0 w 36"/>
                <a:gd name="T27" fmla="*/ 7 h 9"/>
                <a:gd name="T28" fmla="*/ 0 w 36"/>
                <a:gd name="T29" fmla="*/ 6 h 9"/>
                <a:gd name="T30" fmla="*/ 0 w 3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9">
                  <a:moveTo>
                    <a:pt x="0" y="6"/>
                  </a:moveTo>
                  <a:lnTo>
                    <a:pt x="8" y="6"/>
                  </a:lnTo>
                  <a:lnTo>
                    <a:pt x="17" y="4"/>
                  </a:lnTo>
                  <a:lnTo>
                    <a:pt x="26" y="3"/>
                  </a:lnTo>
                  <a:lnTo>
                    <a:pt x="33" y="0"/>
                  </a:lnTo>
                  <a:lnTo>
                    <a:pt x="36" y="2"/>
                  </a:lnTo>
                  <a:lnTo>
                    <a:pt x="36" y="3"/>
                  </a:lnTo>
                  <a:lnTo>
                    <a:pt x="33" y="6"/>
                  </a:lnTo>
                  <a:lnTo>
                    <a:pt x="29" y="7"/>
                  </a:lnTo>
                  <a:lnTo>
                    <a:pt x="26" y="8"/>
                  </a:lnTo>
                  <a:lnTo>
                    <a:pt x="22" y="9"/>
                  </a:lnTo>
                  <a:lnTo>
                    <a:pt x="12" y="9"/>
                  </a:lnTo>
                  <a:lnTo>
                    <a:pt x="4" y="9"/>
                  </a:lnTo>
                  <a:lnTo>
                    <a:pt x="0" y="7"/>
                  </a:lnTo>
                  <a:lnTo>
                    <a:pt x="0" y="6"/>
                  </a:lnTo>
                  <a:lnTo>
                    <a:pt x="0" y="6"/>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9" name="Freeform 245">
              <a:extLst>
                <a:ext uri="{FF2B5EF4-FFF2-40B4-BE49-F238E27FC236}">
                  <a16:creationId xmlns:a16="http://schemas.microsoft.com/office/drawing/2014/main" id="{8416C82B-AF4C-4235-AC3B-CFD6D3DFADD1}"/>
                </a:ext>
              </a:extLst>
            </p:cNvPr>
            <p:cNvSpPr>
              <a:spLocks/>
            </p:cNvSpPr>
            <p:nvPr/>
          </p:nvSpPr>
          <p:spPr bwMode="auto">
            <a:xfrm>
              <a:off x="5337" y="936"/>
              <a:ext cx="4" cy="3"/>
            </a:xfrm>
            <a:custGeom>
              <a:avLst/>
              <a:gdLst>
                <a:gd name="T0" fmla="*/ 0 w 13"/>
                <a:gd name="T1" fmla="*/ 0 h 9"/>
                <a:gd name="T2" fmla="*/ 4 w 13"/>
                <a:gd name="T3" fmla="*/ 0 h 9"/>
                <a:gd name="T4" fmla="*/ 8 w 13"/>
                <a:gd name="T5" fmla="*/ 3 h 9"/>
                <a:gd name="T6" fmla="*/ 10 w 13"/>
                <a:gd name="T7" fmla="*/ 5 h 9"/>
                <a:gd name="T8" fmla="*/ 13 w 13"/>
                <a:gd name="T9" fmla="*/ 9 h 9"/>
                <a:gd name="T10" fmla="*/ 9 w 13"/>
                <a:gd name="T11" fmla="*/ 8 h 9"/>
                <a:gd name="T12" fmla="*/ 4 w 13"/>
                <a:gd name="T13" fmla="*/ 7 h 9"/>
                <a:gd name="T14" fmla="*/ 2 w 13"/>
                <a:gd name="T15" fmla="*/ 3 h 9"/>
                <a:gd name="T16" fmla="*/ 0 w 13"/>
                <a:gd name="T17" fmla="*/ 0 h 9"/>
                <a:gd name="T18" fmla="*/ 0 w 13"/>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0" y="0"/>
                  </a:moveTo>
                  <a:lnTo>
                    <a:pt x="4" y="0"/>
                  </a:lnTo>
                  <a:lnTo>
                    <a:pt x="8" y="3"/>
                  </a:lnTo>
                  <a:lnTo>
                    <a:pt x="10" y="5"/>
                  </a:lnTo>
                  <a:lnTo>
                    <a:pt x="13" y="9"/>
                  </a:lnTo>
                  <a:lnTo>
                    <a:pt x="9" y="8"/>
                  </a:lnTo>
                  <a:lnTo>
                    <a:pt x="4" y="7"/>
                  </a:lnTo>
                  <a:lnTo>
                    <a:pt x="2" y="3"/>
                  </a:lnTo>
                  <a:lnTo>
                    <a:pt x="0" y="0"/>
                  </a:lnTo>
                  <a:lnTo>
                    <a:pt x="0"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0" name="Freeform 246">
              <a:extLst>
                <a:ext uri="{FF2B5EF4-FFF2-40B4-BE49-F238E27FC236}">
                  <a16:creationId xmlns:a16="http://schemas.microsoft.com/office/drawing/2014/main" id="{B7E24DC4-7739-4C46-9965-E912FCEBD32B}"/>
                </a:ext>
              </a:extLst>
            </p:cNvPr>
            <p:cNvSpPr>
              <a:spLocks/>
            </p:cNvSpPr>
            <p:nvPr/>
          </p:nvSpPr>
          <p:spPr bwMode="auto">
            <a:xfrm>
              <a:off x="5353" y="921"/>
              <a:ext cx="7" cy="5"/>
            </a:xfrm>
            <a:custGeom>
              <a:avLst/>
              <a:gdLst>
                <a:gd name="T0" fmla="*/ 3 w 20"/>
                <a:gd name="T1" fmla="*/ 0 h 13"/>
                <a:gd name="T2" fmla="*/ 3 w 20"/>
                <a:gd name="T3" fmla="*/ 0 h 13"/>
                <a:gd name="T4" fmla="*/ 5 w 20"/>
                <a:gd name="T5" fmla="*/ 1 h 13"/>
                <a:gd name="T6" fmla="*/ 9 w 20"/>
                <a:gd name="T7" fmla="*/ 3 h 13"/>
                <a:gd name="T8" fmla="*/ 11 w 20"/>
                <a:gd name="T9" fmla="*/ 5 h 13"/>
                <a:gd name="T10" fmla="*/ 13 w 20"/>
                <a:gd name="T11" fmla="*/ 6 h 13"/>
                <a:gd name="T12" fmla="*/ 15 w 20"/>
                <a:gd name="T13" fmla="*/ 8 h 13"/>
                <a:gd name="T14" fmla="*/ 16 w 20"/>
                <a:gd name="T15" fmla="*/ 9 h 13"/>
                <a:gd name="T16" fmla="*/ 19 w 20"/>
                <a:gd name="T17" fmla="*/ 10 h 13"/>
                <a:gd name="T18" fmla="*/ 20 w 20"/>
                <a:gd name="T19" fmla="*/ 11 h 13"/>
                <a:gd name="T20" fmla="*/ 18 w 20"/>
                <a:gd name="T21" fmla="*/ 13 h 13"/>
                <a:gd name="T22" fmla="*/ 13 w 20"/>
                <a:gd name="T23" fmla="*/ 11 h 13"/>
                <a:gd name="T24" fmla="*/ 9 w 20"/>
                <a:gd name="T25" fmla="*/ 9 h 13"/>
                <a:gd name="T26" fmla="*/ 4 w 20"/>
                <a:gd name="T27" fmla="*/ 5 h 13"/>
                <a:gd name="T28" fmla="*/ 1 w 20"/>
                <a:gd name="T29" fmla="*/ 3 h 13"/>
                <a:gd name="T30" fmla="*/ 0 w 20"/>
                <a:gd name="T31" fmla="*/ 1 h 13"/>
                <a:gd name="T32" fmla="*/ 3 w 20"/>
                <a:gd name="T33" fmla="*/ 0 h 13"/>
                <a:gd name="T34" fmla="*/ 3 w 20"/>
                <a:gd name="T3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3">
                  <a:moveTo>
                    <a:pt x="3" y="0"/>
                  </a:moveTo>
                  <a:lnTo>
                    <a:pt x="3" y="0"/>
                  </a:lnTo>
                  <a:lnTo>
                    <a:pt x="5" y="1"/>
                  </a:lnTo>
                  <a:lnTo>
                    <a:pt x="9" y="3"/>
                  </a:lnTo>
                  <a:lnTo>
                    <a:pt x="11" y="5"/>
                  </a:lnTo>
                  <a:lnTo>
                    <a:pt x="13" y="6"/>
                  </a:lnTo>
                  <a:lnTo>
                    <a:pt x="15" y="8"/>
                  </a:lnTo>
                  <a:lnTo>
                    <a:pt x="16" y="9"/>
                  </a:lnTo>
                  <a:lnTo>
                    <a:pt x="19" y="10"/>
                  </a:lnTo>
                  <a:lnTo>
                    <a:pt x="20" y="11"/>
                  </a:lnTo>
                  <a:lnTo>
                    <a:pt x="18" y="13"/>
                  </a:lnTo>
                  <a:lnTo>
                    <a:pt x="13" y="11"/>
                  </a:lnTo>
                  <a:lnTo>
                    <a:pt x="9" y="9"/>
                  </a:lnTo>
                  <a:lnTo>
                    <a:pt x="4" y="5"/>
                  </a:lnTo>
                  <a:lnTo>
                    <a:pt x="1" y="3"/>
                  </a:lnTo>
                  <a:lnTo>
                    <a:pt x="0" y="1"/>
                  </a:lnTo>
                  <a:lnTo>
                    <a:pt x="3" y="0"/>
                  </a:lnTo>
                  <a:lnTo>
                    <a:pt x="3"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1" name="Freeform 247">
              <a:extLst>
                <a:ext uri="{FF2B5EF4-FFF2-40B4-BE49-F238E27FC236}">
                  <a16:creationId xmlns:a16="http://schemas.microsoft.com/office/drawing/2014/main" id="{4381D0A9-6166-4A2B-88F8-2C4CE0F11D16}"/>
                </a:ext>
              </a:extLst>
            </p:cNvPr>
            <p:cNvSpPr>
              <a:spLocks/>
            </p:cNvSpPr>
            <p:nvPr/>
          </p:nvSpPr>
          <p:spPr bwMode="auto">
            <a:xfrm>
              <a:off x="5347" y="928"/>
              <a:ext cx="6" cy="3"/>
            </a:xfrm>
            <a:custGeom>
              <a:avLst/>
              <a:gdLst>
                <a:gd name="T0" fmla="*/ 0 w 17"/>
                <a:gd name="T1" fmla="*/ 2 h 9"/>
                <a:gd name="T2" fmla="*/ 0 w 17"/>
                <a:gd name="T3" fmla="*/ 0 h 9"/>
                <a:gd name="T4" fmla="*/ 3 w 17"/>
                <a:gd name="T5" fmla="*/ 0 h 9"/>
                <a:gd name="T6" fmla="*/ 6 w 17"/>
                <a:gd name="T7" fmla="*/ 2 h 9"/>
                <a:gd name="T8" fmla="*/ 9 w 17"/>
                <a:gd name="T9" fmla="*/ 4 h 9"/>
                <a:gd name="T10" fmla="*/ 13 w 17"/>
                <a:gd name="T11" fmla="*/ 5 h 9"/>
                <a:gd name="T12" fmla="*/ 17 w 17"/>
                <a:gd name="T13" fmla="*/ 8 h 9"/>
                <a:gd name="T14" fmla="*/ 14 w 17"/>
                <a:gd name="T15" fmla="*/ 9 h 9"/>
                <a:gd name="T16" fmla="*/ 13 w 17"/>
                <a:gd name="T17" fmla="*/ 9 h 9"/>
                <a:gd name="T18" fmla="*/ 9 w 17"/>
                <a:gd name="T19" fmla="*/ 9 h 9"/>
                <a:gd name="T20" fmla="*/ 6 w 17"/>
                <a:gd name="T21" fmla="*/ 8 h 9"/>
                <a:gd name="T22" fmla="*/ 2 w 17"/>
                <a:gd name="T23" fmla="*/ 4 h 9"/>
                <a:gd name="T24" fmla="*/ 0 w 17"/>
                <a:gd name="T25" fmla="*/ 2 h 9"/>
                <a:gd name="T26" fmla="*/ 0 w 17"/>
                <a:gd name="T2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9">
                  <a:moveTo>
                    <a:pt x="0" y="2"/>
                  </a:moveTo>
                  <a:lnTo>
                    <a:pt x="0" y="0"/>
                  </a:lnTo>
                  <a:lnTo>
                    <a:pt x="3" y="0"/>
                  </a:lnTo>
                  <a:lnTo>
                    <a:pt x="6" y="2"/>
                  </a:lnTo>
                  <a:lnTo>
                    <a:pt x="9" y="4"/>
                  </a:lnTo>
                  <a:lnTo>
                    <a:pt x="13" y="5"/>
                  </a:lnTo>
                  <a:lnTo>
                    <a:pt x="17" y="8"/>
                  </a:lnTo>
                  <a:lnTo>
                    <a:pt x="14" y="9"/>
                  </a:lnTo>
                  <a:lnTo>
                    <a:pt x="13" y="9"/>
                  </a:lnTo>
                  <a:lnTo>
                    <a:pt x="9" y="9"/>
                  </a:lnTo>
                  <a:lnTo>
                    <a:pt x="6" y="8"/>
                  </a:lnTo>
                  <a:lnTo>
                    <a:pt x="2" y="4"/>
                  </a:lnTo>
                  <a:lnTo>
                    <a:pt x="0" y="2"/>
                  </a:lnTo>
                  <a:lnTo>
                    <a:pt x="0" y="2"/>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2" name="Freeform 248">
              <a:extLst>
                <a:ext uri="{FF2B5EF4-FFF2-40B4-BE49-F238E27FC236}">
                  <a16:creationId xmlns:a16="http://schemas.microsoft.com/office/drawing/2014/main" id="{ED73E6BC-F75D-4674-834B-833EBE9C80F2}"/>
                </a:ext>
              </a:extLst>
            </p:cNvPr>
            <p:cNvSpPr>
              <a:spLocks/>
            </p:cNvSpPr>
            <p:nvPr/>
          </p:nvSpPr>
          <p:spPr bwMode="auto">
            <a:xfrm>
              <a:off x="5359" y="921"/>
              <a:ext cx="5" cy="1"/>
            </a:xfrm>
            <a:custGeom>
              <a:avLst/>
              <a:gdLst>
                <a:gd name="T0" fmla="*/ 1 w 15"/>
                <a:gd name="T1" fmla="*/ 0 h 5"/>
                <a:gd name="T2" fmla="*/ 3 w 15"/>
                <a:gd name="T3" fmla="*/ 1 h 5"/>
                <a:gd name="T4" fmla="*/ 7 w 15"/>
                <a:gd name="T5" fmla="*/ 1 h 5"/>
                <a:gd name="T6" fmla="*/ 10 w 15"/>
                <a:gd name="T7" fmla="*/ 1 h 5"/>
                <a:gd name="T8" fmla="*/ 14 w 15"/>
                <a:gd name="T9" fmla="*/ 0 h 5"/>
                <a:gd name="T10" fmla="*/ 15 w 15"/>
                <a:gd name="T11" fmla="*/ 0 h 5"/>
                <a:gd name="T12" fmla="*/ 15 w 15"/>
                <a:gd name="T13" fmla="*/ 2 h 5"/>
                <a:gd name="T14" fmla="*/ 12 w 15"/>
                <a:gd name="T15" fmla="*/ 3 h 5"/>
                <a:gd name="T16" fmla="*/ 7 w 15"/>
                <a:gd name="T17" fmla="*/ 5 h 5"/>
                <a:gd name="T18" fmla="*/ 3 w 15"/>
                <a:gd name="T19" fmla="*/ 3 h 5"/>
                <a:gd name="T20" fmla="*/ 0 w 15"/>
                <a:gd name="T21" fmla="*/ 2 h 5"/>
                <a:gd name="T22" fmla="*/ 0 w 15"/>
                <a:gd name="T23" fmla="*/ 1 h 5"/>
                <a:gd name="T24" fmla="*/ 1 w 15"/>
                <a:gd name="T25" fmla="*/ 0 h 5"/>
                <a:gd name="T26" fmla="*/ 1 w 15"/>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5">
                  <a:moveTo>
                    <a:pt x="1" y="0"/>
                  </a:moveTo>
                  <a:lnTo>
                    <a:pt x="3" y="1"/>
                  </a:lnTo>
                  <a:lnTo>
                    <a:pt x="7" y="1"/>
                  </a:lnTo>
                  <a:lnTo>
                    <a:pt x="10" y="1"/>
                  </a:lnTo>
                  <a:lnTo>
                    <a:pt x="14" y="0"/>
                  </a:lnTo>
                  <a:lnTo>
                    <a:pt x="15" y="0"/>
                  </a:lnTo>
                  <a:lnTo>
                    <a:pt x="15" y="2"/>
                  </a:lnTo>
                  <a:lnTo>
                    <a:pt x="12" y="3"/>
                  </a:lnTo>
                  <a:lnTo>
                    <a:pt x="7" y="5"/>
                  </a:lnTo>
                  <a:lnTo>
                    <a:pt x="3" y="3"/>
                  </a:lnTo>
                  <a:lnTo>
                    <a:pt x="0" y="2"/>
                  </a:lnTo>
                  <a:lnTo>
                    <a:pt x="0" y="1"/>
                  </a:lnTo>
                  <a:lnTo>
                    <a:pt x="1" y="0"/>
                  </a:lnTo>
                  <a:lnTo>
                    <a:pt x="1"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3" name="Freeform 249">
              <a:extLst>
                <a:ext uri="{FF2B5EF4-FFF2-40B4-BE49-F238E27FC236}">
                  <a16:creationId xmlns:a16="http://schemas.microsoft.com/office/drawing/2014/main" id="{20236FB9-6DBE-41C5-B263-F16F3CEDEDDF}"/>
                </a:ext>
              </a:extLst>
            </p:cNvPr>
            <p:cNvSpPr>
              <a:spLocks/>
            </p:cNvSpPr>
            <p:nvPr/>
          </p:nvSpPr>
          <p:spPr bwMode="auto">
            <a:xfrm>
              <a:off x="5322" y="949"/>
              <a:ext cx="7" cy="2"/>
            </a:xfrm>
            <a:custGeom>
              <a:avLst/>
              <a:gdLst>
                <a:gd name="T0" fmla="*/ 1 w 21"/>
                <a:gd name="T1" fmla="*/ 3 h 6"/>
                <a:gd name="T2" fmla="*/ 5 w 21"/>
                <a:gd name="T3" fmla="*/ 0 h 6"/>
                <a:gd name="T4" fmla="*/ 11 w 21"/>
                <a:gd name="T5" fmla="*/ 0 h 6"/>
                <a:gd name="T6" fmla="*/ 16 w 21"/>
                <a:gd name="T7" fmla="*/ 1 h 6"/>
                <a:gd name="T8" fmla="*/ 21 w 21"/>
                <a:gd name="T9" fmla="*/ 1 h 6"/>
                <a:gd name="T10" fmla="*/ 21 w 21"/>
                <a:gd name="T11" fmla="*/ 3 h 6"/>
                <a:gd name="T12" fmla="*/ 19 w 21"/>
                <a:gd name="T13" fmla="*/ 5 h 6"/>
                <a:gd name="T14" fmla="*/ 15 w 21"/>
                <a:gd name="T15" fmla="*/ 6 h 6"/>
                <a:gd name="T16" fmla="*/ 10 w 21"/>
                <a:gd name="T17" fmla="*/ 6 h 6"/>
                <a:gd name="T18" fmla="*/ 5 w 21"/>
                <a:gd name="T19" fmla="*/ 5 h 6"/>
                <a:gd name="T20" fmla="*/ 0 w 21"/>
                <a:gd name="T21" fmla="*/ 4 h 6"/>
                <a:gd name="T22" fmla="*/ 0 w 21"/>
                <a:gd name="T23" fmla="*/ 3 h 6"/>
                <a:gd name="T24" fmla="*/ 1 w 21"/>
                <a:gd name="T25" fmla="*/ 3 h 6"/>
                <a:gd name="T26" fmla="*/ 1 w 21"/>
                <a:gd name="T2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6">
                  <a:moveTo>
                    <a:pt x="1" y="3"/>
                  </a:moveTo>
                  <a:lnTo>
                    <a:pt x="5" y="0"/>
                  </a:lnTo>
                  <a:lnTo>
                    <a:pt x="11" y="0"/>
                  </a:lnTo>
                  <a:lnTo>
                    <a:pt x="16" y="1"/>
                  </a:lnTo>
                  <a:lnTo>
                    <a:pt x="21" y="1"/>
                  </a:lnTo>
                  <a:lnTo>
                    <a:pt x="21" y="3"/>
                  </a:lnTo>
                  <a:lnTo>
                    <a:pt x="19" y="5"/>
                  </a:lnTo>
                  <a:lnTo>
                    <a:pt x="15" y="6"/>
                  </a:lnTo>
                  <a:lnTo>
                    <a:pt x="10" y="6"/>
                  </a:lnTo>
                  <a:lnTo>
                    <a:pt x="5" y="5"/>
                  </a:lnTo>
                  <a:lnTo>
                    <a:pt x="0" y="4"/>
                  </a:lnTo>
                  <a:lnTo>
                    <a:pt x="0" y="3"/>
                  </a:lnTo>
                  <a:lnTo>
                    <a:pt x="1" y="3"/>
                  </a:lnTo>
                  <a:lnTo>
                    <a:pt x="1" y="3"/>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4" name="Freeform 250">
              <a:extLst>
                <a:ext uri="{FF2B5EF4-FFF2-40B4-BE49-F238E27FC236}">
                  <a16:creationId xmlns:a16="http://schemas.microsoft.com/office/drawing/2014/main" id="{41A7ABFC-D630-4C19-9BFB-42D0C76F862C}"/>
                </a:ext>
              </a:extLst>
            </p:cNvPr>
            <p:cNvSpPr>
              <a:spLocks/>
            </p:cNvSpPr>
            <p:nvPr/>
          </p:nvSpPr>
          <p:spPr bwMode="auto">
            <a:xfrm>
              <a:off x="5311" y="957"/>
              <a:ext cx="5" cy="3"/>
            </a:xfrm>
            <a:custGeom>
              <a:avLst/>
              <a:gdLst>
                <a:gd name="T0" fmla="*/ 0 w 15"/>
                <a:gd name="T1" fmla="*/ 3 h 8"/>
                <a:gd name="T2" fmla="*/ 3 w 15"/>
                <a:gd name="T3" fmla="*/ 0 h 8"/>
                <a:gd name="T4" fmla="*/ 5 w 15"/>
                <a:gd name="T5" fmla="*/ 1 h 8"/>
                <a:gd name="T6" fmla="*/ 9 w 15"/>
                <a:gd name="T7" fmla="*/ 3 h 8"/>
                <a:gd name="T8" fmla="*/ 13 w 15"/>
                <a:gd name="T9" fmla="*/ 3 h 8"/>
                <a:gd name="T10" fmla="*/ 14 w 15"/>
                <a:gd name="T11" fmla="*/ 3 h 8"/>
                <a:gd name="T12" fmla="*/ 15 w 15"/>
                <a:gd name="T13" fmla="*/ 5 h 8"/>
                <a:gd name="T14" fmla="*/ 14 w 15"/>
                <a:gd name="T15" fmla="*/ 5 h 8"/>
                <a:gd name="T16" fmla="*/ 13 w 15"/>
                <a:gd name="T17" fmla="*/ 8 h 8"/>
                <a:gd name="T18" fmla="*/ 9 w 15"/>
                <a:gd name="T19" fmla="*/ 6 h 8"/>
                <a:gd name="T20" fmla="*/ 8 w 15"/>
                <a:gd name="T21" fmla="*/ 6 h 8"/>
                <a:gd name="T22" fmla="*/ 5 w 15"/>
                <a:gd name="T23" fmla="*/ 5 h 8"/>
                <a:gd name="T24" fmla="*/ 3 w 15"/>
                <a:gd name="T25" fmla="*/ 5 h 8"/>
                <a:gd name="T26" fmla="*/ 0 w 15"/>
                <a:gd name="T27" fmla="*/ 4 h 8"/>
                <a:gd name="T28" fmla="*/ 0 w 15"/>
                <a:gd name="T29" fmla="*/ 3 h 8"/>
                <a:gd name="T30" fmla="*/ 0 w 15"/>
                <a:gd name="T3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8">
                  <a:moveTo>
                    <a:pt x="0" y="3"/>
                  </a:moveTo>
                  <a:lnTo>
                    <a:pt x="3" y="0"/>
                  </a:lnTo>
                  <a:lnTo>
                    <a:pt x="5" y="1"/>
                  </a:lnTo>
                  <a:lnTo>
                    <a:pt x="9" y="3"/>
                  </a:lnTo>
                  <a:lnTo>
                    <a:pt x="13" y="3"/>
                  </a:lnTo>
                  <a:lnTo>
                    <a:pt x="14" y="3"/>
                  </a:lnTo>
                  <a:lnTo>
                    <a:pt x="15" y="5"/>
                  </a:lnTo>
                  <a:lnTo>
                    <a:pt x="14" y="5"/>
                  </a:lnTo>
                  <a:lnTo>
                    <a:pt x="13" y="8"/>
                  </a:lnTo>
                  <a:lnTo>
                    <a:pt x="9" y="6"/>
                  </a:lnTo>
                  <a:lnTo>
                    <a:pt x="8" y="6"/>
                  </a:lnTo>
                  <a:lnTo>
                    <a:pt x="5" y="5"/>
                  </a:lnTo>
                  <a:lnTo>
                    <a:pt x="3" y="5"/>
                  </a:lnTo>
                  <a:lnTo>
                    <a:pt x="0" y="4"/>
                  </a:lnTo>
                  <a:lnTo>
                    <a:pt x="0" y="3"/>
                  </a:lnTo>
                  <a:lnTo>
                    <a:pt x="0" y="3"/>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5" name="Freeform 251">
              <a:extLst>
                <a:ext uri="{FF2B5EF4-FFF2-40B4-BE49-F238E27FC236}">
                  <a16:creationId xmlns:a16="http://schemas.microsoft.com/office/drawing/2014/main" id="{62528E92-48FE-4238-B682-E6E1292D8241}"/>
                </a:ext>
              </a:extLst>
            </p:cNvPr>
            <p:cNvSpPr>
              <a:spLocks/>
            </p:cNvSpPr>
            <p:nvPr/>
          </p:nvSpPr>
          <p:spPr bwMode="auto">
            <a:xfrm>
              <a:off x="5317" y="954"/>
              <a:ext cx="4" cy="1"/>
            </a:xfrm>
            <a:custGeom>
              <a:avLst/>
              <a:gdLst>
                <a:gd name="T0" fmla="*/ 0 w 10"/>
                <a:gd name="T1" fmla="*/ 2 h 4"/>
                <a:gd name="T2" fmla="*/ 2 w 10"/>
                <a:gd name="T3" fmla="*/ 0 h 4"/>
                <a:gd name="T4" fmla="*/ 5 w 10"/>
                <a:gd name="T5" fmla="*/ 0 h 4"/>
                <a:gd name="T6" fmla="*/ 7 w 10"/>
                <a:gd name="T7" fmla="*/ 0 h 4"/>
                <a:gd name="T8" fmla="*/ 9 w 10"/>
                <a:gd name="T9" fmla="*/ 0 h 4"/>
                <a:gd name="T10" fmla="*/ 10 w 10"/>
                <a:gd name="T11" fmla="*/ 1 h 4"/>
                <a:gd name="T12" fmla="*/ 10 w 10"/>
                <a:gd name="T13" fmla="*/ 2 h 4"/>
                <a:gd name="T14" fmla="*/ 7 w 10"/>
                <a:gd name="T15" fmla="*/ 4 h 4"/>
                <a:gd name="T16" fmla="*/ 2 w 10"/>
                <a:gd name="T17" fmla="*/ 4 h 4"/>
                <a:gd name="T18" fmla="*/ 0 w 10"/>
                <a:gd name="T19" fmla="*/ 2 h 4"/>
                <a:gd name="T20" fmla="*/ 0 w 10"/>
                <a:gd name="T21" fmla="*/ 2 h 4"/>
                <a:gd name="T22" fmla="*/ 0 w 10"/>
                <a:gd name="T2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4">
                  <a:moveTo>
                    <a:pt x="0" y="2"/>
                  </a:moveTo>
                  <a:lnTo>
                    <a:pt x="2" y="0"/>
                  </a:lnTo>
                  <a:lnTo>
                    <a:pt x="5" y="0"/>
                  </a:lnTo>
                  <a:lnTo>
                    <a:pt x="7" y="0"/>
                  </a:lnTo>
                  <a:lnTo>
                    <a:pt x="9" y="0"/>
                  </a:lnTo>
                  <a:lnTo>
                    <a:pt x="10" y="1"/>
                  </a:lnTo>
                  <a:lnTo>
                    <a:pt x="10" y="2"/>
                  </a:lnTo>
                  <a:lnTo>
                    <a:pt x="7" y="4"/>
                  </a:lnTo>
                  <a:lnTo>
                    <a:pt x="2" y="4"/>
                  </a:lnTo>
                  <a:lnTo>
                    <a:pt x="0" y="2"/>
                  </a:lnTo>
                  <a:lnTo>
                    <a:pt x="0" y="2"/>
                  </a:lnTo>
                  <a:lnTo>
                    <a:pt x="0" y="2"/>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6" name="Freeform 252">
              <a:extLst>
                <a:ext uri="{FF2B5EF4-FFF2-40B4-BE49-F238E27FC236}">
                  <a16:creationId xmlns:a16="http://schemas.microsoft.com/office/drawing/2014/main" id="{21364004-654E-4A67-A379-2B37B779D210}"/>
                </a:ext>
              </a:extLst>
            </p:cNvPr>
            <p:cNvSpPr>
              <a:spLocks/>
            </p:cNvSpPr>
            <p:nvPr/>
          </p:nvSpPr>
          <p:spPr bwMode="auto">
            <a:xfrm>
              <a:off x="5414" y="792"/>
              <a:ext cx="12" cy="13"/>
            </a:xfrm>
            <a:custGeom>
              <a:avLst/>
              <a:gdLst>
                <a:gd name="T0" fmla="*/ 0 w 36"/>
                <a:gd name="T1" fmla="*/ 2 h 40"/>
                <a:gd name="T2" fmla="*/ 0 w 36"/>
                <a:gd name="T3" fmla="*/ 0 h 40"/>
                <a:gd name="T4" fmla="*/ 2 w 36"/>
                <a:gd name="T5" fmla="*/ 0 h 40"/>
                <a:gd name="T6" fmla="*/ 7 w 36"/>
                <a:gd name="T7" fmla="*/ 2 h 40"/>
                <a:gd name="T8" fmla="*/ 13 w 36"/>
                <a:gd name="T9" fmla="*/ 7 h 40"/>
                <a:gd name="T10" fmla="*/ 18 w 36"/>
                <a:gd name="T11" fmla="*/ 12 h 40"/>
                <a:gd name="T12" fmla="*/ 23 w 36"/>
                <a:gd name="T13" fmla="*/ 17 h 40"/>
                <a:gd name="T14" fmla="*/ 27 w 36"/>
                <a:gd name="T15" fmla="*/ 21 h 40"/>
                <a:gd name="T16" fmla="*/ 31 w 36"/>
                <a:gd name="T17" fmla="*/ 26 h 40"/>
                <a:gd name="T18" fmla="*/ 33 w 36"/>
                <a:gd name="T19" fmla="*/ 31 h 40"/>
                <a:gd name="T20" fmla="*/ 36 w 36"/>
                <a:gd name="T21" fmla="*/ 38 h 40"/>
                <a:gd name="T22" fmla="*/ 35 w 36"/>
                <a:gd name="T23" fmla="*/ 40 h 40"/>
                <a:gd name="T24" fmla="*/ 35 w 36"/>
                <a:gd name="T25" fmla="*/ 40 h 40"/>
                <a:gd name="T26" fmla="*/ 31 w 36"/>
                <a:gd name="T27" fmla="*/ 34 h 40"/>
                <a:gd name="T28" fmla="*/ 26 w 36"/>
                <a:gd name="T29" fmla="*/ 27 h 40"/>
                <a:gd name="T30" fmla="*/ 21 w 36"/>
                <a:gd name="T31" fmla="*/ 21 h 40"/>
                <a:gd name="T32" fmla="*/ 16 w 36"/>
                <a:gd name="T33" fmla="*/ 15 h 40"/>
                <a:gd name="T34" fmla="*/ 12 w 36"/>
                <a:gd name="T35" fmla="*/ 11 h 40"/>
                <a:gd name="T36" fmla="*/ 8 w 36"/>
                <a:gd name="T37" fmla="*/ 7 h 40"/>
                <a:gd name="T38" fmla="*/ 3 w 36"/>
                <a:gd name="T39" fmla="*/ 5 h 40"/>
                <a:gd name="T40" fmla="*/ 0 w 36"/>
                <a:gd name="T41" fmla="*/ 2 h 40"/>
                <a:gd name="T42" fmla="*/ 0 w 36"/>
                <a:gd name="T4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0">
                  <a:moveTo>
                    <a:pt x="0" y="2"/>
                  </a:moveTo>
                  <a:lnTo>
                    <a:pt x="0" y="0"/>
                  </a:lnTo>
                  <a:lnTo>
                    <a:pt x="2" y="0"/>
                  </a:lnTo>
                  <a:lnTo>
                    <a:pt x="7" y="2"/>
                  </a:lnTo>
                  <a:lnTo>
                    <a:pt x="13" y="7"/>
                  </a:lnTo>
                  <a:lnTo>
                    <a:pt x="18" y="12"/>
                  </a:lnTo>
                  <a:lnTo>
                    <a:pt x="23" y="17"/>
                  </a:lnTo>
                  <a:lnTo>
                    <a:pt x="27" y="21"/>
                  </a:lnTo>
                  <a:lnTo>
                    <a:pt x="31" y="26"/>
                  </a:lnTo>
                  <a:lnTo>
                    <a:pt x="33" y="31"/>
                  </a:lnTo>
                  <a:lnTo>
                    <a:pt x="36" y="38"/>
                  </a:lnTo>
                  <a:lnTo>
                    <a:pt x="35" y="40"/>
                  </a:lnTo>
                  <a:lnTo>
                    <a:pt x="35" y="40"/>
                  </a:lnTo>
                  <a:lnTo>
                    <a:pt x="31" y="34"/>
                  </a:lnTo>
                  <a:lnTo>
                    <a:pt x="26" y="27"/>
                  </a:lnTo>
                  <a:lnTo>
                    <a:pt x="21" y="21"/>
                  </a:lnTo>
                  <a:lnTo>
                    <a:pt x="16" y="15"/>
                  </a:lnTo>
                  <a:lnTo>
                    <a:pt x="12" y="11"/>
                  </a:lnTo>
                  <a:lnTo>
                    <a:pt x="8" y="7"/>
                  </a:lnTo>
                  <a:lnTo>
                    <a:pt x="3" y="5"/>
                  </a:lnTo>
                  <a:lnTo>
                    <a:pt x="0" y="2"/>
                  </a:lnTo>
                  <a:lnTo>
                    <a:pt x="0" y="2"/>
                  </a:lnTo>
                  <a:close/>
                </a:path>
              </a:pathLst>
            </a:custGeom>
            <a:solidFill>
              <a:srgbClr val="C2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7" name="Freeform 253">
              <a:extLst>
                <a:ext uri="{FF2B5EF4-FFF2-40B4-BE49-F238E27FC236}">
                  <a16:creationId xmlns:a16="http://schemas.microsoft.com/office/drawing/2014/main" id="{188A5702-5351-4298-BB8A-A3811B568425}"/>
                </a:ext>
              </a:extLst>
            </p:cNvPr>
            <p:cNvSpPr>
              <a:spLocks/>
            </p:cNvSpPr>
            <p:nvPr/>
          </p:nvSpPr>
          <p:spPr bwMode="auto">
            <a:xfrm>
              <a:off x="5411" y="789"/>
              <a:ext cx="5" cy="10"/>
            </a:xfrm>
            <a:custGeom>
              <a:avLst/>
              <a:gdLst>
                <a:gd name="T0" fmla="*/ 3 w 15"/>
                <a:gd name="T1" fmla="*/ 29 h 30"/>
                <a:gd name="T2" fmla="*/ 1 w 15"/>
                <a:gd name="T3" fmla="*/ 30 h 30"/>
                <a:gd name="T4" fmla="*/ 0 w 15"/>
                <a:gd name="T5" fmla="*/ 26 h 30"/>
                <a:gd name="T6" fmla="*/ 1 w 15"/>
                <a:gd name="T7" fmla="*/ 22 h 30"/>
                <a:gd name="T8" fmla="*/ 2 w 15"/>
                <a:gd name="T9" fmla="*/ 17 h 30"/>
                <a:gd name="T10" fmla="*/ 3 w 15"/>
                <a:gd name="T11" fmla="*/ 12 h 30"/>
                <a:gd name="T12" fmla="*/ 6 w 15"/>
                <a:gd name="T13" fmla="*/ 10 h 30"/>
                <a:gd name="T14" fmla="*/ 7 w 15"/>
                <a:gd name="T15" fmla="*/ 7 h 30"/>
                <a:gd name="T16" fmla="*/ 8 w 15"/>
                <a:gd name="T17" fmla="*/ 5 h 30"/>
                <a:gd name="T18" fmla="*/ 11 w 15"/>
                <a:gd name="T19" fmla="*/ 2 h 30"/>
                <a:gd name="T20" fmla="*/ 12 w 15"/>
                <a:gd name="T21" fmla="*/ 0 h 30"/>
                <a:gd name="T22" fmla="*/ 13 w 15"/>
                <a:gd name="T23" fmla="*/ 1 h 30"/>
                <a:gd name="T24" fmla="*/ 15 w 15"/>
                <a:gd name="T25" fmla="*/ 4 h 30"/>
                <a:gd name="T26" fmla="*/ 11 w 15"/>
                <a:gd name="T27" fmla="*/ 10 h 30"/>
                <a:gd name="T28" fmla="*/ 8 w 15"/>
                <a:gd name="T29" fmla="*/ 16 h 30"/>
                <a:gd name="T30" fmla="*/ 5 w 15"/>
                <a:gd name="T31" fmla="*/ 22 h 30"/>
                <a:gd name="T32" fmla="*/ 3 w 15"/>
                <a:gd name="T33" fmla="*/ 29 h 30"/>
                <a:gd name="T34" fmla="*/ 3 w 15"/>
                <a:gd name="T3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0">
                  <a:moveTo>
                    <a:pt x="3" y="29"/>
                  </a:moveTo>
                  <a:lnTo>
                    <a:pt x="1" y="30"/>
                  </a:lnTo>
                  <a:lnTo>
                    <a:pt x="0" y="26"/>
                  </a:lnTo>
                  <a:lnTo>
                    <a:pt x="1" y="22"/>
                  </a:lnTo>
                  <a:lnTo>
                    <a:pt x="2" y="17"/>
                  </a:lnTo>
                  <a:lnTo>
                    <a:pt x="3" y="12"/>
                  </a:lnTo>
                  <a:lnTo>
                    <a:pt x="6" y="10"/>
                  </a:lnTo>
                  <a:lnTo>
                    <a:pt x="7" y="7"/>
                  </a:lnTo>
                  <a:lnTo>
                    <a:pt x="8" y="5"/>
                  </a:lnTo>
                  <a:lnTo>
                    <a:pt x="11" y="2"/>
                  </a:lnTo>
                  <a:lnTo>
                    <a:pt x="12" y="0"/>
                  </a:lnTo>
                  <a:lnTo>
                    <a:pt x="13" y="1"/>
                  </a:lnTo>
                  <a:lnTo>
                    <a:pt x="15" y="4"/>
                  </a:lnTo>
                  <a:lnTo>
                    <a:pt x="11" y="10"/>
                  </a:lnTo>
                  <a:lnTo>
                    <a:pt x="8" y="16"/>
                  </a:lnTo>
                  <a:lnTo>
                    <a:pt x="5" y="22"/>
                  </a:lnTo>
                  <a:lnTo>
                    <a:pt x="3" y="29"/>
                  </a:lnTo>
                  <a:lnTo>
                    <a:pt x="3" y="29"/>
                  </a:lnTo>
                  <a:close/>
                </a:path>
              </a:pathLst>
            </a:custGeom>
            <a:solidFill>
              <a:srgbClr val="C2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8" name="Freeform 254">
              <a:extLst>
                <a:ext uri="{FF2B5EF4-FFF2-40B4-BE49-F238E27FC236}">
                  <a16:creationId xmlns:a16="http://schemas.microsoft.com/office/drawing/2014/main" id="{9FA0A30E-3F01-4E8D-9378-DC6D70EA281D}"/>
                </a:ext>
              </a:extLst>
            </p:cNvPr>
            <p:cNvSpPr>
              <a:spLocks/>
            </p:cNvSpPr>
            <p:nvPr/>
          </p:nvSpPr>
          <p:spPr bwMode="auto">
            <a:xfrm>
              <a:off x="5408" y="786"/>
              <a:ext cx="2" cy="9"/>
            </a:xfrm>
            <a:custGeom>
              <a:avLst/>
              <a:gdLst>
                <a:gd name="T0" fmla="*/ 5 w 6"/>
                <a:gd name="T1" fmla="*/ 26 h 29"/>
                <a:gd name="T2" fmla="*/ 4 w 6"/>
                <a:gd name="T3" fmla="*/ 29 h 29"/>
                <a:gd name="T4" fmla="*/ 2 w 6"/>
                <a:gd name="T5" fmla="*/ 28 h 29"/>
                <a:gd name="T6" fmla="*/ 1 w 6"/>
                <a:gd name="T7" fmla="*/ 25 h 29"/>
                <a:gd name="T8" fmla="*/ 1 w 6"/>
                <a:gd name="T9" fmla="*/ 21 h 29"/>
                <a:gd name="T10" fmla="*/ 0 w 6"/>
                <a:gd name="T11" fmla="*/ 16 h 29"/>
                <a:gd name="T12" fmla="*/ 1 w 6"/>
                <a:gd name="T13" fmla="*/ 11 h 29"/>
                <a:gd name="T14" fmla="*/ 1 w 6"/>
                <a:gd name="T15" fmla="*/ 5 h 29"/>
                <a:gd name="T16" fmla="*/ 2 w 6"/>
                <a:gd name="T17" fmla="*/ 1 h 29"/>
                <a:gd name="T18" fmla="*/ 4 w 6"/>
                <a:gd name="T19" fmla="*/ 0 h 29"/>
                <a:gd name="T20" fmla="*/ 5 w 6"/>
                <a:gd name="T21" fmla="*/ 1 h 29"/>
                <a:gd name="T22" fmla="*/ 6 w 6"/>
                <a:gd name="T23" fmla="*/ 2 h 29"/>
                <a:gd name="T24" fmla="*/ 6 w 6"/>
                <a:gd name="T25" fmla="*/ 5 h 29"/>
                <a:gd name="T26" fmla="*/ 5 w 6"/>
                <a:gd name="T27" fmla="*/ 11 h 29"/>
                <a:gd name="T28" fmla="*/ 5 w 6"/>
                <a:gd name="T29" fmla="*/ 16 h 29"/>
                <a:gd name="T30" fmla="*/ 5 w 6"/>
                <a:gd name="T31" fmla="*/ 21 h 29"/>
                <a:gd name="T32" fmla="*/ 5 w 6"/>
                <a:gd name="T33" fmla="*/ 26 h 29"/>
                <a:gd name="T34" fmla="*/ 5 w 6"/>
                <a:gd name="T35"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29">
                  <a:moveTo>
                    <a:pt x="5" y="26"/>
                  </a:moveTo>
                  <a:lnTo>
                    <a:pt x="4" y="29"/>
                  </a:lnTo>
                  <a:lnTo>
                    <a:pt x="2" y="28"/>
                  </a:lnTo>
                  <a:lnTo>
                    <a:pt x="1" y="25"/>
                  </a:lnTo>
                  <a:lnTo>
                    <a:pt x="1" y="21"/>
                  </a:lnTo>
                  <a:lnTo>
                    <a:pt x="0" y="16"/>
                  </a:lnTo>
                  <a:lnTo>
                    <a:pt x="1" y="11"/>
                  </a:lnTo>
                  <a:lnTo>
                    <a:pt x="1" y="5"/>
                  </a:lnTo>
                  <a:lnTo>
                    <a:pt x="2" y="1"/>
                  </a:lnTo>
                  <a:lnTo>
                    <a:pt x="4" y="0"/>
                  </a:lnTo>
                  <a:lnTo>
                    <a:pt x="5" y="1"/>
                  </a:lnTo>
                  <a:lnTo>
                    <a:pt x="6" y="2"/>
                  </a:lnTo>
                  <a:lnTo>
                    <a:pt x="6" y="5"/>
                  </a:lnTo>
                  <a:lnTo>
                    <a:pt x="5" y="11"/>
                  </a:lnTo>
                  <a:lnTo>
                    <a:pt x="5" y="16"/>
                  </a:lnTo>
                  <a:lnTo>
                    <a:pt x="5" y="21"/>
                  </a:lnTo>
                  <a:lnTo>
                    <a:pt x="5" y="26"/>
                  </a:lnTo>
                  <a:lnTo>
                    <a:pt x="5" y="26"/>
                  </a:lnTo>
                  <a:close/>
                </a:path>
              </a:pathLst>
            </a:custGeom>
            <a:solidFill>
              <a:srgbClr val="C2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9" name="Freeform 255">
              <a:extLst>
                <a:ext uri="{FF2B5EF4-FFF2-40B4-BE49-F238E27FC236}">
                  <a16:creationId xmlns:a16="http://schemas.microsoft.com/office/drawing/2014/main" id="{A38CEDD8-840C-4D35-84E7-D6233D9BC98D}"/>
                </a:ext>
              </a:extLst>
            </p:cNvPr>
            <p:cNvSpPr>
              <a:spLocks/>
            </p:cNvSpPr>
            <p:nvPr/>
          </p:nvSpPr>
          <p:spPr bwMode="auto">
            <a:xfrm>
              <a:off x="5418" y="799"/>
              <a:ext cx="10" cy="4"/>
            </a:xfrm>
            <a:custGeom>
              <a:avLst/>
              <a:gdLst>
                <a:gd name="T0" fmla="*/ 28 w 29"/>
                <a:gd name="T1" fmla="*/ 4 h 11"/>
                <a:gd name="T2" fmla="*/ 20 w 29"/>
                <a:gd name="T3" fmla="*/ 4 h 11"/>
                <a:gd name="T4" fmla="*/ 14 w 29"/>
                <a:gd name="T5" fmla="*/ 5 h 11"/>
                <a:gd name="T6" fmla="*/ 8 w 29"/>
                <a:gd name="T7" fmla="*/ 8 h 11"/>
                <a:gd name="T8" fmla="*/ 3 w 29"/>
                <a:gd name="T9" fmla="*/ 11 h 11"/>
                <a:gd name="T10" fmla="*/ 0 w 29"/>
                <a:gd name="T11" fmla="*/ 11 h 11"/>
                <a:gd name="T12" fmla="*/ 0 w 29"/>
                <a:gd name="T13" fmla="*/ 9 h 11"/>
                <a:gd name="T14" fmla="*/ 4 w 29"/>
                <a:gd name="T15" fmla="*/ 5 h 11"/>
                <a:gd name="T16" fmla="*/ 10 w 29"/>
                <a:gd name="T17" fmla="*/ 3 h 11"/>
                <a:gd name="T18" fmla="*/ 16 w 29"/>
                <a:gd name="T19" fmla="*/ 0 h 11"/>
                <a:gd name="T20" fmla="*/ 24 w 29"/>
                <a:gd name="T21" fmla="*/ 0 h 11"/>
                <a:gd name="T22" fmla="*/ 28 w 29"/>
                <a:gd name="T23" fmla="*/ 0 h 11"/>
                <a:gd name="T24" fmla="*/ 29 w 29"/>
                <a:gd name="T25" fmla="*/ 1 h 11"/>
                <a:gd name="T26" fmla="*/ 29 w 29"/>
                <a:gd name="T27" fmla="*/ 3 h 11"/>
                <a:gd name="T28" fmla="*/ 28 w 29"/>
                <a:gd name="T29" fmla="*/ 4 h 11"/>
                <a:gd name="T30" fmla="*/ 28 w 29"/>
                <a:gd name="T31"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1">
                  <a:moveTo>
                    <a:pt x="28" y="4"/>
                  </a:moveTo>
                  <a:lnTo>
                    <a:pt x="20" y="4"/>
                  </a:lnTo>
                  <a:lnTo>
                    <a:pt x="14" y="5"/>
                  </a:lnTo>
                  <a:lnTo>
                    <a:pt x="8" y="8"/>
                  </a:lnTo>
                  <a:lnTo>
                    <a:pt x="3" y="11"/>
                  </a:lnTo>
                  <a:lnTo>
                    <a:pt x="0" y="11"/>
                  </a:lnTo>
                  <a:lnTo>
                    <a:pt x="0" y="9"/>
                  </a:lnTo>
                  <a:lnTo>
                    <a:pt x="4" y="5"/>
                  </a:lnTo>
                  <a:lnTo>
                    <a:pt x="10" y="3"/>
                  </a:lnTo>
                  <a:lnTo>
                    <a:pt x="16" y="0"/>
                  </a:lnTo>
                  <a:lnTo>
                    <a:pt x="24" y="0"/>
                  </a:lnTo>
                  <a:lnTo>
                    <a:pt x="28" y="0"/>
                  </a:lnTo>
                  <a:lnTo>
                    <a:pt x="29" y="1"/>
                  </a:lnTo>
                  <a:lnTo>
                    <a:pt x="29" y="3"/>
                  </a:lnTo>
                  <a:lnTo>
                    <a:pt x="28" y="4"/>
                  </a:lnTo>
                  <a:lnTo>
                    <a:pt x="28" y="4"/>
                  </a:lnTo>
                  <a:close/>
                </a:path>
              </a:pathLst>
            </a:custGeom>
            <a:solidFill>
              <a:srgbClr val="C2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0" name="Freeform 256">
              <a:extLst>
                <a:ext uri="{FF2B5EF4-FFF2-40B4-BE49-F238E27FC236}">
                  <a16:creationId xmlns:a16="http://schemas.microsoft.com/office/drawing/2014/main" id="{517F9E7C-6E76-4DA1-B178-68A128C63184}"/>
                </a:ext>
              </a:extLst>
            </p:cNvPr>
            <p:cNvSpPr>
              <a:spLocks/>
            </p:cNvSpPr>
            <p:nvPr/>
          </p:nvSpPr>
          <p:spPr bwMode="auto">
            <a:xfrm>
              <a:off x="5404" y="788"/>
              <a:ext cx="9" cy="4"/>
            </a:xfrm>
            <a:custGeom>
              <a:avLst/>
              <a:gdLst>
                <a:gd name="T0" fmla="*/ 0 w 27"/>
                <a:gd name="T1" fmla="*/ 2 h 12"/>
                <a:gd name="T2" fmla="*/ 5 w 27"/>
                <a:gd name="T3" fmla="*/ 0 h 12"/>
                <a:gd name="T4" fmla="*/ 11 w 27"/>
                <a:gd name="T5" fmla="*/ 2 h 12"/>
                <a:gd name="T6" fmla="*/ 16 w 27"/>
                <a:gd name="T7" fmla="*/ 4 h 12"/>
                <a:gd name="T8" fmla="*/ 23 w 27"/>
                <a:gd name="T9" fmla="*/ 7 h 12"/>
                <a:gd name="T10" fmla="*/ 25 w 27"/>
                <a:gd name="T11" fmla="*/ 8 h 12"/>
                <a:gd name="T12" fmla="*/ 27 w 27"/>
                <a:gd name="T13" fmla="*/ 10 h 12"/>
                <a:gd name="T14" fmla="*/ 27 w 27"/>
                <a:gd name="T15" fmla="*/ 12 h 12"/>
                <a:gd name="T16" fmla="*/ 25 w 27"/>
                <a:gd name="T17" fmla="*/ 12 h 12"/>
                <a:gd name="T18" fmla="*/ 20 w 27"/>
                <a:gd name="T19" fmla="*/ 9 h 12"/>
                <a:gd name="T20" fmla="*/ 16 w 27"/>
                <a:gd name="T21" fmla="*/ 8 h 12"/>
                <a:gd name="T22" fmla="*/ 13 w 27"/>
                <a:gd name="T23" fmla="*/ 5 h 12"/>
                <a:gd name="T24" fmla="*/ 9 w 27"/>
                <a:gd name="T25" fmla="*/ 5 h 12"/>
                <a:gd name="T26" fmla="*/ 6 w 27"/>
                <a:gd name="T27" fmla="*/ 4 h 12"/>
                <a:gd name="T28" fmla="*/ 3 w 27"/>
                <a:gd name="T29" fmla="*/ 4 h 12"/>
                <a:gd name="T30" fmla="*/ 0 w 27"/>
                <a:gd name="T31" fmla="*/ 4 h 12"/>
                <a:gd name="T32" fmla="*/ 0 w 27"/>
                <a:gd name="T33" fmla="*/ 2 h 12"/>
                <a:gd name="T34" fmla="*/ 0 w 27"/>
                <a:gd name="T35"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12">
                  <a:moveTo>
                    <a:pt x="0" y="2"/>
                  </a:moveTo>
                  <a:lnTo>
                    <a:pt x="5" y="0"/>
                  </a:lnTo>
                  <a:lnTo>
                    <a:pt x="11" y="2"/>
                  </a:lnTo>
                  <a:lnTo>
                    <a:pt x="16" y="4"/>
                  </a:lnTo>
                  <a:lnTo>
                    <a:pt x="23" y="7"/>
                  </a:lnTo>
                  <a:lnTo>
                    <a:pt x="25" y="8"/>
                  </a:lnTo>
                  <a:lnTo>
                    <a:pt x="27" y="10"/>
                  </a:lnTo>
                  <a:lnTo>
                    <a:pt x="27" y="12"/>
                  </a:lnTo>
                  <a:lnTo>
                    <a:pt x="25" y="12"/>
                  </a:lnTo>
                  <a:lnTo>
                    <a:pt x="20" y="9"/>
                  </a:lnTo>
                  <a:lnTo>
                    <a:pt x="16" y="8"/>
                  </a:lnTo>
                  <a:lnTo>
                    <a:pt x="13" y="5"/>
                  </a:lnTo>
                  <a:lnTo>
                    <a:pt x="9" y="5"/>
                  </a:lnTo>
                  <a:lnTo>
                    <a:pt x="6" y="4"/>
                  </a:lnTo>
                  <a:lnTo>
                    <a:pt x="3" y="4"/>
                  </a:lnTo>
                  <a:lnTo>
                    <a:pt x="0" y="4"/>
                  </a:lnTo>
                  <a:lnTo>
                    <a:pt x="0" y="2"/>
                  </a:lnTo>
                  <a:lnTo>
                    <a:pt x="0" y="2"/>
                  </a:lnTo>
                  <a:close/>
                </a:path>
              </a:pathLst>
            </a:custGeom>
            <a:solidFill>
              <a:srgbClr val="C2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1" name="Freeform 257">
              <a:extLst>
                <a:ext uri="{FF2B5EF4-FFF2-40B4-BE49-F238E27FC236}">
                  <a16:creationId xmlns:a16="http://schemas.microsoft.com/office/drawing/2014/main" id="{07A8E2F0-6DA3-47DF-9539-89CDEF8A93C7}"/>
                </a:ext>
              </a:extLst>
            </p:cNvPr>
            <p:cNvSpPr>
              <a:spLocks/>
            </p:cNvSpPr>
            <p:nvPr/>
          </p:nvSpPr>
          <p:spPr bwMode="auto">
            <a:xfrm>
              <a:off x="5416" y="795"/>
              <a:ext cx="9" cy="3"/>
            </a:xfrm>
            <a:custGeom>
              <a:avLst/>
              <a:gdLst>
                <a:gd name="T0" fmla="*/ 25 w 26"/>
                <a:gd name="T1" fmla="*/ 4 h 7"/>
                <a:gd name="T2" fmla="*/ 20 w 26"/>
                <a:gd name="T3" fmla="*/ 4 h 7"/>
                <a:gd name="T4" fmla="*/ 13 w 26"/>
                <a:gd name="T5" fmla="*/ 4 h 7"/>
                <a:gd name="T6" fmla="*/ 8 w 26"/>
                <a:gd name="T7" fmla="*/ 6 h 7"/>
                <a:gd name="T8" fmla="*/ 3 w 26"/>
                <a:gd name="T9" fmla="*/ 7 h 7"/>
                <a:gd name="T10" fmla="*/ 2 w 26"/>
                <a:gd name="T11" fmla="*/ 7 h 7"/>
                <a:gd name="T12" fmla="*/ 0 w 26"/>
                <a:gd name="T13" fmla="*/ 7 h 7"/>
                <a:gd name="T14" fmla="*/ 0 w 26"/>
                <a:gd name="T15" fmla="*/ 7 h 7"/>
                <a:gd name="T16" fmla="*/ 0 w 26"/>
                <a:gd name="T17" fmla="*/ 6 h 7"/>
                <a:gd name="T18" fmla="*/ 5 w 26"/>
                <a:gd name="T19" fmla="*/ 2 h 7"/>
                <a:gd name="T20" fmla="*/ 11 w 26"/>
                <a:gd name="T21" fmla="*/ 1 h 7"/>
                <a:gd name="T22" fmla="*/ 18 w 26"/>
                <a:gd name="T23" fmla="*/ 0 h 7"/>
                <a:gd name="T24" fmla="*/ 25 w 26"/>
                <a:gd name="T25" fmla="*/ 2 h 7"/>
                <a:gd name="T26" fmla="*/ 26 w 26"/>
                <a:gd name="T27" fmla="*/ 2 h 7"/>
                <a:gd name="T28" fmla="*/ 25 w 26"/>
                <a:gd name="T29" fmla="*/ 4 h 7"/>
                <a:gd name="T30" fmla="*/ 25 w 26"/>
                <a:gd name="T3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7">
                  <a:moveTo>
                    <a:pt x="25" y="4"/>
                  </a:moveTo>
                  <a:lnTo>
                    <a:pt x="20" y="4"/>
                  </a:lnTo>
                  <a:lnTo>
                    <a:pt x="13" y="4"/>
                  </a:lnTo>
                  <a:lnTo>
                    <a:pt x="8" y="6"/>
                  </a:lnTo>
                  <a:lnTo>
                    <a:pt x="3" y="7"/>
                  </a:lnTo>
                  <a:lnTo>
                    <a:pt x="2" y="7"/>
                  </a:lnTo>
                  <a:lnTo>
                    <a:pt x="0" y="7"/>
                  </a:lnTo>
                  <a:lnTo>
                    <a:pt x="0" y="7"/>
                  </a:lnTo>
                  <a:lnTo>
                    <a:pt x="0" y="6"/>
                  </a:lnTo>
                  <a:lnTo>
                    <a:pt x="5" y="2"/>
                  </a:lnTo>
                  <a:lnTo>
                    <a:pt x="11" y="1"/>
                  </a:lnTo>
                  <a:lnTo>
                    <a:pt x="18" y="0"/>
                  </a:lnTo>
                  <a:lnTo>
                    <a:pt x="25" y="2"/>
                  </a:lnTo>
                  <a:lnTo>
                    <a:pt x="26" y="2"/>
                  </a:lnTo>
                  <a:lnTo>
                    <a:pt x="25" y="4"/>
                  </a:lnTo>
                  <a:lnTo>
                    <a:pt x="25" y="4"/>
                  </a:lnTo>
                  <a:close/>
                </a:path>
              </a:pathLst>
            </a:custGeom>
            <a:solidFill>
              <a:srgbClr val="C2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2" name="Freeform 258">
              <a:extLst>
                <a:ext uri="{FF2B5EF4-FFF2-40B4-BE49-F238E27FC236}">
                  <a16:creationId xmlns:a16="http://schemas.microsoft.com/office/drawing/2014/main" id="{1231C932-BBB7-479C-B050-5A5ADE507CEA}"/>
                </a:ext>
              </a:extLst>
            </p:cNvPr>
            <p:cNvSpPr>
              <a:spLocks/>
            </p:cNvSpPr>
            <p:nvPr/>
          </p:nvSpPr>
          <p:spPr bwMode="auto">
            <a:xfrm>
              <a:off x="5454" y="985"/>
              <a:ext cx="5" cy="6"/>
            </a:xfrm>
            <a:custGeom>
              <a:avLst/>
              <a:gdLst>
                <a:gd name="T0" fmla="*/ 0 w 16"/>
                <a:gd name="T1" fmla="*/ 16 h 19"/>
                <a:gd name="T2" fmla="*/ 0 w 16"/>
                <a:gd name="T3" fmla="*/ 19 h 19"/>
                <a:gd name="T4" fmla="*/ 0 w 16"/>
                <a:gd name="T5" fmla="*/ 19 h 19"/>
                <a:gd name="T6" fmla="*/ 2 w 16"/>
                <a:gd name="T7" fmla="*/ 19 h 19"/>
                <a:gd name="T8" fmla="*/ 4 w 16"/>
                <a:gd name="T9" fmla="*/ 19 h 19"/>
                <a:gd name="T10" fmla="*/ 6 w 16"/>
                <a:gd name="T11" fmla="*/ 16 h 19"/>
                <a:gd name="T12" fmla="*/ 9 w 16"/>
                <a:gd name="T13" fmla="*/ 14 h 19"/>
                <a:gd name="T14" fmla="*/ 11 w 16"/>
                <a:gd name="T15" fmla="*/ 10 h 19"/>
                <a:gd name="T16" fmla="*/ 13 w 16"/>
                <a:gd name="T17" fmla="*/ 7 h 19"/>
                <a:gd name="T18" fmla="*/ 14 w 16"/>
                <a:gd name="T19" fmla="*/ 5 h 19"/>
                <a:gd name="T20" fmla="*/ 15 w 16"/>
                <a:gd name="T21" fmla="*/ 4 h 19"/>
                <a:gd name="T22" fmla="*/ 16 w 16"/>
                <a:gd name="T23" fmla="*/ 1 h 19"/>
                <a:gd name="T24" fmla="*/ 16 w 16"/>
                <a:gd name="T25" fmla="*/ 0 h 19"/>
                <a:gd name="T26" fmla="*/ 15 w 16"/>
                <a:gd name="T27" fmla="*/ 0 h 19"/>
                <a:gd name="T28" fmla="*/ 14 w 16"/>
                <a:gd name="T29" fmla="*/ 0 h 19"/>
                <a:gd name="T30" fmla="*/ 9 w 16"/>
                <a:gd name="T31" fmla="*/ 4 h 19"/>
                <a:gd name="T32" fmla="*/ 6 w 16"/>
                <a:gd name="T33" fmla="*/ 7 h 19"/>
                <a:gd name="T34" fmla="*/ 2 w 16"/>
                <a:gd name="T35" fmla="*/ 12 h 19"/>
                <a:gd name="T36" fmla="*/ 0 w 16"/>
                <a:gd name="T37" fmla="*/ 16 h 19"/>
                <a:gd name="T38" fmla="*/ 0 w 16"/>
                <a:gd name="T39"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19">
                  <a:moveTo>
                    <a:pt x="0" y="16"/>
                  </a:moveTo>
                  <a:lnTo>
                    <a:pt x="0" y="19"/>
                  </a:lnTo>
                  <a:lnTo>
                    <a:pt x="0" y="19"/>
                  </a:lnTo>
                  <a:lnTo>
                    <a:pt x="2" y="19"/>
                  </a:lnTo>
                  <a:lnTo>
                    <a:pt x="4" y="19"/>
                  </a:lnTo>
                  <a:lnTo>
                    <a:pt x="6" y="16"/>
                  </a:lnTo>
                  <a:lnTo>
                    <a:pt x="9" y="14"/>
                  </a:lnTo>
                  <a:lnTo>
                    <a:pt x="11" y="10"/>
                  </a:lnTo>
                  <a:lnTo>
                    <a:pt x="13" y="7"/>
                  </a:lnTo>
                  <a:lnTo>
                    <a:pt x="14" y="5"/>
                  </a:lnTo>
                  <a:lnTo>
                    <a:pt x="15" y="4"/>
                  </a:lnTo>
                  <a:lnTo>
                    <a:pt x="16" y="1"/>
                  </a:lnTo>
                  <a:lnTo>
                    <a:pt x="16" y="0"/>
                  </a:lnTo>
                  <a:lnTo>
                    <a:pt x="15" y="0"/>
                  </a:lnTo>
                  <a:lnTo>
                    <a:pt x="14" y="0"/>
                  </a:lnTo>
                  <a:lnTo>
                    <a:pt x="9" y="4"/>
                  </a:lnTo>
                  <a:lnTo>
                    <a:pt x="6" y="7"/>
                  </a:lnTo>
                  <a:lnTo>
                    <a:pt x="2" y="12"/>
                  </a:lnTo>
                  <a:lnTo>
                    <a:pt x="0" y="16"/>
                  </a:lnTo>
                  <a:lnTo>
                    <a:pt x="0" y="16"/>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3" name="Freeform 259">
              <a:extLst>
                <a:ext uri="{FF2B5EF4-FFF2-40B4-BE49-F238E27FC236}">
                  <a16:creationId xmlns:a16="http://schemas.microsoft.com/office/drawing/2014/main" id="{7CAE5C24-B2DA-41D0-A153-5145CFAFA109}"/>
                </a:ext>
              </a:extLst>
            </p:cNvPr>
            <p:cNvSpPr>
              <a:spLocks/>
            </p:cNvSpPr>
            <p:nvPr/>
          </p:nvSpPr>
          <p:spPr bwMode="auto">
            <a:xfrm>
              <a:off x="5457" y="1001"/>
              <a:ext cx="7" cy="9"/>
            </a:xfrm>
            <a:custGeom>
              <a:avLst/>
              <a:gdLst>
                <a:gd name="T0" fmla="*/ 21 w 21"/>
                <a:gd name="T1" fmla="*/ 23 h 25"/>
                <a:gd name="T2" fmla="*/ 16 w 21"/>
                <a:gd name="T3" fmla="*/ 16 h 25"/>
                <a:gd name="T4" fmla="*/ 13 w 21"/>
                <a:gd name="T5" fmla="*/ 11 h 25"/>
                <a:gd name="T6" fmla="*/ 8 w 21"/>
                <a:gd name="T7" fmla="*/ 5 h 25"/>
                <a:gd name="T8" fmla="*/ 3 w 21"/>
                <a:gd name="T9" fmla="*/ 0 h 25"/>
                <a:gd name="T10" fmla="*/ 0 w 21"/>
                <a:gd name="T11" fmla="*/ 1 h 25"/>
                <a:gd name="T12" fmla="*/ 1 w 21"/>
                <a:gd name="T13" fmla="*/ 4 h 25"/>
                <a:gd name="T14" fmla="*/ 3 w 21"/>
                <a:gd name="T15" fmla="*/ 8 h 25"/>
                <a:gd name="T16" fmla="*/ 6 w 21"/>
                <a:gd name="T17" fmla="*/ 11 h 25"/>
                <a:gd name="T18" fmla="*/ 9 w 21"/>
                <a:gd name="T19" fmla="*/ 15 h 25"/>
                <a:gd name="T20" fmla="*/ 13 w 21"/>
                <a:gd name="T21" fmla="*/ 19 h 25"/>
                <a:gd name="T22" fmla="*/ 14 w 21"/>
                <a:gd name="T23" fmla="*/ 23 h 25"/>
                <a:gd name="T24" fmla="*/ 18 w 21"/>
                <a:gd name="T25" fmla="*/ 25 h 25"/>
                <a:gd name="T26" fmla="*/ 20 w 21"/>
                <a:gd name="T27" fmla="*/ 25 h 25"/>
                <a:gd name="T28" fmla="*/ 21 w 21"/>
                <a:gd name="T29" fmla="*/ 23 h 25"/>
                <a:gd name="T30" fmla="*/ 21 w 21"/>
                <a:gd name="T31"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5">
                  <a:moveTo>
                    <a:pt x="21" y="23"/>
                  </a:moveTo>
                  <a:lnTo>
                    <a:pt x="16" y="16"/>
                  </a:lnTo>
                  <a:lnTo>
                    <a:pt x="13" y="11"/>
                  </a:lnTo>
                  <a:lnTo>
                    <a:pt x="8" y="5"/>
                  </a:lnTo>
                  <a:lnTo>
                    <a:pt x="3" y="0"/>
                  </a:lnTo>
                  <a:lnTo>
                    <a:pt x="0" y="1"/>
                  </a:lnTo>
                  <a:lnTo>
                    <a:pt x="1" y="4"/>
                  </a:lnTo>
                  <a:lnTo>
                    <a:pt x="3" y="8"/>
                  </a:lnTo>
                  <a:lnTo>
                    <a:pt x="6" y="11"/>
                  </a:lnTo>
                  <a:lnTo>
                    <a:pt x="9" y="15"/>
                  </a:lnTo>
                  <a:lnTo>
                    <a:pt x="13" y="19"/>
                  </a:lnTo>
                  <a:lnTo>
                    <a:pt x="14" y="23"/>
                  </a:lnTo>
                  <a:lnTo>
                    <a:pt x="18" y="25"/>
                  </a:lnTo>
                  <a:lnTo>
                    <a:pt x="20" y="25"/>
                  </a:lnTo>
                  <a:lnTo>
                    <a:pt x="21" y="23"/>
                  </a:lnTo>
                  <a:lnTo>
                    <a:pt x="21" y="23"/>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4" name="Freeform 260">
              <a:extLst>
                <a:ext uri="{FF2B5EF4-FFF2-40B4-BE49-F238E27FC236}">
                  <a16:creationId xmlns:a16="http://schemas.microsoft.com/office/drawing/2014/main" id="{BD06D6B7-B100-4615-B524-4B929B01AB07}"/>
                </a:ext>
              </a:extLst>
            </p:cNvPr>
            <p:cNvSpPr>
              <a:spLocks/>
            </p:cNvSpPr>
            <p:nvPr/>
          </p:nvSpPr>
          <p:spPr bwMode="auto">
            <a:xfrm>
              <a:off x="5462" y="992"/>
              <a:ext cx="5" cy="13"/>
            </a:xfrm>
            <a:custGeom>
              <a:avLst/>
              <a:gdLst>
                <a:gd name="T0" fmla="*/ 15 w 15"/>
                <a:gd name="T1" fmla="*/ 37 h 39"/>
                <a:gd name="T2" fmla="*/ 10 w 15"/>
                <a:gd name="T3" fmla="*/ 28 h 39"/>
                <a:gd name="T4" fmla="*/ 7 w 15"/>
                <a:gd name="T5" fmla="*/ 20 h 39"/>
                <a:gd name="T6" fmla="*/ 3 w 15"/>
                <a:gd name="T7" fmla="*/ 12 h 39"/>
                <a:gd name="T8" fmla="*/ 2 w 15"/>
                <a:gd name="T9" fmla="*/ 3 h 39"/>
                <a:gd name="T10" fmla="*/ 2 w 15"/>
                <a:gd name="T11" fmla="*/ 0 h 39"/>
                <a:gd name="T12" fmla="*/ 1 w 15"/>
                <a:gd name="T13" fmla="*/ 0 h 39"/>
                <a:gd name="T14" fmla="*/ 0 w 15"/>
                <a:gd name="T15" fmla="*/ 1 h 39"/>
                <a:gd name="T16" fmla="*/ 0 w 15"/>
                <a:gd name="T17" fmla="*/ 4 h 39"/>
                <a:gd name="T18" fmla="*/ 1 w 15"/>
                <a:gd name="T19" fmla="*/ 13 h 39"/>
                <a:gd name="T20" fmla="*/ 3 w 15"/>
                <a:gd name="T21" fmla="*/ 22 h 39"/>
                <a:gd name="T22" fmla="*/ 7 w 15"/>
                <a:gd name="T23" fmla="*/ 29 h 39"/>
                <a:gd name="T24" fmla="*/ 12 w 15"/>
                <a:gd name="T25" fmla="*/ 38 h 39"/>
                <a:gd name="T26" fmla="*/ 12 w 15"/>
                <a:gd name="T27" fmla="*/ 39 h 39"/>
                <a:gd name="T28" fmla="*/ 13 w 15"/>
                <a:gd name="T29" fmla="*/ 38 h 39"/>
                <a:gd name="T30" fmla="*/ 13 w 15"/>
                <a:gd name="T31" fmla="*/ 37 h 39"/>
                <a:gd name="T32" fmla="*/ 15 w 15"/>
                <a:gd name="T33" fmla="*/ 37 h 39"/>
                <a:gd name="T34" fmla="*/ 15 w 15"/>
                <a:gd name="T35"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9">
                  <a:moveTo>
                    <a:pt x="15" y="37"/>
                  </a:moveTo>
                  <a:lnTo>
                    <a:pt x="10" y="28"/>
                  </a:lnTo>
                  <a:lnTo>
                    <a:pt x="7" y="20"/>
                  </a:lnTo>
                  <a:lnTo>
                    <a:pt x="3" y="12"/>
                  </a:lnTo>
                  <a:lnTo>
                    <a:pt x="2" y="3"/>
                  </a:lnTo>
                  <a:lnTo>
                    <a:pt x="2" y="0"/>
                  </a:lnTo>
                  <a:lnTo>
                    <a:pt x="1" y="0"/>
                  </a:lnTo>
                  <a:lnTo>
                    <a:pt x="0" y="1"/>
                  </a:lnTo>
                  <a:lnTo>
                    <a:pt x="0" y="4"/>
                  </a:lnTo>
                  <a:lnTo>
                    <a:pt x="1" y="13"/>
                  </a:lnTo>
                  <a:lnTo>
                    <a:pt x="3" y="22"/>
                  </a:lnTo>
                  <a:lnTo>
                    <a:pt x="7" y="29"/>
                  </a:lnTo>
                  <a:lnTo>
                    <a:pt x="12" y="38"/>
                  </a:lnTo>
                  <a:lnTo>
                    <a:pt x="12" y="39"/>
                  </a:lnTo>
                  <a:lnTo>
                    <a:pt x="13" y="38"/>
                  </a:lnTo>
                  <a:lnTo>
                    <a:pt x="13" y="37"/>
                  </a:lnTo>
                  <a:lnTo>
                    <a:pt x="15" y="37"/>
                  </a:lnTo>
                  <a:lnTo>
                    <a:pt x="15" y="37"/>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5" name="Freeform 261">
              <a:extLst>
                <a:ext uri="{FF2B5EF4-FFF2-40B4-BE49-F238E27FC236}">
                  <a16:creationId xmlns:a16="http://schemas.microsoft.com/office/drawing/2014/main" id="{0E0A5704-1DE3-4107-B29D-445B97BAB783}"/>
                </a:ext>
              </a:extLst>
            </p:cNvPr>
            <p:cNvSpPr>
              <a:spLocks/>
            </p:cNvSpPr>
            <p:nvPr/>
          </p:nvSpPr>
          <p:spPr bwMode="auto">
            <a:xfrm>
              <a:off x="5455" y="1004"/>
              <a:ext cx="12" cy="3"/>
            </a:xfrm>
            <a:custGeom>
              <a:avLst/>
              <a:gdLst>
                <a:gd name="T0" fmla="*/ 32 w 34"/>
                <a:gd name="T1" fmla="*/ 3 h 10"/>
                <a:gd name="T2" fmla="*/ 34 w 34"/>
                <a:gd name="T3" fmla="*/ 1 h 10"/>
                <a:gd name="T4" fmla="*/ 31 w 34"/>
                <a:gd name="T5" fmla="*/ 1 h 10"/>
                <a:gd name="T6" fmla="*/ 25 w 34"/>
                <a:gd name="T7" fmla="*/ 0 h 10"/>
                <a:gd name="T8" fmla="*/ 17 w 34"/>
                <a:gd name="T9" fmla="*/ 1 h 10"/>
                <a:gd name="T10" fmla="*/ 10 w 34"/>
                <a:gd name="T11" fmla="*/ 2 h 10"/>
                <a:gd name="T12" fmla="*/ 3 w 34"/>
                <a:gd name="T13" fmla="*/ 5 h 10"/>
                <a:gd name="T14" fmla="*/ 1 w 34"/>
                <a:gd name="T15" fmla="*/ 6 h 10"/>
                <a:gd name="T16" fmla="*/ 0 w 34"/>
                <a:gd name="T17" fmla="*/ 8 h 10"/>
                <a:gd name="T18" fmla="*/ 1 w 34"/>
                <a:gd name="T19" fmla="*/ 10 h 10"/>
                <a:gd name="T20" fmla="*/ 3 w 34"/>
                <a:gd name="T21" fmla="*/ 10 h 10"/>
                <a:gd name="T22" fmla="*/ 11 w 34"/>
                <a:gd name="T23" fmla="*/ 6 h 10"/>
                <a:gd name="T24" fmla="*/ 19 w 34"/>
                <a:gd name="T25" fmla="*/ 5 h 10"/>
                <a:gd name="T26" fmla="*/ 25 w 34"/>
                <a:gd name="T27" fmla="*/ 3 h 10"/>
                <a:gd name="T28" fmla="*/ 32 w 34"/>
                <a:gd name="T29" fmla="*/ 3 h 10"/>
                <a:gd name="T30" fmla="*/ 32 w 34"/>
                <a:gd name="T31"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10">
                  <a:moveTo>
                    <a:pt x="32" y="3"/>
                  </a:moveTo>
                  <a:lnTo>
                    <a:pt x="34" y="1"/>
                  </a:lnTo>
                  <a:lnTo>
                    <a:pt x="31" y="1"/>
                  </a:lnTo>
                  <a:lnTo>
                    <a:pt x="25" y="0"/>
                  </a:lnTo>
                  <a:lnTo>
                    <a:pt x="17" y="1"/>
                  </a:lnTo>
                  <a:lnTo>
                    <a:pt x="10" y="2"/>
                  </a:lnTo>
                  <a:lnTo>
                    <a:pt x="3" y="5"/>
                  </a:lnTo>
                  <a:lnTo>
                    <a:pt x="1" y="6"/>
                  </a:lnTo>
                  <a:lnTo>
                    <a:pt x="0" y="8"/>
                  </a:lnTo>
                  <a:lnTo>
                    <a:pt x="1" y="10"/>
                  </a:lnTo>
                  <a:lnTo>
                    <a:pt x="3" y="10"/>
                  </a:lnTo>
                  <a:lnTo>
                    <a:pt x="11" y="6"/>
                  </a:lnTo>
                  <a:lnTo>
                    <a:pt x="19" y="5"/>
                  </a:lnTo>
                  <a:lnTo>
                    <a:pt x="25" y="3"/>
                  </a:lnTo>
                  <a:lnTo>
                    <a:pt x="32" y="3"/>
                  </a:lnTo>
                  <a:lnTo>
                    <a:pt x="32" y="3"/>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6" name="Freeform 262">
              <a:extLst>
                <a:ext uri="{FF2B5EF4-FFF2-40B4-BE49-F238E27FC236}">
                  <a16:creationId xmlns:a16="http://schemas.microsoft.com/office/drawing/2014/main" id="{AC286A04-EC4F-4EFE-BB40-8AEA2DD1AC3D}"/>
                </a:ext>
              </a:extLst>
            </p:cNvPr>
            <p:cNvSpPr>
              <a:spLocks/>
            </p:cNvSpPr>
            <p:nvPr/>
          </p:nvSpPr>
          <p:spPr bwMode="auto">
            <a:xfrm>
              <a:off x="5458" y="995"/>
              <a:ext cx="12" cy="6"/>
            </a:xfrm>
            <a:custGeom>
              <a:avLst/>
              <a:gdLst>
                <a:gd name="T0" fmla="*/ 35 w 35"/>
                <a:gd name="T1" fmla="*/ 4 h 18"/>
                <a:gd name="T2" fmla="*/ 35 w 35"/>
                <a:gd name="T3" fmla="*/ 2 h 18"/>
                <a:gd name="T4" fmla="*/ 35 w 35"/>
                <a:gd name="T5" fmla="*/ 0 h 18"/>
                <a:gd name="T6" fmla="*/ 33 w 35"/>
                <a:gd name="T7" fmla="*/ 0 h 18"/>
                <a:gd name="T8" fmla="*/ 32 w 35"/>
                <a:gd name="T9" fmla="*/ 2 h 18"/>
                <a:gd name="T10" fmla="*/ 28 w 35"/>
                <a:gd name="T11" fmla="*/ 2 h 18"/>
                <a:gd name="T12" fmla="*/ 26 w 35"/>
                <a:gd name="T13" fmla="*/ 4 h 18"/>
                <a:gd name="T14" fmla="*/ 22 w 35"/>
                <a:gd name="T15" fmla="*/ 5 h 18"/>
                <a:gd name="T16" fmla="*/ 18 w 35"/>
                <a:gd name="T17" fmla="*/ 7 h 18"/>
                <a:gd name="T18" fmla="*/ 15 w 35"/>
                <a:gd name="T19" fmla="*/ 8 h 18"/>
                <a:gd name="T20" fmla="*/ 11 w 35"/>
                <a:gd name="T21" fmla="*/ 10 h 18"/>
                <a:gd name="T22" fmla="*/ 6 w 35"/>
                <a:gd name="T23" fmla="*/ 12 h 18"/>
                <a:gd name="T24" fmla="*/ 1 w 35"/>
                <a:gd name="T25" fmla="*/ 14 h 18"/>
                <a:gd name="T26" fmla="*/ 0 w 35"/>
                <a:gd name="T27" fmla="*/ 15 h 18"/>
                <a:gd name="T28" fmla="*/ 1 w 35"/>
                <a:gd name="T29" fmla="*/ 18 h 18"/>
                <a:gd name="T30" fmla="*/ 10 w 35"/>
                <a:gd name="T31" fmla="*/ 15 h 18"/>
                <a:gd name="T32" fmla="*/ 17 w 35"/>
                <a:gd name="T33" fmla="*/ 12 h 18"/>
                <a:gd name="T34" fmla="*/ 26 w 35"/>
                <a:gd name="T35" fmla="*/ 8 h 18"/>
                <a:gd name="T36" fmla="*/ 35 w 35"/>
                <a:gd name="T37" fmla="*/ 4 h 18"/>
                <a:gd name="T38" fmla="*/ 35 w 35"/>
                <a:gd name="T3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18">
                  <a:moveTo>
                    <a:pt x="35" y="4"/>
                  </a:moveTo>
                  <a:lnTo>
                    <a:pt x="35" y="2"/>
                  </a:lnTo>
                  <a:lnTo>
                    <a:pt x="35" y="0"/>
                  </a:lnTo>
                  <a:lnTo>
                    <a:pt x="33" y="0"/>
                  </a:lnTo>
                  <a:lnTo>
                    <a:pt x="32" y="2"/>
                  </a:lnTo>
                  <a:lnTo>
                    <a:pt x="28" y="2"/>
                  </a:lnTo>
                  <a:lnTo>
                    <a:pt x="26" y="4"/>
                  </a:lnTo>
                  <a:lnTo>
                    <a:pt x="22" y="5"/>
                  </a:lnTo>
                  <a:lnTo>
                    <a:pt x="18" y="7"/>
                  </a:lnTo>
                  <a:lnTo>
                    <a:pt x="15" y="8"/>
                  </a:lnTo>
                  <a:lnTo>
                    <a:pt x="11" y="10"/>
                  </a:lnTo>
                  <a:lnTo>
                    <a:pt x="6" y="12"/>
                  </a:lnTo>
                  <a:lnTo>
                    <a:pt x="1" y="14"/>
                  </a:lnTo>
                  <a:lnTo>
                    <a:pt x="0" y="15"/>
                  </a:lnTo>
                  <a:lnTo>
                    <a:pt x="1" y="18"/>
                  </a:lnTo>
                  <a:lnTo>
                    <a:pt x="10" y="15"/>
                  </a:lnTo>
                  <a:lnTo>
                    <a:pt x="17" y="12"/>
                  </a:lnTo>
                  <a:lnTo>
                    <a:pt x="26" y="8"/>
                  </a:lnTo>
                  <a:lnTo>
                    <a:pt x="35" y="4"/>
                  </a:lnTo>
                  <a:lnTo>
                    <a:pt x="35" y="4"/>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7" name="Freeform 263">
              <a:extLst>
                <a:ext uri="{FF2B5EF4-FFF2-40B4-BE49-F238E27FC236}">
                  <a16:creationId xmlns:a16="http://schemas.microsoft.com/office/drawing/2014/main" id="{1702EC0E-9331-4B15-B86C-189008CC9472}"/>
                </a:ext>
              </a:extLst>
            </p:cNvPr>
            <p:cNvSpPr>
              <a:spLocks/>
            </p:cNvSpPr>
            <p:nvPr/>
          </p:nvSpPr>
          <p:spPr bwMode="auto">
            <a:xfrm>
              <a:off x="5457" y="993"/>
              <a:ext cx="9" cy="4"/>
            </a:xfrm>
            <a:custGeom>
              <a:avLst/>
              <a:gdLst>
                <a:gd name="T0" fmla="*/ 26 w 26"/>
                <a:gd name="T1" fmla="*/ 2 h 12"/>
                <a:gd name="T2" fmla="*/ 25 w 26"/>
                <a:gd name="T3" fmla="*/ 0 h 12"/>
                <a:gd name="T4" fmla="*/ 24 w 26"/>
                <a:gd name="T5" fmla="*/ 0 h 12"/>
                <a:gd name="T6" fmla="*/ 19 w 26"/>
                <a:gd name="T7" fmla="*/ 1 h 12"/>
                <a:gd name="T8" fmla="*/ 14 w 26"/>
                <a:gd name="T9" fmla="*/ 3 h 12"/>
                <a:gd name="T10" fmla="*/ 9 w 26"/>
                <a:gd name="T11" fmla="*/ 6 h 12"/>
                <a:gd name="T12" fmla="*/ 4 w 26"/>
                <a:gd name="T13" fmla="*/ 7 h 12"/>
                <a:gd name="T14" fmla="*/ 2 w 26"/>
                <a:gd name="T15" fmla="*/ 7 h 12"/>
                <a:gd name="T16" fmla="*/ 0 w 26"/>
                <a:gd name="T17" fmla="*/ 9 h 12"/>
                <a:gd name="T18" fmla="*/ 0 w 26"/>
                <a:gd name="T19" fmla="*/ 11 h 12"/>
                <a:gd name="T20" fmla="*/ 2 w 26"/>
                <a:gd name="T21" fmla="*/ 12 h 12"/>
                <a:gd name="T22" fmla="*/ 9 w 26"/>
                <a:gd name="T23" fmla="*/ 11 h 12"/>
                <a:gd name="T24" fmla="*/ 15 w 26"/>
                <a:gd name="T25" fmla="*/ 9 h 12"/>
                <a:gd name="T26" fmla="*/ 20 w 26"/>
                <a:gd name="T27" fmla="*/ 6 h 12"/>
                <a:gd name="T28" fmla="*/ 26 w 26"/>
                <a:gd name="T29" fmla="*/ 2 h 12"/>
                <a:gd name="T30" fmla="*/ 26 w 26"/>
                <a:gd name="T3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12">
                  <a:moveTo>
                    <a:pt x="26" y="2"/>
                  </a:moveTo>
                  <a:lnTo>
                    <a:pt x="25" y="0"/>
                  </a:lnTo>
                  <a:lnTo>
                    <a:pt x="24" y="0"/>
                  </a:lnTo>
                  <a:lnTo>
                    <a:pt x="19" y="1"/>
                  </a:lnTo>
                  <a:lnTo>
                    <a:pt x="14" y="3"/>
                  </a:lnTo>
                  <a:lnTo>
                    <a:pt x="9" y="6"/>
                  </a:lnTo>
                  <a:lnTo>
                    <a:pt x="4" y="7"/>
                  </a:lnTo>
                  <a:lnTo>
                    <a:pt x="2" y="7"/>
                  </a:lnTo>
                  <a:lnTo>
                    <a:pt x="0" y="9"/>
                  </a:lnTo>
                  <a:lnTo>
                    <a:pt x="0" y="11"/>
                  </a:lnTo>
                  <a:lnTo>
                    <a:pt x="2" y="12"/>
                  </a:lnTo>
                  <a:lnTo>
                    <a:pt x="9" y="11"/>
                  </a:lnTo>
                  <a:lnTo>
                    <a:pt x="15" y="9"/>
                  </a:lnTo>
                  <a:lnTo>
                    <a:pt x="20" y="6"/>
                  </a:lnTo>
                  <a:lnTo>
                    <a:pt x="26" y="2"/>
                  </a:lnTo>
                  <a:lnTo>
                    <a:pt x="26" y="2"/>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8" name="Freeform 264">
              <a:extLst>
                <a:ext uri="{FF2B5EF4-FFF2-40B4-BE49-F238E27FC236}">
                  <a16:creationId xmlns:a16="http://schemas.microsoft.com/office/drawing/2014/main" id="{0C1EAFDE-0718-4D1F-B39C-0C43B6DAF57D}"/>
                </a:ext>
              </a:extLst>
            </p:cNvPr>
            <p:cNvSpPr>
              <a:spLocks/>
            </p:cNvSpPr>
            <p:nvPr/>
          </p:nvSpPr>
          <p:spPr bwMode="auto">
            <a:xfrm>
              <a:off x="5455" y="1008"/>
              <a:ext cx="6" cy="7"/>
            </a:xfrm>
            <a:custGeom>
              <a:avLst/>
              <a:gdLst>
                <a:gd name="T0" fmla="*/ 14 w 16"/>
                <a:gd name="T1" fmla="*/ 21 h 21"/>
                <a:gd name="T2" fmla="*/ 15 w 16"/>
                <a:gd name="T3" fmla="*/ 21 h 21"/>
                <a:gd name="T4" fmla="*/ 16 w 16"/>
                <a:gd name="T5" fmla="*/ 21 h 21"/>
                <a:gd name="T6" fmla="*/ 16 w 16"/>
                <a:gd name="T7" fmla="*/ 18 h 21"/>
                <a:gd name="T8" fmla="*/ 16 w 16"/>
                <a:gd name="T9" fmla="*/ 17 h 21"/>
                <a:gd name="T10" fmla="*/ 15 w 16"/>
                <a:gd name="T11" fmla="*/ 13 h 21"/>
                <a:gd name="T12" fmla="*/ 12 w 16"/>
                <a:gd name="T13" fmla="*/ 11 h 21"/>
                <a:gd name="T14" fmla="*/ 10 w 16"/>
                <a:gd name="T15" fmla="*/ 8 h 21"/>
                <a:gd name="T16" fmla="*/ 9 w 16"/>
                <a:gd name="T17" fmla="*/ 7 h 21"/>
                <a:gd name="T18" fmla="*/ 6 w 16"/>
                <a:gd name="T19" fmla="*/ 4 h 21"/>
                <a:gd name="T20" fmla="*/ 5 w 16"/>
                <a:gd name="T21" fmla="*/ 3 h 21"/>
                <a:gd name="T22" fmla="*/ 2 w 16"/>
                <a:gd name="T23" fmla="*/ 0 h 21"/>
                <a:gd name="T24" fmla="*/ 1 w 16"/>
                <a:gd name="T25" fmla="*/ 0 h 21"/>
                <a:gd name="T26" fmla="*/ 1 w 16"/>
                <a:gd name="T27" fmla="*/ 2 h 21"/>
                <a:gd name="T28" fmla="*/ 0 w 16"/>
                <a:gd name="T29" fmla="*/ 4 h 21"/>
                <a:gd name="T30" fmla="*/ 2 w 16"/>
                <a:gd name="T31" fmla="*/ 8 h 21"/>
                <a:gd name="T32" fmla="*/ 6 w 16"/>
                <a:gd name="T33" fmla="*/ 12 h 21"/>
                <a:gd name="T34" fmla="*/ 10 w 16"/>
                <a:gd name="T35" fmla="*/ 16 h 21"/>
                <a:gd name="T36" fmla="*/ 14 w 16"/>
                <a:gd name="T37" fmla="*/ 21 h 21"/>
                <a:gd name="T38" fmla="*/ 14 w 16"/>
                <a:gd name="T3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21">
                  <a:moveTo>
                    <a:pt x="14" y="21"/>
                  </a:moveTo>
                  <a:lnTo>
                    <a:pt x="15" y="21"/>
                  </a:lnTo>
                  <a:lnTo>
                    <a:pt x="16" y="21"/>
                  </a:lnTo>
                  <a:lnTo>
                    <a:pt x="16" y="18"/>
                  </a:lnTo>
                  <a:lnTo>
                    <a:pt x="16" y="17"/>
                  </a:lnTo>
                  <a:lnTo>
                    <a:pt x="15" y="13"/>
                  </a:lnTo>
                  <a:lnTo>
                    <a:pt x="12" y="11"/>
                  </a:lnTo>
                  <a:lnTo>
                    <a:pt x="10" y="8"/>
                  </a:lnTo>
                  <a:lnTo>
                    <a:pt x="9" y="7"/>
                  </a:lnTo>
                  <a:lnTo>
                    <a:pt x="6" y="4"/>
                  </a:lnTo>
                  <a:lnTo>
                    <a:pt x="5" y="3"/>
                  </a:lnTo>
                  <a:lnTo>
                    <a:pt x="2" y="0"/>
                  </a:lnTo>
                  <a:lnTo>
                    <a:pt x="1" y="0"/>
                  </a:lnTo>
                  <a:lnTo>
                    <a:pt x="1" y="2"/>
                  </a:lnTo>
                  <a:lnTo>
                    <a:pt x="0" y="4"/>
                  </a:lnTo>
                  <a:lnTo>
                    <a:pt x="2" y="8"/>
                  </a:lnTo>
                  <a:lnTo>
                    <a:pt x="6" y="12"/>
                  </a:lnTo>
                  <a:lnTo>
                    <a:pt x="10" y="16"/>
                  </a:lnTo>
                  <a:lnTo>
                    <a:pt x="14" y="21"/>
                  </a:lnTo>
                  <a:lnTo>
                    <a:pt x="14" y="21"/>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9" name="Freeform 265">
              <a:extLst>
                <a:ext uri="{FF2B5EF4-FFF2-40B4-BE49-F238E27FC236}">
                  <a16:creationId xmlns:a16="http://schemas.microsoft.com/office/drawing/2014/main" id="{743846BC-8215-48BD-BF22-770167D5C7AA}"/>
                </a:ext>
              </a:extLst>
            </p:cNvPr>
            <p:cNvSpPr>
              <a:spLocks/>
            </p:cNvSpPr>
            <p:nvPr/>
          </p:nvSpPr>
          <p:spPr bwMode="auto">
            <a:xfrm>
              <a:off x="5454" y="1008"/>
              <a:ext cx="5" cy="8"/>
            </a:xfrm>
            <a:custGeom>
              <a:avLst/>
              <a:gdLst>
                <a:gd name="T0" fmla="*/ 15 w 15"/>
                <a:gd name="T1" fmla="*/ 0 h 24"/>
                <a:gd name="T2" fmla="*/ 10 w 15"/>
                <a:gd name="T3" fmla="*/ 1 h 24"/>
                <a:gd name="T4" fmla="*/ 6 w 15"/>
                <a:gd name="T5" fmla="*/ 6 h 24"/>
                <a:gd name="T6" fmla="*/ 3 w 15"/>
                <a:gd name="T7" fmla="*/ 12 h 24"/>
                <a:gd name="T8" fmla="*/ 1 w 15"/>
                <a:gd name="T9" fmla="*/ 18 h 24"/>
                <a:gd name="T10" fmla="*/ 0 w 15"/>
                <a:gd name="T11" fmla="*/ 22 h 24"/>
                <a:gd name="T12" fmla="*/ 0 w 15"/>
                <a:gd name="T13" fmla="*/ 23 h 24"/>
                <a:gd name="T14" fmla="*/ 1 w 15"/>
                <a:gd name="T15" fmla="*/ 24 h 24"/>
                <a:gd name="T16" fmla="*/ 3 w 15"/>
                <a:gd name="T17" fmla="*/ 24 h 24"/>
                <a:gd name="T18" fmla="*/ 4 w 15"/>
                <a:gd name="T19" fmla="*/ 19 h 24"/>
                <a:gd name="T20" fmla="*/ 6 w 15"/>
                <a:gd name="T21" fmla="*/ 14 h 24"/>
                <a:gd name="T22" fmla="*/ 8 w 15"/>
                <a:gd name="T23" fmla="*/ 10 h 24"/>
                <a:gd name="T24" fmla="*/ 10 w 15"/>
                <a:gd name="T25" fmla="*/ 6 h 24"/>
                <a:gd name="T26" fmla="*/ 13 w 15"/>
                <a:gd name="T27" fmla="*/ 5 h 24"/>
                <a:gd name="T28" fmla="*/ 15 w 15"/>
                <a:gd name="T29" fmla="*/ 3 h 24"/>
                <a:gd name="T30" fmla="*/ 15 w 15"/>
                <a:gd name="T31" fmla="*/ 1 h 24"/>
                <a:gd name="T32" fmla="*/ 15 w 15"/>
                <a:gd name="T33" fmla="*/ 0 h 24"/>
                <a:gd name="T34" fmla="*/ 15 w 15"/>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24">
                  <a:moveTo>
                    <a:pt x="15" y="0"/>
                  </a:moveTo>
                  <a:lnTo>
                    <a:pt x="10" y="1"/>
                  </a:lnTo>
                  <a:lnTo>
                    <a:pt x="6" y="6"/>
                  </a:lnTo>
                  <a:lnTo>
                    <a:pt x="3" y="12"/>
                  </a:lnTo>
                  <a:lnTo>
                    <a:pt x="1" y="18"/>
                  </a:lnTo>
                  <a:lnTo>
                    <a:pt x="0" y="22"/>
                  </a:lnTo>
                  <a:lnTo>
                    <a:pt x="0" y="23"/>
                  </a:lnTo>
                  <a:lnTo>
                    <a:pt x="1" y="24"/>
                  </a:lnTo>
                  <a:lnTo>
                    <a:pt x="3" y="24"/>
                  </a:lnTo>
                  <a:lnTo>
                    <a:pt x="4" y="19"/>
                  </a:lnTo>
                  <a:lnTo>
                    <a:pt x="6" y="14"/>
                  </a:lnTo>
                  <a:lnTo>
                    <a:pt x="8" y="10"/>
                  </a:lnTo>
                  <a:lnTo>
                    <a:pt x="10" y="6"/>
                  </a:lnTo>
                  <a:lnTo>
                    <a:pt x="13" y="5"/>
                  </a:lnTo>
                  <a:lnTo>
                    <a:pt x="15" y="3"/>
                  </a:lnTo>
                  <a:lnTo>
                    <a:pt x="15" y="1"/>
                  </a:lnTo>
                  <a:lnTo>
                    <a:pt x="15" y="0"/>
                  </a:lnTo>
                  <a:lnTo>
                    <a:pt x="15"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0" name="Freeform 266">
              <a:extLst>
                <a:ext uri="{FF2B5EF4-FFF2-40B4-BE49-F238E27FC236}">
                  <a16:creationId xmlns:a16="http://schemas.microsoft.com/office/drawing/2014/main" id="{992F64EA-2F55-4273-88CC-8C6FF89E101F}"/>
                </a:ext>
              </a:extLst>
            </p:cNvPr>
            <p:cNvSpPr>
              <a:spLocks/>
            </p:cNvSpPr>
            <p:nvPr/>
          </p:nvSpPr>
          <p:spPr bwMode="auto">
            <a:xfrm>
              <a:off x="5451" y="987"/>
              <a:ext cx="10" cy="4"/>
            </a:xfrm>
            <a:custGeom>
              <a:avLst/>
              <a:gdLst>
                <a:gd name="T0" fmla="*/ 29 w 29"/>
                <a:gd name="T1" fmla="*/ 12 h 13"/>
                <a:gd name="T2" fmla="*/ 27 w 29"/>
                <a:gd name="T3" fmla="*/ 7 h 13"/>
                <a:gd name="T4" fmla="*/ 20 w 29"/>
                <a:gd name="T5" fmla="*/ 3 h 13"/>
                <a:gd name="T6" fmla="*/ 14 w 29"/>
                <a:gd name="T7" fmla="*/ 2 h 13"/>
                <a:gd name="T8" fmla="*/ 8 w 29"/>
                <a:gd name="T9" fmla="*/ 0 h 13"/>
                <a:gd name="T10" fmla="*/ 3 w 29"/>
                <a:gd name="T11" fmla="*/ 0 h 13"/>
                <a:gd name="T12" fmla="*/ 1 w 29"/>
                <a:gd name="T13" fmla="*/ 2 h 13"/>
                <a:gd name="T14" fmla="*/ 0 w 29"/>
                <a:gd name="T15" fmla="*/ 2 h 13"/>
                <a:gd name="T16" fmla="*/ 1 w 29"/>
                <a:gd name="T17" fmla="*/ 4 h 13"/>
                <a:gd name="T18" fmla="*/ 5 w 29"/>
                <a:gd name="T19" fmla="*/ 5 h 13"/>
                <a:gd name="T20" fmla="*/ 11 w 29"/>
                <a:gd name="T21" fmla="*/ 7 h 13"/>
                <a:gd name="T22" fmla="*/ 15 w 29"/>
                <a:gd name="T23" fmla="*/ 7 h 13"/>
                <a:gd name="T24" fmla="*/ 20 w 29"/>
                <a:gd name="T25" fmla="*/ 9 h 13"/>
                <a:gd name="T26" fmla="*/ 22 w 29"/>
                <a:gd name="T27" fmla="*/ 10 h 13"/>
                <a:gd name="T28" fmla="*/ 25 w 29"/>
                <a:gd name="T29" fmla="*/ 12 h 13"/>
                <a:gd name="T30" fmla="*/ 27 w 29"/>
                <a:gd name="T31" fmla="*/ 13 h 13"/>
                <a:gd name="T32" fmla="*/ 29 w 29"/>
                <a:gd name="T33" fmla="*/ 12 h 13"/>
                <a:gd name="T34" fmla="*/ 29 w 29"/>
                <a:gd name="T3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13">
                  <a:moveTo>
                    <a:pt x="29" y="12"/>
                  </a:moveTo>
                  <a:lnTo>
                    <a:pt x="27" y="7"/>
                  </a:lnTo>
                  <a:lnTo>
                    <a:pt x="20" y="3"/>
                  </a:lnTo>
                  <a:lnTo>
                    <a:pt x="14" y="2"/>
                  </a:lnTo>
                  <a:lnTo>
                    <a:pt x="8" y="0"/>
                  </a:lnTo>
                  <a:lnTo>
                    <a:pt x="3" y="0"/>
                  </a:lnTo>
                  <a:lnTo>
                    <a:pt x="1" y="2"/>
                  </a:lnTo>
                  <a:lnTo>
                    <a:pt x="0" y="2"/>
                  </a:lnTo>
                  <a:lnTo>
                    <a:pt x="1" y="4"/>
                  </a:lnTo>
                  <a:lnTo>
                    <a:pt x="5" y="5"/>
                  </a:lnTo>
                  <a:lnTo>
                    <a:pt x="11" y="7"/>
                  </a:lnTo>
                  <a:lnTo>
                    <a:pt x="15" y="7"/>
                  </a:lnTo>
                  <a:lnTo>
                    <a:pt x="20" y="9"/>
                  </a:lnTo>
                  <a:lnTo>
                    <a:pt x="22" y="10"/>
                  </a:lnTo>
                  <a:lnTo>
                    <a:pt x="25" y="12"/>
                  </a:lnTo>
                  <a:lnTo>
                    <a:pt x="27" y="13"/>
                  </a:lnTo>
                  <a:lnTo>
                    <a:pt x="29" y="12"/>
                  </a:lnTo>
                  <a:lnTo>
                    <a:pt x="29" y="12"/>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1" name="Freeform 267">
              <a:extLst>
                <a:ext uri="{FF2B5EF4-FFF2-40B4-BE49-F238E27FC236}">
                  <a16:creationId xmlns:a16="http://schemas.microsoft.com/office/drawing/2014/main" id="{ED592376-F4DA-4C51-8091-EA28916A0402}"/>
                </a:ext>
              </a:extLst>
            </p:cNvPr>
            <p:cNvSpPr>
              <a:spLocks/>
            </p:cNvSpPr>
            <p:nvPr/>
          </p:nvSpPr>
          <p:spPr bwMode="auto">
            <a:xfrm>
              <a:off x="5407" y="827"/>
              <a:ext cx="6" cy="4"/>
            </a:xfrm>
            <a:custGeom>
              <a:avLst/>
              <a:gdLst>
                <a:gd name="T0" fmla="*/ 14 w 17"/>
                <a:gd name="T1" fmla="*/ 0 h 14"/>
                <a:gd name="T2" fmla="*/ 12 w 17"/>
                <a:gd name="T3" fmla="*/ 3 h 14"/>
                <a:gd name="T4" fmla="*/ 8 w 17"/>
                <a:gd name="T5" fmla="*/ 5 h 14"/>
                <a:gd name="T6" fmla="*/ 4 w 17"/>
                <a:gd name="T7" fmla="*/ 9 h 14"/>
                <a:gd name="T8" fmla="*/ 0 w 17"/>
                <a:gd name="T9" fmla="*/ 13 h 14"/>
                <a:gd name="T10" fmla="*/ 0 w 17"/>
                <a:gd name="T11" fmla="*/ 13 h 14"/>
                <a:gd name="T12" fmla="*/ 2 w 17"/>
                <a:gd name="T13" fmla="*/ 14 h 14"/>
                <a:gd name="T14" fmla="*/ 3 w 17"/>
                <a:gd name="T15" fmla="*/ 13 h 14"/>
                <a:gd name="T16" fmla="*/ 7 w 17"/>
                <a:gd name="T17" fmla="*/ 11 h 14"/>
                <a:gd name="T18" fmla="*/ 9 w 17"/>
                <a:gd name="T19" fmla="*/ 9 h 14"/>
                <a:gd name="T20" fmla="*/ 12 w 17"/>
                <a:gd name="T21" fmla="*/ 8 h 14"/>
                <a:gd name="T22" fmla="*/ 14 w 17"/>
                <a:gd name="T23" fmla="*/ 5 h 14"/>
                <a:gd name="T24" fmla="*/ 17 w 17"/>
                <a:gd name="T25" fmla="*/ 4 h 14"/>
                <a:gd name="T26" fmla="*/ 17 w 17"/>
                <a:gd name="T27" fmla="*/ 1 h 14"/>
                <a:gd name="T28" fmla="*/ 14 w 17"/>
                <a:gd name="T29" fmla="*/ 0 h 14"/>
                <a:gd name="T30" fmla="*/ 14 w 17"/>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4">
                  <a:moveTo>
                    <a:pt x="14" y="0"/>
                  </a:moveTo>
                  <a:lnTo>
                    <a:pt x="12" y="3"/>
                  </a:lnTo>
                  <a:lnTo>
                    <a:pt x="8" y="5"/>
                  </a:lnTo>
                  <a:lnTo>
                    <a:pt x="4" y="9"/>
                  </a:lnTo>
                  <a:lnTo>
                    <a:pt x="0" y="13"/>
                  </a:lnTo>
                  <a:lnTo>
                    <a:pt x="0" y="13"/>
                  </a:lnTo>
                  <a:lnTo>
                    <a:pt x="2" y="14"/>
                  </a:lnTo>
                  <a:lnTo>
                    <a:pt x="3" y="13"/>
                  </a:lnTo>
                  <a:lnTo>
                    <a:pt x="7" y="11"/>
                  </a:lnTo>
                  <a:lnTo>
                    <a:pt x="9" y="9"/>
                  </a:lnTo>
                  <a:lnTo>
                    <a:pt x="12" y="8"/>
                  </a:lnTo>
                  <a:lnTo>
                    <a:pt x="14" y="5"/>
                  </a:lnTo>
                  <a:lnTo>
                    <a:pt x="17" y="4"/>
                  </a:lnTo>
                  <a:lnTo>
                    <a:pt x="17" y="1"/>
                  </a:lnTo>
                  <a:lnTo>
                    <a:pt x="14" y="0"/>
                  </a:lnTo>
                  <a:lnTo>
                    <a:pt x="14"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2" name="Freeform 268">
              <a:extLst>
                <a:ext uri="{FF2B5EF4-FFF2-40B4-BE49-F238E27FC236}">
                  <a16:creationId xmlns:a16="http://schemas.microsoft.com/office/drawing/2014/main" id="{2ED84364-552E-4EC6-9C88-F87D3DCA9582}"/>
                </a:ext>
              </a:extLst>
            </p:cNvPr>
            <p:cNvSpPr>
              <a:spLocks/>
            </p:cNvSpPr>
            <p:nvPr/>
          </p:nvSpPr>
          <p:spPr bwMode="auto">
            <a:xfrm>
              <a:off x="5406" y="831"/>
              <a:ext cx="7" cy="5"/>
            </a:xfrm>
            <a:custGeom>
              <a:avLst/>
              <a:gdLst>
                <a:gd name="T0" fmla="*/ 19 w 21"/>
                <a:gd name="T1" fmla="*/ 0 h 14"/>
                <a:gd name="T2" fmla="*/ 15 w 21"/>
                <a:gd name="T3" fmla="*/ 2 h 14"/>
                <a:gd name="T4" fmla="*/ 10 w 21"/>
                <a:gd name="T5" fmla="*/ 5 h 14"/>
                <a:gd name="T6" fmla="*/ 5 w 21"/>
                <a:gd name="T7" fmla="*/ 7 h 14"/>
                <a:gd name="T8" fmla="*/ 1 w 21"/>
                <a:gd name="T9" fmla="*/ 11 h 14"/>
                <a:gd name="T10" fmla="*/ 0 w 21"/>
                <a:gd name="T11" fmla="*/ 11 h 14"/>
                <a:gd name="T12" fmla="*/ 0 w 21"/>
                <a:gd name="T13" fmla="*/ 12 h 14"/>
                <a:gd name="T14" fmla="*/ 0 w 21"/>
                <a:gd name="T15" fmla="*/ 14 h 14"/>
                <a:gd name="T16" fmla="*/ 2 w 21"/>
                <a:gd name="T17" fmla="*/ 12 h 14"/>
                <a:gd name="T18" fmla="*/ 5 w 21"/>
                <a:gd name="T19" fmla="*/ 11 h 14"/>
                <a:gd name="T20" fmla="*/ 7 w 21"/>
                <a:gd name="T21" fmla="*/ 10 h 14"/>
                <a:gd name="T22" fmla="*/ 10 w 21"/>
                <a:gd name="T23" fmla="*/ 10 h 14"/>
                <a:gd name="T24" fmla="*/ 14 w 21"/>
                <a:gd name="T25" fmla="*/ 8 h 14"/>
                <a:gd name="T26" fmla="*/ 17 w 21"/>
                <a:gd name="T27" fmla="*/ 6 h 14"/>
                <a:gd name="T28" fmla="*/ 20 w 21"/>
                <a:gd name="T29" fmla="*/ 3 h 14"/>
                <a:gd name="T30" fmla="*/ 21 w 21"/>
                <a:gd name="T31" fmla="*/ 1 h 14"/>
                <a:gd name="T32" fmla="*/ 19 w 21"/>
                <a:gd name="T33" fmla="*/ 0 h 14"/>
                <a:gd name="T34" fmla="*/ 19 w 21"/>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14">
                  <a:moveTo>
                    <a:pt x="19" y="0"/>
                  </a:moveTo>
                  <a:lnTo>
                    <a:pt x="15" y="2"/>
                  </a:lnTo>
                  <a:lnTo>
                    <a:pt x="10" y="5"/>
                  </a:lnTo>
                  <a:lnTo>
                    <a:pt x="5" y="7"/>
                  </a:lnTo>
                  <a:lnTo>
                    <a:pt x="1" y="11"/>
                  </a:lnTo>
                  <a:lnTo>
                    <a:pt x="0" y="11"/>
                  </a:lnTo>
                  <a:lnTo>
                    <a:pt x="0" y="12"/>
                  </a:lnTo>
                  <a:lnTo>
                    <a:pt x="0" y="14"/>
                  </a:lnTo>
                  <a:lnTo>
                    <a:pt x="2" y="12"/>
                  </a:lnTo>
                  <a:lnTo>
                    <a:pt x="5" y="11"/>
                  </a:lnTo>
                  <a:lnTo>
                    <a:pt x="7" y="10"/>
                  </a:lnTo>
                  <a:lnTo>
                    <a:pt x="10" y="10"/>
                  </a:lnTo>
                  <a:lnTo>
                    <a:pt x="14" y="8"/>
                  </a:lnTo>
                  <a:lnTo>
                    <a:pt x="17" y="6"/>
                  </a:lnTo>
                  <a:lnTo>
                    <a:pt x="20" y="3"/>
                  </a:lnTo>
                  <a:lnTo>
                    <a:pt x="21" y="1"/>
                  </a:lnTo>
                  <a:lnTo>
                    <a:pt x="19" y="0"/>
                  </a:lnTo>
                  <a:lnTo>
                    <a:pt x="19"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3" name="Freeform 269">
              <a:extLst>
                <a:ext uri="{FF2B5EF4-FFF2-40B4-BE49-F238E27FC236}">
                  <a16:creationId xmlns:a16="http://schemas.microsoft.com/office/drawing/2014/main" id="{96AD19C3-3340-422E-9B75-8FF5DEB205B6}"/>
                </a:ext>
              </a:extLst>
            </p:cNvPr>
            <p:cNvSpPr>
              <a:spLocks/>
            </p:cNvSpPr>
            <p:nvPr/>
          </p:nvSpPr>
          <p:spPr bwMode="auto">
            <a:xfrm>
              <a:off x="5407" y="837"/>
              <a:ext cx="4" cy="3"/>
            </a:xfrm>
            <a:custGeom>
              <a:avLst/>
              <a:gdLst>
                <a:gd name="T0" fmla="*/ 14 w 14"/>
                <a:gd name="T1" fmla="*/ 0 h 7"/>
                <a:gd name="T2" fmla="*/ 9 w 14"/>
                <a:gd name="T3" fmla="*/ 0 h 7"/>
                <a:gd name="T4" fmla="*/ 6 w 14"/>
                <a:gd name="T5" fmla="*/ 1 h 7"/>
                <a:gd name="T6" fmla="*/ 2 w 14"/>
                <a:gd name="T7" fmla="*/ 3 h 7"/>
                <a:gd name="T8" fmla="*/ 0 w 14"/>
                <a:gd name="T9" fmla="*/ 7 h 7"/>
                <a:gd name="T10" fmla="*/ 4 w 14"/>
                <a:gd name="T11" fmla="*/ 7 h 7"/>
                <a:gd name="T12" fmla="*/ 6 w 14"/>
                <a:gd name="T13" fmla="*/ 6 h 7"/>
                <a:gd name="T14" fmla="*/ 10 w 14"/>
                <a:gd name="T15" fmla="*/ 5 h 7"/>
                <a:gd name="T16" fmla="*/ 14 w 14"/>
                <a:gd name="T17" fmla="*/ 2 h 7"/>
                <a:gd name="T18" fmla="*/ 14 w 14"/>
                <a:gd name="T19" fmla="*/ 1 h 7"/>
                <a:gd name="T20" fmla="*/ 14 w 14"/>
                <a:gd name="T21" fmla="*/ 0 h 7"/>
                <a:gd name="T22" fmla="*/ 14 w 14"/>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7">
                  <a:moveTo>
                    <a:pt x="14" y="0"/>
                  </a:moveTo>
                  <a:lnTo>
                    <a:pt x="9" y="0"/>
                  </a:lnTo>
                  <a:lnTo>
                    <a:pt x="6" y="1"/>
                  </a:lnTo>
                  <a:lnTo>
                    <a:pt x="2" y="3"/>
                  </a:lnTo>
                  <a:lnTo>
                    <a:pt x="0" y="7"/>
                  </a:lnTo>
                  <a:lnTo>
                    <a:pt x="4" y="7"/>
                  </a:lnTo>
                  <a:lnTo>
                    <a:pt x="6" y="6"/>
                  </a:lnTo>
                  <a:lnTo>
                    <a:pt x="10" y="5"/>
                  </a:lnTo>
                  <a:lnTo>
                    <a:pt x="14" y="2"/>
                  </a:lnTo>
                  <a:lnTo>
                    <a:pt x="14" y="1"/>
                  </a:lnTo>
                  <a:lnTo>
                    <a:pt x="14" y="0"/>
                  </a:lnTo>
                  <a:lnTo>
                    <a:pt x="14"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4" name="Freeform 270">
              <a:extLst>
                <a:ext uri="{FF2B5EF4-FFF2-40B4-BE49-F238E27FC236}">
                  <a16:creationId xmlns:a16="http://schemas.microsoft.com/office/drawing/2014/main" id="{6536F1AE-6DDF-4A4F-AD38-C4D0AEAB2D5C}"/>
                </a:ext>
              </a:extLst>
            </p:cNvPr>
            <p:cNvSpPr>
              <a:spLocks/>
            </p:cNvSpPr>
            <p:nvPr/>
          </p:nvSpPr>
          <p:spPr bwMode="auto">
            <a:xfrm>
              <a:off x="5402" y="840"/>
              <a:ext cx="10" cy="4"/>
            </a:xfrm>
            <a:custGeom>
              <a:avLst/>
              <a:gdLst>
                <a:gd name="T0" fmla="*/ 25 w 29"/>
                <a:gd name="T1" fmla="*/ 1 h 13"/>
                <a:gd name="T2" fmla="*/ 20 w 29"/>
                <a:gd name="T3" fmla="*/ 3 h 13"/>
                <a:gd name="T4" fmla="*/ 14 w 29"/>
                <a:gd name="T5" fmla="*/ 5 h 13"/>
                <a:gd name="T6" fmla="*/ 9 w 29"/>
                <a:gd name="T7" fmla="*/ 8 h 13"/>
                <a:gd name="T8" fmla="*/ 3 w 29"/>
                <a:gd name="T9" fmla="*/ 10 h 13"/>
                <a:gd name="T10" fmla="*/ 0 w 29"/>
                <a:gd name="T11" fmla="*/ 11 h 13"/>
                <a:gd name="T12" fmla="*/ 4 w 29"/>
                <a:gd name="T13" fmla="*/ 13 h 13"/>
                <a:gd name="T14" fmla="*/ 9 w 29"/>
                <a:gd name="T15" fmla="*/ 11 h 13"/>
                <a:gd name="T16" fmla="*/ 14 w 29"/>
                <a:gd name="T17" fmla="*/ 9 h 13"/>
                <a:gd name="T18" fmla="*/ 19 w 29"/>
                <a:gd name="T19" fmla="*/ 8 h 13"/>
                <a:gd name="T20" fmla="*/ 25 w 29"/>
                <a:gd name="T21" fmla="*/ 5 h 13"/>
                <a:gd name="T22" fmla="*/ 28 w 29"/>
                <a:gd name="T23" fmla="*/ 3 h 13"/>
                <a:gd name="T24" fmla="*/ 29 w 29"/>
                <a:gd name="T25" fmla="*/ 1 h 13"/>
                <a:gd name="T26" fmla="*/ 27 w 29"/>
                <a:gd name="T27" fmla="*/ 0 h 13"/>
                <a:gd name="T28" fmla="*/ 25 w 29"/>
                <a:gd name="T29" fmla="*/ 1 h 13"/>
                <a:gd name="T30" fmla="*/ 25 w 29"/>
                <a:gd name="T3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3">
                  <a:moveTo>
                    <a:pt x="25" y="1"/>
                  </a:moveTo>
                  <a:lnTo>
                    <a:pt x="20" y="3"/>
                  </a:lnTo>
                  <a:lnTo>
                    <a:pt x="14" y="5"/>
                  </a:lnTo>
                  <a:lnTo>
                    <a:pt x="9" y="8"/>
                  </a:lnTo>
                  <a:lnTo>
                    <a:pt x="3" y="10"/>
                  </a:lnTo>
                  <a:lnTo>
                    <a:pt x="0" y="11"/>
                  </a:lnTo>
                  <a:lnTo>
                    <a:pt x="4" y="13"/>
                  </a:lnTo>
                  <a:lnTo>
                    <a:pt x="9" y="11"/>
                  </a:lnTo>
                  <a:lnTo>
                    <a:pt x="14" y="9"/>
                  </a:lnTo>
                  <a:lnTo>
                    <a:pt x="19" y="8"/>
                  </a:lnTo>
                  <a:lnTo>
                    <a:pt x="25" y="5"/>
                  </a:lnTo>
                  <a:lnTo>
                    <a:pt x="28" y="3"/>
                  </a:lnTo>
                  <a:lnTo>
                    <a:pt x="29" y="1"/>
                  </a:lnTo>
                  <a:lnTo>
                    <a:pt x="27" y="0"/>
                  </a:lnTo>
                  <a:lnTo>
                    <a:pt x="25" y="1"/>
                  </a:lnTo>
                  <a:lnTo>
                    <a:pt x="25" y="1"/>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5" name="Freeform 271">
              <a:extLst>
                <a:ext uri="{FF2B5EF4-FFF2-40B4-BE49-F238E27FC236}">
                  <a16:creationId xmlns:a16="http://schemas.microsoft.com/office/drawing/2014/main" id="{523E5BB1-9B9B-42EF-998C-58861FA5A7F5}"/>
                </a:ext>
              </a:extLst>
            </p:cNvPr>
            <p:cNvSpPr>
              <a:spLocks/>
            </p:cNvSpPr>
            <p:nvPr/>
          </p:nvSpPr>
          <p:spPr bwMode="auto">
            <a:xfrm>
              <a:off x="5405" y="844"/>
              <a:ext cx="6" cy="3"/>
            </a:xfrm>
            <a:custGeom>
              <a:avLst/>
              <a:gdLst>
                <a:gd name="T0" fmla="*/ 2 w 20"/>
                <a:gd name="T1" fmla="*/ 5 h 7"/>
                <a:gd name="T2" fmla="*/ 0 w 20"/>
                <a:gd name="T3" fmla="*/ 6 h 7"/>
                <a:gd name="T4" fmla="*/ 0 w 20"/>
                <a:gd name="T5" fmla="*/ 7 h 7"/>
                <a:gd name="T6" fmla="*/ 3 w 20"/>
                <a:gd name="T7" fmla="*/ 7 h 7"/>
                <a:gd name="T8" fmla="*/ 10 w 20"/>
                <a:gd name="T9" fmla="*/ 6 h 7"/>
                <a:gd name="T10" fmla="*/ 15 w 20"/>
                <a:gd name="T11" fmla="*/ 5 h 7"/>
                <a:gd name="T12" fmla="*/ 19 w 20"/>
                <a:gd name="T13" fmla="*/ 4 h 7"/>
                <a:gd name="T14" fmla="*/ 20 w 20"/>
                <a:gd name="T15" fmla="*/ 1 h 7"/>
                <a:gd name="T16" fmla="*/ 19 w 20"/>
                <a:gd name="T17" fmla="*/ 0 h 7"/>
                <a:gd name="T18" fmla="*/ 13 w 20"/>
                <a:gd name="T19" fmla="*/ 1 h 7"/>
                <a:gd name="T20" fmla="*/ 10 w 20"/>
                <a:gd name="T21" fmla="*/ 2 h 7"/>
                <a:gd name="T22" fmla="*/ 5 w 20"/>
                <a:gd name="T23" fmla="*/ 4 h 7"/>
                <a:gd name="T24" fmla="*/ 2 w 20"/>
                <a:gd name="T25" fmla="*/ 5 h 7"/>
                <a:gd name="T26" fmla="*/ 2 w 20"/>
                <a:gd name="T2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7">
                  <a:moveTo>
                    <a:pt x="2" y="5"/>
                  </a:moveTo>
                  <a:lnTo>
                    <a:pt x="0" y="6"/>
                  </a:lnTo>
                  <a:lnTo>
                    <a:pt x="0" y="7"/>
                  </a:lnTo>
                  <a:lnTo>
                    <a:pt x="3" y="7"/>
                  </a:lnTo>
                  <a:lnTo>
                    <a:pt x="10" y="6"/>
                  </a:lnTo>
                  <a:lnTo>
                    <a:pt x="15" y="5"/>
                  </a:lnTo>
                  <a:lnTo>
                    <a:pt x="19" y="4"/>
                  </a:lnTo>
                  <a:lnTo>
                    <a:pt x="20" y="1"/>
                  </a:lnTo>
                  <a:lnTo>
                    <a:pt x="19" y="0"/>
                  </a:lnTo>
                  <a:lnTo>
                    <a:pt x="13" y="1"/>
                  </a:lnTo>
                  <a:lnTo>
                    <a:pt x="10" y="2"/>
                  </a:lnTo>
                  <a:lnTo>
                    <a:pt x="5" y="4"/>
                  </a:lnTo>
                  <a:lnTo>
                    <a:pt x="2" y="5"/>
                  </a:lnTo>
                  <a:lnTo>
                    <a:pt x="2" y="5"/>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6" name="Freeform 272">
              <a:extLst>
                <a:ext uri="{FF2B5EF4-FFF2-40B4-BE49-F238E27FC236}">
                  <a16:creationId xmlns:a16="http://schemas.microsoft.com/office/drawing/2014/main" id="{DAD4345D-7666-4C0C-B901-B9FFF10B1B60}"/>
                </a:ext>
              </a:extLst>
            </p:cNvPr>
            <p:cNvSpPr>
              <a:spLocks/>
            </p:cNvSpPr>
            <p:nvPr/>
          </p:nvSpPr>
          <p:spPr bwMode="auto">
            <a:xfrm>
              <a:off x="5408" y="831"/>
              <a:ext cx="4" cy="6"/>
            </a:xfrm>
            <a:custGeom>
              <a:avLst/>
              <a:gdLst>
                <a:gd name="T0" fmla="*/ 2 w 10"/>
                <a:gd name="T1" fmla="*/ 1 h 19"/>
                <a:gd name="T2" fmla="*/ 0 w 10"/>
                <a:gd name="T3" fmla="*/ 0 h 19"/>
                <a:gd name="T4" fmla="*/ 0 w 10"/>
                <a:gd name="T5" fmla="*/ 2 h 19"/>
                <a:gd name="T6" fmla="*/ 1 w 10"/>
                <a:gd name="T7" fmla="*/ 5 h 19"/>
                <a:gd name="T8" fmla="*/ 4 w 10"/>
                <a:gd name="T9" fmla="*/ 8 h 19"/>
                <a:gd name="T10" fmla="*/ 5 w 10"/>
                <a:gd name="T11" fmla="*/ 12 h 19"/>
                <a:gd name="T12" fmla="*/ 8 w 10"/>
                <a:gd name="T13" fmla="*/ 16 h 19"/>
                <a:gd name="T14" fmla="*/ 8 w 10"/>
                <a:gd name="T15" fmla="*/ 19 h 19"/>
                <a:gd name="T16" fmla="*/ 9 w 10"/>
                <a:gd name="T17" fmla="*/ 19 h 19"/>
                <a:gd name="T18" fmla="*/ 9 w 10"/>
                <a:gd name="T19" fmla="*/ 19 h 19"/>
                <a:gd name="T20" fmla="*/ 10 w 10"/>
                <a:gd name="T21" fmla="*/ 17 h 19"/>
                <a:gd name="T22" fmla="*/ 10 w 10"/>
                <a:gd name="T23" fmla="*/ 12 h 19"/>
                <a:gd name="T24" fmla="*/ 9 w 10"/>
                <a:gd name="T25" fmla="*/ 8 h 19"/>
                <a:gd name="T26" fmla="*/ 5 w 10"/>
                <a:gd name="T27" fmla="*/ 3 h 19"/>
                <a:gd name="T28" fmla="*/ 2 w 10"/>
                <a:gd name="T29" fmla="*/ 1 h 19"/>
                <a:gd name="T30" fmla="*/ 2 w 10"/>
                <a:gd name="T3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9">
                  <a:moveTo>
                    <a:pt x="2" y="1"/>
                  </a:moveTo>
                  <a:lnTo>
                    <a:pt x="0" y="0"/>
                  </a:lnTo>
                  <a:lnTo>
                    <a:pt x="0" y="2"/>
                  </a:lnTo>
                  <a:lnTo>
                    <a:pt x="1" y="5"/>
                  </a:lnTo>
                  <a:lnTo>
                    <a:pt x="4" y="8"/>
                  </a:lnTo>
                  <a:lnTo>
                    <a:pt x="5" y="12"/>
                  </a:lnTo>
                  <a:lnTo>
                    <a:pt x="8" y="16"/>
                  </a:lnTo>
                  <a:lnTo>
                    <a:pt x="8" y="19"/>
                  </a:lnTo>
                  <a:lnTo>
                    <a:pt x="9" y="19"/>
                  </a:lnTo>
                  <a:lnTo>
                    <a:pt x="9" y="19"/>
                  </a:lnTo>
                  <a:lnTo>
                    <a:pt x="10" y="17"/>
                  </a:lnTo>
                  <a:lnTo>
                    <a:pt x="10" y="12"/>
                  </a:lnTo>
                  <a:lnTo>
                    <a:pt x="9" y="8"/>
                  </a:lnTo>
                  <a:lnTo>
                    <a:pt x="5" y="3"/>
                  </a:lnTo>
                  <a:lnTo>
                    <a:pt x="2" y="1"/>
                  </a:lnTo>
                  <a:lnTo>
                    <a:pt x="2" y="1"/>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7" name="Freeform 273">
              <a:extLst>
                <a:ext uri="{FF2B5EF4-FFF2-40B4-BE49-F238E27FC236}">
                  <a16:creationId xmlns:a16="http://schemas.microsoft.com/office/drawing/2014/main" id="{8DD1495A-4E98-4B1A-9CEA-ED83FCD84DD3}"/>
                </a:ext>
              </a:extLst>
            </p:cNvPr>
            <p:cNvSpPr>
              <a:spLocks/>
            </p:cNvSpPr>
            <p:nvPr/>
          </p:nvSpPr>
          <p:spPr bwMode="auto">
            <a:xfrm>
              <a:off x="5407" y="836"/>
              <a:ext cx="4" cy="6"/>
            </a:xfrm>
            <a:custGeom>
              <a:avLst/>
              <a:gdLst>
                <a:gd name="T0" fmla="*/ 1 w 12"/>
                <a:gd name="T1" fmla="*/ 0 h 16"/>
                <a:gd name="T2" fmla="*/ 0 w 12"/>
                <a:gd name="T3" fmla="*/ 4 h 16"/>
                <a:gd name="T4" fmla="*/ 3 w 12"/>
                <a:gd name="T5" fmla="*/ 8 h 16"/>
                <a:gd name="T6" fmla="*/ 6 w 12"/>
                <a:gd name="T7" fmla="*/ 11 h 16"/>
                <a:gd name="T8" fmla="*/ 8 w 12"/>
                <a:gd name="T9" fmla="*/ 16 h 16"/>
                <a:gd name="T10" fmla="*/ 10 w 12"/>
                <a:gd name="T11" fmla="*/ 16 h 16"/>
                <a:gd name="T12" fmla="*/ 12 w 12"/>
                <a:gd name="T13" fmla="*/ 16 h 16"/>
                <a:gd name="T14" fmla="*/ 10 w 12"/>
                <a:gd name="T15" fmla="*/ 11 h 16"/>
                <a:gd name="T16" fmla="*/ 8 w 12"/>
                <a:gd name="T17" fmla="*/ 6 h 16"/>
                <a:gd name="T18" fmla="*/ 5 w 12"/>
                <a:gd name="T19" fmla="*/ 3 h 16"/>
                <a:gd name="T20" fmla="*/ 1 w 12"/>
                <a:gd name="T21" fmla="*/ 0 h 16"/>
                <a:gd name="T22" fmla="*/ 1 w 12"/>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6">
                  <a:moveTo>
                    <a:pt x="1" y="0"/>
                  </a:moveTo>
                  <a:lnTo>
                    <a:pt x="0" y="4"/>
                  </a:lnTo>
                  <a:lnTo>
                    <a:pt x="3" y="8"/>
                  </a:lnTo>
                  <a:lnTo>
                    <a:pt x="6" y="11"/>
                  </a:lnTo>
                  <a:lnTo>
                    <a:pt x="8" y="16"/>
                  </a:lnTo>
                  <a:lnTo>
                    <a:pt x="10" y="16"/>
                  </a:lnTo>
                  <a:lnTo>
                    <a:pt x="12" y="16"/>
                  </a:lnTo>
                  <a:lnTo>
                    <a:pt x="10" y="11"/>
                  </a:lnTo>
                  <a:lnTo>
                    <a:pt x="8" y="6"/>
                  </a:lnTo>
                  <a:lnTo>
                    <a:pt x="5" y="3"/>
                  </a:lnTo>
                  <a:lnTo>
                    <a:pt x="1" y="0"/>
                  </a:lnTo>
                  <a:lnTo>
                    <a:pt x="1"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8" name="Freeform 274">
              <a:extLst>
                <a:ext uri="{FF2B5EF4-FFF2-40B4-BE49-F238E27FC236}">
                  <a16:creationId xmlns:a16="http://schemas.microsoft.com/office/drawing/2014/main" id="{1A4A432A-C5AC-4C93-9646-1ACE12DB605F}"/>
                </a:ext>
              </a:extLst>
            </p:cNvPr>
            <p:cNvSpPr>
              <a:spLocks/>
            </p:cNvSpPr>
            <p:nvPr/>
          </p:nvSpPr>
          <p:spPr bwMode="auto">
            <a:xfrm>
              <a:off x="5407" y="841"/>
              <a:ext cx="3" cy="7"/>
            </a:xfrm>
            <a:custGeom>
              <a:avLst/>
              <a:gdLst>
                <a:gd name="T0" fmla="*/ 2 w 10"/>
                <a:gd name="T1" fmla="*/ 0 h 21"/>
                <a:gd name="T2" fmla="*/ 0 w 10"/>
                <a:gd name="T3" fmla="*/ 0 h 21"/>
                <a:gd name="T4" fmla="*/ 0 w 10"/>
                <a:gd name="T5" fmla="*/ 1 h 21"/>
                <a:gd name="T6" fmla="*/ 0 w 10"/>
                <a:gd name="T7" fmla="*/ 4 h 21"/>
                <a:gd name="T8" fmla="*/ 1 w 10"/>
                <a:gd name="T9" fmla="*/ 6 h 21"/>
                <a:gd name="T10" fmla="*/ 2 w 10"/>
                <a:gd name="T11" fmla="*/ 9 h 21"/>
                <a:gd name="T12" fmla="*/ 4 w 10"/>
                <a:gd name="T13" fmla="*/ 13 h 21"/>
                <a:gd name="T14" fmla="*/ 5 w 10"/>
                <a:gd name="T15" fmla="*/ 18 h 21"/>
                <a:gd name="T16" fmla="*/ 6 w 10"/>
                <a:gd name="T17" fmla="*/ 21 h 21"/>
                <a:gd name="T18" fmla="*/ 9 w 10"/>
                <a:gd name="T19" fmla="*/ 21 h 21"/>
                <a:gd name="T20" fmla="*/ 10 w 10"/>
                <a:gd name="T21" fmla="*/ 20 h 21"/>
                <a:gd name="T22" fmla="*/ 9 w 10"/>
                <a:gd name="T23" fmla="*/ 15 h 21"/>
                <a:gd name="T24" fmla="*/ 6 w 10"/>
                <a:gd name="T25" fmla="*/ 9 h 21"/>
                <a:gd name="T26" fmla="*/ 4 w 10"/>
                <a:gd name="T27" fmla="*/ 4 h 21"/>
                <a:gd name="T28" fmla="*/ 2 w 10"/>
                <a:gd name="T29" fmla="*/ 0 h 21"/>
                <a:gd name="T30" fmla="*/ 2 w 10"/>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21">
                  <a:moveTo>
                    <a:pt x="2" y="0"/>
                  </a:moveTo>
                  <a:lnTo>
                    <a:pt x="0" y="0"/>
                  </a:lnTo>
                  <a:lnTo>
                    <a:pt x="0" y="1"/>
                  </a:lnTo>
                  <a:lnTo>
                    <a:pt x="0" y="4"/>
                  </a:lnTo>
                  <a:lnTo>
                    <a:pt x="1" y="6"/>
                  </a:lnTo>
                  <a:lnTo>
                    <a:pt x="2" y="9"/>
                  </a:lnTo>
                  <a:lnTo>
                    <a:pt x="4" y="13"/>
                  </a:lnTo>
                  <a:lnTo>
                    <a:pt x="5" y="18"/>
                  </a:lnTo>
                  <a:lnTo>
                    <a:pt x="6" y="21"/>
                  </a:lnTo>
                  <a:lnTo>
                    <a:pt x="9" y="21"/>
                  </a:lnTo>
                  <a:lnTo>
                    <a:pt x="10" y="20"/>
                  </a:lnTo>
                  <a:lnTo>
                    <a:pt x="9" y="15"/>
                  </a:lnTo>
                  <a:lnTo>
                    <a:pt x="6" y="9"/>
                  </a:lnTo>
                  <a:lnTo>
                    <a:pt x="4" y="4"/>
                  </a:lnTo>
                  <a:lnTo>
                    <a:pt x="2" y="0"/>
                  </a:lnTo>
                  <a:lnTo>
                    <a:pt x="2"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9" name="Freeform 275">
              <a:extLst>
                <a:ext uri="{FF2B5EF4-FFF2-40B4-BE49-F238E27FC236}">
                  <a16:creationId xmlns:a16="http://schemas.microsoft.com/office/drawing/2014/main" id="{05482263-9E5A-4FE6-A1A2-9B5B737146AD}"/>
                </a:ext>
              </a:extLst>
            </p:cNvPr>
            <p:cNvSpPr>
              <a:spLocks/>
            </p:cNvSpPr>
            <p:nvPr/>
          </p:nvSpPr>
          <p:spPr bwMode="auto">
            <a:xfrm>
              <a:off x="5396" y="820"/>
              <a:ext cx="9" cy="13"/>
            </a:xfrm>
            <a:custGeom>
              <a:avLst/>
              <a:gdLst>
                <a:gd name="T0" fmla="*/ 7 w 27"/>
                <a:gd name="T1" fmla="*/ 0 h 39"/>
                <a:gd name="T2" fmla="*/ 18 w 27"/>
                <a:gd name="T3" fmla="*/ 0 h 39"/>
                <a:gd name="T4" fmla="*/ 24 w 27"/>
                <a:gd name="T5" fmla="*/ 9 h 39"/>
                <a:gd name="T6" fmla="*/ 27 w 27"/>
                <a:gd name="T7" fmla="*/ 19 h 39"/>
                <a:gd name="T8" fmla="*/ 24 w 27"/>
                <a:gd name="T9" fmla="*/ 30 h 39"/>
                <a:gd name="T10" fmla="*/ 20 w 27"/>
                <a:gd name="T11" fmla="*/ 34 h 39"/>
                <a:gd name="T12" fmla="*/ 14 w 27"/>
                <a:gd name="T13" fmla="*/ 37 h 39"/>
                <a:gd name="T14" fmla="*/ 8 w 27"/>
                <a:gd name="T15" fmla="*/ 39 h 39"/>
                <a:gd name="T16" fmla="*/ 2 w 27"/>
                <a:gd name="T17" fmla="*/ 39 h 39"/>
                <a:gd name="T18" fmla="*/ 0 w 27"/>
                <a:gd name="T19" fmla="*/ 36 h 39"/>
                <a:gd name="T20" fmla="*/ 2 w 27"/>
                <a:gd name="T21" fmla="*/ 36 h 39"/>
                <a:gd name="T22" fmla="*/ 9 w 27"/>
                <a:gd name="T23" fmla="*/ 34 h 39"/>
                <a:gd name="T24" fmla="*/ 17 w 27"/>
                <a:gd name="T25" fmla="*/ 31 h 39"/>
                <a:gd name="T26" fmla="*/ 20 w 27"/>
                <a:gd name="T27" fmla="*/ 25 h 39"/>
                <a:gd name="T28" fmla="*/ 23 w 27"/>
                <a:gd name="T29" fmla="*/ 17 h 39"/>
                <a:gd name="T30" fmla="*/ 20 w 27"/>
                <a:gd name="T31" fmla="*/ 10 h 39"/>
                <a:gd name="T32" fmla="*/ 17 w 27"/>
                <a:gd name="T33" fmla="*/ 6 h 39"/>
                <a:gd name="T34" fmla="*/ 10 w 27"/>
                <a:gd name="T35" fmla="*/ 4 h 39"/>
                <a:gd name="T36" fmla="*/ 5 w 27"/>
                <a:gd name="T37" fmla="*/ 5 h 39"/>
                <a:gd name="T38" fmla="*/ 4 w 27"/>
                <a:gd name="T39" fmla="*/ 5 h 39"/>
                <a:gd name="T40" fmla="*/ 3 w 27"/>
                <a:gd name="T41" fmla="*/ 4 h 39"/>
                <a:gd name="T42" fmla="*/ 4 w 27"/>
                <a:gd name="T43" fmla="*/ 1 h 39"/>
                <a:gd name="T44" fmla="*/ 7 w 27"/>
                <a:gd name="T45" fmla="*/ 0 h 39"/>
                <a:gd name="T46" fmla="*/ 7 w 27"/>
                <a:gd name="T4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9">
                  <a:moveTo>
                    <a:pt x="7" y="0"/>
                  </a:moveTo>
                  <a:lnTo>
                    <a:pt x="18" y="0"/>
                  </a:lnTo>
                  <a:lnTo>
                    <a:pt x="24" y="9"/>
                  </a:lnTo>
                  <a:lnTo>
                    <a:pt x="27" y="19"/>
                  </a:lnTo>
                  <a:lnTo>
                    <a:pt x="24" y="30"/>
                  </a:lnTo>
                  <a:lnTo>
                    <a:pt x="20" y="34"/>
                  </a:lnTo>
                  <a:lnTo>
                    <a:pt x="14" y="37"/>
                  </a:lnTo>
                  <a:lnTo>
                    <a:pt x="8" y="39"/>
                  </a:lnTo>
                  <a:lnTo>
                    <a:pt x="2" y="39"/>
                  </a:lnTo>
                  <a:lnTo>
                    <a:pt x="0" y="36"/>
                  </a:lnTo>
                  <a:lnTo>
                    <a:pt x="2" y="36"/>
                  </a:lnTo>
                  <a:lnTo>
                    <a:pt x="9" y="34"/>
                  </a:lnTo>
                  <a:lnTo>
                    <a:pt x="17" y="31"/>
                  </a:lnTo>
                  <a:lnTo>
                    <a:pt x="20" y="25"/>
                  </a:lnTo>
                  <a:lnTo>
                    <a:pt x="23" y="17"/>
                  </a:lnTo>
                  <a:lnTo>
                    <a:pt x="20" y="10"/>
                  </a:lnTo>
                  <a:lnTo>
                    <a:pt x="17" y="6"/>
                  </a:lnTo>
                  <a:lnTo>
                    <a:pt x="10" y="4"/>
                  </a:lnTo>
                  <a:lnTo>
                    <a:pt x="5" y="5"/>
                  </a:lnTo>
                  <a:lnTo>
                    <a:pt x="4" y="5"/>
                  </a:lnTo>
                  <a:lnTo>
                    <a:pt x="3" y="4"/>
                  </a:lnTo>
                  <a:lnTo>
                    <a:pt x="4" y="1"/>
                  </a:lnTo>
                  <a:lnTo>
                    <a:pt x="7"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0" name="Freeform 276">
              <a:extLst>
                <a:ext uri="{FF2B5EF4-FFF2-40B4-BE49-F238E27FC236}">
                  <a16:creationId xmlns:a16="http://schemas.microsoft.com/office/drawing/2014/main" id="{8DF57EAC-1C50-4D82-86FA-02C52E12DC24}"/>
                </a:ext>
              </a:extLst>
            </p:cNvPr>
            <p:cNvSpPr>
              <a:spLocks/>
            </p:cNvSpPr>
            <p:nvPr/>
          </p:nvSpPr>
          <p:spPr bwMode="auto">
            <a:xfrm>
              <a:off x="5333" y="779"/>
              <a:ext cx="88" cy="32"/>
            </a:xfrm>
            <a:custGeom>
              <a:avLst/>
              <a:gdLst>
                <a:gd name="T0" fmla="*/ 104 w 263"/>
                <a:gd name="T1" fmla="*/ 0 h 96"/>
                <a:gd name="T2" fmla="*/ 126 w 263"/>
                <a:gd name="T3" fmla="*/ 1 h 96"/>
                <a:gd name="T4" fmla="*/ 147 w 263"/>
                <a:gd name="T5" fmla="*/ 3 h 96"/>
                <a:gd name="T6" fmla="*/ 168 w 263"/>
                <a:gd name="T7" fmla="*/ 4 h 96"/>
                <a:gd name="T8" fmla="*/ 190 w 263"/>
                <a:gd name="T9" fmla="*/ 5 h 96"/>
                <a:gd name="T10" fmla="*/ 207 w 263"/>
                <a:gd name="T11" fmla="*/ 9 h 96"/>
                <a:gd name="T12" fmla="*/ 225 w 263"/>
                <a:gd name="T13" fmla="*/ 15 h 96"/>
                <a:gd name="T14" fmla="*/ 243 w 263"/>
                <a:gd name="T15" fmla="*/ 25 h 96"/>
                <a:gd name="T16" fmla="*/ 263 w 263"/>
                <a:gd name="T17" fmla="*/ 40 h 96"/>
                <a:gd name="T18" fmla="*/ 260 w 263"/>
                <a:gd name="T19" fmla="*/ 43 h 96"/>
                <a:gd name="T20" fmla="*/ 235 w 263"/>
                <a:gd name="T21" fmla="*/ 27 h 96"/>
                <a:gd name="T22" fmla="*/ 211 w 263"/>
                <a:gd name="T23" fmla="*/ 15 h 96"/>
                <a:gd name="T24" fmla="*/ 187 w 263"/>
                <a:gd name="T25" fmla="*/ 9 h 96"/>
                <a:gd name="T26" fmla="*/ 162 w 263"/>
                <a:gd name="T27" fmla="*/ 8 h 96"/>
                <a:gd name="T28" fmla="*/ 140 w 263"/>
                <a:gd name="T29" fmla="*/ 5 h 96"/>
                <a:gd name="T30" fmla="*/ 117 w 263"/>
                <a:gd name="T31" fmla="*/ 4 h 96"/>
                <a:gd name="T32" fmla="*/ 96 w 263"/>
                <a:gd name="T33" fmla="*/ 5 h 96"/>
                <a:gd name="T34" fmla="*/ 75 w 263"/>
                <a:gd name="T35" fmla="*/ 10 h 96"/>
                <a:gd name="T36" fmla="*/ 55 w 263"/>
                <a:gd name="T37" fmla="*/ 16 h 96"/>
                <a:gd name="T38" fmla="*/ 35 w 263"/>
                <a:gd name="T39" fmla="*/ 27 h 96"/>
                <a:gd name="T40" fmla="*/ 19 w 263"/>
                <a:gd name="T41" fmla="*/ 40 h 96"/>
                <a:gd name="T42" fmla="*/ 8 w 263"/>
                <a:gd name="T43" fmla="*/ 59 h 96"/>
                <a:gd name="T44" fmla="*/ 5 w 263"/>
                <a:gd name="T45" fmla="*/ 68 h 96"/>
                <a:gd name="T46" fmla="*/ 4 w 263"/>
                <a:gd name="T47" fmla="*/ 78 h 96"/>
                <a:gd name="T48" fmla="*/ 6 w 263"/>
                <a:gd name="T49" fmla="*/ 88 h 96"/>
                <a:gd name="T50" fmla="*/ 14 w 263"/>
                <a:gd name="T51" fmla="*/ 93 h 96"/>
                <a:gd name="T52" fmla="*/ 14 w 263"/>
                <a:gd name="T53" fmla="*/ 94 h 96"/>
                <a:gd name="T54" fmla="*/ 14 w 263"/>
                <a:gd name="T55" fmla="*/ 96 h 96"/>
                <a:gd name="T56" fmla="*/ 4 w 263"/>
                <a:gd name="T57" fmla="*/ 92 h 96"/>
                <a:gd name="T58" fmla="*/ 0 w 263"/>
                <a:gd name="T59" fmla="*/ 83 h 96"/>
                <a:gd name="T60" fmla="*/ 1 w 263"/>
                <a:gd name="T61" fmla="*/ 69 h 96"/>
                <a:gd name="T62" fmla="*/ 4 w 263"/>
                <a:gd name="T63" fmla="*/ 59 h 96"/>
                <a:gd name="T64" fmla="*/ 15 w 263"/>
                <a:gd name="T65" fmla="*/ 38 h 96"/>
                <a:gd name="T66" fmla="*/ 33 w 263"/>
                <a:gd name="T67" fmla="*/ 24 h 96"/>
                <a:gd name="T68" fmla="*/ 54 w 263"/>
                <a:gd name="T69" fmla="*/ 13 h 96"/>
                <a:gd name="T70" fmla="*/ 75 w 263"/>
                <a:gd name="T71" fmla="*/ 6 h 96"/>
                <a:gd name="T72" fmla="*/ 82 w 263"/>
                <a:gd name="T73" fmla="*/ 4 h 96"/>
                <a:gd name="T74" fmla="*/ 89 w 263"/>
                <a:gd name="T75" fmla="*/ 3 h 96"/>
                <a:gd name="T76" fmla="*/ 97 w 263"/>
                <a:gd name="T77" fmla="*/ 1 h 96"/>
                <a:gd name="T78" fmla="*/ 104 w 263"/>
                <a:gd name="T79" fmla="*/ 0 h 96"/>
                <a:gd name="T80" fmla="*/ 104 w 263"/>
                <a:gd name="T8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96">
                  <a:moveTo>
                    <a:pt x="104" y="0"/>
                  </a:moveTo>
                  <a:lnTo>
                    <a:pt x="126" y="1"/>
                  </a:lnTo>
                  <a:lnTo>
                    <a:pt x="147" y="3"/>
                  </a:lnTo>
                  <a:lnTo>
                    <a:pt x="168" y="4"/>
                  </a:lnTo>
                  <a:lnTo>
                    <a:pt x="190" y="5"/>
                  </a:lnTo>
                  <a:lnTo>
                    <a:pt x="207" y="9"/>
                  </a:lnTo>
                  <a:lnTo>
                    <a:pt x="225" y="15"/>
                  </a:lnTo>
                  <a:lnTo>
                    <a:pt x="243" y="25"/>
                  </a:lnTo>
                  <a:lnTo>
                    <a:pt x="263" y="40"/>
                  </a:lnTo>
                  <a:lnTo>
                    <a:pt x="260" y="43"/>
                  </a:lnTo>
                  <a:lnTo>
                    <a:pt x="235" y="27"/>
                  </a:lnTo>
                  <a:lnTo>
                    <a:pt x="211" y="15"/>
                  </a:lnTo>
                  <a:lnTo>
                    <a:pt x="187" y="9"/>
                  </a:lnTo>
                  <a:lnTo>
                    <a:pt x="162" y="8"/>
                  </a:lnTo>
                  <a:lnTo>
                    <a:pt x="140" y="5"/>
                  </a:lnTo>
                  <a:lnTo>
                    <a:pt x="117" y="4"/>
                  </a:lnTo>
                  <a:lnTo>
                    <a:pt x="96" y="5"/>
                  </a:lnTo>
                  <a:lnTo>
                    <a:pt x="75" y="10"/>
                  </a:lnTo>
                  <a:lnTo>
                    <a:pt x="55" y="16"/>
                  </a:lnTo>
                  <a:lnTo>
                    <a:pt x="35" y="27"/>
                  </a:lnTo>
                  <a:lnTo>
                    <a:pt x="19" y="40"/>
                  </a:lnTo>
                  <a:lnTo>
                    <a:pt x="8" y="59"/>
                  </a:lnTo>
                  <a:lnTo>
                    <a:pt x="5" y="68"/>
                  </a:lnTo>
                  <a:lnTo>
                    <a:pt x="4" y="78"/>
                  </a:lnTo>
                  <a:lnTo>
                    <a:pt x="6" y="88"/>
                  </a:lnTo>
                  <a:lnTo>
                    <a:pt x="14" y="93"/>
                  </a:lnTo>
                  <a:lnTo>
                    <a:pt x="14" y="94"/>
                  </a:lnTo>
                  <a:lnTo>
                    <a:pt x="14" y="96"/>
                  </a:lnTo>
                  <a:lnTo>
                    <a:pt x="4" y="92"/>
                  </a:lnTo>
                  <a:lnTo>
                    <a:pt x="0" y="83"/>
                  </a:lnTo>
                  <a:lnTo>
                    <a:pt x="1" y="69"/>
                  </a:lnTo>
                  <a:lnTo>
                    <a:pt x="4" y="59"/>
                  </a:lnTo>
                  <a:lnTo>
                    <a:pt x="15" y="38"/>
                  </a:lnTo>
                  <a:lnTo>
                    <a:pt x="33" y="24"/>
                  </a:lnTo>
                  <a:lnTo>
                    <a:pt x="54" y="13"/>
                  </a:lnTo>
                  <a:lnTo>
                    <a:pt x="75" y="6"/>
                  </a:lnTo>
                  <a:lnTo>
                    <a:pt x="82" y="4"/>
                  </a:lnTo>
                  <a:lnTo>
                    <a:pt x="89" y="3"/>
                  </a:lnTo>
                  <a:lnTo>
                    <a:pt x="97" y="1"/>
                  </a:lnTo>
                  <a:lnTo>
                    <a:pt x="104" y="0"/>
                  </a:lnTo>
                  <a:lnTo>
                    <a:pt x="1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1" name="Freeform 277">
              <a:extLst>
                <a:ext uri="{FF2B5EF4-FFF2-40B4-BE49-F238E27FC236}">
                  <a16:creationId xmlns:a16="http://schemas.microsoft.com/office/drawing/2014/main" id="{873E632C-3ED0-4953-91EF-3E1D6EE1E0F4}"/>
                </a:ext>
              </a:extLst>
            </p:cNvPr>
            <p:cNvSpPr>
              <a:spLocks/>
            </p:cNvSpPr>
            <p:nvPr/>
          </p:nvSpPr>
          <p:spPr bwMode="auto">
            <a:xfrm>
              <a:off x="5336" y="792"/>
              <a:ext cx="94" cy="20"/>
            </a:xfrm>
            <a:custGeom>
              <a:avLst/>
              <a:gdLst>
                <a:gd name="T0" fmla="*/ 250 w 281"/>
                <a:gd name="T1" fmla="*/ 0 h 60"/>
                <a:gd name="T2" fmla="*/ 262 w 281"/>
                <a:gd name="T3" fmla="*/ 8 h 60"/>
                <a:gd name="T4" fmla="*/ 275 w 281"/>
                <a:gd name="T5" fmla="*/ 20 h 60"/>
                <a:gd name="T6" fmla="*/ 281 w 281"/>
                <a:gd name="T7" fmla="*/ 31 h 60"/>
                <a:gd name="T8" fmla="*/ 279 w 281"/>
                <a:gd name="T9" fmla="*/ 44 h 60"/>
                <a:gd name="T10" fmla="*/ 265 w 281"/>
                <a:gd name="T11" fmla="*/ 49 h 60"/>
                <a:gd name="T12" fmla="*/ 243 w 281"/>
                <a:gd name="T13" fmla="*/ 51 h 60"/>
                <a:gd name="T14" fmla="*/ 221 w 281"/>
                <a:gd name="T15" fmla="*/ 52 h 60"/>
                <a:gd name="T16" fmla="*/ 199 w 281"/>
                <a:gd name="T17" fmla="*/ 55 h 60"/>
                <a:gd name="T18" fmla="*/ 157 w 281"/>
                <a:gd name="T19" fmla="*/ 55 h 60"/>
                <a:gd name="T20" fmla="*/ 116 w 281"/>
                <a:gd name="T21" fmla="*/ 56 h 60"/>
                <a:gd name="T22" fmla="*/ 75 w 281"/>
                <a:gd name="T23" fmla="*/ 57 h 60"/>
                <a:gd name="T24" fmla="*/ 35 w 281"/>
                <a:gd name="T25" fmla="*/ 60 h 60"/>
                <a:gd name="T26" fmla="*/ 26 w 281"/>
                <a:gd name="T27" fmla="*/ 59 h 60"/>
                <a:gd name="T28" fmla="*/ 18 w 281"/>
                <a:gd name="T29" fmla="*/ 59 h 60"/>
                <a:gd name="T30" fmla="*/ 11 w 281"/>
                <a:gd name="T31" fmla="*/ 59 h 60"/>
                <a:gd name="T32" fmla="*/ 3 w 281"/>
                <a:gd name="T33" fmla="*/ 60 h 60"/>
                <a:gd name="T34" fmla="*/ 2 w 281"/>
                <a:gd name="T35" fmla="*/ 59 h 60"/>
                <a:gd name="T36" fmla="*/ 0 w 281"/>
                <a:gd name="T37" fmla="*/ 59 h 60"/>
                <a:gd name="T38" fmla="*/ 0 w 281"/>
                <a:gd name="T39" fmla="*/ 57 h 60"/>
                <a:gd name="T40" fmla="*/ 1 w 281"/>
                <a:gd name="T41" fmla="*/ 55 h 60"/>
                <a:gd name="T42" fmla="*/ 21 w 281"/>
                <a:gd name="T43" fmla="*/ 55 h 60"/>
                <a:gd name="T44" fmla="*/ 40 w 281"/>
                <a:gd name="T45" fmla="*/ 55 h 60"/>
                <a:gd name="T46" fmla="*/ 60 w 281"/>
                <a:gd name="T47" fmla="*/ 55 h 60"/>
                <a:gd name="T48" fmla="*/ 80 w 281"/>
                <a:gd name="T49" fmla="*/ 52 h 60"/>
                <a:gd name="T50" fmla="*/ 123 w 281"/>
                <a:gd name="T51" fmla="*/ 51 h 60"/>
                <a:gd name="T52" fmla="*/ 167 w 281"/>
                <a:gd name="T53" fmla="*/ 51 h 60"/>
                <a:gd name="T54" fmla="*/ 209 w 281"/>
                <a:gd name="T55" fmla="*/ 49 h 60"/>
                <a:gd name="T56" fmla="*/ 252 w 281"/>
                <a:gd name="T57" fmla="*/ 46 h 60"/>
                <a:gd name="T58" fmla="*/ 260 w 281"/>
                <a:gd name="T59" fmla="*/ 45 h 60"/>
                <a:gd name="T60" fmla="*/ 268 w 281"/>
                <a:gd name="T61" fmla="*/ 44 h 60"/>
                <a:gd name="T62" fmla="*/ 275 w 281"/>
                <a:gd name="T63" fmla="*/ 39 h 60"/>
                <a:gd name="T64" fmla="*/ 277 w 281"/>
                <a:gd name="T65" fmla="*/ 31 h 60"/>
                <a:gd name="T66" fmla="*/ 271 w 281"/>
                <a:gd name="T67" fmla="*/ 23 h 60"/>
                <a:gd name="T68" fmla="*/ 263 w 281"/>
                <a:gd name="T69" fmla="*/ 15 h 60"/>
                <a:gd name="T70" fmla="*/ 256 w 281"/>
                <a:gd name="T71" fmla="*/ 8 h 60"/>
                <a:gd name="T72" fmla="*/ 247 w 281"/>
                <a:gd name="T73" fmla="*/ 2 h 60"/>
                <a:gd name="T74" fmla="*/ 250 w 281"/>
                <a:gd name="T75" fmla="*/ 0 h 60"/>
                <a:gd name="T76" fmla="*/ 250 w 281"/>
                <a:gd name="T7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1" h="60">
                  <a:moveTo>
                    <a:pt x="250" y="0"/>
                  </a:moveTo>
                  <a:lnTo>
                    <a:pt x="262" y="8"/>
                  </a:lnTo>
                  <a:lnTo>
                    <a:pt x="275" y="20"/>
                  </a:lnTo>
                  <a:lnTo>
                    <a:pt x="281" y="31"/>
                  </a:lnTo>
                  <a:lnTo>
                    <a:pt x="279" y="44"/>
                  </a:lnTo>
                  <a:lnTo>
                    <a:pt x="265" y="49"/>
                  </a:lnTo>
                  <a:lnTo>
                    <a:pt x="243" y="51"/>
                  </a:lnTo>
                  <a:lnTo>
                    <a:pt x="221" y="52"/>
                  </a:lnTo>
                  <a:lnTo>
                    <a:pt x="199" y="55"/>
                  </a:lnTo>
                  <a:lnTo>
                    <a:pt x="157" y="55"/>
                  </a:lnTo>
                  <a:lnTo>
                    <a:pt x="116" y="56"/>
                  </a:lnTo>
                  <a:lnTo>
                    <a:pt x="75" y="57"/>
                  </a:lnTo>
                  <a:lnTo>
                    <a:pt x="35" y="60"/>
                  </a:lnTo>
                  <a:lnTo>
                    <a:pt x="26" y="59"/>
                  </a:lnTo>
                  <a:lnTo>
                    <a:pt x="18" y="59"/>
                  </a:lnTo>
                  <a:lnTo>
                    <a:pt x="11" y="59"/>
                  </a:lnTo>
                  <a:lnTo>
                    <a:pt x="3" y="60"/>
                  </a:lnTo>
                  <a:lnTo>
                    <a:pt x="2" y="59"/>
                  </a:lnTo>
                  <a:lnTo>
                    <a:pt x="0" y="59"/>
                  </a:lnTo>
                  <a:lnTo>
                    <a:pt x="0" y="57"/>
                  </a:lnTo>
                  <a:lnTo>
                    <a:pt x="1" y="55"/>
                  </a:lnTo>
                  <a:lnTo>
                    <a:pt x="21" y="55"/>
                  </a:lnTo>
                  <a:lnTo>
                    <a:pt x="40" y="55"/>
                  </a:lnTo>
                  <a:lnTo>
                    <a:pt x="60" y="55"/>
                  </a:lnTo>
                  <a:lnTo>
                    <a:pt x="80" y="52"/>
                  </a:lnTo>
                  <a:lnTo>
                    <a:pt x="123" y="51"/>
                  </a:lnTo>
                  <a:lnTo>
                    <a:pt x="167" y="51"/>
                  </a:lnTo>
                  <a:lnTo>
                    <a:pt x="209" y="49"/>
                  </a:lnTo>
                  <a:lnTo>
                    <a:pt x="252" y="46"/>
                  </a:lnTo>
                  <a:lnTo>
                    <a:pt x="260" y="45"/>
                  </a:lnTo>
                  <a:lnTo>
                    <a:pt x="268" y="44"/>
                  </a:lnTo>
                  <a:lnTo>
                    <a:pt x="275" y="39"/>
                  </a:lnTo>
                  <a:lnTo>
                    <a:pt x="277" y="31"/>
                  </a:lnTo>
                  <a:lnTo>
                    <a:pt x="271" y="23"/>
                  </a:lnTo>
                  <a:lnTo>
                    <a:pt x="263" y="15"/>
                  </a:lnTo>
                  <a:lnTo>
                    <a:pt x="256" y="8"/>
                  </a:lnTo>
                  <a:lnTo>
                    <a:pt x="247" y="2"/>
                  </a:lnTo>
                  <a:lnTo>
                    <a:pt x="250" y="0"/>
                  </a:lnTo>
                  <a:lnTo>
                    <a:pt x="2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2" name="Freeform 278">
              <a:extLst>
                <a:ext uri="{FF2B5EF4-FFF2-40B4-BE49-F238E27FC236}">
                  <a16:creationId xmlns:a16="http://schemas.microsoft.com/office/drawing/2014/main" id="{A58A6148-E23D-4010-80F0-CE16EB24CAB8}"/>
                </a:ext>
              </a:extLst>
            </p:cNvPr>
            <p:cNvSpPr>
              <a:spLocks/>
            </p:cNvSpPr>
            <p:nvPr/>
          </p:nvSpPr>
          <p:spPr bwMode="auto">
            <a:xfrm>
              <a:off x="5410" y="808"/>
              <a:ext cx="4" cy="40"/>
            </a:xfrm>
            <a:custGeom>
              <a:avLst/>
              <a:gdLst>
                <a:gd name="T0" fmla="*/ 4 w 14"/>
                <a:gd name="T1" fmla="*/ 0 h 120"/>
                <a:gd name="T2" fmla="*/ 10 w 14"/>
                <a:gd name="T3" fmla="*/ 14 h 120"/>
                <a:gd name="T4" fmla="*/ 12 w 14"/>
                <a:gd name="T5" fmla="*/ 30 h 120"/>
                <a:gd name="T6" fmla="*/ 14 w 14"/>
                <a:gd name="T7" fmla="*/ 48 h 120"/>
                <a:gd name="T8" fmla="*/ 14 w 14"/>
                <a:gd name="T9" fmla="*/ 64 h 120"/>
                <a:gd name="T10" fmla="*/ 12 w 14"/>
                <a:gd name="T11" fmla="*/ 78 h 120"/>
                <a:gd name="T12" fmla="*/ 9 w 14"/>
                <a:gd name="T13" fmla="*/ 92 h 120"/>
                <a:gd name="T14" fmla="*/ 6 w 14"/>
                <a:gd name="T15" fmla="*/ 104 h 120"/>
                <a:gd name="T16" fmla="*/ 7 w 14"/>
                <a:gd name="T17" fmla="*/ 118 h 120"/>
                <a:gd name="T18" fmla="*/ 4 w 14"/>
                <a:gd name="T19" fmla="*/ 120 h 120"/>
                <a:gd name="T20" fmla="*/ 2 w 14"/>
                <a:gd name="T21" fmla="*/ 115 h 120"/>
                <a:gd name="T22" fmla="*/ 2 w 14"/>
                <a:gd name="T23" fmla="*/ 108 h 120"/>
                <a:gd name="T24" fmla="*/ 2 w 14"/>
                <a:gd name="T25" fmla="*/ 102 h 120"/>
                <a:gd name="T26" fmla="*/ 4 w 14"/>
                <a:gd name="T27" fmla="*/ 97 h 120"/>
                <a:gd name="T28" fmla="*/ 7 w 14"/>
                <a:gd name="T29" fmla="*/ 73 h 120"/>
                <a:gd name="T30" fmla="*/ 9 w 14"/>
                <a:gd name="T31" fmla="*/ 49 h 120"/>
                <a:gd name="T32" fmla="*/ 6 w 14"/>
                <a:gd name="T33" fmla="*/ 24 h 120"/>
                <a:gd name="T34" fmla="*/ 0 w 14"/>
                <a:gd name="T35" fmla="*/ 1 h 120"/>
                <a:gd name="T36" fmla="*/ 4 w 14"/>
                <a:gd name="T37" fmla="*/ 0 h 120"/>
                <a:gd name="T38" fmla="*/ 4 w 14"/>
                <a:gd name="T3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20">
                  <a:moveTo>
                    <a:pt x="4" y="0"/>
                  </a:moveTo>
                  <a:lnTo>
                    <a:pt x="10" y="14"/>
                  </a:lnTo>
                  <a:lnTo>
                    <a:pt x="12" y="30"/>
                  </a:lnTo>
                  <a:lnTo>
                    <a:pt x="14" y="48"/>
                  </a:lnTo>
                  <a:lnTo>
                    <a:pt x="14" y="64"/>
                  </a:lnTo>
                  <a:lnTo>
                    <a:pt x="12" y="78"/>
                  </a:lnTo>
                  <a:lnTo>
                    <a:pt x="9" y="92"/>
                  </a:lnTo>
                  <a:lnTo>
                    <a:pt x="6" y="104"/>
                  </a:lnTo>
                  <a:lnTo>
                    <a:pt x="7" y="118"/>
                  </a:lnTo>
                  <a:lnTo>
                    <a:pt x="4" y="120"/>
                  </a:lnTo>
                  <a:lnTo>
                    <a:pt x="2" y="115"/>
                  </a:lnTo>
                  <a:lnTo>
                    <a:pt x="2" y="108"/>
                  </a:lnTo>
                  <a:lnTo>
                    <a:pt x="2" y="102"/>
                  </a:lnTo>
                  <a:lnTo>
                    <a:pt x="4" y="97"/>
                  </a:lnTo>
                  <a:lnTo>
                    <a:pt x="7" y="73"/>
                  </a:lnTo>
                  <a:lnTo>
                    <a:pt x="9" y="49"/>
                  </a:lnTo>
                  <a:lnTo>
                    <a:pt x="6" y="24"/>
                  </a:lnTo>
                  <a:lnTo>
                    <a:pt x="0" y="1"/>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3" name="Freeform 279">
              <a:extLst>
                <a:ext uri="{FF2B5EF4-FFF2-40B4-BE49-F238E27FC236}">
                  <a16:creationId xmlns:a16="http://schemas.microsoft.com/office/drawing/2014/main" id="{3FAC94F6-3324-444E-818A-9F87908F437F}"/>
                </a:ext>
              </a:extLst>
            </p:cNvPr>
            <p:cNvSpPr>
              <a:spLocks/>
            </p:cNvSpPr>
            <p:nvPr/>
          </p:nvSpPr>
          <p:spPr bwMode="auto">
            <a:xfrm>
              <a:off x="5279" y="913"/>
              <a:ext cx="93" cy="69"/>
            </a:xfrm>
            <a:custGeom>
              <a:avLst/>
              <a:gdLst>
                <a:gd name="T0" fmla="*/ 279 w 279"/>
                <a:gd name="T1" fmla="*/ 2 h 207"/>
                <a:gd name="T2" fmla="*/ 276 w 279"/>
                <a:gd name="T3" fmla="*/ 5 h 207"/>
                <a:gd name="T4" fmla="*/ 273 w 279"/>
                <a:gd name="T5" fmla="*/ 8 h 207"/>
                <a:gd name="T6" fmla="*/ 269 w 279"/>
                <a:gd name="T7" fmla="*/ 11 h 207"/>
                <a:gd name="T8" fmla="*/ 266 w 279"/>
                <a:gd name="T9" fmla="*/ 15 h 207"/>
                <a:gd name="T10" fmla="*/ 255 w 279"/>
                <a:gd name="T11" fmla="*/ 24 h 207"/>
                <a:gd name="T12" fmla="*/ 245 w 279"/>
                <a:gd name="T13" fmla="*/ 34 h 207"/>
                <a:gd name="T14" fmla="*/ 232 w 279"/>
                <a:gd name="T15" fmla="*/ 43 h 207"/>
                <a:gd name="T16" fmla="*/ 224 w 279"/>
                <a:gd name="T17" fmla="*/ 54 h 207"/>
                <a:gd name="T18" fmla="*/ 200 w 279"/>
                <a:gd name="T19" fmla="*/ 73 h 207"/>
                <a:gd name="T20" fmla="*/ 177 w 279"/>
                <a:gd name="T21" fmla="*/ 92 h 207"/>
                <a:gd name="T22" fmla="*/ 154 w 279"/>
                <a:gd name="T23" fmla="*/ 109 h 207"/>
                <a:gd name="T24" fmla="*/ 131 w 279"/>
                <a:gd name="T25" fmla="*/ 126 h 207"/>
                <a:gd name="T26" fmla="*/ 112 w 279"/>
                <a:gd name="T27" fmla="*/ 141 h 207"/>
                <a:gd name="T28" fmla="*/ 93 w 279"/>
                <a:gd name="T29" fmla="*/ 156 h 207"/>
                <a:gd name="T30" fmla="*/ 74 w 279"/>
                <a:gd name="T31" fmla="*/ 167 h 207"/>
                <a:gd name="T32" fmla="*/ 51 w 279"/>
                <a:gd name="T33" fmla="*/ 168 h 207"/>
                <a:gd name="T34" fmla="*/ 40 w 279"/>
                <a:gd name="T35" fmla="*/ 165 h 207"/>
                <a:gd name="T36" fmla="*/ 28 w 279"/>
                <a:gd name="T37" fmla="*/ 168 h 207"/>
                <a:gd name="T38" fmla="*/ 19 w 279"/>
                <a:gd name="T39" fmla="*/ 177 h 207"/>
                <a:gd name="T40" fmla="*/ 19 w 279"/>
                <a:gd name="T41" fmla="*/ 191 h 207"/>
                <a:gd name="T42" fmla="*/ 20 w 279"/>
                <a:gd name="T43" fmla="*/ 195 h 207"/>
                <a:gd name="T44" fmla="*/ 21 w 279"/>
                <a:gd name="T45" fmla="*/ 198 h 207"/>
                <a:gd name="T46" fmla="*/ 21 w 279"/>
                <a:gd name="T47" fmla="*/ 204 h 207"/>
                <a:gd name="T48" fmla="*/ 19 w 279"/>
                <a:gd name="T49" fmla="*/ 207 h 207"/>
                <a:gd name="T50" fmla="*/ 5 w 279"/>
                <a:gd name="T51" fmla="*/ 204 h 207"/>
                <a:gd name="T52" fmla="*/ 0 w 279"/>
                <a:gd name="T53" fmla="*/ 191 h 207"/>
                <a:gd name="T54" fmla="*/ 1 w 279"/>
                <a:gd name="T55" fmla="*/ 175 h 207"/>
                <a:gd name="T56" fmla="*/ 7 w 279"/>
                <a:gd name="T57" fmla="*/ 162 h 207"/>
                <a:gd name="T58" fmla="*/ 11 w 279"/>
                <a:gd name="T59" fmla="*/ 158 h 207"/>
                <a:gd name="T60" fmla="*/ 14 w 279"/>
                <a:gd name="T61" fmla="*/ 155 h 207"/>
                <a:gd name="T62" fmla="*/ 18 w 279"/>
                <a:gd name="T63" fmla="*/ 152 h 207"/>
                <a:gd name="T64" fmla="*/ 23 w 279"/>
                <a:gd name="T65" fmla="*/ 149 h 207"/>
                <a:gd name="T66" fmla="*/ 25 w 279"/>
                <a:gd name="T67" fmla="*/ 152 h 207"/>
                <a:gd name="T68" fmla="*/ 20 w 279"/>
                <a:gd name="T69" fmla="*/ 157 h 207"/>
                <a:gd name="T70" fmla="*/ 12 w 279"/>
                <a:gd name="T71" fmla="*/ 163 h 207"/>
                <a:gd name="T72" fmla="*/ 7 w 279"/>
                <a:gd name="T73" fmla="*/ 171 h 207"/>
                <a:gd name="T74" fmla="*/ 5 w 279"/>
                <a:gd name="T75" fmla="*/ 180 h 207"/>
                <a:gd name="T76" fmla="*/ 5 w 279"/>
                <a:gd name="T77" fmla="*/ 190 h 207"/>
                <a:gd name="T78" fmla="*/ 7 w 279"/>
                <a:gd name="T79" fmla="*/ 198 h 207"/>
                <a:gd name="T80" fmla="*/ 16 w 279"/>
                <a:gd name="T81" fmla="*/ 204 h 207"/>
                <a:gd name="T82" fmla="*/ 18 w 279"/>
                <a:gd name="T83" fmla="*/ 198 h 207"/>
                <a:gd name="T84" fmla="*/ 16 w 279"/>
                <a:gd name="T85" fmla="*/ 193 h 207"/>
                <a:gd name="T86" fmla="*/ 14 w 279"/>
                <a:gd name="T87" fmla="*/ 187 h 207"/>
                <a:gd name="T88" fmla="*/ 14 w 279"/>
                <a:gd name="T89" fmla="*/ 180 h 207"/>
                <a:gd name="T90" fmla="*/ 20 w 279"/>
                <a:gd name="T91" fmla="*/ 170 h 207"/>
                <a:gd name="T92" fmla="*/ 29 w 279"/>
                <a:gd name="T93" fmla="*/ 163 h 207"/>
                <a:gd name="T94" fmla="*/ 40 w 279"/>
                <a:gd name="T95" fmla="*/ 161 h 207"/>
                <a:gd name="T96" fmla="*/ 50 w 279"/>
                <a:gd name="T97" fmla="*/ 165 h 207"/>
                <a:gd name="T98" fmla="*/ 70 w 279"/>
                <a:gd name="T99" fmla="*/ 163 h 207"/>
                <a:gd name="T100" fmla="*/ 89 w 279"/>
                <a:gd name="T101" fmla="*/ 153 h 207"/>
                <a:gd name="T102" fmla="*/ 107 w 279"/>
                <a:gd name="T103" fmla="*/ 139 h 207"/>
                <a:gd name="T104" fmla="*/ 123 w 279"/>
                <a:gd name="T105" fmla="*/ 126 h 207"/>
                <a:gd name="T106" fmla="*/ 143 w 279"/>
                <a:gd name="T107" fmla="*/ 112 h 207"/>
                <a:gd name="T108" fmla="*/ 163 w 279"/>
                <a:gd name="T109" fmla="*/ 97 h 207"/>
                <a:gd name="T110" fmla="*/ 183 w 279"/>
                <a:gd name="T111" fmla="*/ 82 h 207"/>
                <a:gd name="T112" fmla="*/ 203 w 279"/>
                <a:gd name="T113" fmla="*/ 65 h 207"/>
                <a:gd name="T114" fmla="*/ 220 w 279"/>
                <a:gd name="T115" fmla="*/ 49 h 207"/>
                <a:gd name="T116" fmla="*/ 239 w 279"/>
                <a:gd name="T117" fmla="*/ 33 h 207"/>
                <a:gd name="T118" fmla="*/ 258 w 279"/>
                <a:gd name="T119" fmla="*/ 16 h 207"/>
                <a:gd name="T120" fmla="*/ 275 w 279"/>
                <a:gd name="T121" fmla="*/ 0 h 207"/>
                <a:gd name="T122" fmla="*/ 279 w 279"/>
                <a:gd name="T123" fmla="*/ 2 h 207"/>
                <a:gd name="T124" fmla="*/ 279 w 279"/>
                <a:gd name="T125" fmla="*/ 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 h="207">
                  <a:moveTo>
                    <a:pt x="279" y="2"/>
                  </a:moveTo>
                  <a:lnTo>
                    <a:pt x="276" y="5"/>
                  </a:lnTo>
                  <a:lnTo>
                    <a:pt x="273" y="8"/>
                  </a:lnTo>
                  <a:lnTo>
                    <a:pt x="269" y="11"/>
                  </a:lnTo>
                  <a:lnTo>
                    <a:pt x="266" y="15"/>
                  </a:lnTo>
                  <a:lnTo>
                    <a:pt x="255" y="24"/>
                  </a:lnTo>
                  <a:lnTo>
                    <a:pt x="245" y="34"/>
                  </a:lnTo>
                  <a:lnTo>
                    <a:pt x="232" y="43"/>
                  </a:lnTo>
                  <a:lnTo>
                    <a:pt x="224" y="54"/>
                  </a:lnTo>
                  <a:lnTo>
                    <a:pt x="200" y="73"/>
                  </a:lnTo>
                  <a:lnTo>
                    <a:pt x="177" y="92"/>
                  </a:lnTo>
                  <a:lnTo>
                    <a:pt x="154" y="109"/>
                  </a:lnTo>
                  <a:lnTo>
                    <a:pt x="131" y="126"/>
                  </a:lnTo>
                  <a:lnTo>
                    <a:pt x="112" y="141"/>
                  </a:lnTo>
                  <a:lnTo>
                    <a:pt x="93" y="156"/>
                  </a:lnTo>
                  <a:lnTo>
                    <a:pt x="74" y="167"/>
                  </a:lnTo>
                  <a:lnTo>
                    <a:pt x="51" y="168"/>
                  </a:lnTo>
                  <a:lnTo>
                    <a:pt x="40" y="165"/>
                  </a:lnTo>
                  <a:lnTo>
                    <a:pt x="28" y="168"/>
                  </a:lnTo>
                  <a:lnTo>
                    <a:pt x="19" y="177"/>
                  </a:lnTo>
                  <a:lnTo>
                    <a:pt x="19" y="191"/>
                  </a:lnTo>
                  <a:lnTo>
                    <a:pt x="20" y="195"/>
                  </a:lnTo>
                  <a:lnTo>
                    <a:pt x="21" y="198"/>
                  </a:lnTo>
                  <a:lnTo>
                    <a:pt x="21" y="204"/>
                  </a:lnTo>
                  <a:lnTo>
                    <a:pt x="19" y="207"/>
                  </a:lnTo>
                  <a:lnTo>
                    <a:pt x="5" y="204"/>
                  </a:lnTo>
                  <a:lnTo>
                    <a:pt x="0" y="191"/>
                  </a:lnTo>
                  <a:lnTo>
                    <a:pt x="1" y="175"/>
                  </a:lnTo>
                  <a:lnTo>
                    <a:pt x="7" y="162"/>
                  </a:lnTo>
                  <a:lnTo>
                    <a:pt x="11" y="158"/>
                  </a:lnTo>
                  <a:lnTo>
                    <a:pt x="14" y="155"/>
                  </a:lnTo>
                  <a:lnTo>
                    <a:pt x="18" y="152"/>
                  </a:lnTo>
                  <a:lnTo>
                    <a:pt x="23" y="149"/>
                  </a:lnTo>
                  <a:lnTo>
                    <a:pt x="25" y="152"/>
                  </a:lnTo>
                  <a:lnTo>
                    <a:pt x="20" y="157"/>
                  </a:lnTo>
                  <a:lnTo>
                    <a:pt x="12" y="163"/>
                  </a:lnTo>
                  <a:lnTo>
                    <a:pt x="7" y="171"/>
                  </a:lnTo>
                  <a:lnTo>
                    <a:pt x="5" y="180"/>
                  </a:lnTo>
                  <a:lnTo>
                    <a:pt x="5" y="190"/>
                  </a:lnTo>
                  <a:lnTo>
                    <a:pt x="7" y="198"/>
                  </a:lnTo>
                  <a:lnTo>
                    <a:pt x="16" y="204"/>
                  </a:lnTo>
                  <a:lnTo>
                    <a:pt x="18" y="198"/>
                  </a:lnTo>
                  <a:lnTo>
                    <a:pt x="16" y="193"/>
                  </a:lnTo>
                  <a:lnTo>
                    <a:pt x="14" y="187"/>
                  </a:lnTo>
                  <a:lnTo>
                    <a:pt x="14" y="180"/>
                  </a:lnTo>
                  <a:lnTo>
                    <a:pt x="20" y="170"/>
                  </a:lnTo>
                  <a:lnTo>
                    <a:pt x="29" y="163"/>
                  </a:lnTo>
                  <a:lnTo>
                    <a:pt x="40" y="161"/>
                  </a:lnTo>
                  <a:lnTo>
                    <a:pt x="50" y="165"/>
                  </a:lnTo>
                  <a:lnTo>
                    <a:pt x="70" y="163"/>
                  </a:lnTo>
                  <a:lnTo>
                    <a:pt x="89" y="153"/>
                  </a:lnTo>
                  <a:lnTo>
                    <a:pt x="107" y="139"/>
                  </a:lnTo>
                  <a:lnTo>
                    <a:pt x="123" y="126"/>
                  </a:lnTo>
                  <a:lnTo>
                    <a:pt x="143" y="112"/>
                  </a:lnTo>
                  <a:lnTo>
                    <a:pt x="163" y="97"/>
                  </a:lnTo>
                  <a:lnTo>
                    <a:pt x="183" y="82"/>
                  </a:lnTo>
                  <a:lnTo>
                    <a:pt x="203" y="65"/>
                  </a:lnTo>
                  <a:lnTo>
                    <a:pt x="220" y="49"/>
                  </a:lnTo>
                  <a:lnTo>
                    <a:pt x="239" y="33"/>
                  </a:lnTo>
                  <a:lnTo>
                    <a:pt x="258" y="16"/>
                  </a:lnTo>
                  <a:lnTo>
                    <a:pt x="275" y="0"/>
                  </a:lnTo>
                  <a:lnTo>
                    <a:pt x="279" y="2"/>
                  </a:lnTo>
                  <a:lnTo>
                    <a:pt x="27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4" name="Freeform 280">
              <a:extLst>
                <a:ext uri="{FF2B5EF4-FFF2-40B4-BE49-F238E27FC236}">
                  <a16:creationId xmlns:a16="http://schemas.microsoft.com/office/drawing/2014/main" id="{0BCADE6F-138B-4CEC-B302-AFCAAA463DE4}"/>
                </a:ext>
              </a:extLst>
            </p:cNvPr>
            <p:cNvSpPr>
              <a:spLocks/>
            </p:cNvSpPr>
            <p:nvPr/>
          </p:nvSpPr>
          <p:spPr bwMode="auto">
            <a:xfrm>
              <a:off x="5420" y="847"/>
              <a:ext cx="99" cy="61"/>
            </a:xfrm>
            <a:custGeom>
              <a:avLst/>
              <a:gdLst>
                <a:gd name="T0" fmla="*/ 11 w 298"/>
                <a:gd name="T1" fmla="*/ 0 h 185"/>
                <a:gd name="T2" fmla="*/ 44 w 298"/>
                <a:gd name="T3" fmla="*/ 2 h 185"/>
                <a:gd name="T4" fmla="*/ 77 w 298"/>
                <a:gd name="T5" fmla="*/ 9 h 185"/>
                <a:gd name="T6" fmla="*/ 107 w 298"/>
                <a:gd name="T7" fmla="*/ 23 h 185"/>
                <a:gd name="T8" fmla="*/ 134 w 298"/>
                <a:gd name="T9" fmla="*/ 43 h 185"/>
                <a:gd name="T10" fmla="*/ 162 w 298"/>
                <a:gd name="T11" fmla="*/ 62 h 185"/>
                <a:gd name="T12" fmla="*/ 190 w 298"/>
                <a:gd name="T13" fmla="*/ 81 h 185"/>
                <a:gd name="T14" fmla="*/ 216 w 298"/>
                <a:gd name="T15" fmla="*/ 101 h 185"/>
                <a:gd name="T16" fmla="*/ 242 w 298"/>
                <a:gd name="T17" fmla="*/ 125 h 185"/>
                <a:gd name="T18" fmla="*/ 258 w 298"/>
                <a:gd name="T19" fmla="*/ 137 h 185"/>
                <a:gd name="T20" fmla="*/ 270 w 298"/>
                <a:gd name="T21" fmla="*/ 154 h 185"/>
                <a:gd name="T22" fmla="*/ 283 w 298"/>
                <a:gd name="T23" fmla="*/ 169 h 185"/>
                <a:gd name="T24" fmla="*/ 298 w 298"/>
                <a:gd name="T25" fmla="*/ 183 h 185"/>
                <a:gd name="T26" fmla="*/ 298 w 298"/>
                <a:gd name="T27" fmla="*/ 183 h 185"/>
                <a:gd name="T28" fmla="*/ 298 w 298"/>
                <a:gd name="T29" fmla="*/ 185 h 185"/>
                <a:gd name="T30" fmla="*/ 280 w 298"/>
                <a:gd name="T31" fmla="*/ 173 h 185"/>
                <a:gd name="T32" fmla="*/ 266 w 298"/>
                <a:gd name="T33" fmla="*/ 156 h 185"/>
                <a:gd name="T34" fmla="*/ 252 w 298"/>
                <a:gd name="T35" fmla="*/ 140 h 185"/>
                <a:gd name="T36" fmla="*/ 236 w 298"/>
                <a:gd name="T37" fmla="*/ 126 h 185"/>
                <a:gd name="T38" fmla="*/ 216 w 298"/>
                <a:gd name="T39" fmla="*/ 106 h 185"/>
                <a:gd name="T40" fmla="*/ 196 w 298"/>
                <a:gd name="T41" fmla="*/ 90 h 185"/>
                <a:gd name="T42" fmla="*/ 175 w 298"/>
                <a:gd name="T43" fmla="*/ 75 h 185"/>
                <a:gd name="T44" fmla="*/ 153 w 298"/>
                <a:gd name="T45" fmla="*/ 61 h 185"/>
                <a:gd name="T46" fmla="*/ 128 w 298"/>
                <a:gd name="T47" fmla="*/ 43 h 185"/>
                <a:gd name="T48" fmla="*/ 103 w 298"/>
                <a:gd name="T49" fmla="*/ 27 h 185"/>
                <a:gd name="T50" fmla="*/ 77 w 298"/>
                <a:gd name="T51" fmla="*/ 14 h 185"/>
                <a:gd name="T52" fmla="*/ 49 w 298"/>
                <a:gd name="T53" fmla="*/ 8 h 185"/>
                <a:gd name="T54" fmla="*/ 38 w 298"/>
                <a:gd name="T55" fmla="*/ 5 h 185"/>
                <a:gd name="T56" fmla="*/ 25 w 298"/>
                <a:gd name="T57" fmla="*/ 4 h 185"/>
                <a:gd name="T58" fmla="*/ 12 w 298"/>
                <a:gd name="T59" fmla="*/ 4 h 185"/>
                <a:gd name="T60" fmla="*/ 1 w 298"/>
                <a:gd name="T61" fmla="*/ 5 h 185"/>
                <a:gd name="T62" fmla="*/ 0 w 298"/>
                <a:gd name="T63" fmla="*/ 3 h 185"/>
                <a:gd name="T64" fmla="*/ 0 w 298"/>
                <a:gd name="T65" fmla="*/ 2 h 185"/>
                <a:gd name="T66" fmla="*/ 2 w 298"/>
                <a:gd name="T67" fmla="*/ 2 h 185"/>
                <a:gd name="T68" fmla="*/ 5 w 298"/>
                <a:gd name="T69" fmla="*/ 2 h 185"/>
                <a:gd name="T70" fmla="*/ 9 w 298"/>
                <a:gd name="T71" fmla="*/ 0 h 185"/>
                <a:gd name="T72" fmla="*/ 11 w 298"/>
                <a:gd name="T73" fmla="*/ 0 h 185"/>
                <a:gd name="T74" fmla="*/ 11 w 298"/>
                <a:gd name="T7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8" h="185">
                  <a:moveTo>
                    <a:pt x="11" y="0"/>
                  </a:moveTo>
                  <a:lnTo>
                    <a:pt x="44" y="2"/>
                  </a:lnTo>
                  <a:lnTo>
                    <a:pt x="77" y="9"/>
                  </a:lnTo>
                  <a:lnTo>
                    <a:pt x="107" y="23"/>
                  </a:lnTo>
                  <a:lnTo>
                    <a:pt x="134" y="43"/>
                  </a:lnTo>
                  <a:lnTo>
                    <a:pt x="162" y="62"/>
                  </a:lnTo>
                  <a:lnTo>
                    <a:pt x="190" y="81"/>
                  </a:lnTo>
                  <a:lnTo>
                    <a:pt x="216" y="101"/>
                  </a:lnTo>
                  <a:lnTo>
                    <a:pt x="242" y="125"/>
                  </a:lnTo>
                  <a:lnTo>
                    <a:pt x="258" y="137"/>
                  </a:lnTo>
                  <a:lnTo>
                    <a:pt x="270" y="154"/>
                  </a:lnTo>
                  <a:lnTo>
                    <a:pt x="283" y="169"/>
                  </a:lnTo>
                  <a:lnTo>
                    <a:pt x="298" y="183"/>
                  </a:lnTo>
                  <a:lnTo>
                    <a:pt x="298" y="183"/>
                  </a:lnTo>
                  <a:lnTo>
                    <a:pt x="298" y="185"/>
                  </a:lnTo>
                  <a:lnTo>
                    <a:pt x="280" y="173"/>
                  </a:lnTo>
                  <a:lnTo>
                    <a:pt x="266" y="156"/>
                  </a:lnTo>
                  <a:lnTo>
                    <a:pt x="252" y="140"/>
                  </a:lnTo>
                  <a:lnTo>
                    <a:pt x="236" y="126"/>
                  </a:lnTo>
                  <a:lnTo>
                    <a:pt x="216" y="106"/>
                  </a:lnTo>
                  <a:lnTo>
                    <a:pt x="196" y="90"/>
                  </a:lnTo>
                  <a:lnTo>
                    <a:pt x="175" y="75"/>
                  </a:lnTo>
                  <a:lnTo>
                    <a:pt x="153" y="61"/>
                  </a:lnTo>
                  <a:lnTo>
                    <a:pt x="128" y="43"/>
                  </a:lnTo>
                  <a:lnTo>
                    <a:pt x="103" y="27"/>
                  </a:lnTo>
                  <a:lnTo>
                    <a:pt x="77" y="14"/>
                  </a:lnTo>
                  <a:lnTo>
                    <a:pt x="49" y="8"/>
                  </a:lnTo>
                  <a:lnTo>
                    <a:pt x="38" y="5"/>
                  </a:lnTo>
                  <a:lnTo>
                    <a:pt x="25" y="4"/>
                  </a:lnTo>
                  <a:lnTo>
                    <a:pt x="12" y="4"/>
                  </a:lnTo>
                  <a:lnTo>
                    <a:pt x="1" y="5"/>
                  </a:lnTo>
                  <a:lnTo>
                    <a:pt x="0" y="3"/>
                  </a:lnTo>
                  <a:lnTo>
                    <a:pt x="0" y="2"/>
                  </a:lnTo>
                  <a:lnTo>
                    <a:pt x="2" y="2"/>
                  </a:lnTo>
                  <a:lnTo>
                    <a:pt x="5" y="2"/>
                  </a:lnTo>
                  <a:lnTo>
                    <a:pt x="9" y="0"/>
                  </a:lnTo>
                  <a:lnTo>
                    <a:pt x="11"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5" name="Freeform 281">
              <a:extLst>
                <a:ext uri="{FF2B5EF4-FFF2-40B4-BE49-F238E27FC236}">
                  <a16:creationId xmlns:a16="http://schemas.microsoft.com/office/drawing/2014/main" id="{C4CA02F3-95A8-45A9-87BE-3E5B8E64BFE2}"/>
                </a:ext>
              </a:extLst>
            </p:cNvPr>
            <p:cNvSpPr>
              <a:spLocks/>
            </p:cNvSpPr>
            <p:nvPr/>
          </p:nvSpPr>
          <p:spPr bwMode="auto">
            <a:xfrm>
              <a:off x="5518" y="908"/>
              <a:ext cx="15" cy="32"/>
            </a:xfrm>
            <a:custGeom>
              <a:avLst/>
              <a:gdLst>
                <a:gd name="T0" fmla="*/ 1 w 45"/>
                <a:gd name="T1" fmla="*/ 0 h 96"/>
                <a:gd name="T2" fmla="*/ 8 w 45"/>
                <a:gd name="T3" fmla="*/ 5 h 96"/>
                <a:gd name="T4" fmla="*/ 14 w 45"/>
                <a:gd name="T5" fmla="*/ 12 h 96"/>
                <a:gd name="T6" fmla="*/ 19 w 45"/>
                <a:gd name="T7" fmla="*/ 20 h 96"/>
                <a:gd name="T8" fmla="*/ 24 w 45"/>
                <a:gd name="T9" fmla="*/ 27 h 96"/>
                <a:gd name="T10" fmla="*/ 30 w 45"/>
                <a:gd name="T11" fmla="*/ 39 h 96"/>
                <a:gd name="T12" fmla="*/ 38 w 45"/>
                <a:gd name="T13" fmla="*/ 50 h 96"/>
                <a:gd name="T14" fmla="*/ 42 w 45"/>
                <a:gd name="T15" fmla="*/ 61 h 96"/>
                <a:gd name="T16" fmla="*/ 44 w 45"/>
                <a:gd name="T17" fmla="*/ 75 h 96"/>
                <a:gd name="T18" fmla="*/ 44 w 45"/>
                <a:gd name="T19" fmla="*/ 80 h 96"/>
                <a:gd name="T20" fmla="*/ 45 w 45"/>
                <a:gd name="T21" fmla="*/ 86 h 96"/>
                <a:gd name="T22" fmla="*/ 45 w 45"/>
                <a:gd name="T23" fmla="*/ 93 h 96"/>
                <a:gd name="T24" fmla="*/ 42 w 45"/>
                <a:gd name="T25" fmla="*/ 96 h 96"/>
                <a:gd name="T26" fmla="*/ 39 w 45"/>
                <a:gd name="T27" fmla="*/ 80 h 96"/>
                <a:gd name="T28" fmla="*/ 37 w 45"/>
                <a:gd name="T29" fmla="*/ 64 h 96"/>
                <a:gd name="T30" fmla="*/ 32 w 45"/>
                <a:gd name="T31" fmla="*/ 49 h 96"/>
                <a:gd name="T32" fmla="*/ 23 w 45"/>
                <a:gd name="T33" fmla="*/ 35 h 96"/>
                <a:gd name="T34" fmla="*/ 18 w 45"/>
                <a:gd name="T35" fmla="*/ 26 h 96"/>
                <a:gd name="T36" fmla="*/ 13 w 45"/>
                <a:gd name="T37" fmla="*/ 17 h 96"/>
                <a:gd name="T38" fmla="*/ 5 w 45"/>
                <a:gd name="T39" fmla="*/ 10 h 96"/>
                <a:gd name="T40" fmla="*/ 0 w 45"/>
                <a:gd name="T41" fmla="*/ 2 h 96"/>
                <a:gd name="T42" fmla="*/ 0 w 45"/>
                <a:gd name="T43" fmla="*/ 0 h 96"/>
                <a:gd name="T44" fmla="*/ 1 w 45"/>
                <a:gd name="T45" fmla="*/ 0 h 96"/>
                <a:gd name="T46" fmla="*/ 1 w 45"/>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96">
                  <a:moveTo>
                    <a:pt x="1" y="0"/>
                  </a:moveTo>
                  <a:lnTo>
                    <a:pt x="8" y="5"/>
                  </a:lnTo>
                  <a:lnTo>
                    <a:pt x="14" y="12"/>
                  </a:lnTo>
                  <a:lnTo>
                    <a:pt x="19" y="20"/>
                  </a:lnTo>
                  <a:lnTo>
                    <a:pt x="24" y="27"/>
                  </a:lnTo>
                  <a:lnTo>
                    <a:pt x="30" y="39"/>
                  </a:lnTo>
                  <a:lnTo>
                    <a:pt x="38" y="50"/>
                  </a:lnTo>
                  <a:lnTo>
                    <a:pt x="42" y="61"/>
                  </a:lnTo>
                  <a:lnTo>
                    <a:pt x="44" y="75"/>
                  </a:lnTo>
                  <a:lnTo>
                    <a:pt x="44" y="80"/>
                  </a:lnTo>
                  <a:lnTo>
                    <a:pt x="45" y="86"/>
                  </a:lnTo>
                  <a:lnTo>
                    <a:pt x="45" y="93"/>
                  </a:lnTo>
                  <a:lnTo>
                    <a:pt x="42" y="96"/>
                  </a:lnTo>
                  <a:lnTo>
                    <a:pt x="39" y="80"/>
                  </a:lnTo>
                  <a:lnTo>
                    <a:pt x="37" y="64"/>
                  </a:lnTo>
                  <a:lnTo>
                    <a:pt x="32" y="49"/>
                  </a:lnTo>
                  <a:lnTo>
                    <a:pt x="23" y="35"/>
                  </a:lnTo>
                  <a:lnTo>
                    <a:pt x="18" y="26"/>
                  </a:lnTo>
                  <a:lnTo>
                    <a:pt x="13" y="17"/>
                  </a:lnTo>
                  <a:lnTo>
                    <a:pt x="5" y="10"/>
                  </a:lnTo>
                  <a:lnTo>
                    <a:pt x="0" y="2"/>
                  </a:lnTo>
                  <a:lnTo>
                    <a:pt x="0"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6" name="Freeform 282">
              <a:extLst>
                <a:ext uri="{FF2B5EF4-FFF2-40B4-BE49-F238E27FC236}">
                  <a16:creationId xmlns:a16="http://schemas.microsoft.com/office/drawing/2014/main" id="{9EFCDE75-76C5-42AA-8AEC-889FBB9FEB87}"/>
                </a:ext>
              </a:extLst>
            </p:cNvPr>
            <p:cNvSpPr>
              <a:spLocks/>
            </p:cNvSpPr>
            <p:nvPr/>
          </p:nvSpPr>
          <p:spPr bwMode="auto">
            <a:xfrm>
              <a:off x="5407" y="983"/>
              <a:ext cx="45" cy="73"/>
            </a:xfrm>
            <a:custGeom>
              <a:avLst/>
              <a:gdLst>
                <a:gd name="T0" fmla="*/ 72 w 135"/>
                <a:gd name="T1" fmla="*/ 0 h 220"/>
                <a:gd name="T2" fmla="*/ 76 w 135"/>
                <a:gd name="T3" fmla="*/ 4 h 220"/>
                <a:gd name="T4" fmla="*/ 71 w 135"/>
                <a:gd name="T5" fmla="*/ 5 h 220"/>
                <a:gd name="T6" fmla="*/ 66 w 135"/>
                <a:gd name="T7" fmla="*/ 7 h 220"/>
                <a:gd name="T8" fmla="*/ 59 w 135"/>
                <a:gd name="T9" fmla="*/ 7 h 220"/>
                <a:gd name="T10" fmla="*/ 57 w 135"/>
                <a:gd name="T11" fmla="*/ 9 h 220"/>
                <a:gd name="T12" fmla="*/ 43 w 135"/>
                <a:gd name="T13" fmla="*/ 10 h 220"/>
                <a:gd name="T14" fmla="*/ 29 w 135"/>
                <a:gd name="T15" fmla="*/ 12 h 220"/>
                <a:gd name="T16" fmla="*/ 17 w 135"/>
                <a:gd name="T17" fmla="*/ 16 h 220"/>
                <a:gd name="T18" fmla="*/ 5 w 135"/>
                <a:gd name="T19" fmla="*/ 22 h 220"/>
                <a:gd name="T20" fmla="*/ 10 w 135"/>
                <a:gd name="T21" fmla="*/ 31 h 220"/>
                <a:gd name="T22" fmla="*/ 19 w 135"/>
                <a:gd name="T23" fmla="*/ 44 h 220"/>
                <a:gd name="T24" fmla="*/ 28 w 135"/>
                <a:gd name="T25" fmla="*/ 56 h 220"/>
                <a:gd name="T26" fmla="*/ 37 w 135"/>
                <a:gd name="T27" fmla="*/ 73 h 220"/>
                <a:gd name="T28" fmla="*/ 45 w 135"/>
                <a:gd name="T29" fmla="*/ 90 h 220"/>
                <a:gd name="T30" fmla="*/ 57 w 135"/>
                <a:gd name="T31" fmla="*/ 108 h 220"/>
                <a:gd name="T32" fmla="*/ 68 w 135"/>
                <a:gd name="T33" fmla="*/ 124 h 220"/>
                <a:gd name="T34" fmla="*/ 82 w 135"/>
                <a:gd name="T35" fmla="*/ 143 h 220"/>
                <a:gd name="T36" fmla="*/ 92 w 135"/>
                <a:gd name="T37" fmla="*/ 156 h 220"/>
                <a:gd name="T38" fmla="*/ 103 w 135"/>
                <a:gd name="T39" fmla="*/ 168 h 220"/>
                <a:gd name="T40" fmla="*/ 113 w 135"/>
                <a:gd name="T41" fmla="*/ 182 h 220"/>
                <a:gd name="T42" fmla="*/ 123 w 135"/>
                <a:gd name="T43" fmla="*/ 197 h 220"/>
                <a:gd name="T44" fmla="*/ 126 w 135"/>
                <a:gd name="T45" fmla="*/ 200 h 220"/>
                <a:gd name="T46" fmla="*/ 128 w 135"/>
                <a:gd name="T47" fmla="*/ 207 h 220"/>
                <a:gd name="T48" fmla="*/ 132 w 135"/>
                <a:gd name="T49" fmla="*/ 213 h 220"/>
                <a:gd name="T50" fmla="*/ 135 w 135"/>
                <a:gd name="T51" fmla="*/ 220 h 220"/>
                <a:gd name="T52" fmla="*/ 131 w 135"/>
                <a:gd name="T53" fmla="*/ 220 h 220"/>
                <a:gd name="T54" fmla="*/ 128 w 135"/>
                <a:gd name="T55" fmla="*/ 216 h 220"/>
                <a:gd name="T56" fmla="*/ 126 w 135"/>
                <a:gd name="T57" fmla="*/ 208 h 220"/>
                <a:gd name="T58" fmla="*/ 122 w 135"/>
                <a:gd name="T59" fmla="*/ 202 h 220"/>
                <a:gd name="T60" fmla="*/ 120 w 135"/>
                <a:gd name="T61" fmla="*/ 197 h 220"/>
                <a:gd name="T62" fmla="*/ 110 w 135"/>
                <a:gd name="T63" fmla="*/ 186 h 220"/>
                <a:gd name="T64" fmla="*/ 101 w 135"/>
                <a:gd name="T65" fmla="*/ 176 h 220"/>
                <a:gd name="T66" fmla="*/ 92 w 135"/>
                <a:gd name="T67" fmla="*/ 164 h 220"/>
                <a:gd name="T68" fmla="*/ 84 w 135"/>
                <a:gd name="T69" fmla="*/ 152 h 220"/>
                <a:gd name="T70" fmla="*/ 74 w 135"/>
                <a:gd name="T71" fmla="*/ 141 h 220"/>
                <a:gd name="T72" fmla="*/ 66 w 135"/>
                <a:gd name="T73" fmla="*/ 130 h 220"/>
                <a:gd name="T74" fmla="*/ 58 w 135"/>
                <a:gd name="T75" fmla="*/ 119 h 220"/>
                <a:gd name="T76" fmla="*/ 52 w 135"/>
                <a:gd name="T77" fmla="*/ 108 h 220"/>
                <a:gd name="T78" fmla="*/ 40 w 135"/>
                <a:gd name="T79" fmla="*/ 92 h 220"/>
                <a:gd name="T80" fmla="*/ 32 w 135"/>
                <a:gd name="T81" fmla="*/ 75 h 220"/>
                <a:gd name="T82" fmla="*/ 23 w 135"/>
                <a:gd name="T83" fmla="*/ 58 h 220"/>
                <a:gd name="T84" fmla="*/ 12 w 135"/>
                <a:gd name="T85" fmla="*/ 41 h 220"/>
                <a:gd name="T86" fmla="*/ 6 w 135"/>
                <a:gd name="T87" fmla="*/ 34 h 220"/>
                <a:gd name="T88" fmla="*/ 1 w 135"/>
                <a:gd name="T89" fmla="*/ 27 h 220"/>
                <a:gd name="T90" fmla="*/ 0 w 135"/>
                <a:gd name="T91" fmla="*/ 21 h 220"/>
                <a:gd name="T92" fmla="*/ 6 w 135"/>
                <a:gd name="T93" fmla="*/ 16 h 220"/>
                <a:gd name="T94" fmla="*/ 22 w 135"/>
                <a:gd name="T95" fmla="*/ 10 h 220"/>
                <a:gd name="T96" fmla="*/ 38 w 135"/>
                <a:gd name="T97" fmla="*/ 6 h 220"/>
                <a:gd name="T98" fmla="*/ 55 w 135"/>
                <a:gd name="T99" fmla="*/ 4 h 220"/>
                <a:gd name="T100" fmla="*/ 72 w 135"/>
                <a:gd name="T101" fmla="*/ 0 h 220"/>
                <a:gd name="T102" fmla="*/ 72 w 135"/>
                <a:gd name="T10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 h="220">
                  <a:moveTo>
                    <a:pt x="72" y="0"/>
                  </a:moveTo>
                  <a:lnTo>
                    <a:pt x="76" y="4"/>
                  </a:lnTo>
                  <a:lnTo>
                    <a:pt x="71" y="5"/>
                  </a:lnTo>
                  <a:lnTo>
                    <a:pt x="66" y="7"/>
                  </a:lnTo>
                  <a:lnTo>
                    <a:pt x="59" y="7"/>
                  </a:lnTo>
                  <a:lnTo>
                    <a:pt x="57" y="9"/>
                  </a:lnTo>
                  <a:lnTo>
                    <a:pt x="43" y="10"/>
                  </a:lnTo>
                  <a:lnTo>
                    <a:pt x="29" y="12"/>
                  </a:lnTo>
                  <a:lnTo>
                    <a:pt x="17" y="16"/>
                  </a:lnTo>
                  <a:lnTo>
                    <a:pt x="5" y="22"/>
                  </a:lnTo>
                  <a:lnTo>
                    <a:pt x="10" y="31"/>
                  </a:lnTo>
                  <a:lnTo>
                    <a:pt x="19" y="44"/>
                  </a:lnTo>
                  <a:lnTo>
                    <a:pt x="28" y="56"/>
                  </a:lnTo>
                  <a:lnTo>
                    <a:pt x="37" y="73"/>
                  </a:lnTo>
                  <a:lnTo>
                    <a:pt x="45" y="90"/>
                  </a:lnTo>
                  <a:lnTo>
                    <a:pt x="57" y="108"/>
                  </a:lnTo>
                  <a:lnTo>
                    <a:pt x="68" y="124"/>
                  </a:lnTo>
                  <a:lnTo>
                    <a:pt x="82" y="143"/>
                  </a:lnTo>
                  <a:lnTo>
                    <a:pt x="92" y="156"/>
                  </a:lnTo>
                  <a:lnTo>
                    <a:pt x="103" y="168"/>
                  </a:lnTo>
                  <a:lnTo>
                    <a:pt x="113" y="182"/>
                  </a:lnTo>
                  <a:lnTo>
                    <a:pt x="123" y="197"/>
                  </a:lnTo>
                  <a:lnTo>
                    <a:pt x="126" y="200"/>
                  </a:lnTo>
                  <a:lnTo>
                    <a:pt x="128" y="207"/>
                  </a:lnTo>
                  <a:lnTo>
                    <a:pt x="132" y="213"/>
                  </a:lnTo>
                  <a:lnTo>
                    <a:pt x="135" y="220"/>
                  </a:lnTo>
                  <a:lnTo>
                    <a:pt x="131" y="220"/>
                  </a:lnTo>
                  <a:lnTo>
                    <a:pt x="128" y="216"/>
                  </a:lnTo>
                  <a:lnTo>
                    <a:pt x="126" y="208"/>
                  </a:lnTo>
                  <a:lnTo>
                    <a:pt x="122" y="202"/>
                  </a:lnTo>
                  <a:lnTo>
                    <a:pt x="120" y="197"/>
                  </a:lnTo>
                  <a:lnTo>
                    <a:pt x="110" y="186"/>
                  </a:lnTo>
                  <a:lnTo>
                    <a:pt x="101" y="176"/>
                  </a:lnTo>
                  <a:lnTo>
                    <a:pt x="92" y="164"/>
                  </a:lnTo>
                  <a:lnTo>
                    <a:pt x="84" y="152"/>
                  </a:lnTo>
                  <a:lnTo>
                    <a:pt x="74" y="141"/>
                  </a:lnTo>
                  <a:lnTo>
                    <a:pt x="66" y="130"/>
                  </a:lnTo>
                  <a:lnTo>
                    <a:pt x="58" y="119"/>
                  </a:lnTo>
                  <a:lnTo>
                    <a:pt x="52" y="108"/>
                  </a:lnTo>
                  <a:lnTo>
                    <a:pt x="40" y="92"/>
                  </a:lnTo>
                  <a:lnTo>
                    <a:pt x="32" y="75"/>
                  </a:lnTo>
                  <a:lnTo>
                    <a:pt x="23" y="58"/>
                  </a:lnTo>
                  <a:lnTo>
                    <a:pt x="12" y="41"/>
                  </a:lnTo>
                  <a:lnTo>
                    <a:pt x="6" y="34"/>
                  </a:lnTo>
                  <a:lnTo>
                    <a:pt x="1" y="27"/>
                  </a:lnTo>
                  <a:lnTo>
                    <a:pt x="0" y="21"/>
                  </a:lnTo>
                  <a:lnTo>
                    <a:pt x="6" y="16"/>
                  </a:lnTo>
                  <a:lnTo>
                    <a:pt x="22" y="10"/>
                  </a:lnTo>
                  <a:lnTo>
                    <a:pt x="38" y="6"/>
                  </a:lnTo>
                  <a:lnTo>
                    <a:pt x="55" y="4"/>
                  </a:lnTo>
                  <a:lnTo>
                    <a:pt x="72" y="0"/>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7" name="Freeform 283">
              <a:extLst>
                <a:ext uri="{FF2B5EF4-FFF2-40B4-BE49-F238E27FC236}">
                  <a16:creationId xmlns:a16="http://schemas.microsoft.com/office/drawing/2014/main" id="{4C88D359-83A2-4AEF-A7FF-304A64FAA296}"/>
                </a:ext>
              </a:extLst>
            </p:cNvPr>
            <p:cNvSpPr>
              <a:spLocks/>
            </p:cNvSpPr>
            <p:nvPr/>
          </p:nvSpPr>
          <p:spPr bwMode="auto">
            <a:xfrm>
              <a:off x="5358" y="847"/>
              <a:ext cx="84" cy="102"/>
            </a:xfrm>
            <a:custGeom>
              <a:avLst/>
              <a:gdLst>
                <a:gd name="T0" fmla="*/ 188 w 253"/>
                <a:gd name="T1" fmla="*/ 2 h 306"/>
                <a:gd name="T2" fmla="*/ 178 w 253"/>
                <a:gd name="T3" fmla="*/ 0 h 306"/>
                <a:gd name="T4" fmla="*/ 170 w 253"/>
                <a:gd name="T5" fmla="*/ 2 h 306"/>
                <a:gd name="T6" fmla="*/ 121 w 253"/>
                <a:gd name="T7" fmla="*/ 22 h 306"/>
                <a:gd name="T8" fmla="*/ 79 w 253"/>
                <a:gd name="T9" fmla="*/ 59 h 306"/>
                <a:gd name="T10" fmla="*/ 44 w 253"/>
                <a:gd name="T11" fmla="*/ 91 h 306"/>
                <a:gd name="T12" fmla="*/ 14 w 253"/>
                <a:gd name="T13" fmla="*/ 125 h 306"/>
                <a:gd name="T14" fmla="*/ 2 w 253"/>
                <a:gd name="T15" fmla="*/ 141 h 306"/>
                <a:gd name="T16" fmla="*/ 2 w 253"/>
                <a:gd name="T17" fmla="*/ 156 h 306"/>
                <a:gd name="T18" fmla="*/ 20 w 253"/>
                <a:gd name="T19" fmla="*/ 175 h 306"/>
                <a:gd name="T20" fmla="*/ 35 w 253"/>
                <a:gd name="T21" fmla="*/ 196 h 306"/>
                <a:gd name="T22" fmla="*/ 49 w 253"/>
                <a:gd name="T23" fmla="*/ 210 h 306"/>
                <a:gd name="T24" fmla="*/ 64 w 253"/>
                <a:gd name="T25" fmla="*/ 214 h 306"/>
                <a:gd name="T26" fmla="*/ 93 w 253"/>
                <a:gd name="T27" fmla="*/ 199 h 306"/>
                <a:gd name="T28" fmla="*/ 121 w 253"/>
                <a:gd name="T29" fmla="*/ 186 h 306"/>
                <a:gd name="T30" fmla="*/ 132 w 253"/>
                <a:gd name="T31" fmla="*/ 180 h 306"/>
                <a:gd name="T32" fmla="*/ 144 w 253"/>
                <a:gd name="T33" fmla="*/ 175 h 306"/>
                <a:gd name="T34" fmla="*/ 156 w 253"/>
                <a:gd name="T35" fmla="*/ 181 h 306"/>
                <a:gd name="T36" fmla="*/ 172 w 253"/>
                <a:gd name="T37" fmla="*/ 194 h 306"/>
                <a:gd name="T38" fmla="*/ 193 w 253"/>
                <a:gd name="T39" fmla="*/ 218 h 306"/>
                <a:gd name="T40" fmla="*/ 209 w 253"/>
                <a:gd name="T41" fmla="*/ 239 h 306"/>
                <a:gd name="T42" fmla="*/ 217 w 253"/>
                <a:gd name="T43" fmla="*/ 253 h 306"/>
                <a:gd name="T44" fmla="*/ 227 w 253"/>
                <a:gd name="T45" fmla="*/ 268 h 306"/>
                <a:gd name="T46" fmla="*/ 237 w 253"/>
                <a:gd name="T47" fmla="*/ 287 h 306"/>
                <a:gd name="T48" fmla="*/ 249 w 253"/>
                <a:gd name="T49" fmla="*/ 306 h 306"/>
                <a:gd name="T50" fmla="*/ 249 w 253"/>
                <a:gd name="T51" fmla="*/ 297 h 306"/>
                <a:gd name="T52" fmla="*/ 225 w 253"/>
                <a:gd name="T53" fmla="*/ 258 h 306"/>
                <a:gd name="T54" fmla="*/ 198 w 253"/>
                <a:gd name="T55" fmla="*/ 218 h 306"/>
                <a:gd name="T56" fmla="*/ 168 w 253"/>
                <a:gd name="T57" fmla="*/ 183 h 306"/>
                <a:gd name="T58" fmla="*/ 152 w 253"/>
                <a:gd name="T59" fmla="*/ 170 h 306"/>
                <a:gd name="T60" fmla="*/ 158 w 253"/>
                <a:gd name="T61" fmla="*/ 165 h 306"/>
                <a:gd name="T62" fmla="*/ 160 w 253"/>
                <a:gd name="T63" fmla="*/ 163 h 306"/>
                <a:gd name="T64" fmla="*/ 157 w 253"/>
                <a:gd name="T65" fmla="*/ 161 h 306"/>
                <a:gd name="T66" fmla="*/ 139 w 253"/>
                <a:gd name="T67" fmla="*/ 171 h 306"/>
                <a:gd name="T68" fmla="*/ 109 w 253"/>
                <a:gd name="T69" fmla="*/ 186 h 306"/>
                <a:gd name="T70" fmla="*/ 84 w 253"/>
                <a:gd name="T71" fmla="*/ 199 h 306"/>
                <a:gd name="T72" fmla="*/ 63 w 253"/>
                <a:gd name="T73" fmla="*/ 210 h 306"/>
                <a:gd name="T74" fmla="*/ 49 w 253"/>
                <a:gd name="T75" fmla="*/ 204 h 306"/>
                <a:gd name="T76" fmla="*/ 35 w 253"/>
                <a:gd name="T77" fmla="*/ 188 h 306"/>
                <a:gd name="T78" fmla="*/ 23 w 253"/>
                <a:gd name="T79" fmla="*/ 171 h 306"/>
                <a:gd name="T80" fmla="*/ 7 w 253"/>
                <a:gd name="T81" fmla="*/ 157 h 306"/>
                <a:gd name="T82" fmla="*/ 9 w 253"/>
                <a:gd name="T83" fmla="*/ 139 h 306"/>
                <a:gd name="T84" fmla="*/ 23 w 253"/>
                <a:gd name="T85" fmla="*/ 120 h 306"/>
                <a:gd name="T86" fmla="*/ 40 w 253"/>
                <a:gd name="T87" fmla="*/ 101 h 306"/>
                <a:gd name="T88" fmla="*/ 63 w 253"/>
                <a:gd name="T89" fmla="*/ 81 h 306"/>
                <a:gd name="T90" fmla="*/ 93 w 253"/>
                <a:gd name="T91" fmla="*/ 52 h 306"/>
                <a:gd name="T92" fmla="*/ 136 w 253"/>
                <a:gd name="T93" fmla="*/ 19 h 306"/>
                <a:gd name="T94" fmla="*/ 168 w 253"/>
                <a:gd name="T95" fmla="*/ 7 h 306"/>
                <a:gd name="T96" fmla="*/ 185 w 253"/>
                <a:gd name="T97" fmla="*/ 5 h 306"/>
                <a:gd name="T98" fmla="*/ 191 w 253"/>
                <a:gd name="T99" fmla="*/ 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3" h="306">
                  <a:moveTo>
                    <a:pt x="191" y="5"/>
                  </a:moveTo>
                  <a:lnTo>
                    <a:pt x="188" y="2"/>
                  </a:lnTo>
                  <a:lnTo>
                    <a:pt x="185" y="0"/>
                  </a:lnTo>
                  <a:lnTo>
                    <a:pt x="178" y="0"/>
                  </a:lnTo>
                  <a:lnTo>
                    <a:pt x="173" y="0"/>
                  </a:lnTo>
                  <a:lnTo>
                    <a:pt x="170" y="2"/>
                  </a:lnTo>
                  <a:lnTo>
                    <a:pt x="144" y="9"/>
                  </a:lnTo>
                  <a:lnTo>
                    <a:pt x="121" y="22"/>
                  </a:lnTo>
                  <a:lnTo>
                    <a:pt x="99" y="39"/>
                  </a:lnTo>
                  <a:lnTo>
                    <a:pt x="79" y="59"/>
                  </a:lnTo>
                  <a:lnTo>
                    <a:pt x="61" y="75"/>
                  </a:lnTo>
                  <a:lnTo>
                    <a:pt x="44" y="91"/>
                  </a:lnTo>
                  <a:lnTo>
                    <a:pt x="28" y="107"/>
                  </a:lnTo>
                  <a:lnTo>
                    <a:pt x="14" y="125"/>
                  </a:lnTo>
                  <a:lnTo>
                    <a:pt x="7" y="132"/>
                  </a:lnTo>
                  <a:lnTo>
                    <a:pt x="2" y="141"/>
                  </a:lnTo>
                  <a:lnTo>
                    <a:pt x="0" y="149"/>
                  </a:lnTo>
                  <a:lnTo>
                    <a:pt x="2" y="156"/>
                  </a:lnTo>
                  <a:lnTo>
                    <a:pt x="11" y="165"/>
                  </a:lnTo>
                  <a:lnTo>
                    <a:pt x="20" y="175"/>
                  </a:lnTo>
                  <a:lnTo>
                    <a:pt x="28" y="185"/>
                  </a:lnTo>
                  <a:lnTo>
                    <a:pt x="35" y="196"/>
                  </a:lnTo>
                  <a:lnTo>
                    <a:pt x="41" y="203"/>
                  </a:lnTo>
                  <a:lnTo>
                    <a:pt x="49" y="210"/>
                  </a:lnTo>
                  <a:lnTo>
                    <a:pt x="56" y="214"/>
                  </a:lnTo>
                  <a:lnTo>
                    <a:pt x="64" y="214"/>
                  </a:lnTo>
                  <a:lnTo>
                    <a:pt x="78" y="207"/>
                  </a:lnTo>
                  <a:lnTo>
                    <a:pt x="93" y="199"/>
                  </a:lnTo>
                  <a:lnTo>
                    <a:pt x="107" y="193"/>
                  </a:lnTo>
                  <a:lnTo>
                    <a:pt x="121" y="186"/>
                  </a:lnTo>
                  <a:lnTo>
                    <a:pt x="126" y="184"/>
                  </a:lnTo>
                  <a:lnTo>
                    <a:pt x="132" y="180"/>
                  </a:lnTo>
                  <a:lnTo>
                    <a:pt x="138" y="178"/>
                  </a:lnTo>
                  <a:lnTo>
                    <a:pt x="144" y="175"/>
                  </a:lnTo>
                  <a:lnTo>
                    <a:pt x="149" y="178"/>
                  </a:lnTo>
                  <a:lnTo>
                    <a:pt x="156" y="181"/>
                  </a:lnTo>
                  <a:lnTo>
                    <a:pt x="165" y="186"/>
                  </a:lnTo>
                  <a:lnTo>
                    <a:pt x="172" y="194"/>
                  </a:lnTo>
                  <a:lnTo>
                    <a:pt x="183" y="205"/>
                  </a:lnTo>
                  <a:lnTo>
                    <a:pt x="193" y="218"/>
                  </a:lnTo>
                  <a:lnTo>
                    <a:pt x="201" y="229"/>
                  </a:lnTo>
                  <a:lnTo>
                    <a:pt x="209" y="239"/>
                  </a:lnTo>
                  <a:lnTo>
                    <a:pt x="214" y="245"/>
                  </a:lnTo>
                  <a:lnTo>
                    <a:pt x="217" y="253"/>
                  </a:lnTo>
                  <a:lnTo>
                    <a:pt x="222" y="261"/>
                  </a:lnTo>
                  <a:lnTo>
                    <a:pt x="227" y="268"/>
                  </a:lnTo>
                  <a:lnTo>
                    <a:pt x="232" y="277"/>
                  </a:lnTo>
                  <a:lnTo>
                    <a:pt x="237" y="287"/>
                  </a:lnTo>
                  <a:lnTo>
                    <a:pt x="242" y="296"/>
                  </a:lnTo>
                  <a:lnTo>
                    <a:pt x="249" y="306"/>
                  </a:lnTo>
                  <a:lnTo>
                    <a:pt x="253" y="305"/>
                  </a:lnTo>
                  <a:lnTo>
                    <a:pt x="249" y="297"/>
                  </a:lnTo>
                  <a:lnTo>
                    <a:pt x="239" y="281"/>
                  </a:lnTo>
                  <a:lnTo>
                    <a:pt x="225" y="258"/>
                  </a:lnTo>
                  <a:lnTo>
                    <a:pt x="210" y="237"/>
                  </a:lnTo>
                  <a:lnTo>
                    <a:pt x="198" y="218"/>
                  </a:lnTo>
                  <a:lnTo>
                    <a:pt x="183" y="199"/>
                  </a:lnTo>
                  <a:lnTo>
                    <a:pt x="168" y="183"/>
                  </a:lnTo>
                  <a:lnTo>
                    <a:pt x="149" y="173"/>
                  </a:lnTo>
                  <a:lnTo>
                    <a:pt x="152" y="170"/>
                  </a:lnTo>
                  <a:lnTo>
                    <a:pt x="156" y="168"/>
                  </a:lnTo>
                  <a:lnTo>
                    <a:pt x="158" y="165"/>
                  </a:lnTo>
                  <a:lnTo>
                    <a:pt x="160" y="164"/>
                  </a:lnTo>
                  <a:lnTo>
                    <a:pt x="160" y="163"/>
                  </a:lnTo>
                  <a:lnTo>
                    <a:pt x="158" y="161"/>
                  </a:lnTo>
                  <a:lnTo>
                    <a:pt x="157" y="161"/>
                  </a:lnTo>
                  <a:lnTo>
                    <a:pt x="153" y="163"/>
                  </a:lnTo>
                  <a:lnTo>
                    <a:pt x="139" y="171"/>
                  </a:lnTo>
                  <a:lnTo>
                    <a:pt x="126" y="179"/>
                  </a:lnTo>
                  <a:lnTo>
                    <a:pt x="109" y="186"/>
                  </a:lnTo>
                  <a:lnTo>
                    <a:pt x="95" y="194"/>
                  </a:lnTo>
                  <a:lnTo>
                    <a:pt x="84" y="199"/>
                  </a:lnTo>
                  <a:lnTo>
                    <a:pt x="73" y="205"/>
                  </a:lnTo>
                  <a:lnTo>
                    <a:pt x="63" y="210"/>
                  </a:lnTo>
                  <a:lnTo>
                    <a:pt x="56" y="210"/>
                  </a:lnTo>
                  <a:lnTo>
                    <a:pt x="49" y="204"/>
                  </a:lnTo>
                  <a:lnTo>
                    <a:pt x="41" y="196"/>
                  </a:lnTo>
                  <a:lnTo>
                    <a:pt x="35" y="188"/>
                  </a:lnTo>
                  <a:lnTo>
                    <a:pt x="29" y="180"/>
                  </a:lnTo>
                  <a:lnTo>
                    <a:pt x="23" y="171"/>
                  </a:lnTo>
                  <a:lnTo>
                    <a:pt x="15" y="164"/>
                  </a:lnTo>
                  <a:lnTo>
                    <a:pt x="7" y="157"/>
                  </a:lnTo>
                  <a:lnTo>
                    <a:pt x="4" y="150"/>
                  </a:lnTo>
                  <a:lnTo>
                    <a:pt x="9" y="139"/>
                  </a:lnTo>
                  <a:lnTo>
                    <a:pt x="15" y="130"/>
                  </a:lnTo>
                  <a:lnTo>
                    <a:pt x="23" y="120"/>
                  </a:lnTo>
                  <a:lnTo>
                    <a:pt x="31" y="112"/>
                  </a:lnTo>
                  <a:lnTo>
                    <a:pt x="40" y="101"/>
                  </a:lnTo>
                  <a:lnTo>
                    <a:pt x="51" y="91"/>
                  </a:lnTo>
                  <a:lnTo>
                    <a:pt x="63" y="81"/>
                  </a:lnTo>
                  <a:lnTo>
                    <a:pt x="74" y="71"/>
                  </a:lnTo>
                  <a:lnTo>
                    <a:pt x="93" y="52"/>
                  </a:lnTo>
                  <a:lnTo>
                    <a:pt x="113" y="33"/>
                  </a:lnTo>
                  <a:lnTo>
                    <a:pt x="136" y="19"/>
                  </a:lnTo>
                  <a:lnTo>
                    <a:pt x="160" y="9"/>
                  </a:lnTo>
                  <a:lnTo>
                    <a:pt x="168" y="7"/>
                  </a:lnTo>
                  <a:lnTo>
                    <a:pt x="177" y="5"/>
                  </a:lnTo>
                  <a:lnTo>
                    <a:pt x="185" y="5"/>
                  </a:lnTo>
                  <a:lnTo>
                    <a:pt x="191" y="5"/>
                  </a:lnTo>
                  <a:lnTo>
                    <a:pt x="19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8" name="Freeform 284">
              <a:extLst>
                <a:ext uri="{FF2B5EF4-FFF2-40B4-BE49-F238E27FC236}">
                  <a16:creationId xmlns:a16="http://schemas.microsoft.com/office/drawing/2014/main" id="{83B9EF87-BFCE-4728-A856-9C91B60A9AC1}"/>
                </a:ext>
              </a:extLst>
            </p:cNvPr>
            <p:cNvSpPr>
              <a:spLocks/>
            </p:cNvSpPr>
            <p:nvPr/>
          </p:nvSpPr>
          <p:spPr bwMode="auto">
            <a:xfrm>
              <a:off x="5460" y="974"/>
              <a:ext cx="65" cy="22"/>
            </a:xfrm>
            <a:custGeom>
              <a:avLst/>
              <a:gdLst>
                <a:gd name="T0" fmla="*/ 186 w 194"/>
                <a:gd name="T1" fmla="*/ 0 h 67"/>
                <a:gd name="T2" fmla="*/ 194 w 194"/>
                <a:gd name="T3" fmla="*/ 12 h 67"/>
                <a:gd name="T4" fmla="*/ 193 w 194"/>
                <a:gd name="T5" fmla="*/ 26 h 67"/>
                <a:gd name="T6" fmla="*/ 184 w 194"/>
                <a:gd name="T7" fmla="*/ 37 h 67"/>
                <a:gd name="T8" fmla="*/ 170 w 194"/>
                <a:gd name="T9" fmla="*/ 44 h 67"/>
                <a:gd name="T10" fmla="*/ 147 w 194"/>
                <a:gd name="T11" fmla="*/ 52 h 67"/>
                <a:gd name="T12" fmla="*/ 120 w 194"/>
                <a:gd name="T13" fmla="*/ 58 h 67"/>
                <a:gd name="T14" fmla="*/ 95 w 194"/>
                <a:gd name="T15" fmla="*/ 62 h 67"/>
                <a:gd name="T16" fmla="*/ 69 w 194"/>
                <a:gd name="T17" fmla="*/ 67 h 67"/>
                <a:gd name="T18" fmla="*/ 51 w 194"/>
                <a:gd name="T19" fmla="*/ 67 h 67"/>
                <a:gd name="T20" fmla="*/ 35 w 194"/>
                <a:gd name="T21" fmla="*/ 67 h 67"/>
                <a:gd name="T22" fmla="*/ 18 w 194"/>
                <a:gd name="T23" fmla="*/ 62 h 67"/>
                <a:gd name="T24" fmla="*/ 6 w 194"/>
                <a:gd name="T25" fmla="*/ 51 h 67"/>
                <a:gd name="T26" fmla="*/ 3 w 194"/>
                <a:gd name="T27" fmla="*/ 46 h 67"/>
                <a:gd name="T28" fmla="*/ 2 w 194"/>
                <a:gd name="T29" fmla="*/ 41 h 67"/>
                <a:gd name="T30" fmla="*/ 0 w 194"/>
                <a:gd name="T31" fmla="*/ 34 h 67"/>
                <a:gd name="T32" fmla="*/ 2 w 194"/>
                <a:gd name="T33" fmla="*/ 29 h 67"/>
                <a:gd name="T34" fmla="*/ 5 w 194"/>
                <a:gd name="T35" fmla="*/ 34 h 67"/>
                <a:gd name="T36" fmla="*/ 7 w 194"/>
                <a:gd name="T37" fmla="*/ 42 h 67"/>
                <a:gd name="T38" fmla="*/ 10 w 194"/>
                <a:gd name="T39" fmla="*/ 48 h 67"/>
                <a:gd name="T40" fmla="*/ 15 w 194"/>
                <a:gd name="T41" fmla="*/ 56 h 67"/>
                <a:gd name="T42" fmla="*/ 41 w 194"/>
                <a:gd name="T43" fmla="*/ 63 h 67"/>
                <a:gd name="T44" fmla="*/ 70 w 194"/>
                <a:gd name="T45" fmla="*/ 62 h 67"/>
                <a:gd name="T46" fmla="*/ 98 w 194"/>
                <a:gd name="T47" fmla="*/ 57 h 67"/>
                <a:gd name="T48" fmla="*/ 126 w 194"/>
                <a:gd name="T49" fmla="*/ 53 h 67"/>
                <a:gd name="T50" fmla="*/ 143 w 194"/>
                <a:gd name="T51" fmla="*/ 48 h 67"/>
                <a:gd name="T52" fmla="*/ 159 w 194"/>
                <a:gd name="T53" fmla="*/ 44 h 67"/>
                <a:gd name="T54" fmla="*/ 174 w 194"/>
                <a:gd name="T55" fmla="*/ 37 h 67"/>
                <a:gd name="T56" fmla="*/ 188 w 194"/>
                <a:gd name="T57" fmla="*/ 26 h 67"/>
                <a:gd name="T58" fmla="*/ 191 w 194"/>
                <a:gd name="T59" fmla="*/ 19 h 67"/>
                <a:gd name="T60" fmla="*/ 189 w 194"/>
                <a:gd name="T61" fmla="*/ 13 h 67"/>
                <a:gd name="T62" fmla="*/ 187 w 194"/>
                <a:gd name="T63" fmla="*/ 7 h 67"/>
                <a:gd name="T64" fmla="*/ 184 w 194"/>
                <a:gd name="T65" fmla="*/ 2 h 67"/>
                <a:gd name="T66" fmla="*/ 186 w 194"/>
                <a:gd name="T67" fmla="*/ 2 h 67"/>
                <a:gd name="T68" fmla="*/ 186 w 194"/>
                <a:gd name="T69" fmla="*/ 0 h 67"/>
                <a:gd name="T70" fmla="*/ 186 w 194"/>
                <a:gd name="T7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4" h="67">
                  <a:moveTo>
                    <a:pt x="186" y="0"/>
                  </a:moveTo>
                  <a:lnTo>
                    <a:pt x="194" y="12"/>
                  </a:lnTo>
                  <a:lnTo>
                    <a:pt x="193" y="26"/>
                  </a:lnTo>
                  <a:lnTo>
                    <a:pt x="184" y="37"/>
                  </a:lnTo>
                  <a:lnTo>
                    <a:pt x="170" y="44"/>
                  </a:lnTo>
                  <a:lnTo>
                    <a:pt x="147" y="52"/>
                  </a:lnTo>
                  <a:lnTo>
                    <a:pt x="120" y="58"/>
                  </a:lnTo>
                  <a:lnTo>
                    <a:pt x="95" y="62"/>
                  </a:lnTo>
                  <a:lnTo>
                    <a:pt x="69" y="67"/>
                  </a:lnTo>
                  <a:lnTo>
                    <a:pt x="51" y="67"/>
                  </a:lnTo>
                  <a:lnTo>
                    <a:pt x="35" y="67"/>
                  </a:lnTo>
                  <a:lnTo>
                    <a:pt x="18" y="62"/>
                  </a:lnTo>
                  <a:lnTo>
                    <a:pt x="6" y="51"/>
                  </a:lnTo>
                  <a:lnTo>
                    <a:pt x="3" y="46"/>
                  </a:lnTo>
                  <a:lnTo>
                    <a:pt x="2" y="41"/>
                  </a:lnTo>
                  <a:lnTo>
                    <a:pt x="0" y="34"/>
                  </a:lnTo>
                  <a:lnTo>
                    <a:pt x="2" y="29"/>
                  </a:lnTo>
                  <a:lnTo>
                    <a:pt x="5" y="34"/>
                  </a:lnTo>
                  <a:lnTo>
                    <a:pt x="7" y="42"/>
                  </a:lnTo>
                  <a:lnTo>
                    <a:pt x="10" y="48"/>
                  </a:lnTo>
                  <a:lnTo>
                    <a:pt x="15" y="56"/>
                  </a:lnTo>
                  <a:lnTo>
                    <a:pt x="41" y="63"/>
                  </a:lnTo>
                  <a:lnTo>
                    <a:pt x="70" y="62"/>
                  </a:lnTo>
                  <a:lnTo>
                    <a:pt x="98" y="57"/>
                  </a:lnTo>
                  <a:lnTo>
                    <a:pt x="126" y="53"/>
                  </a:lnTo>
                  <a:lnTo>
                    <a:pt x="143" y="48"/>
                  </a:lnTo>
                  <a:lnTo>
                    <a:pt x="159" y="44"/>
                  </a:lnTo>
                  <a:lnTo>
                    <a:pt x="174" y="37"/>
                  </a:lnTo>
                  <a:lnTo>
                    <a:pt x="188" y="26"/>
                  </a:lnTo>
                  <a:lnTo>
                    <a:pt x="191" y="19"/>
                  </a:lnTo>
                  <a:lnTo>
                    <a:pt x="189" y="13"/>
                  </a:lnTo>
                  <a:lnTo>
                    <a:pt x="187" y="7"/>
                  </a:lnTo>
                  <a:lnTo>
                    <a:pt x="184" y="2"/>
                  </a:lnTo>
                  <a:lnTo>
                    <a:pt x="186" y="2"/>
                  </a:lnTo>
                  <a:lnTo>
                    <a:pt x="186"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9" name="Freeform 285">
              <a:extLst>
                <a:ext uri="{FF2B5EF4-FFF2-40B4-BE49-F238E27FC236}">
                  <a16:creationId xmlns:a16="http://schemas.microsoft.com/office/drawing/2014/main" id="{E51884CB-F4AF-4347-AA1D-8816B716415C}"/>
                </a:ext>
              </a:extLst>
            </p:cNvPr>
            <p:cNvSpPr>
              <a:spLocks/>
            </p:cNvSpPr>
            <p:nvPr/>
          </p:nvSpPr>
          <p:spPr bwMode="auto">
            <a:xfrm>
              <a:off x="5441" y="995"/>
              <a:ext cx="30" cy="22"/>
            </a:xfrm>
            <a:custGeom>
              <a:avLst/>
              <a:gdLst>
                <a:gd name="T0" fmla="*/ 0 w 89"/>
                <a:gd name="T1" fmla="*/ 37 h 66"/>
                <a:gd name="T2" fmla="*/ 10 w 89"/>
                <a:gd name="T3" fmla="*/ 40 h 66"/>
                <a:gd name="T4" fmla="*/ 21 w 89"/>
                <a:gd name="T5" fmla="*/ 47 h 66"/>
                <a:gd name="T6" fmla="*/ 31 w 89"/>
                <a:gd name="T7" fmla="*/ 53 h 66"/>
                <a:gd name="T8" fmla="*/ 45 w 89"/>
                <a:gd name="T9" fmla="*/ 59 h 66"/>
                <a:gd name="T10" fmla="*/ 54 w 89"/>
                <a:gd name="T11" fmla="*/ 59 h 66"/>
                <a:gd name="T12" fmla="*/ 60 w 89"/>
                <a:gd name="T13" fmla="*/ 56 h 66"/>
                <a:gd name="T14" fmla="*/ 65 w 89"/>
                <a:gd name="T15" fmla="*/ 48 h 66"/>
                <a:gd name="T16" fmla="*/ 69 w 89"/>
                <a:gd name="T17" fmla="*/ 40 h 66"/>
                <a:gd name="T18" fmla="*/ 73 w 89"/>
                <a:gd name="T19" fmla="*/ 30 h 66"/>
                <a:gd name="T20" fmla="*/ 78 w 89"/>
                <a:gd name="T21" fmla="*/ 20 h 66"/>
                <a:gd name="T22" fmla="*/ 82 w 89"/>
                <a:gd name="T23" fmla="*/ 9 h 66"/>
                <a:gd name="T24" fmla="*/ 85 w 89"/>
                <a:gd name="T25" fmla="*/ 0 h 66"/>
                <a:gd name="T26" fmla="*/ 87 w 89"/>
                <a:gd name="T27" fmla="*/ 0 h 66"/>
                <a:gd name="T28" fmla="*/ 89 w 89"/>
                <a:gd name="T29" fmla="*/ 0 h 66"/>
                <a:gd name="T30" fmla="*/ 87 w 89"/>
                <a:gd name="T31" fmla="*/ 10 h 66"/>
                <a:gd name="T32" fmla="*/ 83 w 89"/>
                <a:gd name="T33" fmla="*/ 22 h 66"/>
                <a:gd name="T34" fmla="*/ 77 w 89"/>
                <a:gd name="T35" fmla="*/ 33 h 66"/>
                <a:gd name="T36" fmla="*/ 73 w 89"/>
                <a:gd name="T37" fmla="*/ 43 h 66"/>
                <a:gd name="T38" fmla="*/ 69 w 89"/>
                <a:gd name="T39" fmla="*/ 51 h 66"/>
                <a:gd name="T40" fmla="*/ 64 w 89"/>
                <a:gd name="T41" fmla="*/ 59 h 66"/>
                <a:gd name="T42" fmla="*/ 57 w 89"/>
                <a:gd name="T43" fmla="*/ 64 h 66"/>
                <a:gd name="T44" fmla="*/ 46 w 89"/>
                <a:gd name="T45" fmla="*/ 66 h 66"/>
                <a:gd name="T46" fmla="*/ 34 w 89"/>
                <a:gd name="T47" fmla="*/ 59 h 66"/>
                <a:gd name="T48" fmla="*/ 21 w 89"/>
                <a:gd name="T49" fmla="*/ 53 h 66"/>
                <a:gd name="T50" fmla="*/ 11 w 89"/>
                <a:gd name="T51" fmla="*/ 47 h 66"/>
                <a:gd name="T52" fmla="*/ 0 w 89"/>
                <a:gd name="T53" fmla="*/ 39 h 66"/>
                <a:gd name="T54" fmla="*/ 0 w 89"/>
                <a:gd name="T55" fmla="*/ 38 h 66"/>
                <a:gd name="T56" fmla="*/ 0 w 89"/>
                <a:gd name="T57" fmla="*/ 37 h 66"/>
                <a:gd name="T58" fmla="*/ 0 w 89"/>
                <a:gd name="T59"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66">
                  <a:moveTo>
                    <a:pt x="0" y="37"/>
                  </a:moveTo>
                  <a:lnTo>
                    <a:pt x="10" y="40"/>
                  </a:lnTo>
                  <a:lnTo>
                    <a:pt x="21" y="47"/>
                  </a:lnTo>
                  <a:lnTo>
                    <a:pt x="31" y="53"/>
                  </a:lnTo>
                  <a:lnTo>
                    <a:pt x="45" y="59"/>
                  </a:lnTo>
                  <a:lnTo>
                    <a:pt x="54" y="59"/>
                  </a:lnTo>
                  <a:lnTo>
                    <a:pt x="60" y="56"/>
                  </a:lnTo>
                  <a:lnTo>
                    <a:pt x="65" y="48"/>
                  </a:lnTo>
                  <a:lnTo>
                    <a:pt x="69" y="40"/>
                  </a:lnTo>
                  <a:lnTo>
                    <a:pt x="73" y="30"/>
                  </a:lnTo>
                  <a:lnTo>
                    <a:pt x="78" y="20"/>
                  </a:lnTo>
                  <a:lnTo>
                    <a:pt x="82" y="9"/>
                  </a:lnTo>
                  <a:lnTo>
                    <a:pt x="85" y="0"/>
                  </a:lnTo>
                  <a:lnTo>
                    <a:pt x="87" y="0"/>
                  </a:lnTo>
                  <a:lnTo>
                    <a:pt x="89" y="0"/>
                  </a:lnTo>
                  <a:lnTo>
                    <a:pt x="87" y="10"/>
                  </a:lnTo>
                  <a:lnTo>
                    <a:pt x="83" y="22"/>
                  </a:lnTo>
                  <a:lnTo>
                    <a:pt x="77" y="33"/>
                  </a:lnTo>
                  <a:lnTo>
                    <a:pt x="73" y="43"/>
                  </a:lnTo>
                  <a:lnTo>
                    <a:pt x="69" y="51"/>
                  </a:lnTo>
                  <a:lnTo>
                    <a:pt x="64" y="59"/>
                  </a:lnTo>
                  <a:lnTo>
                    <a:pt x="57" y="64"/>
                  </a:lnTo>
                  <a:lnTo>
                    <a:pt x="46" y="66"/>
                  </a:lnTo>
                  <a:lnTo>
                    <a:pt x="34" y="59"/>
                  </a:lnTo>
                  <a:lnTo>
                    <a:pt x="21" y="53"/>
                  </a:lnTo>
                  <a:lnTo>
                    <a:pt x="11" y="47"/>
                  </a:lnTo>
                  <a:lnTo>
                    <a:pt x="0" y="39"/>
                  </a:lnTo>
                  <a:lnTo>
                    <a:pt x="0" y="38"/>
                  </a:lnTo>
                  <a:lnTo>
                    <a:pt x="0" y="37"/>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0" name="Freeform 286">
              <a:extLst>
                <a:ext uri="{FF2B5EF4-FFF2-40B4-BE49-F238E27FC236}">
                  <a16:creationId xmlns:a16="http://schemas.microsoft.com/office/drawing/2014/main" id="{BA52647C-A498-459B-8196-7936A15F0682}"/>
                </a:ext>
              </a:extLst>
            </p:cNvPr>
            <p:cNvSpPr>
              <a:spLocks/>
            </p:cNvSpPr>
            <p:nvPr/>
          </p:nvSpPr>
          <p:spPr bwMode="auto">
            <a:xfrm>
              <a:off x="5419" y="939"/>
              <a:ext cx="113" cy="49"/>
            </a:xfrm>
            <a:custGeom>
              <a:avLst/>
              <a:gdLst>
                <a:gd name="T0" fmla="*/ 339 w 339"/>
                <a:gd name="T1" fmla="*/ 10 h 145"/>
                <a:gd name="T2" fmla="*/ 336 w 339"/>
                <a:gd name="T3" fmla="*/ 33 h 145"/>
                <a:gd name="T4" fmla="*/ 334 w 339"/>
                <a:gd name="T5" fmla="*/ 63 h 145"/>
                <a:gd name="T6" fmla="*/ 316 w 339"/>
                <a:gd name="T7" fmla="*/ 96 h 145"/>
                <a:gd name="T8" fmla="*/ 280 w 339"/>
                <a:gd name="T9" fmla="*/ 116 h 145"/>
                <a:gd name="T10" fmla="*/ 237 w 339"/>
                <a:gd name="T11" fmla="*/ 127 h 145"/>
                <a:gd name="T12" fmla="*/ 194 w 339"/>
                <a:gd name="T13" fmla="*/ 131 h 145"/>
                <a:gd name="T14" fmla="*/ 153 w 339"/>
                <a:gd name="T15" fmla="*/ 133 h 145"/>
                <a:gd name="T16" fmla="*/ 115 w 339"/>
                <a:gd name="T17" fmla="*/ 138 h 145"/>
                <a:gd name="T18" fmla="*/ 79 w 339"/>
                <a:gd name="T19" fmla="*/ 143 h 145"/>
                <a:gd name="T20" fmla="*/ 57 w 339"/>
                <a:gd name="T21" fmla="*/ 145 h 145"/>
                <a:gd name="T22" fmla="*/ 51 w 339"/>
                <a:gd name="T23" fmla="*/ 145 h 145"/>
                <a:gd name="T24" fmla="*/ 40 w 339"/>
                <a:gd name="T25" fmla="*/ 140 h 145"/>
                <a:gd name="T26" fmla="*/ 31 w 339"/>
                <a:gd name="T27" fmla="*/ 123 h 145"/>
                <a:gd name="T28" fmla="*/ 20 w 339"/>
                <a:gd name="T29" fmla="*/ 97 h 145"/>
                <a:gd name="T30" fmla="*/ 7 w 339"/>
                <a:gd name="T31" fmla="*/ 63 h 145"/>
                <a:gd name="T32" fmla="*/ 0 w 339"/>
                <a:gd name="T33" fmla="*/ 45 h 145"/>
                <a:gd name="T34" fmla="*/ 2 w 339"/>
                <a:gd name="T35" fmla="*/ 40 h 145"/>
                <a:gd name="T36" fmla="*/ 7 w 339"/>
                <a:gd name="T37" fmla="*/ 43 h 145"/>
                <a:gd name="T38" fmla="*/ 6 w 339"/>
                <a:gd name="T39" fmla="*/ 47 h 145"/>
                <a:gd name="T40" fmla="*/ 7 w 339"/>
                <a:gd name="T41" fmla="*/ 53 h 145"/>
                <a:gd name="T42" fmla="*/ 22 w 339"/>
                <a:gd name="T43" fmla="*/ 89 h 145"/>
                <a:gd name="T44" fmla="*/ 39 w 339"/>
                <a:gd name="T45" fmla="*/ 127 h 145"/>
                <a:gd name="T46" fmla="*/ 46 w 339"/>
                <a:gd name="T47" fmla="*/ 138 h 145"/>
                <a:gd name="T48" fmla="*/ 59 w 339"/>
                <a:gd name="T49" fmla="*/ 141 h 145"/>
                <a:gd name="T50" fmla="*/ 125 w 339"/>
                <a:gd name="T51" fmla="*/ 132 h 145"/>
                <a:gd name="T52" fmla="*/ 193 w 339"/>
                <a:gd name="T53" fmla="*/ 128 h 145"/>
                <a:gd name="T54" fmla="*/ 238 w 339"/>
                <a:gd name="T55" fmla="*/ 122 h 145"/>
                <a:gd name="T56" fmla="*/ 282 w 339"/>
                <a:gd name="T57" fmla="*/ 111 h 145"/>
                <a:gd name="T58" fmla="*/ 314 w 339"/>
                <a:gd name="T59" fmla="*/ 92 h 145"/>
                <a:gd name="T60" fmla="*/ 330 w 339"/>
                <a:gd name="T61" fmla="*/ 60 h 145"/>
                <a:gd name="T62" fmla="*/ 334 w 339"/>
                <a:gd name="T63" fmla="*/ 32 h 145"/>
                <a:gd name="T64" fmla="*/ 334 w 339"/>
                <a:gd name="T65" fmla="*/ 3 h 145"/>
                <a:gd name="T66" fmla="*/ 335 w 339"/>
                <a:gd name="T6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9" h="145">
                  <a:moveTo>
                    <a:pt x="335" y="0"/>
                  </a:moveTo>
                  <a:lnTo>
                    <a:pt x="339" y="10"/>
                  </a:lnTo>
                  <a:lnTo>
                    <a:pt x="339" y="21"/>
                  </a:lnTo>
                  <a:lnTo>
                    <a:pt x="336" y="33"/>
                  </a:lnTo>
                  <a:lnTo>
                    <a:pt x="336" y="45"/>
                  </a:lnTo>
                  <a:lnTo>
                    <a:pt x="334" y="63"/>
                  </a:lnTo>
                  <a:lnTo>
                    <a:pt x="328" y="81"/>
                  </a:lnTo>
                  <a:lnTo>
                    <a:pt x="316" y="96"/>
                  </a:lnTo>
                  <a:lnTo>
                    <a:pt x="301" y="108"/>
                  </a:lnTo>
                  <a:lnTo>
                    <a:pt x="280" y="116"/>
                  </a:lnTo>
                  <a:lnTo>
                    <a:pt x="259" y="122"/>
                  </a:lnTo>
                  <a:lnTo>
                    <a:pt x="237" y="127"/>
                  </a:lnTo>
                  <a:lnTo>
                    <a:pt x="215" y="128"/>
                  </a:lnTo>
                  <a:lnTo>
                    <a:pt x="194" y="131"/>
                  </a:lnTo>
                  <a:lnTo>
                    <a:pt x="174" y="132"/>
                  </a:lnTo>
                  <a:lnTo>
                    <a:pt x="153" y="133"/>
                  </a:lnTo>
                  <a:lnTo>
                    <a:pt x="134" y="137"/>
                  </a:lnTo>
                  <a:lnTo>
                    <a:pt x="115" y="138"/>
                  </a:lnTo>
                  <a:lnTo>
                    <a:pt x="96" y="141"/>
                  </a:lnTo>
                  <a:lnTo>
                    <a:pt x="79" y="143"/>
                  </a:lnTo>
                  <a:lnTo>
                    <a:pt x="60" y="145"/>
                  </a:lnTo>
                  <a:lnTo>
                    <a:pt x="57" y="145"/>
                  </a:lnTo>
                  <a:lnTo>
                    <a:pt x="55" y="145"/>
                  </a:lnTo>
                  <a:lnTo>
                    <a:pt x="51" y="145"/>
                  </a:lnTo>
                  <a:lnTo>
                    <a:pt x="50" y="145"/>
                  </a:lnTo>
                  <a:lnTo>
                    <a:pt x="40" y="140"/>
                  </a:lnTo>
                  <a:lnTo>
                    <a:pt x="35" y="133"/>
                  </a:lnTo>
                  <a:lnTo>
                    <a:pt x="31" y="123"/>
                  </a:lnTo>
                  <a:lnTo>
                    <a:pt x="27" y="113"/>
                  </a:lnTo>
                  <a:lnTo>
                    <a:pt x="20" y="97"/>
                  </a:lnTo>
                  <a:lnTo>
                    <a:pt x="15" y="79"/>
                  </a:lnTo>
                  <a:lnTo>
                    <a:pt x="7" y="63"/>
                  </a:lnTo>
                  <a:lnTo>
                    <a:pt x="0" y="48"/>
                  </a:lnTo>
                  <a:lnTo>
                    <a:pt x="0" y="45"/>
                  </a:lnTo>
                  <a:lnTo>
                    <a:pt x="0" y="42"/>
                  </a:lnTo>
                  <a:lnTo>
                    <a:pt x="2" y="40"/>
                  </a:lnTo>
                  <a:lnTo>
                    <a:pt x="5" y="38"/>
                  </a:lnTo>
                  <a:lnTo>
                    <a:pt x="7" y="43"/>
                  </a:lnTo>
                  <a:lnTo>
                    <a:pt x="6" y="44"/>
                  </a:lnTo>
                  <a:lnTo>
                    <a:pt x="6" y="47"/>
                  </a:lnTo>
                  <a:lnTo>
                    <a:pt x="6" y="49"/>
                  </a:lnTo>
                  <a:lnTo>
                    <a:pt x="7" y="53"/>
                  </a:lnTo>
                  <a:lnTo>
                    <a:pt x="15" y="70"/>
                  </a:lnTo>
                  <a:lnTo>
                    <a:pt x="22" y="89"/>
                  </a:lnTo>
                  <a:lnTo>
                    <a:pt x="29" y="108"/>
                  </a:lnTo>
                  <a:lnTo>
                    <a:pt x="39" y="127"/>
                  </a:lnTo>
                  <a:lnTo>
                    <a:pt x="41" y="133"/>
                  </a:lnTo>
                  <a:lnTo>
                    <a:pt x="46" y="138"/>
                  </a:lnTo>
                  <a:lnTo>
                    <a:pt x="52" y="141"/>
                  </a:lnTo>
                  <a:lnTo>
                    <a:pt x="59" y="141"/>
                  </a:lnTo>
                  <a:lnTo>
                    <a:pt x="91" y="137"/>
                  </a:lnTo>
                  <a:lnTo>
                    <a:pt x="125" y="132"/>
                  </a:lnTo>
                  <a:lnTo>
                    <a:pt x="158" y="128"/>
                  </a:lnTo>
                  <a:lnTo>
                    <a:pt x="193" y="128"/>
                  </a:lnTo>
                  <a:lnTo>
                    <a:pt x="216" y="125"/>
                  </a:lnTo>
                  <a:lnTo>
                    <a:pt x="238" y="122"/>
                  </a:lnTo>
                  <a:lnTo>
                    <a:pt x="261" y="117"/>
                  </a:lnTo>
                  <a:lnTo>
                    <a:pt x="282" y="111"/>
                  </a:lnTo>
                  <a:lnTo>
                    <a:pt x="299" y="103"/>
                  </a:lnTo>
                  <a:lnTo>
                    <a:pt x="314" y="92"/>
                  </a:lnTo>
                  <a:lnTo>
                    <a:pt x="324" y="77"/>
                  </a:lnTo>
                  <a:lnTo>
                    <a:pt x="330" y="60"/>
                  </a:lnTo>
                  <a:lnTo>
                    <a:pt x="331" y="45"/>
                  </a:lnTo>
                  <a:lnTo>
                    <a:pt x="334" y="32"/>
                  </a:lnTo>
                  <a:lnTo>
                    <a:pt x="334" y="16"/>
                  </a:lnTo>
                  <a:lnTo>
                    <a:pt x="334" y="3"/>
                  </a:lnTo>
                  <a:lnTo>
                    <a:pt x="334" y="1"/>
                  </a:lnTo>
                  <a:lnTo>
                    <a:pt x="335" y="0"/>
                  </a:lnTo>
                  <a:lnTo>
                    <a:pt x="3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1" name="Freeform 287">
              <a:extLst>
                <a:ext uri="{FF2B5EF4-FFF2-40B4-BE49-F238E27FC236}">
                  <a16:creationId xmlns:a16="http://schemas.microsoft.com/office/drawing/2014/main" id="{F80BB0FE-E85D-465A-A48B-90BEA1E8FDE7}"/>
                </a:ext>
              </a:extLst>
            </p:cNvPr>
            <p:cNvSpPr>
              <a:spLocks/>
            </p:cNvSpPr>
            <p:nvPr/>
          </p:nvSpPr>
          <p:spPr bwMode="auto">
            <a:xfrm>
              <a:off x="5436" y="1033"/>
              <a:ext cx="31" cy="28"/>
            </a:xfrm>
            <a:custGeom>
              <a:avLst/>
              <a:gdLst>
                <a:gd name="T0" fmla="*/ 85 w 94"/>
                <a:gd name="T1" fmla="*/ 2 h 85"/>
                <a:gd name="T2" fmla="*/ 87 w 94"/>
                <a:gd name="T3" fmla="*/ 0 h 85"/>
                <a:gd name="T4" fmla="*/ 89 w 94"/>
                <a:gd name="T5" fmla="*/ 0 h 85"/>
                <a:gd name="T6" fmla="*/ 92 w 94"/>
                <a:gd name="T7" fmla="*/ 0 h 85"/>
                <a:gd name="T8" fmla="*/ 94 w 94"/>
                <a:gd name="T9" fmla="*/ 2 h 85"/>
                <a:gd name="T10" fmla="*/ 93 w 94"/>
                <a:gd name="T11" fmla="*/ 9 h 85"/>
                <a:gd name="T12" fmla="*/ 84 w 94"/>
                <a:gd name="T13" fmla="*/ 27 h 85"/>
                <a:gd name="T14" fmla="*/ 73 w 94"/>
                <a:gd name="T15" fmla="*/ 47 h 85"/>
                <a:gd name="T16" fmla="*/ 63 w 94"/>
                <a:gd name="T17" fmla="*/ 64 h 85"/>
                <a:gd name="T18" fmla="*/ 60 w 94"/>
                <a:gd name="T19" fmla="*/ 69 h 85"/>
                <a:gd name="T20" fmla="*/ 56 w 94"/>
                <a:gd name="T21" fmla="*/ 76 h 85"/>
                <a:gd name="T22" fmla="*/ 51 w 94"/>
                <a:gd name="T23" fmla="*/ 81 h 85"/>
                <a:gd name="T24" fmla="*/ 49 w 94"/>
                <a:gd name="T25" fmla="*/ 85 h 85"/>
                <a:gd name="T26" fmla="*/ 49 w 94"/>
                <a:gd name="T27" fmla="*/ 81 h 85"/>
                <a:gd name="T28" fmla="*/ 53 w 94"/>
                <a:gd name="T29" fmla="*/ 69 h 85"/>
                <a:gd name="T30" fmla="*/ 59 w 94"/>
                <a:gd name="T31" fmla="*/ 61 h 85"/>
                <a:gd name="T32" fmla="*/ 65 w 94"/>
                <a:gd name="T33" fmla="*/ 51 h 85"/>
                <a:gd name="T34" fmla="*/ 72 w 94"/>
                <a:gd name="T35" fmla="*/ 41 h 85"/>
                <a:gd name="T36" fmla="*/ 75 w 94"/>
                <a:gd name="T37" fmla="*/ 32 h 85"/>
                <a:gd name="T38" fmla="*/ 80 w 94"/>
                <a:gd name="T39" fmla="*/ 24 h 85"/>
                <a:gd name="T40" fmla="*/ 84 w 94"/>
                <a:gd name="T41" fmla="*/ 17 h 85"/>
                <a:gd name="T42" fmla="*/ 88 w 94"/>
                <a:gd name="T43" fmla="*/ 8 h 85"/>
                <a:gd name="T44" fmla="*/ 88 w 94"/>
                <a:gd name="T45" fmla="*/ 5 h 85"/>
                <a:gd name="T46" fmla="*/ 85 w 94"/>
                <a:gd name="T47" fmla="*/ 5 h 85"/>
                <a:gd name="T48" fmla="*/ 65 w 94"/>
                <a:gd name="T49" fmla="*/ 5 h 85"/>
                <a:gd name="T50" fmla="*/ 44 w 94"/>
                <a:gd name="T51" fmla="*/ 7 h 85"/>
                <a:gd name="T52" fmla="*/ 24 w 94"/>
                <a:gd name="T53" fmla="*/ 7 h 85"/>
                <a:gd name="T54" fmla="*/ 4 w 94"/>
                <a:gd name="T55" fmla="*/ 8 h 85"/>
                <a:gd name="T56" fmla="*/ 0 w 94"/>
                <a:gd name="T57" fmla="*/ 3 h 85"/>
                <a:gd name="T58" fmla="*/ 9 w 94"/>
                <a:gd name="T59" fmla="*/ 3 h 85"/>
                <a:gd name="T60" fmla="*/ 16 w 94"/>
                <a:gd name="T61" fmla="*/ 3 h 85"/>
                <a:gd name="T62" fmla="*/ 21 w 94"/>
                <a:gd name="T63" fmla="*/ 3 h 85"/>
                <a:gd name="T64" fmla="*/ 26 w 94"/>
                <a:gd name="T65" fmla="*/ 3 h 85"/>
                <a:gd name="T66" fmla="*/ 41 w 94"/>
                <a:gd name="T67" fmla="*/ 2 h 85"/>
                <a:gd name="T68" fmla="*/ 56 w 94"/>
                <a:gd name="T69" fmla="*/ 2 h 85"/>
                <a:gd name="T70" fmla="*/ 70 w 94"/>
                <a:gd name="T71" fmla="*/ 2 h 85"/>
                <a:gd name="T72" fmla="*/ 85 w 94"/>
                <a:gd name="T73" fmla="*/ 2 h 85"/>
                <a:gd name="T74" fmla="*/ 85 w 94"/>
                <a:gd name="T75" fmla="*/ 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85">
                  <a:moveTo>
                    <a:pt x="85" y="2"/>
                  </a:moveTo>
                  <a:lnTo>
                    <a:pt x="87" y="0"/>
                  </a:lnTo>
                  <a:lnTo>
                    <a:pt x="89" y="0"/>
                  </a:lnTo>
                  <a:lnTo>
                    <a:pt x="92" y="0"/>
                  </a:lnTo>
                  <a:lnTo>
                    <a:pt x="94" y="2"/>
                  </a:lnTo>
                  <a:lnTo>
                    <a:pt x="93" y="9"/>
                  </a:lnTo>
                  <a:lnTo>
                    <a:pt x="84" y="27"/>
                  </a:lnTo>
                  <a:lnTo>
                    <a:pt x="73" y="47"/>
                  </a:lnTo>
                  <a:lnTo>
                    <a:pt x="63" y="64"/>
                  </a:lnTo>
                  <a:lnTo>
                    <a:pt x="60" y="69"/>
                  </a:lnTo>
                  <a:lnTo>
                    <a:pt x="56" y="76"/>
                  </a:lnTo>
                  <a:lnTo>
                    <a:pt x="51" y="81"/>
                  </a:lnTo>
                  <a:lnTo>
                    <a:pt x="49" y="85"/>
                  </a:lnTo>
                  <a:lnTo>
                    <a:pt x="49" y="81"/>
                  </a:lnTo>
                  <a:lnTo>
                    <a:pt x="53" y="69"/>
                  </a:lnTo>
                  <a:lnTo>
                    <a:pt x="59" y="61"/>
                  </a:lnTo>
                  <a:lnTo>
                    <a:pt x="65" y="51"/>
                  </a:lnTo>
                  <a:lnTo>
                    <a:pt x="72" y="41"/>
                  </a:lnTo>
                  <a:lnTo>
                    <a:pt x="75" y="32"/>
                  </a:lnTo>
                  <a:lnTo>
                    <a:pt x="80" y="24"/>
                  </a:lnTo>
                  <a:lnTo>
                    <a:pt x="84" y="17"/>
                  </a:lnTo>
                  <a:lnTo>
                    <a:pt x="88" y="8"/>
                  </a:lnTo>
                  <a:lnTo>
                    <a:pt x="88" y="5"/>
                  </a:lnTo>
                  <a:lnTo>
                    <a:pt x="85" y="5"/>
                  </a:lnTo>
                  <a:lnTo>
                    <a:pt x="65" y="5"/>
                  </a:lnTo>
                  <a:lnTo>
                    <a:pt x="44" y="7"/>
                  </a:lnTo>
                  <a:lnTo>
                    <a:pt x="24" y="7"/>
                  </a:lnTo>
                  <a:lnTo>
                    <a:pt x="4" y="8"/>
                  </a:lnTo>
                  <a:lnTo>
                    <a:pt x="0" y="3"/>
                  </a:lnTo>
                  <a:lnTo>
                    <a:pt x="9" y="3"/>
                  </a:lnTo>
                  <a:lnTo>
                    <a:pt x="16" y="3"/>
                  </a:lnTo>
                  <a:lnTo>
                    <a:pt x="21" y="3"/>
                  </a:lnTo>
                  <a:lnTo>
                    <a:pt x="26" y="3"/>
                  </a:lnTo>
                  <a:lnTo>
                    <a:pt x="41" y="2"/>
                  </a:lnTo>
                  <a:lnTo>
                    <a:pt x="56" y="2"/>
                  </a:lnTo>
                  <a:lnTo>
                    <a:pt x="70" y="2"/>
                  </a:lnTo>
                  <a:lnTo>
                    <a:pt x="85" y="2"/>
                  </a:lnTo>
                  <a:lnTo>
                    <a:pt x="8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2" name="Freeform 288">
              <a:extLst>
                <a:ext uri="{FF2B5EF4-FFF2-40B4-BE49-F238E27FC236}">
                  <a16:creationId xmlns:a16="http://schemas.microsoft.com/office/drawing/2014/main" id="{AFDF29F1-3456-4746-B4B9-F13386A3FC20}"/>
                </a:ext>
              </a:extLst>
            </p:cNvPr>
            <p:cNvSpPr>
              <a:spLocks/>
            </p:cNvSpPr>
            <p:nvPr/>
          </p:nvSpPr>
          <p:spPr bwMode="auto">
            <a:xfrm>
              <a:off x="5400" y="1055"/>
              <a:ext cx="54" cy="26"/>
            </a:xfrm>
            <a:custGeom>
              <a:avLst/>
              <a:gdLst>
                <a:gd name="T0" fmla="*/ 152 w 163"/>
                <a:gd name="T1" fmla="*/ 5 h 79"/>
                <a:gd name="T2" fmla="*/ 119 w 163"/>
                <a:gd name="T3" fmla="*/ 7 h 79"/>
                <a:gd name="T4" fmla="*/ 85 w 163"/>
                <a:gd name="T5" fmla="*/ 15 h 79"/>
                <a:gd name="T6" fmla="*/ 49 w 163"/>
                <a:gd name="T7" fmla="*/ 27 h 79"/>
                <a:gd name="T8" fmla="*/ 18 w 163"/>
                <a:gd name="T9" fmla="*/ 47 h 79"/>
                <a:gd name="T10" fmla="*/ 8 w 163"/>
                <a:gd name="T11" fmla="*/ 55 h 79"/>
                <a:gd name="T12" fmla="*/ 6 w 163"/>
                <a:gd name="T13" fmla="*/ 66 h 79"/>
                <a:gd name="T14" fmla="*/ 26 w 163"/>
                <a:gd name="T15" fmla="*/ 75 h 79"/>
                <a:gd name="T16" fmla="*/ 57 w 163"/>
                <a:gd name="T17" fmla="*/ 73 h 79"/>
                <a:gd name="T18" fmla="*/ 72 w 163"/>
                <a:gd name="T19" fmla="*/ 70 h 79"/>
                <a:gd name="T20" fmla="*/ 86 w 163"/>
                <a:gd name="T21" fmla="*/ 69 h 79"/>
                <a:gd name="T22" fmla="*/ 103 w 163"/>
                <a:gd name="T23" fmla="*/ 66 h 79"/>
                <a:gd name="T24" fmla="*/ 120 w 163"/>
                <a:gd name="T25" fmla="*/ 62 h 79"/>
                <a:gd name="T26" fmla="*/ 147 w 163"/>
                <a:gd name="T27" fmla="*/ 55 h 79"/>
                <a:gd name="T28" fmla="*/ 159 w 163"/>
                <a:gd name="T29" fmla="*/ 35 h 79"/>
                <a:gd name="T30" fmla="*/ 155 w 163"/>
                <a:gd name="T31" fmla="*/ 17 h 79"/>
                <a:gd name="T32" fmla="*/ 150 w 163"/>
                <a:gd name="T33" fmla="*/ 1 h 79"/>
                <a:gd name="T34" fmla="*/ 158 w 163"/>
                <a:gd name="T35" fmla="*/ 7 h 79"/>
                <a:gd name="T36" fmla="*/ 160 w 163"/>
                <a:gd name="T37" fmla="*/ 22 h 79"/>
                <a:gd name="T38" fmla="*/ 163 w 163"/>
                <a:gd name="T39" fmla="*/ 44 h 79"/>
                <a:gd name="T40" fmla="*/ 147 w 163"/>
                <a:gd name="T41" fmla="*/ 60 h 79"/>
                <a:gd name="T42" fmla="*/ 118 w 163"/>
                <a:gd name="T43" fmla="*/ 68 h 79"/>
                <a:gd name="T44" fmla="*/ 86 w 163"/>
                <a:gd name="T45" fmla="*/ 70 h 79"/>
                <a:gd name="T46" fmla="*/ 56 w 163"/>
                <a:gd name="T47" fmla="*/ 75 h 79"/>
                <a:gd name="T48" fmla="*/ 26 w 163"/>
                <a:gd name="T49" fmla="*/ 79 h 79"/>
                <a:gd name="T50" fmla="*/ 5 w 163"/>
                <a:gd name="T51" fmla="*/ 74 h 79"/>
                <a:gd name="T52" fmla="*/ 0 w 163"/>
                <a:gd name="T53" fmla="*/ 60 h 79"/>
                <a:gd name="T54" fmla="*/ 16 w 163"/>
                <a:gd name="T55" fmla="*/ 42 h 79"/>
                <a:gd name="T56" fmla="*/ 37 w 163"/>
                <a:gd name="T57" fmla="*/ 27 h 79"/>
                <a:gd name="T58" fmla="*/ 62 w 163"/>
                <a:gd name="T59" fmla="*/ 17 h 79"/>
                <a:gd name="T60" fmla="*/ 85 w 163"/>
                <a:gd name="T61" fmla="*/ 10 h 79"/>
                <a:gd name="T62" fmla="*/ 111 w 163"/>
                <a:gd name="T63" fmla="*/ 3 h 79"/>
                <a:gd name="T64" fmla="*/ 137 w 163"/>
                <a:gd name="T65" fmla="*/ 1 h 79"/>
                <a:gd name="T66" fmla="*/ 150 w 163"/>
                <a:gd name="T6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3" h="79">
                  <a:moveTo>
                    <a:pt x="150" y="0"/>
                  </a:moveTo>
                  <a:lnTo>
                    <a:pt x="152" y="5"/>
                  </a:lnTo>
                  <a:lnTo>
                    <a:pt x="137" y="5"/>
                  </a:lnTo>
                  <a:lnTo>
                    <a:pt x="119" y="7"/>
                  </a:lnTo>
                  <a:lnTo>
                    <a:pt x="100" y="10"/>
                  </a:lnTo>
                  <a:lnTo>
                    <a:pt x="85" y="15"/>
                  </a:lnTo>
                  <a:lnTo>
                    <a:pt x="66" y="20"/>
                  </a:lnTo>
                  <a:lnTo>
                    <a:pt x="49" y="27"/>
                  </a:lnTo>
                  <a:lnTo>
                    <a:pt x="32" y="35"/>
                  </a:lnTo>
                  <a:lnTo>
                    <a:pt x="18" y="47"/>
                  </a:lnTo>
                  <a:lnTo>
                    <a:pt x="13" y="51"/>
                  </a:lnTo>
                  <a:lnTo>
                    <a:pt x="8" y="55"/>
                  </a:lnTo>
                  <a:lnTo>
                    <a:pt x="6" y="60"/>
                  </a:lnTo>
                  <a:lnTo>
                    <a:pt x="6" y="66"/>
                  </a:lnTo>
                  <a:lnTo>
                    <a:pt x="12" y="74"/>
                  </a:lnTo>
                  <a:lnTo>
                    <a:pt x="26" y="75"/>
                  </a:lnTo>
                  <a:lnTo>
                    <a:pt x="42" y="74"/>
                  </a:lnTo>
                  <a:lnTo>
                    <a:pt x="57" y="73"/>
                  </a:lnTo>
                  <a:lnTo>
                    <a:pt x="65" y="71"/>
                  </a:lnTo>
                  <a:lnTo>
                    <a:pt x="72" y="70"/>
                  </a:lnTo>
                  <a:lnTo>
                    <a:pt x="79" y="69"/>
                  </a:lnTo>
                  <a:lnTo>
                    <a:pt x="86" y="69"/>
                  </a:lnTo>
                  <a:lnTo>
                    <a:pt x="95" y="66"/>
                  </a:lnTo>
                  <a:lnTo>
                    <a:pt x="103" y="66"/>
                  </a:lnTo>
                  <a:lnTo>
                    <a:pt x="111" y="64"/>
                  </a:lnTo>
                  <a:lnTo>
                    <a:pt x="120" y="62"/>
                  </a:lnTo>
                  <a:lnTo>
                    <a:pt x="134" y="60"/>
                  </a:lnTo>
                  <a:lnTo>
                    <a:pt x="147" y="55"/>
                  </a:lnTo>
                  <a:lnTo>
                    <a:pt x="157" y="47"/>
                  </a:lnTo>
                  <a:lnTo>
                    <a:pt x="159" y="35"/>
                  </a:lnTo>
                  <a:lnTo>
                    <a:pt x="157" y="25"/>
                  </a:lnTo>
                  <a:lnTo>
                    <a:pt x="155" y="17"/>
                  </a:lnTo>
                  <a:lnTo>
                    <a:pt x="153" y="10"/>
                  </a:lnTo>
                  <a:lnTo>
                    <a:pt x="150" y="1"/>
                  </a:lnTo>
                  <a:lnTo>
                    <a:pt x="154" y="0"/>
                  </a:lnTo>
                  <a:lnTo>
                    <a:pt x="158" y="7"/>
                  </a:lnTo>
                  <a:lnTo>
                    <a:pt x="159" y="15"/>
                  </a:lnTo>
                  <a:lnTo>
                    <a:pt x="160" y="22"/>
                  </a:lnTo>
                  <a:lnTo>
                    <a:pt x="163" y="31"/>
                  </a:lnTo>
                  <a:lnTo>
                    <a:pt x="163" y="44"/>
                  </a:lnTo>
                  <a:lnTo>
                    <a:pt x="157" y="52"/>
                  </a:lnTo>
                  <a:lnTo>
                    <a:pt x="147" y="60"/>
                  </a:lnTo>
                  <a:lnTo>
                    <a:pt x="135" y="65"/>
                  </a:lnTo>
                  <a:lnTo>
                    <a:pt x="118" y="68"/>
                  </a:lnTo>
                  <a:lnTo>
                    <a:pt x="103" y="69"/>
                  </a:lnTo>
                  <a:lnTo>
                    <a:pt x="86" y="70"/>
                  </a:lnTo>
                  <a:lnTo>
                    <a:pt x="71" y="73"/>
                  </a:lnTo>
                  <a:lnTo>
                    <a:pt x="56" y="75"/>
                  </a:lnTo>
                  <a:lnTo>
                    <a:pt x="41" y="78"/>
                  </a:lnTo>
                  <a:lnTo>
                    <a:pt x="26" y="79"/>
                  </a:lnTo>
                  <a:lnTo>
                    <a:pt x="11" y="78"/>
                  </a:lnTo>
                  <a:lnTo>
                    <a:pt x="5" y="74"/>
                  </a:lnTo>
                  <a:lnTo>
                    <a:pt x="1" y="68"/>
                  </a:lnTo>
                  <a:lnTo>
                    <a:pt x="0" y="60"/>
                  </a:lnTo>
                  <a:lnTo>
                    <a:pt x="6" y="52"/>
                  </a:lnTo>
                  <a:lnTo>
                    <a:pt x="16" y="42"/>
                  </a:lnTo>
                  <a:lnTo>
                    <a:pt x="26" y="35"/>
                  </a:lnTo>
                  <a:lnTo>
                    <a:pt x="37" y="27"/>
                  </a:lnTo>
                  <a:lnTo>
                    <a:pt x="51" y="22"/>
                  </a:lnTo>
                  <a:lnTo>
                    <a:pt x="62" y="17"/>
                  </a:lnTo>
                  <a:lnTo>
                    <a:pt x="74" y="13"/>
                  </a:lnTo>
                  <a:lnTo>
                    <a:pt x="85" y="10"/>
                  </a:lnTo>
                  <a:lnTo>
                    <a:pt x="98" y="7"/>
                  </a:lnTo>
                  <a:lnTo>
                    <a:pt x="111" y="3"/>
                  </a:lnTo>
                  <a:lnTo>
                    <a:pt x="125" y="2"/>
                  </a:lnTo>
                  <a:lnTo>
                    <a:pt x="137" y="1"/>
                  </a:lnTo>
                  <a:lnTo>
                    <a:pt x="150" y="0"/>
                  </a:lnTo>
                  <a:lnTo>
                    <a:pt x="1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3" name="Freeform 289">
              <a:extLst>
                <a:ext uri="{FF2B5EF4-FFF2-40B4-BE49-F238E27FC236}">
                  <a16:creationId xmlns:a16="http://schemas.microsoft.com/office/drawing/2014/main" id="{233BBBEC-A2B5-4BAC-A1B5-C0D773B34A6F}"/>
                </a:ext>
              </a:extLst>
            </p:cNvPr>
            <p:cNvSpPr>
              <a:spLocks/>
            </p:cNvSpPr>
            <p:nvPr/>
          </p:nvSpPr>
          <p:spPr bwMode="auto">
            <a:xfrm>
              <a:off x="5425" y="1082"/>
              <a:ext cx="14" cy="20"/>
            </a:xfrm>
            <a:custGeom>
              <a:avLst/>
              <a:gdLst>
                <a:gd name="T0" fmla="*/ 43 w 43"/>
                <a:gd name="T1" fmla="*/ 0 h 61"/>
                <a:gd name="T2" fmla="*/ 40 w 43"/>
                <a:gd name="T3" fmla="*/ 4 h 61"/>
                <a:gd name="T4" fmla="*/ 34 w 43"/>
                <a:gd name="T5" fmla="*/ 12 h 61"/>
                <a:gd name="T6" fmla="*/ 28 w 43"/>
                <a:gd name="T7" fmla="*/ 20 h 61"/>
                <a:gd name="T8" fmla="*/ 24 w 43"/>
                <a:gd name="T9" fmla="*/ 25 h 61"/>
                <a:gd name="T10" fmla="*/ 19 w 43"/>
                <a:gd name="T11" fmla="*/ 32 h 61"/>
                <a:gd name="T12" fmla="*/ 11 w 43"/>
                <a:gd name="T13" fmla="*/ 43 h 61"/>
                <a:gd name="T14" fmla="*/ 4 w 43"/>
                <a:gd name="T15" fmla="*/ 56 h 61"/>
                <a:gd name="T16" fmla="*/ 0 w 43"/>
                <a:gd name="T17" fmla="*/ 61 h 61"/>
                <a:gd name="T18" fmla="*/ 4 w 43"/>
                <a:gd name="T19" fmla="*/ 49 h 61"/>
                <a:gd name="T20" fmla="*/ 6 w 43"/>
                <a:gd name="T21" fmla="*/ 46 h 61"/>
                <a:gd name="T22" fmla="*/ 11 w 43"/>
                <a:gd name="T23" fmla="*/ 37 h 61"/>
                <a:gd name="T24" fmla="*/ 18 w 43"/>
                <a:gd name="T25" fmla="*/ 25 h 61"/>
                <a:gd name="T26" fmla="*/ 23 w 43"/>
                <a:gd name="T27" fmla="*/ 19 h 61"/>
                <a:gd name="T28" fmla="*/ 26 w 43"/>
                <a:gd name="T29" fmla="*/ 13 h 61"/>
                <a:gd name="T30" fmla="*/ 31 w 43"/>
                <a:gd name="T31" fmla="*/ 7 h 61"/>
                <a:gd name="T32" fmla="*/ 35 w 43"/>
                <a:gd name="T33" fmla="*/ 2 h 61"/>
                <a:gd name="T34" fmla="*/ 38 w 43"/>
                <a:gd name="T35" fmla="*/ 0 h 61"/>
                <a:gd name="T36" fmla="*/ 43 w 43"/>
                <a:gd name="T37" fmla="*/ 0 h 61"/>
                <a:gd name="T38" fmla="*/ 43 w 43"/>
                <a:gd name="T3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61">
                  <a:moveTo>
                    <a:pt x="43" y="0"/>
                  </a:moveTo>
                  <a:lnTo>
                    <a:pt x="40" y="4"/>
                  </a:lnTo>
                  <a:lnTo>
                    <a:pt x="34" y="12"/>
                  </a:lnTo>
                  <a:lnTo>
                    <a:pt x="28" y="20"/>
                  </a:lnTo>
                  <a:lnTo>
                    <a:pt x="24" y="25"/>
                  </a:lnTo>
                  <a:lnTo>
                    <a:pt x="19" y="32"/>
                  </a:lnTo>
                  <a:lnTo>
                    <a:pt x="11" y="43"/>
                  </a:lnTo>
                  <a:lnTo>
                    <a:pt x="4" y="56"/>
                  </a:lnTo>
                  <a:lnTo>
                    <a:pt x="0" y="61"/>
                  </a:lnTo>
                  <a:lnTo>
                    <a:pt x="4" y="49"/>
                  </a:lnTo>
                  <a:lnTo>
                    <a:pt x="6" y="46"/>
                  </a:lnTo>
                  <a:lnTo>
                    <a:pt x="11" y="37"/>
                  </a:lnTo>
                  <a:lnTo>
                    <a:pt x="18" y="25"/>
                  </a:lnTo>
                  <a:lnTo>
                    <a:pt x="23" y="19"/>
                  </a:lnTo>
                  <a:lnTo>
                    <a:pt x="26" y="13"/>
                  </a:lnTo>
                  <a:lnTo>
                    <a:pt x="31" y="7"/>
                  </a:lnTo>
                  <a:lnTo>
                    <a:pt x="35" y="2"/>
                  </a:lnTo>
                  <a:lnTo>
                    <a:pt x="38" y="0"/>
                  </a:lnTo>
                  <a:lnTo>
                    <a:pt x="43" y="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4" name="Freeform 290">
              <a:extLst>
                <a:ext uri="{FF2B5EF4-FFF2-40B4-BE49-F238E27FC236}">
                  <a16:creationId xmlns:a16="http://schemas.microsoft.com/office/drawing/2014/main" id="{B41F2AFE-FFC2-4AC1-A019-E800E5B308C9}"/>
                </a:ext>
              </a:extLst>
            </p:cNvPr>
            <p:cNvSpPr>
              <a:spLocks/>
            </p:cNvSpPr>
            <p:nvPr/>
          </p:nvSpPr>
          <p:spPr bwMode="auto">
            <a:xfrm>
              <a:off x="5414" y="1056"/>
              <a:ext cx="27" cy="12"/>
            </a:xfrm>
            <a:custGeom>
              <a:avLst/>
              <a:gdLst>
                <a:gd name="T0" fmla="*/ 75 w 79"/>
                <a:gd name="T1" fmla="*/ 1 h 36"/>
                <a:gd name="T2" fmla="*/ 79 w 79"/>
                <a:gd name="T3" fmla="*/ 0 h 36"/>
                <a:gd name="T4" fmla="*/ 79 w 79"/>
                <a:gd name="T5" fmla="*/ 10 h 36"/>
                <a:gd name="T6" fmla="*/ 75 w 79"/>
                <a:gd name="T7" fmla="*/ 17 h 36"/>
                <a:gd name="T8" fmla="*/ 70 w 79"/>
                <a:gd name="T9" fmla="*/ 22 h 36"/>
                <a:gd name="T10" fmla="*/ 64 w 79"/>
                <a:gd name="T11" fmla="*/ 26 h 36"/>
                <a:gd name="T12" fmla="*/ 51 w 79"/>
                <a:gd name="T13" fmla="*/ 31 h 36"/>
                <a:gd name="T14" fmla="*/ 39 w 79"/>
                <a:gd name="T15" fmla="*/ 34 h 36"/>
                <a:gd name="T16" fmla="*/ 25 w 79"/>
                <a:gd name="T17" fmla="*/ 35 h 36"/>
                <a:gd name="T18" fmla="*/ 12 w 79"/>
                <a:gd name="T19" fmla="*/ 36 h 36"/>
                <a:gd name="T20" fmla="*/ 7 w 79"/>
                <a:gd name="T21" fmla="*/ 35 h 36"/>
                <a:gd name="T22" fmla="*/ 5 w 79"/>
                <a:gd name="T23" fmla="*/ 31 h 36"/>
                <a:gd name="T24" fmla="*/ 1 w 79"/>
                <a:gd name="T25" fmla="*/ 27 h 36"/>
                <a:gd name="T26" fmla="*/ 0 w 79"/>
                <a:gd name="T27" fmla="*/ 25 h 36"/>
                <a:gd name="T28" fmla="*/ 1 w 79"/>
                <a:gd name="T29" fmla="*/ 22 h 36"/>
                <a:gd name="T30" fmla="*/ 2 w 79"/>
                <a:gd name="T31" fmla="*/ 21 h 36"/>
                <a:gd name="T32" fmla="*/ 6 w 79"/>
                <a:gd name="T33" fmla="*/ 27 h 36"/>
                <a:gd name="T34" fmla="*/ 10 w 79"/>
                <a:gd name="T35" fmla="*/ 31 h 36"/>
                <a:gd name="T36" fmla="*/ 16 w 79"/>
                <a:gd name="T37" fmla="*/ 31 h 36"/>
                <a:gd name="T38" fmla="*/ 23 w 79"/>
                <a:gd name="T39" fmla="*/ 32 h 36"/>
                <a:gd name="T40" fmla="*/ 35 w 79"/>
                <a:gd name="T41" fmla="*/ 30 h 36"/>
                <a:gd name="T42" fmla="*/ 49 w 79"/>
                <a:gd name="T43" fmla="*/ 26 h 36"/>
                <a:gd name="T44" fmla="*/ 60 w 79"/>
                <a:gd name="T45" fmla="*/ 21 h 36"/>
                <a:gd name="T46" fmla="*/ 72 w 79"/>
                <a:gd name="T47" fmla="*/ 15 h 36"/>
                <a:gd name="T48" fmla="*/ 74 w 79"/>
                <a:gd name="T49" fmla="*/ 11 h 36"/>
                <a:gd name="T50" fmla="*/ 75 w 79"/>
                <a:gd name="T51" fmla="*/ 7 h 36"/>
                <a:gd name="T52" fmla="*/ 75 w 79"/>
                <a:gd name="T53" fmla="*/ 3 h 36"/>
                <a:gd name="T54" fmla="*/ 75 w 79"/>
                <a:gd name="T55" fmla="*/ 1 h 36"/>
                <a:gd name="T56" fmla="*/ 75 w 79"/>
                <a:gd name="T5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36">
                  <a:moveTo>
                    <a:pt x="75" y="1"/>
                  </a:moveTo>
                  <a:lnTo>
                    <a:pt x="79" y="0"/>
                  </a:lnTo>
                  <a:lnTo>
                    <a:pt x="79" y="10"/>
                  </a:lnTo>
                  <a:lnTo>
                    <a:pt x="75" y="17"/>
                  </a:lnTo>
                  <a:lnTo>
                    <a:pt x="70" y="22"/>
                  </a:lnTo>
                  <a:lnTo>
                    <a:pt x="64" y="26"/>
                  </a:lnTo>
                  <a:lnTo>
                    <a:pt x="51" y="31"/>
                  </a:lnTo>
                  <a:lnTo>
                    <a:pt x="39" y="34"/>
                  </a:lnTo>
                  <a:lnTo>
                    <a:pt x="25" y="35"/>
                  </a:lnTo>
                  <a:lnTo>
                    <a:pt x="12" y="36"/>
                  </a:lnTo>
                  <a:lnTo>
                    <a:pt x="7" y="35"/>
                  </a:lnTo>
                  <a:lnTo>
                    <a:pt x="5" y="31"/>
                  </a:lnTo>
                  <a:lnTo>
                    <a:pt x="1" y="27"/>
                  </a:lnTo>
                  <a:lnTo>
                    <a:pt x="0" y="25"/>
                  </a:lnTo>
                  <a:lnTo>
                    <a:pt x="1" y="22"/>
                  </a:lnTo>
                  <a:lnTo>
                    <a:pt x="2" y="21"/>
                  </a:lnTo>
                  <a:lnTo>
                    <a:pt x="6" y="27"/>
                  </a:lnTo>
                  <a:lnTo>
                    <a:pt x="10" y="31"/>
                  </a:lnTo>
                  <a:lnTo>
                    <a:pt x="16" y="31"/>
                  </a:lnTo>
                  <a:lnTo>
                    <a:pt x="23" y="32"/>
                  </a:lnTo>
                  <a:lnTo>
                    <a:pt x="35" y="30"/>
                  </a:lnTo>
                  <a:lnTo>
                    <a:pt x="49" y="26"/>
                  </a:lnTo>
                  <a:lnTo>
                    <a:pt x="60" y="21"/>
                  </a:lnTo>
                  <a:lnTo>
                    <a:pt x="72" y="15"/>
                  </a:lnTo>
                  <a:lnTo>
                    <a:pt x="74" y="11"/>
                  </a:lnTo>
                  <a:lnTo>
                    <a:pt x="75" y="7"/>
                  </a:lnTo>
                  <a:lnTo>
                    <a:pt x="75" y="3"/>
                  </a:lnTo>
                  <a:lnTo>
                    <a:pt x="75" y="1"/>
                  </a:lnTo>
                  <a:lnTo>
                    <a:pt x="7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5" name="Freeform 291">
              <a:extLst>
                <a:ext uri="{FF2B5EF4-FFF2-40B4-BE49-F238E27FC236}">
                  <a16:creationId xmlns:a16="http://schemas.microsoft.com/office/drawing/2014/main" id="{5AAC8678-EE19-4C60-9344-E7FA99F1A8E1}"/>
                </a:ext>
              </a:extLst>
            </p:cNvPr>
            <p:cNvSpPr>
              <a:spLocks/>
            </p:cNvSpPr>
            <p:nvPr/>
          </p:nvSpPr>
          <p:spPr bwMode="auto">
            <a:xfrm>
              <a:off x="5428" y="1059"/>
              <a:ext cx="3" cy="4"/>
            </a:xfrm>
            <a:custGeom>
              <a:avLst/>
              <a:gdLst>
                <a:gd name="T0" fmla="*/ 3 w 8"/>
                <a:gd name="T1" fmla="*/ 0 h 13"/>
                <a:gd name="T2" fmla="*/ 5 w 8"/>
                <a:gd name="T3" fmla="*/ 1 h 13"/>
                <a:gd name="T4" fmla="*/ 6 w 8"/>
                <a:gd name="T5" fmla="*/ 4 h 13"/>
                <a:gd name="T6" fmla="*/ 8 w 8"/>
                <a:gd name="T7" fmla="*/ 7 h 13"/>
                <a:gd name="T8" fmla="*/ 8 w 8"/>
                <a:gd name="T9" fmla="*/ 12 h 13"/>
                <a:gd name="T10" fmla="*/ 5 w 8"/>
                <a:gd name="T11" fmla="*/ 13 h 13"/>
                <a:gd name="T12" fmla="*/ 4 w 8"/>
                <a:gd name="T13" fmla="*/ 12 h 13"/>
                <a:gd name="T14" fmla="*/ 3 w 8"/>
                <a:gd name="T15" fmla="*/ 9 h 13"/>
                <a:gd name="T16" fmla="*/ 3 w 8"/>
                <a:gd name="T17" fmla="*/ 7 h 13"/>
                <a:gd name="T18" fmla="*/ 1 w 8"/>
                <a:gd name="T19" fmla="*/ 3 h 13"/>
                <a:gd name="T20" fmla="*/ 0 w 8"/>
                <a:gd name="T21" fmla="*/ 1 h 13"/>
                <a:gd name="T22" fmla="*/ 0 w 8"/>
                <a:gd name="T23" fmla="*/ 0 h 13"/>
                <a:gd name="T24" fmla="*/ 3 w 8"/>
                <a:gd name="T25" fmla="*/ 0 h 13"/>
                <a:gd name="T26" fmla="*/ 3 w 8"/>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3">
                  <a:moveTo>
                    <a:pt x="3" y="0"/>
                  </a:moveTo>
                  <a:lnTo>
                    <a:pt x="5" y="1"/>
                  </a:lnTo>
                  <a:lnTo>
                    <a:pt x="6" y="4"/>
                  </a:lnTo>
                  <a:lnTo>
                    <a:pt x="8" y="7"/>
                  </a:lnTo>
                  <a:lnTo>
                    <a:pt x="8" y="12"/>
                  </a:lnTo>
                  <a:lnTo>
                    <a:pt x="5" y="13"/>
                  </a:lnTo>
                  <a:lnTo>
                    <a:pt x="4" y="12"/>
                  </a:lnTo>
                  <a:lnTo>
                    <a:pt x="3" y="9"/>
                  </a:lnTo>
                  <a:lnTo>
                    <a:pt x="3" y="7"/>
                  </a:lnTo>
                  <a:lnTo>
                    <a:pt x="1" y="3"/>
                  </a:lnTo>
                  <a:lnTo>
                    <a:pt x="0" y="1"/>
                  </a:lnTo>
                  <a:lnTo>
                    <a:pt x="0" y="0"/>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6" name="Freeform 292">
              <a:extLst>
                <a:ext uri="{FF2B5EF4-FFF2-40B4-BE49-F238E27FC236}">
                  <a16:creationId xmlns:a16="http://schemas.microsoft.com/office/drawing/2014/main" id="{1AB1FA05-95A9-442F-8648-8256A0D3CF2A}"/>
                </a:ext>
              </a:extLst>
            </p:cNvPr>
            <p:cNvSpPr>
              <a:spLocks/>
            </p:cNvSpPr>
            <p:nvPr/>
          </p:nvSpPr>
          <p:spPr bwMode="auto">
            <a:xfrm>
              <a:off x="5424" y="1060"/>
              <a:ext cx="2" cy="5"/>
            </a:xfrm>
            <a:custGeom>
              <a:avLst/>
              <a:gdLst>
                <a:gd name="T0" fmla="*/ 2 w 7"/>
                <a:gd name="T1" fmla="*/ 0 h 14"/>
                <a:gd name="T2" fmla="*/ 4 w 7"/>
                <a:gd name="T3" fmla="*/ 2 h 14"/>
                <a:gd name="T4" fmla="*/ 5 w 7"/>
                <a:gd name="T5" fmla="*/ 5 h 14"/>
                <a:gd name="T6" fmla="*/ 7 w 7"/>
                <a:gd name="T7" fmla="*/ 9 h 14"/>
                <a:gd name="T8" fmla="*/ 7 w 7"/>
                <a:gd name="T9" fmla="*/ 13 h 14"/>
                <a:gd name="T10" fmla="*/ 4 w 7"/>
                <a:gd name="T11" fmla="*/ 14 h 14"/>
                <a:gd name="T12" fmla="*/ 3 w 7"/>
                <a:gd name="T13" fmla="*/ 13 h 14"/>
                <a:gd name="T14" fmla="*/ 3 w 7"/>
                <a:gd name="T15" fmla="*/ 9 h 14"/>
                <a:gd name="T16" fmla="*/ 2 w 7"/>
                <a:gd name="T17" fmla="*/ 7 h 14"/>
                <a:gd name="T18" fmla="*/ 0 w 7"/>
                <a:gd name="T19" fmla="*/ 4 h 14"/>
                <a:gd name="T20" fmla="*/ 0 w 7"/>
                <a:gd name="T21" fmla="*/ 2 h 14"/>
                <a:gd name="T22" fmla="*/ 0 w 7"/>
                <a:gd name="T23" fmla="*/ 0 h 14"/>
                <a:gd name="T24" fmla="*/ 2 w 7"/>
                <a:gd name="T25" fmla="*/ 0 h 14"/>
                <a:gd name="T26" fmla="*/ 2 w 7"/>
                <a:gd name="T2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4">
                  <a:moveTo>
                    <a:pt x="2" y="0"/>
                  </a:moveTo>
                  <a:lnTo>
                    <a:pt x="4" y="2"/>
                  </a:lnTo>
                  <a:lnTo>
                    <a:pt x="5" y="5"/>
                  </a:lnTo>
                  <a:lnTo>
                    <a:pt x="7" y="9"/>
                  </a:lnTo>
                  <a:lnTo>
                    <a:pt x="7" y="13"/>
                  </a:lnTo>
                  <a:lnTo>
                    <a:pt x="4" y="14"/>
                  </a:lnTo>
                  <a:lnTo>
                    <a:pt x="3" y="13"/>
                  </a:lnTo>
                  <a:lnTo>
                    <a:pt x="3" y="9"/>
                  </a:lnTo>
                  <a:lnTo>
                    <a:pt x="2" y="7"/>
                  </a:lnTo>
                  <a:lnTo>
                    <a:pt x="0" y="4"/>
                  </a:lnTo>
                  <a:lnTo>
                    <a:pt x="0" y="2"/>
                  </a:lnTo>
                  <a:lnTo>
                    <a:pt x="0" y="0"/>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7" name="Freeform 293">
              <a:extLst>
                <a:ext uri="{FF2B5EF4-FFF2-40B4-BE49-F238E27FC236}">
                  <a16:creationId xmlns:a16="http://schemas.microsoft.com/office/drawing/2014/main" id="{2563DE5E-6153-4950-A361-99A084710CA5}"/>
                </a:ext>
              </a:extLst>
            </p:cNvPr>
            <p:cNvSpPr>
              <a:spLocks/>
            </p:cNvSpPr>
            <p:nvPr/>
          </p:nvSpPr>
          <p:spPr bwMode="auto">
            <a:xfrm>
              <a:off x="5420" y="1061"/>
              <a:ext cx="3" cy="5"/>
            </a:xfrm>
            <a:custGeom>
              <a:avLst/>
              <a:gdLst>
                <a:gd name="T0" fmla="*/ 4 w 9"/>
                <a:gd name="T1" fmla="*/ 0 h 14"/>
                <a:gd name="T2" fmla="*/ 5 w 9"/>
                <a:gd name="T3" fmla="*/ 1 h 14"/>
                <a:gd name="T4" fmla="*/ 7 w 9"/>
                <a:gd name="T5" fmla="*/ 4 h 14"/>
                <a:gd name="T6" fmla="*/ 7 w 9"/>
                <a:gd name="T7" fmla="*/ 7 h 14"/>
                <a:gd name="T8" fmla="*/ 9 w 9"/>
                <a:gd name="T9" fmla="*/ 11 h 14"/>
                <a:gd name="T10" fmla="*/ 6 w 9"/>
                <a:gd name="T11" fmla="*/ 14 h 14"/>
                <a:gd name="T12" fmla="*/ 4 w 9"/>
                <a:gd name="T13" fmla="*/ 11 h 14"/>
                <a:gd name="T14" fmla="*/ 2 w 9"/>
                <a:gd name="T15" fmla="*/ 9 h 14"/>
                <a:gd name="T16" fmla="*/ 2 w 9"/>
                <a:gd name="T17" fmla="*/ 6 h 14"/>
                <a:gd name="T18" fmla="*/ 2 w 9"/>
                <a:gd name="T19" fmla="*/ 4 h 14"/>
                <a:gd name="T20" fmla="*/ 1 w 9"/>
                <a:gd name="T21" fmla="*/ 2 h 14"/>
                <a:gd name="T22" fmla="*/ 0 w 9"/>
                <a:gd name="T23" fmla="*/ 1 h 14"/>
                <a:gd name="T24" fmla="*/ 4 w 9"/>
                <a:gd name="T25" fmla="*/ 0 h 14"/>
                <a:gd name="T26" fmla="*/ 4 w 9"/>
                <a:gd name="T2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4">
                  <a:moveTo>
                    <a:pt x="4" y="0"/>
                  </a:moveTo>
                  <a:lnTo>
                    <a:pt x="5" y="1"/>
                  </a:lnTo>
                  <a:lnTo>
                    <a:pt x="7" y="4"/>
                  </a:lnTo>
                  <a:lnTo>
                    <a:pt x="7" y="7"/>
                  </a:lnTo>
                  <a:lnTo>
                    <a:pt x="9" y="11"/>
                  </a:lnTo>
                  <a:lnTo>
                    <a:pt x="6" y="14"/>
                  </a:lnTo>
                  <a:lnTo>
                    <a:pt x="4" y="11"/>
                  </a:lnTo>
                  <a:lnTo>
                    <a:pt x="2" y="9"/>
                  </a:lnTo>
                  <a:lnTo>
                    <a:pt x="2" y="6"/>
                  </a:lnTo>
                  <a:lnTo>
                    <a:pt x="2" y="4"/>
                  </a:lnTo>
                  <a:lnTo>
                    <a:pt x="1" y="2"/>
                  </a:lnTo>
                  <a:lnTo>
                    <a:pt x="0" y="1"/>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8" name="Freeform 294">
              <a:extLst>
                <a:ext uri="{FF2B5EF4-FFF2-40B4-BE49-F238E27FC236}">
                  <a16:creationId xmlns:a16="http://schemas.microsoft.com/office/drawing/2014/main" id="{34443122-4142-4CE0-90F3-E7EC408DAFB7}"/>
                </a:ext>
              </a:extLst>
            </p:cNvPr>
            <p:cNvSpPr>
              <a:spLocks/>
            </p:cNvSpPr>
            <p:nvPr/>
          </p:nvSpPr>
          <p:spPr bwMode="auto">
            <a:xfrm>
              <a:off x="5420" y="1067"/>
              <a:ext cx="3" cy="12"/>
            </a:xfrm>
            <a:custGeom>
              <a:avLst/>
              <a:gdLst>
                <a:gd name="T0" fmla="*/ 4 w 10"/>
                <a:gd name="T1" fmla="*/ 0 h 36"/>
                <a:gd name="T2" fmla="*/ 6 w 10"/>
                <a:gd name="T3" fmla="*/ 8 h 36"/>
                <a:gd name="T4" fmla="*/ 9 w 10"/>
                <a:gd name="T5" fmla="*/ 17 h 36"/>
                <a:gd name="T6" fmla="*/ 10 w 10"/>
                <a:gd name="T7" fmla="*/ 27 h 36"/>
                <a:gd name="T8" fmla="*/ 9 w 10"/>
                <a:gd name="T9" fmla="*/ 36 h 36"/>
                <a:gd name="T10" fmla="*/ 5 w 10"/>
                <a:gd name="T11" fmla="*/ 34 h 36"/>
                <a:gd name="T12" fmla="*/ 5 w 10"/>
                <a:gd name="T13" fmla="*/ 27 h 36"/>
                <a:gd name="T14" fmla="*/ 5 w 10"/>
                <a:gd name="T15" fmla="*/ 18 h 36"/>
                <a:gd name="T16" fmla="*/ 3 w 10"/>
                <a:gd name="T17" fmla="*/ 9 h 36"/>
                <a:gd name="T18" fmla="*/ 0 w 10"/>
                <a:gd name="T19" fmla="*/ 3 h 36"/>
                <a:gd name="T20" fmla="*/ 4 w 10"/>
                <a:gd name="T21" fmla="*/ 0 h 36"/>
                <a:gd name="T22" fmla="*/ 4 w 10"/>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36">
                  <a:moveTo>
                    <a:pt x="4" y="0"/>
                  </a:moveTo>
                  <a:lnTo>
                    <a:pt x="6" y="8"/>
                  </a:lnTo>
                  <a:lnTo>
                    <a:pt x="9" y="17"/>
                  </a:lnTo>
                  <a:lnTo>
                    <a:pt x="10" y="27"/>
                  </a:lnTo>
                  <a:lnTo>
                    <a:pt x="9" y="36"/>
                  </a:lnTo>
                  <a:lnTo>
                    <a:pt x="5" y="34"/>
                  </a:lnTo>
                  <a:lnTo>
                    <a:pt x="5" y="27"/>
                  </a:lnTo>
                  <a:lnTo>
                    <a:pt x="5" y="18"/>
                  </a:lnTo>
                  <a:lnTo>
                    <a:pt x="3" y="9"/>
                  </a:lnTo>
                  <a:lnTo>
                    <a:pt x="0"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9" name="Freeform 295">
              <a:extLst>
                <a:ext uri="{FF2B5EF4-FFF2-40B4-BE49-F238E27FC236}">
                  <a16:creationId xmlns:a16="http://schemas.microsoft.com/office/drawing/2014/main" id="{09DEE190-EF82-4DD1-ABAF-B3751D8C153B}"/>
                </a:ext>
              </a:extLst>
            </p:cNvPr>
            <p:cNvSpPr>
              <a:spLocks/>
            </p:cNvSpPr>
            <p:nvPr/>
          </p:nvSpPr>
          <p:spPr bwMode="auto">
            <a:xfrm>
              <a:off x="5426" y="1066"/>
              <a:ext cx="2" cy="12"/>
            </a:xfrm>
            <a:custGeom>
              <a:avLst/>
              <a:gdLst>
                <a:gd name="T0" fmla="*/ 2 w 7"/>
                <a:gd name="T1" fmla="*/ 0 h 35"/>
                <a:gd name="T2" fmla="*/ 5 w 7"/>
                <a:gd name="T3" fmla="*/ 7 h 35"/>
                <a:gd name="T4" fmla="*/ 7 w 7"/>
                <a:gd name="T5" fmla="*/ 16 h 35"/>
                <a:gd name="T6" fmla="*/ 7 w 7"/>
                <a:gd name="T7" fmla="*/ 26 h 35"/>
                <a:gd name="T8" fmla="*/ 7 w 7"/>
                <a:gd name="T9" fmla="*/ 35 h 35"/>
                <a:gd name="T10" fmla="*/ 5 w 7"/>
                <a:gd name="T11" fmla="*/ 35 h 35"/>
                <a:gd name="T12" fmla="*/ 2 w 7"/>
                <a:gd name="T13" fmla="*/ 35 h 35"/>
                <a:gd name="T14" fmla="*/ 2 w 7"/>
                <a:gd name="T15" fmla="*/ 27 h 35"/>
                <a:gd name="T16" fmla="*/ 2 w 7"/>
                <a:gd name="T17" fmla="*/ 19 h 35"/>
                <a:gd name="T18" fmla="*/ 1 w 7"/>
                <a:gd name="T19" fmla="*/ 9 h 35"/>
                <a:gd name="T20" fmla="*/ 0 w 7"/>
                <a:gd name="T21" fmla="*/ 4 h 35"/>
                <a:gd name="T22" fmla="*/ 2 w 7"/>
                <a:gd name="T23" fmla="*/ 0 h 35"/>
                <a:gd name="T24" fmla="*/ 2 w 7"/>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35">
                  <a:moveTo>
                    <a:pt x="2" y="0"/>
                  </a:moveTo>
                  <a:lnTo>
                    <a:pt x="5" y="7"/>
                  </a:lnTo>
                  <a:lnTo>
                    <a:pt x="7" y="16"/>
                  </a:lnTo>
                  <a:lnTo>
                    <a:pt x="7" y="26"/>
                  </a:lnTo>
                  <a:lnTo>
                    <a:pt x="7" y="35"/>
                  </a:lnTo>
                  <a:lnTo>
                    <a:pt x="5" y="35"/>
                  </a:lnTo>
                  <a:lnTo>
                    <a:pt x="2" y="35"/>
                  </a:lnTo>
                  <a:lnTo>
                    <a:pt x="2" y="27"/>
                  </a:lnTo>
                  <a:lnTo>
                    <a:pt x="2" y="19"/>
                  </a:lnTo>
                  <a:lnTo>
                    <a:pt x="1" y="9"/>
                  </a:lnTo>
                  <a:lnTo>
                    <a:pt x="0" y="4"/>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0" name="Freeform 296">
              <a:extLst>
                <a:ext uri="{FF2B5EF4-FFF2-40B4-BE49-F238E27FC236}">
                  <a16:creationId xmlns:a16="http://schemas.microsoft.com/office/drawing/2014/main" id="{EDC874E2-0C84-4F9E-9F28-921E4E313075}"/>
                </a:ext>
              </a:extLst>
            </p:cNvPr>
            <p:cNvSpPr>
              <a:spLocks/>
            </p:cNvSpPr>
            <p:nvPr/>
          </p:nvSpPr>
          <p:spPr bwMode="auto">
            <a:xfrm>
              <a:off x="5431" y="1065"/>
              <a:ext cx="4" cy="13"/>
            </a:xfrm>
            <a:custGeom>
              <a:avLst/>
              <a:gdLst>
                <a:gd name="T0" fmla="*/ 1 w 13"/>
                <a:gd name="T1" fmla="*/ 0 h 38"/>
                <a:gd name="T2" fmla="*/ 7 w 13"/>
                <a:gd name="T3" fmla="*/ 8 h 38"/>
                <a:gd name="T4" fmla="*/ 11 w 13"/>
                <a:gd name="T5" fmla="*/ 18 h 38"/>
                <a:gd name="T6" fmla="*/ 13 w 13"/>
                <a:gd name="T7" fmla="*/ 28 h 38"/>
                <a:gd name="T8" fmla="*/ 12 w 13"/>
                <a:gd name="T9" fmla="*/ 38 h 38"/>
                <a:gd name="T10" fmla="*/ 10 w 13"/>
                <a:gd name="T11" fmla="*/ 37 h 38"/>
                <a:gd name="T12" fmla="*/ 8 w 13"/>
                <a:gd name="T13" fmla="*/ 38 h 38"/>
                <a:gd name="T14" fmla="*/ 7 w 13"/>
                <a:gd name="T15" fmla="*/ 38 h 38"/>
                <a:gd name="T16" fmla="*/ 7 w 13"/>
                <a:gd name="T17" fmla="*/ 37 h 38"/>
                <a:gd name="T18" fmla="*/ 8 w 13"/>
                <a:gd name="T19" fmla="*/ 30 h 38"/>
                <a:gd name="T20" fmla="*/ 8 w 13"/>
                <a:gd name="T21" fmla="*/ 25 h 38"/>
                <a:gd name="T22" fmla="*/ 7 w 13"/>
                <a:gd name="T23" fmla="*/ 19 h 38"/>
                <a:gd name="T24" fmla="*/ 6 w 13"/>
                <a:gd name="T25" fmla="*/ 14 h 38"/>
                <a:gd name="T26" fmla="*/ 5 w 13"/>
                <a:gd name="T27" fmla="*/ 11 h 38"/>
                <a:gd name="T28" fmla="*/ 2 w 13"/>
                <a:gd name="T29" fmla="*/ 9 h 38"/>
                <a:gd name="T30" fmla="*/ 1 w 13"/>
                <a:gd name="T31" fmla="*/ 6 h 38"/>
                <a:gd name="T32" fmla="*/ 0 w 13"/>
                <a:gd name="T33" fmla="*/ 4 h 38"/>
                <a:gd name="T34" fmla="*/ 0 w 13"/>
                <a:gd name="T35" fmla="*/ 3 h 38"/>
                <a:gd name="T36" fmla="*/ 1 w 13"/>
                <a:gd name="T37" fmla="*/ 0 h 38"/>
                <a:gd name="T38" fmla="*/ 1 w 13"/>
                <a:gd name="T3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38">
                  <a:moveTo>
                    <a:pt x="1" y="0"/>
                  </a:moveTo>
                  <a:lnTo>
                    <a:pt x="7" y="8"/>
                  </a:lnTo>
                  <a:lnTo>
                    <a:pt x="11" y="18"/>
                  </a:lnTo>
                  <a:lnTo>
                    <a:pt x="13" y="28"/>
                  </a:lnTo>
                  <a:lnTo>
                    <a:pt x="12" y="38"/>
                  </a:lnTo>
                  <a:lnTo>
                    <a:pt x="10" y="37"/>
                  </a:lnTo>
                  <a:lnTo>
                    <a:pt x="8" y="38"/>
                  </a:lnTo>
                  <a:lnTo>
                    <a:pt x="7" y="38"/>
                  </a:lnTo>
                  <a:lnTo>
                    <a:pt x="7" y="37"/>
                  </a:lnTo>
                  <a:lnTo>
                    <a:pt x="8" y="30"/>
                  </a:lnTo>
                  <a:lnTo>
                    <a:pt x="8" y="25"/>
                  </a:lnTo>
                  <a:lnTo>
                    <a:pt x="7" y="19"/>
                  </a:lnTo>
                  <a:lnTo>
                    <a:pt x="6" y="14"/>
                  </a:lnTo>
                  <a:lnTo>
                    <a:pt x="5" y="11"/>
                  </a:lnTo>
                  <a:lnTo>
                    <a:pt x="2" y="9"/>
                  </a:lnTo>
                  <a:lnTo>
                    <a:pt x="1" y="6"/>
                  </a:lnTo>
                  <a:lnTo>
                    <a:pt x="0" y="4"/>
                  </a:lnTo>
                  <a:lnTo>
                    <a:pt x="0" y="3"/>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1" name="Freeform 297">
              <a:extLst>
                <a:ext uri="{FF2B5EF4-FFF2-40B4-BE49-F238E27FC236}">
                  <a16:creationId xmlns:a16="http://schemas.microsoft.com/office/drawing/2014/main" id="{3B410D89-C10E-45B4-952B-702589F5842F}"/>
                </a:ext>
              </a:extLst>
            </p:cNvPr>
            <p:cNvSpPr>
              <a:spLocks/>
            </p:cNvSpPr>
            <p:nvPr/>
          </p:nvSpPr>
          <p:spPr bwMode="auto">
            <a:xfrm>
              <a:off x="5378" y="1163"/>
              <a:ext cx="14" cy="5"/>
            </a:xfrm>
            <a:custGeom>
              <a:avLst/>
              <a:gdLst>
                <a:gd name="T0" fmla="*/ 0 w 43"/>
                <a:gd name="T1" fmla="*/ 0 h 16"/>
                <a:gd name="T2" fmla="*/ 8 w 43"/>
                <a:gd name="T3" fmla="*/ 9 h 16"/>
                <a:gd name="T4" fmla="*/ 17 w 43"/>
                <a:gd name="T5" fmla="*/ 11 h 16"/>
                <a:gd name="T6" fmla="*/ 27 w 43"/>
                <a:gd name="T7" fmla="*/ 11 h 16"/>
                <a:gd name="T8" fmla="*/ 38 w 43"/>
                <a:gd name="T9" fmla="*/ 9 h 16"/>
                <a:gd name="T10" fmla="*/ 40 w 43"/>
                <a:gd name="T11" fmla="*/ 9 h 16"/>
                <a:gd name="T12" fmla="*/ 43 w 43"/>
                <a:gd name="T13" fmla="*/ 9 h 16"/>
                <a:gd name="T14" fmla="*/ 42 w 43"/>
                <a:gd name="T15" fmla="*/ 11 h 16"/>
                <a:gd name="T16" fmla="*/ 39 w 43"/>
                <a:gd name="T17" fmla="*/ 14 h 16"/>
                <a:gd name="T18" fmla="*/ 29 w 43"/>
                <a:gd name="T19" fmla="*/ 16 h 16"/>
                <a:gd name="T20" fmla="*/ 17 w 43"/>
                <a:gd name="T21" fmla="*/ 16 h 16"/>
                <a:gd name="T22" fmla="*/ 7 w 43"/>
                <a:gd name="T23" fmla="*/ 12 h 16"/>
                <a:gd name="T24" fmla="*/ 0 w 43"/>
                <a:gd name="T25" fmla="*/ 4 h 16"/>
                <a:gd name="T26" fmla="*/ 0 w 43"/>
                <a:gd name="T27" fmla="*/ 1 h 16"/>
                <a:gd name="T28" fmla="*/ 0 w 43"/>
                <a:gd name="T29" fmla="*/ 0 h 16"/>
                <a:gd name="T30" fmla="*/ 0 w 43"/>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16">
                  <a:moveTo>
                    <a:pt x="0" y="0"/>
                  </a:moveTo>
                  <a:lnTo>
                    <a:pt x="8" y="9"/>
                  </a:lnTo>
                  <a:lnTo>
                    <a:pt x="17" y="11"/>
                  </a:lnTo>
                  <a:lnTo>
                    <a:pt x="27" y="11"/>
                  </a:lnTo>
                  <a:lnTo>
                    <a:pt x="38" y="9"/>
                  </a:lnTo>
                  <a:lnTo>
                    <a:pt x="40" y="9"/>
                  </a:lnTo>
                  <a:lnTo>
                    <a:pt x="43" y="9"/>
                  </a:lnTo>
                  <a:lnTo>
                    <a:pt x="42" y="11"/>
                  </a:lnTo>
                  <a:lnTo>
                    <a:pt x="39" y="14"/>
                  </a:lnTo>
                  <a:lnTo>
                    <a:pt x="29" y="16"/>
                  </a:lnTo>
                  <a:lnTo>
                    <a:pt x="17" y="16"/>
                  </a:lnTo>
                  <a:lnTo>
                    <a:pt x="7" y="12"/>
                  </a:lnTo>
                  <a:lnTo>
                    <a:pt x="0" y="4"/>
                  </a:lnTo>
                  <a:lnTo>
                    <a:pt x="0"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2" name="Freeform 298">
              <a:extLst>
                <a:ext uri="{FF2B5EF4-FFF2-40B4-BE49-F238E27FC236}">
                  <a16:creationId xmlns:a16="http://schemas.microsoft.com/office/drawing/2014/main" id="{6191A035-0EBB-429E-B02B-C74D7D6A2213}"/>
                </a:ext>
              </a:extLst>
            </p:cNvPr>
            <p:cNvSpPr>
              <a:spLocks/>
            </p:cNvSpPr>
            <p:nvPr/>
          </p:nvSpPr>
          <p:spPr bwMode="auto">
            <a:xfrm>
              <a:off x="5398" y="1168"/>
              <a:ext cx="4" cy="10"/>
            </a:xfrm>
            <a:custGeom>
              <a:avLst/>
              <a:gdLst>
                <a:gd name="T0" fmla="*/ 0 w 12"/>
                <a:gd name="T1" fmla="*/ 0 h 31"/>
                <a:gd name="T2" fmla="*/ 5 w 12"/>
                <a:gd name="T3" fmla="*/ 6 h 31"/>
                <a:gd name="T4" fmla="*/ 8 w 12"/>
                <a:gd name="T5" fmla="*/ 14 h 31"/>
                <a:gd name="T6" fmla="*/ 11 w 12"/>
                <a:gd name="T7" fmla="*/ 21 h 31"/>
                <a:gd name="T8" fmla="*/ 12 w 12"/>
                <a:gd name="T9" fmla="*/ 29 h 31"/>
                <a:gd name="T10" fmla="*/ 11 w 12"/>
                <a:gd name="T11" fmla="*/ 30 h 31"/>
                <a:gd name="T12" fmla="*/ 10 w 12"/>
                <a:gd name="T13" fmla="*/ 31 h 31"/>
                <a:gd name="T14" fmla="*/ 7 w 12"/>
                <a:gd name="T15" fmla="*/ 24 h 31"/>
                <a:gd name="T16" fmla="*/ 5 w 12"/>
                <a:gd name="T17" fmla="*/ 16 h 31"/>
                <a:gd name="T18" fmla="*/ 2 w 12"/>
                <a:gd name="T19" fmla="*/ 10 h 31"/>
                <a:gd name="T20" fmla="*/ 0 w 12"/>
                <a:gd name="T21" fmla="*/ 4 h 31"/>
                <a:gd name="T22" fmla="*/ 0 w 12"/>
                <a:gd name="T23" fmla="*/ 1 h 31"/>
                <a:gd name="T24" fmla="*/ 0 w 12"/>
                <a:gd name="T25" fmla="*/ 0 h 31"/>
                <a:gd name="T26" fmla="*/ 0 w 12"/>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31">
                  <a:moveTo>
                    <a:pt x="0" y="0"/>
                  </a:moveTo>
                  <a:lnTo>
                    <a:pt x="5" y="6"/>
                  </a:lnTo>
                  <a:lnTo>
                    <a:pt x="8" y="14"/>
                  </a:lnTo>
                  <a:lnTo>
                    <a:pt x="11" y="21"/>
                  </a:lnTo>
                  <a:lnTo>
                    <a:pt x="12" y="29"/>
                  </a:lnTo>
                  <a:lnTo>
                    <a:pt x="11" y="30"/>
                  </a:lnTo>
                  <a:lnTo>
                    <a:pt x="10" y="31"/>
                  </a:lnTo>
                  <a:lnTo>
                    <a:pt x="7" y="24"/>
                  </a:lnTo>
                  <a:lnTo>
                    <a:pt x="5" y="16"/>
                  </a:lnTo>
                  <a:lnTo>
                    <a:pt x="2" y="10"/>
                  </a:lnTo>
                  <a:lnTo>
                    <a:pt x="0" y="4"/>
                  </a:lnTo>
                  <a:lnTo>
                    <a:pt x="0"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3" name="Freeform 299">
              <a:extLst>
                <a:ext uri="{FF2B5EF4-FFF2-40B4-BE49-F238E27FC236}">
                  <a16:creationId xmlns:a16="http://schemas.microsoft.com/office/drawing/2014/main" id="{42982A65-6097-445D-80FF-BB88D11236A6}"/>
                </a:ext>
              </a:extLst>
            </p:cNvPr>
            <p:cNvSpPr>
              <a:spLocks/>
            </p:cNvSpPr>
            <p:nvPr/>
          </p:nvSpPr>
          <p:spPr bwMode="auto">
            <a:xfrm>
              <a:off x="5395" y="1172"/>
              <a:ext cx="2" cy="5"/>
            </a:xfrm>
            <a:custGeom>
              <a:avLst/>
              <a:gdLst>
                <a:gd name="T0" fmla="*/ 1 w 6"/>
                <a:gd name="T1" fmla="*/ 0 h 15"/>
                <a:gd name="T2" fmla="*/ 4 w 6"/>
                <a:gd name="T3" fmla="*/ 2 h 15"/>
                <a:gd name="T4" fmla="*/ 6 w 6"/>
                <a:gd name="T5" fmla="*/ 7 h 15"/>
                <a:gd name="T6" fmla="*/ 6 w 6"/>
                <a:gd name="T7" fmla="*/ 11 h 15"/>
                <a:gd name="T8" fmla="*/ 6 w 6"/>
                <a:gd name="T9" fmla="*/ 15 h 15"/>
                <a:gd name="T10" fmla="*/ 5 w 6"/>
                <a:gd name="T11" fmla="*/ 15 h 15"/>
                <a:gd name="T12" fmla="*/ 4 w 6"/>
                <a:gd name="T13" fmla="*/ 15 h 15"/>
                <a:gd name="T14" fmla="*/ 3 w 6"/>
                <a:gd name="T15" fmla="*/ 11 h 15"/>
                <a:gd name="T16" fmla="*/ 1 w 6"/>
                <a:gd name="T17" fmla="*/ 7 h 15"/>
                <a:gd name="T18" fmla="*/ 0 w 6"/>
                <a:gd name="T19" fmla="*/ 4 h 15"/>
                <a:gd name="T20" fmla="*/ 1 w 6"/>
                <a:gd name="T21" fmla="*/ 0 h 15"/>
                <a:gd name="T22" fmla="*/ 1 w 6"/>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5">
                  <a:moveTo>
                    <a:pt x="1" y="0"/>
                  </a:moveTo>
                  <a:lnTo>
                    <a:pt x="4" y="2"/>
                  </a:lnTo>
                  <a:lnTo>
                    <a:pt x="6" y="7"/>
                  </a:lnTo>
                  <a:lnTo>
                    <a:pt x="6" y="11"/>
                  </a:lnTo>
                  <a:lnTo>
                    <a:pt x="6" y="15"/>
                  </a:lnTo>
                  <a:lnTo>
                    <a:pt x="5" y="15"/>
                  </a:lnTo>
                  <a:lnTo>
                    <a:pt x="4" y="15"/>
                  </a:lnTo>
                  <a:lnTo>
                    <a:pt x="3" y="11"/>
                  </a:lnTo>
                  <a:lnTo>
                    <a:pt x="1" y="7"/>
                  </a:lnTo>
                  <a:lnTo>
                    <a:pt x="0" y="4"/>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4" name="Freeform 300">
              <a:extLst>
                <a:ext uri="{FF2B5EF4-FFF2-40B4-BE49-F238E27FC236}">
                  <a16:creationId xmlns:a16="http://schemas.microsoft.com/office/drawing/2014/main" id="{468DD4C8-B6DE-4F5F-B36C-608CA488AD96}"/>
                </a:ext>
              </a:extLst>
            </p:cNvPr>
            <p:cNvSpPr>
              <a:spLocks/>
            </p:cNvSpPr>
            <p:nvPr/>
          </p:nvSpPr>
          <p:spPr bwMode="auto">
            <a:xfrm>
              <a:off x="5387" y="1159"/>
              <a:ext cx="1" cy="4"/>
            </a:xfrm>
            <a:custGeom>
              <a:avLst/>
              <a:gdLst>
                <a:gd name="T0" fmla="*/ 2 w 5"/>
                <a:gd name="T1" fmla="*/ 0 h 11"/>
                <a:gd name="T2" fmla="*/ 3 w 5"/>
                <a:gd name="T3" fmla="*/ 2 h 11"/>
                <a:gd name="T4" fmla="*/ 5 w 5"/>
                <a:gd name="T5" fmla="*/ 5 h 11"/>
                <a:gd name="T6" fmla="*/ 3 w 5"/>
                <a:gd name="T7" fmla="*/ 9 h 11"/>
                <a:gd name="T8" fmla="*/ 2 w 5"/>
                <a:gd name="T9" fmla="*/ 11 h 11"/>
                <a:gd name="T10" fmla="*/ 1 w 5"/>
                <a:gd name="T11" fmla="*/ 9 h 11"/>
                <a:gd name="T12" fmla="*/ 0 w 5"/>
                <a:gd name="T13" fmla="*/ 6 h 11"/>
                <a:gd name="T14" fmla="*/ 0 w 5"/>
                <a:gd name="T15" fmla="*/ 2 h 11"/>
                <a:gd name="T16" fmla="*/ 2 w 5"/>
                <a:gd name="T17" fmla="*/ 0 h 11"/>
                <a:gd name="T18" fmla="*/ 2 w 5"/>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1">
                  <a:moveTo>
                    <a:pt x="2" y="0"/>
                  </a:moveTo>
                  <a:lnTo>
                    <a:pt x="3" y="2"/>
                  </a:lnTo>
                  <a:lnTo>
                    <a:pt x="5" y="5"/>
                  </a:lnTo>
                  <a:lnTo>
                    <a:pt x="3" y="9"/>
                  </a:lnTo>
                  <a:lnTo>
                    <a:pt x="2" y="11"/>
                  </a:lnTo>
                  <a:lnTo>
                    <a:pt x="1" y="9"/>
                  </a:lnTo>
                  <a:lnTo>
                    <a:pt x="0" y="6"/>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5" name="Freeform 301">
              <a:extLst>
                <a:ext uri="{FF2B5EF4-FFF2-40B4-BE49-F238E27FC236}">
                  <a16:creationId xmlns:a16="http://schemas.microsoft.com/office/drawing/2014/main" id="{4128EBBC-57D3-45FB-8D87-360E1E838BF7}"/>
                </a:ext>
              </a:extLst>
            </p:cNvPr>
            <p:cNvSpPr>
              <a:spLocks/>
            </p:cNvSpPr>
            <p:nvPr/>
          </p:nvSpPr>
          <p:spPr bwMode="auto">
            <a:xfrm>
              <a:off x="5382" y="1162"/>
              <a:ext cx="2" cy="2"/>
            </a:xfrm>
            <a:custGeom>
              <a:avLst/>
              <a:gdLst>
                <a:gd name="T0" fmla="*/ 3 w 5"/>
                <a:gd name="T1" fmla="*/ 0 h 7"/>
                <a:gd name="T2" fmla="*/ 4 w 5"/>
                <a:gd name="T3" fmla="*/ 2 h 7"/>
                <a:gd name="T4" fmla="*/ 5 w 5"/>
                <a:gd name="T5" fmla="*/ 5 h 7"/>
                <a:gd name="T6" fmla="*/ 3 w 5"/>
                <a:gd name="T7" fmla="*/ 7 h 7"/>
                <a:gd name="T8" fmla="*/ 0 w 5"/>
                <a:gd name="T9" fmla="*/ 5 h 7"/>
                <a:gd name="T10" fmla="*/ 1 w 5"/>
                <a:gd name="T11" fmla="*/ 2 h 7"/>
                <a:gd name="T12" fmla="*/ 3 w 5"/>
                <a:gd name="T13" fmla="*/ 0 h 7"/>
                <a:gd name="T14" fmla="*/ 3 w 5"/>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3" y="0"/>
                  </a:moveTo>
                  <a:lnTo>
                    <a:pt x="4" y="2"/>
                  </a:lnTo>
                  <a:lnTo>
                    <a:pt x="5" y="5"/>
                  </a:lnTo>
                  <a:lnTo>
                    <a:pt x="3" y="7"/>
                  </a:lnTo>
                  <a:lnTo>
                    <a:pt x="0" y="5"/>
                  </a:lnTo>
                  <a:lnTo>
                    <a:pt x="1" y="2"/>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6" name="Freeform 302">
              <a:extLst>
                <a:ext uri="{FF2B5EF4-FFF2-40B4-BE49-F238E27FC236}">
                  <a16:creationId xmlns:a16="http://schemas.microsoft.com/office/drawing/2014/main" id="{1D9A0633-7B3E-4470-BDD0-986DF4379EC8}"/>
                </a:ext>
              </a:extLst>
            </p:cNvPr>
            <p:cNvSpPr>
              <a:spLocks/>
            </p:cNvSpPr>
            <p:nvPr/>
          </p:nvSpPr>
          <p:spPr bwMode="auto">
            <a:xfrm>
              <a:off x="5456" y="814"/>
              <a:ext cx="29" cy="2"/>
            </a:xfrm>
            <a:custGeom>
              <a:avLst/>
              <a:gdLst>
                <a:gd name="T0" fmla="*/ 74 w 88"/>
                <a:gd name="T1" fmla="*/ 0 h 7"/>
                <a:gd name="T2" fmla="*/ 77 w 88"/>
                <a:gd name="T3" fmla="*/ 0 h 7"/>
                <a:gd name="T4" fmla="*/ 82 w 88"/>
                <a:gd name="T5" fmla="*/ 0 h 7"/>
                <a:gd name="T6" fmla="*/ 87 w 88"/>
                <a:gd name="T7" fmla="*/ 0 h 7"/>
                <a:gd name="T8" fmla="*/ 88 w 88"/>
                <a:gd name="T9" fmla="*/ 4 h 7"/>
                <a:gd name="T10" fmla="*/ 77 w 88"/>
                <a:gd name="T11" fmla="*/ 4 h 7"/>
                <a:gd name="T12" fmla="*/ 66 w 88"/>
                <a:gd name="T13" fmla="*/ 5 h 7"/>
                <a:gd name="T14" fmla="*/ 54 w 88"/>
                <a:gd name="T15" fmla="*/ 5 h 7"/>
                <a:gd name="T16" fmla="*/ 42 w 88"/>
                <a:gd name="T17" fmla="*/ 7 h 7"/>
                <a:gd name="T18" fmla="*/ 32 w 88"/>
                <a:gd name="T19" fmla="*/ 5 h 7"/>
                <a:gd name="T20" fmla="*/ 22 w 88"/>
                <a:gd name="T21" fmla="*/ 7 h 7"/>
                <a:gd name="T22" fmla="*/ 12 w 88"/>
                <a:gd name="T23" fmla="*/ 7 h 7"/>
                <a:gd name="T24" fmla="*/ 0 w 88"/>
                <a:gd name="T25" fmla="*/ 5 h 7"/>
                <a:gd name="T26" fmla="*/ 7 w 88"/>
                <a:gd name="T27" fmla="*/ 2 h 7"/>
                <a:gd name="T28" fmla="*/ 13 w 88"/>
                <a:gd name="T29" fmla="*/ 2 h 7"/>
                <a:gd name="T30" fmla="*/ 20 w 88"/>
                <a:gd name="T31" fmla="*/ 2 h 7"/>
                <a:gd name="T32" fmla="*/ 27 w 88"/>
                <a:gd name="T33" fmla="*/ 2 h 7"/>
                <a:gd name="T34" fmla="*/ 39 w 88"/>
                <a:gd name="T35" fmla="*/ 0 h 7"/>
                <a:gd name="T36" fmla="*/ 51 w 88"/>
                <a:gd name="T37" fmla="*/ 2 h 7"/>
                <a:gd name="T38" fmla="*/ 62 w 88"/>
                <a:gd name="T39" fmla="*/ 0 h 7"/>
                <a:gd name="T40" fmla="*/ 74 w 88"/>
                <a:gd name="T41" fmla="*/ 0 h 7"/>
                <a:gd name="T42" fmla="*/ 74 w 88"/>
                <a:gd name="T4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7">
                  <a:moveTo>
                    <a:pt x="74" y="0"/>
                  </a:moveTo>
                  <a:lnTo>
                    <a:pt x="77" y="0"/>
                  </a:lnTo>
                  <a:lnTo>
                    <a:pt x="82" y="0"/>
                  </a:lnTo>
                  <a:lnTo>
                    <a:pt x="87" y="0"/>
                  </a:lnTo>
                  <a:lnTo>
                    <a:pt x="88" y="4"/>
                  </a:lnTo>
                  <a:lnTo>
                    <a:pt x="77" y="4"/>
                  </a:lnTo>
                  <a:lnTo>
                    <a:pt x="66" y="5"/>
                  </a:lnTo>
                  <a:lnTo>
                    <a:pt x="54" y="5"/>
                  </a:lnTo>
                  <a:lnTo>
                    <a:pt x="42" y="7"/>
                  </a:lnTo>
                  <a:lnTo>
                    <a:pt x="32" y="5"/>
                  </a:lnTo>
                  <a:lnTo>
                    <a:pt x="22" y="7"/>
                  </a:lnTo>
                  <a:lnTo>
                    <a:pt x="12" y="7"/>
                  </a:lnTo>
                  <a:lnTo>
                    <a:pt x="0" y="5"/>
                  </a:lnTo>
                  <a:lnTo>
                    <a:pt x="7" y="2"/>
                  </a:lnTo>
                  <a:lnTo>
                    <a:pt x="13" y="2"/>
                  </a:lnTo>
                  <a:lnTo>
                    <a:pt x="20" y="2"/>
                  </a:lnTo>
                  <a:lnTo>
                    <a:pt x="27" y="2"/>
                  </a:lnTo>
                  <a:lnTo>
                    <a:pt x="39" y="0"/>
                  </a:lnTo>
                  <a:lnTo>
                    <a:pt x="51" y="2"/>
                  </a:lnTo>
                  <a:lnTo>
                    <a:pt x="62" y="0"/>
                  </a:lnTo>
                  <a:lnTo>
                    <a:pt x="74" y="0"/>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7" name="Freeform 303">
              <a:extLst>
                <a:ext uri="{FF2B5EF4-FFF2-40B4-BE49-F238E27FC236}">
                  <a16:creationId xmlns:a16="http://schemas.microsoft.com/office/drawing/2014/main" id="{4A8042E8-1CA3-4DFC-A1FD-1F06984E2BBA}"/>
                </a:ext>
              </a:extLst>
            </p:cNvPr>
            <p:cNvSpPr>
              <a:spLocks/>
            </p:cNvSpPr>
            <p:nvPr/>
          </p:nvSpPr>
          <p:spPr bwMode="auto">
            <a:xfrm>
              <a:off x="5474" y="830"/>
              <a:ext cx="45" cy="3"/>
            </a:xfrm>
            <a:custGeom>
              <a:avLst/>
              <a:gdLst>
                <a:gd name="T0" fmla="*/ 117 w 135"/>
                <a:gd name="T1" fmla="*/ 0 h 8"/>
                <a:gd name="T2" fmla="*/ 121 w 135"/>
                <a:gd name="T3" fmla="*/ 0 h 8"/>
                <a:gd name="T4" fmla="*/ 127 w 135"/>
                <a:gd name="T5" fmla="*/ 0 h 8"/>
                <a:gd name="T6" fmla="*/ 131 w 135"/>
                <a:gd name="T7" fmla="*/ 0 h 8"/>
                <a:gd name="T8" fmla="*/ 135 w 135"/>
                <a:gd name="T9" fmla="*/ 2 h 8"/>
                <a:gd name="T10" fmla="*/ 128 w 135"/>
                <a:gd name="T11" fmla="*/ 5 h 8"/>
                <a:gd name="T12" fmla="*/ 122 w 135"/>
                <a:gd name="T13" fmla="*/ 5 h 8"/>
                <a:gd name="T14" fmla="*/ 115 w 135"/>
                <a:gd name="T15" fmla="*/ 4 h 8"/>
                <a:gd name="T16" fmla="*/ 110 w 135"/>
                <a:gd name="T17" fmla="*/ 5 h 8"/>
                <a:gd name="T18" fmla="*/ 87 w 135"/>
                <a:gd name="T19" fmla="*/ 5 h 8"/>
                <a:gd name="T20" fmla="*/ 64 w 135"/>
                <a:gd name="T21" fmla="*/ 7 h 8"/>
                <a:gd name="T22" fmla="*/ 42 w 135"/>
                <a:gd name="T23" fmla="*/ 7 h 8"/>
                <a:gd name="T24" fmla="*/ 20 w 135"/>
                <a:gd name="T25" fmla="*/ 8 h 8"/>
                <a:gd name="T26" fmla="*/ 14 w 135"/>
                <a:gd name="T27" fmla="*/ 8 h 8"/>
                <a:gd name="T28" fmla="*/ 9 w 135"/>
                <a:gd name="T29" fmla="*/ 8 h 8"/>
                <a:gd name="T30" fmla="*/ 5 w 135"/>
                <a:gd name="T31" fmla="*/ 8 h 8"/>
                <a:gd name="T32" fmla="*/ 0 w 135"/>
                <a:gd name="T33" fmla="*/ 7 h 8"/>
                <a:gd name="T34" fmla="*/ 7 w 135"/>
                <a:gd name="T35" fmla="*/ 4 h 8"/>
                <a:gd name="T36" fmla="*/ 14 w 135"/>
                <a:gd name="T37" fmla="*/ 4 h 8"/>
                <a:gd name="T38" fmla="*/ 22 w 135"/>
                <a:gd name="T39" fmla="*/ 4 h 8"/>
                <a:gd name="T40" fmla="*/ 29 w 135"/>
                <a:gd name="T41" fmla="*/ 4 h 8"/>
                <a:gd name="T42" fmla="*/ 51 w 135"/>
                <a:gd name="T43" fmla="*/ 2 h 8"/>
                <a:gd name="T44" fmla="*/ 73 w 135"/>
                <a:gd name="T45" fmla="*/ 2 h 8"/>
                <a:gd name="T46" fmla="*/ 95 w 135"/>
                <a:gd name="T47" fmla="*/ 2 h 8"/>
                <a:gd name="T48" fmla="*/ 117 w 135"/>
                <a:gd name="T49" fmla="*/ 0 h 8"/>
                <a:gd name="T50" fmla="*/ 117 w 135"/>
                <a:gd name="T5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5" h="8">
                  <a:moveTo>
                    <a:pt x="117" y="0"/>
                  </a:moveTo>
                  <a:lnTo>
                    <a:pt x="121" y="0"/>
                  </a:lnTo>
                  <a:lnTo>
                    <a:pt x="127" y="0"/>
                  </a:lnTo>
                  <a:lnTo>
                    <a:pt x="131" y="0"/>
                  </a:lnTo>
                  <a:lnTo>
                    <a:pt x="135" y="2"/>
                  </a:lnTo>
                  <a:lnTo>
                    <a:pt x="128" y="5"/>
                  </a:lnTo>
                  <a:lnTo>
                    <a:pt x="122" y="5"/>
                  </a:lnTo>
                  <a:lnTo>
                    <a:pt x="115" y="4"/>
                  </a:lnTo>
                  <a:lnTo>
                    <a:pt x="110" y="5"/>
                  </a:lnTo>
                  <a:lnTo>
                    <a:pt x="87" y="5"/>
                  </a:lnTo>
                  <a:lnTo>
                    <a:pt x="64" y="7"/>
                  </a:lnTo>
                  <a:lnTo>
                    <a:pt x="42" y="7"/>
                  </a:lnTo>
                  <a:lnTo>
                    <a:pt x="20" y="8"/>
                  </a:lnTo>
                  <a:lnTo>
                    <a:pt x="14" y="8"/>
                  </a:lnTo>
                  <a:lnTo>
                    <a:pt x="9" y="8"/>
                  </a:lnTo>
                  <a:lnTo>
                    <a:pt x="5" y="8"/>
                  </a:lnTo>
                  <a:lnTo>
                    <a:pt x="0" y="7"/>
                  </a:lnTo>
                  <a:lnTo>
                    <a:pt x="7" y="4"/>
                  </a:lnTo>
                  <a:lnTo>
                    <a:pt x="14" y="4"/>
                  </a:lnTo>
                  <a:lnTo>
                    <a:pt x="22" y="4"/>
                  </a:lnTo>
                  <a:lnTo>
                    <a:pt x="29" y="4"/>
                  </a:lnTo>
                  <a:lnTo>
                    <a:pt x="51" y="2"/>
                  </a:lnTo>
                  <a:lnTo>
                    <a:pt x="73" y="2"/>
                  </a:lnTo>
                  <a:lnTo>
                    <a:pt x="95" y="2"/>
                  </a:lnTo>
                  <a:lnTo>
                    <a:pt x="117" y="0"/>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8" name="Freeform 304">
              <a:extLst>
                <a:ext uri="{FF2B5EF4-FFF2-40B4-BE49-F238E27FC236}">
                  <a16:creationId xmlns:a16="http://schemas.microsoft.com/office/drawing/2014/main" id="{107AA00A-1644-4F0D-B511-6F7843BB5514}"/>
                </a:ext>
              </a:extLst>
            </p:cNvPr>
            <p:cNvSpPr>
              <a:spLocks/>
            </p:cNvSpPr>
            <p:nvPr/>
          </p:nvSpPr>
          <p:spPr bwMode="auto">
            <a:xfrm>
              <a:off x="5477" y="849"/>
              <a:ext cx="31" cy="3"/>
            </a:xfrm>
            <a:custGeom>
              <a:avLst/>
              <a:gdLst>
                <a:gd name="T0" fmla="*/ 77 w 92"/>
                <a:gd name="T1" fmla="*/ 0 h 9"/>
                <a:gd name="T2" fmla="*/ 81 w 92"/>
                <a:gd name="T3" fmla="*/ 0 h 9"/>
                <a:gd name="T4" fmla="*/ 85 w 92"/>
                <a:gd name="T5" fmla="*/ 0 h 9"/>
                <a:gd name="T6" fmla="*/ 88 w 92"/>
                <a:gd name="T7" fmla="*/ 0 h 9"/>
                <a:gd name="T8" fmla="*/ 92 w 92"/>
                <a:gd name="T9" fmla="*/ 1 h 9"/>
                <a:gd name="T10" fmla="*/ 87 w 92"/>
                <a:gd name="T11" fmla="*/ 4 h 9"/>
                <a:gd name="T12" fmla="*/ 81 w 92"/>
                <a:gd name="T13" fmla="*/ 5 h 9"/>
                <a:gd name="T14" fmla="*/ 73 w 92"/>
                <a:gd name="T15" fmla="*/ 4 h 9"/>
                <a:gd name="T16" fmla="*/ 67 w 92"/>
                <a:gd name="T17" fmla="*/ 6 h 9"/>
                <a:gd name="T18" fmla="*/ 51 w 92"/>
                <a:gd name="T19" fmla="*/ 8 h 9"/>
                <a:gd name="T20" fmla="*/ 34 w 92"/>
                <a:gd name="T21" fmla="*/ 9 h 9"/>
                <a:gd name="T22" fmla="*/ 17 w 92"/>
                <a:gd name="T23" fmla="*/ 9 h 9"/>
                <a:gd name="T24" fmla="*/ 0 w 92"/>
                <a:gd name="T25" fmla="*/ 9 h 9"/>
                <a:gd name="T26" fmla="*/ 5 w 92"/>
                <a:gd name="T27" fmla="*/ 5 h 9"/>
                <a:gd name="T28" fmla="*/ 12 w 92"/>
                <a:gd name="T29" fmla="*/ 5 h 9"/>
                <a:gd name="T30" fmla="*/ 18 w 92"/>
                <a:gd name="T31" fmla="*/ 6 h 9"/>
                <a:gd name="T32" fmla="*/ 25 w 92"/>
                <a:gd name="T33" fmla="*/ 6 h 9"/>
                <a:gd name="T34" fmla="*/ 38 w 92"/>
                <a:gd name="T35" fmla="*/ 4 h 9"/>
                <a:gd name="T36" fmla="*/ 51 w 92"/>
                <a:gd name="T37" fmla="*/ 2 h 9"/>
                <a:gd name="T38" fmla="*/ 64 w 92"/>
                <a:gd name="T39" fmla="*/ 1 h 9"/>
                <a:gd name="T40" fmla="*/ 77 w 92"/>
                <a:gd name="T41" fmla="*/ 0 h 9"/>
                <a:gd name="T42" fmla="*/ 77 w 92"/>
                <a:gd name="T4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9">
                  <a:moveTo>
                    <a:pt x="77" y="0"/>
                  </a:moveTo>
                  <a:lnTo>
                    <a:pt x="81" y="0"/>
                  </a:lnTo>
                  <a:lnTo>
                    <a:pt x="85" y="0"/>
                  </a:lnTo>
                  <a:lnTo>
                    <a:pt x="88" y="0"/>
                  </a:lnTo>
                  <a:lnTo>
                    <a:pt x="92" y="1"/>
                  </a:lnTo>
                  <a:lnTo>
                    <a:pt x="87" y="4"/>
                  </a:lnTo>
                  <a:lnTo>
                    <a:pt x="81" y="5"/>
                  </a:lnTo>
                  <a:lnTo>
                    <a:pt x="73" y="4"/>
                  </a:lnTo>
                  <a:lnTo>
                    <a:pt x="67" y="6"/>
                  </a:lnTo>
                  <a:lnTo>
                    <a:pt x="51" y="8"/>
                  </a:lnTo>
                  <a:lnTo>
                    <a:pt x="34" y="9"/>
                  </a:lnTo>
                  <a:lnTo>
                    <a:pt x="17" y="9"/>
                  </a:lnTo>
                  <a:lnTo>
                    <a:pt x="0" y="9"/>
                  </a:lnTo>
                  <a:lnTo>
                    <a:pt x="5" y="5"/>
                  </a:lnTo>
                  <a:lnTo>
                    <a:pt x="12" y="5"/>
                  </a:lnTo>
                  <a:lnTo>
                    <a:pt x="18" y="6"/>
                  </a:lnTo>
                  <a:lnTo>
                    <a:pt x="25" y="6"/>
                  </a:lnTo>
                  <a:lnTo>
                    <a:pt x="38" y="4"/>
                  </a:lnTo>
                  <a:lnTo>
                    <a:pt x="51" y="2"/>
                  </a:lnTo>
                  <a:lnTo>
                    <a:pt x="64" y="1"/>
                  </a:lnTo>
                  <a:lnTo>
                    <a:pt x="77" y="0"/>
                  </a:lnTo>
                  <a:lnTo>
                    <a:pt x="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9" name="Freeform 305">
              <a:extLst>
                <a:ext uri="{FF2B5EF4-FFF2-40B4-BE49-F238E27FC236}">
                  <a16:creationId xmlns:a16="http://schemas.microsoft.com/office/drawing/2014/main" id="{277C7CF9-9271-4D96-9040-1D4655CBFF27}"/>
                </a:ext>
              </a:extLst>
            </p:cNvPr>
            <p:cNvSpPr>
              <a:spLocks/>
            </p:cNvSpPr>
            <p:nvPr/>
          </p:nvSpPr>
          <p:spPr bwMode="auto">
            <a:xfrm>
              <a:off x="5508" y="872"/>
              <a:ext cx="42" cy="2"/>
            </a:xfrm>
            <a:custGeom>
              <a:avLst/>
              <a:gdLst>
                <a:gd name="T0" fmla="*/ 93 w 126"/>
                <a:gd name="T1" fmla="*/ 1 h 8"/>
                <a:gd name="T2" fmla="*/ 101 w 126"/>
                <a:gd name="T3" fmla="*/ 0 h 8"/>
                <a:gd name="T4" fmla="*/ 109 w 126"/>
                <a:gd name="T5" fmla="*/ 0 h 8"/>
                <a:gd name="T6" fmla="*/ 117 w 126"/>
                <a:gd name="T7" fmla="*/ 0 h 8"/>
                <a:gd name="T8" fmla="*/ 124 w 126"/>
                <a:gd name="T9" fmla="*/ 2 h 8"/>
                <a:gd name="T10" fmla="*/ 126 w 126"/>
                <a:gd name="T11" fmla="*/ 2 h 8"/>
                <a:gd name="T12" fmla="*/ 126 w 126"/>
                <a:gd name="T13" fmla="*/ 5 h 8"/>
                <a:gd name="T14" fmla="*/ 96 w 126"/>
                <a:gd name="T15" fmla="*/ 5 h 8"/>
                <a:gd name="T16" fmla="*/ 64 w 126"/>
                <a:gd name="T17" fmla="*/ 5 h 8"/>
                <a:gd name="T18" fmla="*/ 33 w 126"/>
                <a:gd name="T19" fmla="*/ 6 h 8"/>
                <a:gd name="T20" fmla="*/ 3 w 126"/>
                <a:gd name="T21" fmla="*/ 8 h 8"/>
                <a:gd name="T22" fmla="*/ 1 w 126"/>
                <a:gd name="T23" fmla="*/ 7 h 8"/>
                <a:gd name="T24" fmla="*/ 0 w 126"/>
                <a:gd name="T25" fmla="*/ 6 h 8"/>
                <a:gd name="T26" fmla="*/ 5 w 126"/>
                <a:gd name="T27" fmla="*/ 2 h 8"/>
                <a:gd name="T28" fmla="*/ 13 w 126"/>
                <a:gd name="T29" fmla="*/ 2 h 8"/>
                <a:gd name="T30" fmla="*/ 19 w 126"/>
                <a:gd name="T31" fmla="*/ 2 h 8"/>
                <a:gd name="T32" fmla="*/ 26 w 126"/>
                <a:gd name="T33" fmla="*/ 2 h 8"/>
                <a:gd name="T34" fmla="*/ 43 w 126"/>
                <a:gd name="T35" fmla="*/ 2 h 8"/>
                <a:gd name="T36" fmla="*/ 59 w 126"/>
                <a:gd name="T37" fmla="*/ 2 h 8"/>
                <a:gd name="T38" fmla="*/ 75 w 126"/>
                <a:gd name="T39" fmla="*/ 2 h 8"/>
                <a:gd name="T40" fmla="*/ 93 w 126"/>
                <a:gd name="T41" fmla="*/ 1 h 8"/>
                <a:gd name="T42" fmla="*/ 93 w 126"/>
                <a:gd name="T4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8">
                  <a:moveTo>
                    <a:pt x="93" y="1"/>
                  </a:moveTo>
                  <a:lnTo>
                    <a:pt x="101" y="0"/>
                  </a:lnTo>
                  <a:lnTo>
                    <a:pt x="109" y="0"/>
                  </a:lnTo>
                  <a:lnTo>
                    <a:pt x="117" y="0"/>
                  </a:lnTo>
                  <a:lnTo>
                    <a:pt x="124" y="2"/>
                  </a:lnTo>
                  <a:lnTo>
                    <a:pt x="126" y="2"/>
                  </a:lnTo>
                  <a:lnTo>
                    <a:pt x="126" y="5"/>
                  </a:lnTo>
                  <a:lnTo>
                    <a:pt x="96" y="5"/>
                  </a:lnTo>
                  <a:lnTo>
                    <a:pt x="64" y="5"/>
                  </a:lnTo>
                  <a:lnTo>
                    <a:pt x="33" y="6"/>
                  </a:lnTo>
                  <a:lnTo>
                    <a:pt x="3" y="8"/>
                  </a:lnTo>
                  <a:lnTo>
                    <a:pt x="1" y="7"/>
                  </a:lnTo>
                  <a:lnTo>
                    <a:pt x="0" y="6"/>
                  </a:lnTo>
                  <a:lnTo>
                    <a:pt x="5" y="2"/>
                  </a:lnTo>
                  <a:lnTo>
                    <a:pt x="13" y="2"/>
                  </a:lnTo>
                  <a:lnTo>
                    <a:pt x="19" y="2"/>
                  </a:lnTo>
                  <a:lnTo>
                    <a:pt x="26" y="2"/>
                  </a:lnTo>
                  <a:lnTo>
                    <a:pt x="43" y="2"/>
                  </a:lnTo>
                  <a:lnTo>
                    <a:pt x="59" y="2"/>
                  </a:lnTo>
                  <a:lnTo>
                    <a:pt x="75" y="2"/>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grpSp>
        <p:nvGrpSpPr>
          <p:cNvPr id="340" name="Group 4">
            <a:extLst>
              <a:ext uri="{FF2B5EF4-FFF2-40B4-BE49-F238E27FC236}">
                <a16:creationId xmlns:a16="http://schemas.microsoft.com/office/drawing/2014/main" id="{AB06685A-62ED-456B-92AB-30BD7670CFC6}"/>
              </a:ext>
            </a:extLst>
          </p:cNvPr>
          <p:cNvGrpSpPr>
            <a:grpSpLocks noChangeAspect="1"/>
          </p:cNvGrpSpPr>
          <p:nvPr/>
        </p:nvGrpSpPr>
        <p:grpSpPr bwMode="auto">
          <a:xfrm flipH="1">
            <a:off x="5406879" y="1572172"/>
            <a:ext cx="1255738" cy="1125400"/>
            <a:chOff x="5144" y="771"/>
            <a:chExt cx="501" cy="449"/>
          </a:xfrm>
        </p:grpSpPr>
        <p:sp>
          <p:nvSpPr>
            <p:cNvPr id="341" name="AutoShape 3">
              <a:extLst>
                <a:ext uri="{FF2B5EF4-FFF2-40B4-BE49-F238E27FC236}">
                  <a16:creationId xmlns:a16="http://schemas.microsoft.com/office/drawing/2014/main" id="{3B06F1BF-481F-4ED1-984E-D5A3869A784E}"/>
                </a:ext>
              </a:extLst>
            </p:cNvPr>
            <p:cNvSpPr>
              <a:spLocks noChangeAspect="1" noChangeArrowheads="1" noTextEdit="1"/>
            </p:cNvSpPr>
            <p:nvPr/>
          </p:nvSpPr>
          <p:spPr bwMode="auto">
            <a:xfrm>
              <a:off x="5144" y="771"/>
              <a:ext cx="501"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nvGrpSpPr>
            <p:cNvPr id="342" name="Group 205">
              <a:extLst>
                <a:ext uri="{FF2B5EF4-FFF2-40B4-BE49-F238E27FC236}">
                  <a16:creationId xmlns:a16="http://schemas.microsoft.com/office/drawing/2014/main" id="{4BA08E31-4994-4AF0-B5AF-B10AF86F67F2}"/>
                </a:ext>
              </a:extLst>
            </p:cNvPr>
            <p:cNvGrpSpPr>
              <a:grpSpLocks/>
            </p:cNvGrpSpPr>
            <p:nvPr/>
          </p:nvGrpSpPr>
          <p:grpSpPr bwMode="auto">
            <a:xfrm>
              <a:off x="5145" y="780"/>
              <a:ext cx="492" cy="432"/>
              <a:chOff x="5145" y="780"/>
              <a:chExt cx="492" cy="432"/>
            </a:xfrm>
          </p:grpSpPr>
          <p:sp>
            <p:nvSpPr>
              <p:cNvPr id="443" name="Freeform 5">
                <a:extLst>
                  <a:ext uri="{FF2B5EF4-FFF2-40B4-BE49-F238E27FC236}">
                    <a16:creationId xmlns:a16="http://schemas.microsoft.com/office/drawing/2014/main" id="{0EC66F87-D846-4D93-BA37-DF6E721B1FA1}"/>
                  </a:ext>
                </a:extLst>
              </p:cNvPr>
              <p:cNvSpPr>
                <a:spLocks/>
              </p:cNvSpPr>
              <p:nvPr/>
            </p:nvSpPr>
            <p:spPr bwMode="auto">
              <a:xfrm>
                <a:off x="5146" y="1030"/>
                <a:ext cx="189" cy="180"/>
              </a:xfrm>
              <a:custGeom>
                <a:avLst/>
                <a:gdLst>
                  <a:gd name="T0" fmla="*/ 396 w 569"/>
                  <a:gd name="T1" fmla="*/ 11 h 539"/>
                  <a:gd name="T2" fmla="*/ 309 w 569"/>
                  <a:gd name="T3" fmla="*/ 1 h 539"/>
                  <a:gd name="T4" fmla="*/ 195 w 569"/>
                  <a:gd name="T5" fmla="*/ 15 h 539"/>
                  <a:gd name="T6" fmla="*/ 94 w 569"/>
                  <a:gd name="T7" fmla="*/ 56 h 539"/>
                  <a:gd name="T8" fmla="*/ 40 w 569"/>
                  <a:gd name="T9" fmla="*/ 113 h 539"/>
                  <a:gd name="T10" fmla="*/ 4 w 569"/>
                  <a:gd name="T11" fmla="*/ 195 h 539"/>
                  <a:gd name="T12" fmla="*/ 10 w 569"/>
                  <a:gd name="T13" fmla="*/ 315 h 539"/>
                  <a:gd name="T14" fmla="*/ 47 w 569"/>
                  <a:gd name="T15" fmla="*/ 399 h 539"/>
                  <a:gd name="T16" fmla="*/ 109 w 569"/>
                  <a:gd name="T17" fmla="*/ 477 h 539"/>
                  <a:gd name="T18" fmla="*/ 212 w 569"/>
                  <a:gd name="T19" fmla="*/ 528 h 539"/>
                  <a:gd name="T20" fmla="*/ 328 w 569"/>
                  <a:gd name="T21" fmla="*/ 538 h 539"/>
                  <a:gd name="T22" fmla="*/ 424 w 569"/>
                  <a:gd name="T23" fmla="*/ 510 h 539"/>
                  <a:gd name="T24" fmla="*/ 524 w 569"/>
                  <a:gd name="T25" fmla="*/ 408 h 539"/>
                  <a:gd name="T26" fmla="*/ 569 w 569"/>
                  <a:gd name="T27" fmla="*/ 281 h 539"/>
                  <a:gd name="T28" fmla="*/ 553 w 569"/>
                  <a:gd name="T29" fmla="*/ 185 h 539"/>
                  <a:gd name="T30" fmla="*/ 511 w 569"/>
                  <a:gd name="T31" fmla="*/ 102 h 539"/>
                  <a:gd name="T32" fmla="*/ 455 w 569"/>
                  <a:gd name="T33" fmla="*/ 45 h 539"/>
                  <a:gd name="T34" fmla="*/ 462 w 569"/>
                  <a:gd name="T35" fmla="*/ 109 h 539"/>
                  <a:gd name="T36" fmla="*/ 509 w 569"/>
                  <a:gd name="T37" fmla="*/ 186 h 539"/>
                  <a:gd name="T38" fmla="*/ 527 w 569"/>
                  <a:gd name="T39" fmla="*/ 270 h 539"/>
                  <a:gd name="T40" fmla="*/ 503 w 569"/>
                  <a:gd name="T41" fmla="*/ 365 h 539"/>
                  <a:gd name="T42" fmla="*/ 440 w 569"/>
                  <a:gd name="T43" fmla="*/ 448 h 539"/>
                  <a:gd name="T44" fmla="*/ 324 w 569"/>
                  <a:gd name="T45" fmla="*/ 494 h 539"/>
                  <a:gd name="T46" fmla="*/ 220 w 569"/>
                  <a:gd name="T47" fmla="*/ 484 h 539"/>
                  <a:gd name="T48" fmla="*/ 134 w 569"/>
                  <a:gd name="T49" fmla="*/ 441 h 539"/>
                  <a:gd name="T50" fmla="*/ 63 w 569"/>
                  <a:gd name="T51" fmla="*/ 345 h 539"/>
                  <a:gd name="T52" fmla="*/ 45 w 569"/>
                  <a:gd name="T53" fmla="*/ 247 h 539"/>
                  <a:gd name="T54" fmla="*/ 68 w 569"/>
                  <a:gd name="T55" fmla="*/ 169 h 539"/>
                  <a:gd name="T56" fmla="*/ 140 w 569"/>
                  <a:gd name="T57" fmla="*/ 88 h 539"/>
                  <a:gd name="T58" fmla="*/ 303 w 569"/>
                  <a:gd name="T59" fmla="*/ 46 h 539"/>
                  <a:gd name="T60" fmla="*/ 397 w 569"/>
                  <a:gd name="T61" fmla="*/ 59 h 539"/>
                  <a:gd name="T62" fmla="*/ 421 w 569"/>
                  <a:gd name="T63" fmla="*/ 2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9" h="539">
                    <a:moveTo>
                      <a:pt x="421" y="22"/>
                    </a:moveTo>
                    <a:lnTo>
                      <a:pt x="396" y="11"/>
                    </a:lnTo>
                    <a:lnTo>
                      <a:pt x="358" y="4"/>
                    </a:lnTo>
                    <a:lnTo>
                      <a:pt x="309" y="1"/>
                    </a:lnTo>
                    <a:lnTo>
                      <a:pt x="264" y="0"/>
                    </a:lnTo>
                    <a:lnTo>
                      <a:pt x="195" y="15"/>
                    </a:lnTo>
                    <a:lnTo>
                      <a:pt x="129" y="36"/>
                    </a:lnTo>
                    <a:lnTo>
                      <a:pt x="94" y="56"/>
                    </a:lnTo>
                    <a:lnTo>
                      <a:pt x="74" y="75"/>
                    </a:lnTo>
                    <a:lnTo>
                      <a:pt x="40" y="113"/>
                    </a:lnTo>
                    <a:lnTo>
                      <a:pt x="25" y="141"/>
                    </a:lnTo>
                    <a:lnTo>
                      <a:pt x="4" y="195"/>
                    </a:lnTo>
                    <a:lnTo>
                      <a:pt x="0" y="255"/>
                    </a:lnTo>
                    <a:lnTo>
                      <a:pt x="10" y="315"/>
                    </a:lnTo>
                    <a:lnTo>
                      <a:pt x="28" y="358"/>
                    </a:lnTo>
                    <a:lnTo>
                      <a:pt x="47" y="399"/>
                    </a:lnTo>
                    <a:lnTo>
                      <a:pt x="83" y="451"/>
                    </a:lnTo>
                    <a:lnTo>
                      <a:pt x="109" y="477"/>
                    </a:lnTo>
                    <a:lnTo>
                      <a:pt x="158" y="509"/>
                    </a:lnTo>
                    <a:lnTo>
                      <a:pt x="212" y="528"/>
                    </a:lnTo>
                    <a:lnTo>
                      <a:pt x="283" y="539"/>
                    </a:lnTo>
                    <a:lnTo>
                      <a:pt x="328" y="538"/>
                    </a:lnTo>
                    <a:lnTo>
                      <a:pt x="376" y="530"/>
                    </a:lnTo>
                    <a:lnTo>
                      <a:pt x="424" y="510"/>
                    </a:lnTo>
                    <a:lnTo>
                      <a:pt x="490" y="456"/>
                    </a:lnTo>
                    <a:lnTo>
                      <a:pt x="524" y="408"/>
                    </a:lnTo>
                    <a:lnTo>
                      <a:pt x="554" y="350"/>
                    </a:lnTo>
                    <a:lnTo>
                      <a:pt x="569" y="281"/>
                    </a:lnTo>
                    <a:lnTo>
                      <a:pt x="564" y="226"/>
                    </a:lnTo>
                    <a:lnTo>
                      <a:pt x="553" y="185"/>
                    </a:lnTo>
                    <a:lnTo>
                      <a:pt x="533" y="133"/>
                    </a:lnTo>
                    <a:lnTo>
                      <a:pt x="511" y="102"/>
                    </a:lnTo>
                    <a:lnTo>
                      <a:pt x="490" y="80"/>
                    </a:lnTo>
                    <a:lnTo>
                      <a:pt x="455" y="45"/>
                    </a:lnTo>
                    <a:lnTo>
                      <a:pt x="432" y="85"/>
                    </a:lnTo>
                    <a:lnTo>
                      <a:pt x="462" y="109"/>
                    </a:lnTo>
                    <a:lnTo>
                      <a:pt x="489" y="144"/>
                    </a:lnTo>
                    <a:lnTo>
                      <a:pt x="509" y="186"/>
                    </a:lnTo>
                    <a:lnTo>
                      <a:pt x="520" y="227"/>
                    </a:lnTo>
                    <a:lnTo>
                      <a:pt x="527" y="270"/>
                    </a:lnTo>
                    <a:lnTo>
                      <a:pt x="519" y="325"/>
                    </a:lnTo>
                    <a:lnTo>
                      <a:pt x="503" y="365"/>
                    </a:lnTo>
                    <a:lnTo>
                      <a:pt x="471" y="416"/>
                    </a:lnTo>
                    <a:lnTo>
                      <a:pt x="440" y="448"/>
                    </a:lnTo>
                    <a:lnTo>
                      <a:pt x="382" y="480"/>
                    </a:lnTo>
                    <a:lnTo>
                      <a:pt x="324" y="494"/>
                    </a:lnTo>
                    <a:lnTo>
                      <a:pt x="269" y="490"/>
                    </a:lnTo>
                    <a:lnTo>
                      <a:pt x="220" y="484"/>
                    </a:lnTo>
                    <a:lnTo>
                      <a:pt x="175" y="467"/>
                    </a:lnTo>
                    <a:lnTo>
                      <a:pt x="134" y="441"/>
                    </a:lnTo>
                    <a:lnTo>
                      <a:pt x="88" y="393"/>
                    </a:lnTo>
                    <a:lnTo>
                      <a:pt x="63" y="345"/>
                    </a:lnTo>
                    <a:lnTo>
                      <a:pt x="49" y="300"/>
                    </a:lnTo>
                    <a:lnTo>
                      <a:pt x="45" y="247"/>
                    </a:lnTo>
                    <a:lnTo>
                      <a:pt x="50" y="211"/>
                    </a:lnTo>
                    <a:lnTo>
                      <a:pt x="68" y="169"/>
                    </a:lnTo>
                    <a:lnTo>
                      <a:pt x="103" y="115"/>
                    </a:lnTo>
                    <a:lnTo>
                      <a:pt x="140" y="88"/>
                    </a:lnTo>
                    <a:lnTo>
                      <a:pt x="214" y="56"/>
                    </a:lnTo>
                    <a:lnTo>
                      <a:pt x="303" y="46"/>
                    </a:lnTo>
                    <a:lnTo>
                      <a:pt x="343" y="45"/>
                    </a:lnTo>
                    <a:lnTo>
                      <a:pt x="397" y="59"/>
                    </a:lnTo>
                    <a:lnTo>
                      <a:pt x="421" y="22"/>
                    </a:lnTo>
                    <a:lnTo>
                      <a:pt x="421" y="2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44" name="Freeform 6">
                <a:extLst>
                  <a:ext uri="{FF2B5EF4-FFF2-40B4-BE49-F238E27FC236}">
                    <a16:creationId xmlns:a16="http://schemas.microsoft.com/office/drawing/2014/main" id="{BAB0111B-4025-4B5E-934D-3DF12102197D}"/>
                  </a:ext>
                </a:extLst>
              </p:cNvPr>
              <p:cNvSpPr>
                <a:spLocks/>
              </p:cNvSpPr>
              <p:nvPr/>
            </p:nvSpPr>
            <p:spPr bwMode="auto">
              <a:xfrm>
                <a:off x="5454" y="1026"/>
                <a:ext cx="182" cy="185"/>
              </a:xfrm>
              <a:custGeom>
                <a:avLst/>
                <a:gdLst>
                  <a:gd name="T0" fmla="*/ 142 w 548"/>
                  <a:gd name="T1" fmla="*/ 79 h 555"/>
                  <a:gd name="T2" fmla="*/ 179 w 548"/>
                  <a:gd name="T3" fmla="*/ 58 h 555"/>
                  <a:gd name="T4" fmla="*/ 262 w 548"/>
                  <a:gd name="T5" fmla="*/ 40 h 555"/>
                  <a:gd name="T6" fmla="*/ 345 w 548"/>
                  <a:gd name="T7" fmla="*/ 50 h 555"/>
                  <a:gd name="T8" fmla="*/ 424 w 548"/>
                  <a:gd name="T9" fmla="*/ 95 h 555"/>
                  <a:gd name="T10" fmla="*/ 473 w 548"/>
                  <a:gd name="T11" fmla="*/ 158 h 555"/>
                  <a:gd name="T12" fmla="*/ 497 w 548"/>
                  <a:gd name="T13" fmla="*/ 235 h 555"/>
                  <a:gd name="T14" fmla="*/ 501 w 548"/>
                  <a:gd name="T15" fmla="*/ 302 h 555"/>
                  <a:gd name="T16" fmla="*/ 475 w 548"/>
                  <a:gd name="T17" fmla="*/ 373 h 555"/>
                  <a:gd name="T18" fmla="*/ 407 w 548"/>
                  <a:gd name="T19" fmla="*/ 460 h 555"/>
                  <a:gd name="T20" fmla="*/ 324 w 548"/>
                  <a:gd name="T21" fmla="*/ 505 h 555"/>
                  <a:gd name="T22" fmla="*/ 237 w 548"/>
                  <a:gd name="T23" fmla="*/ 514 h 555"/>
                  <a:gd name="T24" fmla="*/ 148 w 548"/>
                  <a:gd name="T25" fmla="*/ 495 h 555"/>
                  <a:gd name="T26" fmla="*/ 75 w 548"/>
                  <a:gd name="T27" fmla="*/ 417 h 555"/>
                  <a:gd name="T28" fmla="*/ 49 w 548"/>
                  <a:gd name="T29" fmla="*/ 338 h 555"/>
                  <a:gd name="T30" fmla="*/ 50 w 548"/>
                  <a:gd name="T31" fmla="*/ 242 h 555"/>
                  <a:gd name="T32" fmla="*/ 94 w 548"/>
                  <a:gd name="T33" fmla="*/ 127 h 555"/>
                  <a:gd name="T34" fmla="*/ 86 w 548"/>
                  <a:gd name="T35" fmla="*/ 69 h 555"/>
                  <a:gd name="T36" fmla="*/ 56 w 548"/>
                  <a:gd name="T37" fmla="*/ 106 h 555"/>
                  <a:gd name="T38" fmla="*/ 16 w 548"/>
                  <a:gd name="T39" fmla="*/ 197 h 555"/>
                  <a:gd name="T40" fmla="*/ 0 w 548"/>
                  <a:gd name="T41" fmla="*/ 299 h 555"/>
                  <a:gd name="T42" fmla="*/ 8 w 548"/>
                  <a:gd name="T43" fmla="*/ 373 h 555"/>
                  <a:gd name="T44" fmla="*/ 45 w 548"/>
                  <a:gd name="T45" fmla="*/ 460 h 555"/>
                  <a:gd name="T46" fmla="*/ 132 w 548"/>
                  <a:gd name="T47" fmla="*/ 531 h 555"/>
                  <a:gd name="T48" fmla="*/ 221 w 548"/>
                  <a:gd name="T49" fmla="*/ 555 h 555"/>
                  <a:gd name="T50" fmla="*/ 323 w 548"/>
                  <a:gd name="T51" fmla="*/ 544 h 555"/>
                  <a:gd name="T52" fmla="*/ 379 w 548"/>
                  <a:gd name="T53" fmla="*/ 530 h 555"/>
                  <a:gd name="T54" fmla="*/ 477 w 548"/>
                  <a:gd name="T55" fmla="*/ 455 h 555"/>
                  <a:gd name="T56" fmla="*/ 539 w 548"/>
                  <a:gd name="T57" fmla="*/ 334 h 555"/>
                  <a:gd name="T58" fmla="*/ 543 w 548"/>
                  <a:gd name="T59" fmla="*/ 235 h 555"/>
                  <a:gd name="T60" fmla="*/ 512 w 548"/>
                  <a:gd name="T61" fmla="*/ 144 h 555"/>
                  <a:gd name="T62" fmla="*/ 463 w 548"/>
                  <a:gd name="T63" fmla="*/ 75 h 555"/>
                  <a:gd name="T64" fmla="*/ 406 w 548"/>
                  <a:gd name="T65" fmla="*/ 33 h 555"/>
                  <a:gd name="T66" fmla="*/ 316 w 548"/>
                  <a:gd name="T67" fmla="*/ 0 h 555"/>
                  <a:gd name="T68" fmla="*/ 213 w 548"/>
                  <a:gd name="T69" fmla="*/ 4 h 555"/>
                  <a:gd name="T70" fmla="*/ 118 w 548"/>
                  <a:gd name="T71" fmla="*/ 48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8" h="555">
                    <a:moveTo>
                      <a:pt x="118" y="48"/>
                    </a:moveTo>
                    <a:lnTo>
                      <a:pt x="142" y="79"/>
                    </a:lnTo>
                    <a:lnTo>
                      <a:pt x="154" y="74"/>
                    </a:lnTo>
                    <a:lnTo>
                      <a:pt x="179" y="58"/>
                    </a:lnTo>
                    <a:lnTo>
                      <a:pt x="220" y="46"/>
                    </a:lnTo>
                    <a:lnTo>
                      <a:pt x="262" y="40"/>
                    </a:lnTo>
                    <a:lnTo>
                      <a:pt x="300" y="43"/>
                    </a:lnTo>
                    <a:lnTo>
                      <a:pt x="345" y="50"/>
                    </a:lnTo>
                    <a:lnTo>
                      <a:pt x="389" y="68"/>
                    </a:lnTo>
                    <a:lnTo>
                      <a:pt x="424" y="95"/>
                    </a:lnTo>
                    <a:lnTo>
                      <a:pt x="442" y="116"/>
                    </a:lnTo>
                    <a:lnTo>
                      <a:pt x="473" y="158"/>
                    </a:lnTo>
                    <a:lnTo>
                      <a:pt x="494" y="200"/>
                    </a:lnTo>
                    <a:lnTo>
                      <a:pt x="497" y="235"/>
                    </a:lnTo>
                    <a:lnTo>
                      <a:pt x="501" y="271"/>
                    </a:lnTo>
                    <a:lnTo>
                      <a:pt x="501" y="302"/>
                    </a:lnTo>
                    <a:lnTo>
                      <a:pt x="494" y="338"/>
                    </a:lnTo>
                    <a:lnTo>
                      <a:pt x="475" y="373"/>
                    </a:lnTo>
                    <a:lnTo>
                      <a:pt x="440" y="425"/>
                    </a:lnTo>
                    <a:lnTo>
                      <a:pt x="407" y="460"/>
                    </a:lnTo>
                    <a:lnTo>
                      <a:pt x="363" y="486"/>
                    </a:lnTo>
                    <a:lnTo>
                      <a:pt x="324" y="505"/>
                    </a:lnTo>
                    <a:lnTo>
                      <a:pt x="282" y="514"/>
                    </a:lnTo>
                    <a:lnTo>
                      <a:pt x="237" y="514"/>
                    </a:lnTo>
                    <a:lnTo>
                      <a:pt x="194" y="510"/>
                    </a:lnTo>
                    <a:lnTo>
                      <a:pt x="148" y="495"/>
                    </a:lnTo>
                    <a:lnTo>
                      <a:pt x="114" y="470"/>
                    </a:lnTo>
                    <a:lnTo>
                      <a:pt x="75" y="417"/>
                    </a:lnTo>
                    <a:lnTo>
                      <a:pt x="56" y="373"/>
                    </a:lnTo>
                    <a:lnTo>
                      <a:pt x="49" y="338"/>
                    </a:lnTo>
                    <a:lnTo>
                      <a:pt x="46" y="295"/>
                    </a:lnTo>
                    <a:lnTo>
                      <a:pt x="50" y="242"/>
                    </a:lnTo>
                    <a:lnTo>
                      <a:pt x="66" y="173"/>
                    </a:lnTo>
                    <a:lnTo>
                      <a:pt x="94" y="127"/>
                    </a:lnTo>
                    <a:lnTo>
                      <a:pt x="115" y="103"/>
                    </a:lnTo>
                    <a:lnTo>
                      <a:pt x="86" y="69"/>
                    </a:lnTo>
                    <a:lnTo>
                      <a:pt x="76" y="78"/>
                    </a:lnTo>
                    <a:lnTo>
                      <a:pt x="56" y="106"/>
                    </a:lnTo>
                    <a:lnTo>
                      <a:pt x="41" y="136"/>
                    </a:lnTo>
                    <a:lnTo>
                      <a:pt x="16" y="197"/>
                    </a:lnTo>
                    <a:lnTo>
                      <a:pt x="6" y="244"/>
                    </a:lnTo>
                    <a:lnTo>
                      <a:pt x="0" y="299"/>
                    </a:lnTo>
                    <a:lnTo>
                      <a:pt x="2" y="330"/>
                    </a:lnTo>
                    <a:lnTo>
                      <a:pt x="8" y="373"/>
                    </a:lnTo>
                    <a:lnTo>
                      <a:pt x="17" y="411"/>
                    </a:lnTo>
                    <a:lnTo>
                      <a:pt x="45" y="460"/>
                    </a:lnTo>
                    <a:lnTo>
                      <a:pt x="81" y="500"/>
                    </a:lnTo>
                    <a:lnTo>
                      <a:pt x="132" y="531"/>
                    </a:lnTo>
                    <a:lnTo>
                      <a:pt x="173" y="548"/>
                    </a:lnTo>
                    <a:lnTo>
                      <a:pt x="221" y="555"/>
                    </a:lnTo>
                    <a:lnTo>
                      <a:pt x="277" y="550"/>
                    </a:lnTo>
                    <a:lnTo>
                      <a:pt x="323" y="544"/>
                    </a:lnTo>
                    <a:lnTo>
                      <a:pt x="343" y="539"/>
                    </a:lnTo>
                    <a:lnTo>
                      <a:pt x="379" y="530"/>
                    </a:lnTo>
                    <a:lnTo>
                      <a:pt x="432" y="498"/>
                    </a:lnTo>
                    <a:lnTo>
                      <a:pt x="477" y="455"/>
                    </a:lnTo>
                    <a:lnTo>
                      <a:pt x="512" y="398"/>
                    </a:lnTo>
                    <a:lnTo>
                      <a:pt x="539" y="334"/>
                    </a:lnTo>
                    <a:lnTo>
                      <a:pt x="548" y="288"/>
                    </a:lnTo>
                    <a:lnTo>
                      <a:pt x="543" y="235"/>
                    </a:lnTo>
                    <a:lnTo>
                      <a:pt x="533" y="193"/>
                    </a:lnTo>
                    <a:lnTo>
                      <a:pt x="512" y="144"/>
                    </a:lnTo>
                    <a:lnTo>
                      <a:pt x="487" y="104"/>
                    </a:lnTo>
                    <a:lnTo>
                      <a:pt x="463" y="75"/>
                    </a:lnTo>
                    <a:lnTo>
                      <a:pt x="429" y="48"/>
                    </a:lnTo>
                    <a:lnTo>
                      <a:pt x="406" y="33"/>
                    </a:lnTo>
                    <a:lnTo>
                      <a:pt x="362" y="13"/>
                    </a:lnTo>
                    <a:lnTo>
                      <a:pt x="316" y="0"/>
                    </a:lnTo>
                    <a:lnTo>
                      <a:pt x="279" y="0"/>
                    </a:lnTo>
                    <a:lnTo>
                      <a:pt x="213" y="4"/>
                    </a:lnTo>
                    <a:lnTo>
                      <a:pt x="168" y="19"/>
                    </a:lnTo>
                    <a:lnTo>
                      <a:pt x="118" y="48"/>
                    </a:lnTo>
                    <a:lnTo>
                      <a:pt x="118" y="48"/>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45" name="Freeform 7">
                <a:extLst>
                  <a:ext uri="{FF2B5EF4-FFF2-40B4-BE49-F238E27FC236}">
                    <a16:creationId xmlns:a16="http://schemas.microsoft.com/office/drawing/2014/main" id="{0D80660B-5765-4CA3-9EB6-F6F9E3919FA4}"/>
                  </a:ext>
                </a:extLst>
              </p:cNvPr>
              <p:cNvSpPr>
                <a:spLocks/>
              </p:cNvSpPr>
              <p:nvPr/>
            </p:nvSpPr>
            <p:spPr bwMode="auto">
              <a:xfrm>
                <a:off x="5516" y="1094"/>
                <a:ext cx="50" cy="48"/>
              </a:xfrm>
              <a:custGeom>
                <a:avLst/>
                <a:gdLst>
                  <a:gd name="T0" fmla="*/ 11 w 151"/>
                  <a:gd name="T1" fmla="*/ 34 h 143"/>
                  <a:gd name="T2" fmla="*/ 38 w 151"/>
                  <a:gd name="T3" fmla="*/ 13 h 143"/>
                  <a:gd name="T4" fmla="*/ 62 w 151"/>
                  <a:gd name="T5" fmla="*/ 3 h 143"/>
                  <a:gd name="T6" fmla="*/ 79 w 151"/>
                  <a:gd name="T7" fmla="*/ 0 h 143"/>
                  <a:gd name="T8" fmla="*/ 103 w 151"/>
                  <a:gd name="T9" fmla="*/ 4 h 143"/>
                  <a:gd name="T10" fmla="*/ 126 w 151"/>
                  <a:gd name="T11" fmla="*/ 16 h 143"/>
                  <a:gd name="T12" fmla="*/ 128 w 151"/>
                  <a:gd name="T13" fmla="*/ 18 h 143"/>
                  <a:gd name="T14" fmla="*/ 134 w 151"/>
                  <a:gd name="T15" fmla="*/ 23 h 143"/>
                  <a:gd name="T16" fmla="*/ 141 w 151"/>
                  <a:gd name="T17" fmla="*/ 28 h 143"/>
                  <a:gd name="T18" fmla="*/ 144 w 151"/>
                  <a:gd name="T19" fmla="*/ 30 h 143"/>
                  <a:gd name="T20" fmla="*/ 146 w 151"/>
                  <a:gd name="T21" fmla="*/ 35 h 143"/>
                  <a:gd name="T22" fmla="*/ 148 w 151"/>
                  <a:gd name="T23" fmla="*/ 45 h 143"/>
                  <a:gd name="T24" fmla="*/ 151 w 151"/>
                  <a:gd name="T25" fmla="*/ 53 h 143"/>
                  <a:gd name="T26" fmla="*/ 151 w 151"/>
                  <a:gd name="T27" fmla="*/ 58 h 143"/>
                  <a:gd name="T28" fmla="*/ 151 w 151"/>
                  <a:gd name="T29" fmla="*/ 82 h 143"/>
                  <a:gd name="T30" fmla="*/ 143 w 151"/>
                  <a:gd name="T31" fmla="*/ 104 h 143"/>
                  <a:gd name="T32" fmla="*/ 133 w 151"/>
                  <a:gd name="T33" fmla="*/ 124 h 143"/>
                  <a:gd name="T34" fmla="*/ 109 w 151"/>
                  <a:gd name="T35" fmla="*/ 137 h 143"/>
                  <a:gd name="T36" fmla="*/ 90 w 151"/>
                  <a:gd name="T37" fmla="*/ 143 h 143"/>
                  <a:gd name="T38" fmla="*/ 56 w 151"/>
                  <a:gd name="T39" fmla="*/ 143 h 143"/>
                  <a:gd name="T40" fmla="*/ 31 w 151"/>
                  <a:gd name="T41" fmla="*/ 134 h 143"/>
                  <a:gd name="T42" fmla="*/ 11 w 151"/>
                  <a:gd name="T43" fmla="*/ 118 h 143"/>
                  <a:gd name="T44" fmla="*/ 2 w 151"/>
                  <a:gd name="T45" fmla="*/ 89 h 143"/>
                  <a:gd name="T46" fmla="*/ 0 w 151"/>
                  <a:gd name="T47" fmla="*/ 59 h 143"/>
                  <a:gd name="T48" fmla="*/ 11 w 151"/>
                  <a:gd name="T49" fmla="*/ 34 h 143"/>
                  <a:gd name="T50" fmla="*/ 11 w 151"/>
                  <a:gd name="T51"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43">
                    <a:moveTo>
                      <a:pt x="11" y="34"/>
                    </a:moveTo>
                    <a:lnTo>
                      <a:pt x="38" y="13"/>
                    </a:lnTo>
                    <a:lnTo>
                      <a:pt x="62" y="3"/>
                    </a:lnTo>
                    <a:lnTo>
                      <a:pt x="79" y="0"/>
                    </a:lnTo>
                    <a:lnTo>
                      <a:pt x="103" y="4"/>
                    </a:lnTo>
                    <a:lnTo>
                      <a:pt x="126" y="16"/>
                    </a:lnTo>
                    <a:lnTo>
                      <a:pt x="128" y="18"/>
                    </a:lnTo>
                    <a:lnTo>
                      <a:pt x="134" y="23"/>
                    </a:lnTo>
                    <a:lnTo>
                      <a:pt x="141" y="28"/>
                    </a:lnTo>
                    <a:lnTo>
                      <a:pt x="144" y="30"/>
                    </a:lnTo>
                    <a:lnTo>
                      <a:pt x="146" y="35"/>
                    </a:lnTo>
                    <a:lnTo>
                      <a:pt x="148" y="45"/>
                    </a:lnTo>
                    <a:lnTo>
                      <a:pt x="151" y="53"/>
                    </a:lnTo>
                    <a:lnTo>
                      <a:pt x="151" y="58"/>
                    </a:lnTo>
                    <a:lnTo>
                      <a:pt x="151" y="82"/>
                    </a:lnTo>
                    <a:lnTo>
                      <a:pt x="143" y="104"/>
                    </a:lnTo>
                    <a:lnTo>
                      <a:pt x="133" y="124"/>
                    </a:lnTo>
                    <a:lnTo>
                      <a:pt x="109" y="137"/>
                    </a:lnTo>
                    <a:lnTo>
                      <a:pt x="90" y="143"/>
                    </a:lnTo>
                    <a:lnTo>
                      <a:pt x="56" y="143"/>
                    </a:lnTo>
                    <a:lnTo>
                      <a:pt x="31" y="134"/>
                    </a:lnTo>
                    <a:lnTo>
                      <a:pt x="11" y="118"/>
                    </a:lnTo>
                    <a:lnTo>
                      <a:pt x="2" y="89"/>
                    </a:lnTo>
                    <a:lnTo>
                      <a:pt x="0" y="59"/>
                    </a:lnTo>
                    <a:lnTo>
                      <a:pt x="11" y="34"/>
                    </a:lnTo>
                    <a:lnTo>
                      <a:pt x="11" y="3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46" name="Freeform 8">
                <a:extLst>
                  <a:ext uri="{FF2B5EF4-FFF2-40B4-BE49-F238E27FC236}">
                    <a16:creationId xmlns:a16="http://schemas.microsoft.com/office/drawing/2014/main" id="{12F787E4-8870-4E3D-8D8A-A8B394237432}"/>
                  </a:ext>
                </a:extLst>
              </p:cNvPr>
              <p:cNvSpPr>
                <a:spLocks/>
              </p:cNvSpPr>
              <p:nvPr/>
            </p:nvSpPr>
            <p:spPr bwMode="auto">
              <a:xfrm>
                <a:off x="5222" y="1097"/>
                <a:ext cx="33" cy="33"/>
              </a:xfrm>
              <a:custGeom>
                <a:avLst/>
                <a:gdLst>
                  <a:gd name="T0" fmla="*/ 71 w 100"/>
                  <a:gd name="T1" fmla="*/ 7 h 97"/>
                  <a:gd name="T2" fmla="*/ 70 w 100"/>
                  <a:gd name="T3" fmla="*/ 6 h 97"/>
                  <a:gd name="T4" fmla="*/ 65 w 100"/>
                  <a:gd name="T5" fmla="*/ 4 h 97"/>
                  <a:gd name="T6" fmla="*/ 59 w 100"/>
                  <a:gd name="T7" fmla="*/ 1 h 97"/>
                  <a:gd name="T8" fmla="*/ 58 w 100"/>
                  <a:gd name="T9" fmla="*/ 0 h 97"/>
                  <a:gd name="T10" fmla="*/ 35 w 100"/>
                  <a:gd name="T11" fmla="*/ 1 h 97"/>
                  <a:gd name="T12" fmla="*/ 20 w 100"/>
                  <a:gd name="T13" fmla="*/ 11 h 97"/>
                  <a:gd name="T14" fmla="*/ 7 w 100"/>
                  <a:gd name="T15" fmla="*/ 22 h 97"/>
                  <a:gd name="T16" fmla="*/ 0 w 100"/>
                  <a:gd name="T17" fmla="*/ 40 h 97"/>
                  <a:gd name="T18" fmla="*/ 0 w 100"/>
                  <a:gd name="T19" fmla="*/ 63 h 97"/>
                  <a:gd name="T20" fmla="*/ 14 w 100"/>
                  <a:gd name="T21" fmla="*/ 83 h 97"/>
                  <a:gd name="T22" fmla="*/ 26 w 100"/>
                  <a:gd name="T23" fmla="*/ 94 h 97"/>
                  <a:gd name="T24" fmla="*/ 42 w 100"/>
                  <a:gd name="T25" fmla="*/ 97 h 97"/>
                  <a:gd name="T26" fmla="*/ 65 w 100"/>
                  <a:gd name="T27" fmla="*/ 95 h 97"/>
                  <a:gd name="T28" fmla="*/ 86 w 100"/>
                  <a:gd name="T29" fmla="*/ 80 h 97"/>
                  <a:gd name="T30" fmla="*/ 100 w 100"/>
                  <a:gd name="T31" fmla="*/ 58 h 97"/>
                  <a:gd name="T32" fmla="*/ 100 w 100"/>
                  <a:gd name="T33" fmla="*/ 35 h 97"/>
                  <a:gd name="T34" fmla="*/ 71 w 100"/>
                  <a:gd name="T35" fmla="*/ 7 h 97"/>
                  <a:gd name="T36" fmla="*/ 71 w 100"/>
                  <a:gd name="T37"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97">
                    <a:moveTo>
                      <a:pt x="71" y="7"/>
                    </a:moveTo>
                    <a:lnTo>
                      <a:pt x="70" y="6"/>
                    </a:lnTo>
                    <a:lnTo>
                      <a:pt x="65" y="4"/>
                    </a:lnTo>
                    <a:lnTo>
                      <a:pt x="59" y="1"/>
                    </a:lnTo>
                    <a:lnTo>
                      <a:pt x="58" y="0"/>
                    </a:lnTo>
                    <a:lnTo>
                      <a:pt x="35" y="1"/>
                    </a:lnTo>
                    <a:lnTo>
                      <a:pt x="20" y="11"/>
                    </a:lnTo>
                    <a:lnTo>
                      <a:pt x="7" y="22"/>
                    </a:lnTo>
                    <a:lnTo>
                      <a:pt x="0" y="40"/>
                    </a:lnTo>
                    <a:lnTo>
                      <a:pt x="0" y="63"/>
                    </a:lnTo>
                    <a:lnTo>
                      <a:pt x="14" y="83"/>
                    </a:lnTo>
                    <a:lnTo>
                      <a:pt x="26" y="94"/>
                    </a:lnTo>
                    <a:lnTo>
                      <a:pt x="42" y="97"/>
                    </a:lnTo>
                    <a:lnTo>
                      <a:pt x="65" y="95"/>
                    </a:lnTo>
                    <a:lnTo>
                      <a:pt x="86" y="80"/>
                    </a:lnTo>
                    <a:lnTo>
                      <a:pt x="100" y="58"/>
                    </a:lnTo>
                    <a:lnTo>
                      <a:pt x="100" y="35"/>
                    </a:lnTo>
                    <a:lnTo>
                      <a:pt x="71" y="7"/>
                    </a:lnTo>
                    <a:lnTo>
                      <a:pt x="71" y="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47" name="Freeform 9">
                <a:extLst>
                  <a:ext uri="{FF2B5EF4-FFF2-40B4-BE49-F238E27FC236}">
                    <a16:creationId xmlns:a16="http://schemas.microsoft.com/office/drawing/2014/main" id="{7A1BEE9B-B7CC-40C2-ADE8-6C1273136D23}"/>
                  </a:ext>
                </a:extLst>
              </p:cNvPr>
              <p:cNvSpPr>
                <a:spLocks/>
              </p:cNvSpPr>
              <p:nvPr/>
            </p:nvSpPr>
            <p:spPr bwMode="auto">
              <a:xfrm>
                <a:off x="5426" y="1003"/>
                <a:ext cx="29" cy="19"/>
              </a:xfrm>
              <a:custGeom>
                <a:avLst/>
                <a:gdLst>
                  <a:gd name="T0" fmla="*/ 3 w 87"/>
                  <a:gd name="T1" fmla="*/ 57 h 57"/>
                  <a:gd name="T2" fmla="*/ 83 w 87"/>
                  <a:gd name="T3" fmla="*/ 53 h 57"/>
                  <a:gd name="T4" fmla="*/ 87 w 87"/>
                  <a:gd name="T5" fmla="*/ 39 h 57"/>
                  <a:gd name="T6" fmla="*/ 41 w 87"/>
                  <a:gd name="T7" fmla="*/ 10 h 57"/>
                  <a:gd name="T8" fmla="*/ 10 w 87"/>
                  <a:gd name="T9" fmla="*/ 0 h 57"/>
                  <a:gd name="T10" fmla="*/ 0 w 87"/>
                  <a:gd name="T11" fmla="*/ 50 h 57"/>
                  <a:gd name="T12" fmla="*/ 3 w 87"/>
                  <a:gd name="T13" fmla="*/ 57 h 57"/>
                  <a:gd name="T14" fmla="*/ 3 w 87"/>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57">
                    <a:moveTo>
                      <a:pt x="3" y="57"/>
                    </a:moveTo>
                    <a:lnTo>
                      <a:pt x="83" y="53"/>
                    </a:lnTo>
                    <a:lnTo>
                      <a:pt x="87" y="39"/>
                    </a:lnTo>
                    <a:lnTo>
                      <a:pt x="41" y="10"/>
                    </a:lnTo>
                    <a:lnTo>
                      <a:pt x="10" y="0"/>
                    </a:lnTo>
                    <a:lnTo>
                      <a:pt x="0" y="50"/>
                    </a:lnTo>
                    <a:lnTo>
                      <a:pt x="3" y="57"/>
                    </a:lnTo>
                    <a:lnTo>
                      <a:pt x="3" y="57"/>
                    </a:lnTo>
                    <a:close/>
                  </a:path>
                </a:pathLst>
              </a:custGeom>
              <a:solidFill>
                <a:srgbClr val="FFD1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48" name="Freeform 10">
                <a:extLst>
                  <a:ext uri="{FF2B5EF4-FFF2-40B4-BE49-F238E27FC236}">
                    <a16:creationId xmlns:a16="http://schemas.microsoft.com/office/drawing/2014/main" id="{FE079F08-C1B9-4EAB-8EB0-37DF7A8FA9E0}"/>
                  </a:ext>
                </a:extLst>
              </p:cNvPr>
              <p:cNvSpPr>
                <a:spLocks/>
              </p:cNvSpPr>
              <p:nvPr/>
            </p:nvSpPr>
            <p:spPr bwMode="auto">
              <a:xfrm>
                <a:off x="5364" y="1159"/>
                <a:ext cx="54" cy="19"/>
              </a:xfrm>
              <a:custGeom>
                <a:avLst/>
                <a:gdLst>
                  <a:gd name="T0" fmla="*/ 71 w 162"/>
                  <a:gd name="T1" fmla="*/ 0 h 56"/>
                  <a:gd name="T2" fmla="*/ 158 w 162"/>
                  <a:gd name="T3" fmla="*/ 2 h 56"/>
                  <a:gd name="T4" fmla="*/ 162 w 162"/>
                  <a:gd name="T5" fmla="*/ 29 h 56"/>
                  <a:gd name="T6" fmla="*/ 159 w 162"/>
                  <a:gd name="T7" fmla="*/ 41 h 56"/>
                  <a:gd name="T8" fmla="*/ 145 w 162"/>
                  <a:gd name="T9" fmla="*/ 53 h 56"/>
                  <a:gd name="T10" fmla="*/ 116 w 162"/>
                  <a:gd name="T11" fmla="*/ 56 h 56"/>
                  <a:gd name="T12" fmla="*/ 35 w 162"/>
                  <a:gd name="T13" fmla="*/ 53 h 56"/>
                  <a:gd name="T14" fmla="*/ 10 w 162"/>
                  <a:gd name="T15" fmla="*/ 51 h 56"/>
                  <a:gd name="T16" fmla="*/ 0 w 162"/>
                  <a:gd name="T17" fmla="*/ 41 h 56"/>
                  <a:gd name="T18" fmla="*/ 0 w 162"/>
                  <a:gd name="T19" fmla="*/ 34 h 56"/>
                  <a:gd name="T20" fmla="*/ 6 w 162"/>
                  <a:gd name="T21" fmla="*/ 26 h 56"/>
                  <a:gd name="T22" fmla="*/ 50 w 162"/>
                  <a:gd name="T23" fmla="*/ 7 h 56"/>
                  <a:gd name="T24" fmla="*/ 71 w 162"/>
                  <a:gd name="T25" fmla="*/ 0 h 56"/>
                  <a:gd name="T26" fmla="*/ 71 w 162"/>
                  <a:gd name="T2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56">
                    <a:moveTo>
                      <a:pt x="71" y="0"/>
                    </a:moveTo>
                    <a:lnTo>
                      <a:pt x="158" y="2"/>
                    </a:lnTo>
                    <a:lnTo>
                      <a:pt x="162" y="29"/>
                    </a:lnTo>
                    <a:lnTo>
                      <a:pt x="159" y="41"/>
                    </a:lnTo>
                    <a:lnTo>
                      <a:pt x="145" y="53"/>
                    </a:lnTo>
                    <a:lnTo>
                      <a:pt x="116" y="56"/>
                    </a:lnTo>
                    <a:lnTo>
                      <a:pt x="35" y="53"/>
                    </a:lnTo>
                    <a:lnTo>
                      <a:pt x="10" y="51"/>
                    </a:lnTo>
                    <a:lnTo>
                      <a:pt x="0" y="41"/>
                    </a:lnTo>
                    <a:lnTo>
                      <a:pt x="0" y="34"/>
                    </a:lnTo>
                    <a:lnTo>
                      <a:pt x="6" y="26"/>
                    </a:lnTo>
                    <a:lnTo>
                      <a:pt x="50" y="7"/>
                    </a:lnTo>
                    <a:lnTo>
                      <a:pt x="71" y="0"/>
                    </a:lnTo>
                    <a:lnTo>
                      <a:pt x="71" y="0"/>
                    </a:lnTo>
                    <a:close/>
                  </a:path>
                </a:pathLst>
              </a:custGeom>
              <a:solidFill>
                <a:srgbClr val="B5C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49" name="Freeform 11">
                <a:extLst>
                  <a:ext uri="{FF2B5EF4-FFF2-40B4-BE49-F238E27FC236}">
                    <a16:creationId xmlns:a16="http://schemas.microsoft.com/office/drawing/2014/main" id="{75CEFD50-8252-4084-A499-7EB36F6A4369}"/>
                  </a:ext>
                </a:extLst>
              </p:cNvPr>
              <p:cNvSpPr>
                <a:spLocks/>
              </p:cNvSpPr>
              <p:nvPr/>
            </p:nvSpPr>
            <p:spPr bwMode="auto">
              <a:xfrm>
                <a:off x="5387" y="1161"/>
                <a:ext cx="14" cy="16"/>
              </a:xfrm>
              <a:custGeom>
                <a:avLst/>
                <a:gdLst>
                  <a:gd name="T0" fmla="*/ 20 w 42"/>
                  <a:gd name="T1" fmla="*/ 0 h 50"/>
                  <a:gd name="T2" fmla="*/ 0 w 42"/>
                  <a:gd name="T3" fmla="*/ 50 h 50"/>
                  <a:gd name="T4" fmla="*/ 20 w 42"/>
                  <a:gd name="T5" fmla="*/ 50 h 50"/>
                  <a:gd name="T6" fmla="*/ 42 w 42"/>
                  <a:gd name="T7" fmla="*/ 3 h 50"/>
                  <a:gd name="T8" fmla="*/ 20 w 42"/>
                  <a:gd name="T9" fmla="*/ 0 h 50"/>
                  <a:gd name="T10" fmla="*/ 20 w 42"/>
                  <a:gd name="T11" fmla="*/ 0 h 50"/>
                </a:gdLst>
                <a:ahLst/>
                <a:cxnLst>
                  <a:cxn ang="0">
                    <a:pos x="T0" y="T1"/>
                  </a:cxn>
                  <a:cxn ang="0">
                    <a:pos x="T2" y="T3"/>
                  </a:cxn>
                  <a:cxn ang="0">
                    <a:pos x="T4" y="T5"/>
                  </a:cxn>
                  <a:cxn ang="0">
                    <a:pos x="T6" y="T7"/>
                  </a:cxn>
                  <a:cxn ang="0">
                    <a:pos x="T8" y="T9"/>
                  </a:cxn>
                  <a:cxn ang="0">
                    <a:pos x="T10" y="T11"/>
                  </a:cxn>
                </a:cxnLst>
                <a:rect l="0" t="0" r="r" b="b"/>
                <a:pathLst>
                  <a:path w="42" h="50">
                    <a:moveTo>
                      <a:pt x="20" y="0"/>
                    </a:moveTo>
                    <a:lnTo>
                      <a:pt x="0" y="50"/>
                    </a:lnTo>
                    <a:lnTo>
                      <a:pt x="20" y="50"/>
                    </a:lnTo>
                    <a:lnTo>
                      <a:pt x="42" y="3"/>
                    </a:lnTo>
                    <a:lnTo>
                      <a:pt x="20" y="0"/>
                    </a:lnTo>
                    <a:lnTo>
                      <a:pt x="2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50" name="Freeform 12">
                <a:extLst>
                  <a:ext uri="{FF2B5EF4-FFF2-40B4-BE49-F238E27FC236}">
                    <a16:creationId xmlns:a16="http://schemas.microsoft.com/office/drawing/2014/main" id="{91AC0C83-8367-42A4-9C92-F4751AEA8D27}"/>
                  </a:ext>
                </a:extLst>
              </p:cNvPr>
              <p:cNvSpPr>
                <a:spLocks/>
              </p:cNvSpPr>
              <p:nvPr/>
            </p:nvSpPr>
            <p:spPr bwMode="auto">
              <a:xfrm>
                <a:off x="5460" y="974"/>
                <a:ext cx="65" cy="22"/>
              </a:xfrm>
              <a:custGeom>
                <a:avLst/>
                <a:gdLst>
                  <a:gd name="T0" fmla="*/ 0 w 193"/>
                  <a:gd name="T1" fmla="*/ 32 h 67"/>
                  <a:gd name="T2" fmla="*/ 5 w 193"/>
                  <a:gd name="T3" fmla="*/ 44 h 67"/>
                  <a:gd name="T4" fmla="*/ 11 w 193"/>
                  <a:gd name="T5" fmla="*/ 56 h 67"/>
                  <a:gd name="T6" fmla="*/ 22 w 193"/>
                  <a:gd name="T7" fmla="*/ 63 h 67"/>
                  <a:gd name="T8" fmla="*/ 36 w 193"/>
                  <a:gd name="T9" fmla="*/ 67 h 67"/>
                  <a:gd name="T10" fmla="*/ 64 w 193"/>
                  <a:gd name="T11" fmla="*/ 66 h 67"/>
                  <a:gd name="T12" fmla="*/ 105 w 193"/>
                  <a:gd name="T13" fmla="*/ 58 h 67"/>
                  <a:gd name="T14" fmla="*/ 141 w 193"/>
                  <a:gd name="T15" fmla="*/ 52 h 67"/>
                  <a:gd name="T16" fmla="*/ 167 w 193"/>
                  <a:gd name="T17" fmla="*/ 46 h 67"/>
                  <a:gd name="T18" fmla="*/ 187 w 193"/>
                  <a:gd name="T19" fmla="*/ 33 h 67"/>
                  <a:gd name="T20" fmla="*/ 193 w 193"/>
                  <a:gd name="T21" fmla="*/ 21 h 67"/>
                  <a:gd name="T22" fmla="*/ 183 w 193"/>
                  <a:gd name="T23" fmla="*/ 0 h 67"/>
                  <a:gd name="T24" fmla="*/ 0 w 193"/>
                  <a:gd name="T25" fmla="*/ 32 h 67"/>
                  <a:gd name="T26" fmla="*/ 0 w 193"/>
                  <a:gd name="T27"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67">
                    <a:moveTo>
                      <a:pt x="0" y="32"/>
                    </a:moveTo>
                    <a:lnTo>
                      <a:pt x="5" y="44"/>
                    </a:lnTo>
                    <a:lnTo>
                      <a:pt x="11" y="56"/>
                    </a:lnTo>
                    <a:lnTo>
                      <a:pt x="22" y="63"/>
                    </a:lnTo>
                    <a:lnTo>
                      <a:pt x="36" y="67"/>
                    </a:lnTo>
                    <a:lnTo>
                      <a:pt x="64" y="66"/>
                    </a:lnTo>
                    <a:lnTo>
                      <a:pt x="105" y="58"/>
                    </a:lnTo>
                    <a:lnTo>
                      <a:pt x="141" y="52"/>
                    </a:lnTo>
                    <a:lnTo>
                      <a:pt x="167" y="46"/>
                    </a:lnTo>
                    <a:lnTo>
                      <a:pt x="187" y="33"/>
                    </a:lnTo>
                    <a:lnTo>
                      <a:pt x="193" y="21"/>
                    </a:lnTo>
                    <a:lnTo>
                      <a:pt x="183" y="0"/>
                    </a:lnTo>
                    <a:lnTo>
                      <a:pt x="0" y="32"/>
                    </a:lnTo>
                    <a:lnTo>
                      <a:pt x="0" y="32"/>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51" name="Freeform 13">
                <a:extLst>
                  <a:ext uri="{FF2B5EF4-FFF2-40B4-BE49-F238E27FC236}">
                    <a16:creationId xmlns:a16="http://schemas.microsoft.com/office/drawing/2014/main" id="{1B06DEC4-88C3-4851-8DF6-2F42CD79718B}"/>
                  </a:ext>
                </a:extLst>
              </p:cNvPr>
              <p:cNvSpPr>
                <a:spLocks/>
              </p:cNvSpPr>
              <p:nvPr/>
            </p:nvSpPr>
            <p:spPr bwMode="auto">
              <a:xfrm>
                <a:off x="5240" y="967"/>
                <a:ext cx="307" cy="152"/>
              </a:xfrm>
              <a:custGeom>
                <a:avLst/>
                <a:gdLst>
                  <a:gd name="T0" fmla="*/ 706 w 923"/>
                  <a:gd name="T1" fmla="*/ 157 h 458"/>
                  <a:gd name="T2" fmla="*/ 563 w 923"/>
                  <a:gd name="T3" fmla="*/ 166 h 458"/>
                  <a:gd name="T4" fmla="*/ 370 w 923"/>
                  <a:gd name="T5" fmla="*/ 164 h 458"/>
                  <a:gd name="T6" fmla="*/ 258 w 923"/>
                  <a:gd name="T7" fmla="*/ 161 h 458"/>
                  <a:gd name="T8" fmla="*/ 209 w 923"/>
                  <a:gd name="T9" fmla="*/ 143 h 458"/>
                  <a:gd name="T10" fmla="*/ 208 w 923"/>
                  <a:gd name="T11" fmla="*/ 84 h 458"/>
                  <a:gd name="T12" fmla="*/ 173 w 923"/>
                  <a:gd name="T13" fmla="*/ 35 h 458"/>
                  <a:gd name="T14" fmla="*/ 173 w 923"/>
                  <a:gd name="T15" fmla="*/ 5 h 458"/>
                  <a:gd name="T16" fmla="*/ 137 w 923"/>
                  <a:gd name="T17" fmla="*/ 14 h 458"/>
                  <a:gd name="T18" fmla="*/ 140 w 923"/>
                  <a:gd name="T19" fmla="*/ 45 h 458"/>
                  <a:gd name="T20" fmla="*/ 178 w 923"/>
                  <a:gd name="T21" fmla="*/ 78 h 458"/>
                  <a:gd name="T22" fmla="*/ 179 w 923"/>
                  <a:gd name="T23" fmla="*/ 136 h 458"/>
                  <a:gd name="T24" fmla="*/ 119 w 923"/>
                  <a:gd name="T25" fmla="*/ 251 h 458"/>
                  <a:gd name="T26" fmla="*/ 45 w 923"/>
                  <a:gd name="T27" fmla="*/ 376 h 458"/>
                  <a:gd name="T28" fmla="*/ 0 w 923"/>
                  <a:gd name="T29" fmla="*/ 417 h 458"/>
                  <a:gd name="T30" fmla="*/ 17 w 923"/>
                  <a:gd name="T31" fmla="*/ 442 h 458"/>
                  <a:gd name="T32" fmla="*/ 80 w 923"/>
                  <a:gd name="T33" fmla="*/ 397 h 458"/>
                  <a:gd name="T34" fmla="*/ 143 w 923"/>
                  <a:gd name="T35" fmla="*/ 296 h 458"/>
                  <a:gd name="T36" fmla="*/ 189 w 923"/>
                  <a:gd name="T37" fmla="*/ 207 h 458"/>
                  <a:gd name="T38" fmla="*/ 287 w 923"/>
                  <a:gd name="T39" fmla="*/ 314 h 458"/>
                  <a:gd name="T40" fmla="*/ 407 w 923"/>
                  <a:gd name="T41" fmla="*/ 442 h 458"/>
                  <a:gd name="T42" fmla="*/ 389 w 923"/>
                  <a:gd name="T43" fmla="*/ 376 h 458"/>
                  <a:gd name="T44" fmla="*/ 302 w 923"/>
                  <a:gd name="T45" fmla="*/ 284 h 458"/>
                  <a:gd name="T46" fmla="*/ 233 w 923"/>
                  <a:gd name="T47" fmla="*/ 196 h 458"/>
                  <a:gd name="T48" fmla="*/ 399 w 923"/>
                  <a:gd name="T49" fmla="*/ 207 h 458"/>
                  <a:gd name="T50" fmla="*/ 617 w 923"/>
                  <a:gd name="T51" fmla="*/ 202 h 458"/>
                  <a:gd name="T52" fmla="*/ 669 w 923"/>
                  <a:gd name="T53" fmla="*/ 228 h 458"/>
                  <a:gd name="T54" fmla="*/ 552 w 923"/>
                  <a:gd name="T55" fmla="*/ 409 h 458"/>
                  <a:gd name="T56" fmla="*/ 640 w 923"/>
                  <a:gd name="T57" fmla="*/ 326 h 458"/>
                  <a:gd name="T58" fmla="*/ 720 w 923"/>
                  <a:gd name="T59" fmla="*/ 234 h 458"/>
                  <a:gd name="T60" fmla="*/ 771 w 923"/>
                  <a:gd name="T61" fmla="*/ 293 h 458"/>
                  <a:gd name="T62" fmla="*/ 821 w 923"/>
                  <a:gd name="T63" fmla="*/ 363 h 458"/>
                  <a:gd name="T64" fmla="*/ 873 w 923"/>
                  <a:gd name="T65" fmla="*/ 440 h 458"/>
                  <a:gd name="T66" fmla="*/ 894 w 923"/>
                  <a:gd name="T67" fmla="*/ 446 h 458"/>
                  <a:gd name="T68" fmla="*/ 923 w 923"/>
                  <a:gd name="T69" fmla="*/ 441 h 458"/>
                  <a:gd name="T70" fmla="*/ 894 w 923"/>
                  <a:gd name="T71" fmla="*/ 399 h 458"/>
                  <a:gd name="T72" fmla="*/ 825 w 923"/>
                  <a:gd name="T73" fmla="*/ 314 h 458"/>
                  <a:gd name="T74" fmla="*/ 761 w 923"/>
                  <a:gd name="T75" fmla="*/ 230 h 458"/>
                  <a:gd name="T76" fmla="*/ 743 w 923"/>
                  <a:gd name="T77" fmla="*/ 149 h 458"/>
                  <a:gd name="T78" fmla="*/ 777 w 923"/>
                  <a:gd name="T79" fmla="*/ 79 h 458"/>
                  <a:gd name="T80" fmla="*/ 738 w 923"/>
                  <a:gd name="T81" fmla="*/ 85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3" h="458">
                    <a:moveTo>
                      <a:pt x="738" y="85"/>
                    </a:moveTo>
                    <a:lnTo>
                      <a:pt x="706" y="157"/>
                    </a:lnTo>
                    <a:lnTo>
                      <a:pt x="643" y="162"/>
                    </a:lnTo>
                    <a:lnTo>
                      <a:pt x="563" y="166"/>
                    </a:lnTo>
                    <a:lnTo>
                      <a:pt x="428" y="171"/>
                    </a:lnTo>
                    <a:lnTo>
                      <a:pt x="370" y="164"/>
                    </a:lnTo>
                    <a:lnTo>
                      <a:pt x="310" y="161"/>
                    </a:lnTo>
                    <a:lnTo>
                      <a:pt x="258" y="161"/>
                    </a:lnTo>
                    <a:lnTo>
                      <a:pt x="206" y="161"/>
                    </a:lnTo>
                    <a:lnTo>
                      <a:pt x="209" y="143"/>
                    </a:lnTo>
                    <a:lnTo>
                      <a:pt x="217" y="105"/>
                    </a:lnTo>
                    <a:lnTo>
                      <a:pt x="208" y="84"/>
                    </a:lnTo>
                    <a:lnTo>
                      <a:pt x="188" y="51"/>
                    </a:lnTo>
                    <a:lnTo>
                      <a:pt x="173" y="35"/>
                    </a:lnTo>
                    <a:lnTo>
                      <a:pt x="177" y="21"/>
                    </a:lnTo>
                    <a:lnTo>
                      <a:pt x="173" y="5"/>
                    </a:lnTo>
                    <a:lnTo>
                      <a:pt x="155" y="0"/>
                    </a:lnTo>
                    <a:lnTo>
                      <a:pt x="137" y="14"/>
                    </a:lnTo>
                    <a:lnTo>
                      <a:pt x="135" y="29"/>
                    </a:lnTo>
                    <a:lnTo>
                      <a:pt x="140" y="45"/>
                    </a:lnTo>
                    <a:lnTo>
                      <a:pt x="152" y="48"/>
                    </a:lnTo>
                    <a:lnTo>
                      <a:pt x="178" y="78"/>
                    </a:lnTo>
                    <a:lnTo>
                      <a:pt x="187" y="100"/>
                    </a:lnTo>
                    <a:lnTo>
                      <a:pt x="179" y="136"/>
                    </a:lnTo>
                    <a:lnTo>
                      <a:pt x="158" y="181"/>
                    </a:lnTo>
                    <a:lnTo>
                      <a:pt x="119" y="251"/>
                    </a:lnTo>
                    <a:lnTo>
                      <a:pt x="76" y="324"/>
                    </a:lnTo>
                    <a:lnTo>
                      <a:pt x="45" y="376"/>
                    </a:lnTo>
                    <a:lnTo>
                      <a:pt x="22" y="399"/>
                    </a:lnTo>
                    <a:lnTo>
                      <a:pt x="0" y="417"/>
                    </a:lnTo>
                    <a:lnTo>
                      <a:pt x="10" y="425"/>
                    </a:lnTo>
                    <a:lnTo>
                      <a:pt x="17" y="442"/>
                    </a:lnTo>
                    <a:lnTo>
                      <a:pt x="33" y="433"/>
                    </a:lnTo>
                    <a:lnTo>
                      <a:pt x="80" y="397"/>
                    </a:lnTo>
                    <a:lnTo>
                      <a:pt x="105" y="363"/>
                    </a:lnTo>
                    <a:lnTo>
                      <a:pt x="143" y="296"/>
                    </a:lnTo>
                    <a:lnTo>
                      <a:pt x="168" y="246"/>
                    </a:lnTo>
                    <a:lnTo>
                      <a:pt x="189" y="207"/>
                    </a:lnTo>
                    <a:lnTo>
                      <a:pt x="214" y="236"/>
                    </a:lnTo>
                    <a:lnTo>
                      <a:pt x="287" y="314"/>
                    </a:lnTo>
                    <a:lnTo>
                      <a:pt x="354" y="391"/>
                    </a:lnTo>
                    <a:lnTo>
                      <a:pt x="407" y="442"/>
                    </a:lnTo>
                    <a:lnTo>
                      <a:pt x="429" y="421"/>
                    </a:lnTo>
                    <a:lnTo>
                      <a:pt x="389" y="376"/>
                    </a:lnTo>
                    <a:lnTo>
                      <a:pt x="344" y="325"/>
                    </a:lnTo>
                    <a:lnTo>
                      <a:pt x="302" y="284"/>
                    </a:lnTo>
                    <a:lnTo>
                      <a:pt x="268" y="239"/>
                    </a:lnTo>
                    <a:lnTo>
                      <a:pt x="233" y="196"/>
                    </a:lnTo>
                    <a:lnTo>
                      <a:pt x="285" y="200"/>
                    </a:lnTo>
                    <a:lnTo>
                      <a:pt x="399" y="207"/>
                    </a:lnTo>
                    <a:lnTo>
                      <a:pt x="493" y="213"/>
                    </a:lnTo>
                    <a:lnTo>
                      <a:pt x="617" y="202"/>
                    </a:lnTo>
                    <a:lnTo>
                      <a:pt x="678" y="201"/>
                    </a:lnTo>
                    <a:lnTo>
                      <a:pt x="669" y="228"/>
                    </a:lnTo>
                    <a:lnTo>
                      <a:pt x="639" y="276"/>
                    </a:lnTo>
                    <a:lnTo>
                      <a:pt x="552" y="409"/>
                    </a:lnTo>
                    <a:lnTo>
                      <a:pt x="571" y="428"/>
                    </a:lnTo>
                    <a:lnTo>
                      <a:pt x="640" y="326"/>
                    </a:lnTo>
                    <a:lnTo>
                      <a:pt x="706" y="221"/>
                    </a:lnTo>
                    <a:lnTo>
                      <a:pt x="720" y="234"/>
                    </a:lnTo>
                    <a:lnTo>
                      <a:pt x="745" y="262"/>
                    </a:lnTo>
                    <a:lnTo>
                      <a:pt x="771" y="293"/>
                    </a:lnTo>
                    <a:lnTo>
                      <a:pt x="786" y="318"/>
                    </a:lnTo>
                    <a:lnTo>
                      <a:pt x="821" y="363"/>
                    </a:lnTo>
                    <a:lnTo>
                      <a:pt x="850" y="406"/>
                    </a:lnTo>
                    <a:lnTo>
                      <a:pt x="873" y="440"/>
                    </a:lnTo>
                    <a:lnTo>
                      <a:pt x="891" y="458"/>
                    </a:lnTo>
                    <a:lnTo>
                      <a:pt x="894" y="446"/>
                    </a:lnTo>
                    <a:lnTo>
                      <a:pt x="902" y="441"/>
                    </a:lnTo>
                    <a:lnTo>
                      <a:pt x="923" y="441"/>
                    </a:lnTo>
                    <a:lnTo>
                      <a:pt x="912" y="426"/>
                    </a:lnTo>
                    <a:lnTo>
                      <a:pt x="894" y="399"/>
                    </a:lnTo>
                    <a:lnTo>
                      <a:pt x="857" y="355"/>
                    </a:lnTo>
                    <a:lnTo>
                      <a:pt x="825" y="314"/>
                    </a:lnTo>
                    <a:lnTo>
                      <a:pt x="795" y="271"/>
                    </a:lnTo>
                    <a:lnTo>
                      <a:pt x="761" y="230"/>
                    </a:lnTo>
                    <a:lnTo>
                      <a:pt x="731" y="182"/>
                    </a:lnTo>
                    <a:lnTo>
                      <a:pt x="743" y="149"/>
                    </a:lnTo>
                    <a:lnTo>
                      <a:pt x="769" y="110"/>
                    </a:lnTo>
                    <a:lnTo>
                      <a:pt x="777" y="79"/>
                    </a:lnTo>
                    <a:lnTo>
                      <a:pt x="738" y="85"/>
                    </a:lnTo>
                    <a:lnTo>
                      <a:pt x="738" y="85"/>
                    </a:lnTo>
                    <a:close/>
                  </a:path>
                </a:pathLst>
              </a:custGeom>
              <a:solidFill>
                <a:srgbClr val="C2D6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52" name="Freeform 14">
                <a:extLst>
                  <a:ext uri="{FF2B5EF4-FFF2-40B4-BE49-F238E27FC236}">
                    <a16:creationId xmlns:a16="http://schemas.microsoft.com/office/drawing/2014/main" id="{9F454F31-5A7E-40EA-B021-C9DE527839F7}"/>
                  </a:ext>
                </a:extLst>
              </p:cNvPr>
              <p:cNvSpPr>
                <a:spLocks/>
              </p:cNvSpPr>
              <p:nvPr/>
            </p:nvSpPr>
            <p:spPr bwMode="auto">
              <a:xfrm>
                <a:off x="5376" y="957"/>
                <a:ext cx="74" cy="146"/>
              </a:xfrm>
              <a:custGeom>
                <a:avLst/>
                <a:gdLst>
                  <a:gd name="T0" fmla="*/ 137 w 222"/>
                  <a:gd name="T1" fmla="*/ 0 h 438"/>
                  <a:gd name="T2" fmla="*/ 167 w 222"/>
                  <a:gd name="T3" fmla="*/ 80 h 438"/>
                  <a:gd name="T4" fmla="*/ 139 w 222"/>
                  <a:gd name="T5" fmla="*/ 84 h 438"/>
                  <a:gd name="T6" fmla="*/ 106 w 222"/>
                  <a:gd name="T7" fmla="*/ 94 h 438"/>
                  <a:gd name="T8" fmla="*/ 98 w 222"/>
                  <a:gd name="T9" fmla="*/ 102 h 438"/>
                  <a:gd name="T10" fmla="*/ 121 w 222"/>
                  <a:gd name="T11" fmla="*/ 139 h 438"/>
                  <a:gd name="T12" fmla="*/ 152 w 222"/>
                  <a:gd name="T13" fmla="*/ 190 h 438"/>
                  <a:gd name="T14" fmla="*/ 166 w 222"/>
                  <a:gd name="T15" fmla="*/ 212 h 438"/>
                  <a:gd name="T16" fmla="*/ 182 w 222"/>
                  <a:gd name="T17" fmla="*/ 232 h 438"/>
                  <a:gd name="T18" fmla="*/ 222 w 222"/>
                  <a:gd name="T19" fmla="*/ 234 h 438"/>
                  <a:gd name="T20" fmla="*/ 209 w 222"/>
                  <a:gd name="T21" fmla="*/ 265 h 438"/>
                  <a:gd name="T22" fmla="*/ 144 w 222"/>
                  <a:gd name="T23" fmla="*/ 438 h 438"/>
                  <a:gd name="T24" fmla="*/ 99 w 222"/>
                  <a:gd name="T25" fmla="*/ 427 h 438"/>
                  <a:gd name="T26" fmla="*/ 109 w 222"/>
                  <a:gd name="T27" fmla="*/ 368 h 438"/>
                  <a:gd name="T28" fmla="*/ 134 w 222"/>
                  <a:gd name="T29" fmla="*/ 259 h 438"/>
                  <a:gd name="T30" fmla="*/ 119 w 222"/>
                  <a:gd name="T31" fmla="*/ 240 h 438"/>
                  <a:gd name="T32" fmla="*/ 87 w 222"/>
                  <a:gd name="T33" fmla="*/ 205 h 438"/>
                  <a:gd name="T34" fmla="*/ 46 w 222"/>
                  <a:gd name="T35" fmla="*/ 163 h 438"/>
                  <a:gd name="T36" fmla="*/ 25 w 222"/>
                  <a:gd name="T37" fmla="*/ 133 h 438"/>
                  <a:gd name="T38" fmla="*/ 4 w 222"/>
                  <a:gd name="T39" fmla="*/ 97 h 438"/>
                  <a:gd name="T40" fmla="*/ 0 w 222"/>
                  <a:gd name="T41" fmla="*/ 80 h 438"/>
                  <a:gd name="T42" fmla="*/ 1 w 222"/>
                  <a:gd name="T43" fmla="*/ 56 h 438"/>
                  <a:gd name="T44" fmla="*/ 4 w 222"/>
                  <a:gd name="T45" fmla="*/ 54 h 438"/>
                  <a:gd name="T46" fmla="*/ 13 w 222"/>
                  <a:gd name="T47" fmla="*/ 48 h 438"/>
                  <a:gd name="T48" fmla="*/ 20 w 222"/>
                  <a:gd name="T49" fmla="*/ 43 h 438"/>
                  <a:gd name="T50" fmla="*/ 25 w 222"/>
                  <a:gd name="T51" fmla="*/ 39 h 438"/>
                  <a:gd name="T52" fmla="*/ 30 w 222"/>
                  <a:gd name="T53" fmla="*/ 36 h 438"/>
                  <a:gd name="T54" fmla="*/ 40 w 222"/>
                  <a:gd name="T55" fmla="*/ 31 h 438"/>
                  <a:gd name="T56" fmla="*/ 50 w 222"/>
                  <a:gd name="T57" fmla="*/ 26 h 438"/>
                  <a:gd name="T58" fmla="*/ 55 w 222"/>
                  <a:gd name="T59" fmla="*/ 24 h 438"/>
                  <a:gd name="T60" fmla="*/ 69 w 222"/>
                  <a:gd name="T61" fmla="*/ 20 h 438"/>
                  <a:gd name="T62" fmla="*/ 97 w 222"/>
                  <a:gd name="T63" fmla="*/ 11 h 438"/>
                  <a:gd name="T64" fmla="*/ 124 w 222"/>
                  <a:gd name="T65" fmla="*/ 4 h 438"/>
                  <a:gd name="T66" fmla="*/ 137 w 222"/>
                  <a:gd name="T67" fmla="*/ 0 h 438"/>
                  <a:gd name="T68" fmla="*/ 137 w 222"/>
                  <a:gd name="T69"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2" h="438">
                    <a:moveTo>
                      <a:pt x="137" y="0"/>
                    </a:moveTo>
                    <a:lnTo>
                      <a:pt x="167" y="80"/>
                    </a:lnTo>
                    <a:lnTo>
                      <a:pt x="139" y="84"/>
                    </a:lnTo>
                    <a:lnTo>
                      <a:pt x="106" y="94"/>
                    </a:lnTo>
                    <a:lnTo>
                      <a:pt x="98" y="102"/>
                    </a:lnTo>
                    <a:lnTo>
                      <a:pt x="121" y="139"/>
                    </a:lnTo>
                    <a:lnTo>
                      <a:pt x="152" y="190"/>
                    </a:lnTo>
                    <a:lnTo>
                      <a:pt x="166" y="212"/>
                    </a:lnTo>
                    <a:lnTo>
                      <a:pt x="182" y="232"/>
                    </a:lnTo>
                    <a:lnTo>
                      <a:pt x="222" y="234"/>
                    </a:lnTo>
                    <a:lnTo>
                      <a:pt x="209" y="265"/>
                    </a:lnTo>
                    <a:lnTo>
                      <a:pt x="144" y="438"/>
                    </a:lnTo>
                    <a:lnTo>
                      <a:pt x="99" y="427"/>
                    </a:lnTo>
                    <a:lnTo>
                      <a:pt x="109" y="368"/>
                    </a:lnTo>
                    <a:lnTo>
                      <a:pt x="134" y="259"/>
                    </a:lnTo>
                    <a:lnTo>
                      <a:pt x="119" y="240"/>
                    </a:lnTo>
                    <a:lnTo>
                      <a:pt x="87" y="205"/>
                    </a:lnTo>
                    <a:lnTo>
                      <a:pt x="46" y="163"/>
                    </a:lnTo>
                    <a:lnTo>
                      <a:pt x="25" y="133"/>
                    </a:lnTo>
                    <a:lnTo>
                      <a:pt x="4" y="97"/>
                    </a:lnTo>
                    <a:lnTo>
                      <a:pt x="0" y="80"/>
                    </a:lnTo>
                    <a:lnTo>
                      <a:pt x="1" y="56"/>
                    </a:lnTo>
                    <a:lnTo>
                      <a:pt x="4" y="54"/>
                    </a:lnTo>
                    <a:lnTo>
                      <a:pt x="13" y="48"/>
                    </a:lnTo>
                    <a:lnTo>
                      <a:pt x="20" y="43"/>
                    </a:lnTo>
                    <a:lnTo>
                      <a:pt x="25" y="39"/>
                    </a:lnTo>
                    <a:lnTo>
                      <a:pt x="30" y="36"/>
                    </a:lnTo>
                    <a:lnTo>
                      <a:pt x="40" y="31"/>
                    </a:lnTo>
                    <a:lnTo>
                      <a:pt x="50" y="26"/>
                    </a:lnTo>
                    <a:lnTo>
                      <a:pt x="55" y="24"/>
                    </a:lnTo>
                    <a:lnTo>
                      <a:pt x="69" y="20"/>
                    </a:lnTo>
                    <a:lnTo>
                      <a:pt x="97" y="11"/>
                    </a:lnTo>
                    <a:lnTo>
                      <a:pt x="124" y="4"/>
                    </a:lnTo>
                    <a:lnTo>
                      <a:pt x="137" y="0"/>
                    </a:lnTo>
                    <a:lnTo>
                      <a:pt x="137" y="0"/>
                    </a:lnTo>
                    <a:close/>
                  </a:path>
                </a:pathLst>
              </a:custGeom>
              <a:solidFill>
                <a:srgbClr val="FFD1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53" name="Freeform 15">
                <a:extLst>
                  <a:ext uri="{FF2B5EF4-FFF2-40B4-BE49-F238E27FC236}">
                    <a16:creationId xmlns:a16="http://schemas.microsoft.com/office/drawing/2014/main" id="{3D6A2EC7-C30C-43BB-A4F2-C704C10D0C7F}"/>
                  </a:ext>
                </a:extLst>
              </p:cNvPr>
              <p:cNvSpPr>
                <a:spLocks/>
              </p:cNvSpPr>
              <p:nvPr/>
            </p:nvSpPr>
            <p:spPr bwMode="auto">
              <a:xfrm>
                <a:off x="5400" y="1055"/>
                <a:ext cx="54" cy="25"/>
              </a:xfrm>
              <a:custGeom>
                <a:avLst/>
                <a:gdLst>
                  <a:gd name="T0" fmla="*/ 84 w 160"/>
                  <a:gd name="T1" fmla="*/ 11 h 75"/>
                  <a:gd name="T2" fmla="*/ 111 w 160"/>
                  <a:gd name="T3" fmla="*/ 5 h 75"/>
                  <a:gd name="T4" fmla="*/ 151 w 160"/>
                  <a:gd name="T5" fmla="*/ 0 h 75"/>
                  <a:gd name="T6" fmla="*/ 158 w 160"/>
                  <a:gd name="T7" fmla="*/ 25 h 75"/>
                  <a:gd name="T8" fmla="*/ 160 w 160"/>
                  <a:gd name="T9" fmla="*/ 39 h 75"/>
                  <a:gd name="T10" fmla="*/ 151 w 160"/>
                  <a:gd name="T11" fmla="*/ 51 h 75"/>
                  <a:gd name="T12" fmla="*/ 141 w 160"/>
                  <a:gd name="T13" fmla="*/ 60 h 75"/>
                  <a:gd name="T14" fmla="*/ 114 w 160"/>
                  <a:gd name="T15" fmla="*/ 64 h 75"/>
                  <a:gd name="T16" fmla="*/ 49 w 160"/>
                  <a:gd name="T17" fmla="*/ 74 h 75"/>
                  <a:gd name="T18" fmla="*/ 11 w 160"/>
                  <a:gd name="T19" fmla="*/ 75 h 75"/>
                  <a:gd name="T20" fmla="*/ 3 w 160"/>
                  <a:gd name="T21" fmla="*/ 69 h 75"/>
                  <a:gd name="T22" fmla="*/ 0 w 160"/>
                  <a:gd name="T23" fmla="*/ 58 h 75"/>
                  <a:gd name="T24" fmla="*/ 19 w 160"/>
                  <a:gd name="T25" fmla="*/ 39 h 75"/>
                  <a:gd name="T26" fmla="*/ 58 w 160"/>
                  <a:gd name="T27" fmla="*/ 20 h 75"/>
                  <a:gd name="T28" fmla="*/ 84 w 160"/>
                  <a:gd name="T29" fmla="*/ 11 h 75"/>
                  <a:gd name="T30" fmla="*/ 84 w 160"/>
                  <a:gd name="T31"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75">
                    <a:moveTo>
                      <a:pt x="84" y="11"/>
                    </a:moveTo>
                    <a:lnTo>
                      <a:pt x="111" y="5"/>
                    </a:lnTo>
                    <a:lnTo>
                      <a:pt x="151" y="0"/>
                    </a:lnTo>
                    <a:lnTo>
                      <a:pt x="158" y="25"/>
                    </a:lnTo>
                    <a:lnTo>
                      <a:pt x="160" y="39"/>
                    </a:lnTo>
                    <a:lnTo>
                      <a:pt x="151" y="51"/>
                    </a:lnTo>
                    <a:lnTo>
                      <a:pt x="141" y="60"/>
                    </a:lnTo>
                    <a:lnTo>
                      <a:pt x="114" y="64"/>
                    </a:lnTo>
                    <a:lnTo>
                      <a:pt x="49" y="74"/>
                    </a:lnTo>
                    <a:lnTo>
                      <a:pt x="11" y="75"/>
                    </a:lnTo>
                    <a:lnTo>
                      <a:pt x="3" y="69"/>
                    </a:lnTo>
                    <a:lnTo>
                      <a:pt x="0" y="58"/>
                    </a:lnTo>
                    <a:lnTo>
                      <a:pt x="19" y="39"/>
                    </a:lnTo>
                    <a:lnTo>
                      <a:pt x="58" y="20"/>
                    </a:lnTo>
                    <a:lnTo>
                      <a:pt x="84" y="11"/>
                    </a:lnTo>
                    <a:lnTo>
                      <a:pt x="84" y="11"/>
                    </a:lnTo>
                    <a:close/>
                  </a:path>
                </a:pathLst>
              </a:custGeom>
              <a:solidFill>
                <a:srgbClr val="B5C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54" name="Freeform 16">
                <a:extLst>
                  <a:ext uri="{FF2B5EF4-FFF2-40B4-BE49-F238E27FC236}">
                    <a16:creationId xmlns:a16="http://schemas.microsoft.com/office/drawing/2014/main" id="{00201C8A-3E0A-4D09-B59F-8C3AF56D82CA}"/>
                  </a:ext>
                </a:extLst>
              </p:cNvPr>
              <p:cNvSpPr>
                <a:spLocks/>
              </p:cNvSpPr>
              <p:nvPr/>
            </p:nvSpPr>
            <p:spPr bwMode="auto">
              <a:xfrm>
                <a:off x="5420" y="939"/>
                <a:ext cx="112" cy="77"/>
              </a:xfrm>
              <a:custGeom>
                <a:avLst/>
                <a:gdLst>
                  <a:gd name="T0" fmla="*/ 3 w 335"/>
                  <a:gd name="T1" fmla="*/ 39 h 229"/>
                  <a:gd name="T2" fmla="*/ 47 w 335"/>
                  <a:gd name="T3" fmla="*/ 29 h 229"/>
                  <a:gd name="T4" fmla="*/ 121 w 335"/>
                  <a:gd name="T5" fmla="*/ 21 h 229"/>
                  <a:gd name="T6" fmla="*/ 217 w 335"/>
                  <a:gd name="T7" fmla="*/ 18 h 229"/>
                  <a:gd name="T8" fmla="*/ 298 w 335"/>
                  <a:gd name="T9" fmla="*/ 10 h 229"/>
                  <a:gd name="T10" fmla="*/ 333 w 335"/>
                  <a:gd name="T11" fmla="*/ 0 h 229"/>
                  <a:gd name="T12" fmla="*/ 335 w 335"/>
                  <a:gd name="T13" fmla="*/ 13 h 229"/>
                  <a:gd name="T14" fmla="*/ 331 w 335"/>
                  <a:gd name="T15" fmla="*/ 45 h 229"/>
                  <a:gd name="T16" fmla="*/ 327 w 335"/>
                  <a:gd name="T17" fmla="*/ 68 h 229"/>
                  <a:gd name="T18" fmla="*/ 318 w 335"/>
                  <a:gd name="T19" fmla="*/ 87 h 229"/>
                  <a:gd name="T20" fmla="*/ 300 w 335"/>
                  <a:gd name="T21" fmla="*/ 107 h 229"/>
                  <a:gd name="T22" fmla="*/ 249 w 335"/>
                  <a:gd name="T23" fmla="*/ 123 h 229"/>
                  <a:gd name="T24" fmla="*/ 207 w 335"/>
                  <a:gd name="T25" fmla="*/ 127 h 229"/>
                  <a:gd name="T26" fmla="*/ 171 w 335"/>
                  <a:gd name="T27" fmla="*/ 131 h 229"/>
                  <a:gd name="T28" fmla="*/ 132 w 335"/>
                  <a:gd name="T29" fmla="*/ 133 h 229"/>
                  <a:gd name="T30" fmla="*/ 120 w 335"/>
                  <a:gd name="T31" fmla="*/ 137 h 229"/>
                  <a:gd name="T32" fmla="*/ 126 w 335"/>
                  <a:gd name="T33" fmla="*/ 156 h 229"/>
                  <a:gd name="T34" fmla="*/ 149 w 335"/>
                  <a:gd name="T35" fmla="*/ 169 h 229"/>
                  <a:gd name="T36" fmla="*/ 140 w 335"/>
                  <a:gd name="T37" fmla="*/ 197 h 229"/>
                  <a:gd name="T38" fmla="*/ 127 w 335"/>
                  <a:gd name="T39" fmla="*/ 220 h 229"/>
                  <a:gd name="T40" fmla="*/ 117 w 335"/>
                  <a:gd name="T41" fmla="*/ 229 h 229"/>
                  <a:gd name="T42" fmla="*/ 106 w 335"/>
                  <a:gd name="T43" fmla="*/ 229 h 229"/>
                  <a:gd name="T44" fmla="*/ 87 w 335"/>
                  <a:gd name="T45" fmla="*/ 220 h 229"/>
                  <a:gd name="T46" fmla="*/ 47 w 335"/>
                  <a:gd name="T47" fmla="*/ 197 h 229"/>
                  <a:gd name="T48" fmla="*/ 26 w 335"/>
                  <a:gd name="T49" fmla="*/ 187 h 229"/>
                  <a:gd name="T50" fmla="*/ 14 w 335"/>
                  <a:gd name="T51" fmla="*/ 179 h 229"/>
                  <a:gd name="T52" fmla="*/ 14 w 335"/>
                  <a:gd name="T53" fmla="*/ 169 h 229"/>
                  <a:gd name="T54" fmla="*/ 26 w 335"/>
                  <a:gd name="T55" fmla="*/ 137 h 229"/>
                  <a:gd name="T56" fmla="*/ 34 w 335"/>
                  <a:gd name="T57" fmla="*/ 131 h 229"/>
                  <a:gd name="T58" fmla="*/ 0 w 335"/>
                  <a:gd name="T59" fmla="*/ 50 h 229"/>
                  <a:gd name="T60" fmla="*/ 3 w 335"/>
                  <a:gd name="T61" fmla="*/ 39 h 229"/>
                  <a:gd name="T62" fmla="*/ 3 w 335"/>
                  <a:gd name="T63" fmla="*/ 3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5" h="229">
                    <a:moveTo>
                      <a:pt x="3" y="39"/>
                    </a:moveTo>
                    <a:lnTo>
                      <a:pt x="47" y="29"/>
                    </a:lnTo>
                    <a:lnTo>
                      <a:pt x="121" y="21"/>
                    </a:lnTo>
                    <a:lnTo>
                      <a:pt x="217" y="18"/>
                    </a:lnTo>
                    <a:lnTo>
                      <a:pt x="298" y="10"/>
                    </a:lnTo>
                    <a:lnTo>
                      <a:pt x="333" y="0"/>
                    </a:lnTo>
                    <a:lnTo>
                      <a:pt x="335" y="13"/>
                    </a:lnTo>
                    <a:lnTo>
                      <a:pt x="331" y="45"/>
                    </a:lnTo>
                    <a:lnTo>
                      <a:pt x="327" y="68"/>
                    </a:lnTo>
                    <a:lnTo>
                      <a:pt x="318" y="87"/>
                    </a:lnTo>
                    <a:lnTo>
                      <a:pt x="300" y="107"/>
                    </a:lnTo>
                    <a:lnTo>
                      <a:pt x="249" y="123"/>
                    </a:lnTo>
                    <a:lnTo>
                      <a:pt x="207" y="127"/>
                    </a:lnTo>
                    <a:lnTo>
                      <a:pt x="171" y="131"/>
                    </a:lnTo>
                    <a:lnTo>
                      <a:pt x="132" y="133"/>
                    </a:lnTo>
                    <a:lnTo>
                      <a:pt x="120" y="137"/>
                    </a:lnTo>
                    <a:lnTo>
                      <a:pt x="126" y="156"/>
                    </a:lnTo>
                    <a:lnTo>
                      <a:pt x="149" y="169"/>
                    </a:lnTo>
                    <a:lnTo>
                      <a:pt x="140" y="197"/>
                    </a:lnTo>
                    <a:lnTo>
                      <a:pt x="127" y="220"/>
                    </a:lnTo>
                    <a:lnTo>
                      <a:pt x="117" y="229"/>
                    </a:lnTo>
                    <a:lnTo>
                      <a:pt x="106" y="229"/>
                    </a:lnTo>
                    <a:lnTo>
                      <a:pt x="87" y="220"/>
                    </a:lnTo>
                    <a:lnTo>
                      <a:pt x="47" y="197"/>
                    </a:lnTo>
                    <a:lnTo>
                      <a:pt x="26" y="187"/>
                    </a:lnTo>
                    <a:lnTo>
                      <a:pt x="14" y="179"/>
                    </a:lnTo>
                    <a:lnTo>
                      <a:pt x="14" y="169"/>
                    </a:lnTo>
                    <a:lnTo>
                      <a:pt x="26" y="137"/>
                    </a:lnTo>
                    <a:lnTo>
                      <a:pt x="34" y="131"/>
                    </a:lnTo>
                    <a:lnTo>
                      <a:pt x="0" y="50"/>
                    </a:lnTo>
                    <a:lnTo>
                      <a:pt x="3" y="39"/>
                    </a:lnTo>
                    <a:lnTo>
                      <a:pt x="3" y="39"/>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55" name="Freeform 17">
                <a:extLst>
                  <a:ext uri="{FF2B5EF4-FFF2-40B4-BE49-F238E27FC236}">
                    <a16:creationId xmlns:a16="http://schemas.microsoft.com/office/drawing/2014/main" id="{BC06DC13-6489-4DB9-8D74-6FF5F195875F}"/>
                  </a:ext>
                </a:extLst>
              </p:cNvPr>
              <p:cNvSpPr>
                <a:spLocks/>
              </p:cNvSpPr>
              <p:nvPr/>
            </p:nvSpPr>
            <p:spPr bwMode="auto">
              <a:xfrm>
                <a:off x="5372" y="1099"/>
                <a:ext cx="66" cy="64"/>
              </a:xfrm>
              <a:custGeom>
                <a:avLst/>
                <a:gdLst>
                  <a:gd name="T0" fmla="*/ 61 w 199"/>
                  <a:gd name="T1" fmla="*/ 7 h 193"/>
                  <a:gd name="T2" fmla="*/ 80 w 199"/>
                  <a:gd name="T3" fmla="*/ 3 h 193"/>
                  <a:gd name="T4" fmla="*/ 114 w 199"/>
                  <a:gd name="T5" fmla="*/ 0 h 193"/>
                  <a:gd name="T6" fmla="*/ 139 w 199"/>
                  <a:gd name="T7" fmla="*/ 6 h 193"/>
                  <a:gd name="T8" fmla="*/ 158 w 199"/>
                  <a:gd name="T9" fmla="*/ 16 h 193"/>
                  <a:gd name="T10" fmla="*/ 171 w 199"/>
                  <a:gd name="T11" fmla="*/ 26 h 193"/>
                  <a:gd name="T12" fmla="*/ 187 w 199"/>
                  <a:gd name="T13" fmla="*/ 51 h 193"/>
                  <a:gd name="T14" fmla="*/ 197 w 199"/>
                  <a:gd name="T15" fmla="*/ 76 h 193"/>
                  <a:gd name="T16" fmla="*/ 199 w 199"/>
                  <a:gd name="T17" fmla="*/ 108 h 193"/>
                  <a:gd name="T18" fmla="*/ 192 w 199"/>
                  <a:gd name="T19" fmla="*/ 125 h 193"/>
                  <a:gd name="T20" fmla="*/ 181 w 199"/>
                  <a:gd name="T21" fmla="*/ 155 h 193"/>
                  <a:gd name="T22" fmla="*/ 164 w 199"/>
                  <a:gd name="T23" fmla="*/ 172 h 193"/>
                  <a:gd name="T24" fmla="*/ 143 w 199"/>
                  <a:gd name="T25" fmla="*/ 182 h 193"/>
                  <a:gd name="T26" fmla="*/ 114 w 199"/>
                  <a:gd name="T27" fmla="*/ 189 h 193"/>
                  <a:gd name="T28" fmla="*/ 88 w 199"/>
                  <a:gd name="T29" fmla="*/ 193 h 193"/>
                  <a:gd name="T30" fmla="*/ 57 w 199"/>
                  <a:gd name="T31" fmla="*/ 186 h 193"/>
                  <a:gd name="T32" fmla="*/ 39 w 199"/>
                  <a:gd name="T33" fmla="*/ 179 h 193"/>
                  <a:gd name="T34" fmla="*/ 21 w 199"/>
                  <a:gd name="T35" fmla="*/ 157 h 193"/>
                  <a:gd name="T36" fmla="*/ 1 w 199"/>
                  <a:gd name="T37" fmla="*/ 123 h 193"/>
                  <a:gd name="T38" fmla="*/ 0 w 199"/>
                  <a:gd name="T39" fmla="*/ 80 h 193"/>
                  <a:gd name="T40" fmla="*/ 6 w 199"/>
                  <a:gd name="T41" fmla="*/ 60 h 193"/>
                  <a:gd name="T42" fmla="*/ 13 w 199"/>
                  <a:gd name="T43" fmla="*/ 41 h 193"/>
                  <a:gd name="T44" fmla="*/ 36 w 199"/>
                  <a:gd name="T45" fmla="*/ 20 h 193"/>
                  <a:gd name="T46" fmla="*/ 61 w 199"/>
                  <a:gd name="T47" fmla="*/ 7 h 193"/>
                  <a:gd name="T48" fmla="*/ 61 w 199"/>
                  <a:gd name="T49" fmla="*/ 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9" h="193">
                    <a:moveTo>
                      <a:pt x="61" y="7"/>
                    </a:moveTo>
                    <a:lnTo>
                      <a:pt x="80" y="3"/>
                    </a:lnTo>
                    <a:lnTo>
                      <a:pt x="114" y="0"/>
                    </a:lnTo>
                    <a:lnTo>
                      <a:pt x="139" y="6"/>
                    </a:lnTo>
                    <a:lnTo>
                      <a:pt x="158" y="16"/>
                    </a:lnTo>
                    <a:lnTo>
                      <a:pt x="171" y="26"/>
                    </a:lnTo>
                    <a:lnTo>
                      <a:pt x="187" y="51"/>
                    </a:lnTo>
                    <a:lnTo>
                      <a:pt x="197" y="76"/>
                    </a:lnTo>
                    <a:lnTo>
                      <a:pt x="199" y="108"/>
                    </a:lnTo>
                    <a:lnTo>
                      <a:pt x="192" y="125"/>
                    </a:lnTo>
                    <a:lnTo>
                      <a:pt x="181" y="155"/>
                    </a:lnTo>
                    <a:lnTo>
                      <a:pt x="164" y="172"/>
                    </a:lnTo>
                    <a:lnTo>
                      <a:pt x="143" y="182"/>
                    </a:lnTo>
                    <a:lnTo>
                      <a:pt x="114" y="189"/>
                    </a:lnTo>
                    <a:lnTo>
                      <a:pt x="88" y="193"/>
                    </a:lnTo>
                    <a:lnTo>
                      <a:pt x="57" y="186"/>
                    </a:lnTo>
                    <a:lnTo>
                      <a:pt x="39" y="179"/>
                    </a:lnTo>
                    <a:lnTo>
                      <a:pt x="21" y="157"/>
                    </a:lnTo>
                    <a:lnTo>
                      <a:pt x="1" y="123"/>
                    </a:lnTo>
                    <a:lnTo>
                      <a:pt x="0" y="80"/>
                    </a:lnTo>
                    <a:lnTo>
                      <a:pt x="6" y="60"/>
                    </a:lnTo>
                    <a:lnTo>
                      <a:pt x="13" y="41"/>
                    </a:lnTo>
                    <a:lnTo>
                      <a:pt x="36" y="20"/>
                    </a:lnTo>
                    <a:lnTo>
                      <a:pt x="61" y="7"/>
                    </a:lnTo>
                    <a:lnTo>
                      <a:pt x="61" y="7"/>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56" name="Freeform 18">
                <a:extLst>
                  <a:ext uri="{FF2B5EF4-FFF2-40B4-BE49-F238E27FC236}">
                    <a16:creationId xmlns:a16="http://schemas.microsoft.com/office/drawing/2014/main" id="{D0899A67-5259-4894-B739-8299B367DA9A}"/>
                  </a:ext>
                </a:extLst>
              </p:cNvPr>
              <p:cNvSpPr>
                <a:spLocks/>
              </p:cNvSpPr>
              <p:nvPr/>
            </p:nvSpPr>
            <p:spPr bwMode="auto">
              <a:xfrm>
                <a:off x="5273" y="897"/>
                <a:ext cx="98" cy="84"/>
              </a:xfrm>
              <a:custGeom>
                <a:avLst/>
                <a:gdLst>
                  <a:gd name="T0" fmla="*/ 230 w 295"/>
                  <a:gd name="T1" fmla="*/ 0 h 253"/>
                  <a:gd name="T2" fmla="*/ 212 w 295"/>
                  <a:gd name="T3" fmla="*/ 22 h 253"/>
                  <a:gd name="T4" fmla="*/ 172 w 295"/>
                  <a:gd name="T5" fmla="*/ 58 h 253"/>
                  <a:gd name="T6" fmla="*/ 142 w 295"/>
                  <a:gd name="T7" fmla="*/ 92 h 253"/>
                  <a:gd name="T8" fmla="*/ 114 w 295"/>
                  <a:gd name="T9" fmla="*/ 122 h 253"/>
                  <a:gd name="T10" fmla="*/ 83 w 295"/>
                  <a:gd name="T11" fmla="*/ 146 h 253"/>
                  <a:gd name="T12" fmla="*/ 63 w 295"/>
                  <a:gd name="T13" fmla="*/ 151 h 253"/>
                  <a:gd name="T14" fmla="*/ 43 w 295"/>
                  <a:gd name="T15" fmla="*/ 151 h 253"/>
                  <a:gd name="T16" fmla="*/ 25 w 295"/>
                  <a:gd name="T17" fmla="*/ 155 h 253"/>
                  <a:gd name="T18" fmla="*/ 10 w 295"/>
                  <a:gd name="T19" fmla="*/ 162 h 253"/>
                  <a:gd name="T20" fmla="*/ 3 w 295"/>
                  <a:gd name="T21" fmla="*/ 171 h 253"/>
                  <a:gd name="T22" fmla="*/ 0 w 295"/>
                  <a:gd name="T23" fmla="*/ 182 h 253"/>
                  <a:gd name="T24" fmla="*/ 3 w 295"/>
                  <a:gd name="T25" fmla="*/ 189 h 253"/>
                  <a:gd name="T26" fmla="*/ 4 w 295"/>
                  <a:gd name="T27" fmla="*/ 196 h 253"/>
                  <a:gd name="T28" fmla="*/ 10 w 295"/>
                  <a:gd name="T29" fmla="*/ 190 h 253"/>
                  <a:gd name="T30" fmla="*/ 26 w 295"/>
                  <a:gd name="T31" fmla="*/ 174 h 253"/>
                  <a:gd name="T32" fmla="*/ 40 w 295"/>
                  <a:gd name="T33" fmla="*/ 176 h 253"/>
                  <a:gd name="T34" fmla="*/ 25 w 295"/>
                  <a:gd name="T35" fmla="*/ 182 h 253"/>
                  <a:gd name="T36" fmla="*/ 13 w 295"/>
                  <a:gd name="T37" fmla="*/ 197 h 253"/>
                  <a:gd name="T38" fmla="*/ 6 w 295"/>
                  <a:gd name="T39" fmla="*/ 210 h 253"/>
                  <a:gd name="T40" fmla="*/ 6 w 295"/>
                  <a:gd name="T41" fmla="*/ 221 h 253"/>
                  <a:gd name="T42" fmla="*/ 10 w 295"/>
                  <a:gd name="T43" fmla="*/ 226 h 253"/>
                  <a:gd name="T44" fmla="*/ 11 w 295"/>
                  <a:gd name="T45" fmla="*/ 235 h 253"/>
                  <a:gd name="T46" fmla="*/ 21 w 295"/>
                  <a:gd name="T47" fmla="*/ 243 h 253"/>
                  <a:gd name="T48" fmla="*/ 28 w 295"/>
                  <a:gd name="T49" fmla="*/ 252 h 253"/>
                  <a:gd name="T50" fmla="*/ 39 w 295"/>
                  <a:gd name="T51" fmla="*/ 253 h 253"/>
                  <a:gd name="T52" fmla="*/ 37 w 295"/>
                  <a:gd name="T53" fmla="*/ 235 h 253"/>
                  <a:gd name="T54" fmla="*/ 34 w 295"/>
                  <a:gd name="T55" fmla="*/ 225 h 253"/>
                  <a:gd name="T56" fmla="*/ 45 w 295"/>
                  <a:gd name="T57" fmla="*/ 215 h 253"/>
                  <a:gd name="T58" fmla="*/ 59 w 295"/>
                  <a:gd name="T59" fmla="*/ 209 h 253"/>
                  <a:gd name="T60" fmla="*/ 73 w 295"/>
                  <a:gd name="T61" fmla="*/ 216 h 253"/>
                  <a:gd name="T62" fmla="*/ 87 w 295"/>
                  <a:gd name="T63" fmla="*/ 216 h 253"/>
                  <a:gd name="T64" fmla="*/ 103 w 295"/>
                  <a:gd name="T65" fmla="*/ 209 h 253"/>
                  <a:gd name="T66" fmla="*/ 138 w 295"/>
                  <a:gd name="T67" fmla="*/ 180 h 253"/>
                  <a:gd name="T68" fmla="*/ 196 w 295"/>
                  <a:gd name="T69" fmla="*/ 135 h 253"/>
                  <a:gd name="T70" fmla="*/ 254 w 295"/>
                  <a:gd name="T71" fmla="*/ 88 h 253"/>
                  <a:gd name="T72" fmla="*/ 295 w 295"/>
                  <a:gd name="T73" fmla="*/ 50 h 253"/>
                  <a:gd name="T74" fmla="*/ 278 w 295"/>
                  <a:gd name="T75" fmla="*/ 22 h 253"/>
                  <a:gd name="T76" fmla="*/ 258 w 295"/>
                  <a:gd name="T77" fmla="*/ 5 h 253"/>
                  <a:gd name="T78" fmla="*/ 248 w 295"/>
                  <a:gd name="T79" fmla="*/ 14 h 253"/>
                  <a:gd name="T80" fmla="*/ 230 w 295"/>
                  <a:gd name="T81" fmla="*/ 0 h 253"/>
                  <a:gd name="T82" fmla="*/ 230 w 295"/>
                  <a:gd name="T8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5" h="253">
                    <a:moveTo>
                      <a:pt x="230" y="0"/>
                    </a:moveTo>
                    <a:lnTo>
                      <a:pt x="212" y="22"/>
                    </a:lnTo>
                    <a:lnTo>
                      <a:pt x="172" y="58"/>
                    </a:lnTo>
                    <a:lnTo>
                      <a:pt x="142" y="92"/>
                    </a:lnTo>
                    <a:lnTo>
                      <a:pt x="114" y="122"/>
                    </a:lnTo>
                    <a:lnTo>
                      <a:pt x="83" y="146"/>
                    </a:lnTo>
                    <a:lnTo>
                      <a:pt x="63" y="151"/>
                    </a:lnTo>
                    <a:lnTo>
                      <a:pt x="43" y="151"/>
                    </a:lnTo>
                    <a:lnTo>
                      <a:pt x="25" y="155"/>
                    </a:lnTo>
                    <a:lnTo>
                      <a:pt x="10" y="162"/>
                    </a:lnTo>
                    <a:lnTo>
                      <a:pt x="3" y="171"/>
                    </a:lnTo>
                    <a:lnTo>
                      <a:pt x="0" y="182"/>
                    </a:lnTo>
                    <a:lnTo>
                      <a:pt x="3" y="189"/>
                    </a:lnTo>
                    <a:lnTo>
                      <a:pt x="4" y="196"/>
                    </a:lnTo>
                    <a:lnTo>
                      <a:pt x="10" y="190"/>
                    </a:lnTo>
                    <a:lnTo>
                      <a:pt x="26" y="174"/>
                    </a:lnTo>
                    <a:lnTo>
                      <a:pt x="40" y="176"/>
                    </a:lnTo>
                    <a:lnTo>
                      <a:pt x="25" y="182"/>
                    </a:lnTo>
                    <a:lnTo>
                      <a:pt x="13" y="197"/>
                    </a:lnTo>
                    <a:lnTo>
                      <a:pt x="6" y="210"/>
                    </a:lnTo>
                    <a:lnTo>
                      <a:pt x="6" y="221"/>
                    </a:lnTo>
                    <a:lnTo>
                      <a:pt x="10" y="226"/>
                    </a:lnTo>
                    <a:lnTo>
                      <a:pt x="11" y="235"/>
                    </a:lnTo>
                    <a:lnTo>
                      <a:pt x="21" y="243"/>
                    </a:lnTo>
                    <a:lnTo>
                      <a:pt x="28" y="252"/>
                    </a:lnTo>
                    <a:lnTo>
                      <a:pt x="39" y="253"/>
                    </a:lnTo>
                    <a:lnTo>
                      <a:pt x="37" y="235"/>
                    </a:lnTo>
                    <a:lnTo>
                      <a:pt x="34" y="225"/>
                    </a:lnTo>
                    <a:lnTo>
                      <a:pt x="45" y="215"/>
                    </a:lnTo>
                    <a:lnTo>
                      <a:pt x="59" y="209"/>
                    </a:lnTo>
                    <a:lnTo>
                      <a:pt x="73" y="216"/>
                    </a:lnTo>
                    <a:lnTo>
                      <a:pt x="87" y="216"/>
                    </a:lnTo>
                    <a:lnTo>
                      <a:pt x="103" y="209"/>
                    </a:lnTo>
                    <a:lnTo>
                      <a:pt x="138" y="180"/>
                    </a:lnTo>
                    <a:lnTo>
                      <a:pt x="196" y="135"/>
                    </a:lnTo>
                    <a:lnTo>
                      <a:pt x="254" y="88"/>
                    </a:lnTo>
                    <a:lnTo>
                      <a:pt x="295" y="50"/>
                    </a:lnTo>
                    <a:lnTo>
                      <a:pt x="278" y="22"/>
                    </a:lnTo>
                    <a:lnTo>
                      <a:pt x="258" y="5"/>
                    </a:lnTo>
                    <a:lnTo>
                      <a:pt x="248" y="14"/>
                    </a:lnTo>
                    <a:lnTo>
                      <a:pt x="230" y="0"/>
                    </a:lnTo>
                    <a:lnTo>
                      <a:pt x="230" y="0"/>
                    </a:lnTo>
                    <a:close/>
                  </a:path>
                </a:pathLst>
              </a:custGeom>
              <a:solidFill>
                <a:srgbClr val="FFD1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57" name="Freeform 19">
                <a:extLst>
                  <a:ext uri="{FF2B5EF4-FFF2-40B4-BE49-F238E27FC236}">
                    <a16:creationId xmlns:a16="http://schemas.microsoft.com/office/drawing/2014/main" id="{A97A3A50-7F3E-477D-B125-AB7A2109E043}"/>
                  </a:ext>
                </a:extLst>
              </p:cNvPr>
              <p:cNvSpPr>
                <a:spLocks/>
              </p:cNvSpPr>
              <p:nvPr/>
            </p:nvSpPr>
            <p:spPr bwMode="auto">
              <a:xfrm>
                <a:off x="5348" y="848"/>
                <a:ext cx="185" cy="101"/>
              </a:xfrm>
              <a:custGeom>
                <a:avLst/>
                <a:gdLst>
                  <a:gd name="T0" fmla="*/ 56 w 553"/>
                  <a:gd name="T1" fmla="*/ 70 h 303"/>
                  <a:gd name="T2" fmla="*/ 69 w 553"/>
                  <a:gd name="T3" fmla="*/ 70 h 303"/>
                  <a:gd name="T4" fmla="*/ 82 w 553"/>
                  <a:gd name="T5" fmla="*/ 68 h 303"/>
                  <a:gd name="T6" fmla="*/ 167 w 553"/>
                  <a:gd name="T7" fmla="*/ 9 h 303"/>
                  <a:gd name="T8" fmla="*/ 193 w 553"/>
                  <a:gd name="T9" fmla="*/ 0 h 303"/>
                  <a:gd name="T10" fmla="*/ 228 w 553"/>
                  <a:gd name="T11" fmla="*/ 0 h 303"/>
                  <a:gd name="T12" fmla="*/ 254 w 553"/>
                  <a:gd name="T13" fmla="*/ 0 h 303"/>
                  <a:gd name="T14" fmla="*/ 277 w 553"/>
                  <a:gd name="T15" fmla="*/ 4 h 303"/>
                  <a:gd name="T16" fmla="*/ 312 w 553"/>
                  <a:gd name="T17" fmla="*/ 18 h 303"/>
                  <a:gd name="T18" fmla="*/ 358 w 553"/>
                  <a:gd name="T19" fmla="*/ 49 h 303"/>
                  <a:gd name="T20" fmla="*/ 419 w 553"/>
                  <a:gd name="T21" fmla="*/ 92 h 303"/>
                  <a:gd name="T22" fmla="*/ 461 w 553"/>
                  <a:gd name="T23" fmla="*/ 126 h 303"/>
                  <a:gd name="T24" fmla="*/ 477 w 553"/>
                  <a:gd name="T25" fmla="*/ 144 h 303"/>
                  <a:gd name="T26" fmla="*/ 504 w 553"/>
                  <a:gd name="T27" fmla="*/ 175 h 303"/>
                  <a:gd name="T28" fmla="*/ 518 w 553"/>
                  <a:gd name="T29" fmla="*/ 191 h 303"/>
                  <a:gd name="T30" fmla="*/ 547 w 553"/>
                  <a:gd name="T31" fmla="*/ 235 h 303"/>
                  <a:gd name="T32" fmla="*/ 553 w 553"/>
                  <a:gd name="T33" fmla="*/ 275 h 303"/>
                  <a:gd name="T34" fmla="*/ 508 w 553"/>
                  <a:gd name="T35" fmla="*/ 286 h 303"/>
                  <a:gd name="T36" fmla="*/ 390 w 553"/>
                  <a:gd name="T37" fmla="*/ 295 h 303"/>
                  <a:gd name="T38" fmla="*/ 279 w 553"/>
                  <a:gd name="T39" fmla="*/ 303 h 303"/>
                  <a:gd name="T40" fmla="*/ 254 w 553"/>
                  <a:gd name="T41" fmla="*/ 259 h 303"/>
                  <a:gd name="T42" fmla="*/ 216 w 553"/>
                  <a:gd name="T43" fmla="*/ 206 h 303"/>
                  <a:gd name="T44" fmla="*/ 193 w 553"/>
                  <a:gd name="T45" fmla="*/ 181 h 303"/>
                  <a:gd name="T46" fmla="*/ 170 w 553"/>
                  <a:gd name="T47" fmla="*/ 170 h 303"/>
                  <a:gd name="T48" fmla="*/ 88 w 553"/>
                  <a:gd name="T49" fmla="*/ 211 h 303"/>
                  <a:gd name="T50" fmla="*/ 79 w 553"/>
                  <a:gd name="T51" fmla="*/ 207 h 303"/>
                  <a:gd name="T52" fmla="*/ 54 w 553"/>
                  <a:gd name="T53" fmla="*/ 176 h 303"/>
                  <a:gd name="T54" fmla="*/ 32 w 553"/>
                  <a:gd name="T55" fmla="*/ 152 h 303"/>
                  <a:gd name="T56" fmla="*/ 22 w 553"/>
                  <a:gd name="T57" fmla="*/ 163 h 303"/>
                  <a:gd name="T58" fmla="*/ 0 w 553"/>
                  <a:gd name="T59" fmla="*/ 139 h 303"/>
                  <a:gd name="T60" fmla="*/ 4 w 553"/>
                  <a:gd name="T61" fmla="*/ 126 h 303"/>
                  <a:gd name="T62" fmla="*/ 56 w 553"/>
                  <a:gd name="T63" fmla="*/ 70 h 303"/>
                  <a:gd name="T64" fmla="*/ 56 w 553"/>
                  <a:gd name="T65" fmla="*/ 7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3" h="303">
                    <a:moveTo>
                      <a:pt x="56" y="70"/>
                    </a:moveTo>
                    <a:lnTo>
                      <a:pt x="69" y="70"/>
                    </a:lnTo>
                    <a:lnTo>
                      <a:pt x="82" y="68"/>
                    </a:lnTo>
                    <a:lnTo>
                      <a:pt x="167" y="9"/>
                    </a:lnTo>
                    <a:lnTo>
                      <a:pt x="193" y="0"/>
                    </a:lnTo>
                    <a:lnTo>
                      <a:pt x="228" y="0"/>
                    </a:lnTo>
                    <a:lnTo>
                      <a:pt x="254" y="0"/>
                    </a:lnTo>
                    <a:lnTo>
                      <a:pt x="277" y="4"/>
                    </a:lnTo>
                    <a:lnTo>
                      <a:pt x="312" y="18"/>
                    </a:lnTo>
                    <a:lnTo>
                      <a:pt x="358" y="49"/>
                    </a:lnTo>
                    <a:lnTo>
                      <a:pt x="419" y="92"/>
                    </a:lnTo>
                    <a:lnTo>
                      <a:pt x="461" y="126"/>
                    </a:lnTo>
                    <a:lnTo>
                      <a:pt x="477" y="144"/>
                    </a:lnTo>
                    <a:lnTo>
                      <a:pt x="504" y="175"/>
                    </a:lnTo>
                    <a:lnTo>
                      <a:pt x="518" y="191"/>
                    </a:lnTo>
                    <a:lnTo>
                      <a:pt x="547" y="235"/>
                    </a:lnTo>
                    <a:lnTo>
                      <a:pt x="553" y="275"/>
                    </a:lnTo>
                    <a:lnTo>
                      <a:pt x="508" y="286"/>
                    </a:lnTo>
                    <a:lnTo>
                      <a:pt x="390" y="295"/>
                    </a:lnTo>
                    <a:lnTo>
                      <a:pt x="279" y="303"/>
                    </a:lnTo>
                    <a:lnTo>
                      <a:pt x="254" y="259"/>
                    </a:lnTo>
                    <a:lnTo>
                      <a:pt x="216" y="206"/>
                    </a:lnTo>
                    <a:lnTo>
                      <a:pt x="193" y="181"/>
                    </a:lnTo>
                    <a:lnTo>
                      <a:pt x="170" y="170"/>
                    </a:lnTo>
                    <a:lnTo>
                      <a:pt x="88" y="211"/>
                    </a:lnTo>
                    <a:lnTo>
                      <a:pt x="79" y="207"/>
                    </a:lnTo>
                    <a:lnTo>
                      <a:pt x="54" y="176"/>
                    </a:lnTo>
                    <a:lnTo>
                      <a:pt x="32" y="152"/>
                    </a:lnTo>
                    <a:lnTo>
                      <a:pt x="22" y="163"/>
                    </a:lnTo>
                    <a:lnTo>
                      <a:pt x="0" y="139"/>
                    </a:lnTo>
                    <a:lnTo>
                      <a:pt x="4" y="126"/>
                    </a:lnTo>
                    <a:lnTo>
                      <a:pt x="56" y="70"/>
                    </a:lnTo>
                    <a:lnTo>
                      <a:pt x="56" y="7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58" name="Freeform 20">
                <a:extLst>
                  <a:ext uri="{FF2B5EF4-FFF2-40B4-BE49-F238E27FC236}">
                    <a16:creationId xmlns:a16="http://schemas.microsoft.com/office/drawing/2014/main" id="{D57DC8D0-2B6A-49B1-9730-1A44FCCDEBA1}"/>
                  </a:ext>
                </a:extLst>
              </p:cNvPr>
              <p:cNvSpPr>
                <a:spLocks/>
              </p:cNvSpPr>
              <p:nvPr/>
            </p:nvSpPr>
            <p:spPr bwMode="auto">
              <a:xfrm>
                <a:off x="5335" y="809"/>
                <a:ext cx="79" cy="64"/>
              </a:xfrm>
              <a:custGeom>
                <a:avLst/>
                <a:gdLst>
                  <a:gd name="T0" fmla="*/ 29 w 235"/>
                  <a:gd name="T1" fmla="*/ 5 h 194"/>
                  <a:gd name="T2" fmla="*/ 29 w 235"/>
                  <a:gd name="T3" fmla="*/ 16 h 194"/>
                  <a:gd name="T4" fmla="*/ 27 w 235"/>
                  <a:gd name="T5" fmla="*/ 33 h 194"/>
                  <a:gd name="T6" fmla="*/ 20 w 235"/>
                  <a:gd name="T7" fmla="*/ 58 h 194"/>
                  <a:gd name="T8" fmla="*/ 7 w 235"/>
                  <a:gd name="T9" fmla="*/ 83 h 194"/>
                  <a:gd name="T10" fmla="*/ 0 w 235"/>
                  <a:gd name="T11" fmla="*/ 96 h 194"/>
                  <a:gd name="T12" fmla="*/ 10 w 235"/>
                  <a:gd name="T13" fmla="*/ 106 h 194"/>
                  <a:gd name="T14" fmla="*/ 39 w 235"/>
                  <a:gd name="T15" fmla="*/ 106 h 194"/>
                  <a:gd name="T16" fmla="*/ 39 w 235"/>
                  <a:gd name="T17" fmla="*/ 121 h 194"/>
                  <a:gd name="T18" fmla="*/ 43 w 235"/>
                  <a:gd name="T19" fmla="*/ 152 h 194"/>
                  <a:gd name="T20" fmla="*/ 54 w 235"/>
                  <a:gd name="T21" fmla="*/ 177 h 194"/>
                  <a:gd name="T22" fmla="*/ 61 w 235"/>
                  <a:gd name="T23" fmla="*/ 189 h 194"/>
                  <a:gd name="T24" fmla="*/ 91 w 235"/>
                  <a:gd name="T25" fmla="*/ 192 h 194"/>
                  <a:gd name="T26" fmla="*/ 101 w 235"/>
                  <a:gd name="T27" fmla="*/ 187 h 194"/>
                  <a:gd name="T28" fmla="*/ 118 w 235"/>
                  <a:gd name="T29" fmla="*/ 184 h 194"/>
                  <a:gd name="T30" fmla="*/ 130 w 235"/>
                  <a:gd name="T31" fmla="*/ 194 h 194"/>
                  <a:gd name="T32" fmla="*/ 183 w 235"/>
                  <a:gd name="T33" fmla="*/ 142 h 194"/>
                  <a:gd name="T34" fmla="*/ 211 w 235"/>
                  <a:gd name="T35" fmla="*/ 126 h 194"/>
                  <a:gd name="T36" fmla="*/ 230 w 235"/>
                  <a:gd name="T37" fmla="*/ 119 h 194"/>
                  <a:gd name="T38" fmla="*/ 227 w 235"/>
                  <a:gd name="T39" fmla="*/ 107 h 194"/>
                  <a:gd name="T40" fmla="*/ 233 w 235"/>
                  <a:gd name="T41" fmla="*/ 72 h 194"/>
                  <a:gd name="T42" fmla="*/ 235 w 235"/>
                  <a:gd name="T43" fmla="*/ 37 h 194"/>
                  <a:gd name="T44" fmla="*/ 230 w 235"/>
                  <a:gd name="T45" fmla="*/ 10 h 194"/>
                  <a:gd name="T46" fmla="*/ 224 w 235"/>
                  <a:gd name="T47" fmla="*/ 0 h 194"/>
                  <a:gd name="T48" fmla="*/ 29 w 235"/>
                  <a:gd name="T49" fmla="*/ 5 h 194"/>
                  <a:gd name="T50" fmla="*/ 29 w 235"/>
                  <a:gd name="T51" fmla="*/ 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5" h="194">
                    <a:moveTo>
                      <a:pt x="29" y="5"/>
                    </a:moveTo>
                    <a:lnTo>
                      <a:pt x="29" y="16"/>
                    </a:lnTo>
                    <a:lnTo>
                      <a:pt x="27" y="33"/>
                    </a:lnTo>
                    <a:lnTo>
                      <a:pt x="20" y="58"/>
                    </a:lnTo>
                    <a:lnTo>
                      <a:pt x="7" y="83"/>
                    </a:lnTo>
                    <a:lnTo>
                      <a:pt x="0" y="96"/>
                    </a:lnTo>
                    <a:lnTo>
                      <a:pt x="10" y="106"/>
                    </a:lnTo>
                    <a:lnTo>
                      <a:pt x="39" y="106"/>
                    </a:lnTo>
                    <a:lnTo>
                      <a:pt x="39" y="121"/>
                    </a:lnTo>
                    <a:lnTo>
                      <a:pt x="43" y="152"/>
                    </a:lnTo>
                    <a:lnTo>
                      <a:pt x="54" y="177"/>
                    </a:lnTo>
                    <a:lnTo>
                      <a:pt x="61" y="189"/>
                    </a:lnTo>
                    <a:lnTo>
                      <a:pt x="91" y="192"/>
                    </a:lnTo>
                    <a:lnTo>
                      <a:pt x="101" y="187"/>
                    </a:lnTo>
                    <a:lnTo>
                      <a:pt x="118" y="184"/>
                    </a:lnTo>
                    <a:lnTo>
                      <a:pt x="130" y="194"/>
                    </a:lnTo>
                    <a:lnTo>
                      <a:pt x="183" y="142"/>
                    </a:lnTo>
                    <a:lnTo>
                      <a:pt x="211" y="126"/>
                    </a:lnTo>
                    <a:lnTo>
                      <a:pt x="230" y="119"/>
                    </a:lnTo>
                    <a:lnTo>
                      <a:pt x="227" y="107"/>
                    </a:lnTo>
                    <a:lnTo>
                      <a:pt x="233" y="72"/>
                    </a:lnTo>
                    <a:lnTo>
                      <a:pt x="235" y="37"/>
                    </a:lnTo>
                    <a:lnTo>
                      <a:pt x="230" y="10"/>
                    </a:lnTo>
                    <a:lnTo>
                      <a:pt x="224" y="0"/>
                    </a:lnTo>
                    <a:lnTo>
                      <a:pt x="29" y="5"/>
                    </a:lnTo>
                    <a:lnTo>
                      <a:pt x="29" y="5"/>
                    </a:lnTo>
                    <a:close/>
                  </a:path>
                </a:pathLst>
              </a:custGeom>
              <a:solidFill>
                <a:srgbClr val="FFD1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59" name="Freeform 21">
                <a:extLst>
                  <a:ext uri="{FF2B5EF4-FFF2-40B4-BE49-F238E27FC236}">
                    <a16:creationId xmlns:a16="http://schemas.microsoft.com/office/drawing/2014/main" id="{F1B5DCCC-6C35-478C-A44F-603D2EFC6655}"/>
                  </a:ext>
                </a:extLst>
              </p:cNvPr>
              <p:cNvSpPr>
                <a:spLocks/>
              </p:cNvSpPr>
              <p:nvPr/>
            </p:nvSpPr>
            <p:spPr bwMode="auto">
              <a:xfrm>
                <a:off x="5409" y="1077"/>
                <a:ext cx="31" cy="50"/>
              </a:xfrm>
              <a:custGeom>
                <a:avLst/>
                <a:gdLst>
                  <a:gd name="T0" fmla="*/ 0 w 93"/>
                  <a:gd name="T1" fmla="*/ 142 h 152"/>
                  <a:gd name="T2" fmla="*/ 19 w 93"/>
                  <a:gd name="T3" fmla="*/ 95 h 152"/>
                  <a:gd name="T4" fmla="*/ 49 w 93"/>
                  <a:gd name="T5" fmla="*/ 25 h 152"/>
                  <a:gd name="T6" fmla="*/ 23 w 93"/>
                  <a:gd name="T7" fmla="*/ 24 h 152"/>
                  <a:gd name="T8" fmla="*/ 21 w 93"/>
                  <a:gd name="T9" fmla="*/ 8 h 152"/>
                  <a:gd name="T10" fmla="*/ 92 w 93"/>
                  <a:gd name="T11" fmla="*/ 0 h 152"/>
                  <a:gd name="T12" fmla="*/ 93 w 93"/>
                  <a:gd name="T13" fmla="*/ 8 h 152"/>
                  <a:gd name="T14" fmla="*/ 83 w 93"/>
                  <a:gd name="T15" fmla="*/ 18 h 152"/>
                  <a:gd name="T16" fmla="*/ 65 w 93"/>
                  <a:gd name="T17" fmla="*/ 24 h 152"/>
                  <a:gd name="T18" fmla="*/ 57 w 93"/>
                  <a:gd name="T19" fmla="*/ 38 h 152"/>
                  <a:gd name="T20" fmla="*/ 44 w 93"/>
                  <a:gd name="T21" fmla="*/ 87 h 152"/>
                  <a:gd name="T22" fmla="*/ 23 w 93"/>
                  <a:gd name="T23" fmla="*/ 131 h 152"/>
                  <a:gd name="T24" fmla="*/ 11 w 93"/>
                  <a:gd name="T25" fmla="*/ 152 h 152"/>
                  <a:gd name="T26" fmla="*/ 0 w 93"/>
                  <a:gd name="T27" fmla="*/ 142 h 152"/>
                  <a:gd name="T28" fmla="*/ 0 w 93"/>
                  <a:gd name="T29" fmla="*/ 1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52">
                    <a:moveTo>
                      <a:pt x="0" y="142"/>
                    </a:moveTo>
                    <a:lnTo>
                      <a:pt x="19" y="95"/>
                    </a:lnTo>
                    <a:lnTo>
                      <a:pt x="49" y="25"/>
                    </a:lnTo>
                    <a:lnTo>
                      <a:pt x="23" y="24"/>
                    </a:lnTo>
                    <a:lnTo>
                      <a:pt x="21" y="8"/>
                    </a:lnTo>
                    <a:lnTo>
                      <a:pt x="92" y="0"/>
                    </a:lnTo>
                    <a:lnTo>
                      <a:pt x="93" y="8"/>
                    </a:lnTo>
                    <a:lnTo>
                      <a:pt x="83" y="18"/>
                    </a:lnTo>
                    <a:lnTo>
                      <a:pt x="65" y="24"/>
                    </a:lnTo>
                    <a:lnTo>
                      <a:pt x="57" y="38"/>
                    </a:lnTo>
                    <a:lnTo>
                      <a:pt x="44" y="87"/>
                    </a:lnTo>
                    <a:lnTo>
                      <a:pt x="23" y="131"/>
                    </a:lnTo>
                    <a:lnTo>
                      <a:pt x="11" y="152"/>
                    </a:lnTo>
                    <a:lnTo>
                      <a:pt x="0" y="142"/>
                    </a:lnTo>
                    <a:lnTo>
                      <a:pt x="0" y="14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60" name="Freeform 22">
                <a:extLst>
                  <a:ext uri="{FF2B5EF4-FFF2-40B4-BE49-F238E27FC236}">
                    <a16:creationId xmlns:a16="http://schemas.microsoft.com/office/drawing/2014/main" id="{CBAECF6C-C176-48F6-8B43-C741D7EE8C1F}"/>
                  </a:ext>
                </a:extLst>
              </p:cNvPr>
              <p:cNvSpPr>
                <a:spLocks/>
              </p:cNvSpPr>
              <p:nvPr/>
            </p:nvSpPr>
            <p:spPr bwMode="auto">
              <a:xfrm>
                <a:off x="5376" y="809"/>
                <a:ext cx="38" cy="18"/>
              </a:xfrm>
              <a:custGeom>
                <a:avLst/>
                <a:gdLst>
                  <a:gd name="T0" fmla="*/ 3 w 115"/>
                  <a:gd name="T1" fmla="*/ 30 h 54"/>
                  <a:gd name="T2" fmla="*/ 14 w 115"/>
                  <a:gd name="T3" fmla="*/ 35 h 54"/>
                  <a:gd name="T4" fmla="*/ 34 w 115"/>
                  <a:gd name="T5" fmla="*/ 38 h 54"/>
                  <a:gd name="T6" fmla="*/ 52 w 115"/>
                  <a:gd name="T7" fmla="*/ 38 h 54"/>
                  <a:gd name="T8" fmla="*/ 64 w 115"/>
                  <a:gd name="T9" fmla="*/ 37 h 54"/>
                  <a:gd name="T10" fmla="*/ 68 w 115"/>
                  <a:gd name="T11" fmla="*/ 37 h 54"/>
                  <a:gd name="T12" fmla="*/ 73 w 115"/>
                  <a:gd name="T13" fmla="*/ 37 h 54"/>
                  <a:gd name="T14" fmla="*/ 78 w 115"/>
                  <a:gd name="T15" fmla="*/ 37 h 54"/>
                  <a:gd name="T16" fmla="*/ 79 w 115"/>
                  <a:gd name="T17" fmla="*/ 38 h 54"/>
                  <a:gd name="T18" fmla="*/ 84 w 115"/>
                  <a:gd name="T19" fmla="*/ 50 h 54"/>
                  <a:gd name="T20" fmla="*/ 87 w 115"/>
                  <a:gd name="T21" fmla="*/ 50 h 54"/>
                  <a:gd name="T22" fmla="*/ 97 w 115"/>
                  <a:gd name="T23" fmla="*/ 53 h 54"/>
                  <a:gd name="T24" fmla="*/ 106 w 115"/>
                  <a:gd name="T25" fmla="*/ 54 h 54"/>
                  <a:gd name="T26" fmla="*/ 113 w 115"/>
                  <a:gd name="T27" fmla="*/ 53 h 54"/>
                  <a:gd name="T28" fmla="*/ 115 w 115"/>
                  <a:gd name="T29" fmla="*/ 47 h 54"/>
                  <a:gd name="T30" fmla="*/ 115 w 115"/>
                  <a:gd name="T31" fmla="*/ 39 h 54"/>
                  <a:gd name="T32" fmla="*/ 113 w 115"/>
                  <a:gd name="T33" fmla="*/ 34 h 54"/>
                  <a:gd name="T34" fmla="*/ 113 w 115"/>
                  <a:gd name="T35" fmla="*/ 32 h 54"/>
                  <a:gd name="T36" fmla="*/ 107 w 115"/>
                  <a:gd name="T37" fmla="*/ 9 h 54"/>
                  <a:gd name="T38" fmla="*/ 101 w 115"/>
                  <a:gd name="T39" fmla="*/ 0 h 54"/>
                  <a:gd name="T40" fmla="*/ 37 w 115"/>
                  <a:gd name="T41" fmla="*/ 1 h 54"/>
                  <a:gd name="T42" fmla="*/ 1 w 115"/>
                  <a:gd name="T43" fmla="*/ 1 h 54"/>
                  <a:gd name="T44" fmla="*/ 0 w 115"/>
                  <a:gd name="T45" fmla="*/ 5 h 54"/>
                  <a:gd name="T46" fmla="*/ 0 w 115"/>
                  <a:gd name="T47" fmla="*/ 13 h 54"/>
                  <a:gd name="T48" fmla="*/ 0 w 115"/>
                  <a:gd name="T49" fmla="*/ 23 h 54"/>
                  <a:gd name="T50" fmla="*/ 3 w 115"/>
                  <a:gd name="T51" fmla="*/ 30 h 54"/>
                  <a:gd name="T52" fmla="*/ 3 w 115"/>
                  <a:gd name="T53" fmla="*/ 3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5" h="54">
                    <a:moveTo>
                      <a:pt x="3" y="30"/>
                    </a:moveTo>
                    <a:lnTo>
                      <a:pt x="14" y="35"/>
                    </a:lnTo>
                    <a:lnTo>
                      <a:pt x="34" y="38"/>
                    </a:lnTo>
                    <a:lnTo>
                      <a:pt x="52" y="38"/>
                    </a:lnTo>
                    <a:lnTo>
                      <a:pt x="64" y="37"/>
                    </a:lnTo>
                    <a:lnTo>
                      <a:pt x="68" y="37"/>
                    </a:lnTo>
                    <a:lnTo>
                      <a:pt x="73" y="37"/>
                    </a:lnTo>
                    <a:lnTo>
                      <a:pt x="78" y="37"/>
                    </a:lnTo>
                    <a:lnTo>
                      <a:pt x="79" y="38"/>
                    </a:lnTo>
                    <a:lnTo>
                      <a:pt x="84" y="50"/>
                    </a:lnTo>
                    <a:lnTo>
                      <a:pt x="87" y="50"/>
                    </a:lnTo>
                    <a:lnTo>
                      <a:pt x="97" y="53"/>
                    </a:lnTo>
                    <a:lnTo>
                      <a:pt x="106" y="54"/>
                    </a:lnTo>
                    <a:lnTo>
                      <a:pt x="113" y="53"/>
                    </a:lnTo>
                    <a:lnTo>
                      <a:pt x="115" y="47"/>
                    </a:lnTo>
                    <a:lnTo>
                      <a:pt x="115" y="39"/>
                    </a:lnTo>
                    <a:lnTo>
                      <a:pt x="113" y="34"/>
                    </a:lnTo>
                    <a:lnTo>
                      <a:pt x="113" y="32"/>
                    </a:lnTo>
                    <a:lnTo>
                      <a:pt x="107" y="9"/>
                    </a:lnTo>
                    <a:lnTo>
                      <a:pt x="101" y="0"/>
                    </a:lnTo>
                    <a:lnTo>
                      <a:pt x="37" y="1"/>
                    </a:lnTo>
                    <a:lnTo>
                      <a:pt x="1" y="1"/>
                    </a:lnTo>
                    <a:lnTo>
                      <a:pt x="0" y="5"/>
                    </a:lnTo>
                    <a:lnTo>
                      <a:pt x="0" y="13"/>
                    </a:lnTo>
                    <a:lnTo>
                      <a:pt x="0" y="23"/>
                    </a:lnTo>
                    <a:lnTo>
                      <a:pt x="3" y="30"/>
                    </a:lnTo>
                    <a:lnTo>
                      <a:pt x="3" y="30"/>
                    </a:lnTo>
                    <a:close/>
                  </a:path>
                </a:pathLst>
              </a:custGeom>
              <a:solidFill>
                <a:srgbClr val="8F8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61" name="Freeform 23">
                <a:extLst>
                  <a:ext uri="{FF2B5EF4-FFF2-40B4-BE49-F238E27FC236}">
                    <a16:creationId xmlns:a16="http://schemas.microsoft.com/office/drawing/2014/main" id="{F75660DE-BC7D-4F8F-9305-E9EF7FA75864}"/>
                  </a:ext>
                </a:extLst>
              </p:cNvPr>
              <p:cNvSpPr>
                <a:spLocks/>
              </p:cNvSpPr>
              <p:nvPr/>
            </p:nvSpPr>
            <p:spPr bwMode="auto">
              <a:xfrm>
                <a:off x="5418" y="1028"/>
                <a:ext cx="33" cy="30"/>
              </a:xfrm>
              <a:custGeom>
                <a:avLst/>
                <a:gdLst>
                  <a:gd name="T0" fmla="*/ 0 w 97"/>
                  <a:gd name="T1" fmla="*/ 31 h 89"/>
                  <a:gd name="T2" fmla="*/ 39 w 97"/>
                  <a:gd name="T3" fmla="*/ 0 h 89"/>
                  <a:gd name="T4" fmla="*/ 54 w 97"/>
                  <a:gd name="T5" fmla="*/ 20 h 89"/>
                  <a:gd name="T6" fmla="*/ 81 w 97"/>
                  <a:gd name="T7" fmla="*/ 51 h 89"/>
                  <a:gd name="T8" fmla="*/ 97 w 97"/>
                  <a:gd name="T9" fmla="*/ 80 h 89"/>
                  <a:gd name="T10" fmla="*/ 72 w 97"/>
                  <a:gd name="T11" fmla="*/ 84 h 89"/>
                  <a:gd name="T12" fmla="*/ 39 w 97"/>
                  <a:gd name="T13" fmla="*/ 89 h 89"/>
                  <a:gd name="T14" fmla="*/ 0 w 97"/>
                  <a:gd name="T15" fmla="*/ 31 h 89"/>
                  <a:gd name="T16" fmla="*/ 0 w 97"/>
                  <a:gd name="T17" fmla="*/ 3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89">
                    <a:moveTo>
                      <a:pt x="0" y="31"/>
                    </a:moveTo>
                    <a:lnTo>
                      <a:pt x="39" y="0"/>
                    </a:lnTo>
                    <a:lnTo>
                      <a:pt x="54" y="20"/>
                    </a:lnTo>
                    <a:lnTo>
                      <a:pt x="81" y="51"/>
                    </a:lnTo>
                    <a:lnTo>
                      <a:pt x="97" y="80"/>
                    </a:lnTo>
                    <a:lnTo>
                      <a:pt x="72" y="84"/>
                    </a:lnTo>
                    <a:lnTo>
                      <a:pt x="39" y="89"/>
                    </a:lnTo>
                    <a:lnTo>
                      <a:pt x="0" y="31"/>
                    </a:lnTo>
                    <a:lnTo>
                      <a:pt x="0" y="31"/>
                    </a:lnTo>
                    <a:close/>
                  </a:path>
                </a:pathLst>
              </a:cu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62" name="Freeform 24">
                <a:extLst>
                  <a:ext uri="{FF2B5EF4-FFF2-40B4-BE49-F238E27FC236}">
                    <a16:creationId xmlns:a16="http://schemas.microsoft.com/office/drawing/2014/main" id="{80617D1F-E170-4DEF-8DBD-5845114B4603}"/>
                  </a:ext>
                </a:extLst>
              </p:cNvPr>
              <p:cNvSpPr>
                <a:spLocks/>
              </p:cNvSpPr>
              <p:nvPr/>
            </p:nvSpPr>
            <p:spPr bwMode="auto">
              <a:xfrm>
                <a:off x="5369" y="809"/>
                <a:ext cx="21" cy="62"/>
              </a:xfrm>
              <a:custGeom>
                <a:avLst/>
                <a:gdLst>
                  <a:gd name="T0" fmla="*/ 33 w 62"/>
                  <a:gd name="T1" fmla="*/ 4 h 187"/>
                  <a:gd name="T2" fmla="*/ 35 w 62"/>
                  <a:gd name="T3" fmla="*/ 42 h 187"/>
                  <a:gd name="T4" fmla="*/ 35 w 62"/>
                  <a:gd name="T5" fmla="*/ 83 h 187"/>
                  <a:gd name="T6" fmla="*/ 29 w 62"/>
                  <a:gd name="T7" fmla="*/ 121 h 187"/>
                  <a:gd name="T8" fmla="*/ 14 w 62"/>
                  <a:gd name="T9" fmla="*/ 163 h 187"/>
                  <a:gd name="T10" fmla="*/ 0 w 62"/>
                  <a:gd name="T11" fmla="*/ 187 h 187"/>
                  <a:gd name="T12" fmla="*/ 10 w 62"/>
                  <a:gd name="T13" fmla="*/ 187 h 187"/>
                  <a:gd name="T14" fmla="*/ 25 w 62"/>
                  <a:gd name="T15" fmla="*/ 175 h 187"/>
                  <a:gd name="T16" fmla="*/ 47 w 62"/>
                  <a:gd name="T17" fmla="*/ 142 h 187"/>
                  <a:gd name="T18" fmla="*/ 58 w 62"/>
                  <a:gd name="T19" fmla="*/ 93 h 187"/>
                  <a:gd name="T20" fmla="*/ 62 w 62"/>
                  <a:gd name="T21" fmla="*/ 48 h 187"/>
                  <a:gd name="T22" fmla="*/ 59 w 62"/>
                  <a:gd name="T23" fmla="*/ 0 h 187"/>
                  <a:gd name="T24" fmla="*/ 33 w 62"/>
                  <a:gd name="T25" fmla="*/ 4 h 187"/>
                  <a:gd name="T26" fmla="*/ 33 w 62"/>
                  <a:gd name="T27" fmla="*/ 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87">
                    <a:moveTo>
                      <a:pt x="33" y="4"/>
                    </a:moveTo>
                    <a:lnTo>
                      <a:pt x="35" y="42"/>
                    </a:lnTo>
                    <a:lnTo>
                      <a:pt x="35" y="83"/>
                    </a:lnTo>
                    <a:lnTo>
                      <a:pt x="29" y="121"/>
                    </a:lnTo>
                    <a:lnTo>
                      <a:pt x="14" y="163"/>
                    </a:lnTo>
                    <a:lnTo>
                      <a:pt x="0" y="187"/>
                    </a:lnTo>
                    <a:lnTo>
                      <a:pt x="10" y="187"/>
                    </a:lnTo>
                    <a:lnTo>
                      <a:pt x="25" y="175"/>
                    </a:lnTo>
                    <a:lnTo>
                      <a:pt x="47" y="142"/>
                    </a:lnTo>
                    <a:lnTo>
                      <a:pt x="58" y="93"/>
                    </a:lnTo>
                    <a:lnTo>
                      <a:pt x="62" y="48"/>
                    </a:lnTo>
                    <a:lnTo>
                      <a:pt x="59" y="0"/>
                    </a:lnTo>
                    <a:lnTo>
                      <a:pt x="33" y="4"/>
                    </a:lnTo>
                    <a:lnTo>
                      <a:pt x="33" y="4"/>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63" name="Freeform 25">
                <a:extLst>
                  <a:ext uri="{FF2B5EF4-FFF2-40B4-BE49-F238E27FC236}">
                    <a16:creationId xmlns:a16="http://schemas.microsoft.com/office/drawing/2014/main" id="{4324ACC0-CF4D-405F-BD4F-6B72EB48C5C5}"/>
                  </a:ext>
                </a:extLst>
              </p:cNvPr>
              <p:cNvSpPr>
                <a:spLocks/>
              </p:cNvSpPr>
              <p:nvPr/>
            </p:nvSpPr>
            <p:spPr bwMode="auto">
              <a:xfrm>
                <a:off x="5349" y="850"/>
                <a:ext cx="16" cy="14"/>
              </a:xfrm>
              <a:custGeom>
                <a:avLst/>
                <a:gdLst>
                  <a:gd name="T0" fmla="*/ 0 w 46"/>
                  <a:gd name="T1" fmla="*/ 14 h 41"/>
                  <a:gd name="T2" fmla="*/ 9 w 46"/>
                  <a:gd name="T3" fmla="*/ 7 h 41"/>
                  <a:gd name="T4" fmla="*/ 21 w 46"/>
                  <a:gd name="T5" fmla="*/ 7 h 41"/>
                  <a:gd name="T6" fmla="*/ 32 w 46"/>
                  <a:gd name="T7" fmla="*/ 0 h 41"/>
                  <a:gd name="T8" fmla="*/ 41 w 46"/>
                  <a:gd name="T9" fmla="*/ 2 h 41"/>
                  <a:gd name="T10" fmla="*/ 46 w 46"/>
                  <a:gd name="T11" fmla="*/ 11 h 41"/>
                  <a:gd name="T12" fmla="*/ 44 w 46"/>
                  <a:gd name="T13" fmla="*/ 19 h 41"/>
                  <a:gd name="T14" fmla="*/ 35 w 46"/>
                  <a:gd name="T15" fmla="*/ 31 h 41"/>
                  <a:gd name="T16" fmla="*/ 22 w 46"/>
                  <a:gd name="T17" fmla="*/ 37 h 41"/>
                  <a:gd name="T18" fmla="*/ 1 w 46"/>
                  <a:gd name="T19" fmla="*/ 41 h 41"/>
                  <a:gd name="T20" fmla="*/ 0 w 46"/>
                  <a:gd name="T21" fmla="*/ 14 h 41"/>
                  <a:gd name="T22" fmla="*/ 0 w 46"/>
                  <a:gd name="T23"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41">
                    <a:moveTo>
                      <a:pt x="0" y="14"/>
                    </a:moveTo>
                    <a:lnTo>
                      <a:pt x="9" y="7"/>
                    </a:lnTo>
                    <a:lnTo>
                      <a:pt x="21" y="7"/>
                    </a:lnTo>
                    <a:lnTo>
                      <a:pt x="32" y="0"/>
                    </a:lnTo>
                    <a:lnTo>
                      <a:pt x="41" y="2"/>
                    </a:lnTo>
                    <a:lnTo>
                      <a:pt x="46" y="11"/>
                    </a:lnTo>
                    <a:lnTo>
                      <a:pt x="44" y="19"/>
                    </a:lnTo>
                    <a:lnTo>
                      <a:pt x="35" y="31"/>
                    </a:lnTo>
                    <a:lnTo>
                      <a:pt x="22" y="37"/>
                    </a:lnTo>
                    <a:lnTo>
                      <a:pt x="1" y="41"/>
                    </a:lnTo>
                    <a:lnTo>
                      <a:pt x="0" y="14"/>
                    </a:lnTo>
                    <a:lnTo>
                      <a:pt x="0" y="14"/>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64" name="Freeform 26">
                <a:extLst>
                  <a:ext uri="{FF2B5EF4-FFF2-40B4-BE49-F238E27FC236}">
                    <a16:creationId xmlns:a16="http://schemas.microsoft.com/office/drawing/2014/main" id="{6B0DC8AD-C02E-4135-A559-F6965A8AEADC}"/>
                  </a:ext>
                </a:extLst>
              </p:cNvPr>
              <p:cNvSpPr>
                <a:spLocks/>
              </p:cNvSpPr>
              <p:nvPr/>
            </p:nvSpPr>
            <p:spPr bwMode="auto">
              <a:xfrm>
                <a:off x="5334" y="780"/>
                <a:ext cx="95" cy="31"/>
              </a:xfrm>
              <a:custGeom>
                <a:avLst/>
                <a:gdLst>
                  <a:gd name="T0" fmla="*/ 101 w 286"/>
                  <a:gd name="T1" fmla="*/ 0 h 95"/>
                  <a:gd name="T2" fmla="*/ 157 w 286"/>
                  <a:gd name="T3" fmla="*/ 4 h 95"/>
                  <a:gd name="T4" fmla="*/ 188 w 286"/>
                  <a:gd name="T5" fmla="*/ 7 h 95"/>
                  <a:gd name="T6" fmla="*/ 215 w 286"/>
                  <a:gd name="T7" fmla="*/ 14 h 95"/>
                  <a:gd name="T8" fmla="*/ 242 w 286"/>
                  <a:gd name="T9" fmla="*/ 26 h 95"/>
                  <a:gd name="T10" fmla="*/ 274 w 286"/>
                  <a:gd name="T11" fmla="*/ 51 h 95"/>
                  <a:gd name="T12" fmla="*/ 286 w 286"/>
                  <a:gd name="T13" fmla="*/ 64 h 95"/>
                  <a:gd name="T14" fmla="*/ 286 w 286"/>
                  <a:gd name="T15" fmla="*/ 75 h 95"/>
                  <a:gd name="T16" fmla="*/ 278 w 286"/>
                  <a:gd name="T17" fmla="*/ 81 h 95"/>
                  <a:gd name="T18" fmla="*/ 229 w 286"/>
                  <a:gd name="T19" fmla="*/ 88 h 95"/>
                  <a:gd name="T20" fmla="*/ 175 w 286"/>
                  <a:gd name="T21" fmla="*/ 88 h 95"/>
                  <a:gd name="T22" fmla="*/ 132 w 286"/>
                  <a:gd name="T23" fmla="*/ 90 h 95"/>
                  <a:gd name="T24" fmla="*/ 91 w 286"/>
                  <a:gd name="T25" fmla="*/ 92 h 95"/>
                  <a:gd name="T26" fmla="*/ 46 w 286"/>
                  <a:gd name="T27" fmla="*/ 95 h 95"/>
                  <a:gd name="T28" fmla="*/ 5 w 286"/>
                  <a:gd name="T29" fmla="*/ 92 h 95"/>
                  <a:gd name="T30" fmla="*/ 0 w 286"/>
                  <a:gd name="T31" fmla="*/ 85 h 95"/>
                  <a:gd name="T32" fmla="*/ 3 w 286"/>
                  <a:gd name="T33" fmla="*/ 66 h 95"/>
                  <a:gd name="T34" fmla="*/ 10 w 286"/>
                  <a:gd name="T35" fmla="*/ 44 h 95"/>
                  <a:gd name="T36" fmla="*/ 32 w 286"/>
                  <a:gd name="T37" fmla="*/ 23 h 95"/>
                  <a:gd name="T38" fmla="*/ 101 w 286"/>
                  <a:gd name="T39" fmla="*/ 0 h 95"/>
                  <a:gd name="T40" fmla="*/ 101 w 286"/>
                  <a:gd name="T4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6" h="95">
                    <a:moveTo>
                      <a:pt x="101" y="0"/>
                    </a:moveTo>
                    <a:lnTo>
                      <a:pt x="157" y="4"/>
                    </a:lnTo>
                    <a:lnTo>
                      <a:pt x="188" y="7"/>
                    </a:lnTo>
                    <a:lnTo>
                      <a:pt x="215" y="14"/>
                    </a:lnTo>
                    <a:lnTo>
                      <a:pt x="242" y="26"/>
                    </a:lnTo>
                    <a:lnTo>
                      <a:pt x="274" y="51"/>
                    </a:lnTo>
                    <a:lnTo>
                      <a:pt x="286" y="64"/>
                    </a:lnTo>
                    <a:lnTo>
                      <a:pt x="286" y="75"/>
                    </a:lnTo>
                    <a:lnTo>
                      <a:pt x="278" y="81"/>
                    </a:lnTo>
                    <a:lnTo>
                      <a:pt x="229" y="88"/>
                    </a:lnTo>
                    <a:lnTo>
                      <a:pt x="175" y="88"/>
                    </a:lnTo>
                    <a:lnTo>
                      <a:pt x="132" y="90"/>
                    </a:lnTo>
                    <a:lnTo>
                      <a:pt x="91" y="92"/>
                    </a:lnTo>
                    <a:lnTo>
                      <a:pt x="46" y="95"/>
                    </a:lnTo>
                    <a:lnTo>
                      <a:pt x="5" y="92"/>
                    </a:lnTo>
                    <a:lnTo>
                      <a:pt x="0" y="85"/>
                    </a:lnTo>
                    <a:lnTo>
                      <a:pt x="3" y="66"/>
                    </a:lnTo>
                    <a:lnTo>
                      <a:pt x="10" y="44"/>
                    </a:lnTo>
                    <a:lnTo>
                      <a:pt x="32" y="23"/>
                    </a:lnTo>
                    <a:lnTo>
                      <a:pt x="101" y="0"/>
                    </a:lnTo>
                    <a:lnTo>
                      <a:pt x="101" y="0"/>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65" name="Freeform 27">
                <a:extLst>
                  <a:ext uri="{FF2B5EF4-FFF2-40B4-BE49-F238E27FC236}">
                    <a16:creationId xmlns:a16="http://schemas.microsoft.com/office/drawing/2014/main" id="{46F579B8-A129-4259-8718-FCCC06AC84EB}"/>
                  </a:ext>
                </a:extLst>
              </p:cNvPr>
              <p:cNvSpPr>
                <a:spLocks/>
              </p:cNvSpPr>
              <p:nvPr/>
            </p:nvSpPr>
            <p:spPr bwMode="auto">
              <a:xfrm>
                <a:off x="5335" y="811"/>
                <a:ext cx="13" cy="34"/>
              </a:xfrm>
              <a:custGeom>
                <a:avLst/>
                <a:gdLst>
                  <a:gd name="T0" fmla="*/ 31 w 40"/>
                  <a:gd name="T1" fmla="*/ 0 h 102"/>
                  <a:gd name="T2" fmla="*/ 33 w 40"/>
                  <a:gd name="T3" fmla="*/ 9 h 102"/>
                  <a:gd name="T4" fmla="*/ 33 w 40"/>
                  <a:gd name="T5" fmla="*/ 19 h 102"/>
                  <a:gd name="T6" fmla="*/ 30 w 40"/>
                  <a:gd name="T7" fmla="*/ 31 h 102"/>
                  <a:gd name="T8" fmla="*/ 28 w 40"/>
                  <a:gd name="T9" fmla="*/ 39 h 102"/>
                  <a:gd name="T10" fmla="*/ 21 w 40"/>
                  <a:gd name="T11" fmla="*/ 52 h 102"/>
                  <a:gd name="T12" fmla="*/ 16 w 40"/>
                  <a:gd name="T13" fmla="*/ 64 h 102"/>
                  <a:gd name="T14" fmla="*/ 10 w 40"/>
                  <a:gd name="T15" fmla="*/ 77 h 102"/>
                  <a:gd name="T16" fmla="*/ 5 w 40"/>
                  <a:gd name="T17" fmla="*/ 91 h 102"/>
                  <a:gd name="T18" fmla="*/ 11 w 40"/>
                  <a:gd name="T19" fmla="*/ 96 h 102"/>
                  <a:gd name="T20" fmla="*/ 21 w 40"/>
                  <a:gd name="T21" fmla="*/ 98 h 102"/>
                  <a:gd name="T22" fmla="*/ 31 w 40"/>
                  <a:gd name="T23" fmla="*/ 97 h 102"/>
                  <a:gd name="T24" fmla="*/ 40 w 40"/>
                  <a:gd name="T25" fmla="*/ 97 h 102"/>
                  <a:gd name="T26" fmla="*/ 40 w 40"/>
                  <a:gd name="T27" fmla="*/ 98 h 102"/>
                  <a:gd name="T28" fmla="*/ 40 w 40"/>
                  <a:gd name="T29" fmla="*/ 101 h 102"/>
                  <a:gd name="T30" fmla="*/ 35 w 40"/>
                  <a:gd name="T31" fmla="*/ 101 h 102"/>
                  <a:gd name="T32" fmla="*/ 29 w 40"/>
                  <a:gd name="T33" fmla="*/ 102 h 102"/>
                  <a:gd name="T34" fmla="*/ 23 w 40"/>
                  <a:gd name="T35" fmla="*/ 102 h 102"/>
                  <a:gd name="T36" fmla="*/ 18 w 40"/>
                  <a:gd name="T37" fmla="*/ 102 h 102"/>
                  <a:gd name="T38" fmla="*/ 10 w 40"/>
                  <a:gd name="T39" fmla="*/ 101 h 102"/>
                  <a:gd name="T40" fmla="*/ 4 w 40"/>
                  <a:gd name="T41" fmla="*/ 97 h 102"/>
                  <a:gd name="T42" fmla="*/ 0 w 40"/>
                  <a:gd name="T43" fmla="*/ 91 h 102"/>
                  <a:gd name="T44" fmla="*/ 3 w 40"/>
                  <a:gd name="T45" fmla="*/ 83 h 102"/>
                  <a:gd name="T46" fmla="*/ 11 w 40"/>
                  <a:gd name="T47" fmla="*/ 63 h 102"/>
                  <a:gd name="T48" fmla="*/ 20 w 40"/>
                  <a:gd name="T49" fmla="*/ 43 h 102"/>
                  <a:gd name="T50" fmla="*/ 26 w 40"/>
                  <a:gd name="T51" fmla="*/ 22 h 102"/>
                  <a:gd name="T52" fmla="*/ 29 w 40"/>
                  <a:gd name="T53" fmla="*/ 0 h 102"/>
                  <a:gd name="T54" fmla="*/ 30 w 40"/>
                  <a:gd name="T55" fmla="*/ 0 h 102"/>
                  <a:gd name="T56" fmla="*/ 31 w 40"/>
                  <a:gd name="T57" fmla="*/ 0 h 102"/>
                  <a:gd name="T58" fmla="*/ 31 w 40"/>
                  <a:gd name="T5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02">
                    <a:moveTo>
                      <a:pt x="31" y="0"/>
                    </a:moveTo>
                    <a:lnTo>
                      <a:pt x="33" y="9"/>
                    </a:lnTo>
                    <a:lnTo>
                      <a:pt x="33" y="19"/>
                    </a:lnTo>
                    <a:lnTo>
                      <a:pt x="30" y="31"/>
                    </a:lnTo>
                    <a:lnTo>
                      <a:pt x="28" y="39"/>
                    </a:lnTo>
                    <a:lnTo>
                      <a:pt x="21" y="52"/>
                    </a:lnTo>
                    <a:lnTo>
                      <a:pt x="16" y="64"/>
                    </a:lnTo>
                    <a:lnTo>
                      <a:pt x="10" y="77"/>
                    </a:lnTo>
                    <a:lnTo>
                      <a:pt x="5" y="91"/>
                    </a:lnTo>
                    <a:lnTo>
                      <a:pt x="11" y="96"/>
                    </a:lnTo>
                    <a:lnTo>
                      <a:pt x="21" y="98"/>
                    </a:lnTo>
                    <a:lnTo>
                      <a:pt x="31" y="97"/>
                    </a:lnTo>
                    <a:lnTo>
                      <a:pt x="40" y="97"/>
                    </a:lnTo>
                    <a:lnTo>
                      <a:pt x="40" y="98"/>
                    </a:lnTo>
                    <a:lnTo>
                      <a:pt x="40" y="101"/>
                    </a:lnTo>
                    <a:lnTo>
                      <a:pt x="35" y="101"/>
                    </a:lnTo>
                    <a:lnTo>
                      <a:pt x="29" y="102"/>
                    </a:lnTo>
                    <a:lnTo>
                      <a:pt x="23" y="102"/>
                    </a:lnTo>
                    <a:lnTo>
                      <a:pt x="18" y="102"/>
                    </a:lnTo>
                    <a:lnTo>
                      <a:pt x="10" y="101"/>
                    </a:lnTo>
                    <a:lnTo>
                      <a:pt x="4" y="97"/>
                    </a:lnTo>
                    <a:lnTo>
                      <a:pt x="0" y="91"/>
                    </a:lnTo>
                    <a:lnTo>
                      <a:pt x="3" y="83"/>
                    </a:lnTo>
                    <a:lnTo>
                      <a:pt x="11" y="63"/>
                    </a:lnTo>
                    <a:lnTo>
                      <a:pt x="20" y="43"/>
                    </a:lnTo>
                    <a:lnTo>
                      <a:pt x="26" y="22"/>
                    </a:lnTo>
                    <a:lnTo>
                      <a:pt x="29" y="0"/>
                    </a:lnTo>
                    <a:lnTo>
                      <a:pt x="30" y="0"/>
                    </a:lnTo>
                    <a:lnTo>
                      <a:pt x="31" y="0"/>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66" name="Freeform 28">
                <a:extLst>
                  <a:ext uri="{FF2B5EF4-FFF2-40B4-BE49-F238E27FC236}">
                    <a16:creationId xmlns:a16="http://schemas.microsoft.com/office/drawing/2014/main" id="{9AE8752A-5A3F-4321-A5A5-9C40DA2DE09B}"/>
                  </a:ext>
                </a:extLst>
              </p:cNvPr>
              <p:cNvSpPr>
                <a:spLocks/>
              </p:cNvSpPr>
              <p:nvPr/>
            </p:nvSpPr>
            <p:spPr bwMode="auto">
              <a:xfrm>
                <a:off x="5348" y="827"/>
                <a:ext cx="22" cy="46"/>
              </a:xfrm>
              <a:custGeom>
                <a:avLst/>
                <a:gdLst>
                  <a:gd name="T0" fmla="*/ 9 w 66"/>
                  <a:gd name="T1" fmla="*/ 0 h 140"/>
                  <a:gd name="T2" fmla="*/ 9 w 66"/>
                  <a:gd name="T3" fmla="*/ 5 h 140"/>
                  <a:gd name="T4" fmla="*/ 7 w 66"/>
                  <a:gd name="T5" fmla="*/ 15 h 140"/>
                  <a:gd name="T6" fmla="*/ 6 w 66"/>
                  <a:gd name="T7" fmla="*/ 25 h 140"/>
                  <a:gd name="T8" fmla="*/ 5 w 66"/>
                  <a:gd name="T9" fmla="*/ 35 h 140"/>
                  <a:gd name="T10" fmla="*/ 4 w 66"/>
                  <a:gd name="T11" fmla="*/ 60 h 140"/>
                  <a:gd name="T12" fmla="*/ 5 w 66"/>
                  <a:gd name="T13" fmla="*/ 86 h 140"/>
                  <a:gd name="T14" fmla="*/ 11 w 66"/>
                  <a:gd name="T15" fmla="*/ 111 h 140"/>
                  <a:gd name="T16" fmla="*/ 25 w 66"/>
                  <a:gd name="T17" fmla="*/ 133 h 140"/>
                  <a:gd name="T18" fmla="*/ 35 w 66"/>
                  <a:gd name="T19" fmla="*/ 136 h 140"/>
                  <a:gd name="T20" fmla="*/ 46 w 66"/>
                  <a:gd name="T21" fmla="*/ 135 h 140"/>
                  <a:gd name="T22" fmla="*/ 58 w 66"/>
                  <a:gd name="T23" fmla="*/ 133 h 140"/>
                  <a:gd name="T24" fmla="*/ 66 w 66"/>
                  <a:gd name="T25" fmla="*/ 130 h 140"/>
                  <a:gd name="T26" fmla="*/ 66 w 66"/>
                  <a:gd name="T27" fmla="*/ 132 h 140"/>
                  <a:gd name="T28" fmla="*/ 66 w 66"/>
                  <a:gd name="T29" fmla="*/ 133 h 140"/>
                  <a:gd name="T30" fmla="*/ 51 w 66"/>
                  <a:gd name="T31" fmla="*/ 138 h 140"/>
                  <a:gd name="T32" fmla="*/ 36 w 66"/>
                  <a:gd name="T33" fmla="*/ 140 h 140"/>
                  <a:gd name="T34" fmla="*/ 21 w 66"/>
                  <a:gd name="T35" fmla="*/ 135 h 140"/>
                  <a:gd name="T36" fmla="*/ 12 w 66"/>
                  <a:gd name="T37" fmla="*/ 122 h 140"/>
                  <a:gd name="T38" fmla="*/ 2 w 66"/>
                  <a:gd name="T39" fmla="*/ 93 h 140"/>
                  <a:gd name="T40" fmla="*/ 0 w 66"/>
                  <a:gd name="T41" fmla="*/ 64 h 140"/>
                  <a:gd name="T42" fmla="*/ 1 w 66"/>
                  <a:gd name="T43" fmla="*/ 33 h 140"/>
                  <a:gd name="T44" fmla="*/ 5 w 66"/>
                  <a:gd name="T45" fmla="*/ 4 h 140"/>
                  <a:gd name="T46" fmla="*/ 5 w 66"/>
                  <a:gd name="T47" fmla="*/ 1 h 140"/>
                  <a:gd name="T48" fmla="*/ 7 w 66"/>
                  <a:gd name="T49" fmla="*/ 0 h 140"/>
                  <a:gd name="T50" fmla="*/ 7 w 66"/>
                  <a:gd name="T51" fmla="*/ 0 h 140"/>
                  <a:gd name="T52" fmla="*/ 9 w 66"/>
                  <a:gd name="T53" fmla="*/ 0 h 140"/>
                  <a:gd name="T54" fmla="*/ 9 w 66"/>
                  <a:gd name="T5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140">
                    <a:moveTo>
                      <a:pt x="9" y="0"/>
                    </a:moveTo>
                    <a:lnTo>
                      <a:pt x="9" y="5"/>
                    </a:lnTo>
                    <a:lnTo>
                      <a:pt x="7" y="15"/>
                    </a:lnTo>
                    <a:lnTo>
                      <a:pt x="6" y="25"/>
                    </a:lnTo>
                    <a:lnTo>
                      <a:pt x="5" y="35"/>
                    </a:lnTo>
                    <a:lnTo>
                      <a:pt x="4" y="60"/>
                    </a:lnTo>
                    <a:lnTo>
                      <a:pt x="5" y="86"/>
                    </a:lnTo>
                    <a:lnTo>
                      <a:pt x="11" y="111"/>
                    </a:lnTo>
                    <a:lnTo>
                      <a:pt x="25" y="133"/>
                    </a:lnTo>
                    <a:lnTo>
                      <a:pt x="35" y="136"/>
                    </a:lnTo>
                    <a:lnTo>
                      <a:pt x="46" y="135"/>
                    </a:lnTo>
                    <a:lnTo>
                      <a:pt x="58" y="133"/>
                    </a:lnTo>
                    <a:lnTo>
                      <a:pt x="66" y="130"/>
                    </a:lnTo>
                    <a:lnTo>
                      <a:pt x="66" y="132"/>
                    </a:lnTo>
                    <a:lnTo>
                      <a:pt x="66" y="133"/>
                    </a:lnTo>
                    <a:lnTo>
                      <a:pt x="51" y="138"/>
                    </a:lnTo>
                    <a:lnTo>
                      <a:pt x="36" y="140"/>
                    </a:lnTo>
                    <a:lnTo>
                      <a:pt x="21" y="135"/>
                    </a:lnTo>
                    <a:lnTo>
                      <a:pt x="12" y="122"/>
                    </a:lnTo>
                    <a:lnTo>
                      <a:pt x="2" y="93"/>
                    </a:lnTo>
                    <a:lnTo>
                      <a:pt x="0" y="64"/>
                    </a:lnTo>
                    <a:lnTo>
                      <a:pt x="1" y="33"/>
                    </a:lnTo>
                    <a:lnTo>
                      <a:pt x="5" y="4"/>
                    </a:lnTo>
                    <a:lnTo>
                      <a:pt x="5" y="1"/>
                    </a:lnTo>
                    <a:lnTo>
                      <a:pt x="7" y="0"/>
                    </a:lnTo>
                    <a:lnTo>
                      <a:pt x="7" y="0"/>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67" name="Freeform 29">
                <a:extLst>
                  <a:ext uri="{FF2B5EF4-FFF2-40B4-BE49-F238E27FC236}">
                    <a16:creationId xmlns:a16="http://schemas.microsoft.com/office/drawing/2014/main" id="{F0F62321-7D00-45E4-9377-DD26DA502FFB}"/>
                  </a:ext>
                </a:extLst>
              </p:cNvPr>
              <p:cNvSpPr>
                <a:spLocks/>
              </p:cNvSpPr>
              <p:nvPr/>
            </p:nvSpPr>
            <p:spPr bwMode="auto">
              <a:xfrm>
                <a:off x="5348" y="849"/>
                <a:ext cx="17" cy="15"/>
              </a:xfrm>
              <a:custGeom>
                <a:avLst/>
                <a:gdLst>
                  <a:gd name="T0" fmla="*/ 39 w 49"/>
                  <a:gd name="T1" fmla="*/ 0 h 44"/>
                  <a:gd name="T2" fmla="*/ 49 w 49"/>
                  <a:gd name="T3" fmla="*/ 6 h 44"/>
                  <a:gd name="T4" fmla="*/ 49 w 49"/>
                  <a:gd name="T5" fmla="*/ 18 h 44"/>
                  <a:gd name="T6" fmla="*/ 44 w 49"/>
                  <a:gd name="T7" fmla="*/ 29 h 44"/>
                  <a:gd name="T8" fmla="*/ 35 w 49"/>
                  <a:gd name="T9" fmla="*/ 36 h 44"/>
                  <a:gd name="T10" fmla="*/ 28 w 49"/>
                  <a:gd name="T11" fmla="*/ 39 h 44"/>
                  <a:gd name="T12" fmla="*/ 22 w 49"/>
                  <a:gd name="T13" fmla="*/ 41 h 44"/>
                  <a:gd name="T14" fmla="*/ 14 w 49"/>
                  <a:gd name="T15" fmla="*/ 44 h 44"/>
                  <a:gd name="T16" fmla="*/ 7 w 49"/>
                  <a:gd name="T17" fmla="*/ 44 h 44"/>
                  <a:gd name="T18" fmla="*/ 7 w 49"/>
                  <a:gd name="T19" fmla="*/ 43 h 44"/>
                  <a:gd name="T20" fmla="*/ 7 w 49"/>
                  <a:gd name="T21" fmla="*/ 41 h 44"/>
                  <a:gd name="T22" fmla="*/ 5 w 49"/>
                  <a:gd name="T23" fmla="*/ 41 h 44"/>
                  <a:gd name="T24" fmla="*/ 7 w 49"/>
                  <a:gd name="T25" fmla="*/ 41 h 44"/>
                  <a:gd name="T26" fmla="*/ 12 w 49"/>
                  <a:gd name="T27" fmla="*/ 40 h 44"/>
                  <a:gd name="T28" fmla="*/ 20 w 49"/>
                  <a:gd name="T29" fmla="*/ 39 h 44"/>
                  <a:gd name="T30" fmla="*/ 28 w 49"/>
                  <a:gd name="T31" fmla="*/ 36 h 44"/>
                  <a:gd name="T32" fmla="*/ 34 w 49"/>
                  <a:gd name="T33" fmla="*/ 34 h 44"/>
                  <a:gd name="T34" fmla="*/ 39 w 49"/>
                  <a:gd name="T35" fmla="*/ 28 h 44"/>
                  <a:gd name="T36" fmla="*/ 44 w 49"/>
                  <a:gd name="T37" fmla="*/ 21 h 44"/>
                  <a:gd name="T38" fmla="*/ 47 w 49"/>
                  <a:gd name="T39" fmla="*/ 13 h 44"/>
                  <a:gd name="T40" fmla="*/ 43 w 49"/>
                  <a:gd name="T41" fmla="*/ 6 h 44"/>
                  <a:gd name="T42" fmla="*/ 35 w 49"/>
                  <a:gd name="T43" fmla="*/ 5 h 44"/>
                  <a:gd name="T44" fmla="*/ 29 w 49"/>
                  <a:gd name="T45" fmla="*/ 8 h 44"/>
                  <a:gd name="T46" fmla="*/ 23 w 49"/>
                  <a:gd name="T47" fmla="*/ 10 h 44"/>
                  <a:gd name="T48" fmla="*/ 17 w 49"/>
                  <a:gd name="T49" fmla="*/ 11 h 44"/>
                  <a:gd name="T50" fmla="*/ 12 w 49"/>
                  <a:gd name="T51" fmla="*/ 11 h 44"/>
                  <a:gd name="T52" fmla="*/ 8 w 49"/>
                  <a:gd name="T53" fmla="*/ 15 h 44"/>
                  <a:gd name="T54" fmla="*/ 4 w 49"/>
                  <a:gd name="T55" fmla="*/ 18 h 44"/>
                  <a:gd name="T56" fmla="*/ 0 w 49"/>
                  <a:gd name="T57" fmla="*/ 21 h 44"/>
                  <a:gd name="T58" fmla="*/ 3 w 49"/>
                  <a:gd name="T59" fmla="*/ 14 h 44"/>
                  <a:gd name="T60" fmla="*/ 9 w 49"/>
                  <a:gd name="T61" fmla="*/ 10 h 44"/>
                  <a:gd name="T62" fmla="*/ 17 w 49"/>
                  <a:gd name="T63" fmla="*/ 8 h 44"/>
                  <a:gd name="T64" fmla="*/ 24 w 49"/>
                  <a:gd name="T65" fmla="*/ 6 h 44"/>
                  <a:gd name="T66" fmla="*/ 28 w 49"/>
                  <a:gd name="T67" fmla="*/ 4 h 44"/>
                  <a:gd name="T68" fmla="*/ 32 w 49"/>
                  <a:gd name="T69" fmla="*/ 2 h 44"/>
                  <a:gd name="T70" fmla="*/ 35 w 49"/>
                  <a:gd name="T71" fmla="*/ 1 h 44"/>
                  <a:gd name="T72" fmla="*/ 39 w 49"/>
                  <a:gd name="T73" fmla="*/ 0 h 44"/>
                  <a:gd name="T74" fmla="*/ 39 w 49"/>
                  <a:gd name="T7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4">
                    <a:moveTo>
                      <a:pt x="39" y="0"/>
                    </a:moveTo>
                    <a:lnTo>
                      <a:pt x="49" y="6"/>
                    </a:lnTo>
                    <a:lnTo>
                      <a:pt x="49" y="18"/>
                    </a:lnTo>
                    <a:lnTo>
                      <a:pt x="44" y="29"/>
                    </a:lnTo>
                    <a:lnTo>
                      <a:pt x="35" y="36"/>
                    </a:lnTo>
                    <a:lnTo>
                      <a:pt x="28" y="39"/>
                    </a:lnTo>
                    <a:lnTo>
                      <a:pt x="22" y="41"/>
                    </a:lnTo>
                    <a:lnTo>
                      <a:pt x="14" y="44"/>
                    </a:lnTo>
                    <a:lnTo>
                      <a:pt x="7" y="44"/>
                    </a:lnTo>
                    <a:lnTo>
                      <a:pt x="7" y="43"/>
                    </a:lnTo>
                    <a:lnTo>
                      <a:pt x="7" y="41"/>
                    </a:lnTo>
                    <a:lnTo>
                      <a:pt x="5" y="41"/>
                    </a:lnTo>
                    <a:lnTo>
                      <a:pt x="7" y="41"/>
                    </a:lnTo>
                    <a:lnTo>
                      <a:pt x="12" y="40"/>
                    </a:lnTo>
                    <a:lnTo>
                      <a:pt x="20" y="39"/>
                    </a:lnTo>
                    <a:lnTo>
                      <a:pt x="28" y="36"/>
                    </a:lnTo>
                    <a:lnTo>
                      <a:pt x="34" y="34"/>
                    </a:lnTo>
                    <a:lnTo>
                      <a:pt x="39" y="28"/>
                    </a:lnTo>
                    <a:lnTo>
                      <a:pt x="44" y="21"/>
                    </a:lnTo>
                    <a:lnTo>
                      <a:pt x="47" y="13"/>
                    </a:lnTo>
                    <a:lnTo>
                      <a:pt x="43" y="6"/>
                    </a:lnTo>
                    <a:lnTo>
                      <a:pt x="35" y="5"/>
                    </a:lnTo>
                    <a:lnTo>
                      <a:pt x="29" y="8"/>
                    </a:lnTo>
                    <a:lnTo>
                      <a:pt x="23" y="10"/>
                    </a:lnTo>
                    <a:lnTo>
                      <a:pt x="17" y="11"/>
                    </a:lnTo>
                    <a:lnTo>
                      <a:pt x="12" y="11"/>
                    </a:lnTo>
                    <a:lnTo>
                      <a:pt x="8" y="15"/>
                    </a:lnTo>
                    <a:lnTo>
                      <a:pt x="4" y="18"/>
                    </a:lnTo>
                    <a:lnTo>
                      <a:pt x="0" y="21"/>
                    </a:lnTo>
                    <a:lnTo>
                      <a:pt x="3" y="14"/>
                    </a:lnTo>
                    <a:lnTo>
                      <a:pt x="9" y="10"/>
                    </a:lnTo>
                    <a:lnTo>
                      <a:pt x="17" y="8"/>
                    </a:lnTo>
                    <a:lnTo>
                      <a:pt x="24" y="6"/>
                    </a:lnTo>
                    <a:lnTo>
                      <a:pt x="28" y="4"/>
                    </a:lnTo>
                    <a:lnTo>
                      <a:pt x="32" y="2"/>
                    </a:lnTo>
                    <a:lnTo>
                      <a:pt x="35" y="1"/>
                    </a:lnTo>
                    <a:lnTo>
                      <a:pt x="39" y="0"/>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68" name="Freeform 30">
                <a:extLst>
                  <a:ext uri="{FF2B5EF4-FFF2-40B4-BE49-F238E27FC236}">
                    <a16:creationId xmlns:a16="http://schemas.microsoft.com/office/drawing/2014/main" id="{78ABABDB-5869-4FCA-8D27-FFC6DDA073A3}"/>
                  </a:ext>
                </a:extLst>
              </p:cNvPr>
              <p:cNvSpPr>
                <a:spLocks/>
              </p:cNvSpPr>
              <p:nvPr/>
            </p:nvSpPr>
            <p:spPr bwMode="auto">
              <a:xfrm>
                <a:off x="5349" y="851"/>
                <a:ext cx="15" cy="9"/>
              </a:xfrm>
              <a:custGeom>
                <a:avLst/>
                <a:gdLst>
                  <a:gd name="T0" fmla="*/ 43 w 44"/>
                  <a:gd name="T1" fmla="*/ 0 h 25"/>
                  <a:gd name="T2" fmla="*/ 44 w 44"/>
                  <a:gd name="T3" fmla="*/ 0 h 25"/>
                  <a:gd name="T4" fmla="*/ 44 w 44"/>
                  <a:gd name="T5" fmla="*/ 0 h 25"/>
                  <a:gd name="T6" fmla="*/ 44 w 44"/>
                  <a:gd name="T7" fmla="*/ 3 h 25"/>
                  <a:gd name="T8" fmla="*/ 44 w 44"/>
                  <a:gd name="T9" fmla="*/ 3 h 25"/>
                  <a:gd name="T10" fmla="*/ 35 w 44"/>
                  <a:gd name="T11" fmla="*/ 12 h 25"/>
                  <a:gd name="T12" fmla="*/ 22 w 44"/>
                  <a:gd name="T13" fmla="*/ 17 h 25"/>
                  <a:gd name="T14" fmla="*/ 11 w 44"/>
                  <a:gd name="T15" fmla="*/ 20 h 25"/>
                  <a:gd name="T16" fmla="*/ 0 w 44"/>
                  <a:gd name="T17" fmla="*/ 25 h 25"/>
                  <a:gd name="T18" fmla="*/ 0 w 44"/>
                  <a:gd name="T19" fmla="*/ 24 h 25"/>
                  <a:gd name="T20" fmla="*/ 0 w 44"/>
                  <a:gd name="T21" fmla="*/ 22 h 25"/>
                  <a:gd name="T22" fmla="*/ 10 w 44"/>
                  <a:gd name="T23" fmla="*/ 17 h 25"/>
                  <a:gd name="T24" fmla="*/ 21 w 44"/>
                  <a:gd name="T25" fmla="*/ 13 h 25"/>
                  <a:gd name="T26" fmla="*/ 32 w 44"/>
                  <a:gd name="T27" fmla="*/ 8 h 25"/>
                  <a:gd name="T28" fmla="*/ 43 w 44"/>
                  <a:gd name="T29" fmla="*/ 0 h 25"/>
                  <a:gd name="T30" fmla="*/ 43 w 44"/>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25">
                    <a:moveTo>
                      <a:pt x="43" y="0"/>
                    </a:moveTo>
                    <a:lnTo>
                      <a:pt x="44" y="0"/>
                    </a:lnTo>
                    <a:lnTo>
                      <a:pt x="44" y="0"/>
                    </a:lnTo>
                    <a:lnTo>
                      <a:pt x="44" y="3"/>
                    </a:lnTo>
                    <a:lnTo>
                      <a:pt x="44" y="3"/>
                    </a:lnTo>
                    <a:lnTo>
                      <a:pt x="35" y="12"/>
                    </a:lnTo>
                    <a:lnTo>
                      <a:pt x="22" y="17"/>
                    </a:lnTo>
                    <a:lnTo>
                      <a:pt x="11" y="20"/>
                    </a:lnTo>
                    <a:lnTo>
                      <a:pt x="0" y="25"/>
                    </a:lnTo>
                    <a:lnTo>
                      <a:pt x="0" y="24"/>
                    </a:lnTo>
                    <a:lnTo>
                      <a:pt x="0" y="22"/>
                    </a:lnTo>
                    <a:lnTo>
                      <a:pt x="10" y="17"/>
                    </a:lnTo>
                    <a:lnTo>
                      <a:pt x="21" y="13"/>
                    </a:lnTo>
                    <a:lnTo>
                      <a:pt x="32" y="8"/>
                    </a:lnTo>
                    <a:lnTo>
                      <a:pt x="43" y="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69" name="Freeform 31">
                <a:extLst>
                  <a:ext uri="{FF2B5EF4-FFF2-40B4-BE49-F238E27FC236}">
                    <a16:creationId xmlns:a16="http://schemas.microsoft.com/office/drawing/2014/main" id="{6830B91E-E705-4A2A-AC63-3FAB11F7B50E}"/>
                  </a:ext>
                </a:extLst>
              </p:cNvPr>
              <p:cNvSpPr>
                <a:spLocks/>
              </p:cNvSpPr>
              <p:nvPr/>
            </p:nvSpPr>
            <p:spPr bwMode="auto">
              <a:xfrm>
                <a:off x="5350" y="813"/>
                <a:ext cx="19" cy="14"/>
              </a:xfrm>
              <a:custGeom>
                <a:avLst/>
                <a:gdLst>
                  <a:gd name="T0" fmla="*/ 12 w 56"/>
                  <a:gd name="T1" fmla="*/ 0 h 41"/>
                  <a:gd name="T2" fmla="*/ 24 w 56"/>
                  <a:gd name="T3" fmla="*/ 1 h 41"/>
                  <a:gd name="T4" fmla="*/ 38 w 56"/>
                  <a:gd name="T5" fmla="*/ 2 h 41"/>
                  <a:gd name="T6" fmla="*/ 49 w 56"/>
                  <a:gd name="T7" fmla="*/ 7 h 41"/>
                  <a:gd name="T8" fmla="*/ 56 w 56"/>
                  <a:gd name="T9" fmla="*/ 21 h 41"/>
                  <a:gd name="T10" fmla="*/ 51 w 56"/>
                  <a:gd name="T11" fmla="*/ 32 h 41"/>
                  <a:gd name="T12" fmla="*/ 42 w 56"/>
                  <a:gd name="T13" fmla="*/ 39 h 41"/>
                  <a:gd name="T14" fmla="*/ 30 w 56"/>
                  <a:gd name="T15" fmla="*/ 41 h 41"/>
                  <a:gd name="T16" fmla="*/ 19 w 56"/>
                  <a:gd name="T17" fmla="*/ 41 h 41"/>
                  <a:gd name="T18" fmla="*/ 7 w 56"/>
                  <a:gd name="T19" fmla="*/ 37 h 41"/>
                  <a:gd name="T20" fmla="*/ 0 w 56"/>
                  <a:gd name="T21" fmla="*/ 26 h 41"/>
                  <a:gd name="T22" fmla="*/ 0 w 56"/>
                  <a:gd name="T23" fmla="*/ 12 h 41"/>
                  <a:gd name="T24" fmla="*/ 10 w 56"/>
                  <a:gd name="T25" fmla="*/ 2 h 41"/>
                  <a:gd name="T26" fmla="*/ 12 w 56"/>
                  <a:gd name="T27" fmla="*/ 1 h 41"/>
                  <a:gd name="T28" fmla="*/ 12 w 56"/>
                  <a:gd name="T29" fmla="*/ 0 h 41"/>
                  <a:gd name="T30" fmla="*/ 12 w 56"/>
                  <a:gd name="T3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41">
                    <a:moveTo>
                      <a:pt x="12" y="0"/>
                    </a:moveTo>
                    <a:lnTo>
                      <a:pt x="24" y="1"/>
                    </a:lnTo>
                    <a:lnTo>
                      <a:pt x="38" y="2"/>
                    </a:lnTo>
                    <a:lnTo>
                      <a:pt x="49" y="7"/>
                    </a:lnTo>
                    <a:lnTo>
                      <a:pt x="56" y="21"/>
                    </a:lnTo>
                    <a:lnTo>
                      <a:pt x="51" y="32"/>
                    </a:lnTo>
                    <a:lnTo>
                      <a:pt x="42" y="39"/>
                    </a:lnTo>
                    <a:lnTo>
                      <a:pt x="30" y="41"/>
                    </a:lnTo>
                    <a:lnTo>
                      <a:pt x="19" y="41"/>
                    </a:lnTo>
                    <a:lnTo>
                      <a:pt x="7" y="37"/>
                    </a:lnTo>
                    <a:lnTo>
                      <a:pt x="0" y="26"/>
                    </a:lnTo>
                    <a:lnTo>
                      <a:pt x="0" y="12"/>
                    </a:lnTo>
                    <a:lnTo>
                      <a:pt x="10" y="2"/>
                    </a:lnTo>
                    <a:lnTo>
                      <a:pt x="12" y="1"/>
                    </a:lnTo>
                    <a:lnTo>
                      <a:pt x="12"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70" name="Freeform 32">
                <a:extLst>
                  <a:ext uri="{FF2B5EF4-FFF2-40B4-BE49-F238E27FC236}">
                    <a16:creationId xmlns:a16="http://schemas.microsoft.com/office/drawing/2014/main" id="{58635B63-8A12-44C9-926C-03884860B85A}"/>
                  </a:ext>
                </a:extLst>
              </p:cNvPr>
              <p:cNvSpPr>
                <a:spLocks/>
              </p:cNvSpPr>
              <p:nvPr/>
            </p:nvSpPr>
            <p:spPr bwMode="auto">
              <a:xfrm>
                <a:off x="5351" y="815"/>
                <a:ext cx="16" cy="10"/>
              </a:xfrm>
              <a:custGeom>
                <a:avLst/>
                <a:gdLst>
                  <a:gd name="T0" fmla="*/ 11 w 48"/>
                  <a:gd name="T1" fmla="*/ 0 h 32"/>
                  <a:gd name="T2" fmla="*/ 21 w 48"/>
                  <a:gd name="T3" fmla="*/ 0 h 32"/>
                  <a:gd name="T4" fmla="*/ 33 w 48"/>
                  <a:gd name="T5" fmla="*/ 1 h 32"/>
                  <a:gd name="T6" fmla="*/ 43 w 48"/>
                  <a:gd name="T7" fmla="*/ 6 h 32"/>
                  <a:gd name="T8" fmla="*/ 48 w 48"/>
                  <a:gd name="T9" fmla="*/ 17 h 32"/>
                  <a:gd name="T10" fmla="*/ 43 w 48"/>
                  <a:gd name="T11" fmla="*/ 26 h 32"/>
                  <a:gd name="T12" fmla="*/ 35 w 48"/>
                  <a:gd name="T13" fmla="*/ 31 h 32"/>
                  <a:gd name="T14" fmla="*/ 26 w 48"/>
                  <a:gd name="T15" fmla="*/ 32 h 32"/>
                  <a:gd name="T16" fmla="*/ 18 w 48"/>
                  <a:gd name="T17" fmla="*/ 32 h 32"/>
                  <a:gd name="T18" fmla="*/ 8 w 48"/>
                  <a:gd name="T19" fmla="*/ 30 h 32"/>
                  <a:gd name="T20" fmla="*/ 1 w 48"/>
                  <a:gd name="T21" fmla="*/ 21 h 32"/>
                  <a:gd name="T22" fmla="*/ 0 w 48"/>
                  <a:gd name="T23" fmla="*/ 12 h 32"/>
                  <a:gd name="T24" fmla="*/ 8 w 48"/>
                  <a:gd name="T25" fmla="*/ 3 h 32"/>
                  <a:gd name="T26" fmla="*/ 9 w 48"/>
                  <a:gd name="T27" fmla="*/ 1 h 32"/>
                  <a:gd name="T28" fmla="*/ 11 w 48"/>
                  <a:gd name="T29" fmla="*/ 0 h 32"/>
                  <a:gd name="T30" fmla="*/ 11 w 48"/>
                  <a:gd name="T3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32">
                    <a:moveTo>
                      <a:pt x="11" y="0"/>
                    </a:moveTo>
                    <a:lnTo>
                      <a:pt x="21" y="0"/>
                    </a:lnTo>
                    <a:lnTo>
                      <a:pt x="33" y="1"/>
                    </a:lnTo>
                    <a:lnTo>
                      <a:pt x="43" y="6"/>
                    </a:lnTo>
                    <a:lnTo>
                      <a:pt x="48" y="17"/>
                    </a:lnTo>
                    <a:lnTo>
                      <a:pt x="43" y="26"/>
                    </a:lnTo>
                    <a:lnTo>
                      <a:pt x="35" y="31"/>
                    </a:lnTo>
                    <a:lnTo>
                      <a:pt x="26" y="32"/>
                    </a:lnTo>
                    <a:lnTo>
                      <a:pt x="18" y="32"/>
                    </a:lnTo>
                    <a:lnTo>
                      <a:pt x="8" y="30"/>
                    </a:lnTo>
                    <a:lnTo>
                      <a:pt x="1" y="21"/>
                    </a:lnTo>
                    <a:lnTo>
                      <a:pt x="0" y="12"/>
                    </a:lnTo>
                    <a:lnTo>
                      <a:pt x="8" y="3"/>
                    </a:lnTo>
                    <a:lnTo>
                      <a:pt x="9" y="1"/>
                    </a:lnTo>
                    <a:lnTo>
                      <a:pt x="11"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71" name="Freeform 33">
                <a:extLst>
                  <a:ext uri="{FF2B5EF4-FFF2-40B4-BE49-F238E27FC236}">
                    <a16:creationId xmlns:a16="http://schemas.microsoft.com/office/drawing/2014/main" id="{212F30C9-24E2-4A1C-999F-550A0BB31CB2}"/>
                  </a:ext>
                </a:extLst>
              </p:cNvPr>
              <p:cNvSpPr>
                <a:spLocks/>
              </p:cNvSpPr>
              <p:nvPr/>
            </p:nvSpPr>
            <p:spPr bwMode="auto">
              <a:xfrm>
                <a:off x="5356" y="817"/>
                <a:ext cx="5" cy="6"/>
              </a:xfrm>
              <a:custGeom>
                <a:avLst/>
                <a:gdLst>
                  <a:gd name="T0" fmla="*/ 5 w 14"/>
                  <a:gd name="T1" fmla="*/ 0 h 17"/>
                  <a:gd name="T2" fmla="*/ 9 w 14"/>
                  <a:gd name="T3" fmla="*/ 0 h 17"/>
                  <a:gd name="T4" fmla="*/ 11 w 14"/>
                  <a:gd name="T5" fmla="*/ 4 h 17"/>
                  <a:gd name="T6" fmla="*/ 14 w 14"/>
                  <a:gd name="T7" fmla="*/ 7 h 17"/>
                  <a:gd name="T8" fmla="*/ 14 w 14"/>
                  <a:gd name="T9" fmla="*/ 12 h 17"/>
                  <a:gd name="T10" fmla="*/ 11 w 14"/>
                  <a:gd name="T11" fmla="*/ 14 h 17"/>
                  <a:gd name="T12" fmla="*/ 10 w 14"/>
                  <a:gd name="T13" fmla="*/ 17 h 17"/>
                  <a:gd name="T14" fmla="*/ 6 w 14"/>
                  <a:gd name="T15" fmla="*/ 17 h 17"/>
                  <a:gd name="T16" fmla="*/ 4 w 14"/>
                  <a:gd name="T17" fmla="*/ 17 h 17"/>
                  <a:gd name="T18" fmla="*/ 1 w 14"/>
                  <a:gd name="T19" fmla="*/ 14 h 17"/>
                  <a:gd name="T20" fmla="*/ 1 w 14"/>
                  <a:gd name="T21" fmla="*/ 12 h 17"/>
                  <a:gd name="T22" fmla="*/ 0 w 14"/>
                  <a:gd name="T23" fmla="*/ 8 h 17"/>
                  <a:gd name="T24" fmla="*/ 0 w 14"/>
                  <a:gd name="T25" fmla="*/ 5 h 17"/>
                  <a:gd name="T26" fmla="*/ 3 w 14"/>
                  <a:gd name="T27" fmla="*/ 1 h 17"/>
                  <a:gd name="T28" fmla="*/ 5 w 14"/>
                  <a:gd name="T29" fmla="*/ 0 h 17"/>
                  <a:gd name="T30" fmla="*/ 5 w 14"/>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7">
                    <a:moveTo>
                      <a:pt x="5" y="0"/>
                    </a:moveTo>
                    <a:lnTo>
                      <a:pt x="9" y="0"/>
                    </a:lnTo>
                    <a:lnTo>
                      <a:pt x="11" y="4"/>
                    </a:lnTo>
                    <a:lnTo>
                      <a:pt x="14" y="7"/>
                    </a:lnTo>
                    <a:lnTo>
                      <a:pt x="14" y="12"/>
                    </a:lnTo>
                    <a:lnTo>
                      <a:pt x="11" y="14"/>
                    </a:lnTo>
                    <a:lnTo>
                      <a:pt x="10" y="17"/>
                    </a:lnTo>
                    <a:lnTo>
                      <a:pt x="6" y="17"/>
                    </a:lnTo>
                    <a:lnTo>
                      <a:pt x="4" y="17"/>
                    </a:lnTo>
                    <a:lnTo>
                      <a:pt x="1" y="14"/>
                    </a:lnTo>
                    <a:lnTo>
                      <a:pt x="1" y="12"/>
                    </a:lnTo>
                    <a:lnTo>
                      <a:pt x="0" y="8"/>
                    </a:lnTo>
                    <a:lnTo>
                      <a:pt x="0" y="5"/>
                    </a:lnTo>
                    <a:lnTo>
                      <a:pt x="3" y="1"/>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72" name="Freeform 34">
                <a:extLst>
                  <a:ext uri="{FF2B5EF4-FFF2-40B4-BE49-F238E27FC236}">
                    <a16:creationId xmlns:a16="http://schemas.microsoft.com/office/drawing/2014/main" id="{808F5A0B-1F71-4EE3-B735-CC7AAE6AE007}"/>
                  </a:ext>
                </a:extLst>
              </p:cNvPr>
              <p:cNvSpPr>
                <a:spLocks/>
              </p:cNvSpPr>
              <p:nvPr/>
            </p:nvSpPr>
            <p:spPr bwMode="auto">
              <a:xfrm>
                <a:off x="5369" y="809"/>
                <a:ext cx="21" cy="63"/>
              </a:xfrm>
              <a:custGeom>
                <a:avLst/>
                <a:gdLst>
                  <a:gd name="T0" fmla="*/ 61 w 65"/>
                  <a:gd name="T1" fmla="*/ 0 h 189"/>
                  <a:gd name="T2" fmla="*/ 64 w 65"/>
                  <a:gd name="T3" fmla="*/ 13 h 189"/>
                  <a:gd name="T4" fmla="*/ 65 w 65"/>
                  <a:gd name="T5" fmla="*/ 27 h 189"/>
                  <a:gd name="T6" fmla="*/ 65 w 65"/>
                  <a:gd name="T7" fmla="*/ 41 h 189"/>
                  <a:gd name="T8" fmla="*/ 65 w 65"/>
                  <a:gd name="T9" fmla="*/ 54 h 189"/>
                  <a:gd name="T10" fmla="*/ 62 w 65"/>
                  <a:gd name="T11" fmla="*/ 73 h 189"/>
                  <a:gd name="T12" fmla="*/ 60 w 65"/>
                  <a:gd name="T13" fmla="*/ 95 h 189"/>
                  <a:gd name="T14" fmla="*/ 56 w 65"/>
                  <a:gd name="T15" fmla="*/ 116 h 189"/>
                  <a:gd name="T16" fmla="*/ 51 w 65"/>
                  <a:gd name="T17" fmla="*/ 137 h 189"/>
                  <a:gd name="T18" fmla="*/ 46 w 65"/>
                  <a:gd name="T19" fmla="*/ 150 h 189"/>
                  <a:gd name="T20" fmla="*/ 40 w 65"/>
                  <a:gd name="T21" fmla="*/ 162 h 189"/>
                  <a:gd name="T22" fmla="*/ 31 w 65"/>
                  <a:gd name="T23" fmla="*/ 174 h 189"/>
                  <a:gd name="T24" fmla="*/ 21 w 65"/>
                  <a:gd name="T25" fmla="*/ 184 h 189"/>
                  <a:gd name="T26" fmla="*/ 16 w 65"/>
                  <a:gd name="T27" fmla="*/ 185 h 189"/>
                  <a:gd name="T28" fmla="*/ 11 w 65"/>
                  <a:gd name="T29" fmla="*/ 188 h 189"/>
                  <a:gd name="T30" fmla="*/ 6 w 65"/>
                  <a:gd name="T31" fmla="*/ 189 h 189"/>
                  <a:gd name="T32" fmla="*/ 0 w 65"/>
                  <a:gd name="T33" fmla="*/ 189 h 189"/>
                  <a:gd name="T34" fmla="*/ 0 w 65"/>
                  <a:gd name="T35" fmla="*/ 186 h 189"/>
                  <a:gd name="T36" fmla="*/ 1 w 65"/>
                  <a:gd name="T37" fmla="*/ 185 h 189"/>
                  <a:gd name="T38" fmla="*/ 17 w 65"/>
                  <a:gd name="T39" fmla="*/ 181 h 189"/>
                  <a:gd name="T40" fmla="*/ 31 w 65"/>
                  <a:gd name="T41" fmla="*/ 169 h 189"/>
                  <a:gd name="T42" fmla="*/ 40 w 65"/>
                  <a:gd name="T43" fmla="*/ 152 h 189"/>
                  <a:gd name="T44" fmla="*/ 46 w 65"/>
                  <a:gd name="T45" fmla="*/ 136 h 189"/>
                  <a:gd name="T46" fmla="*/ 55 w 65"/>
                  <a:gd name="T47" fmla="*/ 103 h 189"/>
                  <a:gd name="T48" fmla="*/ 59 w 65"/>
                  <a:gd name="T49" fmla="*/ 68 h 189"/>
                  <a:gd name="T50" fmla="*/ 59 w 65"/>
                  <a:gd name="T51" fmla="*/ 32 h 189"/>
                  <a:gd name="T52" fmla="*/ 56 w 65"/>
                  <a:gd name="T53" fmla="*/ 0 h 189"/>
                  <a:gd name="T54" fmla="*/ 61 w 65"/>
                  <a:gd name="T55" fmla="*/ 0 h 189"/>
                  <a:gd name="T56" fmla="*/ 61 w 65"/>
                  <a:gd name="T5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 h="189">
                    <a:moveTo>
                      <a:pt x="61" y="0"/>
                    </a:moveTo>
                    <a:lnTo>
                      <a:pt x="64" y="13"/>
                    </a:lnTo>
                    <a:lnTo>
                      <a:pt x="65" y="27"/>
                    </a:lnTo>
                    <a:lnTo>
                      <a:pt x="65" y="41"/>
                    </a:lnTo>
                    <a:lnTo>
                      <a:pt x="65" y="54"/>
                    </a:lnTo>
                    <a:lnTo>
                      <a:pt x="62" y="73"/>
                    </a:lnTo>
                    <a:lnTo>
                      <a:pt x="60" y="95"/>
                    </a:lnTo>
                    <a:lnTo>
                      <a:pt x="56" y="116"/>
                    </a:lnTo>
                    <a:lnTo>
                      <a:pt x="51" y="137"/>
                    </a:lnTo>
                    <a:lnTo>
                      <a:pt x="46" y="150"/>
                    </a:lnTo>
                    <a:lnTo>
                      <a:pt x="40" y="162"/>
                    </a:lnTo>
                    <a:lnTo>
                      <a:pt x="31" y="174"/>
                    </a:lnTo>
                    <a:lnTo>
                      <a:pt x="21" y="184"/>
                    </a:lnTo>
                    <a:lnTo>
                      <a:pt x="16" y="185"/>
                    </a:lnTo>
                    <a:lnTo>
                      <a:pt x="11" y="188"/>
                    </a:lnTo>
                    <a:lnTo>
                      <a:pt x="6" y="189"/>
                    </a:lnTo>
                    <a:lnTo>
                      <a:pt x="0" y="189"/>
                    </a:lnTo>
                    <a:lnTo>
                      <a:pt x="0" y="186"/>
                    </a:lnTo>
                    <a:lnTo>
                      <a:pt x="1" y="185"/>
                    </a:lnTo>
                    <a:lnTo>
                      <a:pt x="17" y="181"/>
                    </a:lnTo>
                    <a:lnTo>
                      <a:pt x="31" y="169"/>
                    </a:lnTo>
                    <a:lnTo>
                      <a:pt x="40" y="152"/>
                    </a:lnTo>
                    <a:lnTo>
                      <a:pt x="46" y="136"/>
                    </a:lnTo>
                    <a:lnTo>
                      <a:pt x="55" y="103"/>
                    </a:lnTo>
                    <a:lnTo>
                      <a:pt x="59" y="68"/>
                    </a:lnTo>
                    <a:lnTo>
                      <a:pt x="59" y="32"/>
                    </a:lnTo>
                    <a:lnTo>
                      <a:pt x="56" y="0"/>
                    </a:lnTo>
                    <a:lnTo>
                      <a:pt x="61" y="0"/>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73" name="Freeform 35">
                <a:extLst>
                  <a:ext uri="{FF2B5EF4-FFF2-40B4-BE49-F238E27FC236}">
                    <a16:creationId xmlns:a16="http://schemas.microsoft.com/office/drawing/2014/main" id="{7A42012A-6389-479E-A5AC-79607D4E09D1}"/>
                  </a:ext>
                </a:extLst>
              </p:cNvPr>
              <p:cNvSpPr>
                <a:spLocks/>
              </p:cNvSpPr>
              <p:nvPr/>
            </p:nvSpPr>
            <p:spPr bwMode="auto">
              <a:xfrm>
                <a:off x="5369" y="809"/>
                <a:ext cx="13" cy="63"/>
              </a:xfrm>
              <a:custGeom>
                <a:avLst/>
                <a:gdLst>
                  <a:gd name="T0" fmla="*/ 37 w 40"/>
                  <a:gd name="T1" fmla="*/ 0 h 188"/>
                  <a:gd name="T2" fmla="*/ 39 w 40"/>
                  <a:gd name="T3" fmla="*/ 7 h 188"/>
                  <a:gd name="T4" fmla="*/ 39 w 40"/>
                  <a:gd name="T5" fmla="*/ 14 h 188"/>
                  <a:gd name="T6" fmla="*/ 39 w 40"/>
                  <a:gd name="T7" fmla="*/ 23 h 188"/>
                  <a:gd name="T8" fmla="*/ 40 w 40"/>
                  <a:gd name="T9" fmla="*/ 31 h 188"/>
                  <a:gd name="T10" fmla="*/ 40 w 40"/>
                  <a:gd name="T11" fmla="*/ 66 h 188"/>
                  <a:gd name="T12" fmla="*/ 37 w 40"/>
                  <a:gd name="T13" fmla="*/ 100 h 188"/>
                  <a:gd name="T14" fmla="*/ 30 w 40"/>
                  <a:gd name="T15" fmla="*/ 132 h 188"/>
                  <a:gd name="T16" fmla="*/ 15 w 40"/>
                  <a:gd name="T17" fmla="*/ 167 h 188"/>
                  <a:gd name="T18" fmla="*/ 11 w 40"/>
                  <a:gd name="T19" fmla="*/ 171 h 188"/>
                  <a:gd name="T20" fmla="*/ 8 w 40"/>
                  <a:gd name="T21" fmla="*/ 178 h 188"/>
                  <a:gd name="T22" fmla="*/ 6 w 40"/>
                  <a:gd name="T23" fmla="*/ 183 h 188"/>
                  <a:gd name="T24" fmla="*/ 5 w 40"/>
                  <a:gd name="T25" fmla="*/ 188 h 188"/>
                  <a:gd name="T26" fmla="*/ 2 w 40"/>
                  <a:gd name="T27" fmla="*/ 188 h 188"/>
                  <a:gd name="T28" fmla="*/ 0 w 40"/>
                  <a:gd name="T29" fmla="*/ 186 h 188"/>
                  <a:gd name="T30" fmla="*/ 10 w 40"/>
                  <a:gd name="T31" fmla="*/ 165 h 188"/>
                  <a:gd name="T32" fmla="*/ 20 w 40"/>
                  <a:gd name="T33" fmla="*/ 144 h 188"/>
                  <a:gd name="T34" fmla="*/ 28 w 40"/>
                  <a:gd name="T35" fmla="*/ 122 h 188"/>
                  <a:gd name="T36" fmla="*/ 32 w 40"/>
                  <a:gd name="T37" fmla="*/ 98 h 188"/>
                  <a:gd name="T38" fmla="*/ 35 w 40"/>
                  <a:gd name="T39" fmla="*/ 74 h 188"/>
                  <a:gd name="T40" fmla="*/ 36 w 40"/>
                  <a:gd name="T41" fmla="*/ 49 h 188"/>
                  <a:gd name="T42" fmla="*/ 35 w 40"/>
                  <a:gd name="T43" fmla="*/ 25 h 188"/>
                  <a:gd name="T44" fmla="*/ 34 w 40"/>
                  <a:gd name="T45" fmla="*/ 0 h 188"/>
                  <a:gd name="T46" fmla="*/ 37 w 40"/>
                  <a:gd name="T47" fmla="*/ 0 h 188"/>
                  <a:gd name="T48" fmla="*/ 37 w 40"/>
                  <a:gd name="T4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188">
                    <a:moveTo>
                      <a:pt x="37" y="0"/>
                    </a:moveTo>
                    <a:lnTo>
                      <a:pt x="39" y="7"/>
                    </a:lnTo>
                    <a:lnTo>
                      <a:pt x="39" y="14"/>
                    </a:lnTo>
                    <a:lnTo>
                      <a:pt x="39" y="23"/>
                    </a:lnTo>
                    <a:lnTo>
                      <a:pt x="40" y="31"/>
                    </a:lnTo>
                    <a:lnTo>
                      <a:pt x="40" y="66"/>
                    </a:lnTo>
                    <a:lnTo>
                      <a:pt x="37" y="100"/>
                    </a:lnTo>
                    <a:lnTo>
                      <a:pt x="30" y="132"/>
                    </a:lnTo>
                    <a:lnTo>
                      <a:pt x="15" y="167"/>
                    </a:lnTo>
                    <a:lnTo>
                      <a:pt x="11" y="171"/>
                    </a:lnTo>
                    <a:lnTo>
                      <a:pt x="8" y="178"/>
                    </a:lnTo>
                    <a:lnTo>
                      <a:pt x="6" y="183"/>
                    </a:lnTo>
                    <a:lnTo>
                      <a:pt x="5" y="188"/>
                    </a:lnTo>
                    <a:lnTo>
                      <a:pt x="2" y="188"/>
                    </a:lnTo>
                    <a:lnTo>
                      <a:pt x="0" y="186"/>
                    </a:lnTo>
                    <a:lnTo>
                      <a:pt x="10" y="165"/>
                    </a:lnTo>
                    <a:lnTo>
                      <a:pt x="20" y="144"/>
                    </a:lnTo>
                    <a:lnTo>
                      <a:pt x="28" y="122"/>
                    </a:lnTo>
                    <a:lnTo>
                      <a:pt x="32" y="98"/>
                    </a:lnTo>
                    <a:lnTo>
                      <a:pt x="35" y="74"/>
                    </a:lnTo>
                    <a:lnTo>
                      <a:pt x="36" y="49"/>
                    </a:lnTo>
                    <a:lnTo>
                      <a:pt x="35" y="25"/>
                    </a:lnTo>
                    <a:lnTo>
                      <a:pt x="34" y="0"/>
                    </a:lnTo>
                    <a:lnTo>
                      <a:pt x="37" y="0"/>
                    </a:lnTo>
                    <a:lnTo>
                      <a:pt x="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74" name="Freeform 36">
                <a:extLst>
                  <a:ext uri="{FF2B5EF4-FFF2-40B4-BE49-F238E27FC236}">
                    <a16:creationId xmlns:a16="http://schemas.microsoft.com/office/drawing/2014/main" id="{4973C8D7-4D2C-46E2-B74A-C6CAA30A8EEF}"/>
                  </a:ext>
                </a:extLst>
              </p:cNvPr>
              <p:cNvSpPr>
                <a:spLocks/>
              </p:cNvSpPr>
              <p:nvPr/>
            </p:nvSpPr>
            <p:spPr bwMode="auto">
              <a:xfrm>
                <a:off x="5348" y="872"/>
                <a:ext cx="19" cy="30"/>
              </a:xfrm>
              <a:custGeom>
                <a:avLst/>
                <a:gdLst>
                  <a:gd name="T0" fmla="*/ 54 w 58"/>
                  <a:gd name="T1" fmla="*/ 0 h 90"/>
                  <a:gd name="T2" fmla="*/ 58 w 58"/>
                  <a:gd name="T3" fmla="*/ 1 h 90"/>
                  <a:gd name="T4" fmla="*/ 54 w 58"/>
                  <a:gd name="T5" fmla="*/ 4 h 90"/>
                  <a:gd name="T6" fmla="*/ 49 w 58"/>
                  <a:gd name="T7" fmla="*/ 9 h 90"/>
                  <a:gd name="T8" fmla="*/ 43 w 58"/>
                  <a:gd name="T9" fmla="*/ 12 h 90"/>
                  <a:gd name="T10" fmla="*/ 40 w 58"/>
                  <a:gd name="T11" fmla="*/ 16 h 90"/>
                  <a:gd name="T12" fmla="*/ 30 w 58"/>
                  <a:gd name="T13" fmla="*/ 26 h 90"/>
                  <a:gd name="T14" fmla="*/ 20 w 58"/>
                  <a:gd name="T15" fmla="*/ 38 h 90"/>
                  <a:gd name="T16" fmla="*/ 11 w 58"/>
                  <a:gd name="T17" fmla="*/ 49 h 90"/>
                  <a:gd name="T18" fmla="*/ 4 w 58"/>
                  <a:gd name="T19" fmla="*/ 61 h 90"/>
                  <a:gd name="T20" fmla="*/ 4 w 58"/>
                  <a:gd name="T21" fmla="*/ 69 h 90"/>
                  <a:gd name="T22" fmla="*/ 10 w 58"/>
                  <a:gd name="T23" fmla="*/ 78 h 90"/>
                  <a:gd name="T24" fmla="*/ 18 w 58"/>
                  <a:gd name="T25" fmla="*/ 83 h 90"/>
                  <a:gd name="T26" fmla="*/ 23 w 58"/>
                  <a:gd name="T27" fmla="*/ 88 h 90"/>
                  <a:gd name="T28" fmla="*/ 20 w 58"/>
                  <a:gd name="T29" fmla="*/ 90 h 90"/>
                  <a:gd name="T30" fmla="*/ 14 w 58"/>
                  <a:gd name="T31" fmla="*/ 87 h 90"/>
                  <a:gd name="T32" fmla="*/ 9 w 58"/>
                  <a:gd name="T33" fmla="*/ 80 h 90"/>
                  <a:gd name="T34" fmla="*/ 4 w 58"/>
                  <a:gd name="T35" fmla="*/ 74 h 90"/>
                  <a:gd name="T36" fmla="*/ 0 w 58"/>
                  <a:gd name="T37" fmla="*/ 70 h 90"/>
                  <a:gd name="T38" fmla="*/ 0 w 58"/>
                  <a:gd name="T39" fmla="*/ 58 h 90"/>
                  <a:gd name="T40" fmla="*/ 6 w 58"/>
                  <a:gd name="T41" fmla="*/ 48 h 90"/>
                  <a:gd name="T42" fmla="*/ 14 w 58"/>
                  <a:gd name="T43" fmla="*/ 39 h 90"/>
                  <a:gd name="T44" fmla="*/ 23 w 58"/>
                  <a:gd name="T45" fmla="*/ 29 h 90"/>
                  <a:gd name="T46" fmla="*/ 29 w 58"/>
                  <a:gd name="T47" fmla="*/ 20 h 90"/>
                  <a:gd name="T48" fmla="*/ 38 w 58"/>
                  <a:gd name="T49" fmla="*/ 14 h 90"/>
                  <a:gd name="T50" fmla="*/ 45 w 58"/>
                  <a:gd name="T51" fmla="*/ 6 h 90"/>
                  <a:gd name="T52" fmla="*/ 54 w 58"/>
                  <a:gd name="T53" fmla="*/ 0 h 90"/>
                  <a:gd name="T54" fmla="*/ 54 w 58"/>
                  <a:gd name="T5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90">
                    <a:moveTo>
                      <a:pt x="54" y="0"/>
                    </a:moveTo>
                    <a:lnTo>
                      <a:pt x="58" y="1"/>
                    </a:lnTo>
                    <a:lnTo>
                      <a:pt x="54" y="4"/>
                    </a:lnTo>
                    <a:lnTo>
                      <a:pt x="49" y="9"/>
                    </a:lnTo>
                    <a:lnTo>
                      <a:pt x="43" y="12"/>
                    </a:lnTo>
                    <a:lnTo>
                      <a:pt x="40" y="16"/>
                    </a:lnTo>
                    <a:lnTo>
                      <a:pt x="30" y="26"/>
                    </a:lnTo>
                    <a:lnTo>
                      <a:pt x="20" y="38"/>
                    </a:lnTo>
                    <a:lnTo>
                      <a:pt x="11" y="49"/>
                    </a:lnTo>
                    <a:lnTo>
                      <a:pt x="4" y="61"/>
                    </a:lnTo>
                    <a:lnTo>
                      <a:pt x="4" y="69"/>
                    </a:lnTo>
                    <a:lnTo>
                      <a:pt x="10" y="78"/>
                    </a:lnTo>
                    <a:lnTo>
                      <a:pt x="18" y="83"/>
                    </a:lnTo>
                    <a:lnTo>
                      <a:pt x="23" y="88"/>
                    </a:lnTo>
                    <a:lnTo>
                      <a:pt x="20" y="90"/>
                    </a:lnTo>
                    <a:lnTo>
                      <a:pt x="14" y="87"/>
                    </a:lnTo>
                    <a:lnTo>
                      <a:pt x="9" y="80"/>
                    </a:lnTo>
                    <a:lnTo>
                      <a:pt x="4" y="74"/>
                    </a:lnTo>
                    <a:lnTo>
                      <a:pt x="0" y="70"/>
                    </a:lnTo>
                    <a:lnTo>
                      <a:pt x="0" y="58"/>
                    </a:lnTo>
                    <a:lnTo>
                      <a:pt x="6" y="48"/>
                    </a:lnTo>
                    <a:lnTo>
                      <a:pt x="14" y="39"/>
                    </a:lnTo>
                    <a:lnTo>
                      <a:pt x="23" y="29"/>
                    </a:lnTo>
                    <a:lnTo>
                      <a:pt x="29" y="20"/>
                    </a:lnTo>
                    <a:lnTo>
                      <a:pt x="38" y="14"/>
                    </a:lnTo>
                    <a:lnTo>
                      <a:pt x="45" y="6"/>
                    </a:lnTo>
                    <a:lnTo>
                      <a:pt x="54" y="0"/>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75" name="Freeform 37">
                <a:extLst>
                  <a:ext uri="{FF2B5EF4-FFF2-40B4-BE49-F238E27FC236}">
                    <a16:creationId xmlns:a16="http://schemas.microsoft.com/office/drawing/2014/main" id="{C7C900E5-B737-4D97-B993-6566D553915B}"/>
                  </a:ext>
                </a:extLst>
              </p:cNvPr>
              <p:cNvSpPr>
                <a:spLocks/>
              </p:cNvSpPr>
              <p:nvPr/>
            </p:nvSpPr>
            <p:spPr bwMode="auto">
              <a:xfrm>
                <a:off x="5420" y="938"/>
                <a:ext cx="113" cy="16"/>
              </a:xfrm>
              <a:custGeom>
                <a:avLst/>
                <a:gdLst>
                  <a:gd name="T0" fmla="*/ 332 w 337"/>
                  <a:gd name="T1" fmla="*/ 0 h 49"/>
                  <a:gd name="T2" fmla="*/ 335 w 337"/>
                  <a:gd name="T3" fmla="*/ 1 h 49"/>
                  <a:gd name="T4" fmla="*/ 337 w 337"/>
                  <a:gd name="T5" fmla="*/ 5 h 49"/>
                  <a:gd name="T6" fmla="*/ 316 w 337"/>
                  <a:gd name="T7" fmla="*/ 13 h 49"/>
                  <a:gd name="T8" fmla="*/ 294 w 337"/>
                  <a:gd name="T9" fmla="*/ 16 h 49"/>
                  <a:gd name="T10" fmla="*/ 272 w 337"/>
                  <a:gd name="T11" fmla="*/ 19 h 49"/>
                  <a:gd name="T12" fmla="*/ 248 w 337"/>
                  <a:gd name="T13" fmla="*/ 21 h 49"/>
                  <a:gd name="T14" fmla="*/ 210 w 337"/>
                  <a:gd name="T15" fmla="*/ 25 h 49"/>
                  <a:gd name="T16" fmla="*/ 171 w 337"/>
                  <a:gd name="T17" fmla="*/ 28 h 49"/>
                  <a:gd name="T18" fmla="*/ 132 w 337"/>
                  <a:gd name="T19" fmla="*/ 29 h 49"/>
                  <a:gd name="T20" fmla="*/ 95 w 337"/>
                  <a:gd name="T21" fmla="*/ 32 h 49"/>
                  <a:gd name="T22" fmla="*/ 77 w 337"/>
                  <a:gd name="T23" fmla="*/ 33 h 49"/>
                  <a:gd name="T24" fmla="*/ 61 w 337"/>
                  <a:gd name="T25" fmla="*/ 35 h 49"/>
                  <a:gd name="T26" fmla="*/ 44 w 337"/>
                  <a:gd name="T27" fmla="*/ 38 h 49"/>
                  <a:gd name="T28" fmla="*/ 27 w 337"/>
                  <a:gd name="T29" fmla="*/ 43 h 49"/>
                  <a:gd name="T30" fmla="*/ 19 w 337"/>
                  <a:gd name="T31" fmla="*/ 44 h 49"/>
                  <a:gd name="T32" fmla="*/ 13 w 337"/>
                  <a:gd name="T33" fmla="*/ 45 h 49"/>
                  <a:gd name="T34" fmla="*/ 5 w 337"/>
                  <a:gd name="T35" fmla="*/ 47 h 49"/>
                  <a:gd name="T36" fmla="*/ 0 w 337"/>
                  <a:gd name="T37" fmla="*/ 49 h 49"/>
                  <a:gd name="T38" fmla="*/ 0 w 337"/>
                  <a:gd name="T39" fmla="*/ 47 h 49"/>
                  <a:gd name="T40" fmla="*/ 0 w 337"/>
                  <a:gd name="T41" fmla="*/ 44 h 49"/>
                  <a:gd name="T42" fmla="*/ 8 w 337"/>
                  <a:gd name="T43" fmla="*/ 40 h 49"/>
                  <a:gd name="T44" fmla="*/ 23 w 337"/>
                  <a:gd name="T45" fmla="*/ 38 h 49"/>
                  <a:gd name="T46" fmla="*/ 42 w 337"/>
                  <a:gd name="T47" fmla="*/ 34 h 49"/>
                  <a:gd name="T48" fmla="*/ 59 w 337"/>
                  <a:gd name="T49" fmla="*/ 32 h 49"/>
                  <a:gd name="T50" fmla="*/ 88 w 337"/>
                  <a:gd name="T51" fmla="*/ 28 h 49"/>
                  <a:gd name="T52" fmla="*/ 117 w 337"/>
                  <a:gd name="T53" fmla="*/ 26 h 49"/>
                  <a:gd name="T54" fmla="*/ 146 w 337"/>
                  <a:gd name="T55" fmla="*/ 25 h 49"/>
                  <a:gd name="T56" fmla="*/ 176 w 337"/>
                  <a:gd name="T57" fmla="*/ 24 h 49"/>
                  <a:gd name="T58" fmla="*/ 210 w 337"/>
                  <a:gd name="T59" fmla="*/ 20 h 49"/>
                  <a:gd name="T60" fmla="*/ 243 w 337"/>
                  <a:gd name="T61" fmla="*/ 16 h 49"/>
                  <a:gd name="T62" fmla="*/ 277 w 337"/>
                  <a:gd name="T63" fmla="*/ 14 h 49"/>
                  <a:gd name="T64" fmla="*/ 310 w 337"/>
                  <a:gd name="T65" fmla="*/ 10 h 49"/>
                  <a:gd name="T66" fmla="*/ 315 w 337"/>
                  <a:gd name="T67" fmla="*/ 8 h 49"/>
                  <a:gd name="T68" fmla="*/ 321 w 337"/>
                  <a:gd name="T69" fmla="*/ 5 h 49"/>
                  <a:gd name="T70" fmla="*/ 326 w 337"/>
                  <a:gd name="T71" fmla="*/ 3 h 49"/>
                  <a:gd name="T72" fmla="*/ 332 w 337"/>
                  <a:gd name="T73" fmla="*/ 0 h 49"/>
                  <a:gd name="T74" fmla="*/ 332 w 337"/>
                  <a:gd name="T7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7" h="49">
                    <a:moveTo>
                      <a:pt x="332" y="0"/>
                    </a:moveTo>
                    <a:lnTo>
                      <a:pt x="335" y="1"/>
                    </a:lnTo>
                    <a:lnTo>
                      <a:pt x="337" y="5"/>
                    </a:lnTo>
                    <a:lnTo>
                      <a:pt x="316" y="13"/>
                    </a:lnTo>
                    <a:lnTo>
                      <a:pt x="294" y="16"/>
                    </a:lnTo>
                    <a:lnTo>
                      <a:pt x="272" y="19"/>
                    </a:lnTo>
                    <a:lnTo>
                      <a:pt x="248" y="21"/>
                    </a:lnTo>
                    <a:lnTo>
                      <a:pt x="210" y="25"/>
                    </a:lnTo>
                    <a:lnTo>
                      <a:pt x="171" y="28"/>
                    </a:lnTo>
                    <a:lnTo>
                      <a:pt x="132" y="29"/>
                    </a:lnTo>
                    <a:lnTo>
                      <a:pt x="95" y="32"/>
                    </a:lnTo>
                    <a:lnTo>
                      <a:pt x="77" y="33"/>
                    </a:lnTo>
                    <a:lnTo>
                      <a:pt x="61" y="35"/>
                    </a:lnTo>
                    <a:lnTo>
                      <a:pt x="44" y="38"/>
                    </a:lnTo>
                    <a:lnTo>
                      <a:pt x="27" y="43"/>
                    </a:lnTo>
                    <a:lnTo>
                      <a:pt x="19" y="44"/>
                    </a:lnTo>
                    <a:lnTo>
                      <a:pt x="13" y="45"/>
                    </a:lnTo>
                    <a:lnTo>
                      <a:pt x="5" y="47"/>
                    </a:lnTo>
                    <a:lnTo>
                      <a:pt x="0" y="49"/>
                    </a:lnTo>
                    <a:lnTo>
                      <a:pt x="0" y="47"/>
                    </a:lnTo>
                    <a:lnTo>
                      <a:pt x="0" y="44"/>
                    </a:lnTo>
                    <a:lnTo>
                      <a:pt x="8" y="40"/>
                    </a:lnTo>
                    <a:lnTo>
                      <a:pt x="23" y="38"/>
                    </a:lnTo>
                    <a:lnTo>
                      <a:pt x="42" y="34"/>
                    </a:lnTo>
                    <a:lnTo>
                      <a:pt x="59" y="32"/>
                    </a:lnTo>
                    <a:lnTo>
                      <a:pt x="88" y="28"/>
                    </a:lnTo>
                    <a:lnTo>
                      <a:pt x="117" y="26"/>
                    </a:lnTo>
                    <a:lnTo>
                      <a:pt x="146" y="25"/>
                    </a:lnTo>
                    <a:lnTo>
                      <a:pt x="176" y="24"/>
                    </a:lnTo>
                    <a:lnTo>
                      <a:pt x="210" y="20"/>
                    </a:lnTo>
                    <a:lnTo>
                      <a:pt x="243" y="16"/>
                    </a:lnTo>
                    <a:lnTo>
                      <a:pt x="277" y="14"/>
                    </a:lnTo>
                    <a:lnTo>
                      <a:pt x="310" y="10"/>
                    </a:lnTo>
                    <a:lnTo>
                      <a:pt x="315" y="8"/>
                    </a:lnTo>
                    <a:lnTo>
                      <a:pt x="321" y="5"/>
                    </a:lnTo>
                    <a:lnTo>
                      <a:pt x="326" y="3"/>
                    </a:lnTo>
                    <a:lnTo>
                      <a:pt x="332" y="0"/>
                    </a:lnTo>
                    <a:lnTo>
                      <a:pt x="3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76" name="Freeform 38">
                <a:extLst>
                  <a:ext uri="{FF2B5EF4-FFF2-40B4-BE49-F238E27FC236}">
                    <a16:creationId xmlns:a16="http://schemas.microsoft.com/office/drawing/2014/main" id="{76281D0C-3CC8-41DB-B904-802B97B329C7}"/>
                  </a:ext>
                </a:extLst>
              </p:cNvPr>
              <p:cNvSpPr>
                <a:spLocks/>
              </p:cNvSpPr>
              <p:nvPr/>
            </p:nvSpPr>
            <p:spPr bwMode="auto">
              <a:xfrm>
                <a:off x="5375" y="957"/>
                <a:ext cx="58" cy="101"/>
              </a:xfrm>
              <a:custGeom>
                <a:avLst/>
                <a:gdLst>
                  <a:gd name="T0" fmla="*/ 139 w 174"/>
                  <a:gd name="T1" fmla="*/ 0 h 303"/>
                  <a:gd name="T2" fmla="*/ 140 w 174"/>
                  <a:gd name="T3" fmla="*/ 1 h 303"/>
                  <a:gd name="T4" fmla="*/ 140 w 174"/>
                  <a:gd name="T5" fmla="*/ 4 h 303"/>
                  <a:gd name="T6" fmla="*/ 119 w 174"/>
                  <a:gd name="T7" fmla="*/ 9 h 303"/>
                  <a:gd name="T8" fmla="*/ 97 w 174"/>
                  <a:gd name="T9" fmla="*/ 16 h 303"/>
                  <a:gd name="T10" fmla="*/ 76 w 174"/>
                  <a:gd name="T11" fmla="*/ 23 h 303"/>
                  <a:gd name="T12" fmla="*/ 53 w 174"/>
                  <a:gd name="T13" fmla="*/ 29 h 303"/>
                  <a:gd name="T14" fmla="*/ 42 w 174"/>
                  <a:gd name="T15" fmla="*/ 34 h 303"/>
                  <a:gd name="T16" fmla="*/ 31 w 174"/>
                  <a:gd name="T17" fmla="*/ 40 h 303"/>
                  <a:gd name="T18" fmla="*/ 19 w 174"/>
                  <a:gd name="T19" fmla="*/ 48 h 303"/>
                  <a:gd name="T20" fmla="*/ 9 w 174"/>
                  <a:gd name="T21" fmla="*/ 58 h 303"/>
                  <a:gd name="T22" fmla="*/ 5 w 174"/>
                  <a:gd name="T23" fmla="*/ 70 h 303"/>
                  <a:gd name="T24" fmla="*/ 5 w 174"/>
                  <a:gd name="T25" fmla="*/ 83 h 303"/>
                  <a:gd name="T26" fmla="*/ 8 w 174"/>
                  <a:gd name="T27" fmla="*/ 95 h 303"/>
                  <a:gd name="T28" fmla="*/ 17 w 174"/>
                  <a:gd name="T29" fmla="*/ 107 h 303"/>
                  <a:gd name="T30" fmla="*/ 39 w 174"/>
                  <a:gd name="T31" fmla="*/ 147 h 303"/>
                  <a:gd name="T32" fmla="*/ 71 w 174"/>
                  <a:gd name="T33" fmla="*/ 183 h 303"/>
                  <a:gd name="T34" fmla="*/ 106 w 174"/>
                  <a:gd name="T35" fmla="*/ 219 h 303"/>
                  <a:gd name="T36" fmla="*/ 140 w 174"/>
                  <a:gd name="T37" fmla="*/ 255 h 303"/>
                  <a:gd name="T38" fmla="*/ 149 w 174"/>
                  <a:gd name="T39" fmla="*/ 265 h 303"/>
                  <a:gd name="T40" fmla="*/ 156 w 174"/>
                  <a:gd name="T41" fmla="*/ 278 h 303"/>
                  <a:gd name="T42" fmla="*/ 165 w 174"/>
                  <a:gd name="T43" fmla="*/ 290 h 303"/>
                  <a:gd name="T44" fmla="*/ 174 w 174"/>
                  <a:gd name="T45" fmla="*/ 300 h 303"/>
                  <a:gd name="T46" fmla="*/ 171 w 174"/>
                  <a:gd name="T47" fmla="*/ 301 h 303"/>
                  <a:gd name="T48" fmla="*/ 170 w 174"/>
                  <a:gd name="T49" fmla="*/ 303 h 303"/>
                  <a:gd name="T50" fmla="*/ 163 w 174"/>
                  <a:gd name="T51" fmla="*/ 294 h 303"/>
                  <a:gd name="T52" fmla="*/ 156 w 174"/>
                  <a:gd name="T53" fmla="*/ 284 h 303"/>
                  <a:gd name="T54" fmla="*/ 149 w 174"/>
                  <a:gd name="T55" fmla="*/ 274 h 303"/>
                  <a:gd name="T56" fmla="*/ 141 w 174"/>
                  <a:gd name="T57" fmla="*/ 265 h 303"/>
                  <a:gd name="T58" fmla="*/ 119 w 174"/>
                  <a:gd name="T59" fmla="*/ 239 h 303"/>
                  <a:gd name="T60" fmla="*/ 95 w 174"/>
                  <a:gd name="T61" fmla="*/ 214 h 303"/>
                  <a:gd name="T62" fmla="*/ 70 w 174"/>
                  <a:gd name="T63" fmla="*/ 188 h 303"/>
                  <a:gd name="T64" fmla="*/ 46 w 174"/>
                  <a:gd name="T65" fmla="*/ 163 h 303"/>
                  <a:gd name="T66" fmla="*/ 36 w 174"/>
                  <a:gd name="T67" fmla="*/ 149 h 303"/>
                  <a:gd name="T68" fmla="*/ 26 w 174"/>
                  <a:gd name="T69" fmla="*/ 136 h 303"/>
                  <a:gd name="T70" fmla="*/ 18 w 174"/>
                  <a:gd name="T71" fmla="*/ 122 h 303"/>
                  <a:gd name="T72" fmla="*/ 12 w 174"/>
                  <a:gd name="T73" fmla="*/ 107 h 303"/>
                  <a:gd name="T74" fmla="*/ 3 w 174"/>
                  <a:gd name="T75" fmla="*/ 92 h 303"/>
                  <a:gd name="T76" fmla="*/ 0 w 174"/>
                  <a:gd name="T77" fmla="*/ 74 h 303"/>
                  <a:gd name="T78" fmla="*/ 5 w 174"/>
                  <a:gd name="T79" fmla="*/ 56 h 303"/>
                  <a:gd name="T80" fmla="*/ 18 w 174"/>
                  <a:gd name="T81" fmla="*/ 45 h 303"/>
                  <a:gd name="T82" fmla="*/ 39 w 174"/>
                  <a:gd name="T83" fmla="*/ 30 h 303"/>
                  <a:gd name="T84" fmla="*/ 62 w 174"/>
                  <a:gd name="T85" fmla="*/ 21 h 303"/>
                  <a:gd name="T86" fmla="*/ 85 w 174"/>
                  <a:gd name="T87" fmla="*/ 15 h 303"/>
                  <a:gd name="T88" fmla="*/ 110 w 174"/>
                  <a:gd name="T89" fmla="*/ 9 h 303"/>
                  <a:gd name="T90" fmla="*/ 116 w 174"/>
                  <a:gd name="T91" fmla="*/ 5 h 303"/>
                  <a:gd name="T92" fmla="*/ 125 w 174"/>
                  <a:gd name="T93" fmla="*/ 4 h 303"/>
                  <a:gd name="T94" fmla="*/ 132 w 174"/>
                  <a:gd name="T95" fmla="*/ 1 h 303"/>
                  <a:gd name="T96" fmla="*/ 139 w 174"/>
                  <a:gd name="T97" fmla="*/ 0 h 303"/>
                  <a:gd name="T98" fmla="*/ 139 w 174"/>
                  <a:gd name="T9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4" h="303">
                    <a:moveTo>
                      <a:pt x="139" y="0"/>
                    </a:moveTo>
                    <a:lnTo>
                      <a:pt x="140" y="1"/>
                    </a:lnTo>
                    <a:lnTo>
                      <a:pt x="140" y="4"/>
                    </a:lnTo>
                    <a:lnTo>
                      <a:pt x="119" y="9"/>
                    </a:lnTo>
                    <a:lnTo>
                      <a:pt x="97" y="16"/>
                    </a:lnTo>
                    <a:lnTo>
                      <a:pt x="76" y="23"/>
                    </a:lnTo>
                    <a:lnTo>
                      <a:pt x="53" y="29"/>
                    </a:lnTo>
                    <a:lnTo>
                      <a:pt x="42" y="34"/>
                    </a:lnTo>
                    <a:lnTo>
                      <a:pt x="31" y="40"/>
                    </a:lnTo>
                    <a:lnTo>
                      <a:pt x="19" y="48"/>
                    </a:lnTo>
                    <a:lnTo>
                      <a:pt x="9" y="58"/>
                    </a:lnTo>
                    <a:lnTo>
                      <a:pt x="5" y="70"/>
                    </a:lnTo>
                    <a:lnTo>
                      <a:pt x="5" y="83"/>
                    </a:lnTo>
                    <a:lnTo>
                      <a:pt x="8" y="95"/>
                    </a:lnTo>
                    <a:lnTo>
                      <a:pt x="17" y="107"/>
                    </a:lnTo>
                    <a:lnTo>
                      <a:pt x="39" y="147"/>
                    </a:lnTo>
                    <a:lnTo>
                      <a:pt x="71" y="183"/>
                    </a:lnTo>
                    <a:lnTo>
                      <a:pt x="106" y="219"/>
                    </a:lnTo>
                    <a:lnTo>
                      <a:pt x="140" y="255"/>
                    </a:lnTo>
                    <a:lnTo>
                      <a:pt x="149" y="265"/>
                    </a:lnTo>
                    <a:lnTo>
                      <a:pt x="156" y="278"/>
                    </a:lnTo>
                    <a:lnTo>
                      <a:pt x="165" y="290"/>
                    </a:lnTo>
                    <a:lnTo>
                      <a:pt x="174" y="300"/>
                    </a:lnTo>
                    <a:lnTo>
                      <a:pt x="171" y="301"/>
                    </a:lnTo>
                    <a:lnTo>
                      <a:pt x="170" y="303"/>
                    </a:lnTo>
                    <a:lnTo>
                      <a:pt x="163" y="294"/>
                    </a:lnTo>
                    <a:lnTo>
                      <a:pt x="156" y="284"/>
                    </a:lnTo>
                    <a:lnTo>
                      <a:pt x="149" y="274"/>
                    </a:lnTo>
                    <a:lnTo>
                      <a:pt x="141" y="265"/>
                    </a:lnTo>
                    <a:lnTo>
                      <a:pt x="119" y="239"/>
                    </a:lnTo>
                    <a:lnTo>
                      <a:pt x="95" y="214"/>
                    </a:lnTo>
                    <a:lnTo>
                      <a:pt x="70" y="188"/>
                    </a:lnTo>
                    <a:lnTo>
                      <a:pt x="46" y="163"/>
                    </a:lnTo>
                    <a:lnTo>
                      <a:pt x="36" y="149"/>
                    </a:lnTo>
                    <a:lnTo>
                      <a:pt x="26" y="136"/>
                    </a:lnTo>
                    <a:lnTo>
                      <a:pt x="18" y="122"/>
                    </a:lnTo>
                    <a:lnTo>
                      <a:pt x="12" y="107"/>
                    </a:lnTo>
                    <a:lnTo>
                      <a:pt x="3" y="92"/>
                    </a:lnTo>
                    <a:lnTo>
                      <a:pt x="0" y="74"/>
                    </a:lnTo>
                    <a:lnTo>
                      <a:pt x="5" y="56"/>
                    </a:lnTo>
                    <a:lnTo>
                      <a:pt x="18" y="45"/>
                    </a:lnTo>
                    <a:lnTo>
                      <a:pt x="39" y="30"/>
                    </a:lnTo>
                    <a:lnTo>
                      <a:pt x="62" y="21"/>
                    </a:lnTo>
                    <a:lnTo>
                      <a:pt x="85" y="15"/>
                    </a:lnTo>
                    <a:lnTo>
                      <a:pt x="110" y="9"/>
                    </a:lnTo>
                    <a:lnTo>
                      <a:pt x="116" y="5"/>
                    </a:lnTo>
                    <a:lnTo>
                      <a:pt x="125" y="4"/>
                    </a:lnTo>
                    <a:lnTo>
                      <a:pt x="132" y="1"/>
                    </a:lnTo>
                    <a:lnTo>
                      <a:pt x="139" y="0"/>
                    </a:lnTo>
                    <a:lnTo>
                      <a:pt x="1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77" name="Freeform 39">
                <a:extLst>
                  <a:ext uri="{FF2B5EF4-FFF2-40B4-BE49-F238E27FC236}">
                    <a16:creationId xmlns:a16="http://schemas.microsoft.com/office/drawing/2014/main" id="{B8C9D6C2-10FE-4BED-8F63-DEFABD975B66}"/>
                  </a:ext>
                </a:extLst>
              </p:cNvPr>
              <p:cNvSpPr>
                <a:spLocks/>
              </p:cNvSpPr>
              <p:nvPr/>
            </p:nvSpPr>
            <p:spPr bwMode="auto">
              <a:xfrm>
                <a:off x="5418" y="1028"/>
                <a:ext cx="14" cy="11"/>
              </a:xfrm>
              <a:custGeom>
                <a:avLst/>
                <a:gdLst>
                  <a:gd name="T0" fmla="*/ 39 w 44"/>
                  <a:gd name="T1" fmla="*/ 0 h 35"/>
                  <a:gd name="T2" fmla="*/ 44 w 44"/>
                  <a:gd name="T3" fmla="*/ 3 h 35"/>
                  <a:gd name="T4" fmla="*/ 34 w 44"/>
                  <a:gd name="T5" fmla="*/ 12 h 35"/>
                  <a:gd name="T6" fmla="*/ 23 w 44"/>
                  <a:gd name="T7" fmla="*/ 19 h 35"/>
                  <a:gd name="T8" fmla="*/ 12 w 44"/>
                  <a:gd name="T9" fmla="*/ 27 h 35"/>
                  <a:gd name="T10" fmla="*/ 2 w 44"/>
                  <a:gd name="T11" fmla="*/ 35 h 35"/>
                  <a:gd name="T12" fmla="*/ 0 w 44"/>
                  <a:gd name="T13" fmla="*/ 34 h 35"/>
                  <a:gd name="T14" fmla="*/ 5 w 44"/>
                  <a:gd name="T15" fmla="*/ 28 h 35"/>
                  <a:gd name="T16" fmla="*/ 10 w 44"/>
                  <a:gd name="T17" fmla="*/ 24 h 35"/>
                  <a:gd name="T18" fmla="*/ 16 w 44"/>
                  <a:gd name="T19" fmla="*/ 20 h 35"/>
                  <a:gd name="T20" fmla="*/ 22 w 44"/>
                  <a:gd name="T21" fmla="*/ 17 h 35"/>
                  <a:gd name="T22" fmla="*/ 26 w 44"/>
                  <a:gd name="T23" fmla="*/ 12 h 35"/>
                  <a:gd name="T24" fmla="*/ 31 w 44"/>
                  <a:gd name="T25" fmla="*/ 8 h 35"/>
                  <a:gd name="T26" fmla="*/ 35 w 44"/>
                  <a:gd name="T27" fmla="*/ 4 h 35"/>
                  <a:gd name="T28" fmla="*/ 39 w 44"/>
                  <a:gd name="T29" fmla="*/ 0 h 35"/>
                  <a:gd name="T30" fmla="*/ 39 w 44"/>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35">
                    <a:moveTo>
                      <a:pt x="39" y="0"/>
                    </a:moveTo>
                    <a:lnTo>
                      <a:pt x="44" y="3"/>
                    </a:lnTo>
                    <a:lnTo>
                      <a:pt x="34" y="12"/>
                    </a:lnTo>
                    <a:lnTo>
                      <a:pt x="23" y="19"/>
                    </a:lnTo>
                    <a:lnTo>
                      <a:pt x="12" y="27"/>
                    </a:lnTo>
                    <a:lnTo>
                      <a:pt x="2" y="35"/>
                    </a:lnTo>
                    <a:lnTo>
                      <a:pt x="0" y="34"/>
                    </a:lnTo>
                    <a:lnTo>
                      <a:pt x="5" y="28"/>
                    </a:lnTo>
                    <a:lnTo>
                      <a:pt x="10" y="24"/>
                    </a:lnTo>
                    <a:lnTo>
                      <a:pt x="16" y="20"/>
                    </a:lnTo>
                    <a:lnTo>
                      <a:pt x="22" y="17"/>
                    </a:lnTo>
                    <a:lnTo>
                      <a:pt x="26" y="12"/>
                    </a:lnTo>
                    <a:lnTo>
                      <a:pt x="31" y="8"/>
                    </a:lnTo>
                    <a:lnTo>
                      <a:pt x="35" y="4"/>
                    </a:lnTo>
                    <a:lnTo>
                      <a:pt x="39" y="0"/>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78" name="Freeform 40">
                <a:extLst>
                  <a:ext uri="{FF2B5EF4-FFF2-40B4-BE49-F238E27FC236}">
                    <a16:creationId xmlns:a16="http://schemas.microsoft.com/office/drawing/2014/main" id="{DAF1A724-A778-47CA-9286-2FCBF85C8DCA}"/>
                  </a:ext>
                </a:extLst>
              </p:cNvPr>
              <p:cNvSpPr>
                <a:spLocks/>
              </p:cNvSpPr>
              <p:nvPr/>
            </p:nvSpPr>
            <p:spPr bwMode="auto">
              <a:xfrm>
                <a:off x="5371" y="1099"/>
                <a:ext cx="68" cy="64"/>
              </a:xfrm>
              <a:custGeom>
                <a:avLst/>
                <a:gdLst>
                  <a:gd name="T0" fmla="*/ 116 w 204"/>
                  <a:gd name="T1" fmla="*/ 0 h 194"/>
                  <a:gd name="T2" fmla="*/ 135 w 204"/>
                  <a:gd name="T3" fmla="*/ 1 h 194"/>
                  <a:gd name="T4" fmla="*/ 142 w 204"/>
                  <a:gd name="T5" fmla="*/ 8 h 194"/>
                  <a:gd name="T6" fmla="*/ 133 w 204"/>
                  <a:gd name="T7" fmla="*/ 5 h 194"/>
                  <a:gd name="T8" fmla="*/ 125 w 204"/>
                  <a:gd name="T9" fmla="*/ 3 h 194"/>
                  <a:gd name="T10" fmla="*/ 65 w 204"/>
                  <a:gd name="T11" fmla="*/ 8 h 194"/>
                  <a:gd name="T12" fmla="*/ 18 w 204"/>
                  <a:gd name="T13" fmla="*/ 45 h 194"/>
                  <a:gd name="T14" fmla="*/ 5 w 204"/>
                  <a:gd name="T15" fmla="*/ 110 h 194"/>
                  <a:gd name="T16" fmla="*/ 37 w 204"/>
                  <a:gd name="T17" fmla="*/ 170 h 194"/>
                  <a:gd name="T18" fmla="*/ 63 w 204"/>
                  <a:gd name="T19" fmla="*/ 183 h 194"/>
                  <a:gd name="T20" fmla="*/ 93 w 204"/>
                  <a:gd name="T21" fmla="*/ 189 h 194"/>
                  <a:gd name="T22" fmla="*/ 132 w 204"/>
                  <a:gd name="T23" fmla="*/ 184 h 194"/>
                  <a:gd name="T24" fmla="*/ 167 w 204"/>
                  <a:gd name="T25" fmla="*/ 167 h 194"/>
                  <a:gd name="T26" fmla="*/ 185 w 204"/>
                  <a:gd name="T27" fmla="*/ 145 h 194"/>
                  <a:gd name="T28" fmla="*/ 196 w 204"/>
                  <a:gd name="T29" fmla="*/ 121 h 194"/>
                  <a:gd name="T30" fmla="*/ 197 w 204"/>
                  <a:gd name="T31" fmla="*/ 78 h 194"/>
                  <a:gd name="T32" fmla="*/ 180 w 204"/>
                  <a:gd name="T33" fmla="*/ 37 h 194"/>
                  <a:gd name="T34" fmla="*/ 172 w 204"/>
                  <a:gd name="T35" fmla="*/ 27 h 194"/>
                  <a:gd name="T36" fmla="*/ 158 w 204"/>
                  <a:gd name="T37" fmla="*/ 16 h 194"/>
                  <a:gd name="T38" fmla="*/ 172 w 204"/>
                  <a:gd name="T39" fmla="*/ 21 h 194"/>
                  <a:gd name="T40" fmla="*/ 191 w 204"/>
                  <a:gd name="T41" fmla="*/ 46 h 194"/>
                  <a:gd name="T42" fmla="*/ 201 w 204"/>
                  <a:gd name="T43" fmla="*/ 76 h 194"/>
                  <a:gd name="T44" fmla="*/ 201 w 204"/>
                  <a:gd name="T45" fmla="*/ 118 h 194"/>
                  <a:gd name="T46" fmla="*/ 182 w 204"/>
                  <a:gd name="T47" fmla="*/ 158 h 194"/>
                  <a:gd name="T48" fmla="*/ 145 w 204"/>
                  <a:gd name="T49" fmla="*/ 186 h 194"/>
                  <a:gd name="T50" fmla="*/ 116 w 204"/>
                  <a:gd name="T51" fmla="*/ 192 h 194"/>
                  <a:gd name="T52" fmla="*/ 102 w 204"/>
                  <a:gd name="T53" fmla="*/ 193 h 194"/>
                  <a:gd name="T54" fmla="*/ 77 w 204"/>
                  <a:gd name="T55" fmla="*/ 189 h 194"/>
                  <a:gd name="T56" fmla="*/ 40 w 204"/>
                  <a:gd name="T57" fmla="*/ 179 h 194"/>
                  <a:gd name="T58" fmla="*/ 9 w 204"/>
                  <a:gd name="T59" fmla="*/ 138 h 194"/>
                  <a:gd name="T60" fmla="*/ 0 w 204"/>
                  <a:gd name="T61" fmla="*/ 76 h 194"/>
                  <a:gd name="T62" fmla="*/ 21 w 204"/>
                  <a:gd name="T63" fmla="*/ 35 h 194"/>
                  <a:gd name="T64" fmla="*/ 47 w 204"/>
                  <a:gd name="T65" fmla="*/ 12 h 194"/>
                  <a:gd name="T66" fmla="*/ 72 w 204"/>
                  <a:gd name="T67" fmla="*/ 3 h 194"/>
                  <a:gd name="T68" fmla="*/ 94 w 204"/>
                  <a:gd name="T69" fmla="*/ 0 h 194"/>
                  <a:gd name="T70" fmla="*/ 107 w 204"/>
                  <a:gd name="T7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4" h="194">
                    <a:moveTo>
                      <a:pt x="107" y="0"/>
                    </a:moveTo>
                    <a:lnTo>
                      <a:pt x="116" y="0"/>
                    </a:lnTo>
                    <a:lnTo>
                      <a:pt x="125" y="0"/>
                    </a:lnTo>
                    <a:lnTo>
                      <a:pt x="135" y="1"/>
                    </a:lnTo>
                    <a:lnTo>
                      <a:pt x="143" y="3"/>
                    </a:lnTo>
                    <a:lnTo>
                      <a:pt x="142" y="8"/>
                    </a:lnTo>
                    <a:lnTo>
                      <a:pt x="137" y="6"/>
                    </a:lnTo>
                    <a:lnTo>
                      <a:pt x="133" y="5"/>
                    </a:lnTo>
                    <a:lnTo>
                      <a:pt x="128" y="3"/>
                    </a:lnTo>
                    <a:lnTo>
                      <a:pt x="125" y="3"/>
                    </a:lnTo>
                    <a:lnTo>
                      <a:pt x="94" y="3"/>
                    </a:lnTo>
                    <a:lnTo>
                      <a:pt x="65" y="8"/>
                    </a:lnTo>
                    <a:lnTo>
                      <a:pt x="39" y="22"/>
                    </a:lnTo>
                    <a:lnTo>
                      <a:pt x="18" y="45"/>
                    </a:lnTo>
                    <a:lnTo>
                      <a:pt x="4" y="76"/>
                    </a:lnTo>
                    <a:lnTo>
                      <a:pt x="5" y="110"/>
                    </a:lnTo>
                    <a:lnTo>
                      <a:pt x="16" y="142"/>
                    </a:lnTo>
                    <a:lnTo>
                      <a:pt x="37" y="170"/>
                    </a:lnTo>
                    <a:lnTo>
                      <a:pt x="49" y="179"/>
                    </a:lnTo>
                    <a:lnTo>
                      <a:pt x="63" y="183"/>
                    </a:lnTo>
                    <a:lnTo>
                      <a:pt x="78" y="184"/>
                    </a:lnTo>
                    <a:lnTo>
                      <a:pt x="93" y="189"/>
                    </a:lnTo>
                    <a:lnTo>
                      <a:pt x="112" y="188"/>
                    </a:lnTo>
                    <a:lnTo>
                      <a:pt x="132" y="184"/>
                    </a:lnTo>
                    <a:lnTo>
                      <a:pt x="151" y="178"/>
                    </a:lnTo>
                    <a:lnTo>
                      <a:pt x="167" y="167"/>
                    </a:lnTo>
                    <a:lnTo>
                      <a:pt x="179" y="157"/>
                    </a:lnTo>
                    <a:lnTo>
                      <a:pt x="185" y="145"/>
                    </a:lnTo>
                    <a:lnTo>
                      <a:pt x="190" y="133"/>
                    </a:lnTo>
                    <a:lnTo>
                      <a:pt x="196" y="121"/>
                    </a:lnTo>
                    <a:lnTo>
                      <a:pt x="199" y="99"/>
                    </a:lnTo>
                    <a:lnTo>
                      <a:pt x="197" y="78"/>
                    </a:lnTo>
                    <a:lnTo>
                      <a:pt x="190" y="56"/>
                    </a:lnTo>
                    <a:lnTo>
                      <a:pt x="180" y="37"/>
                    </a:lnTo>
                    <a:lnTo>
                      <a:pt x="177" y="34"/>
                    </a:lnTo>
                    <a:lnTo>
                      <a:pt x="172" y="27"/>
                    </a:lnTo>
                    <a:lnTo>
                      <a:pt x="165" y="21"/>
                    </a:lnTo>
                    <a:lnTo>
                      <a:pt x="158" y="16"/>
                    </a:lnTo>
                    <a:lnTo>
                      <a:pt x="158" y="12"/>
                    </a:lnTo>
                    <a:lnTo>
                      <a:pt x="172" y="21"/>
                    </a:lnTo>
                    <a:lnTo>
                      <a:pt x="184" y="34"/>
                    </a:lnTo>
                    <a:lnTo>
                      <a:pt x="191" y="46"/>
                    </a:lnTo>
                    <a:lnTo>
                      <a:pt x="196" y="57"/>
                    </a:lnTo>
                    <a:lnTo>
                      <a:pt x="201" y="76"/>
                    </a:lnTo>
                    <a:lnTo>
                      <a:pt x="204" y="98"/>
                    </a:lnTo>
                    <a:lnTo>
                      <a:pt x="201" y="118"/>
                    </a:lnTo>
                    <a:lnTo>
                      <a:pt x="192" y="138"/>
                    </a:lnTo>
                    <a:lnTo>
                      <a:pt x="182" y="158"/>
                    </a:lnTo>
                    <a:lnTo>
                      <a:pt x="166" y="174"/>
                    </a:lnTo>
                    <a:lnTo>
                      <a:pt x="145" y="186"/>
                    </a:lnTo>
                    <a:lnTo>
                      <a:pt x="123" y="191"/>
                    </a:lnTo>
                    <a:lnTo>
                      <a:pt x="116" y="192"/>
                    </a:lnTo>
                    <a:lnTo>
                      <a:pt x="109" y="193"/>
                    </a:lnTo>
                    <a:lnTo>
                      <a:pt x="102" y="193"/>
                    </a:lnTo>
                    <a:lnTo>
                      <a:pt x="96" y="194"/>
                    </a:lnTo>
                    <a:lnTo>
                      <a:pt x="77" y="189"/>
                    </a:lnTo>
                    <a:lnTo>
                      <a:pt x="58" y="187"/>
                    </a:lnTo>
                    <a:lnTo>
                      <a:pt x="40" y="179"/>
                    </a:lnTo>
                    <a:lnTo>
                      <a:pt x="28" y="165"/>
                    </a:lnTo>
                    <a:lnTo>
                      <a:pt x="9" y="138"/>
                    </a:lnTo>
                    <a:lnTo>
                      <a:pt x="0" y="108"/>
                    </a:lnTo>
                    <a:lnTo>
                      <a:pt x="0" y="76"/>
                    </a:lnTo>
                    <a:lnTo>
                      <a:pt x="11" y="47"/>
                    </a:lnTo>
                    <a:lnTo>
                      <a:pt x="21" y="35"/>
                    </a:lnTo>
                    <a:lnTo>
                      <a:pt x="34" y="22"/>
                    </a:lnTo>
                    <a:lnTo>
                      <a:pt x="47" y="12"/>
                    </a:lnTo>
                    <a:lnTo>
                      <a:pt x="62" y="7"/>
                    </a:lnTo>
                    <a:lnTo>
                      <a:pt x="72" y="3"/>
                    </a:lnTo>
                    <a:lnTo>
                      <a:pt x="83" y="1"/>
                    </a:lnTo>
                    <a:lnTo>
                      <a:pt x="94" y="0"/>
                    </a:lnTo>
                    <a:lnTo>
                      <a:pt x="107" y="0"/>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79" name="Freeform 41">
                <a:extLst>
                  <a:ext uri="{FF2B5EF4-FFF2-40B4-BE49-F238E27FC236}">
                    <a16:creationId xmlns:a16="http://schemas.microsoft.com/office/drawing/2014/main" id="{A8FFD434-BE62-4040-B0B2-3E652A55EDC4}"/>
                  </a:ext>
                </a:extLst>
              </p:cNvPr>
              <p:cNvSpPr>
                <a:spLocks/>
              </p:cNvSpPr>
              <p:nvPr/>
            </p:nvSpPr>
            <p:spPr bwMode="auto">
              <a:xfrm>
                <a:off x="5399" y="1124"/>
                <a:ext cx="15" cy="15"/>
              </a:xfrm>
              <a:custGeom>
                <a:avLst/>
                <a:gdLst>
                  <a:gd name="T0" fmla="*/ 17 w 46"/>
                  <a:gd name="T1" fmla="*/ 0 h 46"/>
                  <a:gd name="T2" fmla="*/ 32 w 46"/>
                  <a:gd name="T3" fmla="*/ 3 h 46"/>
                  <a:gd name="T4" fmla="*/ 43 w 46"/>
                  <a:gd name="T5" fmla="*/ 15 h 46"/>
                  <a:gd name="T6" fmla="*/ 46 w 46"/>
                  <a:gd name="T7" fmla="*/ 30 h 46"/>
                  <a:gd name="T8" fmla="*/ 36 w 46"/>
                  <a:gd name="T9" fmla="*/ 43 h 46"/>
                  <a:gd name="T10" fmla="*/ 19 w 46"/>
                  <a:gd name="T11" fmla="*/ 46 h 46"/>
                  <a:gd name="T12" fmla="*/ 7 w 46"/>
                  <a:gd name="T13" fmla="*/ 38 h 46"/>
                  <a:gd name="T14" fmla="*/ 0 w 46"/>
                  <a:gd name="T15" fmla="*/ 23 h 46"/>
                  <a:gd name="T16" fmla="*/ 7 w 46"/>
                  <a:gd name="T17" fmla="*/ 8 h 46"/>
                  <a:gd name="T18" fmla="*/ 8 w 46"/>
                  <a:gd name="T19" fmla="*/ 5 h 46"/>
                  <a:gd name="T20" fmla="*/ 10 w 46"/>
                  <a:gd name="T21" fmla="*/ 4 h 46"/>
                  <a:gd name="T22" fmla="*/ 14 w 46"/>
                  <a:gd name="T23" fmla="*/ 1 h 46"/>
                  <a:gd name="T24" fmla="*/ 17 w 46"/>
                  <a:gd name="T25" fmla="*/ 0 h 46"/>
                  <a:gd name="T26" fmla="*/ 17 w 46"/>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46">
                    <a:moveTo>
                      <a:pt x="17" y="0"/>
                    </a:moveTo>
                    <a:lnTo>
                      <a:pt x="32" y="3"/>
                    </a:lnTo>
                    <a:lnTo>
                      <a:pt x="43" y="15"/>
                    </a:lnTo>
                    <a:lnTo>
                      <a:pt x="46" y="30"/>
                    </a:lnTo>
                    <a:lnTo>
                      <a:pt x="36" y="43"/>
                    </a:lnTo>
                    <a:lnTo>
                      <a:pt x="19" y="46"/>
                    </a:lnTo>
                    <a:lnTo>
                      <a:pt x="7" y="38"/>
                    </a:lnTo>
                    <a:lnTo>
                      <a:pt x="0" y="23"/>
                    </a:lnTo>
                    <a:lnTo>
                      <a:pt x="7" y="8"/>
                    </a:lnTo>
                    <a:lnTo>
                      <a:pt x="8" y="5"/>
                    </a:lnTo>
                    <a:lnTo>
                      <a:pt x="10" y="4"/>
                    </a:lnTo>
                    <a:lnTo>
                      <a:pt x="14" y="1"/>
                    </a:lnTo>
                    <a:lnTo>
                      <a:pt x="17" y="0"/>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80" name="Freeform 42">
                <a:extLst>
                  <a:ext uri="{FF2B5EF4-FFF2-40B4-BE49-F238E27FC236}">
                    <a16:creationId xmlns:a16="http://schemas.microsoft.com/office/drawing/2014/main" id="{B5625DB8-AC28-4A00-A92B-BE63CD5C1153}"/>
                  </a:ext>
                </a:extLst>
              </p:cNvPr>
              <p:cNvSpPr>
                <a:spLocks/>
              </p:cNvSpPr>
              <p:nvPr/>
            </p:nvSpPr>
            <p:spPr bwMode="auto">
              <a:xfrm>
                <a:off x="5401" y="1125"/>
                <a:ext cx="12" cy="12"/>
              </a:xfrm>
              <a:custGeom>
                <a:avLst/>
                <a:gdLst>
                  <a:gd name="T0" fmla="*/ 15 w 36"/>
                  <a:gd name="T1" fmla="*/ 0 h 37"/>
                  <a:gd name="T2" fmla="*/ 27 w 36"/>
                  <a:gd name="T3" fmla="*/ 2 h 37"/>
                  <a:gd name="T4" fmla="*/ 34 w 36"/>
                  <a:gd name="T5" fmla="*/ 12 h 37"/>
                  <a:gd name="T6" fmla="*/ 36 w 36"/>
                  <a:gd name="T7" fmla="*/ 25 h 37"/>
                  <a:gd name="T8" fmla="*/ 28 w 36"/>
                  <a:gd name="T9" fmla="*/ 35 h 37"/>
                  <a:gd name="T10" fmla="*/ 13 w 36"/>
                  <a:gd name="T11" fmla="*/ 37 h 37"/>
                  <a:gd name="T12" fmla="*/ 3 w 36"/>
                  <a:gd name="T13" fmla="*/ 27 h 37"/>
                  <a:gd name="T14" fmla="*/ 0 w 36"/>
                  <a:gd name="T15" fmla="*/ 14 h 37"/>
                  <a:gd name="T16" fmla="*/ 9 w 36"/>
                  <a:gd name="T17" fmla="*/ 4 h 37"/>
                  <a:gd name="T18" fmla="*/ 10 w 36"/>
                  <a:gd name="T19" fmla="*/ 2 h 37"/>
                  <a:gd name="T20" fmla="*/ 12 w 36"/>
                  <a:gd name="T21" fmla="*/ 1 h 37"/>
                  <a:gd name="T22" fmla="*/ 13 w 36"/>
                  <a:gd name="T23" fmla="*/ 0 h 37"/>
                  <a:gd name="T24" fmla="*/ 15 w 36"/>
                  <a:gd name="T25" fmla="*/ 0 h 37"/>
                  <a:gd name="T26" fmla="*/ 15 w 36"/>
                  <a:gd name="T2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7">
                    <a:moveTo>
                      <a:pt x="15" y="0"/>
                    </a:moveTo>
                    <a:lnTo>
                      <a:pt x="27" y="2"/>
                    </a:lnTo>
                    <a:lnTo>
                      <a:pt x="34" y="12"/>
                    </a:lnTo>
                    <a:lnTo>
                      <a:pt x="36" y="25"/>
                    </a:lnTo>
                    <a:lnTo>
                      <a:pt x="28" y="35"/>
                    </a:lnTo>
                    <a:lnTo>
                      <a:pt x="13" y="37"/>
                    </a:lnTo>
                    <a:lnTo>
                      <a:pt x="3" y="27"/>
                    </a:lnTo>
                    <a:lnTo>
                      <a:pt x="0" y="14"/>
                    </a:lnTo>
                    <a:lnTo>
                      <a:pt x="9" y="4"/>
                    </a:lnTo>
                    <a:lnTo>
                      <a:pt x="10" y="2"/>
                    </a:lnTo>
                    <a:lnTo>
                      <a:pt x="12" y="1"/>
                    </a:lnTo>
                    <a:lnTo>
                      <a:pt x="13" y="0"/>
                    </a:lnTo>
                    <a:lnTo>
                      <a:pt x="15" y="0"/>
                    </a:lnTo>
                    <a:lnTo>
                      <a:pt x="15" y="0"/>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81" name="Freeform 43">
                <a:extLst>
                  <a:ext uri="{FF2B5EF4-FFF2-40B4-BE49-F238E27FC236}">
                    <a16:creationId xmlns:a16="http://schemas.microsoft.com/office/drawing/2014/main" id="{56BAB409-C412-4C44-AADE-2AC5F16076D4}"/>
                  </a:ext>
                </a:extLst>
              </p:cNvPr>
              <p:cNvSpPr>
                <a:spLocks/>
              </p:cNvSpPr>
              <p:nvPr/>
            </p:nvSpPr>
            <p:spPr bwMode="auto">
              <a:xfrm>
                <a:off x="5408" y="1084"/>
                <a:ext cx="19" cy="41"/>
              </a:xfrm>
              <a:custGeom>
                <a:avLst/>
                <a:gdLst>
                  <a:gd name="T0" fmla="*/ 55 w 55"/>
                  <a:gd name="T1" fmla="*/ 0 h 122"/>
                  <a:gd name="T2" fmla="*/ 53 w 55"/>
                  <a:gd name="T3" fmla="*/ 5 h 122"/>
                  <a:gd name="T4" fmla="*/ 50 w 55"/>
                  <a:gd name="T5" fmla="*/ 12 h 122"/>
                  <a:gd name="T6" fmla="*/ 46 w 55"/>
                  <a:gd name="T7" fmla="*/ 17 h 122"/>
                  <a:gd name="T8" fmla="*/ 45 w 55"/>
                  <a:gd name="T9" fmla="*/ 24 h 122"/>
                  <a:gd name="T10" fmla="*/ 39 w 55"/>
                  <a:gd name="T11" fmla="*/ 37 h 122"/>
                  <a:gd name="T12" fmla="*/ 33 w 55"/>
                  <a:gd name="T13" fmla="*/ 51 h 122"/>
                  <a:gd name="T14" fmla="*/ 28 w 55"/>
                  <a:gd name="T15" fmla="*/ 64 h 122"/>
                  <a:gd name="T16" fmla="*/ 21 w 55"/>
                  <a:gd name="T17" fmla="*/ 78 h 122"/>
                  <a:gd name="T18" fmla="*/ 18 w 55"/>
                  <a:gd name="T19" fmla="*/ 89 h 122"/>
                  <a:gd name="T20" fmla="*/ 14 w 55"/>
                  <a:gd name="T21" fmla="*/ 100 h 122"/>
                  <a:gd name="T22" fmla="*/ 9 w 55"/>
                  <a:gd name="T23" fmla="*/ 111 h 122"/>
                  <a:gd name="T24" fmla="*/ 4 w 55"/>
                  <a:gd name="T25" fmla="*/ 122 h 122"/>
                  <a:gd name="T26" fmla="*/ 1 w 55"/>
                  <a:gd name="T27" fmla="*/ 120 h 122"/>
                  <a:gd name="T28" fmla="*/ 0 w 55"/>
                  <a:gd name="T29" fmla="*/ 120 h 122"/>
                  <a:gd name="T30" fmla="*/ 5 w 55"/>
                  <a:gd name="T31" fmla="*/ 106 h 122"/>
                  <a:gd name="T32" fmla="*/ 11 w 55"/>
                  <a:gd name="T33" fmla="*/ 93 h 122"/>
                  <a:gd name="T34" fmla="*/ 16 w 55"/>
                  <a:gd name="T35" fmla="*/ 79 h 122"/>
                  <a:gd name="T36" fmla="*/ 21 w 55"/>
                  <a:gd name="T37" fmla="*/ 66 h 122"/>
                  <a:gd name="T38" fmla="*/ 28 w 55"/>
                  <a:gd name="T39" fmla="*/ 50 h 122"/>
                  <a:gd name="T40" fmla="*/ 34 w 55"/>
                  <a:gd name="T41" fmla="*/ 34 h 122"/>
                  <a:gd name="T42" fmla="*/ 41 w 55"/>
                  <a:gd name="T43" fmla="*/ 17 h 122"/>
                  <a:gd name="T44" fmla="*/ 49 w 55"/>
                  <a:gd name="T45" fmla="*/ 3 h 122"/>
                  <a:gd name="T46" fmla="*/ 55 w 55"/>
                  <a:gd name="T47" fmla="*/ 0 h 122"/>
                  <a:gd name="T48" fmla="*/ 55 w 55"/>
                  <a:gd name="T4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122">
                    <a:moveTo>
                      <a:pt x="55" y="0"/>
                    </a:moveTo>
                    <a:lnTo>
                      <a:pt x="53" y="5"/>
                    </a:lnTo>
                    <a:lnTo>
                      <a:pt x="50" y="12"/>
                    </a:lnTo>
                    <a:lnTo>
                      <a:pt x="46" y="17"/>
                    </a:lnTo>
                    <a:lnTo>
                      <a:pt x="45" y="24"/>
                    </a:lnTo>
                    <a:lnTo>
                      <a:pt x="39" y="37"/>
                    </a:lnTo>
                    <a:lnTo>
                      <a:pt x="33" y="51"/>
                    </a:lnTo>
                    <a:lnTo>
                      <a:pt x="28" y="64"/>
                    </a:lnTo>
                    <a:lnTo>
                      <a:pt x="21" y="78"/>
                    </a:lnTo>
                    <a:lnTo>
                      <a:pt x="18" y="89"/>
                    </a:lnTo>
                    <a:lnTo>
                      <a:pt x="14" y="100"/>
                    </a:lnTo>
                    <a:lnTo>
                      <a:pt x="9" y="111"/>
                    </a:lnTo>
                    <a:lnTo>
                      <a:pt x="4" y="122"/>
                    </a:lnTo>
                    <a:lnTo>
                      <a:pt x="1" y="120"/>
                    </a:lnTo>
                    <a:lnTo>
                      <a:pt x="0" y="120"/>
                    </a:lnTo>
                    <a:lnTo>
                      <a:pt x="5" y="106"/>
                    </a:lnTo>
                    <a:lnTo>
                      <a:pt x="11" y="93"/>
                    </a:lnTo>
                    <a:lnTo>
                      <a:pt x="16" y="79"/>
                    </a:lnTo>
                    <a:lnTo>
                      <a:pt x="21" y="66"/>
                    </a:lnTo>
                    <a:lnTo>
                      <a:pt x="28" y="50"/>
                    </a:lnTo>
                    <a:lnTo>
                      <a:pt x="34" y="34"/>
                    </a:lnTo>
                    <a:lnTo>
                      <a:pt x="41" y="17"/>
                    </a:lnTo>
                    <a:lnTo>
                      <a:pt x="49" y="3"/>
                    </a:lnTo>
                    <a:lnTo>
                      <a:pt x="55" y="0"/>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82" name="Freeform 44">
                <a:extLst>
                  <a:ext uri="{FF2B5EF4-FFF2-40B4-BE49-F238E27FC236}">
                    <a16:creationId xmlns:a16="http://schemas.microsoft.com/office/drawing/2014/main" id="{3E2E5F13-9A42-4BA1-B39E-A2306EDFB1F2}"/>
                  </a:ext>
                </a:extLst>
              </p:cNvPr>
              <p:cNvSpPr>
                <a:spLocks/>
              </p:cNvSpPr>
              <p:nvPr/>
            </p:nvSpPr>
            <p:spPr bwMode="auto">
              <a:xfrm>
                <a:off x="5412" y="1084"/>
                <a:ext cx="19" cy="44"/>
              </a:xfrm>
              <a:custGeom>
                <a:avLst/>
                <a:gdLst>
                  <a:gd name="T0" fmla="*/ 53 w 58"/>
                  <a:gd name="T1" fmla="*/ 0 h 133"/>
                  <a:gd name="T2" fmla="*/ 58 w 58"/>
                  <a:gd name="T3" fmla="*/ 0 h 133"/>
                  <a:gd name="T4" fmla="*/ 57 w 58"/>
                  <a:gd name="T5" fmla="*/ 3 h 133"/>
                  <a:gd name="T6" fmla="*/ 54 w 58"/>
                  <a:gd name="T7" fmla="*/ 8 h 133"/>
                  <a:gd name="T8" fmla="*/ 53 w 58"/>
                  <a:gd name="T9" fmla="*/ 13 h 133"/>
                  <a:gd name="T10" fmla="*/ 52 w 58"/>
                  <a:gd name="T11" fmla="*/ 18 h 133"/>
                  <a:gd name="T12" fmla="*/ 46 w 58"/>
                  <a:gd name="T13" fmla="*/ 34 h 133"/>
                  <a:gd name="T14" fmla="*/ 39 w 58"/>
                  <a:gd name="T15" fmla="*/ 51 h 133"/>
                  <a:gd name="T16" fmla="*/ 33 w 58"/>
                  <a:gd name="T17" fmla="*/ 67 h 133"/>
                  <a:gd name="T18" fmla="*/ 25 w 58"/>
                  <a:gd name="T19" fmla="*/ 85 h 133"/>
                  <a:gd name="T20" fmla="*/ 20 w 58"/>
                  <a:gd name="T21" fmla="*/ 96 h 133"/>
                  <a:gd name="T22" fmla="*/ 15 w 58"/>
                  <a:gd name="T23" fmla="*/ 109 h 133"/>
                  <a:gd name="T24" fmla="*/ 9 w 58"/>
                  <a:gd name="T25" fmla="*/ 120 h 133"/>
                  <a:gd name="T26" fmla="*/ 2 w 58"/>
                  <a:gd name="T27" fmla="*/ 133 h 133"/>
                  <a:gd name="T28" fmla="*/ 0 w 58"/>
                  <a:gd name="T29" fmla="*/ 132 h 133"/>
                  <a:gd name="T30" fmla="*/ 0 w 58"/>
                  <a:gd name="T31" fmla="*/ 130 h 133"/>
                  <a:gd name="T32" fmla="*/ 7 w 58"/>
                  <a:gd name="T33" fmla="*/ 116 h 133"/>
                  <a:gd name="T34" fmla="*/ 14 w 58"/>
                  <a:gd name="T35" fmla="*/ 103 h 133"/>
                  <a:gd name="T36" fmla="*/ 19 w 58"/>
                  <a:gd name="T37" fmla="*/ 88 h 133"/>
                  <a:gd name="T38" fmla="*/ 25 w 58"/>
                  <a:gd name="T39" fmla="*/ 74 h 133"/>
                  <a:gd name="T40" fmla="*/ 32 w 58"/>
                  <a:gd name="T41" fmla="*/ 60 h 133"/>
                  <a:gd name="T42" fmla="*/ 35 w 58"/>
                  <a:gd name="T43" fmla="*/ 52 h 133"/>
                  <a:gd name="T44" fmla="*/ 37 w 58"/>
                  <a:gd name="T45" fmla="*/ 45 h 133"/>
                  <a:gd name="T46" fmla="*/ 42 w 58"/>
                  <a:gd name="T47" fmla="*/ 32 h 133"/>
                  <a:gd name="T48" fmla="*/ 43 w 58"/>
                  <a:gd name="T49" fmla="*/ 26 h 133"/>
                  <a:gd name="T50" fmla="*/ 47 w 58"/>
                  <a:gd name="T51" fmla="*/ 16 h 133"/>
                  <a:gd name="T52" fmla="*/ 49 w 58"/>
                  <a:gd name="T53" fmla="*/ 6 h 133"/>
                  <a:gd name="T54" fmla="*/ 53 w 58"/>
                  <a:gd name="T55" fmla="*/ 0 h 133"/>
                  <a:gd name="T56" fmla="*/ 53 w 58"/>
                  <a:gd name="T5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133">
                    <a:moveTo>
                      <a:pt x="53" y="0"/>
                    </a:moveTo>
                    <a:lnTo>
                      <a:pt x="58" y="0"/>
                    </a:lnTo>
                    <a:lnTo>
                      <a:pt x="57" y="3"/>
                    </a:lnTo>
                    <a:lnTo>
                      <a:pt x="54" y="8"/>
                    </a:lnTo>
                    <a:lnTo>
                      <a:pt x="53" y="13"/>
                    </a:lnTo>
                    <a:lnTo>
                      <a:pt x="52" y="18"/>
                    </a:lnTo>
                    <a:lnTo>
                      <a:pt x="46" y="34"/>
                    </a:lnTo>
                    <a:lnTo>
                      <a:pt x="39" y="51"/>
                    </a:lnTo>
                    <a:lnTo>
                      <a:pt x="33" y="67"/>
                    </a:lnTo>
                    <a:lnTo>
                      <a:pt x="25" y="85"/>
                    </a:lnTo>
                    <a:lnTo>
                      <a:pt x="20" y="96"/>
                    </a:lnTo>
                    <a:lnTo>
                      <a:pt x="15" y="109"/>
                    </a:lnTo>
                    <a:lnTo>
                      <a:pt x="9" y="120"/>
                    </a:lnTo>
                    <a:lnTo>
                      <a:pt x="2" y="133"/>
                    </a:lnTo>
                    <a:lnTo>
                      <a:pt x="0" y="132"/>
                    </a:lnTo>
                    <a:lnTo>
                      <a:pt x="0" y="130"/>
                    </a:lnTo>
                    <a:lnTo>
                      <a:pt x="7" y="116"/>
                    </a:lnTo>
                    <a:lnTo>
                      <a:pt x="14" y="103"/>
                    </a:lnTo>
                    <a:lnTo>
                      <a:pt x="19" y="88"/>
                    </a:lnTo>
                    <a:lnTo>
                      <a:pt x="25" y="74"/>
                    </a:lnTo>
                    <a:lnTo>
                      <a:pt x="32" y="60"/>
                    </a:lnTo>
                    <a:lnTo>
                      <a:pt x="35" y="52"/>
                    </a:lnTo>
                    <a:lnTo>
                      <a:pt x="37" y="45"/>
                    </a:lnTo>
                    <a:lnTo>
                      <a:pt x="42" y="32"/>
                    </a:lnTo>
                    <a:lnTo>
                      <a:pt x="43" y="26"/>
                    </a:lnTo>
                    <a:lnTo>
                      <a:pt x="47" y="16"/>
                    </a:lnTo>
                    <a:lnTo>
                      <a:pt x="49" y="6"/>
                    </a:lnTo>
                    <a:lnTo>
                      <a:pt x="53" y="0"/>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83" name="Freeform 45">
                <a:extLst>
                  <a:ext uri="{FF2B5EF4-FFF2-40B4-BE49-F238E27FC236}">
                    <a16:creationId xmlns:a16="http://schemas.microsoft.com/office/drawing/2014/main" id="{77610813-A3CC-4F36-BB6C-56AAB1B3289C}"/>
                  </a:ext>
                </a:extLst>
              </p:cNvPr>
              <p:cNvSpPr>
                <a:spLocks/>
              </p:cNvSpPr>
              <p:nvPr/>
            </p:nvSpPr>
            <p:spPr bwMode="auto">
              <a:xfrm>
                <a:off x="5415" y="1076"/>
                <a:ext cx="26" cy="10"/>
              </a:xfrm>
              <a:custGeom>
                <a:avLst/>
                <a:gdLst>
                  <a:gd name="T0" fmla="*/ 75 w 78"/>
                  <a:gd name="T1" fmla="*/ 0 h 29"/>
                  <a:gd name="T2" fmla="*/ 78 w 78"/>
                  <a:gd name="T3" fmla="*/ 5 h 29"/>
                  <a:gd name="T4" fmla="*/ 77 w 78"/>
                  <a:gd name="T5" fmla="*/ 11 h 29"/>
                  <a:gd name="T6" fmla="*/ 72 w 78"/>
                  <a:gd name="T7" fmla="*/ 16 h 29"/>
                  <a:gd name="T8" fmla="*/ 65 w 78"/>
                  <a:gd name="T9" fmla="*/ 20 h 29"/>
                  <a:gd name="T10" fmla="*/ 52 w 78"/>
                  <a:gd name="T11" fmla="*/ 24 h 29"/>
                  <a:gd name="T12" fmla="*/ 38 w 78"/>
                  <a:gd name="T13" fmla="*/ 26 h 29"/>
                  <a:gd name="T14" fmla="*/ 23 w 78"/>
                  <a:gd name="T15" fmla="*/ 29 h 29"/>
                  <a:gd name="T16" fmla="*/ 8 w 78"/>
                  <a:gd name="T17" fmla="*/ 29 h 29"/>
                  <a:gd name="T18" fmla="*/ 4 w 78"/>
                  <a:gd name="T19" fmla="*/ 25 h 29"/>
                  <a:gd name="T20" fmla="*/ 1 w 78"/>
                  <a:gd name="T21" fmla="*/ 21 h 29"/>
                  <a:gd name="T22" fmla="*/ 0 w 78"/>
                  <a:gd name="T23" fmla="*/ 15 h 29"/>
                  <a:gd name="T24" fmla="*/ 0 w 78"/>
                  <a:gd name="T25" fmla="*/ 10 h 29"/>
                  <a:gd name="T26" fmla="*/ 3 w 78"/>
                  <a:gd name="T27" fmla="*/ 10 h 29"/>
                  <a:gd name="T28" fmla="*/ 4 w 78"/>
                  <a:gd name="T29" fmla="*/ 10 h 29"/>
                  <a:gd name="T30" fmla="*/ 4 w 78"/>
                  <a:gd name="T31" fmla="*/ 15 h 29"/>
                  <a:gd name="T32" fmla="*/ 5 w 78"/>
                  <a:gd name="T33" fmla="*/ 19 h 29"/>
                  <a:gd name="T34" fmla="*/ 8 w 78"/>
                  <a:gd name="T35" fmla="*/ 23 h 29"/>
                  <a:gd name="T36" fmla="*/ 10 w 78"/>
                  <a:gd name="T37" fmla="*/ 24 h 29"/>
                  <a:gd name="T38" fmla="*/ 16 w 78"/>
                  <a:gd name="T39" fmla="*/ 25 h 29"/>
                  <a:gd name="T40" fmla="*/ 24 w 78"/>
                  <a:gd name="T41" fmla="*/ 24 h 29"/>
                  <a:gd name="T42" fmla="*/ 31 w 78"/>
                  <a:gd name="T43" fmla="*/ 23 h 29"/>
                  <a:gd name="T44" fmla="*/ 38 w 78"/>
                  <a:gd name="T45" fmla="*/ 23 h 29"/>
                  <a:gd name="T46" fmla="*/ 47 w 78"/>
                  <a:gd name="T47" fmla="*/ 20 h 29"/>
                  <a:gd name="T48" fmla="*/ 55 w 78"/>
                  <a:gd name="T49" fmla="*/ 18 h 29"/>
                  <a:gd name="T50" fmla="*/ 64 w 78"/>
                  <a:gd name="T51" fmla="*/ 14 h 29"/>
                  <a:gd name="T52" fmla="*/ 72 w 78"/>
                  <a:gd name="T53" fmla="*/ 9 h 29"/>
                  <a:gd name="T54" fmla="*/ 72 w 78"/>
                  <a:gd name="T55" fmla="*/ 6 h 29"/>
                  <a:gd name="T56" fmla="*/ 72 w 78"/>
                  <a:gd name="T57" fmla="*/ 4 h 29"/>
                  <a:gd name="T58" fmla="*/ 72 w 78"/>
                  <a:gd name="T59" fmla="*/ 3 h 29"/>
                  <a:gd name="T60" fmla="*/ 70 w 78"/>
                  <a:gd name="T61" fmla="*/ 1 h 29"/>
                  <a:gd name="T62" fmla="*/ 75 w 78"/>
                  <a:gd name="T63" fmla="*/ 0 h 29"/>
                  <a:gd name="T64" fmla="*/ 75 w 78"/>
                  <a:gd name="T6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29">
                    <a:moveTo>
                      <a:pt x="75" y="0"/>
                    </a:moveTo>
                    <a:lnTo>
                      <a:pt x="78" y="5"/>
                    </a:lnTo>
                    <a:lnTo>
                      <a:pt x="77" y="11"/>
                    </a:lnTo>
                    <a:lnTo>
                      <a:pt x="72" y="16"/>
                    </a:lnTo>
                    <a:lnTo>
                      <a:pt x="65" y="20"/>
                    </a:lnTo>
                    <a:lnTo>
                      <a:pt x="52" y="24"/>
                    </a:lnTo>
                    <a:lnTo>
                      <a:pt x="38" y="26"/>
                    </a:lnTo>
                    <a:lnTo>
                      <a:pt x="23" y="29"/>
                    </a:lnTo>
                    <a:lnTo>
                      <a:pt x="8" y="29"/>
                    </a:lnTo>
                    <a:lnTo>
                      <a:pt x="4" y="25"/>
                    </a:lnTo>
                    <a:lnTo>
                      <a:pt x="1" y="21"/>
                    </a:lnTo>
                    <a:lnTo>
                      <a:pt x="0" y="15"/>
                    </a:lnTo>
                    <a:lnTo>
                      <a:pt x="0" y="10"/>
                    </a:lnTo>
                    <a:lnTo>
                      <a:pt x="3" y="10"/>
                    </a:lnTo>
                    <a:lnTo>
                      <a:pt x="4" y="10"/>
                    </a:lnTo>
                    <a:lnTo>
                      <a:pt x="4" y="15"/>
                    </a:lnTo>
                    <a:lnTo>
                      <a:pt x="5" y="19"/>
                    </a:lnTo>
                    <a:lnTo>
                      <a:pt x="8" y="23"/>
                    </a:lnTo>
                    <a:lnTo>
                      <a:pt x="10" y="24"/>
                    </a:lnTo>
                    <a:lnTo>
                      <a:pt x="16" y="25"/>
                    </a:lnTo>
                    <a:lnTo>
                      <a:pt x="24" y="24"/>
                    </a:lnTo>
                    <a:lnTo>
                      <a:pt x="31" y="23"/>
                    </a:lnTo>
                    <a:lnTo>
                      <a:pt x="38" y="23"/>
                    </a:lnTo>
                    <a:lnTo>
                      <a:pt x="47" y="20"/>
                    </a:lnTo>
                    <a:lnTo>
                      <a:pt x="55" y="18"/>
                    </a:lnTo>
                    <a:lnTo>
                      <a:pt x="64" y="14"/>
                    </a:lnTo>
                    <a:lnTo>
                      <a:pt x="72" y="9"/>
                    </a:lnTo>
                    <a:lnTo>
                      <a:pt x="72" y="6"/>
                    </a:lnTo>
                    <a:lnTo>
                      <a:pt x="72" y="4"/>
                    </a:lnTo>
                    <a:lnTo>
                      <a:pt x="72" y="3"/>
                    </a:lnTo>
                    <a:lnTo>
                      <a:pt x="70" y="1"/>
                    </a:lnTo>
                    <a:lnTo>
                      <a:pt x="75" y="0"/>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84" name="Freeform 46">
                <a:extLst>
                  <a:ext uri="{FF2B5EF4-FFF2-40B4-BE49-F238E27FC236}">
                    <a16:creationId xmlns:a16="http://schemas.microsoft.com/office/drawing/2014/main" id="{FFB90164-C9C4-478D-A7A8-CC47FCB4420A}"/>
                  </a:ext>
                </a:extLst>
              </p:cNvPr>
              <p:cNvSpPr>
                <a:spLocks/>
              </p:cNvSpPr>
              <p:nvPr/>
            </p:nvSpPr>
            <p:spPr bwMode="auto">
              <a:xfrm>
                <a:off x="5309" y="1020"/>
                <a:ext cx="94" cy="4"/>
              </a:xfrm>
              <a:custGeom>
                <a:avLst/>
                <a:gdLst>
                  <a:gd name="T0" fmla="*/ 25 w 283"/>
                  <a:gd name="T1" fmla="*/ 0 h 14"/>
                  <a:gd name="T2" fmla="*/ 54 w 283"/>
                  <a:gd name="T3" fmla="*/ 0 h 14"/>
                  <a:gd name="T4" fmla="*/ 82 w 283"/>
                  <a:gd name="T5" fmla="*/ 0 h 14"/>
                  <a:gd name="T6" fmla="*/ 111 w 283"/>
                  <a:gd name="T7" fmla="*/ 0 h 14"/>
                  <a:gd name="T8" fmla="*/ 138 w 283"/>
                  <a:gd name="T9" fmla="*/ 3 h 14"/>
                  <a:gd name="T10" fmla="*/ 172 w 283"/>
                  <a:gd name="T11" fmla="*/ 5 h 14"/>
                  <a:gd name="T12" fmla="*/ 206 w 283"/>
                  <a:gd name="T13" fmla="*/ 7 h 14"/>
                  <a:gd name="T14" fmla="*/ 241 w 283"/>
                  <a:gd name="T15" fmla="*/ 9 h 14"/>
                  <a:gd name="T16" fmla="*/ 277 w 283"/>
                  <a:gd name="T17" fmla="*/ 9 h 14"/>
                  <a:gd name="T18" fmla="*/ 278 w 283"/>
                  <a:gd name="T19" fmla="*/ 10 h 14"/>
                  <a:gd name="T20" fmla="*/ 280 w 283"/>
                  <a:gd name="T21" fmla="*/ 10 h 14"/>
                  <a:gd name="T22" fmla="*/ 282 w 283"/>
                  <a:gd name="T23" fmla="*/ 12 h 14"/>
                  <a:gd name="T24" fmla="*/ 283 w 283"/>
                  <a:gd name="T25" fmla="*/ 14 h 14"/>
                  <a:gd name="T26" fmla="*/ 279 w 283"/>
                  <a:gd name="T27" fmla="*/ 13 h 14"/>
                  <a:gd name="T28" fmla="*/ 274 w 283"/>
                  <a:gd name="T29" fmla="*/ 13 h 14"/>
                  <a:gd name="T30" fmla="*/ 269 w 283"/>
                  <a:gd name="T31" fmla="*/ 13 h 14"/>
                  <a:gd name="T32" fmla="*/ 265 w 283"/>
                  <a:gd name="T33" fmla="*/ 14 h 14"/>
                  <a:gd name="T34" fmla="*/ 249 w 283"/>
                  <a:gd name="T35" fmla="*/ 13 h 14"/>
                  <a:gd name="T36" fmla="*/ 234 w 283"/>
                  <a:gd name="T37" fmla="*/ 13 h 14"/>
                  <a:gd name="T38" fmla="*/ 219 w 283"/>
                  <a:gd name="T39" fmla="*/ 13 h 14"/>
                  <a:gd name="T40" fmla="*/ 204 w 283"/>
                  <a:gd name="T41" fmla="*/ 12 h 14"/>
                  <a:gd name="T42" fmla="*/ 192 w 283"/>
                  <a:gd name="T43" fmla="*/ 10 h 14"/>
                  <a:gd name="T44" fmla="*/ 182 w 283"/>
                  <a:gd name="T45" fmla="*/ 10 h 14"/>
                  <a:gd name="T46" fmla="*/ 172 w 283"/>
                  <a:gd name="T47" fmla="*/ 8 h 14"/>
                  <a:gd name="T48" fmla="*/ 162 w 283"/>
                  <a:gd name="T49" fmla="*/ 8 h 14"/>
                  <a:gd name="T50" fmla="*/ 156 w 283"/>
                  <a:gd name="T51" fmla="*/ 8 h 14"/>
                  <a:gd name="T52" fmla="*/ 150 w 283"/>
                  <a:gd name="T53" fmla="*/ 7 h 14"/>
                  <a:gd name="T54" fmla="*/ 143 w 283"/>
                  <a:gd name="T55" fmla="*/ 7 h 14"/>
                  <a:gd name="T56" fmla="*/ 138 w 283"/>
                  <a:gd name="T57" fmla="*/ 7 h 14"/>
                  <a:gd name="T58" fmla="*/ 114 w 283"/>
                  <a:gd name="T59" fmla="*/ 4 h 14"/>
                  <a:gd name="T60" fmla="*/ 91 w 283"/>
                  <a:gd name="T61" fmla="*/ 4 h 14"/>
                  <a:gd name="T62" fmla="*/ 64 w 283"/>
                  <a:gd name="T63" fmla="*/ 4 h 14"/>
                  <a:gd name="T64" fmla="*/ 40 w 283"/>
                  <a:gd name="T65" fmla="*/ 5 h 14"/>
                  <a:gd name="T66" fmla="*/ 32 w 283"/>
                  <a:gd name="T67" fmla="*/ 4 h 14"/>
                  <a:gd name="T68" fmla="*/ 23 w 283"/>
                  <a:gd name="T69" fmla="*/ 4 h 14"/>
                  <a:gd name="T70" fmla="*/ 13 w 283"/>
                  <a:gd name="T71" fmla="*/ 5 h 14"/>
                  <a:gd name="T72" fmla="*/ 4 w 283"/>
                  <a:gd name="T73" fmla="*/ 5 h 14"/>
                  <a:gd name="T74" fmla="*/ 1 w 283"/>
                  <a:gd name="T75" fmla="*/ 4 h 14"/>
                  <a:gd name="T76" fmla="*/ 0 w 283"/>
                  <a:gd name="T77" fmla="*/ 3 h 14"/>
                  <a:gd name="T78" fmla="*/ 5 w 283"/>
                  <a:gd name="T79" fmla="*/ 0 h 14"/>
                  <a:gd name="T80" fmla="*/ 13 w 283"/>
                  <a:gd name="T81" fmla="*/ 0 h 14"/>
                  <a:gd name="T82" fmla="*/ 19 w 283"/>
                  <a:gd name="T83" fmla="*/ 0 h 14"/>
                  <a:gd name="T84" fmla="*/ 25 w 283"/>
                  <a:gd name="T85" fmla="*/ 0 h 14"/>
                  <a:gd name="T86" fmla="*/ 25 w 283"/>
                  <a:gd name="T8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3" h="14">
                    <a:moveTo>
                      <a:pt x="25" y="0"/>
                    </a:moveTo>
                    <a:lnTo>
                      <a:pt x="54" y="0"/>
                    </a:lnTo>
                    <a:lnTo>
                      <a:pt x="82" y="0"/>
                    </a:lnTo>
                    <a:lnTo>
                      <a:pt x="111" y="0"/>
                    </a:lnTo>
                    <a:lnTo>
                      <a:pt x="138" y="3"/>
                    </a:lnTo>
                    <a:lnTo>
                      <a:pt x="172" y="5"/>
                    </a:lnTo>
                    <a:lnTo>
                      <a:pt x="206" y="7"/>
                    </a:lnTo>
                    <a:lnTo>
                      <a:pt x="241" y="9"/>
                    </a:lnTo>
                    <a:lnTo>
                      <a:pt x="277" y="9"/>
                    </a:lnTo>
                    <a:lnTo>
                      <a:pt x="278" y="10"/>
                    </a:lnTo>
                    <a:lnTo>
                      <a:pt x="280" y="10"/>
                    </a:lnTo>
                    <a:lnTo>
                      <a:pt x="282" y="12"/>
                    </a:lnTo>
                    <a:lnTo>
                      <a:pt x="283" y="14"/>
                    </a:lnTo>
                    <a:lnTo>
                      <a:pt x="279" y="13"/>
                    </a:lnTo>
                    <a:lnTo>
                      <a:pt x="274" y="13"/>
                    </a:lnTo>
                    <a:lnTo>
                      <a:pt x="269" y="13"/>
                    </a:lnTo>
                    <a:lnTo>
                      <a:pt x="265" y="14"/>
                    </a:lnTo>
                    <a:lnTo>
                      <a:pt x="249" y="13"/>
                    </a:lnTo>
                    <a:lnTo>
                      <a:pt x="234" y="13"/>
                    </a:lnTo>
                    <a:lnTo>
                      <a:pt x="219" y="13"/>
                    </a:lnTo>
                    <a:lnTo>
                      <a:pt x="204" y="12"/>
                    </a:lnTo>
                    <a:lnTo>
                      <a:pt x="192" y="10"/>
                    </a:lnTo>
                    <a:lnTo>
                      <a:pt x="182" y="10"/>
                    </a:lnTo>
                    <a:lnTo>
                      <a:pt x="172" y="8"/>
                    </a:lnTo>
                    <a:lnTo>
                      <a:pt x="162" y="8"/>
                    </a:lnTo>
                    <a:lnTo>
                      <a:pt x="156" y="8"/>
                    </a:lnTo>
                    <a:lnTo>
                      <a:pt x="150" y="7"/>
                    </a:lnTo>
                    <a:lnTo>
                      <a:pt x="143" y="7"/>
                    </a:lnTo>
                    <a:lnTo>
                      <a:pt x="138" y="7"/>
                    </a:lnTo>
                    <a:lnTo>
                      <a:pt x="114" y="4"/>
                    </a:lnTo>
                    <a:lnTo>
                      <a:pt x="91" y="4"/>
                    </a:lnTo>
                    <a:lnTo>
                      <a:pt x="64" y="4"/>
                    </a:lnTo>
                    <a:lnTo>
                      <a:pt x="40" y="5"/>
                    </a:lnTo>
                    <a:lnTo>
                      <a:pt x="32" y="4"/>
                    </a:lnTo>
                    <a:lnTo>
                      <a:pt x="23" y="4"/>
                    </a:lnTo>
                    <a:lnTo>
                      <a:pt x="13" y="5"/>
                    </a:lnTo>
                    <a:lnTo>
                      <a:pt x="4" y="5"/>
                    </a:lnTo>
                    <a:lnTo>
                      <a:pt x="1" y="4"/>
                    </a:lnTo>
                    <a:lnTo>
                      <a:pt x="0" y="3"/>
                    </a:lnTo>
                    <a:lnTo>
                      <a:pt x="5" y="0"/>
                    </a:lnTo>
                    <a:lnTo>
                      <a:pt x="13" y="0"/>
                    </a:lnTo>
                    <a:lnTo>
                      <a:pt x="19" y="0"/>
                    </a:lnTo>
                    <a:lnTo>
                      <a:pt x="25"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85" name="Freeform 47">
                <a:extLst>
                  <a:ext uri="{FF2B5EF4-FFF2-40B4-BE49-F238E27FC236}">
                    <a16:creationId xmlns:a16="http://schemas.microsoft.com/office/drawing/2014/main" id="{0B1B7AEA-6339-4447-AAA9-A0A4A111DC78}"/>
                  </a:ext>
                </a:extLst>
              </p:cNvPr>
              <p:cNvSpPr>
                <a:spLocks/>
              </p:cNvSpPr>
              <p:nvPr/>
            </p:nvSpPr>
            <p:spPr bwMode="auto">
              <a:xfrm>
                <a:off x="5317" y="1031"/>
                <a:ext cx="99" cy="7"/>
              </a:xfrm>
              <a:custGeom>
                <a:avLst/>
                <a:gdLst>
                  <a:gd name="T0" fmla="*/ 0 w 299"/>
                  <a:gd name="T1" fmla="*/ 0 h 20"/>
                  <a:gd name="T2" fmla="*/ 36 w 299"/>
                  <a:gd name="T3" fmla="*/ 2 h 20"/>
                  <a:gd name="T4" fmla="*/ 69 w 299"/>
                  <a:gd name="T5" fmla="*/ 4 h 20"/>
                  <a:gd name="T6" fmla="*/ 100 w 299"/>
                  <a:gd name="T7" fmla="*/ 5 h 20"/>
                  <a:gd name="T8" fmla="*/ 137 w 299"/>
                  <a:gd name="T9" fmla="*/ 9 h 20"/>
                  <a:gd name="T10" fmla="*/ 166 w 299"/>
                  <a:gd name="T11" fmla="*/ 10 h 20"/>
                  <a:gd name="T12" fmla="*/ 196 w 299"/>
                  <a:gd name="T13" fmla="*/ 13 h 20"/>
                  <a:gd name="T14" fmla="*/ 226 w 299"/>
                  <a:gd name="T15" fmla="*/ 15 h 20"/>
                  <a:gd name="T16" fmla="*/ 257 w 299"/>
                  <a:gd name="T17" fmla="*/ 15 h 20"/>
                  <a:gd name="T18" fmla="*/ 266 w 299"/>
                  <a:gd name="T19" fmla="*/ 15 h 20"/>
                  <a:gd name="T20" fmla="*/ 276 w 299"/>
                  <a:gd name="T21" fmla="*/ 17 h 20"/>
                  <a:gd name="T22" fmla="*/ 286 w 299"/>
                  <a:gd name="T23" fmla="*/ 17 h 20"/>
                  <a:gd name="T24" fmla="*/ 296 w 299"/>
                  <a:gd name="T25" fmla="*/ 17 h 20"/>
                  <a:gd name="T26" fmla="*/ 298 w 299"/>
                  <a:gd name="T27" fmla="*/ 18 h 20"/>
                  <a:gd name="T28" fmla="*/ 299 w 299"/>
                  <a:gd name="T29" fmla="*/ 19 h 20"/>
                  <a:gd name="T30" fmla="*/ 277 w 299"/>
                  <a:gd name="T31" fmla="*/ 20 h 20"/>
                  <a:gd name="T32" fmla="*/ 257 w 299"/>
                  <a:gd name="T33" fmla="*/ 20 h 20"/>
                  <a:gd name="T34" fmla="*/ 237 w 299"/>
                  <a:gd name="T35" fmla="*/ 19 h 20"/>
                  <a:gd name="T36" fmla="*/ 216 w 299"/>
                  <a:gd name="T37" fmla="*/ 19 h 20"/>
                  <a:gd name="T38" fmla="*/ 208 w 299"/>
                  <a:gd name="T39" fmla="*/ 19 h 20"/>
                  <a:gd name="T40" fmla="*/ 201 w 299"/>
                  <a:gd name="T41" fmla="*/ 18 h 20"/>
                  <a:gd name="T42" fmla="*/ 192 w 299"/>
                  <a:gd name="T43" fmla="*/ 18 h 20"/>
                  <a:gd name="T44" fmla="*/ 186 w 299"/>
                  <a:gd name="T45" fmla="*/ 18 h 20"/>
                  <a:gd name="T46" fmla="*/ 172 w 299"/>
                  <a:gd name="T47" fmla="*/ 15 h 20"/>
                  <a:gd name="T48" fmla="*/ 159 w 299"/>
                  <a:gd name="T49" fmla="*/ 15 h 20"/>
                  <a:gd name="T50" fmla="*/ 147 w 299"/>
                  <a:gd name="T51" fmla="*/ 14 h 20"/>
                  <a:gd name="T52" fmla="*/ 130 w 299"/>
                  <a:gd name="T53" fmla="*/ 13 h 20"/>
                  <a:gd name="T54" fmla="*/ 120 w 299"/>
                  <a:gd name="T55" fmla="*/ 12 h 20"/>
                  <a:gd name="T56" fmla="*/ 112 w 299"/>
                  <a:gd name="T57" fmla="*/ 10 h 20"/>
                  <a:gd name="T58" fmla="*/ 102 w 299"/>
                  <a:gd name="T59" fmla="*/ 10 h 20"/>
                  <a:gd name="T60" fmla="*/ 93 w 299"/>
                  <a:gd name="T61" fmla="*/ 9 h 20"/>
                  <a:gd name="T62" fmla="*/ 78 w 299"/>
                  <a:gd name="T63" fmla="*/ 8 h 20"/>
                  <a:gd name="T64" fmla="*/ 65 w 299"/>
                  <a:gd name="T65" fmla="*/ 8 h 20"/>
                  <a:gd name="T66" fmla="*/ 53 w 299"/>
                  <a:gd name="T67" fmla="*/ 7 h 20"/>
                  <a:gd name="T68" fmla="*/ 37 w 299"/>
                  <a:gd name="T69" fmla="*/ 7 h 20"/>
                  <a:gd name="T70" fmla="*/ 27 w 299"/>
                  <a:gd name="T71" fmla="*/ 7 h 20"/>
                  <a:gd name="T72" fmla="*/ 19 w 299"/>
                  <a:gd name="T73" fmla="*/ 7 h 20"/>
                  <a:gd name="T74" fmla="*/ 11 w 299"/>
                  <a:gd name="T75" fmla="*/ 7 h 20"/>
                  <a:gd name="T76" fmla="*/ 2 w 299"/>
                  <a:gd name="T77" fmla="*/ 7 h 20"/>
                  <a:gd name="T78" fmla="*/ 1 w 299"/>
                  <a:gd name="T79" fmla="*/ 3 h 20"/>
                  <a:gd name="T80" fmla="*/ 0 w 299"/>
                  <a:gd name="T81" fmla="*/ 0 h 20"/>
                  <a:gd name="T82" fmla="*/ 0 w 299"/>
                  <a:gd name="T8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9" h="20">
                    <a:moveTo>
                      <a:pt x="0" y="0"/>
                    </a:moveTo>
                    <a:lnTo>
                      <a:pt x="36" y="2"/>
                    </a:lnTo>
                    <a:lnTo>
                      <a:pt x="69" y="4"/>
                    </a:lnTo>
                    <a:lnTo>
                      <a:pt x="100" y="5"/>
                    </a:lnTo>
                    <a:lnTo>
                      <a:pt x="137" y="9"/>
                    </a:lnTo>
                    <a:lnTo>
                      <a:pt x="166" y="10"/>
                    </a:lnTo>
                    <a:lnTo>
                      <a:pt x="196" y="13"/>
                    </a:lnTo>
                    <a:lnTo>
                      <a:pt x="226" y="15"/>
                    </a:lnTo>
                    <a:lnTo>
                      <a:pt x="257" y="15"/>
                    </a:lnTo>
                    <a:lnTo>
                      <a:pt x="266" y="15"/>
                    </a:lnTo>
                    <a:lnTo>
                      <a:pt x="276" y="17"/>
                    </a:lnTo>
                    <a:lnTo>
                      <a:pt x="286" y="17"/>
                    </a:lnTo>
                    <a:lnTo>
                      <a:pt x="296" y="17"/>
                    </a:lnTo>
                    <a:lnTo>
                      <a:pt x="298" y="18"/>
                    </a:lnTo>
                    <a:lnTo>
                      <a:pt x="299" y="19"/>
                    </a:lnTo>
                    <a:lnTo>
                      <a:pt x="277" y="20"/>
                    </a:lnTo>
                    <a:lnTo>
                      <a:pt x="257" y="20"/>
                    </a:lnTo>
                    <a:lnTo>
                      <a:pt x="237" y="19"/>
                    </a:lnTo>
                    <a:lnTo>
                      <a:pt x="216" y="19"/>
                    </a:lnTo>
                    <a:lnTo>
                      <a:pt x="208" y="19"/>
                    </a:lnTo>
                    <a:lnTo>
                      <a:pt x="201" y="18"/>
                    </a:lnTo>
                    <a:lnTo>
                      <a:pt x="192" y="18"/>
                    </a:lnTo>
                    <a:lnTo>
                      <a:pt x="186" y="18"/>
                    </a:lnTo>
                    <a:lnTo>
                      <a:pt x="172" y="15"/>
                    </a:lnTo>
                    <a:lnTo>
                      <a:pt x="159" y="15"/>
                    </a:lnTo>
                    <a:lnTo>
                      <a:pt x="147" y="14"/>
                    </a:lnTo>
                    <a:lnTo>
                      <a:pt x="130" y="13"/>
                    </a:lnTo>
                    <a:lnTo>
                      <a:pt x="120" y="12"/>
                    </a:lnTo>
                    <a:lnTo>
                      <a:pt x="112" y="10"/>
                    </a:lnTo>
                    <a:lnTo>
                      <a:pt x="102" y="10"/>
                    </a:lnTo>
                    <a:lnTo>
                      <a:pt x="93" y="9"/>
                    </a:lnTo>
                    <a:lnTo>
                      <a:pt x="78" y="8"/>
                    </a:lnTo>
                    <a:lnTo>
                      <a:pt x="65" y="8"/>
                    </a:lnTo>
                    <a:lnTo>
                      <a:pt x="53" y="7"/>
                    </a:lnTo>
                    <a:lnTo>
                      <a:pt x="37" y="7"/>
                    </a:lnTo>
                    <a:lnTo>
                      <a:pt x="27" y="7"/>
                    </a:lnTo>
                    <a:lnTo>
                      <a:pt x="19" y="7"/>
                    </a:lnTo>
                    <a:lnTo>
                      <a:pt x="11" y="7"/>
                    </a:lnTo>
                    <a:lnTo>
                      <a:pt x="2" y="7"/>
                    </a:lnTo>
                    <a:lnTo>
                      <a:pt x="1" y="3"/>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86" name="Freeform 48">
                <a:extLst>
                  <a:ext uri="{FF2B5EF4-FFF2-40B4-BE49-F238E27FC236}">
                    <a16:creationId xmlns:a16="http://schemas.microsoft.com/office/drawing/2014/main" id="{6B673E2A-E25C-46DB-9A5E-322523334FA3}"/>
                  </a:ext>
                </a:extLst>
              </p:cNvPr>
              <p:cNvSpPr>
                <a:spLocks/>
              </p:cNvSpPr>
              <p:nvPr/>
            </p:nvSpPr>
            <p:spPr bwMode="auto">
              <a:xfrm>
                <a:off x="5427" y="995"/>
                <a:ext cx="60" cy="27"/>
              </a:xfrm>
              <a:custGeom>
                <a:avLst/>
                <a:gdLst>
                  <a:gd name="T0" fmla="*/ 177 w 181"/>
                  <a:gd name="T1" fmla="*/ 0 h 83"/>
                  <a:gd name="T2" fmla="*/ 181 w 181"/>
                  <a:gd name="T3" fmla="*/ 1 h 83"/>
                  <a:gd name="T4" fmla="*/ 179 w 181"/>
                  <a:gd name="T5" fmla="*/ 6 h 83"/>
                  <a:gd name="T6" fmla="*/ 176 w 181"/>
                  <a:gd name="T7" fmla="*/ 13 h 83"/>
                  <a:gd name="T8" fmla="*/ 172 w 181"/>
                  <a:gd name="T9" fmla="*/ 19 h 83"/>
                  <a:gd name="T10" fmla="*/ 171 w 181"/>
                  <a:gd name="T11" fmla="*/ 25 h 83"/>
                  <a:gd name="T12" fmla="*/ 165 w 181"/>
                  <a:gd name="T13" fmla="*/ 36 h 83"/>
                  <a:gd name="T14" fmla="*/ 159 w 181"/>
                  <a:gd name="T15" fmla="*/ 49 h 83"/>
                  <a:gd name="T16" fmla="*/ 154 w 181"/>
                  <a:gd name="T17" fmla="*/ 62 h 83"/>
                  <a:gd name="T18" fmla="*/ 147 w 181"/>
                  <a:gd name="T19" fmla="*/ 75 h 83"/>
                  <a:gd name="T20" fmla="*/ 131 w 181"/>
                  <a:gd name="T21" fmla="*/ 78 h 83"/>
                  <a:gd name="T22" fmla="*/ 113 w 181"/>
                  <a:gd name="T23" fmla="*/ 79 h 83"/>
                  <a:gd name="T24" fmla="*/ 97 w 181"/>
                  <a:gd name="T25" fmla="*/ 80 h 83"/>
                  <a:gd name="T26" fmla="*/ 81 w 181"/>
                  <a:gd name="T27" fmla="*/ 80 h 83"/>
                  <a:gd name="T28" fmla="*/ 61 w 181"/>
                  <a:gd name="T29" fmla="*/ 80 h 83"/>
                  <a:gd name="T30" fmla="*/ 42 w 181"/>
                  <a:gd name="T31" fmla="*/ 82 h 83"/>
                  <a:gd name="T32" fmla="*/ 22 w 181"/>
                  <a:gd name="T33" fmla="*/ 82 h 83"/>
                  <a:gd name="T34" fmla="*/ 3 w 181"/>
                  <a:gd name="T35" fmla="*/ 83 h 83"/>
                  <a:gd name="T36" fmla="*/ 0 w 181"/>
                  <a:gd name="T37" fmla="*/ 80 h 83"/>
                  <a:gd name="T38" fmla="*/ 15 w 181"/>
                  <a:gd name="T39" fmla="*/ 78 h 83"/>
                  <a:gd name="T40" fmla="*/ 30 w 181"/>
                  <a:gd name="T41" fmla="*/ 78 h 83"/>
                  <a:gd name="T42" fmla="*/ 44 w 181"/>
                  <a:gd name="T43" fmla="*/ 77 h 83"/>
                  <a:gd name="T44" fmla="*/ 61 w 181"/>
                  <a:gd name="T45" fmla="*/ 77 h 83"/>
                  <a:gd name="T46" fmla="*/ 81 w 181"/>
                  <a:gd name="T47" fmla="*/ 75 h 83"/>
                  <a:gd name="T48" fmla="*/ 102 w 181"/>
                  <a:gd name="T49" fmla="*/ 75 h 83"/>
                  <a:gd name="T50" fmla="*/ 123 w 181"/>
                  <a:gd name="T51" fmla="*/ 74 h 83"/>
                  <a:gd name="T52" fmla="*/ 144 w 181"/>
                  <a:gd name="T53" fmla="*/ 72 h 83"/>
                  <a:gd name="T54" fmla="*/ 151 w 181"/>
                  <a:gd name="T55" fmla="*/ 53 h 83"/>
                  <a:gd name="T56" fmla="*/ 161 w 181"/>
                  <a:gd name="T57" fmla="*/ 35 h 83"/>
                  <a:gd name="T58" fmla="*/ 169 w 181"/>
                  <a:gd name="T59" fmla="*/ 18 h 83"/>
                  <a:gd name="T60" fmla="*/ 177 w 181"/>
                  <a:gd name="T61" fmla="*/ 0 h 83"/>
                  <a:gd name="T62" fmla="*/ 177 w 181"/>
                  <a:gd name="T6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 h="83">
                    <a:moveTo>
                      <a:pt x="177" y="0"/>
                    </a:moveTo>
                    <a:lnTo>
                      <a:pt x="181" y="1"/>
                    </a:lnTo>
                    <a:lnTo>
                      <a:pt x="179" y="6"/>
                    </a:lnTo>
                    <a:lnTo>
                      <a:pt x="176" y="13"/>
                    </a:lnTo>
                    <a:lnTo>
                      <a:pt x="172" y="19"/>
                    </a:lnTo>
                    <a:lnTo>
                      <a:pt x="171" y="25"/>
                    </a:lnTo>
                    <a:lnTo>
                      <a:pt x="165" y="36"/>
                    </a:lnTo>
                    <a:lnTo>
                      <a:pt x="159" y="49"/>
                    </a:lnTo>
                    <a:lnTo>
                      <a:pt x="154" y="62"/>
                    </a:lnTo>
                    <a:lnTo>
                      <a:pt x="147" y="75"/>
                    </a:lnTo>
                    <a:lnTo>
                      <a:pt x="131" y="78"/>
                    </a:lnTo>
                    <a:lnTo>
                      <a:pt x="113" y="79"/>
                    </a:lnTo>
                    <a:lnTo>
                      <a:pt x="97" y="80"/>
                    </a:lnTo>
                    <a:lnTo>
                      <a:pt x="81" y="80"/>
                    </a:lnTo>
                    <a:lnTo>
                      <a:pt x="61" y="80"/>
                    </a:lnTo>
                    <a:lnTo>
                      <a:pt x="42" y="82"/>
                    </a:lnTo>
                    <a:lnTo>
                      <a:pt x="22" y="82"/>
                    </a:lnTo>
                    <a:lnTo>
                      <a:pt x="3" y="83"/>
                    </a:lnTo>
                    <a:lnTo>
                      <a:pt x="0" y="80"/>
                    </a:lnTo>
                    <a:lnTo>
                      <a:pt x="15" y="78"/>
                    </a:lnTo>
                    <a:lnTo>
                      <a:pt x="30" y="78"/>
                    </a:lnTo>
                    <a:lnTo>
                      <a:pt x="44" y="77"/>
                    </a:lnTo>
                    <a:lnTo>
                      <a:pt x="61" y="77"/>
                    </a:lnTo>
                    <a:lnTo>
                      <a:pt x="81" y="75"/>
                    </a:lnTo>
                    <a:lnTo>
                      <a:pt x="102" y="75"/>
                    </a:lnTo>
                    <a:lnTo>
                      <a:pt x="123" y="74"/>
                    </a:lnTo>
                    <a:lnTo>
                      <a:pt x="144" y="72"/>
                    </a:lnTo>
                    <a:lnTo>
                      <a:pt x="151" y="53"/>
                    </a:lnTo>
                    <a:lnTo>
                      <a:pt x="161" y="35"/>
                    </a:lnTo>
                    <a:lnTo>
                      <a:pt x="169" y="18"/>
                    </a:lnTo>
                    <a:lnTo>
                      <a:pt x="177" y="0"/>
                    </a:lnTo>
                    <a:lnTo>
                      <a:pt x="1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87" name="Freeform 49">
                <a:extLst>
                  <a:ext uri="{FF2B5EF4-FFF2-40B4-BE49-F238E27FC236}">
                    <a16:creationId xmlns:a16="http://schemas.microsoft.com/office/drawing/2014/main" id="{20095525-251C-4A07-8D2A-4C7562C1D183}"/>
                  </a:ext>
                </a:extLst>
              </p:cNvPr>
              <p:cNvSpPr>
                <a:spLocks/>
              </p:cNvSpPr>
              <p:nvPr/>
            </p:nvSpPr>
            <p:spPr bwMode="auto">
              <a:xfrm>
                <a:off x="5482" y="993"/>
                <a:ext cx="18" cy="36"/>
              </a:xfrm>
              <a:custGeom>
                <a:avLst/>
                <a:gdLst>
                  <a:gd name="T0" fmla="*/ 49 w 53"/>
                  <a:gd name="T1" fmla="*/ 0 h 108"/>
                  <a:gd name="T2" fmla="*/ 53 w 53"/>
                  <a:gd name="T3" fmla="*/ 1 h 108"/>
                  <a:gd name="T4" fmla="*/ 52 w 53"/>
                  <a:gd name="T5" fmla="*/ 5 h 108"/>
                  <a:gd name="T6" fmla="*/ 50 w 53"/>
                  <a:gd name="T7" fmla="*/ 9 h 108"/>
                  <a:gd name="T8" fmla="*/ 48 w 53"/>
                  <a:gd name="T9" fmla="*/ 12 h 108"/>
                  <a:gd name="T10" fmla="*/ 47 w 53"/>
                  <a:gd name="T11" fmla="*/ 16 h 108"/>
                  <a:gd name="T12" fmla="*/ 42 w 53"/>
                  <a:gd name="T13" fmla="*/ 30 h 108"/>
                  <a:gd name="T14" fmla="*/ 37 w 53"/>
                  <a:gd name="T15" fmla="*/ 44 h 108"/>
                  <a:gd name="T16" fmla="*/ 29 w 53"/>
                  <a:gd name="T17" fmla="*/ 58 h 108"/>
                  <a:gd name="T18" fmla="*/ 22 w 53"/>
                  <a:gd name="T19" fmla="*/ 73 h 108"/>
                  <a:gd name="T20" fmla="*/ 15 w 53"/>
                  <a:gd name="T21" fmla="*/ 80 h 108"/>
                  <a:gd name="T22" fmla="*/ 13 w 53"/>
                  <a:gd name="T23" fmla="*/ 89 h 108"/>
                  <a:gd name="T24" fmla="*/ 9 w 53"/>
                  <a:gd name="T25" fmla="*/ 98 h 108"/>
                  <a:gd name="T26" fmla="*/ 5 w 53"/>
                  <a:gd name="T27" fmla="*/ 105 h 108"/>
                  <a:gd name="T28" fmla="*/ 0 w 53"/>
                  <a:gd name="T29" fmla="*/ 108 h 108"/>
                  <a:gd name="T30" fmla="*/ 6 w 53"/>
                  <a:gd name="T31" fmla="*/ 90 h 108"/>
                  <a:gd name="T32" fmla="*/ 15 w 53"/>
                  <a:gd name="T33" fmla="*/ 74 h 108"/>
                  <a:gd name="T34" fmla="*/ 23 w 53"/>
                  <a:gd name="T35" fmla="*/ 58 h 108"/>
                  <a:gd name="T36" fmla="*/ 33 w 53"/>
                  <a:gd name="T37" fmla="*/ 41 h 108"/>
                  <a:gd name="T38" fmla="*/ 38 w 53"/>
                  <a:gd name="T39" fmla="*/ 30 h 108"/>
                  <a:gd name="T40" fmla="*/ 42 w 53"/>
                  <a:gd name="T41" fmla="*/ 19 h 108"/>
                  <a:gd name="T42" fmla="*/ 45 w 53"/>
                  <a:gd name="T43" fmla="*/ 9 h 108"/>
                  <a:gd name="T44" fmla="*/ 49 w 53"/>
                  <a:gd name="T45" fmla="*/ 0 h 108"/>
                  <a:gd name="T46" fmla="*/ 49 w 53"/>
                  <a:gd name="T4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108">
                    <a:moveTo>
                      <a:pt x="49" y="0"/>
                    </a:moveTo>
                    <a:lnTo>
                      <a:pt x="53" y="1"/>
                    </a:lnTo>
                    <a:lnTo>
                      <a:pt x="52" y="5"/>
                    </a:lnTo>
                    <a:lnTo>
                      <a:pt x="50" y="9"/>
                    </a:lnTo>
                    <a:lnTo>
                      <a:pt x="48" y="12"/>
                    </a:lnTo>
                    <a:lnTo>
                      <a:pt x="47" y="16"/>
                    </a:lnTo>
                    <a:lnTo>
                      <a:pt x="42" y="30"/>
                    </a:lnTo>
                    <a:lnTo>
                      <a:pt x="37" y="44"/>
                    </a:lnTo>
                    <a:lnTo>
                      <a:pt x="29" y="58"/>
                    </a:lnTo>
                    <a:lnTo>
                      <a:pt x="22" y="73"/>
                    </a:lnTo>
                    <a:lnTo>
                      <a:pt x="15" y="80"/>
                    </a:lnTo>
                    <a:lnTo>
                      <a:pt x="13" y="89"/>
                    </a:lnTo>
                    <a:lnTo>
                      <a:pt x="9" y="98"/>
                    </a:lnTo>
                    <a:lnTo>
                      <a:pt x="5" y="105"/>
                    </a:lnTo>
                    <a:lnTo>
                      <a:pt x="0" y="108"/>
                    </a:lnTo>
                    <a:lnTo>
                      <a:pt x="6" y="90"/>
                    </a:lnTo>
                    <a:lnTo>
                      <a:pt x="15" y="74"/>
                    </a:lnTo>
                    <a:lnTo>
                      <a:pt x="23" y="58"/>
                    </a:lnTo>
                    <a:lnTo>
                      <a:pt x="33" y="41"/>
                    </a:lnTo>
                    <a:lnTo>
                      <a:pt x="38" y="30"/>
                    </a:lnTo>
                    <a:lnTo>
                      <a:pt x="42" y="19"/>
                    </a:lnTo>
                    <a:lnTo>
                      <a:pt x="45" y="9"/>
                    </a:lnTo>
                    <a:lnTo>
                      <a:pt x="49" y="0"/>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88" name="Freeform 50">
                <a:extLst>
                  <a:ext uri="{FF2B5EF4-FFF2-40B4-BE49-F238E27FC236}">
                    <a16:creationId xmlns:a16="http://schemas.microsoft.com/office/drawing/2014/main" id="{35A0860C-3762-4217-8600-D462DE841892}"/>
                  </a:ext>
                </a:extLst>
              </p:cNvPr>
              <p:cNvSpPr>
                <a:spLocks/>
              </p:cNvSpPr>
              <p:nvPr/>
            </p:nvSpPr>
            <p:spPr bwMode="auto">
              <a:xfrm>
                <a:off x="5430" y="1039"/>
                <a:ext cx="46" cy="71"/>
              </a:xfrm>
              <a:custGeom>
                <a:avLst/>
                <a:gdLst>
                  <a:gd name="T0" fmla="*/ 136 w 138"/>
                  <a:gd name="T1" fmla="*/ 0 h 213"/>
                  <a:gd name="T2" fmla="*/ 137 w 138"/>
                  <a:gd name="T3" fmla="*/ 3 h 213"/>
                  <a:gd name="T4" fmla="*/ 138 w 138"/>
                  <a:gd name="T5" fmla="*/ 5 h 213"/>
                  <a:gd name="T6" fmla="*/ 123 w 138"/>
                  <a:gd name="T7" fmla="*/ 28 h 213"/>
                  <a:gd name="T8" fmla="*/ 103 w 138"/>
                  <a:gd name="T9" fmla="*/ 62 h 213"/>
                  <a:gd name="T10" fmla="*/ 83 w 138"/>
                  <a:gd name="T11" fmla="*/ 94 h 213"/>
                  <a:gd name="T12" fmla="*/ 69 w 138"/>
                  <a:gd name="T13" fmla="*/ 117 h 213"/>
                  <a:gd name="T14" fmla="*/ 59 w 138"/>
                  <a:gd name="T15" fmla="*/ 131 h 213"/>
                  <a:gd name="T16" fmla="*/ 42 w 138"/>
                  <a:gd name="T17" fmla="*/ 157 h 213"/>
                  <a:gd name="T18" fmla="*/ 21 w 138"/>
                  <a:gd name="T19" fmla="*/ 187 h 213"/>
                  <a:gd name="T20" fmla="*/ 5 w 138"/>
                  <a:gd name="T21" fmla="*/ 213 h 213"/>
                  <a:gd name="T22" fmla="*/ 0 w 138"/>
                  <a:gd name="T23" fmla="*/ 209 h 213"/>
                  <a:gd name="T24" fmla="*/ 18 w 138"/>
                  <a:gd name="T25" fmla="*/ 182 h 213"/>
                  <a:gd name="T26" fmla="*/ 37 w 138"/>
                  <a:gd name="T27" fmla="*/ 156 h 213"/>
                  <a:gd name="T28" fmla="*/ 52 w 138"/>
                  <a:gd name="T29" fmla="*/ 133 h 213"/>
                  <a:gd name="T30" fmla="*/ 60 w 138"/>
                  <a:gd name="T31" fmla="*/ 122 h 213"/>
                  <a:gd name="T32" fmla="*/ 75 w 138"/>
                  <a:gd name="T33" fmla="*/ 97 h 213"/>
                  <a:gd name="T34" fmla="*/ 97 w 138"/>
                  <a:gd name="T35" fmla="*/ 60 h 213"/>
                  <a:gd name="T36" fmla="*/ 119 w 138"/>
                  <a:gd name="T37" fmla="*/ 24 h 213"/>
                  <a:gd name="T38" fmla="*/ 136 w 138"/>
                  <a:gd name="T39" fmla="*/ 0 h 213"/>
                  <a:gd name="T40" fmla="*/ 136 w 138"/>
                  <a:gd name="T4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8" h="213">
                    <a:moveTo>
                      <a:pt x="136" y="0"/>
                    </a:moveTo>
                    <a:lnTo>
                      <a:pt x="137" y="3"/>
                    </a:lnTo>
                    <a:lnTo>
                      <a:pt x="138" y="5"/>
                    </a:lnTo>
                    <a:lnTo>
                      <a:pt x="123" y="28"/>
                    </a:lnTo>
                    <a:lnTo>
                      <a:pt x="103" y="62"/>
                    </a:lnTo>
                    <a:lnTo>
                      <a:pt x="83" y="94"/>
                    </a:lnTo>
                    <a:lnTo>
                      <a:pt x="69" y="117"/>
                    </a:lnTo>
                    <a:lnTo>
                      <a:pt x="59" y="131"/>
                    </a:lnTo>
                    <a:lnTo>
                      <a:pt x="42" y="157"/>
                    </a:lnTo>
                    <a:lnTo>
                      <a:pt x="21" y="187"/>
                    </a:lnTo>
                    <a:lnTo>
                      <a:pt x="5" y="213"/>
                    </a:lnTo>
                    <a:lnTo>
                      <a:pt x="0" y="209"/>
                    </a:lnTo>
                    <a:lnTo>
                      <a:pt x="18" y="182"/>
                    </a:lnTo>
                    <a:lnTo>
                      <a:pt x="37" y="156"/>
                    </a:lnTo>
                    <a:lnTo>
                      <a:pt x="52" y="133"/>
                    </a:lnTo>
                    <a:lnTo>
                      <a:pt x="60" y="122"/>
                    </a:lnTo>
                    <a:lnTo>
                      <a:pt x="75" y="97"/>
                    </a:lnTo>
                    <a:lnTo>
                      <a:pt x="97" y="60"/>
                    </a:lnTo>
                    <a:lnTo>
                      <a:pt x="119" y="24"/>
                    </a:lnTo>
                    <a:lnTo>
                      <a:pt x="136" y="0"/>
                    </a:lnTo>
                    <a:lnTo>
                      <a:pt x="1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89" name="Freeform 51">
                <a:extLst>
                  <a:ext uri="{FF2B5EF4-FFF2-40B4-BE49-F238E27FC236}">
                    <a16:creationId xmlns:a16="http://schemas.microsoft.com/office/drawing/2014/main" id="{A0294944-46AA-4910-B83B-05878D9A0DCD}"/>
                  </a:ext>
                </a:extLst>
              </p:cNvPr>
              <p:cNvSpPr>
                <a:spLocks/>
              </p:cNvSpPr>
              <p:nvPr/>
            </p:nvSpPr>
            <p:spPr bwMode="auto">
              <a:xfrm>
                <a:off x="5276" y="960"/>
                <a:ext cx="8" cy="18"/>
              </a:xfrm>
              <a:custGeom>
                <a:avLst/>
                <a:gdLst>
                  <a:gd name="T0" fmla="*/ 20 w 24"/>
                  <a:gd name="T1" fmla="*/ 0 h 53"/>
                  <a:gd name="T2" fmla="*/ 21 w 24"/>
                  <a:gd name="T3" fmla="*/ 0 h 53"/>
                  <a:gd name="T4" fmla="*/ 24 w 24"/>
                  <a:gd name="T5" fmla="*/ 1 h 53"/>
                  <a:gd name="T6" fmla="*/ 14 w 24"/>
                  <a:gd name="T7" fmla="*/ 10 h 53"/>
                  <a:gd name="T8" fmla="*/ 8 w 24"/>
                  <a:gd name="T9" fmla="*/ 20 h 53"/>
                  <a:gd name="T10" fmla="*/ 4 w 24"/>
                  <a:gd name="T11" fmla="*/ 30 h 53"/>
                  <a:gd name="T12" fmla="*/ 4 w 24"/>
                  <a:gd name="T13" fmla="*/ 44 h 53"/>
                  <a:gd name="T14" fmla="*/ 5 w 24"/>
                  <a:gd name="T15" fmla="*/ 45 h 53"/>
                  <a:gd name="T16" fmla="*/ 6 w 24"/>
                  <a:gd name="T17" fmla="*/ 48 h 53"/>
                  <a:gd name="T18" fmla="*/ 9 w 24"/>
                  <a:gd name="T19" fmla="*/ 49 h 53"/>
                  <a:gd name="T20" fmla="*/ 13 w 24"/>
                  <a:gd name="T21" fmla="*/ 49 h 53"/>
                  <a:gd name="T22" fmla="*/ 13 w 24"/>
                  <a:gd name="T23" fmla="*/ 53 h 53"/>
                  <a:gd name="T24" fmla="*/ 9 w 24"/>
                  <a:gd name="T25" fmla="*/ 53 h 53"/>
                  <a:gd name="T26" fmla="*/ 5 w 24"/>
                  <a:gd name="T27" fmla="*/ 50 h 53"/>
                  <a:gd name="T28" fmla="*/ 0 w 24"/>
                  <a:gd name="T29" fmla="*/ 46 h 53"/>
                  <a:gd name="T30" fmla="*/ 0 w 24"/>
                  <a:gd name="T31" fmla="*/ 43 h 53"/>
                  <a:gd name="T32" fmla="*/ 0 w 24"/>
                  <a:gd name="T33" fmla="*/ 30 h 53"/>
                  <a:gd name="T34" fmla="*/ 3 w 24"/>
                  <a:gd name="T35" fmla="*/ 19 h 53"/>
                  <a:gd name="T36" fmla="*/ 10 w 24"/>
                  <a:gd name="T37" fmla="*/ 7 h 53"/>
                  <a:gd name="T38" fmla="*/ 20 w 24"/>
                  <a:gd name="T39" fmla="*/ 0 h 53"/>
                  <a:gd name="T40" fmla="*/ 20 w 24"/>
                  <a:gd name="T4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53">
                    <a:moveTo>
                      <a:pt x="20" y="0"/>
                    </a:moveTo>
                    <a:lnTo>
                      <a:pt x="21" y="0"/>
                    </a:lnTo>
                    <a:lnTo>
                      <a:pt x="24" y="1"/>
                    </a:lnTo>
                    <a:lnTo>
                      <a:pt x="14" y="10"/>
                    </a:lnTo>
                    <a:lnTo>
                      <a:pt x="8" y="20"/>
                    </a:lnTo>
                    <a:lnTo>
                      <a:pt x="4" y="30"/>
                    </a:lnTo>
                    <a:lnTo>
                      <a:pt x="4" y="44"/>
                    </a:lnTo>
                    <a:lnTo>
                      <a:pt x="5" y="45"/>
                    </a:lnTo>
                    <a:lnTo>
                      <a:pt x="6" y="48"/>
                    </a:lnTo>
                    <a:lnTo>
                      <a:pt x="9" y="49"/>
                    </a:lnTo>
                    <a:lnTo>
                      <a:pt x="13" y="49"/>
                    </a:lnTo>
                    <a:lnTo>
                      <a:pt x="13" y="53"/>
                    </a:lnTo>
                    <a:lnTo>
                      <a:pt x="9" y="53"/>
                    </a:lnTo>
                    <a:lnTo>
                      <a:pt x="5" y="50"/>
                    </a:lnTo>
                    <a:lnTo>
                      <a:pt x="0" y="46"/>
                    </a:lnTo>
                    <a:lnTo>
                      <a:pt x="0" y="43"/>
                    </a:lnTo>
                    <a:lnTo>
                      <a:pt x="0" y="30"/>
                    </a:lnTo>
                    <a:lnTo>
                      <a:pt x="3" y="19"/>
                    </a:lnTo>
                    <a:lnTo>
                      <a:pt x="10" y="7"/>
                    </a:lnTo>
                    <a:lnTo>
                      <a:pt x="20"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90" name="Freeform 52">
                <a:extLst>
                  <a:ext uri="{FF2B5EF4-FFF2-40B4-BE49-F238E27FC236}">
                    <a16:creationId xmlns:a16="http://schemas.microsoft.com/office/drawing/2014/main" id="{77C4883F-BB73-4C85-AE0A-36556D9380F8}"/>
                  </a:ext>
                </a:extLst>
              </p:cNvPr>
              <p:cNvSpPr>
                <a:spLocks/>
              </p:cNvSpPr>
              <p:nvPr/>
            </p:nvSpPr>
            <p:spPr bwMode="auto">
              <a:xfrm>
                <a:off x="5274" y="898"/>
                <a:ext cx="85" cy="75"/>
              </a:xfrm>
              <a:custGeom>
                <a:avLst/>
                <a:gdLst>
                  <a:gd name="T0" fmla="*/ 251 w 254"/>
                  <a:gd name="T1" fmla="*/ 0 h 226"/>
                  <a:gd name="T2" fmla="*/ 254 w 254"/>
                  <a:gd name="T3" fmla="*/ 2 h 226"/>
                  <a:gd name="T4" fmla="*/ 251 w 254"/>
                  <a:gd name="T5" fmla="*/ 5 h 226"/>
                  <a:gd name="T6" fmla="*/ 249 w 254"/>
                  <a:gd name="T7" fmla="*/ 10 h 226"/>
                  <a:gd name="T8" fmla="*/ 245 w 254"/>
                  <a:gd name="T9" fmla="*/ 12 h 226"/>
                  <a:gd name="T10" fmla="*/ 244 w 254"/>
                  <a:gd name="T11" fmla="*/ 15 h 226"/>
                  <a:gd name="T12" fmla="*/ 217 w 254"/>
                  <a:gd name="T13" fmla="*/ 39 h 226"/>
                  <a:gd name="T14" fmla="*/ 192 w 254"/>
                  <a:gd name="T15" fmla="*/ 64 h 226"/>
                  <a:gd name="T16" fmla="*/ 168 w 254"/>
                  <a:gd name="T17" fmla="*/ 89 h 226"/>
                  <a:gd name="T18" fmla="*/ 143 w 254"/>
                  <a:gd name="T19" fmla="*/ 113 h 226"/>
                  <a:gd name="T20" fmla="*/ 129 w 254"/>
                  <a:gd name="T21" fmla="*/ 125 h 226"/>
                  <a:gd name="T22" fmla="*/ 115 w 254"/>
                  <a:gd name="T23" fmla="*/ 139 h 226"/>
                  <a:gd name="T24" fmla="*/ 102 w 254"/>
                  <a:gd name="T25" fmla="*/ 152 h 226"/>
                  <a:gd name="T26" fmla="*/ 87 w 254"/>
                  <a:gd name="T27" fmla="*/ 164 h 226"/>
                  <a:gd name="T28" fmla="*/ 68 w 254"/>
                  <a:gd name="T29" fmla="*/ 169 h 226"/>
                  <a:gd name="T30" fmla="*/ 49 w 254"/>
                  <a:gd name="T31" fmla="*/ 173 h 226"/>
                  <a:gd name="T32" fmla="*/ 30 w 254"/>
                  <a:gd name="T33" fmla="*/ 179 h 226"/>
                  <a:gd name="T34" fmla="*/ 15 w 254"/>
                  <a:gd name="T35" fmla="*/ 191 h 226"/>
                  <a:gd name="T36" fmla="*/ 11 w 254"/>
                  <a:gd name="T37" fmla="*/ 197 h 226"/>
                  <a:gd name="T38" fmla="*/ 6 w 254"/>
                  <a:gd name="T39" fmla="*/ 205 h 226"/>
                  <a:gd name="T40" fmla="*/ 4 w 254"/>
                  <a:gd name="T41" fmla="*/ 212 h 226"/>
                  <a:gd name="T42" fmla="*/ 6 w 254"/>
                  <a:gd name="T43" fmla="*/ 221 h 226"/>
                  <a:gd name="T44" fmla="*/ 7 w 254"/>
                  <a:gd name="T45" fmla="*/ 226 h 226"/>
                  <a:gd name="T46" fmla="*/ 4 w 254"/>
                  <a:gd name="T47" fmla="*/ 225 h 226"/>
                  <a:gd name="T48" fmla="*/ 4 w 254"/>
                  <a:gd name="T49" fmla="*/ 223 h 226"/>
                  <a:gd name="T50" fmla="*/ 0 w 254"/>
                  <a:gd name="T51" fmla="*/ 212 h 226"/>
                  <a:gd name="T52" fmla="*/ 2 w 254"/>
                  <a:gd name="T53" fmla="*/ 202 h 226"/>
                  <a:gd name="T54" fmla="*/ 9 w 254"/>
                  <a:gd name="T55" fmla="*/ 192 h 226"/>
                  <a:gd name="T56" fmla="*/ 15 w 254"/>
                  <a:gd name="T57" fmla="*/ 184 h 226"/>
                  <a:gd name="T58" fmla="*/ 35 w 254"/>
                  <a:gd name="T59" fmla="*/ 172 h 226"/>
                  <a:gd name="T60" fmla="*/ 59 w 254"/>
                  <a:gd name="T61" fmla="*/ 167 h 226"/>
                  <a:gd name="T62" fmla="*/ 82 w 254"/>
                  <a:gd name="T63" fmla="*/ 161 h 226"/>
                  <a:gd name="T64" fmla="*/ 102 w 254"/>
                  <a:gd name="T65" fmla="*/ 145 h 226"/>
                  <a:gd name="T66" fmla="*/ 123 w 254"/>
                  <a:gd name="T67" fmla="*/ 124 h 226"/>
                  <a:gd name="T68" fmla="*/ 146 w 254"/>
                  <a:gd name="T69" fmla="*/ 104 h 226"/>
                  <a:gd name="T70" fmla="*/ 167 w 254"/>
                  <a:gd name="T71" fmla="*/ 83 h 226"/>
                  <a:gd name="T72" fmla="*/ 190 w 254"/>
                  <a:gd name="T73" fmla="*/ 61 h 226"/>
                  <a:gd name="T74" fmla="*/ 205 w 254"/>
                  <a:gd name="T75" fmla="*/ 45 h 226"/>
                  <a:gd name="T76" fmla="*/ 221 w 254"/>
                  <a:gd name="T77" fmla="*/ 31 h 226"/>
                  <a:gd name="T78" fmla="*/ 235 w 254"/>
                  <a:gd name="T79" fmla="*/ 16 h 226"/>
                  <a:gd name="T80" fmla="*/ 250 w 254"/>
                  <a:gd name="T81" fmla="*/ 2 h 226"/>
                  <a:gd name="T82" fmla="*/ 251 w 254"/>
                  <a:gd name="T83" fmla="*/ 0 h 226"/>
                  <a:gd name="T84" fmla="*/ 251 w 254"/>
                  <a:gd name="T85"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6">
                    <a:moveTo>
                      <a:pt x="251" y="0"/>
                    </a:moveTo>
                    <a:lnTo>
                      <a:pt x="254" y="2"/>
                    </a:lnTo>
                    <a:lnTo>
                      <a:pt x="251" y="5"/>
                    </a:lnTo>
                    <a:lnTo>
                      <a:pt x="249" y="10"/>
                    </a:lnTo>
                    <a:lnTo>
                      <a:pt x="245" y="12"/>
                    </a:lnTo>
                    <a:lnTo>
                      <a:pt x="244" y="15"/>
                    </a:lnTo>
                    <a:lnTo>
                      <a:pt x="217" y="39"/>
                    </a:lnTo>
                    <a:lnTo>
                      <a:pt x="192" y="64"/>
                    </a:lnTo>
                    <a:lnTo>
                      <a:pt x="168" y="89"/>
                    </a:lnTo>
                    <a:lnTo>
                      <a:pt x="143" y="113"/>
                    </a:lnTo>
                    <a:lnTo>
                      <a:pt x="129" y="125"/>
                    </a:lnTo>
                    <a:lnTo>
                      <a:pt x="115" y="139"/>
                    </a:lnTo>
                    <a:lnTo>
                      <a:pt x="102" y="152"/>
                    </a:lnTo>
                    <a:lnTo>
                      <a:pt x="87" y="164"/>
                    </a:lnTo>
                    <a:lnTo>
                      <a:pt x="68" y="169"/>
                    </a:lnTo>
                    <a:lnTo>
                      <a:pt x="49" y="173"/>
                    </a:lnTo>
                    <a:lnTo>
                      <a:pt x="30" y="179"/>
                    </a:lnTo>
                    <a:lnTo>
                      <a:pt x="15" y="191"/>
                    </a:lnTo>
                    <a:lnTo>
                      <a:pt x="11" y="197"/>
                    </a:lnTo>
                    <a:lnTo>
                      <a:pt x="6" y="205"/>
                    </a:lnTo>
                    <a:lnTo>
                      <a:pt x="4" y="212"/>
                    </a:lnTo>
                    <a:lnTo>
                      <a:pt x="6" y="221"/>
                    </a:lnTo>
                    <a:lnTo>
                      <a:pt x="7" y="226"/>
                    </a:lnTo>
                    <a:lnTo>
                      <a:pt x="4" y="225"/>
                    </a:lnTo>
                    <a:lnTo>
                      <a:pt x="4" y="223"/>
                    </a:lnTo>
                    <a:lnTo>
                      <a:pt x="0" y="212"/>
                    </a:lnTo>
                    <a:lnTo>
                      <a:pt x="2" y="202"/>
                    </a:lnTo>
                    <a:lnTo>
                      <a:pt x="9" y="192"/>
                    </a:lnTo>
                    <a:lnTo>
                      <a:pt x="15" y="184"/>
                    </a:lnTo>
                    <a:lnTo>
                      <a:pt x="35" y="172"/>
                    </a:lnTo>
                    <a:lnTo>
                      <a:pt x="59" y="167"/>
                    </a:lnTo>
                    <a:lnTo>
                      <a:pt x="82" y="161"/>
                    </a:lnTo>
                    <a:lnTo>
                      <a:pt x="102" y="145"/>
                    </a:lnTo>
                    <a:lnTo>
                      <a:pt x="123" y="124"/>
                    </a:lnTo>
                    <a:lnTo>
                      <a:pt x="146" y="104"/>
                    </a:lnTo>
                    <a:lnTo>
                      <a:pt x="167" y="83"/>
                    </a:lnTo>
                    <a:lnTo>
                      <a:pt x="190" y="61"/>
                    </a:lnTo>
                    <a:lnTo>
                      <a:pt x="205" y="45"/>
                    </a:lnTo>
                    <a:lnTo>
                      <a:pt x="221" y="31"/>
                    </a:lnTo>
                    <a:lnTo>
                      <a:pt x="235" y="16"/>
                    </a:lnTo>
                    <a:lnTo>
                      <a:pt x="250" y="2"/>
                    </a:lnTo>
                    <a:lnTo>
                      <a:pt x="251" y="0"/>
                    </a:lnTo>
                    <a:lnTo>
                      <a:pt x="2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91" name="Freeform 53">
                <a:extLst>
                  <a:ext uri="{FF2B5EF4-FFF2-40B4-BE49-F238E27FC236}">
                    <a16:creationId xmlns:a16="http://schemas.microsoft.com/office/drawing/2014/main" id="{5DB72660-0FA0-4A26-AD33-13FAF7315B46}"/>
                  </a:ext>
                </a:extLst>
              </p:cNvPr>
              <p:cNvSpPr>
                <a:spLocks/>
              </p:cNvSpPr>
              <p:nvPr/>
            </p:nvSpPr>
            <p:spPr bwMode="auto">
              <a:xfrm>
                <a:off x="5273" y="897"/>
                <a:ext cx="78" cy="63"/>
              </a:xfrm>
              <a:custGeom>
                <a:avLst/>
                <a:gdLst>
                  <a:gd name="T0" fmla="*/ 230 w 234"/>
                  <a:gd name="T1" fmla="*/ 0 h 190"/>
                  <a:gd name="T2" fmla="*/ 234 w 234"/>
                  <a:gd name="T3" fmla="*/ 2 h 190"/>
                  <a:gd name="T4" fmla="*/ 231 w 234"/>
                  <a:gd name="T5" fmla="*/ 5 h 190"/>
                  <a:gd name="T6" fmla="*/ 229 w 234"/>
                  <a:gd name="T7" fmla="*/ 9 h 190"/>
                  <a:gd name="T8" fmla="*/ 225 w 234"/>
                  <a:gd name="T9" fmla="*/ 13 h 190"/>
                  <a:gd name="T10" fmla="*/ 223 w 234"/>
                  <a:gd name="T11" fmla="*/ 16 h 190"/>
                  <a:gd name="T12" fmla="*/ 197 w 234"/>
                  <a:gd name="T13" fmla="*/ 41 h 190"/>
                  <a:gd name="T14" fmla="*/ 169 w 234"/>
                  <a:gd name="T15" fmla="*/ 68 h 190"/>
                  <a:gd name="T16" fmla="*/ 143 w 234"/>
                  <a:gd name="T17" fmla="*/ 94 h 190"/>
                  <a:gd name="T18" fmla="*/ 118 w 234"/>
                  <a:gd name="T19" fmla="*/ 123 h 190"/>
                  <a:gd name="T20" fmla="*/ 104 w 234"/>
                  <a:gd name="T21" fmla="*/ 133 h 190"/>
                  <a:gd name="T22" fmla="*/ 92 w 234"/>
                  <a:gd name="T23" fmla="*/ 143 h 190"/>
                  <a:gd name="T24" fmla="*/ 76 w 234"/>
                  <a:gd name="T25" fmla="*/ 151 h 190"/>
                  <a:gd name="T26" fmla="*/ 60 w 234"/>
                  <a:gd name="T27" fmla="*/ 153 h 190"/>
                  <a:gd name="T28" fmla="*/ 45 w 234"/>
                  <a:gd name="T29" fmla="*/ 153 h 190"/>
                  <a:gd name="T30" fmla="*/ 30 w 234"/>
                  <a:gd name="T31" fmla="*/ 157 h 190"/>
                  <a:gd name="T32" fmla="*/ 16 w 234"/>
                  <a:gd name="T33" fmla="*/ 163 h 190"/>
                  <a:gd name="T34" fmla="*/ 5 w 234"/>
                  <a:gd name="T35" fmla="*/ 175 h 190"/>
                  <a:gd name="T36" fmla="*/ 4 w 234"/>
                  <a:gd name="T37" fmla="*/ 176 h 190"/>
                  <a:gd name="T38" fmla="*/ 4 w 234"/>
                  <a:gd name="T39" fmla="*/ 178 h 190"/>
                  <a:gd name="T40" fmla="*/ 4 w 234"/>
                  <a:gd name="T41" fmla="*/ 181 h 190"/>
                  <a:gd name="T42" fmla="*/ 4 w 234"/>
                  <a:gd name="T43" fmla="*/ 185 h 190"/>
                  <a:gd name="T44" fmla="*/ 2 w 234"/>
                  <a:gd name="T45" fmla="*/ 190 h 190"/>
                  <a:gd name="T46" fmla="*/ 1 w 234"/>
                  <a:gd name="T47" fmla="*/ 187 h 190"/>
                  <a:gd name="T48" fmla="*/ 0 w 234"/>
                  <a:gd name="T49" fmla="*/ 185 h 190"/>
                  <a:gd name="T50" fmla="*/ 0 w 234"/>
                  <a:gd name="T51" fmla="*/ 182 h 190"/>
                  <a:gd name="T52" fmla="*/ 0 w 234"/>
                  <a:gd name="T53" fmla="*/ 182 h 190"/>
                  <a:gd name="T54" fmla="*/ 4 w 234"/>
                  <a:gd name="T55" fmla="*/ 168 h 190"/>
                  <a:gd name="T56" fmla="*/ 15 w 234"/>
                  <a:gd name="T57" fmla="*/ 160 h 190"/>
                  <a:gd name="T58" fmla="*/ 29 w 234"/>
                  <a:gd name="T59" fmla="*/ 153 h 190"/>
                  <a:gd name="T60" fmla="*/ 44 w 234"/>
                  <a:gd name="T61" fmla="*/ 149 h 190"/>
                  <a:gd name="T62" fmla="*/ 53 w 234"/>
                  <a:gd name="T63" fmla="*/ 148 h 190"/>
                  <a:gd name="T64" fmla="*/ 65 w 234"/>
                  <a:gd name="T65" fmla="*/ 148 h 190"/>
                  <a:gd name="T66" fmla="*/ 75 w 234"/>
                  <a:gd name="T67" fmla="*/ 147 h 190"/>
                  <a:gd name="T68" fmla="*/ 85 w 234"/>
                  <a:gd name="T69" fmla="*/ 144 h 190"/>
                  <a:gd name="T70" fmla="*/ 114 w 234"/>
                  <a:gd name="T71" fmla="*/ 121 h 190"/>
                  <a:gd name="T72" fmla="*/ 139 w 234"/>
                  <a:gd name="T73" fmla="*/ 93 h 190"/>
                  <a:gd name="T74" fmla="*/ 164 w 234"/>
                  <a:gd name="T75" fmla="*/ 65 h 190"/>
                  <a:gd name="T76" fmla="*/ 192 w 234"/>
                  <a:gd name="T77" fmla="*/ 40 h 190"/>
                  <a:gd name="T78" fmla="*/ 202 w 234"/>
                  <a:gd name="T79" fmla="*/ 30 h 190"/>
                  <a:gd name="T80" fmla="*/ 212 w 234"/>
                  <a:gd name="T81" fmla="*/ 20 h 190"/>
                  <a:gd name="T82" fmla="*/ 221 w 234"/>
                  <a:gd name="T83" fmla="*/ 10 h 190"/>
                  <a:gd name="T84" fmla="*/ 230 w 234"/>
                  <a:gd name="T85" fmla="*/ 0 h 190"/>
                  <a:gd name="T86" fmla="*/ 230 w 234"/>
                  <a:gd name="T8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4" h="190">
                    <a:moveTo>
                      <a:pt x="230" y="0"/>
                    </a:moveTo>
                    <a:lnTo>
                      <a:pt x="234" y="2"/>
                    </a:lnTo>
                    <a:lnTo>
                      <a:pt x="231" y="5"/>
                    </a:lnTo>
                    <a:lnTo>
                      <a:pt x="229" y="9"/>
                    </a:lnTo>
                    <a:lnTo>
                      <a:pt x="225" y="13"/>
                    </a:lnTo>
                    <a:lnTo>
                      <a:pt x="223" y="16"/>
                    </a:lnTo>
                    <a:lnTo>
                      <a:pt x="197" y="41"/>
                    </a:lnTo>
                    <a:lnTo>
                      <a:pt x="169" y="68"/>
                    </a:lnTo>
                    <a:lnTo>
                      <a:pt x="143" y="94"/>
                    </a:lnTo>
                    <a:lnTo>
                      <a:pt x="118" y="123"/>
                    </a:lnTo>
                    <a:lnTo>
                      <a:pt x="104" y="133"/>
                    </a:lnTo>
                    <a:lnTo>
                      <a:pt x="92" y="143"/>
                    </a:lnTo>
                    <a:lnTo>
                      <a:pt x="76" y="151"/>
                    </a:lnTo>
                    <a:lnTo>
                      <a:pt x="60" y="153"/>
                    </a:lnTo>
                    <a:lnTo>
                      <a:pt x="45" y="153"/>
                    </a:lnTo>
                    <a:lnTo>
                      <a:pt x="30" y="157"/>
                    </a:lnTo>
                    <a:lnTo>
                      <a:pt x="16" y="163"/>
                    </a:lnTo>
                    <a:lnTo>
                      <a:pt x="5" y="175"/>
                    </a:lnTo>
                    <a:lnTo>
                      <a:pt x="4" y="176"/>
                    </a:lnTo>
                    <a:lnTo>
                      <a:pt x="4" y="178"/>
                    </a:lnTo>
                    <a:lnTo>
                      <a:pt x="4" y="181"/>
                    </a:lnTo>
                    <a:lnTo>
                      <a:pt x="4" y="185"/>
                    </a:lnTo>
                    <a:lnTo>
                      <a:pt x="2" y="190"/>
                    </a:lnTo>
                    <a:lnTo>
                      <a:pt x="1" y="187"/>
                    </a:lnTo>
                    <a:lnTo>
                      <a:pt x="0" y="185"/>
                    </a:lnTo>
                    <a:lnTo>
                      <a:pt x="0" y="182"/>
                    </a:lnTo>
                    <a:lnTo>
                      <a:pt x="0" y="182"/>
                    </a:lnTo>
                    <a:lnTo>
                      <a:pt x="4" y="168"/>
                    </a:lnTo>
                    <a:lnTo>
                      <a:pt x="15" y="160"/>
                    </a:lnTo>
                    <a:lnTo>
                      <a:pt x="29" y="153"/>
                    </a:lnTo>
                    <a:lnTo>
                      <a:pt x="44" y="149"/>
                    </a:lnTo>
                    <a:lnTo>
                      <a:pt x="53" y="148"/>
                    </a:lnTo>
                    <a:lnTo>
                      <a:pt x="65" y="148"/>
                    </a:lnTo>
                    <a:lnTo>
                      <a:pt x="75" y="147"/>
                    </a:lnTo>
                    <a:lnTo>
                      <a:pt x="85" y="144"/>
                    </a:lnTo>
                    <a:lnTo>
                      <a:pt x="114" y="121"/>
                    </a:lnTo>
                    <a:lnTo>
                      <a:pt x="139" y="93"/>
                    </a:lnTo>
                    <a:lnTo>
                      <a:pt x="164" y="65"/>
                    </a:lnTo>
                    <a:lnTo>
                      <a:pt x="192" y="40"/>
                    </a:lnTo>
                    <a:lnTo>
                      <a:pt x="202" y="30"/>
                    </a:lnTo>
                    <a:lnTo>
                      <a:pt x="212" y="20"/>
                    </a:lnTo>
                    <a:lnTo>
                      <a:pt x="221" y="10"/>
                    </a:lnTo>
                    <a:lnTo>
                      <a:pt x="230" y="0"/>
                    </a:lnTo>
                    <a:lnTo>
                      <a:pt x="2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92" name="Freeform 54">
                <a:extLst>
                  <a:ext uri="{FF2B5EF4-FFF2-40B4-BE49-F238E27FC236}">
                    <a16:creationId xmlns:a16="http://schemas.microsoft.com/office/drawing/2014/main" id="{14D6E810-03BD-4E3D-8062-F5BE04AB77A9}"/>
                  </a:ext>
                </a:extLst>
              </p:cNvPr>
              <p:cNvSpPr>
                <a:spLocks/>
              </p:cNvSpPr>
              <p:nvPr/>
            </p:nvSpPr>
            <p:spPr bwMode="auto">
              <a:xfrm>
                <a:off x="5273" y="952"/>
                <a:ext cx="15" cy="11"/>
              </a:xfrm>
              <a:custGeom>
                <a:avLst/>
                <a:gdLst>
                  <a:gd name="T0" fmla="*/ 24 w 43"/>
                  <a:gd name="T1" fmla="*/ 0 h 32"/>
                  <a:gd name="T2" fmla="*/ 27 w 43"/>
                  <a:gd name="T3" fmla="*/ 0 h 32"/>
                  <a:gd name="T4" fmla="*/ 27 w 43"/>
                  <a:gd name="T5" fmla="*/ 2 h 32"/>
                  <a:gd name="T6" fmla="*/ 20 w 43"/>
                  <a:gd name="T7" fmla="*/ 5 h 32"/>
                  <a:gd name="T8" fmla="*/ 12 w 43"/>
                  <a:gd name="T9" fmla="*/ 11 h 32"/>
                  <a:gd name="T10" fmla="*/ 5 w 43"/>
                  <a:gd name="T11" fmla="*/ 19 h 32"/>
                  <a:gd name="T12" fmla="*/ 5 w 43"/>
                  <a:gd name="T13" fmla="*/ 26 h 32"/>
                  <a:gd name="T14" fmla="*/ 13 w 43"/>
                  <a:gd name="T15" fmla="*/ 19 h 32"/>
                  <a:gd name="T16" fmla="*/ 22 w 43"/>
                  <a:gd name="T17" fmla="*/ 11 h 32"/>
                  <a:gd name="T18" fmla="*/ 32 w 43"/>
                  <a:gd name="T19" fmla="*/ 7 h 32"/>
                  <a:gd name="T20" fmla="*/ 43 w 43"/>
                  <a:gd name="T21" fmla="*/ 9 h 32"/>
                  <a:gd name="T22" fmla="*/ 43 w 43"/>
                  <a:gd name="T23" fmla="*/ 11 h 32"/>
                  <a:gd name="T24" fmla="*/ 43 w 43"/>
                  <a:gd name="T25" fmla="*/ 12 h 32"/>
                  <a:gd name="T26" fmla="*/ 32 w 43"/>
                  <a:gd name="T27" fmla="*/ 11 h 32"/>
                  <a:gd name="T28" fmla="*/ 22 w 43"/>
                  <a:gd name="T29" fmla="*/ 16 h 32"/>
                  <a:gd name="T30" fmla="*/ 13 w 43"/>
                  <a:gd name="T31" fmla="*/ 24 h 32"/>
                  <a:gd name="T32" fmla="*/ 5 w 43"/>
                  <a:gd name="T33" fmla="*/ 32 h 32"/>
                  <a:gd name="T34" fmla="*/ 2 w 43"/>
                  <a:gd name="T35" fmla="*/ 31 h 32"/>
                  <a:gd name="T36" fmla="*/ 0 w 43"/>
                  <a:gd name="T37" fmla="*/ 29 h 32"/>
                  <a:gd name="T38" fmla="*/ 0 w 43"/>
                  <a:gd name="T39" fmla="*/ 19 h 32"/>
                  <a:gd name="T40" fmla="*/ 7 w 43"/>
                  <a:gd name="T41" fmla="*/ 10 h 32"/>
                  <a:gd name="T42" fmla="*/ 15 w 43"/>
                  <a:gd name="T43" fmla="*/ 4 h 32"/>
                  <a:gd name="T44" fmla="*/ 24 w 43"/>
                  <a:gd name="T45" fmla="*/ 0 h 32"/>
                  <a:gd name="T46" fmla="*/ 24 w 43"/>
                  <a:gd name="T4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32">
                    <a:moveTo>
                      <a:pt x="24" y="0"/>
                    </a:moveTo>
                    <a:lnTo>
                      <a:pt x="27" y="0"/>
                    </a:lnTo>
                    <a:lnTo>
                      <a:pt x="27" y="2"/>
                    </a:lnTo>
                    <a:lnTo>
                      <a:pt x="20" y="5"/>
                    </a:lnTo>
                    <a:lnTo>
                      <a:pt x="12" y="11"/>
                    </a:lnTo>
                    <a:lnTo>
                      <a:pt x="5" y="19"/>
                    </a:lnTo>
                    <a:lnTo>
                      <a:pt x="5" y="26"/>
                    </a:lnTo>
                    <a:lnTo>
                      <a:pt x="13" y="19"/>
                    </a:lnTo>
                    <a:lnTo>
                      <a:pt x="22" y="11"/>
                    </a:lnTo>
                    <a:lnTo>
                      <a:pt x="32" y="7"/>
                    </a:lnTo>
                    <a:lnTo>
                      <a:pt x="43" y="9"/>
                    </a:lnTo>
                    <a:lnTo>
                      <a:pt x="43" y="11"/>
                    </a:lnTo>
                    <a:lnTo>
                      <a:pt x="43" y="12"/>
                    </a:lnTo>
                    <a:lnTo>
                      <a:pt x="32" y="11"/>
                    </a:lnTo>
                    <a:lnTo>
                      <a:pt x="22" y="16"/>
                    </a:lnTo>
                    <a:lnTo>
                      <a:pt x="13" y="24"/>
                    </a:lnTo>
                    <a:lnTo>
                      <a:pt x="5" y="32"/>
                    </a:lnTo>
                    <a:lnTo>
                      <a:pt x="2" y="31"/>
                    </a:lnTo>
                    <a:lnTo>
                      <a:pt x="0" y="29"/>
                    </a:lnTo>
                    <a:lnTo>
                      <a:pt x="0" y="19"/>
                    </a:lnTo>
                    <a:lnTo>
                      <a:pt x="7" y="10"/>
                    </a:lnTo>
                    <a:lnTo>
                      <a:pt x="15" y="4"/>
                    </a:lnTo>
                    <a:lnTo>
                      <a:pt x="24"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93" name="Freeform 55">
                <a:extLst>
                  <a:ext uri="{FF2B5EF4-FFF2-40B4-BE49-F238E27FC236}">
                    <a16:creationId xmlns:a16="http://schemas.microsoft.com/office/drawing/2014/main" id="{E78CE687-0E26-47E2-BFF7-C5E8AA8EF49A}"/>
                  </a:ext>
                </a:extLst>
              </p:cNvPr>
              <p:cNvSpPr>
                <a:spLocks/>
              </p:cNvSpPr>
              <p:nvPr/>
            </p:nvSpPr>
            <p:spPr bwMode="auto">
              <a:xfrm>
                <a:off x="5276" y="960"/>
                <a:ext cx="2" cy="3"/>
              </a:xfrm>
              <a:custGeom>
                <a:avLst/>
                <a:gdLst>
                  <a:gd name="T0" fmla="*/ 3 w 6"/>
                  <a:gd name="T1" fmla="*/ 0 h 8"/>
                  <a:gd name="T2" fmla="*/ 4 w 6"/>
                  <a:gd name="T3" fmla="*/ 1 h 8"/>
                  <a:gd name="T4" fmla="*/ 6 w 6"/>
                  <a:gd name="T5" fmla="*/ 5 h 8"/>
                  <a:gd name="T6" fmla="*/ 4 w 6"/>
                  <a:gd name="T7" fmla="*/ 8 h 8"/>
                  <a:gd name="T8" fmla="*/ 3 w 6"/>
                  <a:gd name="T9" fmla="*/ 6 h 8"/>
                  <a:gd name="T10" fmla="*/ 1 w 6"/>
                  <a:gd name="T11" fmla="*/ 5 h 8"/>
                  <a:gd name="T12" fmla="*/ 0 w 6"/>
                  <a:gd name="T13" fmla="*/ 2 h 8"/>
                  <a:gd name="T14" fmla="*/ 0 w 6"/>
                  <a:gd name="T15" fmla="*/ 1 h 8"/>
                  <a:gd name="T16" fmla="*/ 3 w 6"/>
                  <a:gd name="T17" fmla="*/ 0 h 8"/>
                  <a:gd name="T18" fmla="*/ 3 w 6"/>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8">
                    <a:moveTo>
                      <a:pt x="3" y="0"/>
                    </a:moveTo>
                    <a:lnTo>
                      <a:pt x="4" y="1"/>
                    </a:lnTo>
                    <a:lnTo>
                      <a:pt x="6" y="5"/>
                    </a:lnTo>
                    <a:lnTo>
                      <a:pt x="4" y="8"/>
                    </a:lnTo>
                    <a:lnTo>
                      <a:pt x="3" y="6"/>
                    </a:lnTo>
                    <a:lnTo>
                      <a:pt x="1" y="5"/>
                    </a:lnTo>
                    <a:lnTo>
                      <a:pt x="0" y="2"/>
                    </a:lnTo>
                    <a:lnTo>
                      <a:pt x="0" y="1"/>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94" name="Freeform 56">
                <a:extLst>
                  <a:ext uri="{FF2B5EF4-FFF2-40B4-BE49-F238E27FC236}">
                    <a16:creationId xmlns:a16="http://schemas.microsoft.com/office/drawing/2014/main" id="{9422FC95-5FF2-4631-B76A-A955E48F92EA}"/>
                  </a:ext>
                </a:extLst>
              </p:cNvPr>
              <p:cNvSpPr>
                <a:spLocks/>
              </p:cNvSpPr>
              <p:nvPr/>
            </p:nvSpPr>
            <p:spPr bwMode="auto">
              <a:xfrm>
                <a:off x="5286" y="967"/>
                <a:ext cx="13" cy="16"/>
              </a:xfrm>
              <a:custGeom>
                <a:avLst/>
                <a:gdLst>
                  <a:gd name="T0" fmla="*/ 30 w 39"/>
                  <a:gd name="T1" fmla="*/ 0 h 48"/>
                  <a:gd name="T2" fmla="*/ 39 w 39"/>
                  <a:gd name="T3" fmla="*/ 11 h 48"/>
                  <a:gd name="T4" fmla="*/ 39 w 39"/>
                  <a:gd name="T5" fmla="*/ 26 h 48"/>
                  <a:gd name="T6" fmla="*/ 32 w 39"/>
                  <a:gd name="T7" fmla="*/ 40 h 48"/>
                  <a:gd name="T8" fmla="*/ 20 w 39"/>
                  <a:gd name="T9" fmla="*/ 48 h 48"/>
                  <a:gd name="T10" fmla="*/ 14 w 39"/>
                  <a:gd name="T11" fmla="*/ 48 h 48"/>
                  <a:gd name="T12" fmla="*/ 9 w 39"/>
                  <a:gd name="T13" fmla="*/ 48 h 48"/>
                  <a:gd name="T14" fmla="*/ 4 w 39"/>
                  <a:gd name="T15" fmla="*/ 45 h 48"/>
                  <a:gd name="T16" fmla="*/ 0 w 39"/>
                  <a:gd name="T17" fmla="*/ 43 h 48"/>
                  <a:gd name="T18" fmla="*/ 1 w 39"/>
                  <a:gd name="T19" fmla="*/ 39 h 48"/>
                  <a:gd name="T20" fmla="*/ 6 w 39"/>
                  <a:gd name="T21" fmla="*/ 42 h 48"/>
                  <a:gd name="T22" fmla="*/ 11 w 39"/>
                  <a:gd name="T23" fmla="*/ 44 h 48"/>
                  <a:gd name="T24" fmla="*/ 16 w 39"/>
                  <a:gd name="T25" fmla="*/ 44 h 48"/>
                  <a:gd name="T26" fmla="*/ 22 w 39"/>
                  <a:gd name="T27" fmla="*/ 43 h 48"/>
                  <a:gd name="T28" fmla="*/ 30 w 39"/>
                  <a:gd name="T29" fmla="*/ 34 h 48"/>
                  <a:gd name="T30" fmla="*/ 35 w 39"/>
                  <a:gd name="T31" fmla="*/ 24 h 48"/>
                  <a:gd name="T32" fmla="*/ 35 w 39"/>
                  <a:gd name="T33" fmla="*/ 13 h 48"/>
                  <a:gd name="T34" fmla="*/ 29 w 39"/>
                  <a:gd name="T35" fmla="*/ 4 h 48"/>
                  <a:gd name="T36" fmla="*/ 29 w 39"/>
                  <a:gd name="T37" fmla="*/ 3 h 48"/>
                  <a:gd name="T38" fmla="*/ 30 w 39"/>
                  <a:gd name="T39" fmla="*/ 0 h 48"/>
                  <a:gd name="T40" fmla="*/ 30 w 39"/>
                  <a:gd name="T4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48">
                    <a:moveTo>
                      <a:pt x="30" y="0"/>
                    </a:moveTo>
                    <a:lnTo>
                      <a:pt x="39" y="11"/>
                    </a:lnTo>
                    <a:lnTo>
                      <a:pt x="39" y="26"/>
                    </a:lnTo>
                    <a:lnTo>
                      <a:pt x="32" y="40"/>
                    </a:lnTo>
                    <a:lnTo>
                      <a:pt x="20" y="48"/>
                    </a:lnTo>
                    <a:lnTo>
                      <a:pt x="14" y="48"/>
                    </a:lnTo>
                    <a:lnTo>
                      <a:pt x="9" y="48"/>
                    </a:lnTo>
                    <a:lnTo>
                      <a:pt x="4" y="45"/>
                    </a:lnTo>
                    <a:lnTo>
                      <a:pt x="0" y="43"/>
                    </a:lnTo>
                    <a:lnTo>
                      <a:pt x="1" y="39"/>
                    </a:lnTo>
                    <a:lnTo>
                      <a:pt x="6" y="42"/>
                    </a:lnTo>
                    <a:lnTo>
                      <a:pt x="11" y="44"/>
                    </a:lnTo>
                    <a:lnTo>
                      <a:pt x="16" y="44"/>
                    </a:lnTo>
                    <a:lnTo>
                      <a:pt x="22" y="43"/>
                    </a:lnTo>
                    <a:lnTo>
                      <a:pt x="30" y="34"/>
                    </a:lnTo>
                    <a:lnTo>
                      <a:pt x="35" y="24"/>
                    </a:lnTo>
                    <a:lnTo>
                      <a:pt x="35" y="13"/>
                    </a:lnTo>
                    <a:lnTo>
                      <a:pt x="29" y="4"/>
                    </a:lnTo>
                    <a:lnTo>
                      <a:pt x="29" y="3"/>
                    </a:lnTo>
                    <a:lnTo>
                      <a:pt x="30" y="0"/>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95" name="Freeform 57">
                <a:extLst>
                  <a:ext uri="{FF2B5EF4-FFF2-40B4-BE49-F238E27FC236}">
                    <a16:creationId xmlns:a16="http://schemas.microsoft.com/office/drawing/2014/main" id="{1BFBB081-1C2D-4333-A6A9-DAFAB1C1F7D6}"/>
                  </a:ext>
                </a:extLst>
              </p:cNvPr>
              <p:cNvSpPr>
                <a:spLocks/>
              </p:cNvSpPr>
              <p:nvPr/>
            </p:nvSpPr>
            <p:spPr bwMode="auto">
              <a:xfrm>
                <a:off x="5287" y="983"/>
                <a:ext cx="16" cy="52"/>
              </a:xfrm>
              <a:custGeom>
                <a:avLst/>
                <a:gdLst>
                  <a:gd name="T0" fmla="*/ 12 w 47"/>
                  <a:gd name="T1" fmla="*/ 0 h 158"/>
                  <a:gd name="T2" fmla="*/ 22 w 47"/>
                  <a:gd name="T3" fmla="*/ 11 h 158"/>
                  <a:gd name="T4" fmla="*/ 32 w 47"/>
                  <a:gd name="T5" fmla="*/ 22 h 158"/>
                  <a:gd name="T6" fmla="*/ 40 w 47"/>
                  <a:gd name="T7" fmla="*/ 36 h 158"/>
                  <a:gd name="T8" fmla="*/ 47 w 47"/>
                  <a:gd name="T9" fmla="*/ 50 h 158"/>
                  <a:gd name="T10" fmla="*/ 44 w 47"/>
                  <a:gd name="T11" fmla="*/ 69 h 158"/>
                  <a:gd name="T12" fmla="*/ 38 w 47"/>
                  <a:gd name="T13" fmla="*/ 88 h 158"/>
                  <a:gd name="T14" fmla="*/ 31 w 47"/>
                  <a:gd name="T15" fmla="*/ 105 h 158"/>
                  <a:gd name="T16" fmla="*/ 22 w 47"/>
                  <a:gd name="T17" fmla="*/ 124 h 158"/>
                  <a:gd name="T18" fmla="*/ 18 w 47"/>
                  <a:gd name="T19" fmla="*/ 131 h 158"/>
                  <a:gd name="T20" fmla="*/ 13 w 47"/>
                  <a:gd name="T21" fmla="*/ 140 h 158"/>
                  <a:gd name="T22" fmla="*/ 10 w 47"/>
                  <a:gd name="T23" fmla="*/ 149 h 158"/>
                  <a:gd name="T24" fmla="*/ 5 w 47"/>
                  <a:gd name="T25" fmla="*/ 157 h 158"/>
                  <a:gd name="T26" fmla="*/ 2 w 47"/>
                  <a:gd name="T27" fmla="*/ 157 h 158"/>
                  <a:gd name="T28" fmla="*/ 0 w 47"/>
                  <a:gd name="T29" fmla="*/ 158 h 158"/>
                  <a:gd name="T30" fmla="*/ 8 w 47"/>
                  <a:gd name="T31" fmla="*/ 139 h 158"/>
                  <a:gd name="T32" fmla="*/ 18 w 47"/>
                  <a:gd name="T33" fmla="*/ 121 h 158"/>
                  <a:gd name="T34" fmla="*/ 27 w 47"/>
                  <a:gd name="T35" fmla="*/ 104 h 158"/>
                  <a:gd name="T36" fmla="*/ 33 w 47"/>
                  <a:gd name="T37" fmla="*/ 85 h 158"/>
                  <a:gd name="T38" fmla="*/ 37 w 47"/>
                  <a:gd name="T39" fmla="*/ 74 h 158"/>
                  <a:gd name="T40" fmla="*/ 41 w 47"/>
                  <a:gd name="T41" fmla="*/ 62 h 158"/>
                  <a:gd name="T42" fmla="*/ 42 w 47"/>
                  <a:gd name="T43" fmla="*/ 51 h 158"/>
                  <a:gd name="T44" fmla="*/ 37 w 47"/>
                  <a:gd name="T45" fmla="*/ 41 h 158"/>
                  <a:gd name="T46" fmla="*/ 32 w 47"/>
                  <a:gd name="T47" fmla="*/ 30 h 158"/>
                  <a:gd name="T48" fmla="*/ 25 w 47"/>
                  <a:gd name="T49" fmla="*/ 20 h 158"/>
                  <a:gd name="T50" fmla="*/ 17 w 47"/>
                  <a:gd name="T51" fmla="*/ 10 h 158"/>
                  <a:gd name="T52" fmla="*/ 10 w 47"/>
                  <a:gd name="T53" fmla="*/ 1 h 158"/>
                  <a:gd name="T54" fmla="*/ 12 w 47"/>
                  <a:gd name="T55" fmla="*/ 0 h 158"/>
                  <a:gd name="T56" fmla="*/ 12 w 47"/>
                  <a:gd name="T5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158">
                    <a:moveTo>
                      <a:pt x="12" y="0"/>
                    </a:moveTo>
                    <a:lnTo>
                      <a:pt x="22" y="11"/>
                    </a:lnTo>
                    <a:lnTo>
                      <a:pt x="32" y="22"/>
                    </a:lnTo>
                    <a:lnTo>
                      <a:pt x="40" y="36"/>
                    </a:lnTo>
                    <a:lnTo>
                      <a:pt x="47" y="50"/>
                    </a:lnTo>
                    <a:lnTo>
                      <a:pt x="44" y="69"/>
                    </a:lnTo>
                    <a:lnTo>
                      <a:pt x="38" y="88"/>
                    </a:lnTo>
                    <a:lnTo>
                      <a:pt x="31" y="105"/>
                    </a:lnTo>
                    <a:lnTo>
                      <a:pt x="22" y="124"/>
                    </a:lnTo>
                    <a:lnTo>
                      <a:pt x="18" y="131"/>
                    </a:lnTo>
                    <a:lnTo>
                      <a:pt x="13" y="140"/>
                    </a:lnTo>
                    <a:lnTo>
                      <a:pt x="10" y="149"/>
                    </a:lnTo>
                    <a:lnTo>
                      <a:pt x="5" y="157"/>
                    </a:lnTo>
                    <a:lnTo>
                      <a:pt x="2" y="157"/>
                    </a:lnTo>
                    <a:lnTo>
                      <a:pt x="0" y="158"/>
                    </a:lnTo>
                    <a:lnTo>
                      <a:pt x="8" y="139"/>
                    </a:lnTo>
                    <a:lnTo>
                      <a:pt x="18" y="121"/>
                    </a:lnTo>
                    <a:lnTo>
                      <a:pt x="27" y="104"/>
                    </a:lnTo>
                    <a:lnTo>
                      <a:pt x="33" y="85"/>
                    </a:lnTo>
                    <a:lnTo>
                      <a:pt x="37" y="74"/>
                    </a:lnTo>
                    <a:lnTo>
                      <a:pt x="41" y="62"/>
                    </a:lnTo>
                    <a:lnTo>
                      <a:pt x="42" y="51"/>
                    </a:lnTo>
                    <a:lnTo>
                      <a:pt x="37" y="41"/>
                    </a:lnTo>
                    <a:lnTo>
                      <a:pt x="32" y="30"/>
                    </a:lnTo>
                    <a:lnTo>
                      <a:pt x="25" y="20"/>
                    </a:lnTo>
                    <a:lnTo>
                      <a:pt x="17" y="10"/>
                    </a:lnTo>
                    <a:lnTo>
                      <a:pt x="10" y="1"/>
                    </a:lnTo>
                    <a:lnTo>
                      <a:pt x="12"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96" name="Freeform 58">
                <a:extLst>
                  <a:ext uri="{FF2B5EF4-FFF2-40B4-BE49-F238E27FC236}">
                    <a16:creationId xmlns:a16="http://schemas.microsoft.com/office/drawing/2014/main" id="{BD49CBA0-2B94-4E81-AAB7-FD04C389598B}"/>
                  </a:ext>
                </a:extLst>
              </p:cNvPr>
              <p:cNvSpPr>
                <a:spLocks/>
              </p:cNvSpPr>
              <p:nvPr/>
            </p:nvSpPr>
            <p:spPr bwMode="auto">
              <a:xfrm>
                <a:off x="5297" y="977"/>
                <a:ext cx="15" cy="44"/>
              </a:xfrm>
              <a:custGeom>
                <a:avLst/>
                <a:gdLst>
                  <a:gd name="T0" fmla="*/ 0 w 45"/>
                  <a:gd name="T1" fmla="*/ 0 h 131"/>
                  <a:gd name="T2" fmla="*/ 16 w 45"/>
                  <a:gd name="T3" fmla="*/ 17 h 131"/>
                  <a:gd name="T4" fmla="*/ 28 w 45"/>
                  <a:gd name="T5" fmla="*/ 36 h 131"/>
                  <a:gd name="T6" fmla="*/ 38 w 45"/>
                  <a:gd name="T7" fmla="*/ 53 h 131"/>
                  <a:gd name="T8" fmla="*/ 45 w 45"/>
                  <a:gd name="T9" fmla="*/ 73 h 131"/>
                  <a:gd name="T10" fmla="*/ 44 w 45"/>
                  <a:gd name="T11" fmla="*/ 87 h 131"/>
                  <a:gd name="T12" fmla="*/ 41 w 45"/>
                  <a:gd name="T13" fmla="*/ 101 h 131"/>
                  <a:gd name="T14" fmla="*/ 38 w 45"/>
                  <a:gd name="T15" fmla="*/ 114 h 131"/>
                  <a:gd name="T16" fmla="*/ 38 w 45"/>
                  <a:gd name="T17" fmla="*/ 127 h 131"/>
                  <a:gd name="T18" fmla="*/ 38 w 45"/>
                  <a:gd name="T19" fmla="*/ 129 h 131"/>
                  <a:gd name="T20" fmla="*/ 39 w 45"/>
                  <a:gd name="T21" fmla="*/ 131 h 131"/>
                  <a:gd name="T22" fmla="*/ 33 w 45"/>
                  <a:gd name="T23" fmla="*/ 130 h 131"/>
                  <a:gd name="T24" fmla="*/ 31 w 45"/>
                  <a:gd name="T25" fmla="*/ 126 h 131"/>
                  <a:gd name="T26" fmla="*/ 33 w 45"/>
                  <a:gd name="T27" fmla="*/ 119 h 131"/>
                  <a:gd name="T28" fmla="*/ 34 w 45"/>
                  <a:gd name="T29" fmla="*/ 114 h 131"/>
                  <a:gd name="T30" fmla="*/ 36 w 45"/>
                  <a:gd name="T31" fmla="*/ 101 h 131"/>
                  <a:gd name="T32" fmla="*/ 40 w 45"/>
                  <a:gd name="T33" fmla="*/ 87 h 131"/>
                  <a:gd name="T34" fmla="*/ 40 w 45"/>
                  <a:gd name="T35" fmla="*/ 73 h 131"/>
                  <a:gd name="T36" fmla="*/ 36 w 45"/>
                  <a:gd name="T37" fmla="*/ 62 h 131"/>
                  <a:gd name="T38" fmla="*/ 30 w 45"/>
                  <a:gd name="T39" fmla="*/ 46 h 131"/>
                  <a:gd name="T40" fmla="*/ 20 w 45"/>
                  <a:gd name="T41" fmla="*/ 31 h 131"/>
                  <a:gd name="T42" fmla="*/ 10 w 45"/>
                  <a:gd name="T43" fmla="*/ 17 h 131"/>
                  <a:gd name="T44" fmla="*/ 0 w 45"/>
                  <a:gd name="T45" fmla="*/ 4 h 131"/>
                  <a:gd name="T46" fmla="*/ 0 w 45"/>
                  <a:gd name="T47" fmla="*/ 2 h 131"/>
                  <a:gd name="T48" fmla="*/ 0 w 45"/>
                  <a:gd name="T49" fmla="*/ 0 h 131"/>
                  <a:gd name="T50" fmla="*/ 0 w 45"/>
                  <a:gd name="T5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131">
                    <a:moveTo>
                      <a:pt x="0" y="0"/>
                    </a:moveTo>
                    <a:lnTo>
                      <a:pt x="16" y="17"/>
                    </a:lnTo>
                    <a:lnTo>
                      <a:pt x="28" y="36"/>
                    </a:lnTo>
                    <a:lnTo>
                      <a:pt x="38" y="53"/>
                    </a:lnTo>
                    <a:lnTo>
                      <a:pt x="45" y="73"/>
                    </a:lnTo>
                    <a:lnTo>
                      <a:pt x="44" y="87"/>
                    </a:lnTo>
                    <a:lnTo>
                      <a:pt x="41" y="101"/>
                    </a:lnTo>
                    <a:lnTo>
                      <a:pt x="38" y="114"/>
                    </a:lnTo>
                    <a:lnTo>
                      <a:pt x="38" y="127"/>
                    </a:lnTo>
                    <a:lnTo>
                      <a:pt x="38" y="129"/>
                    </a:lnTo>
                    <a:lnTo>
                      <a:pt x="39" y="131"/>
                    </a:lnTo>
                    <a:lnTo>
                      <a:pt x="33" y="130"/>
                    </a:lnTo>
                    <a:lnTo>
                      <a:pt x="31" y="126"/>
                    </a:lnTo>
                    <a:lnTo>
                      <a:pt x="33" y="119"/>
                    </a:lnTo>
                    <a:lnTo>
                      <a:pt x="34" y="114"/>
                    </a:lnTo>
                    <a:lnTo>
                      <a:pt x="36" y="101"/>
                    </a:lnTo>
                    <a:lnTo>
                      <a:pt x="40" y="87"/>
                    </a:lnTo>
                    <a:lnTo>
                      <a:pt x="40" y="73"/>
                    </a:lnTo>
                    <a:lnTo>
                      <a:pt x="36" y="62"/>
                    </a:lnTo>
                    <a:lnTo>
                      <a:pt x="30" y="46"/>
                    </a:lnTo>
                    <a:lnTo>
                      <a:pt x="20" y="31"/>
                    </a:lnTo>
                    <a:lnTo>
                      <a:pt x="10" y="17"/>
                    </a:lnTo>
                    <a:lnTo>
                      <a:pt x="0" y="4"/>
                    </a:lnTo>
                    <a:lnTo>
                      <a:pt x="0"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97" name="Freeform 59">
                <a:extLst>
                  <a:ext uri="{FF2B5EF4-FFF2-40B4-BE49-F238E27FC236}">
                    <a16:creationId xmlns:a16="http://schemas.microsoft.com/office/drawing/2014/main" id="{D0268806-44F3-4119-A84B-EC699D1AA873}"/>
                  </a:ext>
                </a:extLst>
              </p:cNvPr>
              <p:cNvSpPr>
                <a:spLocks/>
              </p:cNvSpPr>
              <p:nvPr/>
            </p:nvSpPr>
            <p:spPr bwMode="auto">
              <a:xfrm>
                <a:off x="5317" y="1032"/>
                <a:ext cx="66" cy="75"/>
              </a:xfrm>
              <a:custGeom>
                <a:avLst/>
                <a:gdLst>
                  <a:gd name="T0" fmla="*/ 6 w 197"/>
                  <a:gd name="T1" fmla="*/ 0 h 226"/>
                  <a:gd name="T2" fmla="*/ 11 w 197"/>
                  <a:gd name="T3" fmla="*/ 9 h 226"/>
                  <a:gd name="T4" fmla="*/ 16 w 197"/>
                  <a:gd name="T5" fmla="*/ 15 h 226"/>
                  <a:gd name="T6" fmla="*/ 21 w 197"/>
                  <a:gd name="T7" fmla="*/ 21 h 226"/>
                  <a:gd name="T8" fmla="*/ 28 w 197"/>
                  <a:gd name="T9" fmla="*/ 31 h 226"/>
                  <a:gd name="T10" fmla="*/ 34 w 197"/>
                  <a:gd name="T11" fmla="*/ 39 h 226"/>
                  <a:gd name="T12" fmla="*/ 40 w 197"/>
                  <a:gd name="T13" fmla="*/ 48 h 226"/>
                  <a:gd name="T14" fmla="*/ 48 w 197"/>
                  <a:gd name="T15" fmla="*/ 55 h 226"/>
                  <a:gd name="T16" fmla="*/ 54 w 197"/>
                  <a:gd name="T17" fmla="*/ 64 h 226"/>
                  <a:gd name="T18" fmla="*/ 68 w 197"/>
                  <a:gd name="T19" fmla="*/ 79 h 226"/>
                  <a:gd name="T20" fmla="*/ 82 w 197"/>
                  <a:gd name="T21" fmla="*/ 95 h 226"/>
                  <a:gd name="T22" fmla="*/ 97 w 197"/>
                  <a:gd name="T23" fmla="*/ 110 h 226"/>
                  <a:gd name="T24" fmla="*/ 113 w 197"/>
                  <a:gd name="T25" fmla="*/ 127 h 226"/>
                  <a:gd name="T26" fmla="*/ 131 w 197"/>
                  <a:gd name="T27" fmla="*/ 146 h 226"/>
                  <a:gd name="T28" fmla="*/ 156 w 197"/>
                  <a:gd name="T29" fmla="*/ 174 h 226"/>
                  <a:gd name="T30" fmla="*/ 180 w 197"/>
                  <a:gd name="T31" fmla="*/ 202 h 226"/>
                  <a:gd name="T32" fmla="*/ 197 w 197"/>
                  <a:gd name="T33" fmla="*/ 223 h 226"/>
                  <a:gd name="T34" fmla="*/ 194 w 197"/>
                  <a:gd name="T35" fmla="*/ 226 h 226"/>
                  <a:gd name="T36" fmla="*/ 185 w 197"/>
                  <a:gd name="T37" fmla="*/ 216 h 226"/>
                  <a:gd name="T38" fmla="*/ 170 w 197"/>
                  <a:gd name="T39" fmla="*/ 200 h 226"/>
                  <a:gd name="T40" fmla="*/ 155 w 197"/>
                  <a:gd name="T41" fmla="*/ 181 h 226"/>
                  <a:gd name="T42" fmla="*/ 146 w 197"/>
                  <a:gd name="T43" fmla="*/ 171 h 226"/>
                  <a:gd name="T44" fmla="*/ 122 w 197"/>
                  <a:gd name="T45" fmla="*/ 146 h 226"/>
                  <a:gd name="T46" fmla="*/ 99 w 197"/>
                  <a:gd name="T47" fmla="*/ 122 h 226"/>
                  <a:gd name="T48" fmla="*/ 77 w 197"/>
                  <a:gd name="T49" fmla="*/ 97 h 226"/>
                  <a:gd name="T50" fmla="*/ 55 w 197"/>
                  <a:gd name="T51" fmla="*/ 71 h 226"/>
                  <a:gd name="T52" fmla="*/ 47 w 197"/>
                  <a:gd name="T53" fmla="*/ 60 h 226"/>
                  <a:gd name="T54" fmla="*/ 39 w 197"/>
                  <a:gd name="T55" fmla="*/ 51 h 226"/>
                  <a:gd name="T56" fmla="*/ 30 w 197"/>
                  <a:gd name="T57" fmla="*/ 41 h 226"/>
                  <a:gd name="T58" fmla="*/ 23 w 197"/>
                  <a:gd name="T59" fmla="*/ 31 h 226"/>
                  <a:gd name="T60" fmla="*/ 15 w 197"/>
                  <a:gd name="T61" fmla="*/ 21 h 226"/>
                  <a:gd name="T62" fmla="*/ 11 w 197"/>
                  <a:gd name="T63" fmla="*/ 15 h 226"/>
                  <a:gd name="T64" fmla="*/ 6 w 197"/>
                  <a:gd name="T65" fmla="*/ 10 h 226"/>
                  <a:gd name="T66" fmla="*/ 0 w 197"/>
                  <a:gd name="T67" fmla="*/ 0 h 226"/>
                  <a:gd name="T68" fmla="*/ 6 w 197"/>
                  <a:gd name="T69" fmla="*/ 0 h 226"/>
                  <a:gd name="T70" fmla="*/ 6 w 197"/>
                  <a:gd name="T71"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7" h="226">
                    <a:moveTo>
                      <a:pt x="6" y="0"/>
                    </a:moveTo>
                    <a:lnTo>
                      <a:pt x="11" y="9"/>
                    </a:lnTo>
                    <a:lnTo>
                      <a:pt x="16" y="15"/>
                    </a:lnTo>
                    <a:lnTo>
                      <a:pt x="21" y="21"/>
                    </a:lnTo>
                    <a:lnTo>
                      <a:pt x="28" y="31"/>
                    </a:lnTo>
                    <a:lnTo>
                      <a:pt x="34" y="39"/>
                    </a:lnTo>
                    <a:lnTo>
                      <a:pt x="40" y="48"/>
                    </a:lnTo>
                    <a:lnTo>
                      <a:pt x="48" y="55"/>
                    </a:lnTo>
                    <a:lnTo>
                      <a:pt x="54" y="64"/>
                    </a:lnTo>
                    <a:lnTo>
                      <a:pt x="68" y="79"/>
                    </a:lnTo>
                    <a:lnTo>
                      <a:pt x="82" y="95"/>
                    </a:lnTo>
                    <a:lnTo>
                      <a:pt x="97" y="110"/>
                    </a:lnTo>
                    <a:lnTo>
                      <a:pt x="113" y="127"/>
                    </a:lnTo>
                    <a:lnTo>
                      <a:pt x="131" y="146"/>
                    </a:lnTo>
                    <a:lnTo>
                      <a:pt x="156" y="174"/>
                    </a:lnTo>
                    <a:lnTo>
                      <a:pt x="180" y="202"/>
                    </a:lnTo>
                    <a:lnTo>
                      <a:pt x="197" y="223"/>
                    </a:lnTo>
                    <a:lnTo>
                      <a:pt x="194" y="226"/>
                    </a:lnTo>
                    <a:lnTo>
                      <a:pt x="185" y="216"/>
                    </a:lnTo>
                    <a:lnTo>
                      <a:pt x="170" y="200"/>
                    </a:lnTo>
                    <a:lnTo>
                      <a:pt x="155" y="181"/>
                    </a:lnTo>
                    <a:lnTo>
                      <a:pt x="146" y="171"/>
                    </a:lnTo>
                    <a:lnTo>
                      <a:pt x="122" y="146"/>
                    </a:lnTo>
                    <a:lnTo>
                      <a:pt x="99" y="122"/>
                    </a:lnTo>
                    <a:lnTo>
                      <a:pt x="77" y="97"/>
                    </a:lnTo>
                    <a:lnTo>
                      <a:pt x="55" y="71"/>
                    </a:lnTo>
                    <a:lnTo>
                      <a:pt x="47" y="60"/>
                    </a:lnTo>
                    <a:lnTo>
                      <a:pt x="39" y="51"/>
                    </a:lnTo>
                    <a:lnTo>
                      <a:pt x="30" y="41"/>
                    </a:lnTo>
                    <a:lnTo>
                      <a:pt x="23" y="31"/>
                    </a:lnTo>
                    <a:lnTo>
                      <a:pt x="15" y="21"/>
                    </a:lnTo>
                    <a:lnTo>
                      <a:pt x="11" y="15"/>
                    </a:lnTo>
                    <a:lnTo>
                      <a:pt x="6" y="10"/>
                    </a:lnTo>
                    <a:lnTo>
                      <a:pt x="0" y="0"/>
                    </a:lnTo>
                    <a:lnTo>
                      <a:pt x="6"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98" name="Freeform 60">
                <a:extLst>
                  <a:ext uri="{FF2B5EF4-FFF2-40B4-BE49-F238E27FC236}">
                    <a16:creationId xmlns:a16="http://schemas.microsoft.com/office/drawing/2014/main" id="{55E31119-A42E-4F2C-8D11-58891529429B}"/>
                  </a:ext>
                </a:extLst>
              </p:cNvPr>
              <p:cNvSpPr>
                <a:spLocks/>
              </p:cNvSpPr>
              <p:nvPr/>
            </p:nvSpPr>
            <p:spPr bwMode="auto">
              <a:xfrm>
                <a:off x="5303" y="1035"/>
                <a:ext cx="73" cy="80"/>
              </a:xfrm>
              <a:custGeom>
                <a:avLst/>
                <a:gdLst>
                  <a:gd name="T0" fmla="*/ 2 w 218"/>
                  <a:gd name="T1" fmla="*/ 0 h 240"/>
                  <a:gd name="T2" fmla="*/ 17 w 218"/>
                  <a:gd name="T3" fmla="*/ 19 h 240"/>
                  <a:gd name="T4" fmla="*/ 35 w 218"/>
                  <a:gd name="T5" fmla="*/ 38 h 240"/>
                  <a:gd name="T6" fmla="*/ 55 w 218"/>
                  <a:gd name="T7" fmla="*/ 56 h 240"/>
                  <a:gd name="T8" fmla="*/ 72 w 218"/>
                  <a:gd name="T9" fmla="*/ 77 h 240"/>
                  <a:gd name="T10" fmla="*/ 88 w 218"/>
                  <a:gd name="T11" fmla="*/ 95 h 240"/>
                  <a:gd name="T12" fmla="*/ 104 w 218"/>
                  <a:gd name="T13" fmla="*/ 114 h 240"/>
                  <a:gd name="T14" fmla="*/ 119 w 218"/>
                  <a:gd name="T15" fmla="*/ 133 h 240"/>
                  <a:gd name="T16" fmla="*/ 135 w 218"/>
                  <a:gd name="T17" fmla="*/ 152 h 240"/>
                  <a:gd name="T18" fmla="*/ 150 w 218"/>
                  <a:gd name="T19" fmla="*/ 167 h 240"/>
                  <a:gd name="T20" fmla="*/ 177 w 218"/>
                  <a:gd name="T21" fmla="*/ 193 h 240"/>
                  <a:gd name="T22" fmla="*/ 203 w 218"/>
                  <a:gd name="T23" fmla="*/ 220 h 240"/>
                  <a:gd name="T24" fmla="*/ 218 w 218"/>
                  <a:gd name="T25" fmla="*/ 235 h 240"/>
                  <a:gd name="T26" fmla="*/ 217 w 218"/>
                  <a:gd name="T27" fmla="*/ 236 h 240"/>
                  <a:gd name="T28" fmla="*/ 214 w 218"/>
                  <a:gd name="T29" fmla="*/ 240 h 240"/>
                  <a:gd name="T30" fmla="*/ 196 w 218"/>
                  <a:gd name="T31" fmla="*/ 220 h 240"/>
                  <a:gd name="T32" fmla="*/ 165 w 218"/>
                  <a:gd name="T33" fmla="*/ 190 h 240"/>
                  <a:gd name="T34" fmla="*/ 134 w 218"/>
                  <a:gd name="T35" fmla="*/ 157 h 240"/>
                  <a:gd name="T36" fmla="*/ 114 w 218"/>
                  <a:gd name="T37" fmla="*/ 133 h 240"/>
                  <a:gd name="T38" fmla="*/ 99 w 218"/>
                  <a:gd name="T39" fmla="*/ 117 h 240"/>
                  <a:gd name="T40" fmla="*/ 84 w 218"/>
                  <a:gd name="T41" fmla="*/ 100 h 240"/>
                  <a:gd name="T42" fmla="*/ 70 w 218"/>
                  <a:gd name="T43" fmla="*/ 84 h 240"/>
                  <a:gd name="T44" fmla="*/ 56 w 218"/>
                  <a:gd name="T45" fmla="*/ 68 h 240"/>
                  <a:gd name="T46" fmla="*/ 42 w 218"/>
                  <a:gd name="T47" fmla="*/ 51 h 240"/>
                  <a:gd name="T48" fmla="*/ 27 w 218"/>
                  <a:gd name="T49" fmla="*/ 35 h 240"/>
                  <a:gd name="T50" fmla="*/ 12 w 218"/>
                  <a:gd name="T51" fmla="*/ 20 h 240"/>
                  <a:gd name="T52" fmla="*/ 0 w 218"/>
                  <a:gd name="T53" fmla="*/ 5 h 240"/>
                  <a:gd name="T54" fmla="*/ 1 w 218"/>
                  <a:gd name="T55" fmla="*/ 2 h 240"/>
                  <a:gd name="T56" fmla="*/ 2 w 218"/>
                  <a:gd name="T57" fmla="*/ 0 h 240"/>
                  <a:gd name="T58" fmla="*/ 2 w 218"/>
                  <a:gd name="T5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8" h="240">
                    <a:moveTo>
                      <a:pt x="2" y="0"/>
                    </a:moveTo>
                    <a:lnTo>
                      <a:pt x="17" y="19"/>
                    </a:lnTo>
                    <a:lnTo>
                      <a:pt x="35" y="38"/>
                    </a:lnTo>
                    <a:lnTo>
                      <a:pt x="55" y="56"/>
                    </a:lnTo>
                    <a:lnTo>
                      <a:pt x="72" y="77"/>
                    </a:lnTo>
                    <a:lnTo>
                      <a:pt x="88" y="95"/>
                    </a:lnTo>
                    <a:lnTo>
                      <a:pt x="104" y="114"/>
                    </a:lnTo>
                    <a:lnTo>
                      <a:pt x="119" y="133"/>
                    </a:lnTo>
                    <a:lnTo>
                      <a:pt x="135" y="152"/>
                    </a:lnTo>
                    <a:lnTo>
                      <a:pt x="150" y="167"/>
                    </a:lnTo>
                    <a:lnTo>
                      <a:pt x="177" y="193"/>
                    </a:lnTo>
                    <a:lnTo>
                      <a:pt x="203" y="220"/>
                    </a:lnTo>
                    <a:lnTo>
                      <a:pt x="218" y="235"/>
                    </a:lnTo>
                    <a:lnTo>
                      <a:pt x="217" y="236"/>
                    </a:lnTo>
                    <a:lnTo>
                      <a:pt x="214" y="240"/>
                    </a:lnTo>
                    <a:lnTo>
                      <a:pt x="196" y="220"/>
                    </a:lnTo>
                    <a:lnTo>
                      <a:pt x="165" y="190"/>
                    </a:lnTo>
                    <a:lnTo>
                      <a:pt x="134" y="157"/>
                    </a:lnTo>
                    <a:lnTo>
                      <a:pt x="114" y="133"/>
                    </a:lnTo>
                    <a:lnTo>
                      <a:pt x="99" y="117"/>
                    </a:lnTo>
                    <a:lnTo>
                      <a:pt x="84" y="100"/>
                    </a:lnTo>
                    <a:lnTo>
                      <a:pt x="70" y="84"/>
                    </a:lnTo>
                    <a:lnTo>
                      <a:pt x="56" y="68"/>
                    </a:lnTo>
                    <a:lnTo>
                      <a:pt x="42" y="51"/>
                    </a:lnTo>
                    <a:lnTo>
                      <a:pt x="27" y="35"/>
                    </a:lnTo>
                    <a:lnTo>
                      <a:pt x="12" y="20"/>
                    </a:lnTo>
                    <a:lnTo>
                      <a:pt x="0" y="5"/>
                    </a:lnTo>
                    <a:lnTo>
                      <a:pt x="1"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99" name="Freeform 61">
                <a:extLst>
                  <a:ext uri="{FF2B5EF4-FFF2-40B4-BE49-F238E27FC236}">
                    <a16:creationId xmlns:a16="http://schemas.microsoft.com/office/drawing/2014/main" id="{F25A6881-5318-415E-8D64-052F96309A23}"/>
                  </a:ext>
                </a:extLst>
              </p:cNvPr>
              <p:cNvSpPr>
                <a:spLocks/>
              </p:cNvSpPr>
              <p:nvPr/>
            </p:nvSpPr>
            <p:spPr bwMode="auto">
              <a:xfrm>
                <a:off x="5276" y="1035"/>
                <a:ext cx="28" cy="51"/>
              </a:xfrm>
              <a:custGeom>
                <a:avLst/>
                <a:gdLst>
                  <a:gd name="T0" fmla="*/ 85 w 85"/>
                  <a:gd name="T1" fmla="*/ 2 h 153"/>
                  <a:gd name="T2" fmla="*/ 74 w 85"/>
                  <a:gd name="T3" fmla="*/ 20 h 153"/>
                  <a:gd name="T4" fmla="*/ 64 w 85"/>
                  <a:gd name="T5" fmla="*/ 37 h 153"/>
                  <a:gd name="T6" fmla="*/ 52 w 85"/>
                  <a:gd name="T7" fmla="*/ 55 h 153"/>
                  <a:gd name="T8" fmla="*/ 44 w 85"/>
                  <a:gd name="T9" fmla="*/ 74 h 153"/>
                  <a:gd name="T10" fmla="*/ 35 w 85"/>
                  <a:gd name="T11" fmla="*/ 94 h 153"/>
                  <a:gd name="T12" fmla="*/ 25 w 85"/>
                  <a:gd name="T13" fmla="*/ 115 h 153"/>
                  <a:gd name="T14" fmla="*/ 13 w 85"/>
                  <a:gd name="T15" fmla="*/ 134 h 153"/>
                  <a:gd name="T16" fmla="*/ 3 w 85"/>
                  <a:gd name="T17" fmla="*/ 153 h 153"/>
                  <a:gd name="T18" fmla="*/ 1 w 85"/>
                  <a:gd name="T19" fmla="*/ 153 h 153"/>
                  <a:gd name="T20" fmla="*/ 0 w 85"/>
                  <a:gd name="T21" fmla="*/ 153 h 153"/>
                  <a:gd name="T22" fmla="*/ 2 w 85"/>
                  <a:gd name="T23" fmla="*/ 147 h 153"/>
                  <a:gd name="T24" fmla="*/ 5 w 85"/>
                  <a:gd name="T25" fmla="*/ 140 h 153"/>
                  <a:gd name="T26" fmla="*/ 7 w 85"/>
                  <a:gd name="T27" fmla="*/ 135 h 153"/>
                  <a:gd name="T28" fmla="*/ 11 w 85"/>
                  <a:gd name="T29" fmla="*/ 130 h 153"/>
                  <a:gd name="T30" fmla="*/ 17 w 85"/>
                  <a:gd name="T31" fmla="*/ 115 h 153"/>
                  <a:gd name="T32" fmla="*/ 25 w 85"/>
                  <a:gd name="T33" fmla="*/ 103 h 153"/>
                  <a:gd name="T34" fmla="*/ 31 w 85"/>
                  <a:gd name="T35" fmla="*/ 89 h 153"/>
                  <a:gd name="T36" fmla="*/ 37 w 85"/>
                  <a:gd name="T37" fmla="*/ 75 h 153"/>
                  <a:gd name="T38" fmla="*/ 47 w 85"/>
                  <a:gd name="T39" fmla="*/ 56 h 153"/>
                  <a:gd name="T40" fmla="*/ 57 w 85"/>
                  <a:gd name="T41" fmla="*/ 37 h 153"/>
                  <a:gd name="T42" fmla="*/ 69 w 85"/>
                  <a:gd name="T43" fmla="*/ 20 h 153"/>
                  <a:gd name="T44" fmla="*/ 81 w 85"/>
                  <a:gd name="T45" fmla="*/ 2 h 153"/>
                  <a:gd name="T46" fmla="*/ 83 w 85"/>
                  <a:gd name="T47" fmla="*/ 0 h 153"/>
                  <a:gd name="T48" fmla="*/ 84 w 85"/>
                  <a:gd name="T49" fmla="*/ 0 h 153"/>
                  <a:gd name="T50" fmla="*/ 85 w 85"/>
                  <a:gd name="T51" fmla="*/ 1 h 153"/>
                  <a:gd name="T52" fmla="*/ 85 w 85"/>
                  <a:gd name="T53" fmla="*/ 2 h 153"/>
                  <a:gd name="T54" fmla="*/ 85 w 85"/>
                  <a:gd name="T55" fmla="*/ 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153">
                    <a:moveTo>
                      <a:pt x="85" y="2"/>
                    </a:moveTo>
                    <a:lnTo>
                      <a:pt x="74" y="20"/>
                    </a:lnTo>
                    <a:lnTo>
                      <a:pt x="64" y="37"/>
                    </a:lnTo>
                    <a:lnTo>
                      <a:pt x="52" y="55"/>
                    </a:lnTo>
                    <a:lnTo>
                      <a:pt x="44" y="74"/>
                    </a:lnTo>
                    <a:lnTo>
                      <a:pt x="35" y="94"/>
                    </a:lnTo>
                    <a:lnTo>
                      <a:pt x="25" y="115"/>
                    </a:lnTo>
                    <a:lnTo>
                      <a:pt x="13" y="134"/>
                    </a:lnTo>
                    <a:lnTo>
                      <a:pt x="3" y="153"/>
                    </a:lnTo>
                    <a:lnTo>
                      <a:pt x="1" y="153"/>
                    </a:lnTo>
                    <a:lnTo>
                      <a:pt x="0" y="153"/>
                    </a:lnTo>
                    <a:lnTo>
                      <a:pt x="2" y="147"/>
                    </a:lnTo>
                    <a:lnTo>
                      <a:pt x="5" y="140"/>
                    </a:lnTo>
                    <a:lnTo>
                      <a:pt x="7" y="135"/>
                    </a:lnTo>
                    <a:lnTo>
                      <a:pt x="11" y="130"/>
                    </a:lnTo>
                    <a:lnTo>
                      <a:pt x="17" y="115"/>
                    </a:lnTo>
                    <a:lnTo>
                      <a:pt x="25" y="103"/>
                    </a:lnTo>
                    <a:lnTo>
                      <a:pt x="31" y="89"/>
                    </a:lnTo>
                    <a:lnTo>
                      <a:pt x="37" y="75"/>
                    </a:lnTo>
                    <a:lnTo>
                      <a:pt x="47" y="56"/>
                    </a:lnTo>
                    <a:lnTo>
                      <a:pt x="57" y="37"/>
                    </a:lnTo>
                    <a:lnTo>
                      <a:pt x="69" y="20"/>
                    </a:lnTo>
                    <a:lnTo>
                      <a:pt x="81" y="2"/>
                    </a:lnTo>
                    <a:lnTo>
                      <a:pt x="83" y="0"/>
                    </a:lnTo>
                    <a:lnTo>
                      <a:pt x="84" y="0"/>
                    </a:lnTo>
                    <a:lnTo>
                      <a:pt x="85" y="1"/>
                    </a:lnTo>
                    <a:lnTo>
                      <a:pt x="85" y="2"/>
                    </a:lnTo>
                    <a:lnTo>
                      <a:pt x="8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00" name="Freeform 62">
                <a:extLst>
                  <a:ext uri="{FF2B5EF4-FFF2-40B4-BE49-F238E27FC236}">
                    <a16:creationId xmlns:a16="http://schemas.microsoft.com/office/drawing/2014/main" id="{C52BA788-D837-4842-AAF1-15E01D080E22}"/>
                  </a:ext>
                </a:extLst>
              </p:cNvPr>
              <p:cNvSpPr>
                <a:spLocks/>
              </p:cNvSpPr>
              <p:nvPr/>
            </p:nvSpPr>
            <p:spPr bwMode="auto">
              <a:xfrm>
                <a:off x="5257" y="1032"/>
                <a:ext cx="33" cy="55"/>
              </a:xfrm>
              <a:custGeom>
                <a:avLst/>
                <a:gdLst>
                  <a:gd name="T0" fmla="*/ 95 w 100"/>
                  <a:gd name="T1" fmla="*/ 0 h 164"/>
                  <a:gd name="T2" fmla="*/ 100 w 100"/>
                  <a:gd name="T3" fmla="*/ 0 h 164"/>
                  <a:gd name="T4" fmla="*/ 96 w 100"/>
                  <a:gd name="T5" fmla="*/ 5 h 164"/>
                  <a:gd name="T6" fmla="*/ 91 w 100"/>
                  <a:gd name="T7" fmla="*/ 15 h 164"/>
                  <a:gd name="T8" fmla="*/ 86 w 100"/>
                  <a:gd name="T9" fmla="*/ 22 h 164"/>
                  <a:gd name="T10" fmla="*/ 83 w 100"/>
                  <a:gd name="T11" fmla="*/ 29 h 164"/>
                  <a:gd name="T12" fmla="*/ 76 w 100"/>
                  <a:gd name="T13" fmla="*/ 43 h 164"/>
                  <a:gd name="T14" fmla="*/ 67 w 100"/>
                  <a:gd name="T15" fmla="*/ 56 h 164"/>
                  <a:gd name="T16" fmla="*/ 59 w 100"/>
                  <a:gd name="T17" fmla="*/ 71 h 164"/>
                  <a:gd name="T18" fmla="*/ 51 w 100"/>
                  <a:gd name="T19" fmla="*/ 85 h 164"/>
                  <a:gd name="T20" fmla="*/ 41 w 100"/>
                  <a:gd name="T21" fmla="*/ 104 h 164"/>
                  <a:gd name="T22" fmla="*/ 28 w 100"/>
                  <a:gd name="T23" fmla="*/ 125 h 164"/>
                  <a:gd name="T24" fmla="*/ 14 w 100"/>
                  <a:gd name="T25" fmla="*/ 147 h 164"/>
                  <a:gd name="T26" fmla="*/ 4 w 100"/>
                  <a:gd name="T27" fmla="*/ 164 h 164"/>
                  <a:gd name="T28" fmla="*/ 0 w 100"/>
                  <a:gd name="T29" fmla="*/ 162 h 164"/>
                  <a:gd name="T30" fmla="*/ 7 w 100"/>
                  <a:gd name="T31" fmla="*/ 149 h 164"/>
                  <a:gd name="T32" fmla="*/ 14 w 100"/>
                  <a:gd name="T33" fmla="*/ 137 h 164"/>
                  <a:gd name="T34" fmla="*/ 23 w 100"/>
                  <a:gd name="T35" fmla="*/ 124 h 164"/>
                  <a:gd name="T36" fmla="*/ 30 w 100"/>
                  <a:gd name="T37" fmla="*/ 112 h 164"/>
                  <a:gd name="T38" fmla="*/ 38 w 100"/>
                  <a:gd name="T39" fmla="*/ 98 h 164"/>
                  <a:gd name="T40" fmla="*/ 47 w 100"/>
                  <a:gd name="T41" fmla="*/ 83 h 164"/>
                  <a:gd name="T42" fmla="*/ 56 w 100"/>
                  <a:gd name="T43" fmla="*/ 69 h 164"/>
                  <a:gd name="T44" fmla="*/ 64 w 100"/>
                  <a:gd name="T45" fmla="*/ 55 h 164"/>
                  <a:gd name="T46" fmla="*/ 72 w 100"/>
                  <a:gd name="T47" fmla="*/ 40 h 164"/>
                  <a:gd name="T48" fmla="*/ 79 w 100"/>
                  <a:gd name="T49" fmla="*/ 26 h 164"/>
                  <a:gd name="T50" fmla="*/ 87 w 100"/>
                  <a:gd name="T51" fmla="*/ 12 h 164"/>
                  <a:gd name="T52" fmla="*/ 95 w 100"/>
                  <a:gd name="T53" fmla="*/ 0 h 164"/>
                  <a:gd name="T54" fmla="*/ 95 w 100"/>
                  <a:gd name="T55"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164">
                    <a:moveTo>
                      <a:pt x="95" y="0"/>
                    </a:moveTo>
                    <a:lnTo>
                      <a:pt x="100" y="0"/>
                    </a:lnTo>
                    <a:lnTo>
                      <a:pt x="96" y="5"/>
                    </a:lnTo>
                    <a:lnTo>
                      <a:pt x="91" y="15"/>
                    </a:lnTo>
                    <a:lnTo>
                      <a:pt x="86" y="22"/>
                    </a:lnTo>
                    <a:lnTo>
                      <a:pt x="83" y="29"/>
                    </a:lnTo>
                    <a:lnTo>
                      <a:pt x="76" y="43"/>
                    </a:lnTo>
                    <a:lnTo>
                      <a:pt x="67" y="56"/>
                    </a:lnTo>
                    <a:lnTo>
                      <a:pt x="59" y="71"/>
                    </a:lnTo>
                    <a:lnTo>
                      <a:pt x="51" y="85"/>
                    </a:lnTo>
                    <a:lnTo>
                      <a:pt x="41" y="104"/>
                    </a:lnTo>
                    <a:lnTo>
                      <a:pt x="28" y="125"/>
                    </a:lnTo>
                    <a:lnTo>
                      <a:pt x="14" y="147"/>
                    </a:lnTo>
                    <a:lnTo>
                      <a:pt x="4" y="164"/>
                    </a:lnTo>
                    <a:lnTo>
                      <a:pt x="0" y="162"/>
                    </a:lnTo>
                    <a:lnTo>
                      <a:pt x="7" y="149"/>
                    </a:lnTo>
                    <a:lnTo>
                      <a:pt x="14" y="137"/>
                    </a:lnTo>
                    <a:lnTo>
                      <a:pt x="23" y="124"/>
                    </a:lnTo>
                    <a:lnTo>
                      <a:pt x="30" y="112"/>
                    </a:lnTo>
                    <a:lnTo>
                      <a:pt x="38" y="98"/>
                    </a:lnTo>
                    <a:lnTo>
                      <a:pt x="47" y="83"/>
                    </a:lnTo>
                    <a:lnTo>
                      <a:pt x="56" y="69"/>
                    </a:lnTo>
                    <a:lnTo>
                      <a:pt x="64" y="55"/>
                    </a:lnTo>
                    <a:lnTo>
                      <a:pt x="72" y="40"/>
                    </a:lnTo>
                    <a:lnTo>
                      <a:pt x="79" y="26"/>
                    </a:lnTo>
                    <a:lnTo>
                      <a:pt x="87" y="12"/>
                    </a:lnTo>
                    <a:lnTo>
                      <a:pt x="95" y="0"/>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01" name="Freeform 63">
                <a:extLst>
                  <a:ext uri="{FF2B5EF4-FFF2-40B4-BE49-F238E27FC236}">
                    <a16:creationId xmlns:a16="http://schemas.microsoft.com/office/drawing/2014/main" id="{2020913C-79EB-45DD-B084-471474F0D320}"/>
                  </a:ext>
                </a:extLst>
              </p:cNvPr>
              <p:cNvSpPr>
                <a:spLocks/>
              </p:cNvSpPr>
              <p:nvPr/>
            </p:nvSpPr>
            <p:spPr bwMode="auto">
              <a:xfrm>
                <a:off x="5245" y="1083"/>
                <a:ext cx="33" cy="32"/>
              </a:xfrm>
              <a:custGeom>
                <a:avLst/>
                <a:gdLst>
                  <a:gd name="T0" fmla="*/ 96 w 100"/>
                  <a:gd name="T1" fmla="*/ 0 h 96"/>
                  <a:gd name="T2" fmla="*/ 100 w 100"/>
                  <a:gd name="T3" fmla="*/ 3 h 96"/>
                  <a:gd name="T4" fmla="*/ 98 w 100"/>
                  <a:gd name="T5" fmla="*/ 6 h 96"/>
                  <a:gd name="T6" fmla="*/ 93 w 100"/>
                  <a:gd name="T7" fmla="*/ 14 h 96"/>
                  <a:gd name="T8" fmla="*/ 89 w 100"/>
                  <a:gd name="T9" fmla="*/ 19 h 96"/>
                  <a:gd name="T10" fmla="*/ 86 w 100"/>
                  <a:gd name="T11" fmla="*/ 24 h 96"/>
                  <a:gd name="T12" fmla="*/ 78 w 100"/>
                  <a:gd name="T13" fmla="*/ 37 h 96"/>
                  <a:gd name="T14" fmla="*/ 67 w 100"/>
                  <a:gd name="T15" fmla="*/ 48 h 96"/>
                  <a:gd name="T16" fmla="*/ 56 w 100"/>
                  <a:gd name="T17" fmla="*/ 58 h 96"/>
                  <a:gd name="T18" fmla="*/ 44 w 100"/>
                  <a:gd name="T19" fmla="*/ 69 h 96"/>
                  <a:gd name="T20" fmla="*/ 32 w 100"/>
                  <a:gd name="T21" fmla="*/ 77 h 96"/>
                  <a:gd name="T22" fmla="*/ 22 w 100"/>
                  <a:gd name="T23" fmla="*/ 84 h 96"/>
                  <a:gd name="T24" fmla="*/ 11 w 100"/>
                  <a:gd name="T25" fmla="*/ 91 h 96"/>
                  <a:gd name="T26" fmla="*/ 0 w 100"/>
                  <a:gd name="T27" fmla="*/ 96 h 96"/>
                  <a:gd name="T28" fmla="*/ 0 w 100"/>
                  <a:gd name="T29" fmla="*/ 93 h 96"/>
                  <a:gd name="T30" fmla="*/ 0 w 100"/>
                  <a:gd name="T31" fmla="*/ 92 h 96"/>
                  <a:gd name="T32" fmla="*/ 15 w 100"/>
                  <a:gd name="T33" fmla="*/ 82 h 96"/>
                  <a:gd name="T34" fmla="*/ 31 w 100"/>
                  <a:gd name="T35" fmla="*/ 72 h 96"/>
                  <a:gd name="T36" fmla="*/ 46 w 100"/>
                  <a:gd name="T37" fmla="*/ 60 h 96"/>
                  <a:gd name="T38" fmla="*/ 60 w 100"/>
                  <a:gd name="T39" fmla="*/ 47 h 96"/>
                  <a:gd name="T40" fmla="*/ 70 w 100"/>
                  <a:gd name="T41" fmla="*/ 35 h 96"/>
                  <a:gd name="T42" fmla="*/ 79 w 100"/>
                  <a:gd name="T43" fmla="*/ 24 h 96"/>
                  <a:gd name="T44" fmla="*/ 88 w 100"/>
                  <a:gd name="T45" fmla="*/ 11 h 96"/>
                  <a:gd name="T46" fmla="*/ 96 w 100"/>
                  <a:gd name="T47" fmla="*/ 0 h 96"/>
                  <a:gd name="T48" fmla="*/ 96 w 100"/>
                  <a:gd name="T4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96">
                    <a:moveTo>
                      <a:pt x="96" y="0"/>
                    </a:moveTo>
                    <a:lnTo>
                      <a:pt x="100" y="3"/>
                    </a:lnTo>
                    <a:lnTo>
                      <a:pt x="98" y="6"/>
                    </a:lnTo>
                    <a:lnTo>
                      <a:pt x="93" y="14"/>
                    </a:lnTo>
                    <a:lnTo>
                      <a:pt x="89" y="19"/>
                    </a:lnTo>
                    <a:lnTo>
                      <a:pt x="86" y="24"/>
                    </a:lnTo>
                    <a:lnTo>
                      <a:pt x="78" y="37"/>
                    </a:lnTo>
                    <a:lnTo>
                      <a:pt x="67" y="48"/>
                    </a:lnTo>
                    <a:lnTo>
                      <a:pt x="56" y="58"/>
                    </a:lnTo>
                    <a:lnTo>
                      <a:pt x="44" y="69"/>
                    </a:lnTo>
                    <a:lnTo>
                      <a:pt x="32" y="77"/>
                    </a:lnTo>
                    <a:lnTo>
                      <a:pt x="22" y="84"/>
                    </a:lnTo>
                    <a:lnTo>
                      <a:pt x="11" y="91"/>
                    </a:lnTo>
                    <a:lnTo>
                      <a:pt x="0" y="96"/>
                    </a:lnTo>
                    <a:lnTo>
                      <a:pt x="0" y="93"/>
                    </a:lnTo>
                    <a:lnTo>
                      <a:pt x="0" y="92"/>
                    </a:lnTo>
                    <a:lnTo>
                      <a:pt x="15" y="82"/>
                    </a:lnTo>
                    <a:lnTo>
                      <a:pt x="31" y="72"/>
                    </a:lnTo>
                    <a:lnTo>
                      <a:pt x="46" y="60"/>
                    </a:lnTo>
                    <a:lnTo>
                      <a:pt x="60" y="47"/>
                    </a:lnTo>
                    <a:lnTo>
                      <a:pt x="70" y="35"/>
                    </a:lnTo>
                    <a:lnTo>
                      <a:pt x="79" y="24"/>
                    </a:lnTo>
                    <a:lnTo>
                      <a:pt x="88" y="11"/>
                    </a:lnTo>
                    <a:lnTo>
                      <a:pt x="96" y="0"/>
                    </a:lnTo>
                    <a:lnTo>
                      <a:pt x="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02" name="Freeform 64">
                <a:extLst>
                  <a:ext uri="{FF2B5EF4-FFF2-40B4-BE49-F238E27FC236}">
                    <a16:creationId xmlns:a16="http://schemas.microsoft.com/office/drawing/2014/main" id="{AC8E96BE-2E1C-4AD3-BB7B-F1FB1159912F}"/>
                  </a:ext>
                </a:extLst>
              </p:cNvPr>
              <p:cNvSpPr>
                <a:spLocks/>
              </p:cNvSpPr>
              <p:nvPr/>
            </p:nvSpPr>
            <p:spPr bwMode="auto">
              <a:xfrm>
                <a:off x="5237" y="1080"/>
                <a:ext cx="24" cy="26"/>
              </a:xfrm>
              <a:custGeom>
                <a:avLst/>
                <a:gdLst>
                  <a:gd name="T0" fmla="*/ 70 w 72"/>
                  <a:gd name="T1" fmla="*/ 0 h 79"/>
                  <a:gd name="T2" fmla="*/ 72 w 72"/>
                  <a:gd name="T3" fmla="*/ 4 h 79"/>
                  <a:gd name="T4" fmla="*/ 69 w 72"/>
                  <a:gd name="T5" fmla="*/ 9 h 79"/>
                  <a:gd name="T6" fmla="*/ 67 w 72"/>
                  <a:gd name="T7" fmla="*/ 13 h 79"/>
                  <a:gd name="T8" fmla="*/ 65 w 72"/>
                  <a:gd name="T9" fmla="*/ 18 h 79"/>
                  <a:gd name="T10" fmla="*/ 55 w 72"/>
                  <a:gd name="T11" fmla="*/ 32 h 79"/>
                  <a:gd name="T12" fmla="*/ 44 w 72"/>
                  <a:gd name="T13" fmla="*/ 48 h 79"/>
                  <a:gd name="T14" fmla="*/ 30 w 72"/>
                  <a:gd name="T15" fmla="*/ 62 h 79"/>
                  <a:gd name="T16" fmla="*/ 15 w 72"/>
                  <a:gd name="T17" fmla="*/ 74 h 79"/>
                  <a:gd name="T18" fmla="*/ 13 w 72"/>
                  <a:gd name="T19" fmla="*/ 76 h 79"/>
                  <a:gd name="T20" fmla="*/ 10 w 72"/>
                  <a:gd name="T21" fmla="*/ 77 h 79"/>
                  <a:gd name="T22" fmla="*/ 8 w 72"/>
                  <a:gd name="T23" fmla="*/ 78 h 79"/>
                  <a:gd name="T24" fmla="*/ 5 w 72"/>
                  <a:gd name="T25" fmla="*/ 79 h 79"/>
                  <a:gd name="T26" fmla="*/ 0 w 72"/>
                  <a:gd name="T27" fmla="*/ 77 h 79"/>
                  <a:gd name="T28" fmla="*/ 6 w 72"/>
                  <a:gd name="T29" fmla="*/ 74 h 79"/>
                  <a:gd name="T30" fmla="*/ 11 w 72"/>
                  <a:gd name="T31" fmla="*/ 71 h 79"/>
                  <a:gd name="T32" fmla="*/ 18 w 72"/>
                  <a:gd name="T33" fmla="*/ 67 h 79"/>
                  <a:gd name="T34" fmla="*/ 23 w 72"/>
                  <a:gd name="T35" fmla="*/ 62 h 79"/>
                  <a:gd name="T36" fmla="*/ 35 w 72"/>
                  <a:gd name="T37" fmla="*/ 47 h 79"/>
                  <a:gd name="T38" fmla="*/ 48 w 72"/>
                  <a:gd name="T39" fmla="*/ 33 h 79"/>
                  <a:gd name="T40" fmla="*/ 59 w 72"/>
                  <a:gd name="T41" fmla="*/ 18 h 79"/>
                  <a:gd name="T42" fmla="*/ 68 w 72"/>
                  <a:gd name="T43" fmla="*/ 2 h 79"/>
                  <a:gd name="T44" fmla="*/ 69 w 72"/>
                  <a:gd name="T45" fmla="*/ 0 h 79"/>
                  <a:gd name="T46" fmla="*/ 70 w 72"/>
                  <a:gd name="T47" fmla="*/ 0 h 79"/>
                  <a:gd name="T48" fmla="*/ 70 w 72"/>
                  <a:gd name="T4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79">
                    <a:moveTo>
                      <a:pt x="70" y="0"/>
                    </a:moveTo>
                    <a:lnTo>
                      <a:pt x="72" y="4"/>
                    </a:lnTo>
                    <a:lnTo>
                      <a:pt x="69" y="9"/>
                    </a:lnTo>
                    <a:lnTo>
                      <a:pt x="67" y="13"/>
                    </a:lnTo>
                    <a:lnTo>
                      <a:pt x="65" y="18"/>
                    </a:lnTo>
                    <a:lnTo>
                      <a:pt x="55" y="32"/>
                    </a:lnTo>
                    <a:lnTo>
                      <a:pt x="44" y="48"/>
                    </a:lnTo>
                    <a:lnTo>
                      <a:pt x="30" y="62"/>
                    </a:lnTo>
                    <a:lnTo>
                      <a:pt x="15" y="74"/>
                    </a:lnTo>
                    <a:lnTo>
                      <a:pt x="13" y="76"/>
                    </a:lnTo>
                    <a:lnTo>
                      <a:pt x="10" y="77"/>
                    </a:lnTo>
                    <a:lnTo>
                      <a:pt x="8" y="78"/>
                    </a:lnTo>
                    <a:lnTo>
                      <a:pt x="5" y="79"/>
                    </a:lnTo>
                    <a:lnTo>
                      <a:pt x="0" y="77"/>
                    </a:lnTo>
                    <a:lnTo>
                      <a:pt x="6" y="74"/>
                    </a:lnTo>
                    <a:lnTo>
                      <a:pt x="11" y="71"/>
                    </a:lnTo>
                    <a:lnTo>
                      <a:pt x="18" y="67"/>
                    </a:lnTo>
                    <a:lnTo>
                      <a:pt x="23" y="62"/>
                    </a:lnTo>
                    <a:lnTo>
                      <a:pt x="35" y="47"/>
                    </a:lnTo>
                    <a:lnTo>
                      <a:pt x="48" y="33"/>
                    </a:lnTo>
                    <a:lnTo>
                      <a:pt x="59" y="18"/>
                    </a:lnTo>
                    <a:lnTo>
                      <a:pt x="68" y="2"/>
                    </a:lnTo>
                    <a:lnTo>
                      <a:pt x="69" y="0"/>
                    </a:lnTo>
                    <a:lnTo>
                      <a:pt x="70" y="0"/>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03" name="Freeform 65">
                <a:extLst>
                  <a:ext uri="{FF2B5EF4-FFF2-40B4-BE49-F238E27FC236}">
                    <a16:creationId xmlns:a16="http://schemas.microsoft.com/office/drawing/2014/main" id="{9F46EBA4-D4FE-4474-A5D8-FEB0FFAAF6CC}"/>
                  </a:ext>
                </a:extLst>
              </p:cNvPr>
              <p:cNvSpPr>
                <a:spLocks/>
              </p:cNvSpPr>
              <p:nvPr/>
            </p:nvSpPr>
            <p:spPr bwMode="auto">
              <a:xfrm>
                <a:off x="5231" y="1105"/>
                <a:ext cx="14" cy="15"/>
              </a:xfrm>
              <a:custGeom>
                <a:avLst/>
                <a:gdLst>
                  <a:gd name="T0" fmla="*/ 19 w 44"/>
                  <a:gd name="T1" fmla="*/ 0 h 47"/>
                  <a:gd name="T2" fmla="*/ 30 w 44"/>
                  <a:gd name="T3" fmla="*/ 3 h 47"/>
                  <a:gd name="T4" fmla="*/ 39 w 44"/>
                  <a:gd name="T5" fmla="*/ 11 h 47"/>
                  <a:gd name="T6" fmla="*/ 44 w 44"/>
                  <a:gd name="T7" fmla="*/ 21 h 47"/>
                  <a:gd name="T8" fmla="*/ 43 w 44"/>
                  <a:gd name="T9" fmla="*/ 34 h 47"/>
                  <a:gd name="T10" fmla="*/ 38 w 44"/>
                  <a:gd name="T11" fmla="*/ 41 h 47"/>
                  <a:gd name="T12" fmla="*/ 33 w 44"/>
                  <a:gd name="T13" fmla="*/ 46 h 47"/>
                  <a:gd name="T14" fmla="*/ 24 w 44"/>
                  <a:gd name="T15" fmla="*/ 47 h 47"/>
                  <a:gd name="T16" fmla="*/ 16 w 44"/>
                  <a:gd name="T17" fmla="*/ 47 h 47"/>
                  <a:gd name="T18" fmla="*/ 4 w 44"/>
                  <a:gd name="T19" fmla="*/ 39 h 47"/>
                  <a:gd name="T20" fmla="*/ 0 w 44"/>
                  <a:gd name="T21" fmla="*/ 26 h 47"/>
                  <a:gd name="T22" fmla="*/ 4 w 44"/>
                  <a:gd name="T23" fmla="*/ 12 h 47"/>
                  <a:gd name="T24" fmla="*/ 15 w 44"/>
                  <a:gd name="T25" fmla="*/ 3 h 47"/>
                  <a:gd name="T26" fmla="*/ 16 w 44"/>
                  <a:gd name="T27" fmla="*/ 0 h 47"/>
                  <a:gd name="T28" fmla="*/ 19 w 44"/>
                  <a:gd name="T29" fmla="*/ 0 h 47"/>
                  <a:gd name="T30" fmla="*/ 19 w 44"/>
                  <a:gd name="T3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47">
                    <a:moveTo>
                      <a:pt x="19" y="0"/>
                    </a:moveTo>
                    <a:lnTo>
                      <a:pt x="30" y="3"/>
                    </a:lnTo>
                    <a:lnTo>
                      <a:pt x="39" y="11"/>
                    </a:lnTo>
                    <a:lnTo>
                      <a:pt x="44" y="21"/>
                    </a:lnTo>
                    <a:lnTo>
                      <a:pt x="43" y="34"/>
                    </a:lnTo>
                    <a:lnTo>
                      <a:pt x="38" y="41"/>
                    </a:lnTo>
                    <a:lnTo>
                      <a:pt x="33" y="46"/>
                    </a:lnTo>
                    <a:lnTo>
                      <a:pt x="24" y="47"/>
                    </a:lnTo>
                    <a:lnTo>
                      <a:pt x="16" y="47"/>
                    </a:lnTo>
                    <a:lnTo>
                      <a:pt x="4" y="39"/>
                    </a:lnTo>
                    <a:lnTo>
                      <a:pt x="0" y="26"/>
                    </a:lnTo>
                    <a:lnTo>
                      <a:pt x="4" y="12"/>
                    </a:lnTo>
                    <a:lnTo>
                      <a:pt x="15" y="3"/>
                    </a:lnTo>
                    <a:lnTo>
                      <a:pt x="16" y="0"/>
                    </a:lnTo>
                    <a:lnTo>
                      <a:pt x="19" y="0"/>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04" name="Freeform 66">
                <a:extLst>
                  <a:ext uri="{FF2B5EF4-FFF2-40B4-BE49-F238E27FC236}">
                    <a16:creationId xmlns:a16="http://schemas.microsoft.com/office/drawing/2014/main" id="{1626AA63-BB70-48C7-8A29-F457690802E7}"/>
                  </a:ext>
                </a:extLst>
              </p:cNvPr>
              <p:cNvSpPr>
                <a:spLocks/>
              </p:cNvSpPr>
              <p:nvPr/>
            </p:nvSpPr>
            <p:spPr bwMode="auto">
              <a:xfrm>
                <a:off x="5232" y="1106"/>
                <a:ext cx="12" cy="13"/>
              </a:xfrm>
              <a:custGeom>
                <a:avLst/>
                <a:gdLst>
                  <a:gd name="T0" fmla="*/ 17 w 35"/>
                  <a:gd name="T1" fmla="*/ 0 h 38"/>
                  <a:gd name="T2" fmla="*/ 29 w 35"/>
                  <a:gd name="T3" fmla="*/ 4 h 38"/>
                  <a:gd name="T4" fmla="*/ 35 w 35"/>
                  <a:gd name="T5" fmla="*/ 16 h 38"/>
                  <a:gd name="T6" fmla="*/ 34 w 35"/>
                  <a:gd name="T7" fmla="*/ 28 h 38"/>
                  <a:gd name="T8" fmla="*/ 25 w 35"/>
                  <a:gd name="T9" fmla="*/ 37 h 38"/>
                  <a:gd name="T10" fmla="*/ 14 w 35"/>
                  <a:gd name="T11" fmla="*/ 38 h 38"/>
                  <a:gd name="T12" fmla="*/ 5 w 35"/>
                  <a:gd name="T13" fmla="*/ 33 h 38"/>
                  <a:gd name="T14" fmla="*/ 0 w 35"/>
                  <a:gd name="T15" fmla="*/ 24 h 38"/>
                  <a:gd name="T16" fmla="*/ 2 w 35"/>
                  <a:gd name="T17" fmla="*/ 14 h 38"/>
                  <a:gd name="T18" fmla="*/ 4 w 35"/>
                  <a:gd name="T19" fmla="*/ 9 h 38"/>
                  <a:gd name="T20" fmla="*/ 7 w 35"/>
                  <a:gd name="T21" fmla="*/ 4 h 38"/>
                  <a:gd name="T22" fmla="*/ 11 w 35"/>
                  <a:gd name="T23" fmla="*/ 2 h 38"/>
                  <a:gd name="T24" fmla="*/ 17 w 35"/>
                  <a:gd name="T25" fmla="*/ 0 h 38"/>
                  <a:gd name="T26" fmla="*/ 17 w 35"/>
                  <a:gd name="T2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8">
                    <a:moveTo>
                      <a:pt x="17" y="0"/>
                    </a:moveTo>
                    <a:lnTo>
                      <a:pt x="29" y="4"/>
                    </a:lnTo>
                    <a:lnTo>
                      <a:pt x="35" y="16"/>
                    </a:lnTo>
                    <a:lnTo>
                      <a:pt x="34" y="28"/>
                    </a:lnTo>
                    <a:lnTo>
                      <a:pt x="25" y="37"/>
                    </a:lnTo>
                    <a:lnTo>
                      <a:pt x="14" y="38"/>
                    </a:lnTo>
                    <a:lnTo>
                      <a:pt x="5" y="33"/>
                    </a:lnTo>
                    <a:lnTo>
                      <a:pt x="0" y="24"/>
                    </a:lnTo>
                    <a:lnTo>
                      <a:pt x="2" y="14"/>
                    </a:lnTo>
                    <a:lnTo>
                      <a:pt x="4" y="9"/>
                    </a:lnTo>
                    <a:lnTo>
                      <a:pt x="7" y="4"/>
                    </a:lnTo>
                    <a:lnTo>
                      <a:pt x="11" y="2"/>
                    </a:lnTo>
                    <a:lnTo>
                      <a:pt x="17" y="0"/>
                    </a:lnTo>
                    <a:lnTo>
                      <a:pt x="17"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05" name="Freeform 67">
                <a:extLst>
                  <a:ext uri="{FF2B5EF4-FFF2-40B4-BE49-F238E27FC236}">
                    <a16:creationId xmlns:a16="http://schemas.microsoft.com/office/drawing/2014/main" id="{A40DAED6-C3A5-478B-A819-1DAAE23F3E37}"/>
                  </a:ext>
                </a:extLst>
              </p:cNvPr>
              <p:cNvSpPr>
                <a:spLocks/>
              </p:cNvSpPr>
              <p:nvPr/>
            </p:nvSpPr>
            <p:spPr bwMode="auto">
              <a:xfrm>
                <a:off x="5221" y="1096"/>
                <a:ext cx="35" cy="34"/>
              </a:xfrm>
              <a:custGeom>
                <a:avLst/>
                <a:gdLst>
                  <a:gd name="T0" fmla="*/ 45 w 106"/>
                  <a:gd name="T1" fmla="*/ 0 h 102"/>
                  <a:gd name="T2" fmla="*/ 54 w 106"/>
                  <a:gd name="T3" fmla="*/ 0 h 102"/>
                  <a:gd name="T4" fmla="*/ 63 w 106"/>
                  <a:gd name="T5" fmla="*/ 2 h 102"/>
                  <a:gd name="T6" fmla="*/ 71 w 106"/>
                  <a:gd name="T7" fmla="*/ 4 h 102"/>
                  <a:gd name="T8" fmla="*/ 78 w 106"/>
                  <a:gd name="T9" fmla="*/ 9 h 102"/>
                  <a:gd name="T10" fmla="*/ 76 w 106"/>
                  <a:gd name="T11" fmla="*/ 12 h 102"/>
                  <a:gd name="T12" fmla="*/ 72 w 106"/>
                  <a:gd name="T13" fmla="*/ 10 h 102"/>
                  <a:gd name="T14" fmla="*/ 68 w 106"/>
                  <a:gd name="T15" fmla="*/ 9 h 102"/>
                  <a:gd name="T16" fmla="*/ 66 w 106"/>
                  <a:gd name="T17" fmla="*/ 7 h 102"/>
                  <a:gd name="T18" fmla="*/ 62 w 106"/>
                  <a:gd name="T19" fmla="*/ 7 h 102"/>
                  <a:gd name="T20" fmla="*/ 53 w 106"/>
                  <a:gd name="T21" fmla="*/ 4 h 102"/>
                  <a:gd name="T22" fmla="*/ 43 w 106"/>
                  <a:gd name="T23" fmla="*/ 4 h 102"/>
                  <a:gd name="T24" fmla="*/ 34 w 106"/>
                  <a:gd name="T25" fmla="*/ 7 h 102"/>
                  <a:gd name="T26" fmla="*/ 27 w 106"/>
                  <a:gd name="T27" fmla="*/ 12 h 102"/>
                  <a:gd name="T28" fmla="*/ 18 w 106"/>
                  <a:gd name="T29" fmla="*/ 19 h 102"/>
                  <a:gd name="T30" fmla="*/ 12 w 106"/>
                  <a:gd name="T31" fmla="*/ 28 h 102"/>
                  <a:gd name="T32" fmla="*/ 8 w 106"/>
                  <a:gd name="T33" fmla="*/ 38 h 102"/>
                  <a:gd name="T34" fmla="*/ 7 w 106"/>
                  <a:gd name="T35" fmla="*/ 48 h 102"/>
                  <a:gd name="T36" fmla="*/ 7 w 106"/>
                  <a:gd name="T37" fmla="*/ 59 h 102"/>
                  <a:gd name="T38" fmla="*/ 10 w 106"/>
                  <a:gd name="T39" fmla="*/ 73 h 102"/>
                  <a:gd name="T40" fmla="*/ 19 w 106"/>
                  <a:gd name="T41" fmla="*/ 86 h 102"/>
                  <a:gd name="T42" fmla="*/ 32 w 106"/>
                  <a:gd name="T43" fmla="*/ 96 h 102"/>
                  <a:gd name="T44" fmla="*/ 58 w 106"/>
                  <a:gd name="T45" fmla="*/ 97 h 102"/>
                  <a:gd name="T46" fmla="*/ 82 w 106"/>
                  <a:gd name="T47" fmla="*/ 85 h 102"/>
                  <a:gd name="T48" fmla="*/ 98 w 106"/>
                  <a:gd name="T49" fmla="*/ 63 h 102"/>
                  <a:gd name="T50" fmla="*/ 100 w 106"/>
                  <a:gd name="T51" fmla="*/ 37 h 102"/>
                  <a:gd name="T52" fmla="*/ 103 w 106"/>
                  <a:gd name="T53" fmla="*/ 33 h 102"/>
                  <a:gd name="T54" fmla="*/ 106 w 106"/>
                  <a:gd name="T55" fmla="*/ 39 h 102"/>
                  <a:gd name="T56" fmla="*/ 106 w 106"/>
                  <a:gd name="T57" fmla="*/ 48 h 102"/>
                  <a:gd name="T58" fmla="*/ 105 w 106"/>
                  <a:gd name="T59" fmla="*/ 58 h 102"/>
                  <a:gd name="T60" fmla="*/ 103 w 106"/>
                  <a:gd name="T61" fmla="*/ 66 h 102"/>
                  <a:gd name="T62" fmla="*/ 91 w 106"/>
                  <a:gd name="T63" fmla="*/ 85 h 102"/>
                  <a:gd name="T64" fmla="*/ 72 w 106"/>
                  <a:gd name="T65" fmla="*/ 97 h 102"/>
                  <a:gd name="T66" fmla="*/ 49 w 106"/>
                  <a:gd name="T67" fmla="*/ 102 h 102"/>
                  <a:gd name="T68" fmla="*/ 27 w 106"/>
                  <a:gd name="T69" fmla="*/ 98 h 102"/>
                  <a:gd name="T70" fmla="*/ 7 w 106"/>
                  <a:gd name="T71" fmla="*/ 76 h 102"/>
                  <a:gd name="T72" fmla="*/ 0 w 106"/>
                  <a:gd name="T73" fmla="*/ 52 h 102"/>
                  <a:gd name="T74" fmla="*/ 7 w 106"/>
                  <a:gd name="T75" fmla="*/ 29 h 102"/>
                  <a:gd name="T76" fmla="*/ 22 w 106"/>
                  <a:gd name="T77" fmla="*/ 10 h 102"/>
                  <a:gd name="T78" fmla="*/ 27 w 106"/>
                  <a:gd name="T79" fmla="*/ 7 h 102"/>
                  <a:gd name="T80" fmla="*/ 33 w 106"/>
                  <a:gd name="T81" fmla="*/ 3 h 102"/>
                  <a:gd name="T82" fmla="*/ 39 w 106"/>
                  <a:gd name="T83" fmla="*/ 2 h 102"/>
                  <a:gd name="T84" fmla="*/ 45 w 106"/>
                  <a:gd name="T85" fmla="*/ 0 h 102"/>
                  <a:gd name="T86" fmla="*/ 45 w 106"/>
                  <a:gd name="T8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 h="102">
                    <a:moveTo>
                      <a:pt x="45" y="0"/>
                    </a:moveTo>
                    <a:lnTo>
                      <a:pt x="54" y="0"/>
                    </a:lnTo>
                    <a:lnTo>
                      <a:pt x="63" y="2"/>
                    </a:lnTo>
                    <a:lnTo>
                      <a:pt x="71" y="4"/>
                    </a:lnTo>
                    <a:lnTo>
                      <a:pt x="78" y="9"/>
                    </a:lnTo>
                    <a:lnTo>
                      <a:pt x="76" y="12"/>
                    </a:lnTo>
                    <a:lnTo>
                      <a:pt x="72" y="10"/>
                    </a:lnTo>
                    <a:lnTo>
                      <a:pt x="68" y="9"/>
                    </a:lnTo>
                    <a:lnTo>
                      <a:pt x="66" y="7"/>
                    </a:lnTo>
                    <a:lnTo>
                      <a:pt x="62" y="7"/>
                    </a:lnTo>
                    <a:lnTo>
                      <a:pt x="53" y="4"/>
                    </a:lnTo>
                    <a:lnTo>
                      <a:pt x="43" y="4"/>
                    </a:lnTo>
                    <a:lnTo>
                      <a:pt x="34" y="7"/>
                    </a:lnTo>
                    <a:lnTo>
                      <a:pt x="27" y="12"/>
                    </a:lnTo>
                    <a:lnTo>
                      <a:pt x="18" y="19"/>
                    </a:lnTo>
                    <a:lnTo>
                      <a:pt x="12" y="28"/>
                    </a:lnTo>
                    <a:lnTo>
                      <a:pt x="8" y="38"/>
                    </a:lnTo>
                    <a:lnTo>
                      <a:pt x="7" y="48"/>
                    </a:lnTo>
                    <a:lnTo>
                      <a:pt x="7" y="59"/>
                    </a:lnTo>
                    <a:lnTo>
                      <a:pt x="10" y="73"/>
                    </a:lnTo>
                    <a:lnTo>
                      <a:pt x="19" y="86"/>
                    </a:lnTo>
                    <a:lnTo>
                      <a:pt x="32" y="96"/>
                    </a:lnTo>
                    <a:lnTo>
                      <a:pt x="58" y="97"/>
                    </a:lnTo>
                    <a:lnTo>
                      <a:pt x="82" y="85"/>
                    </a:lnTo>
                    <a:lnTo>
                      <a:pt x="98" y="63"/>
                    </a:lnTo>
                    <a:lnTo>
                      <a:pt x="100" y="37"/>
                    </a:lnTo>
                    <a:lnTo>
                      <a:pt x="103" y="33"/>
                    </a:lnTo>
                    <a:lnTo>
                      <a:pt x="106" y="39"/>
                    </a:lnTo>
                    <a:lnTo>
                      <a:pt x="106" y="48"/>
                    </a:lnTo>
                    <a:lnTo>
                      <a:pt x="105" y="58"/>
                    </a:lnTo>
                    <a:lnTo>
                      <a:pt x="103" y="66"/>
                    </a:lnTo>
                    <a:lnTo>
                      <a:pt x="91" y="85"/>
                    </a:lnTo>
                    <a:lnTo>
                      <a:pt x="72" y="97"/>
                    </a:lnTo>
                    <a:lnTo>
                      <a:pt x="49" y="102"/>
                    </a:lnTo>
                    <a:lnTo>
                      <a:pt x="27" y="98"/>
                    </a:lnTo>
                    <a:lnTo>
                      <a:pt x="7" y="76"/>
                    </a:lnTo>
                    <a:lnTo>
                      <a:pt x="0" y="52"/>
                    </a:lnTo>
                    <a:lnTo>
                      <a:pt x="7" y="29"/>
                    </a:lnTo>
                    <a:lnTo>
                      <a:pt x="22" y="10"/>
                    </a:lnTo>
                    <a:lnTo>
                      <a:pt x="27" y="7"/>
                    </a:lnTo>
                    <a:lnTo>
                      <a:pt x="33" y="3"/>
                    </a:lnTo>
                    <a:lnTo>
                      <a:pt x="39" y="2"/>
                    </a:lnTo>
                    <a:lnTo>
                      <a:pt x="45" y="0"/>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06" name="Freeform 68">
                <a:extLst>
                  <a:ext uri="{FF2B5EF4-FFF2-40B4-BE49-F238E27FC236}">
                    <a16:creationId xmlns:a16="http://schemas.microsoft.com/office/drawing/2014/main" id="{2F09C44C-F181-4A42-9C6D-46F43874C559}"/>
                  </a:ext>
                </a:extLst>
              </p:cNvPr>
              <p:cNvSpPr>
                <a:spLocks/>
              </p:cNvSpPr>
              <p:nvPr/>
            </p:nvSpPr>
            <p:spPr bwMode="auto">
              <a:xfrm>
                <a:off x="5482" y="1027"/>
                <a:ext cx="65" cy="86"/>
              </a:xfrm>
              <a:custGeom>
                <a:avLst/>
                <a:gdLst>
                  <a:gd name="T0" fmla="*/ 5 w 195"/>
                  <a:gd name="T1" fmla="*/ 0 h 258"/>
                  <a:gd name="T2" fmla="*/ 14 w 195"/>
                  <a:gd name="T3" fmla="*/ 14 h 258"/>
                  <a:gd name="T4" fmla="*/ 26 w 195"/>
                  <a:gd name="T5" fmla="*/ 29 h 258"/>
                  <a:gd name="T6" fmla="*/ 36 w 195"/>
                  <a:gd name="T7" fmla="*/ 44 h 258"/>
                  <a:gd name="T8" fmla="*/ 44 w 195"/>
                  <a:gd name="T9" fmla="*/ 57 h 258"/>
                  <a:gd name="T10" fmla="*/ 52 w 195"/>
                  <a:gd name="T11" fmla="*/ 67 h 258"/>
                  <a:gd name="T12" fmla="*/ 61 w 195"/>
                  <a:gd name="T13" fmla="*/ 77 h 258"/>
                  <a:gd name="T14" fmla="*/ 68 w 195"/>
                  <a:gd name="T15" fmla="*/ 87 h 258"/>
                  <a:gd name="T16" fmla="*/ 77 w 195"/>
                  <a:gd name="T17" fmla="*/ 98 h 258"/>
                  <a:gd name="T18" fmla="*/ 96 w 195"/>
                  <a:gd name="T19" fmla="*/ 123 h 258"/>
                  <a:gd name="T20" fmla="*/ 114 w 195"/>
                  <a:gd name="T21" fmla="*/ 148 h 258"/>
                  <a:gd name="T22" fmla="*/ 131 w 195"/>
                  <a:gd name="T23" fmla="*/ 173 h 258"/>
                  <a:gd name="T24" fmla="*/ 151 w 195"/>
                  <a:gd name="T25" fmla="*/ 200 h 258"/>
                  <a:gd name="T26" fmla="*/ 164 w 195"/>
                  <a:gd name="T27" fmla="*/ 211 h 258"/>
                  <a:gd name="T28" fmla="*/ 175 w 195"/>
                  <a:gd name="T29" fmla="*/ 225 h 258"/>
                  <a:gd name="T30" fmla="*/ 186 w 195"/>
                  <a:gd name="T31" fmla="*/ 239 h 258"/>
                  <a:gd name="T32" fmla="*/ 195 w 195"/>
                  <a:gd name="T33" fmla="*/ 254 h 258"/>
                  <a:gd name="T34" fmla="*/ 194 w 195"/>
                  <a:gd name="T35" fmla="*/ 255 h 258"/>
                  <a:gd name="T36" fmla="*/ 194 w 195"/>
                  <a:gd name="T37" fmla="*/ 258 h 258"/>
                  <a:gd name="T38" fmla="*/ 186 w 195"/>
                  <a:gd name="T39" fmla="*/ 249 h 258"/>
                  <a:gd name="T40" fmla="*/ 180 w 195"/>
                  <a:gd name="T41" fmla="*/ 239 h 258"/>
                  <a:gd name="T42" fmla="*/ 174 w 195"/>
                  <a:gd name="T43" fmla="*/ 230 h 258"/>
                  <a:gd name="T44" fmla="*/ 166 w 195"/>
                  <a:gd name="T45" fmla="*/ 221 h 258"/>
                  <a:gd name="T46" fmla="*/ 154 w 195"/>
                  <a:gd name="T47" fmla="*/ 209 h 258"/>
                  <a:gd name="T48" fmla="*/ 142 w 195"/>
                  <a:gd name="T49" fmla="*/ 195 h 258"/>
                  <a:gd name="T50" fmla="*/ 131 w 195"/>
                  <a:gd name="T51" fmla="*/ 181 h 258"/>
                  <a:gd name="T52" fmla="*/ 121 w 195"/>
                  <a:gd name="T53" fmla="*/ 167 h 258"/>
                  <a:gd name="T54" fmla="*/ 103 w 195"/>
                  <a:gd name="T55" fmla="*/ 144 h 258"/>
                  <a:gd name="T56" fmla="*/ 87 w 195"/>
                  <a:gd name="T57" fmla="*/ 122 h 258"/>
                  <a:gd name="T58" fmla="*/ 71 w 195"/>
                  <a:gd name="T59" fmla="*/ 99 h 258"/>
                  <a:gd name="T60" fmla="*/ 52 w 195"/>
                  <a:gd name="T61" fmla="*/ 78 h 258"/>
                  <a:gd name="T62" fmla="*/ 41 w 195"/>
                  <a:gd name="T63" fmla="*/ 62 h 258"/>
                  <a:gd name="T64" fmla="*/ 26 w 195"/>
                  <a:gd name="T65" fmla="*/ 40 h 258"/>
                  <a:gd name="T66" fmla="*/ 12 w 195"/>
                  <a:gd name="T67" fmla="*/ 19 h 258"/>
                  <a:gd name="T68" fmla="*/ 0 w 195"/>
                  <a:gd name="T69" fmla="*/ 3 h 258"/>
                  <a:gd name="T70" fmla="*/ 5 w 195"/>
                  <a:gd name="T71" fmla="*/ 0 h 258"/>
                  <a:gd name="T72" fmla="*/ 5 w 195"/>
                  <a:gd name="T73"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5" h="258">
                    <a:moveTo>
                      <a:pt x="5" y="0"/>
                    </a:moveTo>
                    <a:lnTo>
                      <a:pt x="14" y="14"/>
                    </a:lnTo>
                    <a:lnTo>
                      <a:pt x="26" y="29"/>
                    </a:lnTo>
                    <a:lnTo>
                      <a:pt x="36" y="44"/>
                    </a:lnTo>
                    <a:lnTo>
                      <a:pt x="44" y="57"/>
                    </a:lnTo>
                    <a:lnTo>
                      <a:pt x="52" y="67"/>
                    </a:lnTo>
                    <a:lnTo>
                      <a:pt x="61" y="77"/>
                    </a:lnTo>
                    <a:lnTo>
                      <a:pt x="68" y="87"/>
                    </a:lnTo>
                    <a:lnTo>
                      <a:pt x="77" y="98"/>
                    </a:lnTo>
                    <a:lnTo>
                      <a:pt x="96" y="123"/>
                    </a:lnTo>
                    <a:lnTo>
                      <a:pt x="114" y="148"/>
                    </a:lnTo>
                    <a:lnTo>
                      <a:pt x="131" y="173"/>
                    </a:lnTo>
                    <a:lnTo>
                      <a:pt x="151" y="200"/>
                    </a:lnTo>
                    <a:lnTo>
                      <a:pt x="164" y="211"/>
                    </a:lnTo>
                    <a:lnTo>
                      <a:pt x="175" y="225"/>
                    </a:lnTo>
                    <a:lnTo>
                      <a:pt x="186" y="239"/>
                    </a:lnTo>
                    <a:lnTo>
                      <a:pt x="195" y="254"/>
                    </a:lnTo>
                    <a:lnTo>
                      <a:pt x="194" y="255"/>
                    </a:lnTo>
                    <a:lnTo>
                      <a:pt x="194" y="258"/>
                    </a:lnTo>
                    <a:lnTo>
                      <a:pt x="186" y="249"/>
                    </a:lnTo>
                    <a:lnTo>
                      <a:pt x="180" y="239"/>
                    </a:lnTo>
                    <a:lnTo>
                      <a:pt x="174" y="230"/>
                    </a:lnTo>
                    <a:lnTo>
                      <a:pt x="166" y="221"/>
                    </a:lnTo>
                    <a:lnTo>
                      <a:pt x="154" y="209"/>
                    </a:lnTo>
                    <a:lnTo>
                      <a:pt x="142" y="195"/>
                    </a:lnTo>
                    <a:lnTo>
                      <a:pt x="131" y="181"/>
                    </a:lnTo>
                    <a:lnTo>
                      <a:pt x="121" y="167"/>
                    </a:lnTo>
                    <a:lnTo>
                      <a:pt x="103" y="144"/>
                    </a:lnTo>
                    <a:lnTo>
                      <a:pt x="87" y="122"/>
                    </a:lnTo>
                    <a:lnTo>
                      <a:pt x="71" y="99"/>
                    </a:lnTo>
                    <a:lnTo>
                      <a:pt x="52" y="78"/>
                    </a:lnTo>
                    <a:lnTo>
                      <a:pt x="41" y="62"/>
                    </a:lnTo>
                    <a:lnTo>
                      <a:pt x="26" y="40"/>
                    </a:lnTo>
                    <a:lnTo>
                      <a:pt x="12" y="19"/>
                    </a:lnTo>
                    <a:lnTo>
                      <a:pt x="0" y="3"/>
                    </a:lnTo>
                    <a:lnTo>
                      <a:pt x="5"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07" name="Freeform 69">
                <a:extLst>
                  <a:ext uri="{FF2B5EF4-FFF2-40B4-BE49-F238E27FC236}">
                    <a16:creationId xmlns:a16="http://schemas.microsoft.com/office/drawing/2014/main" id="{E72FF20D-A4EF-47A1-A324-AC9B6E705F08}"/>
                  </a:ext>
                </a:extLst>
              </p:cNvPr>
              <p:cNvSpPr>
                <a:spLocks/>
              </p:cNvSpPr>
              <p:nvPr/>
            </p:nvSpPr>
            <p:spPr bwMode="auto">
              <a:xfrm>
                <a:off x="5474" y="1039"/>
                <a:ext cx="63" cy="81"/>
              </a:xfrm>
              <a:custGeom>
                <a:avLst/>
                <a:gdLst>
                  <a:gd name="T0" fmla="*/ 3 w 189"/>
                  <a:gd name="T1" fmla="*/ 0 h 245"/>
                  <a:gd name="T2" fmla="*/ 17 w 189"/>
                  <a:gd name="T3" fmla="*/ 15 h 245"/>
                  <a:gd name="T4" fmla="*/ 30 w 189"/>
                  <a:gd name="T5" fmla="*/ 30 h 245"/>
                  <a:gd name="T6" fmla="*/ 44 w 189"/>
                  <a:gd name="T7" fmla="*/ 46 h 245"/>
                  <a:gd name="T8" fmla="*/ 56 w 189"/>
                  <a:gd name="T9" fmla="*/ 63 h 245"/>
                  <a:gd name="T10" fmla="*/ 67 w 189"/>
                  <a:gd name="T11" fmla="*/ 77 h 245"/>
                  <a:gd name="T12" fmla="*/ 78 w 189"/>
                  <a:gd name="T13" fmla="*/ 90 h 245"/>
                  <a:gd name="T14" fmla="*/ 87 w 189"/>
                  <a:gd name="T15" fmla="*/ 105 h 245"/>
                  <a:gd name="T16" fmla="*/ 100 w 189"/>
                  <a:gd name="T17" fmla="*/ 119 h 245"/>
                  <a:gd name="T18" fmla="*/ 110 w 189"/>
                  <a:gd name="T19" fmla="*/ 136 h 245"/>
                  <a:gd name="T20" fmla="*/ 121 w 189"/>
                  <a:gd name="T21" fmla="*/ 151 h 245"/>
                  <a:gd name="T22" fmla="*/ 133 w 189"/>
                  <a:gd name="T23" fmla="*/ 166 h 245"/>
                  <a:gd name="T24" fmla="*/ 145 w 189"/>
                  <a:gd name="T25" fmla="*/ 182 h 245"/>
                  <a:gd name="T26" fmla="*/ 155 w 189"/>
                  <a:gd name="T27" fmla="*/ 193 h 245"/>
                  <a:gd name="T28" fmla="*/ 166 w 189"/>
                  <a:gd name="T29" fmla="*/ 211 h 245"/>
                  <a:gd name="T30" fmla="*/ 179 w 189"/>
                  <a:gd name="T31" fmla="*/ 229 h 245"/>
                  <a:gd name="T32" fmla="*/ 188 w 189"/>
                  <a:gd name="T33" fmla="*/ 241 h 245"/>
                  <a:gd name="T34" fmla="*/ 189 w 189"/>
                  <a:gd name="T35" fmla="*/ 244 h 245"/>
                  <a:gd name="T36" fmla="*/ 189 w 189"/>
                  <a:gd name="T37" fmla="*/ 245 h 245"/>
                  <a:gd name="T38" fmla="*/ 188 w 189"/>
                  <a:gd name="T39" fmla="*/ 245 h 245"/>
                  <a:gd name="T40" fmla="*/ 186 w 189"/>
                  <a:gd name="T41" fmla="*/ 245 h 245"/>
                  <a:gd name="T42" fmla="*/ 176 w 189"/>
                  <a:gd name="T43" fmla="*/ 234 h 245"/>
                  <a:gd name="T44" fmla="*/ 165 w 189"/>
                  <a:gd name="T45" fmla="*/ 216 h 245"/>
                  <a:gd name="T46" fmla="*/ 154 w 189"/>
                  <a:gd name="T47" fmla="*/ 198 h 245"/>
                  <a:gd name="T48" fmla="*/ 144 w 189"/>
                  <a:gd name="T49" fmla="*/ 187 h 245"/>
                  <a:gd name="T50" fmla="*/ 130 w 189"/>
                  <a:gd name="T51" fmla="*/ 168 h 245"/>
                  <a:gd name="T52" fmla="*/ 116 w 189"/>
                  <a:gd name="T53" fmla="*/ 152 h 245"/>
                  <a:gd name="T54" fmla="*/ 102 w 189"/>
                  <a:gd name="T55" fmla="*/ 133 h 245"/>
                  <a:gd name="T56" fmla="*/ 91 w 189"/>
                  <a:gd name="T57" fmla="*/ 116 h 245"/>
                  <a:gd name="T58" fmla="*/ 81 w 189"/>
                  <a:gd name="T59" fmla="*/ 103 h 245"/>
                  <a:gd name="T60" fmla="*/ 73 w 189"/>
                  <a:gd name="T61" fmla="*/ 90 h 245"/>
                  <a:gd name="T62" fmla="*/ 66 w 189"/>
                  <a:gd name="T63" fmla="*/ 79 h 245"/>
                  <a:gd name="T64" fmla="*/ 56 w 189"/>
                  <a:gd name="T65" fmla="*/ 68 h 245"/>
                  <a:gd name="T66" fmla="*/ 43 w 189"/>
                  <a:gd name="T67" fmla="*/ 50 h 245"/>
                  <a:gd name="T68" fmla="*/ 30 w 189"/>
                  <a:gd name="T69" fmla="*/ 35 h 245"/>
                  <a:gd name="T70" fmla="*/ 15 w 189"/>
                  <a:gd name="T71" fmla="*/ 19 h 245"/>
                  <a:gd name="T72" fmla="*/ 0 w 189"/>
                  <a:gd name="T73" fmla="*/ 4 h 245"/>
                  <a:gd name="T74" fmla="*/ 3 w 189"/>
                  <a:gd name="T75" fmla="*/ 0 h 245"/>
                  <a:gd name="T76" fmla="*/ 3 w 189"/>
                  <a:gd name="T7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245">
                    <a:moveTo>
                      <a:pt x="3" y="0"/>
                    </a:moveTo>
                    <a:lnTo>
                      <a:pt x="17" y="15"/>
                    </a:lnTo>
                    <a:lnTo>
                      <a:pt x="30" y="30"/>
                    </a:lnTo>
                    <a:lnTo>
                      <a:pt x="44" y="46"/>
                    </a:lnTo>
                    <a:lnTo>
                      <a:pt x="56" y="63"/>
                    </a:lnTo>
                    <a:lnTo>
                      <a:pt x="67" y="77"/>
                    </a:lnTo>
                    <a:lnTo>
                      <a:pt x="78" y="90"/>
                    </a:lnTo>
                    <a:lnTo>
                      <a:pt x="87" y="105"/>
                    </a:lnTo>
                    <a:lnTo>
                      <a:pt x="100" y="119"/>
                    </a:lnTo>
                    <a:lnTo>
                      <a:pt x="110" y="136"/>
                    </a:lnTo>
                    <a:lnTo>
                      <a:pt x="121" y="151"/>
                    </a:lnTo>
                    <a:lnTo>
                      <a:pt x="133" y="166"/>
                    </a:lnTo>
                    <a:lnTo>
                      <a:pt x="145" y="182"/>
                    </a:lnTo>
                    <a:lnTo>
                      <a:pt x="155" y="193"/>
                    </a:lnTo>
                    <a:lnTo>
                      <a:pt x="166" y="211"/>
                    </a:lnTo>
                    <a:lnTo>
                      <a:pt x="179" y="229"/>
                    </a:lnTo>
                    <a:lnTo>
                      <a:pt x="188" y="241"/>
                    </a:lnTo>
                    <a:lnTo>
                      <a:pt x="189" y="244"/>
                    </a:lnTo>
                    <a:lnTo>
                      <a:pt x="189" y="245"/>
                    </a:lnTo>
                    <a:lnTo>
                      <a:pt x="188" y="245"/>
                    </a:lnTo>
                    <a:lnTo>
                      <a:pt x="186" y="245"/>
                    </a:lnTo>
                    <a:lnTo>
                      <a:pt x="176" y="234"/>
                    </a:lnTo>
                    <a:lnTo>
                      <a:pt x="165" y="216"/>
                    </a:lnTo>
                    <a:lnTo>
                      <a:pt x="154" y="198"/>
                    </a:lnTo>
                    <a:lnTo>
                      <a:pt x="144" y="187"/>
                    </a:lnTo>
                    <a:lnTo>
                      <a:pt x="130" y="168"/>
                    </a:lnTo>
                    <a:lnTo>
                      <a:pt x="116" y="152"/>
                    </a:lnTo>
                    <a:lnTo>
                      <a:pt x="102" y="133"/>
                    </a:lnTo>
                    <a:lnTo>
                      <a:pt x="91" y="116"/>
                    </a:lnTo>
                    <a:lnTo>
                      <a:pt x="81" y="103"/>
                    </a:lnTo>
                    <a:lnTo>
                      <a:pt x="73" y="90"/>
                    </a:lnTo>
                    <a:lnTo>
                      <a:pt x="66" y="79"/>
                    </a:lnTo>
                    <a:lnTo>
                      <a:pt x="56" y="68"/>
                    </a:lnTo>
                    <a:lnTo>
                      <a:pt x="43" y="50"/>
                    </a:lnTo>
                    <a:lnTo>
                      <a:pt x="30" y="35"/>
                    </a:lnTo>
                    <a:lnTo>
                      <a:pt x="15" y="19"/>
                    </a:lnTo>
                    <a:lnTo>
                      <a:pt x="0" y="4"/>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08" name="Freeform 70">
                <a:extLst>
                  <a:ext uri="{FF2B5EF4-FFF2-40B4-BE49-F238E27FC236}">
                    <a16:creationId xmlns:a16="http://schemas.microsoft.com/office/drawing/2014/main" id="{BFBBB55E-4EB7-461A-9FFB-29A123AE5282}"/>
                  </a:ext>
                </a:extLst>
              </p:cNvPr>
              <p:cNvSpPr>
                <a:spLocks/>
              </p:cNvSpPr>
              <p:nvPr/>
            </p:nvSpPr>
            <p:spPr bwMode="auto">
              <a:xfrm>
                <a:off x="5536" y="1112"/>
                <a:ext cx="14" cy="15"/>
              </a:xfrm>
              <a:custGeom>
                <a:avLst/>
                <a:gdLst>
                  <a:gd name="T0" fmla="*/ 34 w 43"/>
                  <a:gd name="T1" fmla="*/ 1 h 43"/>
                  <a:gd name="T2" fmla="*/ 43 w 43"/>
                  <a:gd name="T3" fmla="*/ 11 h 43"/>
                  <a:gd name="T4" fmla="*/ 43 w 43"/>
                  <a:gd name="T5" fmla="*/ 26 h 43"/>
                  <a:gd name="T6" fmla="*/ 34 w 43"/>
                  <a:gd name="T7" fmla="*/ 39 h 43"/>
                  <a:gd name="T8" fmla="*/ 20 w 43"/>
                  <a:gd name="T9" fmla="*/ 43 h 43"/>
                  <a:gd name="T10" fmla="*/ 6 w 43"/>
                  <a:gd name="T11" fmla="*/ 37 h 43"/>
                  <a:gd name="T12" fmla="*/ 0 w 43"/>
                  <a:gd name="T13" fmla="*/ 24 h 43"/>
                  <a:gd name="T14" fmla="*/ 3 w 43"/>
                  <a:gd name="T15" fmla="*/ 10 h 43"/>
                  <a:gd name="T16" fmla="*/ 14 w 43"/>
                  <a:gd name="T17" fmla="*/ 1 h 43"/>
                  <a:gd name="T18" fmla="*/ 19 w 43"/>
                  <a:gd name="T19" fmla="*/ 0 h 43"/>
                  <a:gd name="T20" fmla="*/ 24 w 43"/>
                  <a:gd name="T21" fmla="*/ 0 h 43"/>
                  <a:gd name="T22" fmla="*/ 28 w 43"/>
                  <a:gd name="T23" fmla="*/ 0 h 43"/>
                  <a:gd name="T24" fmla="*/ 34 w 43"/>
                  <a:gd name="T25" fmla="*/ 1 h 43"/>
                  <a:gd name="T26" fmla="*/ 34 w 43"/>
                  <a:gd name="T27"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3">
                    <a:moveTo>
                      <a:pt x="34" y="1"/>
                    </a:moveTo>
                    <a:lnTo>
                      <a:pt x="43" y="11"/>
                    </a:lnTo>
                    <a:lnTo>
                      <a:pt x="43" y="26"/>
                    </a:lnTo>
                    <a:lnTo>
                      <a:pt x="34" y="39"/>
                    </a:lnTo>
                    <a:lnTo>
                      <a:pt x="20" y="43"/>
                    </a:lnTo>
                    <a:lnTo>
                      <a:pt x="6" y="37"/>
                    </a:lnTo>
                    <a:lnTo>
                      <a:pt x="0" y="24"/>
                    </a:lnTo>
                    <a:lnTo>
                      <a:pt x="3" y="10"/>
                    </a:lnTo>
                    <a:lnTo>
                      <a:pt x="14" y="1"/>
                    </a:lnTo>
                    <a:lnTo>
                      <a:pt x="19" y="0"/>
                    </a:lnTo>
                    <a:lnTo>
                      <a:pt x="24" y="0"/>
                    </a:lnTo>
                    <a:lnTo>
                      <a:pt x="28" y="0"/>
                    </a:lnTo>
                    <a:lnTo>
                      <a:pt x="34" y="1"/>
                    </a:lnTo>
                    <a:lnTo>
                      <a:pt x="3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09" name="Freeform 71">
                <a:extLst>
                  <a:ext uri="{FF2B5EF4-FFF2-40B4-BE49-F238E27FC236}">
                    <a16:creationId xmlns:a16="http://schemas.microsoft.com/office/drawing/2014/main" id="{5390C869-5E8B-4AE9-AA4F-380BCBFF68CA}"/>
                  </a:ext>
                </a:extLst>
              </p:cNvPr>
              <p:cNvSpPr>
                <a:spLocks/>
              </p:cNvSpPr>
              <p:nvPr/>
            </p:nvSpPr>
            <p:spPr bwMode="auto">
              <a:xfrm>
                <a:off x="5538" y="1114"/>
                <a:ext cx="10" cy="11"/>
              </a:xfrm>
              <a:custGeom>
                <a:avLst/>
                <a:gdLst>
                  <a:gd name="T0" fmla="*/ 14 w 32"/>
                  <a:gd name="T1" fmla="*/ 0 h 33"/>
                  <a:gd name="T2" fmla="*/ 22 w 32"/>
                  <a:gd name="T3" fmla="*/ 0 h 33"/>
                  <a:gd name="T4" fmla="*/ 28 w 32"/>
                  <a:gd name="T5" fmla="*/ 4 h 33"/>
                  <a:gd name="T6" fmla="*/ 32 w 32"/>
                  <a:gd name="T7" fmla="*/ 9 h 33"/>
                  <a:gd name="T8" fmla="*/ 32 w 32"/>
                  <a:gd name="T9" fmla="*/ 18 h 33"/>
                  <a:gd name="T10" fmla="*/ 30 w 32"/>
                  <a:gd name="T11" fmla="*/ 24 h 33"/>
                  <a:gd name="T12" fmla="*/ 25 w 32"/>
                  <a:gd name="T13" fmla="*/ 29 h 33"/>
                  <a:gd name="T14" fmla="*/ 20 w 32"/>
                  <a:gd name="T15" fmla="*/ 32 h 33"/>
                  <a:gd name="T16" fmla="*/ 14 w 32"/>
                  <a:gd name="T17" fmla="*/ 33 h 33"/>
                  <a:gd name="T18" fmla="*/ 3 w 32"/>
                  <a:gd name="T19" fmla="*/ 26 h 33"/>
                  <a:gd name="T20" fmla="*/ 0 w 32"/>
                  <a:gd name="T21" fmla="*/ 15 h 33"/>
                  <a:gd name="T22" fmla="*/ 3 w 32"/>
                  <a:gd name="T23" fmla="*/ 4 h 33"/>
                  <a:gd name="T24" fmla="*/ 14 w 32"/>
                  <a:gd name="T25" fmla="*/ 0 h 33"/>
                  <a:gd name="T26" fmla="*/ 14 w 32"/>
                  <a:gd name="T2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3">
                    <a:moveTo>
                      <a:pt x="14" y="0"/>
                    </a:moveTo>
                    <a:lnTo>
                      <a:pt x="22" y="0"/>
                    </a:lnTo>
                    <a:lnTo>
                      <a:pt x="28" y="4"/>
                    </a:lnTo>
                    <a:lnTo>
                      <a:pt x="32" y="9"/>
                    </a:lnTo>
                    <a:lnTo>
                      <a:pt x="32" y="18"/>
                    </a:lnTo>
                    <a:lnTo>
                      <a:pt x="30" y="24"/>
                    </a:lnTo>
                    <a:lnTo>
                      <a:pt x="25" y="29"/>
                    </a:lnTo>
                    <a:lnTo>
                      <a:pt x="20" y="32"/>
                    </a:lnTo>
                    <a:lnTo>
                      <a:pt x="14" y="33"/>
                    </a:lnTo>
                    <a:lnTo>
                      <a:pt x="3" y="26"/>
                    </a:lnTo>
                    <a:lnTo>
                      <a:pt x="0" y="15"/>
                    </a:lnTo>
                    <a:lnTo>
                      <a:pt x="3" y="4"/>
                    </a:lnTo>
                    <a:lnTo>
                      <a:pt x="14" y="0"/>
                    </a:lnTo>
                    <a:lnTo>
                      <a:pt x="14"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10" name="Freeform 72">
                <a:extLst>
                  <a:ext uri="{FF2B5EF4-FFF2-40B4-BE49-F238E27FC236}">
                    <a16:creationId xmlns:a16="http://schemas.microsoft.com/office/drawing/2014/main" id="{85415554-A625-49D7-98EA-47609312347A}"/>
                  </a:ext>
                </a:extLst>
              </p:cNvPr>
              <p:cNvSpPr>
                <a:spLocks/>
              </p:cNvSpPr>
              <p:nvPr/>
            </p:nvSpPr>
            <p:spPr bwMode="auto">
              <a:xfrm>
                <a:off x="5529" y="1106"/>
                <a:ext cx="28" cy="26"/>
              </a:xfrm>
              <a:custGeom>
                <a:avLst/>
                <a:gdLst>
                  <a:gd name="T0" fmla="*/ 40 w 84"/>
                  <a:gd name="T1" fmla="*/ 0 h 78"/>
                  <a:gd name="T2" fmla="*/ 55 w 84"/>
                  <a:gd name="T3" fmla="*/ 2 h 78"/>
                  <a:gd name="T4" fmla="*/ 69 w 84"/>
                  <a:gd name="T5" fmla="*/ 8 h 78"/>
                  <a:gd name="T6" fmla="*/ 79 w 84"/>
                  <a:gd name="T7" fmla="*/ 18 h 78"/>
                  <a:gd name="T8" fmla="*/ 84 w 84"/>
                  <a:gd name="T9" fmla="*/ 32 h 78"/>
                  <a:gd name="T10" fmla="*/ 82 w 84"/>
                  <a:gd name="T11" fmla="*/ 52 h 78"/>
                  <a:gd name="T12" fmla="*/ 73 w 84"/>
                  <a:gd name="T13" fmla="*/ 67 h 78"/>
                  <a:gd name="T14" fmla="*/ 59 w 84"/>
                  <a:gd name="T15" fmla="*/ 76 h 78"/>
                  <a:gd name="T16" fmla="*/ 44 w 84"/>
                  <a:gd name="T17" fmla="*/ 78 h 78"/>
                  <a:gd name="T18" fmla="*/ 35 w 84"/>
                  <a:gd name="T19" fmla="*/ 77 h 78"/>
                  <a:gd name="T20" fmla="*/ 25 w 84"/>
                  <a:gd name="T21" fmla="*/ 75 h 78"/>
                  <a:gd name="T22" fmla="*/ 16 w 84"/>
                  <a:gd name="T23" fmla="*/ 68 h 78"/>
                  <a:gd name="T24" fmla="*/ 9 w 84"/>
                  <a:gd name="T25" fmla="*/ 61 h 78"/>
                  <a:gd name="T26" fmla="*/ 4 w 84"/>
                  <a:gd name="T27" fmla="*/ 52 h 78"/>
                  <a:gd name="T28" fmla="*/ 0 w 84"/>
                  <a:gd name="T29" fmla="*/ 43 h 78"/>
                  <a:gd name="T30" fmla="*/ 0 w 84"/>
                  <a:gd name="T31" fmla="*/ 32 h 78"/>
                  <a:gd name="T32" fmla="*/ 4 w 84"/>
                  <a:gd name="T33" fmla="*/ 18 h 78"/>
                  <a:gd name="T34" fmla="*/ 4 w 84"/>
                  <a:gd name="T35" fmla="*/ 18 h 78"/>
                  <a:gd name="T36" fmla="*/ 5 w 84"/>
                  <a:gd name="T37" fmla="*/ 19 h 78"/>
                  <a:gd name="T38" fmla="*/ 6 w 84"/>
                  <a:gd name="T39" fmla="*/ 21 h 78"/>
                  <a:gd name="T40" fmla="*/ 7 w 84"/>
                  <a:gd name="T41" fmla="*/ 22 h 78"/>
                  <a:gd name="T42" fmla="*/ 5 w 84"/>
                  <a:gd name="T43" fmla="*/ 29 h 78"/>
                  <a:gd name="T44" fmla="*/ 5 w 84"/>
                  <a:gd name="T45" fmla="*/ 38 h 78"/>
                  <a:gd name="T46" fmla="*/ 7 w 84"/>
                  <a:gd name="T47" fmla="*/ 48 h 78"/>
                  <a:gd name="T48" fmla="*/ 12 w 84"/>
                  <a:gd name="T49" fmla="*/ 57 h 78"/>
                  <a:gd name="T50" fmla="*/ 24 w 84"/>
                  <a:gd name="T51" fmla="*/ 68 h 78"/>
                  <a:gd name="T52" fmla="*/ 40 w 84"/>
                  <a:gd name="T53" fmla="*/ 72 h 78"/>
                  <a:gd name="T54" fmla="*/ 56 w 84"/>
                  <a:gd name="T55" fmla="*/ 70 h 78"/>
                  <a:gd name="T56" fmla="*/ 72 w 84"/>
                  <a:gd name="T57" fmla="*/ 63 h 78"/>
                  <a:gd name="T58" fmla="*/ 78 w 84"/>
                  <a:gd name="T59" fmla="*/ 51 h 78"/>
                  <a:gd name="T60" fmla="*/ 79 w 84"/>
                  <a:gd name="T61" fmla="*/ 34 h 78"/>
                  <a:gd name="T62" fmla="*/ 72 w 84"/>
                  <a:gd name="T63" fmla="*/ 17 h 78"/>
                  <a:gd name="T64" fmla="*/ 54 w 84"/>
                  <a:gd name="T65" fmla="*/ 6 h 78"/>
                  <a:gd name="T66" fmla="*/ 50 w 84"/>
                  <a:gd name="T67" fmla="*/ 4 h 78"/>
                  <a:gd name="T68" fmla="*/ 46 w 84"/>
                  <a:gd name="T69" fmla="*/ 4 h 78"/>
                  <a:gd name="T70" fmla="*/ 43 w 84"/>
                  <a:gd name="T71" fmla="*/ 3 h 78"/>
                  <a:gd name="T72" fmla="*/ 40 w 84"/>
                  <a:gd name="T73" fmla="*/ 3 h 78"/>
                  <a:gd name="T74" fmla="*/ 40 w 84"/>
                  <a:gd name="T75" fmla="*/ 0 h 78"/>
                  <a:gd name="T76" fmla="*/ 40 w 84"/>
                  <a:gd name="T77" fmla="*/ 0 h 78"/>
                  <a:gd name="T78" fmla="*/ 40 w 84"/>
                  <a:gd name="T7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8">
                    <a:moveTo>
                      <a:pt x="40" y="0"/>
                    </a:moveTo>
                    <a:lnTo>
                      <a:pt x="55" y="2"/>
                    </a:lnTo>
                    <a:lnTo>
                      <a:pt x="69" y="8"/>
                    </a:lnTo>
                    <a:lnTo>
                      <a:pt x="79" y="18"/>
                    </a:lnTo>
                    <a:lnTo>
                      <a:pt x="84" y="32"/>
                    </a:lnTo>
                    <a:lnTo>
                      <a:pt x="82" y="52"/>
                    </a:lnTo>
                    <a:lnTo>
                      <a:pt x="73" y="67"/>
                    </a:lnTo>
                    <a:lnTo>
                      <a:pt x="59" y="76"/>
                    </a:lnTo>
                    <a:lnTo>
                      <a:pt x="44" y="78"/>
                    </a:lnTo>
                    <a:lnTo>
                      <a:pt x="35" y="77"/>
                    </a:lnTo>
                    <a:lnTo>
                      <a:pt x="25" y="75"/>
                    </a:lnTo>
                    <a:lnTo>
                      <a:pt x="16" y="68"/>
                    </a:lnTo>
                    <a:lnTo>
                      <a:pt x="9" y="61"/>
                    </a:lnTo>
                    <a:lnTo>
                      <a:pt x="4" y="52"/>
                    </a:lnTo>
                    <a:lnTo>
                      <a:pt x="0" y="43"/>
                    </a:lnTo>
                    <a:lnTo>
                      <a:pt x="0" y="32"/>
                    </a:lnTo>
                    <a:lnTo>
                      <a:pt x="4" y="18"/>
                    </a:lnTo>
                    <a:lnTo>
                      <a:pt x="4" y="18"/>
                    </a:lnTo>
                    <a:lnTo>
                      <a:pt x="5" y="19"/>
                    </a:lnTo>
                    <a:lnTo>
                      <a:pt x="6" y="21"/>
                    </a:lnTo>
                    <a:lnTo>
                      <a:pt x="7" y="22"/>
                    </a:lnTo>
                    <a:lnTo>
                      <a:pt x="5" y="29"/>
                    </a:lnTo>
                    <a:lnTo>
                      <a:pt x="5" y="38"/>
                    </a:lnTo>
                    <a:lnTo>
                      <a:pt x="7" y="48"/>
                    </a:lnTo>
                    <a:lnTo>
                      <a:pt x="12" y="57"/>
                    </a:lnTo>
                    <a:lnTo>
                      <a:pt x="24" y="68"/>
                    </a:lnTo>
                    <a:lnTo>
                      <a:pt x="40" y="72"/>
                    </a:lnTo>
                    <a:lnTo>
                      <a:pt x="56" y="70"/>
                    </a:lnTo>
                    <a:lnTo>
                      <a:pt x="72" y="63"/>
                    </a:lnTo>
                    <a:lnTo>
                      <a:pt x="78" y="51"/>
                    </a:lnTo>
                    <a:lnTo>
                      <a:pt x="79" y="34"/>
                    </a:lnTo>
                    <a:lnTo>
                      <a:pt x="72" y="17"/>
                    </a:lnTo>
                    <a:lnTo>
                      <a:pt x="54" y="6"/>
                    </a:lnTo>
                    <a:lnTo>
                      <a:pt x="50" y="4"/>
                    </a:lnTo>
                    <a:lnTo>
                      <a:pt x="46" y="4"/>
                    </a:lnTo>
                    <a:lnTo>
                      <a:pt x="43" y="3"/>
                    </a:lnTo>
                    <a:lnTo>
                      <a:pt x="40" y="3"/>
                    </a:lnTo>
                    <a:lnTo>
                      <a:pt x="40" y="0"/>
                    </a:lnTo>
                    <a:lnTo>
                      <a:pt x="40" y="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11" name="Freeform 73">
                <a:extLst>
                  <a:ext uri="{FF2B5EF4-FFF2-40B4-BE49-F238E27FC236}">
                    <a16:creationId xmlns:a16="http://schemas.microsoft.com/office/drawing/2014/main" id="{467232BF-803F-4E99-83F1-C056101BDD4E}"/>
                  </a:ext>
                </a:extLst>
              </p:cNvPr>
              <p:cNvSpPr>
                <a:spLocks/>
              </p:cNvSpPr>
              <p:nvPr/>
            </p:nvSpPr>
            <p:spPr bwMode="auto">
              <a:xfrm>
                <a:off x="5516" y="1094"/>
                <a:ext cx="51" cy="49"/>
              </a:xfrm>
              <a:custGeom>
                <a:avLst/>
                <a:gdLst>
                  <a:gd name="T0" fmla="*/ 76 w 154"/>
                  <a:gd name="T1" fmla="*/ 0 h 149"/>
                  <a:gd name="T2" fmla="*/ 98 w 154"/>
                  <a:gd name="T3" fmla="*/ 1 h 149"/>
                  <a:gd name="T4" fmla="*/ 117 w 154"/>
                  <a:gd name="T5" fmla="*/ 8 h 149"/>
                  <a:gd name="T6" fmla="*/ 134 w 154"/>
                  <a:gd name="T7" fmla="*/ 20 h 149"/>
                  <a:gd name="T8" fmla="*/ 149 w 154"/>
                  <a:gd name="T9" fmla="*/ 37 h 149"/>
                  <a:gd name="T10" fmla="*/ 154 w 154"/>
                  <a:gd name="T11" fmla="*/ 60 h 149"/>
                  <a:gd name="T12" fmla="*/ 154 w 154"/>
                  <a:gd name="T13" fmla="*/ 84 h 149"/>
                  <a:gd name="T14" fmla="*/ 147 w 154"/>
                  <a:gd name="T15" fmla="*/ 106 h 149"/>
                  <a:gd name="T16" fmla="*/ 137 w 154"/>
                  <a:gd name="T17" fmla="*/ 128 h 149"/>
                  <a:gd name="T18" fmla="*/ 119 w 154"/>
                  <a:gd name="T19" fmla="*/ 139 h 149"/>
                  <a:gd name="T20" fmla="*/ 101 w 154"/>
                  <a:gd name="T21" fmla="*/ 145 h 149"/>
                  <a:gd name="T22" fmla="*/ 83 w 154"/>
                  <a:gd name="T23" fmla="*/ 148 h 149"/>
                  <a:gd name="T24" fmla="*/ 63 w 154"/>
                  <a:gd name="T25" fmla="*/ 149 h 149"/>
                  <a:gd name="T26" fmla="*/ 57 w 154"/>
                  <a:gd name="T27" fmla="*/ 148 h 149"/>
                  <a:gd name="T28" fmla="*/ 54 w 154"/>
                  <a:gd name="T29" fmla="*/ 145 h 149"/>
                  <a:gd name="T30" fmla="*/ 49 w 154"/>
                  <a:gd name="T31" fmla="*/ 145 h 149"/>
                  <a:gd name="T32" fmla="*/ 45 w 154"/>
                  <a:gd name="T33" fmla="*/ 144 h 149"/>
                  <a:gd name="T34" fmla="*/ 30 w 154"/>
                  <a:gd name="T35" fmla="*/ 136 h 149"/>
                  <a:gd name="T36" fmla="*/ 17 w 154"/>
                  <a:gd name="T37" fmla="*/ 126 h 149"/>
                  <a:gd name="T38" fmla="*/ 7 w 154"/>
                  <a:gd name="T39" fmla="*/ 114 h 149"/>
                  <a:gd name="T40" fmla="*/ 3 w 154"/>
                  <a:gd name="T41" fmla="*/ 99 h 149"/>
                  <a:gd name="T42" fmla="*/ 0 w 154"/>
                  <a:gd name="T43" fmla="*/ 79 h 149"/>
                  <a:gd name="T44" fmla="*/ 1 w 154"/>
                  <a:gd name="T45" fmla="*/ 59 h 149"/>
                  <a:gd name="T46" fmla="*/ 7 w 154"/>
                  <a:gd name="T47" fmla="*/ 40 h 149"/>
                  <a:gd name="T48" fmla="*/ 20 w 154"/>
                  <a:gd name="T49" fmla="*/ 25 h 149"/>
                  <a:gd name="T50" fmla="*/ 21 w 154"/>
                  <a:gd name="T51" fmla="*/ 25 h 149"/>
                  <a:gd name="T52" fmla="*/ 22 w 154"/>
                  <a:gd name="T53" fmla="*/ 25 h 149"/>
                  <a:gd name="T54" fmla="*/ 17 w 154"/>
                  <a:gd name="T55" fmla="*/ 36 h 149"/>
                  <a:gd name="T56" fmla="*/ 11 w 154"/>
                  <a:gd name="T57" fmla="*/ 46 h 149"/>
                  <a:gd name="T58" fmla="*/ 6 w 154"/>
                  <a:gd name="T59" fmla="*/ 56 h 149"/>
                  <a:gd name="T60" fmla="*/ 5 w 154"/>
                  <a:gd name="T61" fmla="*/ 70 h 149"/>
                  <a:gd name="T62" fmla="*/ 5 w 154"/>
                  <a:gd name="T63" fmla="*/ 90 h 149"/>
                  <a:gd name="T64" fmla="*/ 11 w 154"/>
                  <a:gd name="T65" fmla="*/ 110 h 149"/>
                  <a:gd name="T66" fmla="*/ 22 w 154"/>
                  <a:gd name="T67" fmla="*/ 126 h 149"/>
                  <a:gd name="T68" fmla="*/ 41 w 154"/>
                  <a:gd name="T69" fmla="*/ 138 h 149"/>
                  <a:gd name="T70" fmla="*/ 65 w 154"/>
                  <a:gd name="T71" fmla="*/ 142 h 149"/>
                  <a:gd name="T72" fmla="*/ 89 w 154"/>
                  <a:gd name="T73" fmla="*/ 142 h 149"/>
                  <a:gd name="T74" fmla="*/ 112 w 154"/>
                  <a:gd name="T75" fmla="*/ 136 h 149"/>
                  <a:gd name="T76" fmla="*/ 133 w 154"/>
                  <a:gd name="T77" fmla="*/ 125 h 149"/>
                  <a:gd name="T78" fmla="*/ 143 w 154"/>
                  <a:gd name="T79" fmla="*/ 104 h 149"/>
                  <a:gd name="T80" fmla="*/ 149 w 154"/>
                  <a:gd name="T81" fmla="*/ 80 h 149"/>
                  <a:gd name="T82" fmla="*/ 149 w 154"/>
                  <a:gd name="T83" fmla="*/ 56 h 149"/>
                  <a:gd name="T84" fmla="*/ 143 w 154"/>
                  <a:gd name="T85" fmla="*/ 35 h 149"/>
                  <a:gd name="T86" fmla="*/ 124 w 154"/>
                  <a:gd name="T87" fmla="*/ 18 h 149"/>
                  <a:gd name="T88" fmla="*/ 104 w 154"/>
                  <a:gd name="T89" fmla="*/ 7 h 149"/>
                  <a:gd name="T90" fmla="*/ 81 w 154"/>
                  <a:gd name="T91" fmla="*/ 3 h 149"/>
                  <a:gd name="T92" fmla="*/ 60 w 154"/>
                  <a:gd name="T93" fmla="*/ 10 h 149"/>
                  <a:gd name="T94" fmla="*/ 59 w 154"/>
                  <a:gd name="T95" fmla="*/ 8 h 149"/>
                  <a:gd name="T96" fmla="*/ 57 w 154"/>
                  <a:gd name="T97" fmla="*/ 7 h 149"/>
                  <a:gd name="T98" fmla="*/ 56 w 154"/>
                  <a:gd name="T99" fmla="*/ 5 h 149"/>
                  <a:gd name="T100" fmla="*/ 56 w 154"/>
                  <a:gd name="T101" fmla="*/ 5 h 149"/>
                  <a:gd name="T102" fmla="*/ 61 w 154"/>
                  <a:gd name="T103" fmla="*/ 1 h 149"/>
                  <a:gd name="T104" fmla="*/ 68 w 154"/>
                  <a:gd name="T105" fmla="*/ 0 h 149"/>
                  <a:gd name="T106" fmla="*/ 71 w 154"/>
                  <a:gd name="T107" fmla="*/ 0 h 149"/>
                  <a:gd name="T108" fmla="*/ 76 w 154"/>
                  <a:gd name="T109" fmla="*/ 0 h 149"/>
                  <a:gd name="T110" fmla="*/ 76 w 154"/>
                  <a:gd name="T11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4" h="149">
                    <a:moveTo>
                      <a:pt x="76" y="0"/>
                    </a:moveTo>
                    <a:lnTo>
                      <a:pt x="98" y="1"/>
                    </a:lnTo>
                    <a:lnTo>
                      <a:pt x="117" y="8"/>
                    </a:lnTo>
                    <a:lnTo>
                      <a:pt x="134" y="20"/>
                    </a:lnTo>
                    <a:lnTo>
                      <a:pt x="149" y="37"/>
                    </a:lnTo>
                    <a:lnTo>
                      <a:pt x="154" y="60"/>
                    </a:lnTo>
                    <a:lnTo>
                      <a:pt x="154" y="84"/>
                    </a:lnTo>
                    <a:lnTo>
                      <a:pt x="147" y="106"/>
                    </a:lnTo>
                    <a:lnTo>
                      <a:pt x="137" y="128"/>
                    </a:lnTo>
                    <a:lnTo>
                      <a:pt x="119" y="139"/>
                    </a:lnTo>
                    <a:lnTo>
                      <a:pt x="101" y="145"/>
                    </a:lnTo>
                    <a:lnTo>
                      <a:pt x="83" y="148"/>
                    </a:lnTo>
                    <a:lnTo>
                      <a:pt x="63" y="149"/>
                    </a:lnTo>
                    <a:lnTo>
                      <a:pt x="57" y="148"/>
                    </a:lnTo>
                    <a:lnTo>
                      <a:pt x="54" y="145"/>
                    </a:lnTo>
                    <a:lnTo>
                      <a:pt x="49" y="145"/>
                    </a:lnTo>
                    <a:lnTo>
                      <a:pt x="45" y="144"/>
                    </a:lnTo>
                    <a:lnTo>
                      <a:pt x="30" y="136"/>
                    </a:lnTo>
                    <a:lnTo>
                      <a:pt x="17" y="126"/>
                    </a:lnTo>
                    <a:lnTo>
                      <a:pt x="7" y="114"/>
                    </a:lnTo>
                    <a:lnTo>
                      <a:pt x="3" y="99"/>
                    </a:lnTo>
                    <a:lnTo>
                      <a:pt x="0" y="79"/>
                    </a:lnTo>
                    <a:lnTo>
                      <a:pt x="1" y="59"/>
                    </a:lnTo>
                    <a:lnTo>
                      <a:pt x="7" y="40"/>
                    </a:lnTo>
                    <a:lnTo>
                      <a:pt x="20" y="25"/>
                    </a:lnTo>
                    <a:lnTo>
                      <a:pt x="21" y="25"/>
                    </a:lnTo>
                    <a:lnTo>
                      <a:pt x="22" y="25"/>
                    </a:lnTo>
                    <a:lnTo>
                      <a:pt x="17" y="36"/>
                    </a:lnTo>
                    <a:lnTo>
                      <a:pt x="11" y="46"/>
                    </a:lnTo>
                    <a:lnTo>
                      <a:pt x="6" y="56"/>
                    </a:lnTo>
                    <a:lnTo>
                      <a:pt x="5" y="70"/>
                    </a:lnTo>
                    <a:lnTo>
                      <a:pt x="5" y="90"/>
                    </a:lnTo>
                    <a:lnTo>
                      <a:pt x="11" y="110"/>
                    </a:lnTo>
                    <a:lnTo>
                      <a:pt x="22" y="126"/>
                    </a:lnTo>
                    <a:lnTo>
                      <a:pt x="41" y="138"/>
                    </a:lnTo>
                    <a:lnTo>
                      <a:pt x="65" y="142"/>
                    </a:lnTo>
                    <a:lnTo>
                      <a:pt x="89" y="142"/>
                    </a:lnTo>
                    <a:lnTo>
                      <a:pt x="112" y="136"/>
                    </a:lnTo>
                    <a:lnTo>
                      <a:pt x="133" y="125"/>
                    </a:lnTo>
                    <a:lnTo>
                      <a:pt x="143" y="104"/>
                    </a:lnTo>
                    <a:lnTo>
                      <a:pt x="149" y="80"/>
                    </a:lnTo>
                    <a:lnTo>
                      <a:pt x="149" y="56"/>
                    </a:lnTo>
                    <a:lnTo>
                      <a:pt x="143" y="35"/>
                    </a:lnTo>
                    <a:lnTo>
                      <a:pt x="124" y="18"/>
                    </a:lnTo>
                    <a:lnTo>
                      <a:pt x="104" y="7"/>
                    </a:lnTo>
                    <a:lnTo>
                      <a:pt x="81" y="3"/>
                    </a:lnTo>
                    <a:lnTo>
                      <a:pt x="60" y="10"/>
                    </a:lnTo>
                    <a:lnTo>
                      <a:pt x="59" y="8"/>
                    </a:lnTo>
                    <a:lnTo>
                      <a:pt x="57" y="7"/>
                    </a:lnTo>
                    <a:lnTo>
                      <a:pt x="56" y="5"/>
                    </a:lnTo>
                    <a:lnTo>
                      <a:pt x="56" y="5"/>
                    </a:lnTo>
                    <a:lnTo>
                      <a:pt x="61" y="1"/>
                    </a:lnTo>
                    <a:lnTo>
                      <a:pt x="68" y="0"/>
                    </a:lnTo>
                    <a:lnTo>
                      <a:pt x="71" y="0"/>
                    </a:lnTo>
                    <a:lnTo>
                      <a:pt x="76" y="0"/>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12" name="Freeform 74">
                <a:extLst>
                  <a:ext uri="{FF2B5EF4-FFF2-40B4-BE49-F238E27FC236}">
                    <a16:creationId xmlns:a16="http://schemas.microsoft.com/office/drawing/2014/main" id="{C525F188-F068-4158-BE5B-35C38FD2EF7C}"/>
                  </a:ext>
                </a:extLst>
              </p:cNvPr>
              <p:cNvSpPr>
                <a:spLocks/>
              </p:cNvSpPr>
              <p:nvPr/>
            </p:nvSpPr>
            <p:spPr bwMode="auto">
              <a:xfrm>
                <a:off x="5468" y="1060"/>
                <a:ext cx="25" cy="81"/>
              </a:xfrm>
              <a:custGeom>
                <a:avLst/>
                <a:gdLst>
                  <a:gd name="T0" fmla="*/ 69 w 73"/>
                  <a:gd name="T1" fmla="*/ 0 h 244"/>
                  <a:gd name="T2" fmla="*/ 70 w 73"/>
                  <a:gd name="T3" fmla="*/ 0 h 244"/>
                  <a:gd name="T4" fmla="*/ 73 w 73"/>
                  <a:gd name="T5" fmla="*/ 1 h 244"/>
                  <a:gd name="T6" fmla="*/ 73 w 73"/>
                  <a:gd name="T7" fmla="*/ 2 h 244"/>
                  <a:gd name="T8" fmla="*/ 73 w 73"/>
                  <a:gd name="T9" fmla="*/ 2 h 244"/>
                  <a:gd name="T10" fmla="*/ 68 w 73"/>
                  <a:gd name="T11" fmla="*/ 7 h 244"/>
                  <a:gd name="T12" fmla="*/ 63 w 73"/>
                  <a:gd name="T13" fmla="*/ 14 h 244"/>
                  <a:gd name="T14" fmla="*/ 56 w 73"/>
                  <a:gd name="T15" fmla="*/ 21 h 244"/>
                  <a:gd name="T16" fmla="*/ 52 w 73"/>
                  <a:gd name="T17" fmla="*/ 26 h 244"/>
                  <a:gd name="T18" fmla="*/ 41 w 73"/>
                  <a:gd name="T19" fmla="*/ 41 h 244"/>
                  <a:gd name="T20" fmla="*/ 31 w 73"/>
                  <a:gd name="T21" fmla="*/ 63 h 244"/>
                  <a:gd name="T22" fmla="*/ 21 w 73"/>
                  <a:gd name="T23" fmla="*/ 88 h 244"/>
                  <a:gd name="T24" fmla="*/ 15 w 73"/>
                  <a:gd name="T25" fmla="*/ 114 h 244"/>
                  <a:gd name="T26" fmla="*/ 8 w 73"/>
                  <a:gd name="T27" fmla="*/ 143 h 244"/>
                  <a:gd name="T28" fmla="*/ 5 w 73"/>
                  <a:gd name="T29" fmla="*/ 174 h 244"/>
                  <a:gd name="T30" fmla="*/ 3 w 73"/>
                  <a:gd name="T31" fmla="*/ 207 h 244"/>
                  <a:gd name="T32" fmla="*/ 7 w 73"/>
                  <a:gd name="T33" fmla="*/ 241 h 244"/>
                  <a:gd name="T34" fmla="*/ 6 w 73"/>
                  <a:gd name="T35" fmla="*/ 241 h 244"/>
                  <a:gd name="T36" fmla="*/ 5 w 73"/>
                  <a:gd name="T37" fmla="*/ 242 h 244"/>
                  <a:gd name="T38" fmla="*/ 3 w 73"/>
                  <a:gd name="T39" fmla="*/ 242 h 244"/>
                  <a:gd name="T40" fmla="*/ 3 w 73"/>
                  <a:gd name="T41" fmla="*/ 244 h 244"/>
                  <a:gd name="T42" fmla="*/ 1 w 73"/>
                  <a:gd name="T43" fmla="*/ 235 h 244"/>
                  <a:gd name="T44" fmla="*/ 1 w 73"/>
                  <a:gd name="T45" fmla="*/ 226 h 244"/>
                  <a:gd name="T46" fmla="*/ 0 w 73"/>
                  <a:gd name="T47" fmla="*/ 216 h 244"/>
                  <a:gd name="T48" fmla="*/ 0 w 73"/>
                  <a:gd name="T49" fmla="*/ 207 h 244"/>
                  <a:gd name="T50" fmla="*/ 1 w 73"/>
                  <a:gd name="T51" fmla="*/ 172 h 244"/>
                  <a:gd name="T52" fmla="*/ 5 w 73"/>
                  <a:gd name="T53" fmla="*/ 138 h 244"/>
                  <a:gd name="T54" fmla="*/ 12 w 73"/>
                  <a:gd name="T55" fmla="*/ 104 h 244"/>
                  <a:gd name="T56" fmla="*/ 22 w 73"/>
                  <a:gd name="T57" fmla="*/ 71 h 244"/>
                  <a:gd name="T58" fmla="*/ 30 w 73"/>
                  <a:gd name="T59" fmla="*/ 50 h 244"/>
                  <a:gd name="T60" fmla="*/ 41 w 73"/>
                  <a:gd name="T61" fmla="*/ 31 h 244"/>
                  <a:gd name="T62" fmla="*/ 54 w 73"/>
                  <a:gd name="T63" fmla="*/ 15 h 244"/>
                  <a:gd name="T64" fmla="*/ 69 w 73"/>
                  <a:gd name="T65" fmla="*/ 0 h 244"/>
                  <a:gd name="T66" fmla="*/ 69 w 73"/>
                  <a:gd name="T6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 h="244">
                    <a:moveTo>
                      <a:pt x="69" y="0"/>
                    </a:moveTo>
                    <a:lnTo>
                      <a:pt x="70" y="0"/>
                    </a:lnTo>
                    <a:lnTo>
                      <a:pt x="73" y="1"/>
                    </a:lnTo>
                    <a:lnTo>
                      <a:pt x="73" y="2"/>
                    </a:lnTo>
                    <a:lnTo>
                      <a:pt x="73" y="2"/>
                    </a:lnTo>
                    <a:lnTo>
                      <a:pt x="68" y="7"/>
                    </a:lnTo>
                    <a:lnTo>
                      <a:pt x="63" y="14"/>
                    </a:lnTo>
                    <a:lnTo>
                      <a:pt x="56" y="21"/>
                    </a:lnTo>
                    <a:lnTo>
                      <a:pt x="52" y="26"/>
                    </a:lnTo>
                    <a:lnTo>
                      <a:pt x="41" y="41"/>
                    </a:lnTo>
                    <a:lnTo>
                      <a:pt x="31" y="63"/>
                    </a:lnTo>
                    <a:lnTo>
                      <a:pt x="21" y="88"/>
                    </a:lnTo>
                    <a:lnTo>
                      <a:pt x="15" y="114"/>
                    </a:lnTo>
                    <a:lnTo>
                      <a:pt x="8" y="143"/>
                    </a:lnTo>
                    <a:lnTo>
                      <a:pt x="5" y="174"/>
                    </a:lnTo>
                    <a:lnTo>
                      <a:pt x="3" y="207"/>
                    </a:lnTo>
                    <a:lnTo>
                      <a:pt x="7" y="241"/>
                    </a:lnTo>
                    <a:lnTo>
                      <a:pt x="6" y="241"/>
                    </a:lnTo>
                    <a:lnTo>
                      <a:pt x="5" y="242"/>
                    </a:lnTo>
                    <a:lnTo>
                      <a:pt x="3" y="242"/>
                    </a:lnTo>
                    <a:lnTo>
                      <a:pt x="3" y="244"/>
                    </a:lnTo>
                    <a:lnTo>
                      <a:pt x="1" y="235"/>
                    </a:lnTo>
                    <a:lnTo>
                      <a:pt x="1" y="226"/>
                    </a:lnTo>
                    <a:lnTo>
                      <a:pt x="0" y="216"/>
                    </a:lnTo>
                    <a:lnTo>
                      <a:pt x="0" y="207"/>
                    </a:lnTo>
                    <a:lnTo>
                      <a:pt x="1" y="172"/>
                    </a:lnTo>
                    <a:lnTo>
                      <a:pt x="5" y="138"/>
                    </a:lnTo>
                    <a:lnTo>
                      <a:pt x="12" y="104"/>
                    </a:lnTo>
                    <a:lnTo>
                      <a:pt x="22" y="71"/>
                    </a:lnTo>
                    <a:lnTo>
                      <a:pt x="30" y="50"/>
                    </a:lnTo>
                    <a:lnTo>
                      <a:pt x="41" y="31"/>
                    </a:lnTo>
                    <a:lnTo>
                      <a:pt x="54" y="15"/>
                    </a:lnTo>
                    <a:lnTo>
                      <a:pt x="69" y="0"/>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13" name="Freeform 75">
                <a:extLst>
                  <a:ext uri="{FF2B5EF4-FFF2-40B4-BE49-F238E27FC236}">
                    <a16:creationId xmlns:a16="http://schemas.microsoft.com/office/drawing/2014/main" id="{9B8D6917-DA6F-42AA-8013-29AC8C78E815}"/>
                  </a:ext>
                </a:extLst>
              </p:cNvPr>
              <p:cNvSpPr>
                <a:spLocks/>
              </p:cNvSpPr>
              <p:nvPr/>
            </p:nvSpPr>
            <p:spPr bwMode="auto">
              <a:xfrm>
                <a:off x="5500" y="1039"/>
                <a:ext cx="122" cy="103"/>
              </a:xfrm>
              <a:custGeom>
                <a:avLst/>
                <a:gdLst>
                  <a:gd name="T0" fmla="*/ 162 w 366"/>
                  <a:gd name="T1" fmla="*/ 0 h 309"/>
                  <a:gd name="T2" fmla="*/ 211 w 366"/>
                  <a:gd name="T3" fmla="*/ 10 h 309"/>
                  <a:gd name="T4" fmla="*/ 248 w 366"/>
                  <a:gd name="T5" fmla="*/ 25 h 309"/>
                  <a:gd name="T6" fmla="*/ 273 w 366"/>
                  <a:gd name="T7" fmla="*/ 43 h 309"/>
                  <a:gd name="T8" fmla="*/ 297 w 366"/>
                  <a:gd name="T9" fmla="*/ 63 h 309"/>
                  <a:gd name="T10" fmla="*/ 317 w 366"/>
                  <a:gd name="T11" fmla="*/ 88 h 309"/>
                  <a:gd name="T12" fmla="*/ 336 w 366"/>
                  <a:gd name="T13" fmla="*/ 116 h 309"/>
                  <a:gd name="T14" fmla="*/ 350 w 366"/>
                  <a:gd name="T15" fmla="*/ 145 h 309"/>
                  <a:gd name="T16" fmla="*/ 360 w 366"/>
                  <a:gd name="T17" fmla="*/ 175 h 309"/>
                  <a:gd name="T18" fmla="*/ 363 w 366"/>
                  <a:gd name="T19" fmla="*/ 204 h 309"/>
                  <a:gd name="T20" fmla="*/ 366 w 366"/>
                  <a:gd name="T21" fmla="*/ 239 h 309"/>
                  <a:gd name="T22" fmla="*/ 361 w 366"/>
                  <a:gd name="T23" fmla="*/ 287 h 309"/>
                  <a:gd name="T24" fmla="*/ 352 w 366"/>
                  <a:gd name="T25" fmla="*/ 308 h 309"/>
                  <a:gd name="T26" fmla="*/ 350 w 366"/>
                  <a:gd name="T27" fmla="*/ 306 h 309"/>
                  <a:gd name="T28" fmla="*/ 357 w 366"/>
                  <a:gd name="T29" fmla="*/ 278 h 309"/>
                  <a:gd name="T30" fmla="*/ 360 w 366"/>
                  <a:gd name="T31" fmla="*/ 210 h 309"/>
                  <a:gd name="T32" fmla="*/ 352 w 366"/>
                  <a:gd name="T33" fmla="*/ 162 h 309"/>
                  <a:gd name="T34" fmla="*/ 338 w 366"/>
                  <a:gd name="T35" fmla="*/ 130 h 309"/>
                  <a:gd name="T36" fmla="*/ 317 w 366"/>
                  <a:gd name="T37" fmla="*/ 96 h 309"/>
                  <a:gd name="T38" fmla="*/ 287 w 366"/>
                  <a:gd name="T39" fmla="*/ 59 h 309"/>
                  <a:gd name="T40" fmla="*/ 254 w 366"/>
                  <a:gd name="T41" fmla="*/ 34 h 309"/>
                  <a:gd name="T42" fmla="*/ 224 w 366"/>
                  <a:gd name="T43" fmla="*/ 18 h 309"/>
                  <a:gd name="T44" fmla="*/ 169 w 366"/>
                  <a:gd name="T45" fmla="*/ 5 h 309"/>
                  <a:gd name="T46" fmla="*/ 89 w 366"/>
                  <a:gd name="T47" fmla="*/ 6 h 309"/>
                  <a:gd name="T48" fmla="*/ 38 w 366"/>
                  <a:gd name="T49" fmla="*/ 22 h 309"/>
                  <a:gd name="T50" fmla="*/ 15 w 366"/>
                  <a:gd name="T51" fmla="*/ 35 h 309"/>
                  <a:gd name="T52" fmla="*/ 1 w 366"/>
                  <a:gd name="T53" fmla="*/ 43 h 309"/>
                  <a:gd name="T54" fmla="*/ 6 w 366"/>
                  <a:gd name="T55" fmla="*/ 37 h 309"/>
                  <a:gd name="T56" fmla="*/ 15 w 366"/>
                  <a:gd name="T57" fmla="*/ 30 h 309"/>
                  <a:gd name="T58" fmla="*/ 37 w 366"/>
                  <a:gd name="T59" fmla="*/ 18 h 309"/>
                  <a:gd name="T60" fmla="*/ 71 w 366"/>
                  <a:gd name="T61" fmla="*/ 5 h 309"/>
                  <a:gd name="T62" fmla="*/ 102 w 366"/>
                  <a:gd name="T63" fmla="*/ 0 h 309"/>
                  <a:gd name="T64" fmla="*/ 125 w 366"/>
                  <a:gd name="T65" fmla="*/ 0 h 309"/>
                  <a:gd name="T66" fmla="*/ 137 w 366"/>
                  <a:gd name="T6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6" h="309">
                    <a:moveTo>
                      <a:pt x="137" y="0"/>
                    </a:moveTo>
                    <a:lnTo>
                      <a:pt x="162" y="0"/>
                    </a:lnTo>
                    <a:lnTo>
                      <a:pt x="187" y="4"/>
                    </a:lnTo>
                    <a:lnTo>
                      <a:pt x="211" y="10"/>
                    </a:lnTo>
                    <a:lnTo>
                      <a:pt x="235" y="19"/>
                    </a:lnTo>
                    <a:lnTo>
                      <a:pt x="248" y="25"/>
                    </a:lnTo>
                    <a:lnTo>
                      <a:pt x="260" y="34"/>
                    </a:lnTo>
                    <a:lnTo>
                      <a:pt x="273" y="43"/>
                    </a:lnTo>
                    <a:lnTo>
                      <a:pt x="285" y="52"/>
                    </a:lnTo>
                    <a:lnTo>
                      <a:pt x="297" y="63"/>
                    </a:lnTo>
                    <a:lnTo>
                      <a:pt x="307" y="76"/>
                    </a:lnTo>
                    <a:lnTo>
                      <a:pt x="317" y="88"/>
                    </a:lnTo>
                    <a:lnTo>
                      <a:pt x="326" y="102"/>
                    </a:lnTo>
                    <a:lnTo>
                      <a:pt x="336" y="116"/>
                    </a:lnTo>
                    <a:lnTo>
                      <a:pt x="343" y="130"/>
                    </a:lnTo>
                    <a:lnTo>
                      <a:pt x="350" y="145"/>
                    </a:lnTo>
                    <a:lnTo>
                      <a:pt x="357" y="160"/>
                    </a:lnTo>
                    <a:lnTo>
                      <a:pt x="360" y="175"/>
                    </a:lnTo>
                    <a:lnTo>
                      <a:pt x="361" y="190"/>
                    </a:lnTo>
                    <a:lnTo>
                      <a:pt x="363" y="204"/>
                    </a:lnTo>
                    <a:lnTo>
                      <a:pt x="365" y="218"/>
                    </a:lnTo>
                    <a:lnTo>
                      <a:pt x="366" y="239"/>
                    </a:lnTo>
                    <a:lnTo>
                      <a:pt x="365" y="263"/>
                    </a:lnTo>
                    <a:lnTo>
                      <a:pt x="361" y="287"/>
                    </a:lnTo>
                    <a:lnTo>
                      <a:pt x="352" y="309"/>
                    </a:lnTo>
                    <a:lnTo>
                      <a:pt x="352" y="308"/>
                    </a:lnTo>
                    <a:lnTo>
                      <a:pt x="351" y="307"/>
                    </a:lnTo>
                    <a:lnTo>
                      <a:pt x="350" y="306"/>
                    </a:lnTo>
                    <a:lnTo>
                      <a:pt x="348" y="306"/>
                    </a:lnTo>
                    <a:lnTo>
                      <a:pt x="357" y="278"/>
                    </a:lnTo>
                    <a:lnTo>
                      <a:pt x="361" y="244"/>
                    </a:lnTo>
                    <a:lnTo>
                      <a:pt x="360" y="210"/>
                    </a:lnTo>
                    <a:lnTo>
                      <a:pt x="355" y="180"/>
                    </a:lnTo>
                    <a:lnTo>
                      <a:pt x="352" y="162"/>
                    </a:lnTo>
                    <a:lnTo>
                      <a:pt x="346" y="146"/>
                    </a:lnTo>
                    <a:lnTo>
                      <a:pt x="338" y="130"/>
                    </a:lnTo>
                    <a:lnTo>
                      <a:pt x="331" y="115"/>
                    </a:lnTo>
                    <a:lnTo>
                      <a:pt x="317" y="96"/>
                    </a:lnTo>
                    <a:lnTo>
                      <a:pt x="303" y="77"/>
                    </a:lnTo>
                    <a:lnTo>
                      <a:pt x="287" y="59"/>
                    </a:lnTo>
                    <a:lnTo>
                      <a:pt x="268" y="45"/>
                    </a:lnTo>
                    <a:lnTo>
                      <a:pt x="254" y="34"/>
                    </a:lnTo>
                    <a:lnTo>
                      <a:pt x="240" y="25"/>
                    </a:lnTo>
                    <a:lnTo>
                      <a:pt x="224" y="18"/>
                    </a:lnTo>
                    <a:lnTo>
                      <a:pt x="208" y="14"/>
                    </a:lnTo>
                    <a:lnTo>
                      <a:pt x="169" y="5"/>
                    </a:lnTo>
                    <a:lnTo>
                      <a:pt x="130" y="3"/>
                    </a:lnTo>
                    <a:lnTo>
                      <a:pt x="89" y="6"/>
                    </a:lnTo>
                    <a:lnTo>
                      <a:pt x="52" y="18"/>
                    </a:lnTo>
                    <a:lnTo>
                      <a:pt x="38" y="22"/>
                    </a:lnTo>
                    <a:lnTo>
                      <a:pt x="27" y="29"/>
                    </a:lnTo>
                    <a:lnTo>
                      <a:pt x="15" y="35"/>
                    </a:lnTo>
                    <a:lnTo>
                      <a:pt x="4" y="45"/>
                    </a:lnTo>
                    <a:lnTo>
                      <a:pt x="1" y="43"/>
                    </a:lnTo>
                    <a:lnTo>
                      <a:pt x="0" y="43"/>
                    </a:lnTo>
                    <a:lnTo>
                      <a:pt x="6" y="37"/>
                    </a:lnTo>
                    <a:lnTo>
                      <a:pt x="10" y="34"/>
                    </a:lnTo>
                    <a:lnTo>
                      <a:pt x="15" y="30"/>
                    </a:lnTo>
                    <a:lnTo>
                      <a:pt x="20" y="28"/>
                    </a:lnTo>
                    <a:lnTo>
                      <a:pt x="37" y="18"/>
                    </a:lnTo>
                    <a:lnTo>
                      <a:pt x="53" y="10"/>
                    </a:lnTo>
                    <a:lnTo>
                      <a:pt x="71" y="5"/>
                    </a:lnTo>
                    <a:lnTo>
                      <a:pt x="91" y="3"/>
                    </a:lnTo>
                    <a:lnTo>
                      <a:pt x="102" y="0"/>
                    </a:lnTo>
                    <a:lnTo>
                      <a:pt x="113" y="0"/>
                    </a:lnTo>
                    <a:lnTo>
                      <a:pt x="125" y="0"/>
                    </a:lnTo>
                    <a:lnTo>
                      <a:pt x="137" y="0"/>
                    </a:lnTo>
                    <a:lnTo>
                      <a:pt x="1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14" name="Freeform 76">
                <a:extLst>
                  <a:ext uri="{FF2B5EF4-FFF2-40B4-BE49-F238E27FC236}">
                    <a16:creationId xmlns:a16="http://schemas.microsoft.com/office/drawing/2014/main" id="{89D2DFEB-C05A-46F7-91F2-B39A600DA984}"/>
                  </a:ext>
                </a:extLst>
              </p:cNvPr>
              <p:cNvSpPr>
                <a:spLocks/>
              </p:cNvSpPr>
              <p:nvPr/>
            </p:nvSpPr>
            <p:spPr bwMode="auto">
              <a:xfrm>
                <a:off x="5453" y="1048"/>
                <a:ext cx="30" cy="105"/>
              </a:xfrm>
              <a:custGeom>
                <a:avLst/>
                <a:gdLst>
                  <a:gd name="T0" fmla="*/ 88 w 91"/>
                  <a:gd name="T1" fmla="*/ 0 h 316"/>
                  <a:gd name="T2" fmla="*/ 91 w 91"/>
                  <a:gd name="T3" fmla="*/ 2 h 316"/>
                  <a:gd name="T4" fmla="*/ 85 w 91"/>
                  <a:gd name="T5" fmla="*/ 10 h 316"/>
                  <a:gd name="T6" fmla="*/ 77 w 91"/>
                  <a:gd name="T7" fmla="*/ 17 h 316"/>
                  <a:gd name="T8" fmla="*/ 71 w 91"/>
                  <a:gd name="T9" fmla="*/ 26 h 316"/>
                  <a:gd name="T10" fmla="*/ 65 w 91"/>
                  <a:gd name="T11" fmla="*/ 35 h 316"/>
                  <a:gd name="T12" fmla="*/ 52 w 91"/>
                  <a:gd name="T13" fmla="*/ 55 h 316"/>
                  <a:gd name="T14" fmla="*/ 42 w 91"/>
                  <a:gd name="T15" fmla="*/ 76 h 316"/>
                  <a:gd name="T16" fmla="*/ 33 w 91"/>
                  <a:gd name="T17" fmla="*/ 96 h 316"/>
                  <a:gd name="T18" fmla="*/ 24 w 91"/>
                  <a:gd name="T19" fmla="*/ 118 h 316"/>
                  <a:gd name="T20" fmla="*/ 17 w 91"/>
                  <a:gd name="T21" fmla="*/ 143 h 316"/>
                  <a:gd name="T22" fmla="*/ 12 w 91"/>
                  <a:gd name="T23" fmla="*/ 169 h 316"/>
                  <a:gd name="T24" fmla="*/ 8 w 91"/>
                  <a:gd name="T25" fmla="*/ 196 h 316"/>
                  <a:gd name="T26" fmla="*/ 5 w 91"/>
                  <a:gd name="T27" fmla="*/ 222 h 316"/>
                  <a:gd name="T28" fmla="*/ 4 w 91"/>
                  <a:gd name="T29" fmla="*/ 247 h 316"/>
                  <a:gd name="T30" fmla="*/ 5 w 91"/>
                  <a:gd name="T31" fmla="*/ 273 h 316"/>
                  <a:gd name="T32" fmla="*/ 9 w 91"/>
                  <a:gd name="T33" fmla="*/ 297 h 316"/>
                  <a:gd name="T34" fmla="*/ 14 w 91"/>
                  <a:gd name="T35" fmla="*/ 315 h 316"/>
                  <a:gd name="T36" fmla="*/ 10 w 91"/>
                  <a:gd name="T37" fmla="*/ 316 h 316"/>
                  <a:gd name="T38" fmla="*/ 7 w 91"/>
                  <a:gd name="T39" fmla="*/ 301 h 316"/>
                  <a:gd name="T40" fmla="*/ 3 w 91"/>
                  <a:gd name="T41" fmla="*/ 282 h 316"/>
                  <a:gd name="T42" fmla="*/ 0 w 91"/>
                  <a:gd name="T43" fmla="*/ 262 h 316"/>
                  <a:gd name="T44" fmla="*/ 0 w 91"/>
                  <a:gd name="T45" fmla="*/ 242 h 316"/>
                  <a:gd name="T46" fmla="*/ 2 w 91"/>
                  <a:gd name="T47" fmla="*/ 213 h 316"/>
                  <a:gd name="T48" fmla="*/ 5 w 91"/>
                  <a:gd name="T49" fmla="*/ 187 h 316"/>
                  <a:gd name="T50" fmla="*/ 9 w 91"/>
                  <a:gd name="T51" fmla="*/ 159 h 316"/>
                  <a:gd name="T52" fmla="*/ 16 w 91"/>
                  <a:gd name="T53" fmla="*/ 133 h 316"/>
                  <a:gd name="T54" fmla="*/ 24 w 91"/>
                  <a:gd name="T55" fmla="*/ 106 h 316"/>
                  <a:gd name="T56" fmla="*/ 34 w 91"/>
                  <a:gd name="T57" fmla="*/ 81 h 316"/>
                  <a:gd name="T58" fmla="*/ 47 w 91"/>
                  <a:gd name="T59" fmla="*/ 56 h 316"/>
                  <a:gd name="T60" fmla="*/ 61 w 91"/>
                  <a:gd name="T61" fmla="*/ 32 h 316"/>
                  <a:gd name="T62" fmla="*/ 67 w 91"/>
                  <a:gd name="T63" fmla="*/ 22 h 316"/>
                  <a:gd name="T64" fmla="*/ 75 w 91"/>
                  <a:gd name="T65" fmla="*/ 15 h 316"/>
                  <a:gd name="T66" fmla="*/ 81 w 91"/>
                  <a:gd name="T67" fmla="*/ 6 h 316"/>
                  <a:gd name="T68" fmla="*/ 88 w 91"/>
                  <a:gd name="T69" fmla="*/ 0 h 316"/>
                  <a:gd name="T70" fmla="*/ 88 w 91"/>
                  <a:gd name="T71"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316">
                    <a:moveTo>
                      <a:pt x="88" y="0"/>
                    </a:moveTo>
                    <a:lnTo>
                      <a:pt x="91" y="2"/>
                    </a:lnTo>
                    <a:lnTo>
                      <a:pt x="85" y="10"/>
                    </a:lnTo>
                    <a:lnTo>
                      <a:pt x="77" y="17"/>
                    </a:lnTo>
                    <a:lnTo>
                      <a:pt x="71" y="26"/>
                    </a:lnTo>
                    <a:lnTo>
                      <a:pt x="65" y="35"/>
                    </a:lnTo>
                    <a:lnTo>
                      <a:pt x="52" y="55"/>
                    </a:lnTo>
                    <a:lnTo>
                      <a:pt x="42" y="76"/>
                    </a:lnTo>
                    <a:lnTo>
                      <a:pt x="33" y="96"/>
                    </a:lnTo>
                    <a:lnTo>
                      <a:pt x="24" y="118"/>
                    </a:lnTo>
                    <a:lnTo>
                      <a:pt x="17" y="143"/>
                    </a:lnTo>
                    <a:lnTo>
                      <a:pt x="12" y="169"/>
                    </a:lnTo>
                    <a:lnTo>
                      <a:pt x="8" y="196"/>
                    </a:lnTo>
                    <a:lnTo>
                      <a:pt x="5" y="222"/>
                    </a:lnTo>
                    <a:lnTo>
                      <a:pt x="4" y="247"/>
                    </a:lnTo>
                    <a:lnTo>
                      <a:pt x="5" y="273"/>
                    </a:lnTo>
                    <a:lnTo>
                      <a:pt x="9" y="297"/>
                    </a:lnTo>
                    <a:lnTo>
                      <a:pt x="14" y="315"/>
                    </a:lnTo>
                    <a:lnTo>
                      <a:pt x="10" y="316"/>
                    </a:lnTo>
                    <a:lnTo>
                      <a:pt x="7" y="301"/>
                    </a:lnTo>
                    <a:lnTo>
                      <a:pt x="3" y="282"/>
                    </a:lnTo>
                    <a:lnTo>
                      <a:pt x="0" y="262"/>
                    </a:lnTo>
                    <a:lnTo>
                      <a:pt x="0" y="242"/>
                    </a:lnTo>
                    <a:lnTo>
                      <a:pt x="2" y="213"/>
                    </a:lnTo>
                    <a:lnTo>
                      <a:pt x="5" y="187"/>
                    </a:lnTo>
                    <a:lnTo>
                      <a:pt x="9" y="159"/>
                    </a:lnTo>
                    <a:lnTo>
                      <a:pt x="16" y="133"/>
                    </a:lnTo>
                    <a:lnTo>
                      <a:pt x="24" y="106"/>
                    </a:lnTo>
                    <a:lnTo>
                      <a:pt x="34" y="81"/>
                    </a:lnTo>
                    <a:lnTo>
                      <a:pt x="47" y="56"/>
                    </a:lnTo>
                    <a:lnTo>
                      <a:pt x="61" y="32"/>
                    </a:lnTo>
                    <a:lnTo>
                      <a:pt x="67" y="22"/>
                    </a:lnTo>
                    <a:lnTo>
                      <a:pt x="75" y="15"/>
                    </a:lnTo>
                    <a:lnTo>
                      <a:pt x="81" y="6"/>
                    </a:lnTo>
                    <a:lnTo>
                      <a:pt x="88" y="0"/>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15" name="Freeform 77">
                <a:extLst>
                  <a:ext uri="{FF2B5EF4-FFF2-40B4-BE49-F238E27FC236}">
                    <a16:creationId xmlns:a16="http://schemas.microsoft.com/office/drawing/2014/main" id="{FE897929-1046-4B6E-A234-313E2355880E}"/>
                  </a:ext>
                </a:extLst>
              </p:cNvPr>
              <p:cNvSpPr>
                <a:spLocks/>
              </p:cNvSpPr>
              <p:nvPr/>
            </p:nvSpPr>
            <p:spPr bwMode="auto">
              <a:xfrm>
                <a:off x="5456" y="1150"/>
                <a:ext cx="156" cy="62"/>
              </a:xfrm>
              <a:custGeom>
                <a:avLst/>
                <a:gdLst>
                  <a:gd name="T0" fmla="*/ 2 w 469"/>
                  <a:gd name="T1" fmla="*/ 0 h 185"/>
                  <a:gd name="T2" fmla="*/ 4 w 469"/>
                  <a:gd name="T3" fmla="*/ 4 h 185"/>
                  <a:gd name="T4" fmla="*/ 5 w 469"/>
                  <a:gd name="T5" fmla="*/ 8 h 185"/>
                  <a:gd name="T6" fmla="*/ 6 w 469"/>
                  <a:gd name="T7" fmla="*/ 13 h 185"/>
                  <a:gd name="T8" fmla="*/ 9 w 469"/>
                  <a:gd name="T9" fmla="*/ 18 h 185"/>
                  <a:gd name="T10" fmla="*/ 20 w 469"/>
                  <a:gd name="T11" fmla="*/ 50 h 185"/>
                  <a:gd name="T12" fmla="*/ 39 w 469"/>
                  <a:gd name="T13" fmla="*/ 82 h 185"/>
                  <a:gd name="T14" fmla="*/ 63 w 469"/>
                  <a:gd name="T15" fmla="*/ 109 h 185"/>
                  <a:gd name="T16" fmla="*/ 90 w 469"/>
                  <a:gd name="T17" fmla="*/ 135 h 185"/>
                  <a:gd name="T18" fmla="*/ 129 w 469"/>
                  <a:gd name="T19" fmla="*/ 158 h 185"/>
                  <a:gd name="T20" fmla="*/ 170 w 469"/>
                  <a:gd name="T21" fmla="*/ 172 h 185"/>
                  <a:gd name="T22" fmla="*/ 214 w 469"/>
                  <a:gd name="T23" fmla="*/ 179 h 185"/>
                  <a:gd name="T24" fmla="*/ 260 w 469"/>
                  <a:gd name="T25" fmla="*/ 177 h 185"/>
                  <a:gd name="T26" fmla="*/ 278 w 469"/>
                  <a:gd name="T27" fmla="*/ 176 h 185"/>
                  <a:gd name="T28" fmla="*/ 295 w 469"/>
                  <a:gd name="T29" fmla="*/ 174 h 185"/>
                  <a:gd name="T30" fmla="*/ 313 w 469"/>
                  <a:gd name="T31" fmla="*/ 171 h 185"/>
                  <a:gd name="T32" fmla="*/ 329 w 469"/>
                  <a:gd name="T33" fmla="*/ 166 h 185"/>
                  <a:gd name="T34" fmla="*/ 353 w 469"/>
                  <a:gd name="T35" fmla="*/ 161 h 185"/>
                  <a:gd name="T36" fmla="*/ 374 w 469"/>
                  <a:gd name="T37" fmla="*/ 153 h 185"/>
                  <a:gd name="T38" fmla="*/ 396 w 469"/>
                  <a:gd name="T39" fmla="*/ 142 h 185"/>
                  <a:gd name="T40" fmla="*/ 415 w 469"/>
                  <a:gd name="T41" fmla="*/ 127 h 185"/>
                  <a:gd name="T42" fmla="*/ 427 w 469"/>
                  <a:gd name="T43" fmla="*/ 118 h 185"/>
                  <a:gd name="T44" fmla="*/ 441 w 469"/>
                  <a:gd name="T45" fmla="*/ 108 h 185"/>
                  <a:gd name="T46" fmla="*/ 452 w 469"/>
                  <a:gd name="T47" fmla="*/ 97 h 185"/>
                  <a:gd name="T48" fmla="*/ 466 w 469"/>
                  <a:gd name="T49" fmla="*/ 87 h 185"/>
                  <a:gd name="T50" fmla="*/ 466 w 469"/>
                  <a:gd name="T51" fmla="*/ 89 h 185"/>
                  <a:gd name="T52" fmla="*/ 469 w 469"/>
                  <a:gd name="T53" fmla="*/ 91 h 185"/>
                  <a:gd name="T54" fmla="*/ 449 w 469"/>
                  <a:gd name="T55" fmla="*/ 107 h 185"/>
                  <a:gd name="T56" fmla="*/ 429 w 469"/>
                  <a:gd name="T57" fmla="*/ 123 h 185"/>
                  <a:gd name="T58" fmla="*/ 408 w 469"/>
                  <a:gd name="T59" fmla="*/ 138 h 185"/>
                  <a:gd name="T60" fmla="*/ 390 w 469"/>
                  <a:gd name="T61" fmla="*/ 151 h 185"/>
                  <a:gd name="T62" fmla="*/ 373 w 469"/>
                  <a:gd name="T63" fmla="*/ 157 h 185"/>
                  <a:gd name="T64" fmla="*/ 358 w 469"/>
                  <a:gd name="T65" fmla="*/ 164 h 185"/>
                  <a:gd name="T66" fmla="*/ 342 w 469"/>
                  <a:gd name="T67" fmla="*/ 167 h 185"/>
                  <a:gd name="T68" fmla="*/ 327 w 469"/>
                  <a:gd name="T69" fmla="*/ 171 h 185"/>
                  <a:gd name="T70" fmla="*/ 307 w 469"/>
                  <a:gd name="T71" fmla="*/ 176 h 185"/>
                  <a:gd name="T72" fmla="*/ 288 w 469"/>
                  <a:gd name="T73" fmla="*/ 179 h 185"/>
                  <a:gd name="T74" fmla="*/ 268 w 469"/>
                  <a:gd name="T75" fmla="*/ 180 h 185"/>
                  <a:gd name="T76" fmla="*/ 249 w 469"/>
                  <a:gd name="T77" fmla="*/ 184 h 185"/>
                  <a:gd name="T78" fmla="*/ 241 w 469"/>
                  <a:gd name="T79" fmla="*/ 184 h 185"/>
                  <a:gd name="T80" fmla="*/ 234 w 469"/>
                  <a:gd name="T81" fmla="*/ 184 h 185"/>
                  <a:gd name="T82" fmla="*/ 226 w 469"/>
                  <a:gd name="T83" fmla="*/ 184 h 185"/>
                  <a:gd name="T84" fmla="*/ 219 w 469"/>
                  <a:gd name="T85" fmla="*/ 185 h 185"/>
                  <a:gd name="T86" fmla="*/ 216 w 469"/>
                  <a:gd name="T87" fmla="*/ 184 h 185"/>
                  <a:gd name="T88" fmla="*/ 214 w 469"/>
                  <a:gd name="T89" fmla="*/ 184 h 185"/>
                  <a:gd name="T90" fmla="*/ 209 w 469"/>
                  <a:gd name="T91" fmla="*/ 184 h 185"/>
                  <a:gd name="T92" fmla="*/ 207 w 469"/>
                  <a:gd name="T93" fmla="*/ 184 h 185"/>
                  <a:gd name="T94" fmla="*/ 170 w 469"/>
                  <a:gd name="T95" fmla="*/ 177 h 185"/>
                  <a:gd name="T96" fmla="*/ 136 w 469"/>
                  <a:gd name="T97" fmla="*/ 167 h 185"/>
                  <a:gd name="T98" fmla="*/ 103 w 469"/>
                  <a:gd name="T99" fmla="*/ 151 h 185"/>
                  <a:gd name="T100" fmla="*/ 72 w 469"/>
                  <a:gd name="T101" fmla="*/ 126 h 185"/>
                  <a:gd name="T102" fmla="*/ 45 w 469"/>
                  <a:gd name="T103" fmla="*/ 98 h 185"/>
                  <a:gd name="T104" fmla="*/ 25 w 469"/>
                  <a:gd name="T105" fmla="*/ 68 h 185"/>
                  <a:gd name="T106" fmla="*/ 10 w 469"/>
                  <a:gd name="T107" fmla="*/ 35 h 185"/>
                  <a:gd name="T108" fmla="*/ 0 w 469"/>
                  <a:gd name="T109" fmla="*/ 3 h 185"/>
                  <a:gd name="T110" fmla="*/ 2 w 469"/>
                  <a:gd name="T111" fmla="*/ 0 h 185"/>
                  <a:gd name="T112" fmla="*/ 2 w 469"/>
                  <a:gd name="T11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9" h="185">
                    <a:moveTo>
                      <a:pt x="2" y="0"/>
                    </a:moveTo>
                    <a:lnTo>
                      <a:pt x="4" y="4"/>
                    </a:lnTo>
                    <a:lnTo>
                      <a:pt x="5" y="8"/>
                    </a:lnTo>
                    <a:lnTo>
                      <a:pt x="6" y="13"/>
                    </a:lnTo>
                    <a:lnTo>
                      <a:pt x="9" y="18"/>
                    </a:lnTo>
                    <a:lnTo>
                      <a:pt x="20" y="50"/>
                    </a:lnTo>
                    <a:lnTo>
                      <a:pt x="39" y="82"/>
                    </a:lnTo>
                    <a:lnTo>
                      <a:pt x="63" y="109"/>
                    </a:lnTo>
                    <a:lnTo>
                      <a:pt x="90" y="135"/>
                    </a:lnTo>
                    <a:lnTo>
                      <a:pt x="129" y="158"/>
                    </a:lnTo>
                    <a:lnTo>
                      <a:pt x="170" y="172"/>
                    </a:lnTo>
                    <a:lnTo>
                      <a:pt x="214" y="179"/>
                    </a:lnTo>
                    <a:lnTo>
                      <a:pt x="260" y="177"/>
                    </a:lnTo>
                    <a:lnTo>
                      <a:pt x="278" y="176"/>
                    </a:lnTo>
                    <a:lnTo>
                      <a:pt x="295" y="174"/>
                    </a:lnTo>
                    <a:lnTo>
                      <a:pt x="313" y="171"/>
                    </a:lnTo>
                    <a:lnTo>
                      <a:pt x="329" y="166"/>
                    </a:lnTo>
                    <a:lnTo>
                      <a:pt x="353" y="161"/>
                    </a:lnTo>
                    <a:lnTo>
                      <a:pt x="374" y="153"/>
                    </a:lnTo>
                    <a:lnTo>
                      <a:pt x="396" y="142"/>
                    </a:lnTo>
                    <a:lnTo>
                      <a:pt x="415" y="127"/>
                    </a:lnTo>
                    <a:lnTo>
                      <a:pt x="427" y="118"/>
                    </a:lnTo>
                    <a:lnTo>
                      <a:pt x="441" y="108"/>
                    </a:lnTo>
                    <a:lnTo>
                      <a:pt x="452" y="97"/>
                    </a:lnTo>
                    <a:lnTo>
                      <a:pt x="466" y="87"/>
                    </a:lnTo>
                    <a:lnTo>
                      <a:pt x="466" y="89"/>
                    </a:lnTo>
                    <a:lnTo>
                      <a:pt x="469" y="91"/>
                    </a:lnTo>
                    <a:lnTo>
                      <a:pt x="449" y="107"/>
                    </a:lnTo>
                    <a:lnTo>
                      <a:pt x="429" y="123"/>
                    </a:lnTo>
                    <a:lnTo>
                      <a:pt x="408" y="138"/>
                    </a:lnTo>
                    <a:lnTo>
                      <a:pt x="390" y="151"/>
                    </a:lnTo>
                    <a:lnTo>
                      <a:pt x="373" y="157"/>
                    </a:lnTo>
                    <a:lnTo>
                      <a:pt x="358" y="164"/>
                    </a:lnTo>
                    <a:lnTo>
                      <a:pt x="342" y="167"/>
                    </a:lnTo>
                    <a:lnTo>
                      <a:pt x="327" y="171"/>
                    </a:lnTo>
                    <a:lnTo>
                      <a:pt x="307" y="176"/>
                    </a:lnTo>
                    <a:lnTo>
                      <a:pt x="288" y="179"/>
                    </a:lnTo>
                    <a:lnTo>
                      <a:pt x="268" y="180"/>
                    </a:lnTo>
                    <a:lnTo>
                      <a:pt x="249" y="184"/>
                    </a:lnTo>
                    <a:lnTo>
                      <a:pt x="241" y="184"/>
                    </a:lnTo>
                    <a:lnTo>
                      <a:pt x="234" y="184"/>
                    </a:lnTo>
                    <a:lnTo>
                      <a:pt x="226" y="184"/>
                    </a:lnTo>
                    <a:lnTo>
                      <a:pt x="219" y="185"/>
                    </a:lnTo>
                    <a:lnTo>
                      <a:pt x="216" y="184"/>
                    </a:lnTo>
                    <a:lnTo>
                      <a:pt x="214" y="184"/>
                    </a:lnTo>
                    <a:lnTo>
                      <a:pt x="209" y="184"/>
                    </a:lnTo>
                    <a:lnTo>
                      <a:pt x="207" y="184"/>
                    </a:lnTo>
                    <a:lnTo>
                      <a:pt x="170" y="177"/>
                    </a:lnTo>
                    <a:lnTo>
                      <a:pt x="136" y="167"/>
                    </a:lnTo>
                    <a:lnTo>
                      <a:pt x="103" y="151"/>
                    </a:lnTo>
                    <a:lnTo>
                      <a:pt x="72" y="126"/>
                    </a:lnTo>
                    <a:lnTo>
                      <a:pt x="45" y="98"/>
                    </a:lnTo>
                    <a:lnTo>
                      <a:pt x="25" y="68"/>
                    </a:lnTo>
                    <a:lnTo>
                      <a:pt x="10" y="35"/>
                    </a:lnTo>
                    <a:lnTo>
                      <a:pt x="0" y="3"/>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16" name="Freeform 78">
                <a:extLst>
                  <a:ext uri="{FF2B5EF4-FFF2-40B4-BE49-F238E27FC236}">
                    <a16:creationId xmlns:a16="http://schemas.microsoft.com/office/drawing/2014/main" id="{C17D9536-1785-4553-A6DF-2EB923AF38EB}"/>
                  </a:ext>
                </a:extLst>
              </p:cNvPr>
              <p:cNvSpPr>
                <a:spLocks/>
              </p:cNvSpPr>
              <p:nvPr/>
            </p:nvSpPr>
            <p:spPr bwMode="auto">
              <a:xfrm>
                <a:off x="5610" y="1084"/>
                <a:ext cx="27" cy="97"/>
              </a:xfrm>
              <a:custGeom>
                <a:avLst/>
                <a:gdLst>
                  <a:gd name="T0" fmla="*/ 61 w 81"/>
                  <a:gd name="T1" fmla="*/ 0 h 292"/>
                  <a:gd name="T2" fmla="*/ 66 w 81"/>
                  <a:gd name="T3" fmla="*/ 12 h 292"/>
                  <a:gd name="T4" fmla="*/ 71 w 81"/>
                  <a:gd name="T5" fmla="*/ 27 h 292"/>
                  <a:gd name="T6" fmla="*/ 75 w 81"/>
                  <a:gd name="T7" fmla="*/ 41 h 292"/>
                  <a:gd name="T8" fmla="*/ 77 w 81"/>
                  <a:gd name="T9" fmla="*/ 56 h 292"/>
                  <a:gd name="T10" fmla="*/ 80 w 81"/>
                  <a:gd name="T11" fmla="*/ 79 h 292"/>
                  <a:gd name="T12" fmla="*/ 81 w 81"/>
                  <a:gd name="T13" fmla="*/ 99 h 292"/>
                  <a:gd name="T14" fmla="*/ 80 w 81"/>
                  <a:gd name="T15" fmla="*/ 116 h 292"/>
                  <a:gd name="T16" fmla="*/ 77 w 81"/>
                  <a:gd name="T17" fmla="*/ 134 h 292"/>
                  <a:gd name="T18" fmla="*/ 72 w 81"/>
                  <a:gd name="T19" fmla="*/ 155 h 292"/>
                  <a:gd name="T20" fmla="*/ 67 w 81"/>
                  <a:gd name="T21" fmla="*/ 174 h 292"/>
                  <a:gd name="T22" fmla="*/ 60 w 81"/>
                  <a:gd name="T23" fmla="*/ 193 h 292"/>
                  <a:gd name="T24" fmla="*/ 51 w 81"/>
                  <a:gd name="T25" fmla="*/ 212 h 292"/>
                  <a:gd name="T26" fmla="*/ 41 w 81"/>
                  <a:gd name="T27" fmla="*/ 232 h 292"/>
                  <a:gd name="T28" fmla="*/ 31 w 81"/>
                  <a:gd name="T29" fmla="*/ 252 h 292"/>
                  <a:gd name="T30" fmla="*/ 18 w 81"/>
                  <a:gd name="T31" fmla="*/ 272 h 292"/>
                  <a:gd name="T32" fmla="*/ 2 w 81"/>
                  <a:gd name="T33" fmla="*/ 292 h 292"/>
                  <a:gd name="T34" fmla="*/ 0 w 81"/>
                  <a:gd name="T35" fmla="*/ 291 h 292"/>
                  <a:gd name="T36" fmla="*/ 0 w 81"/>
                  <a:gd name="T37" fmla="*/ 290 h 292"/>
                  <a:gd name="T38" fmla="*/ 0 w 81"/>
                  <a:gd name="T39" fmla="*/ 289 h 292"/>
                  <a:gd name="T40" fmla="*/ 0 w 81"/>
                  <a:gd name="T41" fmla="*/ 287 h 292"/>
                  <a:gd name="T42" fmla="*/ 4 w 81"/>
                  <a:gd name="T43" fmla="*/ 282 h 292"/>
                  <a:gd name="T44" fmla="*/ 9 w 81"/>
                  <a:gd name="T45" fmla="*/ 277 h 292"/>
                  <a:gd name="T46" fmla="*/ 13 w 81"/>
                  <a:gd name="T47" fmla="*/ 271 h 292"/>
                  <a:gd name="T48" fmla="*/ 17 w 81"/>
                  <a:gd name="T49" fmla="*/ 266 h 292"/>
                  <a:gd name="T50" fmla="*/ 28 w 81"/>
                  <a:gd name="T51" fmla="*/ 245 h 292"/>
                  <a:gd name="T52" fmla="*/ 41 w 81"/>
                  <a:gd name="T53" fmla="*/ 223 h 292"/>
                  <a:gd name="T54" fmla="*/ 51 w 81"/>
                  <a:gd name="T55" fmla="*/ 201 h 292"/>
                  <a:gd name="T56" fmla="*/ 61 w 81"/>
                  <a:gd name="T57" fmla="*/ 178 h 292"/>
                  <a:gd name="T58" fmla="*/ 70 w 81"/>
                  <a:gd name="T59" fmla="*/ 152 h 292"/>
                  <a:gd name="T60" fmla="*/ 75 w 81"/>
                  <a:gd name="T61" fmla="*/ 127 h 292"/>
                  <a:gd name="T62" fmla="*/ 75 w 81"/>
                  <a:gd name="T63" fmla="*/ 98 h 292"/>
                  <a:gd name="T64" fmla="*/ 75 w 81"/>
                  <a:gd name="T65" fmla="*/ 65 h 292"/>
                  <a:gd name="T66" fmla="*/ 70 w 81"/>
                  <a:gd name="T67" fmla="*/ 47 h 292"/>
                  <a:gd name="T68" fmla="*/ 66 w 81"/>
                  <a:gd name="T69" fmla="*/ 32 h 292"/>
                  <a:gd name="T70" fmla="*/ 61 w 81"/>
                  <a:gd name="T71" fmla="*/ 16 h 292"/>
                  <a:gd name="T72" fmla="*/ 57 w 81"/>
                  <a:gd name="T73" fmla="*/ 2 h 292"/>
                  <a:gd name="T74" fmla="*/ 58 w 81"/>
                  <a:gd name="T75" fmla="*/ 0 h 292"/>
                  <a:gd name="T76" fmla="*/ 61 w 81"/>
                  <a:gd name="T77" fmla="*/ 0 h 292"/>
                  <a:gd name="T78" fmla="*/ 61 w 81"/>
                  <a:gd name="T79"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1" h="292">
                    <a:moveTo>
                      <a:pt x="61" y="0"/>
                    </a:moveTo>
                    <a:lnTo>
                      <a:pt x="66" y="12"/>
                    </a:lnTo>
                    <a:lnTo>
                      <a:pt x="71" y="27"/>
                    </a:lnTo>
                    <a:lnTo>
                      <a:pt x="75" y="41"/>
                    </a:lnTo>
                    <a:lnTo>
                      <a:pt x="77" y="56"/>
                    </a:lnTo>
                    <a:lnTo>
                      <a:pt x="80" y="79"/>
                    </a:lnTo>
                    <a:lnTo>
                      <a:pt x="81" y="99"/>
                    </a:lnTo>
                    <a:lnTo>
                      <a:pt x="80" y="116"/>
                    </a:lnTo>
                    <a:lnTo>
                      <a:pt x="77" y="134"/>
                    </a:lnTo>
                    <a:lnTo>
                      <a:pt x="72" y="155"/>
                    </a:lnTo>
                    <a:lnTo>
                      <a:pt x="67" y="174"/>
                    </a:lnTo>
                    <a:lnTo>
                      <a:pt x="60" y="193"/>
                    </a:lnTo>
                    <a:lnTo>
                      <a:pt x="51" y="212"/>
                    </a:lnTo>
                    <a:lnTo>
                      <a:pt x="41" y="232"/>
                    </a:lnTo>
                    <a:lnTo>
                      <a:pt x="31" y="252"/>
                    </a:lnTo>
                    <a:lnTo>
                      <a:pt x="18" y="272"/>
                    </a:lnTo>
                    <a:lnTo>
                      <a:pt x="2" y="292"/>
                    </a:lnTo>
                    <a:lnTo>
                      <a:pt x="0" y="291"/>
                    </a:lnTo>
                    <a:lnTo>
                      <a:pt x="0" y="290"/>
                    </a:lnTo>
                    <a:lnTo>
                      <a:pt x="0" y="289"/>
                    </a:lnTo>
                    <a:lnTo>
                      <a:pt x="0" y="287"/>
                    </a:lnTo>
                    <a:lnTo>
                      <a:pt x="4" y="282"/>
                    </a:lnTo>
                    <a:lnTo>
                      <a:pt x="9" y="277"/>
                    </a:lnTo>
                    <a:lnTo>
                      <a:pt x="13" y="271"/>
                    </a:lnTo>
                    <a:lnTo>
                      <a:pt x="17" y="266"/>
                    </a:lnTo>
                    <a:lnTo>
                      <a:pt x="28" y="245"/>
                    </a:lnTo>
                    <a:lnTo>
                      <a:pt x="41" y="223"/>
                    </a:lnTo>
                    <a:lnTo>
                      <a:pt x="51" y="201"/>
                    </a:lnTo>
                    <a:lnTo>
                      <a:pt x="61" y="178"/>
                    </a:lnTo>
                    <a:lnTo>
                      <a:pt x="70" y="152"/>
                    </a:lnTo>
                    <a:lnTo>
                      <a:pt x="75" y="127"/>
                    </a:lnTo>
                    <a:lnTo>
                      <a:pt x="75" y="98"/>
                    </a:lnTo>
                    <a:lnTo>
                      <a:pt x="75" y="65"/>
                    </a:lnTo>
                    <a:lnTo>
                      <a:pt x="70" y="47"/>
                    </a:lnTo>
                    <a:lnTo>
                      <a:pt x="66" y="32"/>
                    </a:lnTo>
                    <a:lnTo>
                      <a:pt x="61" y="16"/>
                    </a:lnTo>
                    <a:lnTo>
                      <a:pt x="57" y="2"/>
                    </a:lnTo>
                    <a:lnTo>
                      <a:pt x="58" y="0"/>
                    </a:lnTo>
                    <a:lnTo>
                      <a:pt x="61" y="0"/>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17" name="Freeform 79">
                <a:extLst>
                  <a:ext uri="{FF2B5EF4-FFF2-40B4-BE49-F238E27FC236}">
                    <a16:creationId xmlns:a16="http://schemas.microsoft.com/office/drawing/2014/main" id="{AEA1F025-6F6F-433B-9FF5-FA5A39438C23}"/>
                  </a:ext>
                </a:extLst>
              </p:cNvPr>
              <p:cNvSpPr>
                <a:spLocks/>
              </p:cNvSpPr>
              <p:nvPr/>
            </p:nvSpPr>
            <p:spPr bwMode="auto">
              <a:xfrm>
                <a:off x="5522" y="1025"/>
                <a:ext cx="108" cy="62"/>
              </a:xfrm>
              <a:custGeom>
                <a:avLst/>
                <a:gdLst>
                  <a:gd name="T0" fmla="*/ 37 w 325"/>
                  <a:gd name="T1" fmla="*/ 2 h 186"/>
                  <a:gd name="T2" fmla="*/ 64 w 325"/>
                  <a:gd name="T3" fmla="*/ 0 h 186"/>
                  <a:gd name="T4" fmla="*/ 91 w 325"/>
                  <a:gd name="T5" fmla="*/ 0 h 186"/>
                  <a:gd name="T6" fmla="*/ 116 w 325"/>
                  <a:gd name="T7" fmla="*/ 2 h 186"/>
                  <a:gd name="T8" fmla="*/ 143 w 325"/>
                  <a:gd name="T9" fmla="*/ 9 h 186"/>
                  <a:gd name="T10" fmla="*/ 162 w 325"/>
                  <a:gd name="T11" fmla="*/ 14 h 186"/>
                  <a:gd name="T12" fmla="*/ 180 w 325"/>
                  <a:gd name="T13" fmla="*/ 22 h 186"/>
                  <a:gd name="T14" fmla="*/ 198 w 325"/>
                  <a:gd name="T15" fmla="*/ 32 h 186"/>
                  <a:gd name="T16" fmla="*/ 216 w 325"/>
                  <a:gd name="T17" fmla="*/ 43 h 186"/>
                  <a:gd name="T18" fmla="*/ 240 w 325"/>
                  <a:gd name="T19" fmla="*/ 60 h 186"/>
                  <a:gd name="T20" fmla="*/ 261 w 325"/>
                  <a:gd name="T21" fmla="*/ 80 h 186"/>
                  <a:gd name="T22" fmla="*/ 280 w 325"/>
                  <a:gd name="T23" fmla="*/ 102 h 186"/>
                  <a:gd name="T24" fmla="*/ 296 w 325"/>
                  <a:gd name="T25" fmla="*/ 127 h 186"/>
                  <a:gd name="T26" fmla="*/ 305 w 325"/>
                  <a:gd name="T27" fmla="*/ 140 h 186"/>
                  <a:gd name="T28" fmla="*/ 312 w 325"/>
                  <a:gd name="T29" fmla="*/ 152 h 186"/>
                  <a:gd name="T30" fmla="*/ 319 w 325"/>
                  <a:gd name="T31" fmla="*/ 166 h 186"/>
                  <a:gd name="T32" fmla="*/ 325 w 325"/>
                  <a:gd name="T33" fmla="*/ 181 h 186"/>
                  <a:gd name="T34" fmla="*/ 325 w 325"/>
                  <a:gd name="T35" fmla="*/ 181 h 186"/>
                  <a:gd name="T36" fmla="*/ 324 w 325"/>
                  <a:gd name="T37" fmla="*/ 184 h 186"/>
                  <a:gd name="T38" fmla="*/ 323 w 325"/>
                  <a:gd name="T39" fmla="*/ 185 h 186"/>
                  <a:gd name="T40" fmla="*/ 323 w 325"/>
                  <a:gd name="T41" fmla="*/ 186 h 186"/>
                  <a:gd name="T42" fmla="*/ 312 w 325"/>
                  <a:gd name="T43" fmla="*/ 163 h 186"/>
                  <a:gd name="T44" fmla="*/ 300 w 325"/>
                  <a:gd name="T45" fmla="*/ 139 h 186"/>
                  <a:gd name="T46" fmla="*/ 285 w 325"/>
                  <a:gd name="T47" fmla="*/ 116 h 186"/>
                  <a:gd name="T48" fmla="*/ 268 w 325"/>
                  <a:gd name="T49" fmla="*/ 95 h 186"/>
                  <a:gd name="T50" fmla="*/ 253 w 325"/>
                  <a:gd name="T51" fmla="*/ 78 h 186"/>
                  <a:gd name="T52" fmla="*/ 238 w 325"/>
                  <a:gd name="T53" fmla="*/ 65 h 186"/>
                  <a:gd name="T54" fmla="*/ 222 w 325"/>
                  <a:gd name="T55" fmla="*/ 52 h 186"/>
                  <a:gd name="T56" fmla="*/ 207 w 325"/>
                  <a:gd name="T57" fmla="*/ 42 h 186"/>
                  <a:gd name="T58" fmla="*/ 186 w 325"/>
                  <a:gd name="T59" fmla="*/ 28 h 186"/>
                  <a:gd name="T60" fmla="*/ 163 w 325"/>
                  <a:gd name="T61" fmla="*/ 19 h 186"/>
                  <a:gd name="T62" fmla="*/ 140 w 325"/>
                  <a:gd name="T63" fmla="*/ 13 h 186"/>
                  <a:gd name="T64" fmla="*/ 118 w 325"/>
                  <a:gd name="T65" fmla="*/ 8 h 186"/>
                  <a:gd name="T66" fmla="*/ 108 w 325"/>
                  <a:gd name="T67" fmla="*/ 5 h 186"/>
                  <a:gd name="T68" fmla="*/ 96 w 325"/>
                  <a:gd name="T69" fmla="*/ 5 h 186"/>
                  <a:gd name="T70" fmla="*/ 86 w 325"/>
                  <a:gd name="T71" fmla="*/ 5 h 186"/>
                  <a:gd name="T72" fmla="*/ 76 w 325"/>
                  <a:gd name="T73" fmla="*/ 5 h 186"/>
                  <a:gd name="T74" fmla="*/ 69 w 325"/>
                  <a:gd name="T75" fmla="*/ 5 h 186"/>
                  <a:gd name="T76" fmla="*/ 62 w 325"/>
                  <a:gd name="T77" fmla="*/ 5 h 186"/>
                  <a:gd name="T78" fmla="*/ 55 w 325"/>
                  <a:gd name="T79" fmla="*/ 5 h 186"/>
                  <a:gd name="T80" fmla="*/ 49 w 325"/>
                  <a:gd name="T81" fmla="*/ 5 h 186"/>
                  <a:gd name="T82" fmla="*/ 35 w 325"/>
                  <a:gd name="T83" fmla="*/ 5 h 186"/>
                  <a:gd name="T84" fmla="*/ 23 w 325"/>
                  <a:gd name="T85" fmla="*/ 8 h 186"/>
                  <a:gd name="T86" fmla="*/ 11 w 325"/>
                  <a:gd name="T87" fmla="*/ 9 h 186"/>
                  <a:gd name="T88" fmla="*/ 0 w 325"/>
                  <a:gd name="T89" fmla="*/ 12 h 186"/>
                  <a:gd name="T90" fmla="*/ 1 w 325"/>
                  <a:gd name="T91" fmla="*/ 7 h 186"/>
                  <a:gd name="T92" fmla="*/ 6 w 325"/>
                  <a:gd name="T93" fmla="*/ 5 h 186"/>
                  <a:gd name="T94" fmla="*/ 16 w 325"/>
                  <a:gd name="T95" fmla="*/ 4 h 186"/>
                  <a:gd name="T96" fmla="*/ 28 w 325"/>
                  <a:gd name="T97" fmla="*/ 2 h 186"/>
                  <a:gd name="T98" fmla="*/ 37 w 325"/>
                  <a:gd name="T99" fmla="*/ 2 h 186"/>
                  <a:gd name="T100" fmla="*/ 37 w 325"/>
                  <a:gd name="T101" fmla="*/ 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5" h="186">
                    <a:moveTo>
                      <a:pt x="37" y="2"/>
                    </a:moveTo>
                    <a:lnTo>
                      <a:pt x="64" y="0"/>
                    </a:lnTo>
                    <a:lnTo>
                      <a:pt x="91" y="0"/>
                    </a:lnTo>
                    <a:lnTo>
                      <a:pt x="116" y="2"/>
                    </a:lnTo>
                    <a:lnTo>
                      <a:pt x="143" y="9"/>
                    </a:lnTo>
                    <a:lnTo>
                      <a:pt x="162" y="14"/>
                    </a:lnTo>
                    <a:lnTo>
                      <a:pt x="180" y="22"/>
                    </a:lnTo>
                    <a:lnTo>
                      <a:pt x="198" y="32"/>
                    </a:lnTo>
                    <a:lnTo>
                      <a:pt x="216" y="43"/>
                    </a:lnTo>
                    <a:lnTo>
                      <a:pt x="240" y="60"/>
                    </a:lnTo>
                    <a:lnTo>
                      <a:pt x="261" y="80"/>
                    </a:lnTo>
                    <a:lnTo>
                      <a:pt x="280" y="102"/>
                    </a:lnTo>
                    <a:lnTo>
                      <a:pt x="296" y="127"/>
                    </a:lnTo>
                    <a:lnTo>
                      <a:pt x="305" y="140"/>
                    </a:lnTo>
                    <a:lnTo>
                      <a:pt x="312" y="152"/>
                    </a:lnTo>
                    <a:lnTo>
                      <a:pt x="319" y="166"/>
                    </a:lnTo>
                    <a:lnTo>
                      <a:pt x="325" y="181"/>
                    </a:lnTo>
                    <a:lnTo>
                      <a:pt x="325" y="181"/>
                    </a:lnTo>
                    <a:lnTo>
                      <a:pt x="324" y="184"/>
                    </a:lnTo>
                    <a:lnTo>
                      <a:pt x="323" y="185"/>
                    </a:lnTo>
                    <a:lnTo>
                      <a:pt x="323" y="186"/>
                    </a:lnTo>
                    <a:lnTo>
                      <a:pt x="312" y="163"/>
                    </a:lnTo>
                    <a:lnTo>
                      <a:pt x="300" y="139"/>
                    </a:lnTo>
                    <a:lnTo>
                      <a:pt x="285" y="116"/>
                    </a:lnTo>
                    <a:lnTo>
                      <a:pt x="268" y="95"/>
                    </a:lnTo>
                    <a:lnTo>
                      <a:pt x="253" y="78"/>
                    </a:lnTo>
                    <a:lnTo>
                      <a:pt x="238" y="65"/>
                    </a:lnTo>
                    <a:lnTo>
                      <a:pt x="222" y="52"/>
                    </a:lnTo>
                    <a:lnTo>
                      <a:pt x="207" y="42"/>
                    </a:lnTo>
                    <a:lnTo>
                      <a:pt x="186" y="28"/>
                    </a:lnTo>
                    <a:lnTo>
                      <a:pt x="163" y="19"/>
                    </a:lnTo>
                    <a:lnTo>
                      <a:pt x="140" y="13"/>
                    </a:lnTo>
                    <a:lnTo>
                      <a:pt x="118" y="8"/>
                    </a:lnTo>
                    <a:lnTo>
                      <a:pt x="108" y="5"/>
                    </a:lnTo>
                    <a:lnTo>
                      <a:pt x="96" y="5"/>
                    </a:lnTo>
                    <a:lnTo>
                      <a:pt x="86" y="5"/>
                    </a:lnTo>
                    <a:lnTo>
                      <a:pt x="76" y="5"/>
                    </a:lnTo>
                    <a:lnTo>
                      <a:pt x="69" y="5"/>
                    </a:lnTo>
                    <a:lnTo>
                      <a:pt x="62" y="5"/>
                    </a:lnTo>
                    <a:lnTo>
                      <a:pt x="55" y="5"/>
                    </a:lnTo>
                    <a:lnTo>
                      <a:pt x="49" y="5"/>
                    </a:lnTo>
                    <a:lnTo>
                      <a:pt x="35" y="5"/>
                    </a:lnTo>
                    <a:lnTo>
                      <a:pt x="23" y="8"/>
                    </a:lnTo>
                    <a:lnTo>
                      <a:pt x="11" y="9"/>
                    </a:lnTo>
                    <a:lnTo>
                      <a:pt x="0" y="12"/>
                    </a:lnTo>
                    <a:lnTo>
                      <a:pt x="1" y="7"/>
                    </a:lnTo>
                    <a:lnTo>
                      <a:pt x="6" y="5"/>
                    </a:lnTo>
                    <a:lnTo>
                      <a:pt x="16" y="4"/>
                    </a:lnTo>
                    <a:lnTo>
                      <a:pt x="28" y="2"/>
                    </a:lnTo>
                    <a:lnTo>
                      <a:pt x="37" y="2"/>
                    </a:lnTo>
                    <a:lnTo>
                      <a:pt x="3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18" name="Freeform 80">
                <a:extLst>
                  <a:ext uri="{FF2B5EF4-FFF2-40B4-BE49-F238E27FC236}">
                    <a16:creationId xmlns:a16="http://schemas.microsoft.com/office/drawing/2014/main" id="{6EB08981-AC8F-4BFE-8440-0599F24608AA}"/>
                  </a:ext>
                </a:extLst>
              </p:cNvPr>
              <p:cNvSpPr>
                <a:spLocks/>
              </p:cNvSpPr>
              <p:nvPr/>
            </p:nvSpPr>
            <p:spPr bwMode="auto">
              <a:xfrm>
                <a:off x="5492" y="1026"/>
                <a:ext cx="32" cy="17"/>
              </a:xfrm>
              <a:custGeom>
                <a:avLst/>
                <a:gdLst>
                  <a:gd name="T0" fmla="*/ 96 w 96"/>
                  <a:gd name="T1" fmla="*/ 0 h 51"/>
                  <a:gd name="T2" fmla="*/ 95 w 96"/>
                  <a:gd name="T3" fmla="*/ 7 h 51"/>
                  <a:gd name="T4" fmla="*/ 87 w 96"/>
                  <a:gd name="T5" fmla="*/ 8 h 51"/>
                  <a:gd name="T6" fmla="*/ 76 w 96"/>
                  <a:gd name="T7" fmla="*/ 11 h 51"/>
                  <a:gd name="T8" fmla="*/ 64 w 96"/>
                  <a:gd name="T9" fmla="*/ 14 h 51"/>
                  <a:gd name="T10" fmla="*/ 53 w 96"/>
                  <a:gd name="T11" fmla="*/ 21 h 51"/>
                  <a:gd name="T12" fmla="*/ 39 w 96"/>
                  <a:gd name="T13" fmla="*/ 27 h 51"/>
                  <a:gd name="T14" fmla="*/ 28 w 96"/>
                  <a:gd name="T15" fmla="*/ 34 h 51"/>
                  <a:gd name="T16" fmla="*/ 15 w 96"/>
                  <a:gd name="T17" fmla="*/ 41 h 51"/>
                  <a:gd name="T18" fmla="*/ 4 w 96"/>
                  <a:gd name="T19" fmla="*/ 51 h 51"/>
                  <a:gd name="T20" fmla="*/ 2 w 96"/>
                  <a:gd name="T21" fmla="*/ 48 h 51"/>
                  <a:gd name="T22" fmla="*/ 0 w 96"/>
                  <a:gd name="T23" fmla="*/ 47 h 51"/>
                  <a:gd name="T24" fmla="*/ 15 w 96"/>
                  <a:gd name="T25" fmla="*/ 36 h 51"/>
                  <a:gd name="T26" fmla="*/ 29 w 96"/>
                  <a:gd name="T27" fmla="*/ 27 h 51"/>
                  <a:gd name="T28" fmla="*/ 43 w 96"/>
                  <a:gd name="T29" fmla="*/ 19 h 51"/>
                  <a:gd name="T30" fmla="*/ 58 w 96"/>
                  <a:gd name="T31" fmla="*/ 12 h 51"/>
                  <a:gd name="T32" fmla="*/ 66 w 96"/>
                  <a:gd name="T33" fmla="*/ 8 h 51"/>
                  <a:gd name="T34" fmla="*/ 76 w 96"/>
                  <a:gd name="T35" fmla="*/ 6 h 51"/>
                  <a:gd name="T36" fmla="*/ 87 w 96"/>
                  <a:gd name="T37" fmla="*/ 2 h 51"/>
                  <a:gd name="T38" fmla="*/ 96 w 96"/>
                  <a:gd name="T39" fmla="*/ 0 h 51"/>
                  <a:gd name="T40" fmla="*/ 96 w 96"/>
                  <a:gd name="T4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51">
                    <a:moveTo>
                      <a:pt x="96" y="0"/>
                    </a:moveTo>
                    <a:lnTo>
                      <a:pt x="95" y="7"/>
                    </a:lnTo>
                    <a:lnTo>
                      <a:pt x="87" y="8"/>
                    </a:lnTo>
                    <a:lnTo>
                      <a:pt x="76" y="11"/>
                    </a:lnTo>
                    <a:lnTo>
                      <a:pt x="64" y="14"/>
                    </a:lnTo>
                    <a:lnTo>
                      <a:pt x="53" y="21"/>
                    </a:lnTo>
                    <a:lnTo>
                      <a:pt x="39" y="27"/>
                    </a:lnTo>
                    <a:lnTo>
                      <a:pt x="28" y="34"/>
                    </a:lnTo>
                    <a:lnTo>
                      <a:pt x="15" y="41"/>
                    </a:lnTo>
                    <a:lnTo>
                      <a:pt x="4" y="51"/>
                    </a:lnTo>
                    <a:lnTo>
                      <a:pt x="2" y="48"/>
                    </a:lnTo>
                    <a:lnTo>
                      <a:pt x="0" y="47"/>
                    </a:lnTo>
                    <a:lnTo>
                      <a:pt x="15" y="36"/>
                    </a:lnTo>
                    <a:lnTo>
                      <a:pt x="29" y="27"/>
                    </a:lnTo>
                    <a:lnTo>
                      <a:pt x="43" y="19"/>
                    </a:lnTo>
                    <a:lnTo>
                      <a:pt x="58" y="12"/>
                    </a:lnTo>
                    <a:lnTo>
                      <a:pt x="66" y="8"/>
                    </a:lnTo>
                    <a:lnTo>
                      <a:pt x="76" y="6"/>
                    </a:lnTo>
                    <a:lnTo>
                      <a:pt x="87" y="2"/>
                    </a:lnTo>
                    <a:lnTo>
                      <a:pt x="96" y="0"/>
                    </a:lnTo>
                    <a:lnTo>
                      <a:pt x="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19" name="Freeform 81">
                <a:extLst>
                  <a:ext uri="{FF2B5EF4-FFF2-40B4-BE49-F238E27FC236}">
                    <a16:creationId xmlns:a16="http://schemas.microsoft.com/office/drawing/2014/main" id="{4E520E4A-5EB5-42E9-8AD5-1A408028FFA6}"/>
                  </a:ext>
                </a:extLst>
              </p:cNvPr>
              <p:cNvSpPr>
                <a:spLocks/>
              </p:cNvSpPr>
              <p:nvPr/>
            </p:nvSpPr>
            <p:spPr bwMode="auto">
              <a:xfrm>
                <a:off x="5195" y="1045"/>
                <a:ext cx="84" cy="14"/>
              </a:xfrm>
              <a:custGeom>
                <a:avLst/>
                <a:gdLst>
                  <a:gd name="T0" fmla="*/ 254 w 254"/>
                  <a:gd name="T1" fmla="*/ 15 h 41"/>
                  <a:gd name="T2" fmla="*/ 251 w 254"/>
                  <a:gd name="T3" fmla="*/ 17 h 41"/>
                  <a:gd name="T4" fmla="*/ 243 w 254"/>
                  <a:gd name="T5" fmla="*/ 15 h 41"/>
                  <a:gd name="T6" fmla="*/ 234 w 254"/>
                  <a:gd name="T7" fmla="*/ 12 h 41"/>
                  <a:gd name="T8" fmla="*/ 225 w 254"/>
                  <a:gd name="T9" fmla="*/ 10 h 41"/>
                  <a:gd name="T10" fmla="*/ 217 w 254"/>
                  <a:gd name="T11" fmla="*/ 9 h 41"/>
                  <a:gd name="T12" fmla="*/ 194 w 254"/>
                  <a:gd name="T13" fmla="*/ 5 h 41"/>
                  <a:gd name="T14" fmla="*/ 170 w 254"/>
                  <a:gd name="T15" fmla="*/ 4 h 41"/>
                  <a:gd name="T16" fmla="*/ 146 w 254"/>
                  <a:gd name="T17" fmla="*/ 4 h 41"/>
                  <a:gd name="T18" fmla="*/ 123 w 254"/>
                  <a:gd name="T19" fmla="*/ 9 h 41"/>
                  <a:gd name="T20" fmla="*/ 92 w 254"/>
                  <a:gd name="T21" fmla="*/ 12 h 41"/>
                  <a:gd name="T22" fmla="*/ 62 w 254"/>
                  <a:gd name="T23" fmla="*/ 20 h 41"/>
                  <a:gd name="T24" fmla="*/ 30 w 254"/>
                  <a:gd name="T25" fmla="*/ 29 h 41"/>
                  <a:gd name="T26" fmla="*/ 3 w 254"/>
                  <a:gd name="T27" fmla="*/ 41 h 41"/>
                  <a:gd name="T28" fmla="*/ 1 w 254"/>
                  <a:gd name="T29" fmla="*/ 40 h 41"/>
                  <a:gd name="T30" fmla="*/ 0 w 254"/>
                  <a:gd name="T31" fmla="*/ 39 h 41"/>
                  <a:gd name="T32" fmla="*/ 8 w 254"/>
                  <a:gd name="T33" fmla="*/ 34 h 41"/>
                  <a:gd name="T34" fmla="*/ 16 w 254"/>
                  <a:gd name="T35" fmla="*/ 30 h 41"/>
                  <a:gd name="T36" fmla="*/ 24 w 254"/>
                  <a:gd name="T37" fmla="*/ 27 h 41"/>
                  <a:gd name="T38" fmla="*/ 31 w 254"/>
                  <a:gd name="T39" fmla="*/ 25 h 41"/>
                  <a:gd name="T40" fmla="*/ 64 w 254"/>
                  <a:gd name="T41" fmla="*/ 14 h 41"/>
                  <a:gd name="T42" fmla="*/ 97 w 254"/>
                  <a:gd name="T43" fmla="*/ 6 h 41"/>
                  <a:gd name="T44" fmla="*/ 131 w 254"/>
                  <a:gd name="T45" fmla="*/ 1 h 41"/>
                  <a:gd name="T46" fmla="*/ 163 w 254"/>
                  <a:gd name="T47" fmla="*/ 0 h 41"/>
                  <a:gd name="T48" fmla="*/ 185 w 254"/>
                  <a:gd name="T49" fmla="*/ 0 h 41"/>
                  <a:gd name="T50" fmla="*/ 207 w 254"/>
                  <a:gd name="T51" fmla="*/ 1 h 41"/>
                  <a:gd name="T52" fmla="*/ 231 w 254"/>
                  <a:gd name="T53" fmla="*/ 6 h 41"/>
                  <a:gd name="T54" fmla="*/ 254 w 254"/>
                  <a:gd name="T55" fmla="*/ 15 h 41"/>
                  <a:gd name="T56" fmla="*/ 254 w 254"/>
                  <a:gd name="T57"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4" h="41">
                    <a:moveTo>
                      <a:pt x="254" y="15"/>
                    </a:moveTo>
                    <a:lnTo>
                      <a:pt x="251" y="17"/>
                    </a:lnTo>
                    <a:lnTo>
                      <a:pt x="243" y="15"/>
                    </a:lnTo>
                    <a:lnTo>
                      <a:pt x="234" y="12"/>
                    </a:lnTo>
                    <a:lnTo>
                      <a:pt x="225" y="10"/>
                    </a:lnTo>
                    <a:lnTo>
                      <a:pt x="217" y="9"/>
                    </a:lnTo>
                    <a:lnTo>
                      <a:pt x="194" y="5"/>
                    </a:lnTo>
                    <a:lnTo>
                      <a:pt x="170" y="4"/>
                    </a:lnTo>
                    <a:lnTo>
                      <a:pt x="146" y="4"/>
                    </a:lnTo>
                    <a:lnTo>
                      <a:pt x="123" y="9"/>
                    </a:lnTo>
                    <a:lnTo>
                      <a:pt x="92" y="12"/>
                    </a:lnTo>
                    <a:lnTo>
                      <a:pt x="62" y="20"/>
                    </a:lnTo>
                    <a:lnTo>
                      <a:pt x="30" y="29"/>
                    </a:lnTo>
                    <a:lnTo>
                      <a:pt x="3" y="41"/>
                    </a:lnTo>
                    <a:lnTo>
                      <a:pt x="1" y="40"/>
                    </a:lnTo>
                    <a:lnTo>
                      <a:pt x="0" y="39"/>
                    </a:lnTo>
                    <a:lnTo>
                      <a:pt x="8" y="34"/>
                    </a:lnTo>
                    <a:lnTo>
                      <a:pt x="16" y="30"/>
                    </a:lnTo>
                    <a:lnTo>
                      <a:pt x="24" y="27"/>
                    </a:lnTo>
                    <a:lnTo>
                      <a:pt x="31" y="25"/>
                    </a:lnTo>
                    <a:lnTo>
                      <a:pt x="64" y="14"/>
                    </a:lnTo>
                    <a:lnTo>
                      <a:pt x="97" y="6"/>
                    </a:lnTo>
                    <a:lnTo>
                      <a:pt x="131" y="1"/>
                    </a:lnTo>
                    <a:lnTo>
                      <a:pt x="163" y="0"/>
                    </a:lnTo>
                    <a:lnTo>
                      <a:pt x="185" y="0"/>
                    </a:lnTo>
                    <a:lnTo>
                      <a:pt x="207" y="1"/>
                    </a:lnTo>
                    <a:lnTo>
                      <a:pt x="231" y="6"/>
                    </a:lnTo>
                    <a:lnTo>
                      <a:pt x="254" y="15"/>
                    </a:lnTo>
                    <a:lnTo>
                      <a:pt x="25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20" name="Freeform 82">
                <a:extLst>
                  <a:ext uri="{FF2B5EF4-FFF2-40B4-BE49-F238E27FC236}">
                    <a16:creationId xmlns:a16="http://schemas.microsoft.com/office/drawing/2014/main" id="{6B00C780-AAAF-4DB1-B835-0FB855105023}"/>
                  </a:ext>
                </a:extLst>
              </p:cNvPr>
              <p:cNvSpPr>
                <a:spLocks/>
              </p:cNvSpPr>
              <p:nvPr/>
            </p:nvSpPr>
            <p:spPr bwMode="auto">
              <a:xfrm>
                <a:off x="5159" y="1057"/>
                <a:ext cx="88" cy="139"/>
              </a:xfrm>
              <a:custGeom>
                <a:avLst/>
                <a:gdLst>
                  <a:gd name="T0" fmla="*/ 115 w 263"/>
                  <a:gd name="T1" fmla="*/ 2 h 417"/>
                  <a:gd name="T2" fmla="*/ 107 w 263"/>
                  <a:gd name="T3" fmla="*/ 7 h 417"/>
                  <a:gd name="T4" fmla="*/ 100 w 263"/>
                  <a:gd name="T5" fmla="*/ 13 h 417"/>
                  <a:gd name="T6" fmla="*/ 91 w 263"/>
                  <a:gd name="T7" fmla="*/ 18 h 417"/>
                  <a:gd name="T8" fmla="*/ 83 w 263"/>
                  <a:gd name="T9" fmla="*/ 25 h 417"/>
                  <a:gd name="T10" fmla="*/ 67 w 263"/>
                  <a:gd name="T11" fmla="*/ 39 h 417"/>
                  <a:gd name="T12" fmla="*/ 55 w 263"/>
                  <a:gd name="T13" fmla="*/ 54 h 417"/>
                  <a:gd name="T14" fmla="*/ 42 w 263"/>
                  <a:gd name="T15" fmla="*/ 70 h 417"/>
                  <a:gd name="T16" fmla="*/ 29 w 263"/>
                  <a:gd name="T17" fmla="*/ 89 h 417"/>
                  <a:gd name="T18" fmla="*/ 18 w 263"/>
                  <a:gd name="T19" fmla="*/ 114 h 417"/>
                  <a:gd name="T20" fmla="*/ 12 w 263"/>
                  <a:gd name="T21" fmla="*/ 139 h 417"/>
                  <a:gd name="T22" fmla="*/ 7 w 263"/>
                  <a:gd name="T23" fmla="*/ 166 h 417"/>
                  <a:gd name="T24" fmla="*/ 7 w 263"/>
                  <a:gd name="T25" fmla="*/ 195 h 417"/>
                  <a:gd name="T26" fmla="*/ 9 w 263"/>
                  <a:gd name="T27" fmla="*/ 220 h 417"/>
                  <a:gd name="T28" fmla="*/ 14 w 263"/>
                  <a:gd name="T29" fmla="*/ 244 h 417"/>
                  <a:gd name="T30" fmla="*/ 23 w 263"/>
                  <a:gd name="T31" fmla="*/ 266 h 417"/>
                  <a:gd name="T32" fmla="*/ 36 w 263"/>
                  <a:gd name="T33" fmla="*/ 289 h 417"/>
                  <a:gd name="T34" fmla="*/ 47 w 263"/>
                  <a:gd name="T35" fmla="*/ 310 h 417"/>
                  <a:gd name="T36" fmla="*/ 65 w 263"/>
                  <a:gd name="T37" fmla="*/ 332 h 417"/>
                  <a:gd name="T38" fmla="*/ 83 w 263"/>
                  <a:gd name="T39" fmla="*/ 349 h 417"/>
                  <a:gd name="T40" fmla="*/ 104 w 263"/>
                  <a:gd name="T41" fmla="*/ 366 h 417"/>
                  <a:gd name="T42" fmla="*/ 119 w 263"/>
                  <a:gd name="T43" fmla="*/ 374 h 417"/>
                  <a:gd name="T44" fmla="*/ 140 w 263"/>
                  <a:gd name="T45" fmla="*/ 386 h 417"/>
                  <a:gd name="T46" fmla="*/ 161 w 263"/>
                  <a:gd name="T47" fmla="*/ 395 h 417"/>
                  <a:gd name="T48" fmla="*/ 183 w 263"/>
                  <a:gd name="T49" fmla="*/ 402 h 417"/>
                  <a:gd name="T50" fmla="*/ 199 w 263"/>
                  <a:gd name="T51" fmla="*/ 406 h 417"/>
                  <a:gd name="T52" fmla="*/ 223 w 263"/>
                  <a:gd name="T53" fmla="*/ 408 h 417"/>
                  <a:gd name="T54" fmla="*/ 246 w 263"/>
                  <a:gd name="T55" fmla="*/ 411 h 417"/>
                  <a:gd name="T56" fmla="*/ 263 w 263"/>
                  <a:gd name="T57" fmla="*/ 413 h 417"/>
                  <a:gd name="T58" fmla="*/ 261 w 263"/>
                  <a:gd name="T59" fmla="*/ 417 h 417"/>
                  <a:gd name="T60" fmla="*/ 242 w 263"/>
                  <a:gd name="T61" fmla="*/ 416 h 417"/>
                  <a:gd name="T62" fmla="*/ 219 w 263"/>
                  <a:gd name="T63" fmla="*/ 413 h 417"/>
                  <a:gd name="T64" fmla="*/ 198 w 263"/>
                  <a:gd name="T65" fmla="*/ 411 h 417"/>
                  <a:gd name="T66" fmla="*/ 181 w 263"/>
                  <a:gd name="T67" fmla="*/ 407 h 417"/>
                  <a:gd name="T68" fmla="*/ 160 w 263"/>
                  <a:gd name="T69" fmla="*/ 401 h 417"/>
                  <a:gd name="T70" fmla="*/ 137 w 263"/>
                  <a:gd name="T71" fmla="*/ 391 h 417"/>
                  <a:gd name="T72" fmla="*/ 116 w 263"/>
                  <a:gd name="T73" fmla="*/ 378 h 417"/>
                  <a:gd name="T74" fmla="*/ 97 w 263"/>
                  <a:gd name="T75" fmla="*/ 367 h 417"/>
                  <a:gd name="T76" fmla="*/ 75 w 263"/>
                  <a:gd name="T77" fmla="*/ 348 h 417"/>
                  <a:gd name="T78" fmla="*/ 56 w 263"/>
                  <a:gd name="T79" fmla="*/ 328 h 417"/>
                  <a:gd name="T80" fmla="*/ 39 w 263"/>
                  <a:gd name="T81" fmla="*/ 305 h 417"/>
                  <a:gd name="T82" fmla="*/ 27 w 263"/>
                  <a:gd name="T83" fmla="*/ 280 h 417"/>
                  <a:gd name="T84" fmla="*/ 21 w 263"/>
                  <a:gd name="T85" fmla="*/ 269 h 417"/>
                  <a:gd name="T86" fmla="*/ 16 w 263"/>
                  <a:gd name="T87" fmla="*/ 259 h 417"/>
                  <a:gd name="T88" fmla="*/ 11 w 263"/>
                  <a:gd name="T89" fmla="*/ 247 h 417"/>
                  <a:gd name="T90" fmla="*/ 7 w 263"/>
                  <a:gd name="T91" fmla="*/ 236 h 417"/>
                  <a:gd name="T92" fmla="*/ 2 w 263"/>
                  <a:gd name="T93" fmla="*/ 210 h 417"/>
                  <a:gd name="T94" fmla="*/ 0 w 263"/>
                  <a:gd name="T95" fmla="*/ 183 h 417"/>
                  <a:gd name="T96" fmla="*/ 2 w 263"/>
                  <a:gd name="T97" fmla="*/ 157 h 417"/>
                  <a:gd name="T98" fmla="*/ 7 w 263"/>
                  <a:gd name="T99" fmla="*/ 129 h 417"/>
                  <a:gd name="T100" fmla="*/ 12 w 263"/>
                  <a:gd name="T101" fmla="*/ 116 h 417"/>
                  <a:gd name="T102" fmla="*/ 17 w 263"/>
                  <a:gd name="T103" fmla="*/ 102 h 417"/>
                  <a:gd name="T104" fmla="*/ 23 w 263"/>
                  <a:gd name="T105" fmla="*/ 89 h 417"/>
                  <a:gd name="T106" fmla="*/ 31 w 263"/>
                  <a:gd name="T107" fmla="*/ 77 h 417"/>
                  <a:gd name="T108" fmla="*/ 46 w 263"/>
                  <a:gd name="T109" fmla="*/ 55 h 417"/>
                  <a:gd name="T110" fmla="*/ 62 w 263"/>
                  <a:gd name="T111" fmla="*/ 34 h 417"/>
                  <a:gd name="T112" fmla="*/ 83 w 263"/>
                  <a:gd name="T113" fmla="*/ 16 h 417"/>
                  <a:gd name="T114" fmla="*/ 111 w 263"/>
                  <a:gd name="T115" fmla="*/ 0 h 417"/>
                  <a:gd name="T116" fmla="*/ 115 w 263"/>
                  <a:gd name="T117" fmla="*/ 2 h 417"/>
                  <a:gd name="T118" fmla="*/ 115 w 263"/>
                  <a:gd name="T119" fmla="*/ 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3" h="417">
                    <a:moveTo>
                      <a:pt x="115" y="2"/>
                    </a:moveTo>
                    <a:lnTo>
                      <a:pt x="107" y="7"/>
                    </a:lnTo>
                    <a:lnTo>
                      <a:pt x="100" y="13"/>
                    </a:lnTo>
                    <a:lnTo>
                      <a:pt x="91" y="18"/>
                    </a:lnTo>
                    <a:lnTo>
                      <a:pt x="83" y="25"/>
                    </a:lnTo>
                    <a:lnTo>
                      <a:pt x="67" y="39"/>
                    </a:lnTo>
                    <a:lnTo>
                      <a:pt x="55" y="54"/>
                    </a:lnTo>
                    <a:lnTo>
                      <a:pt x="42" y="70"/>
                    </a:lnTo>
                    <a:lnTo>
                      <a:pt x="29" y="89"/>
                    </a:lnTo>
                    <a:lnTo>
                      <a:pt x="18" y="114"/>
                    </a:lnTo>
                    <a:lnTo>
                      <a:pt x="12" y="139"/>
                    </a:lnTo>
                    <a:lnTo>
                      <a:pt x="7" y="166"/>
                    </a:lnTo>
                    <a:lnTo>
                      <a:pt x="7" y="195"/>
                    </a:lnTo>
                    <a:lnTo>
                      <a:pt x="9" y="220"/>
                    </a:lnTo>
                    <a:lnTo>
                      <a:pt x="14" y="244"/>
                    </a:lnTo>
                    <a:lnTo>
                      <a:pt x="23" y="266"/>
                    </a:lnTo>
                    <a:lnTo>
                      <a:pt x="36" y="289"/>
                    </a:lnTo>
                    <a:lnTo>
                      <a:pt x="47" y="310"/>
                    </a:lnTo>
                    <a:lnTo>
                      <a:pt x="65" y="332"/>
                    </a:lnTo>
                    <a:lnTo>
                      <a:pt x="83" y="349"/>
                    </a:lnTo>
                    <a:lnTo>
                      <a:pt x="104" y="366"/>
                    </a:lnTo>
                    <a:lnTo>
                      <a:pt x="119" y="374"/>
                    </a:lnTo>
                    <a:lnTo>
                      <a:pt x="140" y="386"/>
                    </a:lnTo>
                    <a:lnTo>
                      <a:pt x="161" y="395"/>
                    </a:lnTo>
                    <a:lnTo>
                      <a:pt x="183" y="402"/>
                    </a:lnTo>
                    <a:lnTo>
                      <a:pt x="199" y="406"/>
                    </a:lnTo>
                    <a:lnTo>
                      <a:pt x="223" y="408"/>
                    </a:lnTo>
                    <a:lnTo>
                      <a:pt x="246" y="411"/>
                    </a:lnTo>
                    <a:lnTo>
                      <a:pt x="263" y="413"/>
                    </a:lnTo>
                    <a:lnTo>
                      <a:pt x="261" y="417"/>
                    </a:lnTo>
                    <a:lnTo>
                      <a:pt x="242" y="416"/>
                    </a:lnTo>
                    <a:lnTo>
                      <a:pt x="219" y="413"/>
                    </a:lnTo>
                    <a:lnTo>
                      <a:pt x="198" y="411"/>
                    </a:lnTo>
                    <a:lnTo>
                      <a:pt x="181" y="407"/>
                    </a:lnTo>
                    <a:lnTo>
                      <a:pt x="160" y="401"/>
                    </a:lnTo>
                    <a:lnTo>
                      <a:pt x="137" y="391"/>
                    </a:lnTo>
                    <a:lnTo>
                      <a:pt x="116" y="378"/>
                    </a:lnTo>
                    <a:lnTo>
                      <a:pt x="97" y="367"/>
                    </a:lnTo>
                    <a:lnTo>
                      <a:pt x="75" y="348"/>
                    </a:lnTo>
                    <a:lnTo>
                      <a:pt x="56" y="328"/>
                    </a:lnTo>
                    <a:lnTo>
                      <a:pt x="39" y="305"/>
                    </a:lnTo>
                    <a:lnTo>
                      <a:pt x="27" y="280"/>
                    </a:lnTo>
                    <a:lnTo>
                      <a:pt x="21" y="269"/>
                    </a:lnTo>
                    <a:lnTo>
                      <a:pt x="16" y="259"/>
                    </a:lnTo>
                    <a:lnTo>
                      <a:pt x="11" y="247"/>
                    </a:lnTo>
                    <a:lnTo>
                      <a:pt x="7" y="236"/>
                    </a:lnTo>
                    <a:lnTo>
                      <a:pt x="2" y="210"/>
                    </a:lnTo>
                    <a:lnTo>
                      <a:pt x="0" y="183"/>
                    </a:lnTo>
                    <a:lnTo>
                      <a:pt x="2" y="157"/>
                    </a:lnTo>
                    <a:lnTo>
                      <a:pt x="7" y="129"/>
                    </a:lnTo>
                    <a:lnTo>
                      <a:pt x="12" y="116"/>
                    </a:lnTo>
                    <a:lnTo>
                      <a:pt x="17" y="102"/>
                    </a:lnTo>
                    <a:lnTo>
                      <a:pt x="23" y="89"/>
                    </a:lnTo>
                    <a:lnTo>
                      <a:pt x="31" y="77"/>
                    </a:lnTo>
                    <a:lnTo>
                      <a:pt x="46" y="55"/>
                    </a:lnTo>
                    <a:lnTo>
                      <a:pt x="62" y="34"/>
                    </a:lnTo>
                    <a:lnTo>
                      <a:pt x="83" y="16"/>
                    </a:lnTo>
                    <a:lnTo>
                      <a:pt x="111" y="0"/>
                    </a:lnTo>
                    <a:lnTo>
                      <a:pt x="115" y="2"/>
                    </a:lnTo>
                    <a:lnTo>
                      <a:pt x="11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21" name="Freeform 83">
                <a:extLst>
                  <a:ext uri="{FF2B5EF4-FFF2-40B4-BE49-F238E27FC236}">
                    <a16:creationId xmlns:a16="http://schemas.microsoft.com/office/drawing/2014/main" id="{BA9EA3AE-A7A7-46CE-BB05-766B3EBE2995}"/>
                  </a:ext>
                </a:extLst>
              </p:cNvPr>
              <p:cNvSpPr>
                <a:spLocks/>
              </p:cNvSpPr>
              <p:nvPr/>
            </p:nvSpPr>
            <p:spPr bwMode="auto">
              <a:xfrm>
                <a:off x="5245" y="1057"/>
                <a:ext cx="77" cy="139"/>
              </a:xfrm>
              <a:custGeom>
                <a:avLst/>
                <a:gdLst>
                  <a:gd name="T0" fmla="*/ 214 w 232"/>
                  <a:gd name="T1" fmla="*/ 105 h 415"/>
                  <a:gd name="T2" fmla="*/ 222 w 232"/>
                  <a:gd name="T3" fmla="*/ 130 h 415"/>
                  <a:gd name="T4" fmla="*/ 228 w 232"/>
                  <a:gd name="T5" fmla="*/ 155 h 415"/>
                  <a:gd name="T6" fmla="*/ 231 w 232"/>
                  <a:gd name="T7" fmla="*/ 179 h 415"/>
                  <a:gd name="T8" fmla="*/ 232 w 232"/>
                  <a:gd name="T9" fmla="*/ 204 h 415"/>
                  <a:gd name="T10" fmla="*/ 230 w 232"/>
                  <a:gd name="T11" fmla="*/ 219 h 415"/>
                  <a:gd name="T12" fmla="*/ 227 w 232"/>
                  <a:gd name="T13" fmla="*/ 234 h 415"/>
                  <a:gd name="T14" fmla="*/ 222 w 232"/>
                  <a:gd name="T15" fmla="*/ 248 h 415"/>
                  <a:gd name="T16" fmla="*/ 218 w 232"/>
                  <a:gd name="T17" fmla="*/ 262 h 415"/>
                  <a:gd name="T18" fmla="*/ 212 w 232"/>
                  <a:gd name="T19" fmla="*/ 278 h 415"/>
                  <a:gd name="T20" fmla="*/ 204 w 232"/>
                  <a:gd name="T21" fmla="*/ 292 h 415"/>
                  <a:gd name="T22" fmla="*/ 196 w 232"/>
                  <a:gd name="T23" fmla="*/ 306 h 415"/>
                  <a:gd name="T24" fmla="*/ 187 w 232"/>
                  <a:gd name="T25" fmla="*/ 318 h 415"/>
                  <a:gd name="T26" fmla="*/ 177 w 232"/>
                  <a:gd name="T27" fmla="*/ 332 h 415"/>
                  <a:gd name="T28" fmla="*/ 167 w 232"/>
                  <a:gd name="T29" fmla="*/ 346 h 415"/>
                  <a:gd name="T30" fmla="*/ 154 w 232"/>
                  <a:gd name="T31" fmla="*/ 357 h 415"/>
                  <a:gd name="T32" fmla="*/ 143 w 232"/>
                  <a:gd name="T33" fmla="*/ 369 h 415"/>
                  <a:gd name="T34" fmla="*/ 130 w 232"/>
                  <a:gd name="T35" fmla="*/ 376 h 415"/>
                  <a:gd name="T36" fmla="*/ 118 w 232"/>
                  <a:gd name="T37" fmla="*/ 382 h 415"/>
                  <a:gd name="T38" fmla="*/ 104 w 232"/>
                  <a:gd name="T39" fmla="*/ 390 h 415"/>
                  <a:gd name="T40" fmla="*/ 93 w 232"/>
                  <a:gd name="T41" fmla="*/ 398 h 415"/>
                  <a:gd name="T42" fmla="*/ 72 w 232"/>
                  <a:gd name="T43" fmla="*/ 404 h 415"/>
                  <a:gd name="T44" fmla="*/ 50 w 232"/>
                  <a:gd name="T45" fmla="*/ 411 h 415"/>
                  <a:gd name="T46" fmla="*/ 25 w 232"/>
                  <a:gd name="T47" fmla="*/ 415 h 415"/>
                  <a:gd name="T48" fmla="*/ 1 w 232"/>
                  <a:gd name="T49" fmla="*/ 415 h 415"/>
                  <a:gd name="T50" fmla="*/ 0 w 232"/>
                  <a:gd name="T51" fmla="*/ 413 h 415"/>
                  <a:gd name="T52" fmla="*/ 0 w 232"/>
                  <a:gd name="T53" fmla="*/ 411 h 415"/>
                  <a:gd name="T54" fmla="*/ 27 w 232"/>
                  <a:gd name="T55" fmla="*/ 409 h 415"/>
                  <a:gd name="T56" fmla="*/ 61 w 232"/>
                  <a:gd name="T57" fmla="*/ 401 h 415"/>
                  <a:gd name="T58" fmla="*/ 95 w 232"/>
                  <a:gd name="T59" fmla="*/ 389 h 415"/>
                  <a:gd name="T60" fmla="*/ 124 w 232"/>
                  <a:gd name="T61" fmla="*/ 375 h 415"/>
                  <a:gd name="T62" fmla="*/ 139 w 232"/>
                  <a:gd name="T63" fmla="*/ 366 h 415"/>
                  <a:gd name="T64" fmla="*/ 153 w 232"/>
                  <a:gd name="T65" fmla="*/ 354 h 415"/>
                  <a:gd name="T66" fmla="*/ 164 w 232"/>
                  <a:gd name="T67" fmla="*/ 340 h 415"/>
                  <a:gd name="T68" fmla="*/ 177 w 232"/>
                  <a:gd name="T69" fmla="*/ 328 h 415"/>
                  <a:gd name="T70" fmla="*/ 189 w 232"/>
                  <a:gd name="T71" fmla="*/ 308 h 415"/>
                  <a:gd name="T72" fmla="*/ 202 w 232"/>
                  <a:gd name="T73" fmla="*/ 288 h 415"/>
                  <a:gd name="T74" fmla="*/ 212 w 232"/>
                  <a:gd name="T75" fmla="*/ 267 h 415"/>
                  <a:gd name="T76" fmla="*/ 218 w 232"/>
                  <a:gd name="T77" fmla="*/ 245 h 415"/>
                  <a:gd name="T78" fmla="*/ 223 w 232"/>
                  <a:gd name="T79" fmla="*/ 227 h 415"/>
                  <a:gd name="T80" fmla="*/ 226 w 232"/>
                  <a:gd name="T81" fmla="*/ 210 h 415"/>
                  <a:gd name="T82" fmla="*/ 227 w 232"/>
                  <a:gd name="T83" fmla="*/ 194 h 415"/>
                  <a:gd name="T84" fmla="*/ 226 w 232"/>
                  <a:gd name="T85" fmla="*/ 178 h 415"/>
                  <a:gd name="T86" fmla="*/ 221 w 232"/>
                  <a:gd name="T87" fmla="*/ 137 h 415"/>
                  <a:gd name="T88" fmla="*/ 208 w 232"/>
                  <a:gd name="T89" fmla="*/ 100 h 415"/>
                  <a:gd name="T90" fmla="*/ 189 w 232"/>
                  <a:gd name="T91" fmla="*/ 65 h 415"/>
                  <a:gd name="T92" fmla="*/ 167 w 232"/>
                  <a:gd name="T93" fmla="*/ 32 h 415"/>
                  <a:gd name="T94" fmla="*/ 159 w 232"/>
                  <a:gd name="T95" fmla="*/ 26 h 415"/>
                  <a:gd name="T96" fmla="*/ 152 w 232"/>
                  <a:gd name="T97" fmla="*/ 18 h 415"/>
                  <a:gd name="T98" fmla="*/ 144 w 232"/>
                  <a:gd name="T99" fmla="*/ 11 h 415"/>
                  <a:gd name="T100" fmla="*/ 135 w 232"/>
                  <a:gd name="T101" fmla="*/ 4 h 415"/>
                  <a:gd name="T102" fmla="*/ 137 w 232"/>
                  <a:gd name="T103" fmla="*/ 0 h 415"/>
                  <a:gd name="T104" fmla="*/ 140 w 232"/>
                  <a:gd name="T105" fmla="*/ 3 h 415"/>
                  <a:gd name="T106" fmla="*/ 143 w 232"/>
                  <a:gd name="T107" fmla="*/ 7 h 415"/>
                  <a:gd name="T108" fmla="*/ 158 w 232"/>
                  <a:gd name="T109" fmla="*/ 18 h 415"/>
                  <a:gd name="T110" fmla="*/ 172 w 232"/>
                  <a:gd name="T111" fmla="*/ 32 h 415"/>
                  <a:gd name="T112" fmla="*/ 184 w 232"/>
                  <a:gd name="T113" fmla="*/ 47 h 415"/>
                  <a:gd name="T114" fmla="*/ 194 w 232"/>
                  <a:gd name="T115" fmla="*/ 63 h 415"/>
                  <a:gd name="T116" fmla="*/ 199 w 232"/>
                  <a:gd name="T117" fmla="*/ 73 h 415"/>
                  <a:gd name="T118" fmla="*/ 204 w 232"/>
                  <a:gd name="T119" fmla="*/ 83 h 415"/>
                  <a:gd name="T120" fmla="*/ 209 w 232"/>
                  <a:gd name="T121" fmla="*/ 95 h 415"/>
                  <a:gd name="T122" fmla="*/ 214 w 232"/>
                  <a:gd name="T123" fmla="*/ 105 h 415"/>
                  <a:gd name="T124" fmla="*/ 214 w 232"/>
                  <a:gd name="T125" fmla="*/ 10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415">
                    <a:moveTo>
                      <a:pt x="214" y="105"/>
                    </a:moveTo>
                    <a:lnTo>
                      <a:pt x="222" y="130"/>
                    </a:lnTo>
                    <a:lnTo>
                      <a:pt x="228" y="155"/>
                    </a:lnTo>
                    <a:lnTo>
                      <a:pt x="231" y="179"/>
                    </a:lnTo>
                    <a:lnTo>
                      <a:pt x="232" y="204"/>
                    </a:lnTo>
                    <a:lnTo>
                      <a:pt x="230" y="219"/>
                    </a:lnTo>
                    <a:lnTo>
                      <a:pt x="227" y="234"/>
                    </a:lnTo>
                    <a:lnTo>
                      <a:pt x="222" y="248"/>
                    </a:lnTo>
                    <a:lnTo>
                      <a:pt x="218" y="262"/>
                    </a:lnTo>
                    <a:lnTo>
                      <a:pt x="212" y="278"/>
                    </a:lnTo>
                    <a:lnTo>
                      <a:pt x="204" y="292"/>
                    </a:lnTo>
                    <a:lnTo>
                      <a:pt x="196" y="306"/>
                    </a:lnTo>
                    <a:lnTo>
                      <a:pt x="187" y="318"/>
                    </a:lnTo>
                    <a:lnTo>
                      <a:pt x="177" y="332"/>
                    </a:lnTo>
                    <a:lnTo>
                      <a:pt x="167" y="346"/>
                    </a:lnTo>
                    <a:lnTo>
                      <a:pt x="154" y="357"/>
                    </a:lnTo>
                    <a:lnTo>
                      <a:pt x="143" y="369"/>
                    </a:lnTo>
                    <a:lnTo>
                      <a:pt x="130" y="376"/>
                    </a:lnTo>
                    <a:lnTo>
                      <a:pt x="118" y="382"/>
                    </a:lnTo>
                    <a:lnTo>
                      <a:pt x="104" y="390"/>
                    </a:lnTo>
                    <a:lnTo>
                      <a:pt x="93" y="398"/>
                    </a:lnTo>
                    <a:lnTo>
                      <a:pt x="72" y="404"/>
                    </a:lnTo>
                    <a:lnTo>
                      <a:pt x="50" y="411"/>
                    </a:lnTo>
                    <a:lnTo>
                      <a:pt x="25" y="415"/>
                    </a:lnTo>
                    <a:lnTo>
                      <a:pt x="1" y="415"/>
                    </a:lnTo>
                    <a:lnTo>
                      <a:pt x="0" y="413"/>
                    </a:lnTo>
                    <a:lnTo>
                      <a:pt x="0" y="411"/>
                    </a:lnTo>
                    <a:lnTo>
                      <a:pt x="27" y="409"/>
                    </a:lnTo>
                    <a:lnTo>
                      <a:pt x="61" y="401"/>
                    </a:lnTo>
                    <a:lnTo>
                      <a:pt x="95" y="389"/>
                    </a:lnTo>
                    <a:lnTo>
                      <a:pt x="124" y="375"/>
                    </a:lnTo>
                    <a:lnTo>
                      <a:pt x="139" y="366"/>
                    </a:lnTo>
                    <a:lnTo>
                      <a:pt x="153" y="354"/>
                    </a:lnTo>
                    <a:lnTo>
                      <a:pt x="164" y="340"/>
                    </a:lnTo>
                    <a:lnTo>
                      <a:pt x="177" y="328"/>
                    </a:lnTo>
                    <a:lnTo>
                      <a:pt x="189" y="308"/>
                    </a:lnTo>
                    <a:lnTo>
                      <a:pt x="202" y="288"/>
                    </a:lnTo>
                    <a:lnTo>
                      <a:pt x="212" y="267"/>
                    </a:lnTo>
                    <a:lnTo>
                      <a:pt x="218" y="245"/>
                    </a:lnTo>
                    <a:lnTo>
                      <a:pt x="223" y="227"/>
                    </a:lnTo>
                    <a:lnTo>
                      <a:pt x="226" y="210"/>
                    </a:lnTo>
                    <a:lnTo>
                      <a:pt x="227" y="194"/>
                    </a:lnTo>
                    <a:lnTo>
                      <a:pt x="226" y="178"/>
                    </a:lnTo>
                    <a:lnTo>
                      <a:pt x="221" y="137"/>
                    </a:lnTo>
                    <a:lnTo>
                      <a:pt x="208" y="100"/>
                    </a:lnTo>
                    <a:lnTo>
                      <a:pt x="189" y="65"/>
                    </a:lnTo>
                    <a:lnTo>
                      <a:pt x="167" y="32"/>
                    </a:lnTo>
                    <a:lnTo>
                      <a:pt x="159" y="26"/>
                    </a:lnTo>
                    <a:lnTo>
                      <a:pt x="152" y="18"/>
                    </a:lnTo>
                    <a:lnTo>
                      <a:pt x="144" y="11"/>
                    </a:lnTo>
                    <a:lnTo>
                      <a:pt x="135" y="4"/>
                    </a:lnTo>
                    <a:lnTo>
                      <a:pt x="137" y="0"/>
                    </a:lnTo>
                    <a:lnTo>
                      <a:pt x="140" y="3"/>
                    </a:lnTo>
                    <a:lnTo>
                      <a:pt x="143" y="7"/>
                    </a:lnTo>
                    <a:lnTo>
                      <a:pt x="158" y="18"/>
                    </a:lnTo>
                    <a:lnTo>
                      <a:pt x="172" y="32"/>
                    </a:lnTo>
                    <a:lnTo>
                      <a:pt x="184" y="47"/>
                    </a:lnTo>
                    <a:lnTo>
                      <a:pt x="194" y="63"/>
                    </a:lnTo>
                    <a:lnTo>
                      <a:pt x="199" y="73"/>
                    </a:lnTo>
                    <a:lnTo>
                      <a:pt x="204" y="83"/>
                    </a:lnTo>
                    <a:lnTo>
                      <a:pt x="209" y="95"/>
                    </a:lnTo>
                    <a:lnTo>
                      <a:pt x="214" y="105"/>
                    </a:lnTo>
                    <a:lnTo>
                      <a:pt x="214"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22" name="Freeform 84">
                <a:extLst>
                  <a:ext uri="{FF2B5EF4-FFF2-40B4-BE49-F238E27FC236}">
                    <a16:creationId xmlns:a16="http://schemas.microsoft.com/office/drawing/2014/main" id="{1C174CAE-DCFA-4571-A8D8-179A72026C66}"/>
                  </a:ext>
                </a:extLst>
              </p:cNvPr>
              <p:cNvSpPr>
                <a:spLocks/>
              </p:cNvSpPr>
              <p:nvPr/>
            </p:nvSpPr>
            <p:spPr bwMode="auto">
              <a:xfrm>
                <a:off x="5177" y="1030"/>
                <a:ext cx="109" cy="19"/>
              </a:xfrm>
              <a:custGeom>
                <a:avLst/>
                <a:gdLst>
                  <a:gd name="T0" fmla="*/ 328 w 328"/>
                  <a:gd name="T1" fmla="*/ 21 h 57"/>
                  <a:gd name="T2" fmla="*/ 326 w 328"/>
                  <a:gd name="T3" fmla="*/ 25 h 57"/>
                  <a:gd name="T4" fmla="*/ 314 w 328"/>
                  <a:gd name="T5" fmla="*/ 21 h 57"/>
                  <a:gd name="T6" fmla="*/ 304 w 328"/>
                  <a:gd name="T7" fmla="*/ 16 h 57"/>
                  <a:gd name="T8" fmla="*/ 293 w 328"/>
                  <a:gd name="T9" fmla="*/ 12 h 57"/>
                  <a:gd name="T10" fmla="*/ 282 w 328"/>
                  <a:gd name="T11" fmla="*/ 11 h 57"/>
                  <a:gd name="T12" fmla="*/ 259 w 328"/>
                  <a:gd name="T13" fmla="*/ 6 h 57"/>
                  <a:gd name="T14" fmla="*/ 235 w 328"/>
                  <a:gd name="T15" fmla="*/ 5 h 57"/>
                  <a:gd name="T16" fmla="*/ 213 w 328"/>
                  <a:gd name="T17" fmla="*/ 3 h 57"/>
                  <a:gd name="T18" fmla="*/ 190 w 328"/>
                  <a:gd name="T19" fmla="*/ 2 h 57"/>
                  <a:gd name="T20" fmla="*/ 164 w 328"/>
                  <a:gd name="T21" fmla="*/ 5 h 57"/>
                  <a:gd name="T22" fmla="*/ 137 w 328"/>
                  <a:gd name="T23" fmla="*/ 10 h 57"/>
                  <a:gd name="T24" fmla="*/ 112 w 328"/>
                  <a:gd name="T25" fmla="*/ 16 h 57"/>
                  <a:gd name="T26" fmla="*/ 86 w 328"/>
                  <a:gd name="T27" fmla="*/ 22 h 57"/>
                  <a:gd name="T28" fmla="*/ 63 w 328"/>
                  <a:gd name="T29" fmla="*/ 28 h 57"/>
                  <a:gd name="T30" fmla="*/ 43 w 328"/>
                  <a:gd name="T31" fmla="*/ 37 h 57"/>
                  <a:gd name="T32" fmla="*/ 22 w 328"/>
                  <a:gd name="T33" fmla="*/ 47 h 57"/>
                  <a:gd name="T34" fmla="*/ 2 w 328"/>
                  <a:gd name="T35" fmla="*/ 57 h 57"/>
                  <a:gd name="T36" fmla="*/ 0 w 328"/>
                  <a:gd name="T37" fmla="*/ 56 h 57"/>
                  <a:gd name="T38" fmla="*/ 0 w 328"/>
                  <a:gd name="T39" fmla="*/ 55 h 57"/>
                  <a:gd name="T40" fmla="*/ 17 w 328"/>
                  <a:gd name="T41" fmla="*/ 46 h 57"/>
                  <a:gd name="T42" fmla="*/ 33 w 328"/>
                  <a:gd name="T43" fmla="*/ 37 h 57"/>
                  <a:gd name="T44" fmla="*/ 49 w 328"/>
                  <a:gd name="T45" fmla="*/ 30 h 57"/>
                  <a:gd name="T46" fmla="*/ 67 w 328"/>
                  <a:gd name="T47" fmla="*/ 23 h 57"/>
                  <a:gd name="T48" fmla="*/ 93 w 328"/>
                  <a:gd name="T49" fmla="*/ 16 h 57"/>
                  <a:gd name="T50" fmla="*/ 120 w 328"/>
                  <a:gd name="T51" fmla="*/ 10 h 57"/>
                  <a:gd name="T52" fmla="*/ 146 w 328"/>
                  <a:gd name="T53" fmla="*/ 3 h 57"/>
                  <a:gd name="T54" fmla="*/ 174 w 328"/>
                  <a:gd name="T55" fmla="*/ 0 h 57"/>
                  <a:gd name="T56" fmla="*/ 201 w 328"/>
                  <a:gd name="T57" fmla="*/ 0 h 57"/>
                  <a:gd name="T58" fmla="*/ 229 w 328"/>
                  <a:gd name="T59" fmla="*/ 0 h 57"/>
                  <a:gd name="T60" fmla="*/ 257 w 328"/>
                  <a:gd name="T61" fmla="*/ 1 h 57"/>
                  <a:gd name="T62" fmla="*/ 286 w 328"/>
                  <a:gd name="T63" fmla="*/ 6 h 57"/>
                  <a:gd name="T64" fmla="*/ 296 w 328"/>
                  <a:gd name="T65" fmla="*/ 8 h 57"/>
                  <a:gd name="T66" fmla="*/ 308 w 328"/>
                  <a:gd name="T67" fmla="*/ 11 h 57"/>
                  <a:gd name="T68" fmla="*/ 319 w 328"/>
                  <a:gd name="T69" fmla="*/ 16 h 57"/>
                  <a:gd name="T70" fmla="*/ 328 w 328"/>
                  <a:gd name="T71" fmla="*/ 21 h 57"/>
                  <a:gd name="T72" fmla="*/ 328 w 328"/>
                  <a:gd name="T73" fmla="*/ 2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8" h="57">
                    <a:moveTo>
                      <a:pt x="328" y="21"/>
                    </a:moveTo>
                    <a:lnTo>
                      <a:pt x="326" y="25"/>
                    </a:lnTo>
                    <a:lnTo>
                      <a:pt x="314" y="21"/>
                    </a:lnTo>
                    <a:lnTo>
                      <a:pt x="304" y="16"/>
                    </a:lnTo>
                    <a:lnTo>
                      <a:pt x="293" y="12"/>
                    </a:lnTo>
                    <a:lnTo>
                      <a:pt x="282" y="11"/>
                    </a:lnTo>
                    <a:lnTo>
                      <a:pt x="259" y="6"/>
                    </a:lnTo>
                    <a:lnTo>
                      <a:pt x="235" y="5"/>
                    </a:lnTo>
                    <a:lnTo>
                      <a:pt x="213" y="3"/>
                    </a:lnTo>
                    <a:lnTo>
                      <a:pt x="190" y="2"/>
                    </a:lnTo>
                    <a:lnTo>
                      <a:pt x="164" y="5"/>
                    </a:lnTo>
                    <a:lnTo>
                      <a:pt x="137" y="10"/>
                    </a:lnTo>
                    <a:lnTo>
                      <a:pt x="112" y="16"/>
                    </a:lnTo>
                    <a:lnTo>
                      <a:pt x="86" y="22"/>
                    </a:lnTo>
                    <a:lnTo>
                      <a:pt x="63" y="28"/>
                    </a:lnTo>
                    <a:lnTo>
                      <a:pt x="43" y="37"/>
                    </a:lnTo>
                    <a:lnTo>
                      <a:pt x="22" y="47"/>
                    </a:lnTo>
                    <a:lnTo>
                      <a:pt x="2" y="57"/>
                    </a:lnTo>
                    <a:lnTo>
                      <a:pt x="0" y="56"/>
                    </a:lnTo>
                    <a:lnTo>
                      <a:pt x="0" y="55"/>
                    </a:lnTo>
                    <a:lnTo>
                      <a:pt x="17" y="46"/>
                    </a:lnTo>
                    <a:lnTo>
                      <a:pt x="33" y="37"/>
                    </a:lnTo>
                    <a:lnTo>
                      <a:pt x="49" y="30"/>
                    </a:lnTo>
                    <a:lnTo>
                      <a:pt x="67" y="23"/>
                    </a:lnTo>
                    <a:lnTo>
                      <a:pt x="93" y="16"/>
                    </a:lnTo>
                    <a:lnTo>
                      <a:pt x="120" y="10"/>
                    </a:lnTo>
                    <a:lnTo>
                      <a:pt x="146" y="3"/>
                    </a:lnTo>
                    <a:lnTo>
                      <a:pt x="174" y="0"/>
                    </a:lnTo>
                    <a:lnTo>
                      <a:pt x="201" y="0"/>
                    </a:lnTo>
                    <a:lnTo>
                      <a:pt x="229" y="0"/>
                    </a:lnTo>
                    <a:lnTo>
                      <a:pt x="257" y="1"/>
                    </a:lnTo>
                    <a:lnTo>
                      <a:pt x="286" y="6"/>
                    </a:lnTo>
                    <a:lnTo>
                      <a:pt x="296" y="8"/>
                    </a:lnTo>
                    <a:lnTo>
                      <a:pt x="308" y="11"/>
                    </a:lnTo>
                    <a:lnTo>
                      <a:pt x="319" y="16"/>
                    </a:lnTo>
                    <a:lnTo>
                      <a:pt x="328" y="21"/>
                    </a:lnTo>
                    <a:lnTo>
                      <a:pt x="32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23" name="Freeform 85">
                <a:extLst>
                  <a:ext uri="{FF2B5EF4-FFF2-40B4-BE49-F238E27FC236}">
                    <a16:creationId xmlns:a16="http://schemas.microsoft.com/office/drawing/2014/main" id="{3E2DBBF7-0E4F-4D23-BF71-0FC3E372103E}"/>
                  </a:ext>
                </a:extLst>
              </p:cNvPr>
              <p:cNvSpPr>
                <a:spLocks/>
              </p:cNvSpPr>
              <p:nvPr/>
            </p:nvSpPr>
            <p:spPr bwMode="auto">
              <a:xfrm>
                <a:off x="5145" y="1048"/>
                <a:ext cx="64" cy="157"/>
              </a:xfrm>
              <a:custGeom>
                <a:avLst/>
                <a:gdLst>
                  <a:gd name="T0" fmla="*/ 108 w 193"/>
                  <a:gd name="T1" fmla="*/ 0 h 472"/>
                  <a:gd name="T2" fmla="*/ 100 w 193"/>
                  <a:gd name="T3" fmla="*/ 5 h 472"/>
                  <a:gd name="T4" fmla="*/ 87 w 193"/>
                  <a:gd name="T5" fmla="*/ 13 h 472"/>
                  <a:gd name="T6" fmla="*/ 75 w 193"/>
                  <a:gd name="T7" fmla="*/ 23 h 472"/>
                  <a:gd name="T8" fmla="*/ 69 w 193"/>
                  <a:gd name="T9" fmla="*/ 32 h 472"/>
                  <a:gd name="T10" fmla="*/ 52 w 193"/>
                  <a:gd name="T11" fmla="*/ 52 h 472"/>
                  <a:gd name="T12" fmla="*/ 38 w 193"/>
                  <a:gd name="T13" fmla="*/ 74 h 472"/>
                  <a:gd name="T14" fmla="*/ 26 w 193"/>
                  <a:gd name="T15" fmla="*/ 98 h 472"/>
                  <a:gd name="T16" fmla="*/ 16 w 193"/>
                  <a:gd name="T17" fmla="*/ 129 h 472"/>
                  <a:gd name="T18" fmla="*/ 7 w 193"/>
                  <a:gd name="T19" fmla="*/ 174 h 472"/>
                  <a:gd name="T20" fmla="*/ 8 w 193"/>
                  <a:gd name="T21" fmla="*/ 221 h 472"/>
                  <a:gd name="T22" fmla="*/ 17 w 193"/>
                  <a:gd name="T23" fmla="*/ 266 h 472"/>
                  <a:gd name="T24" fmla="*/ 35 w 193"/>
                  <a:gd name="T25" fmla="*/ 312 h 472"/>
                  <a:gd name="T26" fmla="*/ 42 w 193"/>
                  <a:gd name="T27" fmla="*/ 329 h 472"/>
                  <a:gd name="T28" fmla="*/ 50 w 193"/>
                  <a:gd name="T29" fmla="*/ 343 h 472"/>
                  <a:gd name="T30" fmla="*/ 57 w 193"/>
                  <a:gd name="T31" fmla="*/ 355 h 472"/>
                  <a:gd name="T32" fmla="*/ 67 w 193"/>
                  <a:gd name="T33" fmla="*/ 369 h 472"/>
                  <a:gd name="T34" fmla="*/ 82 w 193"/>
                  <a:gd name="T35" fmla="*/ 388 h 472"/>
                  <a:gd name="T36" fmla="*/ 99 w 193"/>
                  <a:gd name="T37" fmla="*/ 407 h 472"/>
                  <a:gd name="T38" fmla="*/ 118 w 193"/>
                  <a:gd name="T39" fmla="*/ 424 h 472"/>
                  <a:gd name="T40" fmla="*/ 138 w 193"/>
                  <a:gd name="T41" fmla="*/ 439 h 472"/>
                  <a:gd name="T42" fmla="*/ 152 w 193"/>
                  <a:gd name="T43" fmla="*/ 448 h 472"/>
                  <a:gd name="T44" fmla="*/ 165 w 193"/>
                  <a:gd name="T45" fmla="*/ 456 h 472"/>
                  <a:gd name="T46" fmla="*/ 179 w 193"/>
                  <a:gd name="T47" fmla="*/ 462 h 472"/>
                  <a:gd name="T48" fmla="*/ 193 w 193"/>
                  <a:gd name="T49" fmla="*/ 468 h 472"/>
                  <a:gd name="T50" fmla="*/ 192 w 193"/>
                  <a:gd name="T51" fmla="*/ 470 h 472"/>
                  <a:gd name="T52" fmla="*/ 193 w 193"/>
                  <a:gd name="T53" fmla="*/ 472 h 472"/>
                  <a:gd name="T54" fmla="*/ 170 w 193"/>
                  <a:gd name="T55" fmla="*/ 463 h 472"/>
                  <a:gd name="T56" fmla="*/ 148 w 193"/>
                  <a:gd name="T57" fmla="*/ 451 h 472"/>
                  <a:gd name="T58" fmla="*/ 125 w 193"/>
                  <a:gd name="T59" fmla="*/ 437 h 472"/>
                  <a:gd name="T60" fmla="*/ 105 w 193"/>
                  <a:gd name="T61" fmla="*/ 422 h 472"/>
                  <a:gd name="T62" fmla="*/ 93 w 193"/>
                  <a:gd name="T63" fmla="*/ 409 h 472"/>
                  <a:gd name="T64" fmla="*/ 80 w 193"/>
                  <a:gd name="T65" fmla="*/ 397 h 472"/>
                  <a:gd name="T66" fmla="*/ 70 w 193"/>
                  <a:gd name="T67" fmla="*/ 382 h 472"/>
                  <a:gd name="T68" fmla="*/ 60 w 193"/>
                  <a:gd name="T69" fmla="*/ 369 h 472"/>
                  <a:gd name="T70" fmla="*/ 49 w 193"/>
                  <a:gd name="T71" fmla="*/ 353 h 472"/>
                  <a:gd name="T72" fmla="*/ 40 w 193"/>
                  <a:gd name="T73" fmla="*/ 338 h 472"/>
                  <a:gd name="T74" fmla="*/ 32 w 193"/>
                  <a:gd name="T75" fmla="*/ 321 h 472"/>
                  <a:gd name="T76" fmla="*/ 25 w 193"/>
                  <a:gd name="T77" fmla="*/ 306 h 472"/>
                  <a:gd name="T78" fmla="*/ 21 w 193"/>
                  <a:gd name="T79" fmla="*/ 297 h 472"/>
                  <a:gd name="T80" fmla="*/ 17 w 193"/>
                  <a:gd name="T81" fmla="*/ 289 h 472"/>
                  <a:gd name="T82" fmla="*/ 15 w 193"/>
                  <a:gd name="T83" fmla="*/ 280 h 472"/>
                  <a:gd name="T84" fmla="*/ 12 w 193"/>
                  <a:gd name="T85" fmla="*/ 271 h 472"/>
                  <a:gd name="T86" fmla="*/ 11 w 193"/>
                  <a:gd name="T87" fmla="*/ 268 h 472"/>
                  <a:gd name="T88" fmla="*/ 11 w 193"/>
                  <a:gd name="T89" fmla="*/ 266 h 472"/>
                  <a:gd name="T90" fmla="*/ 8 w 193"/>
                  <a:gd name="T91" fmla="*/ 262 h 472"/>
                  <a:gd name="T92" fmla="*/ 8 w 193"/>
                  <a:gd name="T93" fmla="*/ 260 h 472"/>
                  <a:gd name="T94" fmla="*/ 2 w 193"/>
                  <a:gd name="T95" fmla="*/ 228 h 472"/>
                  <a:gd name="T96" fmla="*/ 0 w 193"/>
                  <a:gd name="T97" fmla="*/ 194 h 472"/>
                  <a:gd name="T98" fmla="*/ 2 w 193"/>
                  <a:gd name="T99" fmla="*/ 158 h 472"/>
                  <a:gd name="T100" fmla="*/ 11 w 193"/>
                  <a:gd name="T101" fmla="*/ 121 h 472"/>
                  <a:gd name="T102" fmla="*/ 25 w 193"/>
                  <a:gd name="T103" fmla="*/ 84 h 472"/>
                  <a:gd name="T104" fmla="*/ 46 w 193"/>
                  <a:gd name="T105" fmla="*/ 51 h 472"/>
                  <a:gd name="T106" fmla="*/ 71 w 193"/>
                  <a:gd name="T107" fmla="*/ 22 h 472"/>
                  <a:gd name="T108" fmla="*/ 99 w 193"/>
                  <a:gd name="T109" fmla="*/ 0 h 472"/>
                  <a:gd name="T110" fmla="*/ 100 w 193"/>
                  <a:gd name="T111" fmla="*/ 0 h 472"/>
                  <a:gd name="T112" fmla="*/ 104 w 193"/>
                  <a:gd name="T113" fmla="*/ 0 h 472"/>
                  <a:gd name="T114" fmla="*/ 105 w 193"/>
                  <a:gd name="T115" fmla="*/ 0 h 472"/>
                  <a:gd name="T116" fmla="*/ 108 w 193"/>
                  <a:gd name="T117" fmla="*/ 0 h 472"/>
                  <a:gd name="T118" fmla="*/ 108 w 193"/>
                  <a:gd name="T119"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3" h="472">
                    <a:moveTo>
                      <a:pt x="108" y="0"/>
                    </a:moveTo>
                    <a:lnTo>
                      <a:pt x="100" y="5"/>
                    </a:lnTo>
                    <a:lnTo>
                      <a:pt x="87" y="13"/>
                    </a:lnTo>
                    <a:lnTo>
                      <a:pt x="75" y="23"/>
                    </a:lnTo>
                    <a:lnTo>
                      <a:pt x="69" y="32"/>
                    </a:lnTo>
                    <a:lnTo>
                      <a:pt x="52" y="52"/>
                    </a:lnTo>
                    <a:lnTo>
                      <a:pt x="38" y="74"/>
                    </a:lnTo>
                    <a:lnTo>
                      <a:pt x="26" y="98"/>
                    </a:lnTo>
                    <a:lnTo>
                      <a:pt x="16" y="129"/>
                    </a:lnTo>
                    <a:lnTo>
                      <a:pt x="7" y="174"/>
                    </a:lnTo>
                    <a:lnTo>
                      <a:pt x="8" y="221"/>
                    </a:lnTo>
                    <a:lnTo>
                      <a:pt x="17" y="266"/>
                    </a:lnTo>
                    <a:lnTo>
                      <a:pt x="35" y="312"/>
                    </a:lnTo>
                    <a:lnTo>
                      <a:pt x="42" y="329"/>
                    </a:lnTo>
                    <a:lnTo>
                      <a:pt x="50" y="343"/>
                    </a:lnTo>
                    <a:lnTo>
                      <a:pt x="57" y="355"/>
                    </a:lnTo>
                    <a:lnTo>
                      <a:pt x="67" y="369"/>
                    </a:lnTo>
                    <a:lnTo>
                      <a:pt x="82" y="388"/>
                    </a:lnTo>
                    <a:lnTo>
                      <a:pt x="99" y="407"/>
                    </a:lnTo>
                    <a:lnTo>
                      <a:pt x="118" y="424"/>
                    </a:lnTo>
                    <a:lnTo>
                      <a:pt x="138" y="439"/>
                    </a:lnTo>
                    <a:lnTo>
                      <a:pt x="152" y="448"/>
                    </a:lnTo>
                    <a:lnTo>
                      <a:pt x="165" y="456"/>
                    </a:lnTo>
                    <a:lnTo>
                      <a:pt x="179" y="462"/>
                    </a:lnTo>
                    <a:lnTo>
                      <a:pt x="193" y="468"/>
                    </a:lnTo>
                    <a:lnTo>
                      <a:pt x="192" y="470"/>
                    </a:lnTo>
                    <a:lnTo>
                      <a:pt x="193" y="472"/>
                    </a:lnTo>
                    <a:lnTo>
                      <a:pt x="170" y="463"/>
                    </a:lnTo>
                    <a:lnTo>
                      <a:pt x="148" y="451"/>
                    </a:lnTo>
                    <a:lnTo>
                      <a:pt x="125" y="437"/>
                    </a:lnTo>
                    <a:lnTo>
                      <a:pt x="105" y="422"/>
                    </a:lnTo>
                    <a:lnTo>
                      <a:pt x="93" y="409"/>
                    </a:lnTo>
                    <a:lnTo>
                      <a:pt x="80" y="397"/>
                    </a:lnTo>
                    <a:lnTo>
                      <a:pt x="70" y="382"/>
                    </a:lnTo>
                    <a:lnTo>
                      <a:pt x="60" y="369"/>
                    </a:lnTo>
                    <a:lnTo>
                      <a:pt x="49" y="353"/>
                    </a:lnTo>
                    <a:lnTo>
                      <a:pt x="40" y="338"/>
                    </a:lnTo>
                    <a:lnTo>
                      <a:pt x="32" y="321"/>
                    </a:lnTo>
                    <a:lnTo>
                      <a:pt x="25" y="306"/>
                    </a:lnTo>
                    <a:lnTo>
                      <a:pt x="21" y="297"/>
                    </a:lnTo>
                    <a:lnTo>
                      <a:pt x="17" y="289"/>
                    </a:lnTo>
                    <a:lnTo>
                      <a:pt x="15" y="280"/>
                    </a:lnTo>
                    <a:lnTo>
                      <a:pt x="12" y="271"/>
                    </a:lnTo>
                    <a:lnTo>
                      <a:pt x="11" y="268"/>
                    </a:lnTo>
                    <a:lnTo>
                      <a:pt x="11" y="266"/>
                    </a:lnTo>
                    <a:lnTo>
                      <a:pt x="8" y="262"/>
                    </a:lnTo>
                    <a:lnTo>
                      <a:pt x="8" y="260"/>
                    </a:lnTo>
                    <a:lnTo>
                      <a:pt x="2" y="228"/>
                    </a:lnTo>
                    <a:lnTo>
                      <a:pt x="0" y="194"/>
                    </a:lnTo>
                    <a:lnTo>
                      <a:pt x="2" y="158"/>
                    </a:lnTo>
                    <a:lnTo>
                      <a:pt x="11" y="121"/>
                    </a:lnTo>
                    <a:lnTo>
                      <a:pt x="25" y="84"/>
                    </a:lnTo>
                    <a:lnTo>
                      <a:pt x="46" y="51"/>
                    </a:lnTo>
                    <a:lnTo>
                      <a:pt x="71" y="22"/>
                    </a:lnTo>
                    <a:lnTo>
                      <a:pt x="99" y="0"/>
                    </a:lnTo>
                    <a:lnTo>
                      <a:pt x="100" y="0"/>
                    </a:lnTo>
                    <a:lnTo>
                      <a:pt x="104" y="0"/>
                    </a:lnTo>
                    <a:lnTo>
                      <a:pt x="105" y="0"/>
                    </a:lnTo>
                    <a:lnTo>
                      <a:pt x="108" y="0"/>
                    </a:lnTo>
                    <a:lnTo>
                      <a:pt x="10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24" name="Freeform 86">
                <a:extLst>
                  <a:ext uri="{FF2B5EF4-FFF2-40B4-BE49-F238E27FC236}">
                    <a16:creationId xmlns:a16="http://schemas.microsoft.com/office/drawing/2014/main" id="{11168F6B-9702-4698-9E05-B8FA3481E1D0}"/>
                  </a:ext>
                </a:extLst>
              </p:cNvPr>
              <p:cNvSpPr>
                <a:spLocks/>
              </p:cNvSpPr>
              <p:nvPr/>
            </p:nvSpPr>
            <p:spPr bwMode="auto">
              <a:xfrm>
                <a:off x="5207" y="1186"/>
                <a:ext cx="97" cy="25"/>
              </a:xfrm>
              <a:custGeom>
                <a:avLst/>
                <a:gdLst>
                  <a:gd name="T0" fmla="*/ 291 w 291"/>
                  <a:gd name="T1" fmla="*/ 3 h 73"/>
                  <a:gd name="T2" fmla="*/ 284 w 291"/>
                  <a:gd name="T3" fmla="*/ 12 h 73"/>
                  <a:gd name="T4" fmla="*/ 272 w 291"/>
                  <a:gd name="T5" fmla="*/ 21 h 73"/>
                  <a:gd name="T6" fmla="*/ 260 w 291"/>
                  <a:gd name="T7" fmla="*/ 29 h 73"/>
                  <a:gd name="T8" fmla="*/ 249 w 291"/>
                  <a:gd name="T9" fmla="*/ 38 h 73"/>
                  <a:gd name="T10" fmla="*/ 231 w 291"/>
                  <a:gd name="T11" fmla="*/ 48 h 73"/>
                  <a:gd name="T12" fmla="*/ 211 w 291"/>
                  <a:gd name="T13" fmla="*/ 57 h 73"/>
                  <a:gd name="T14" fmla="*/ 188 w 291"/>
                  <a:gd name="T15" fmla="*/ 63 h 73"/>
                  <a:gd name="T16" fmla="*/ 168 w 291"/>
                  <a:gd name="T17" fmla="*/ 68 h 73"/>
                  <a:gd name="T18" fmla="*/ 147 w 291"/>
                  <a:gd name="T19" fmla="*/ 72 h 73"/>
                  <a:gd name="T20" fmla="*/ 128 w 291"/>
                  <a:gd name="T21" fmla="*/ 73 h 73"/>
                  <a:gd name="T22" fmla="*/ 109 w 291"/>
                  <a:gd name="T23" fmla="*/ 73 h 73"/>
                  <a:gd name="T24" fmla="*/ 89 w 291"/>
                  <a:gd name="T25" fmla="*/ 73 h 73"/>
                  <a:gd name="T26" fmla="*/ 68 w 291"/>
                  <a:gd name="T27" fmla="*/ 70 h 73"/>
                  <a:gd name="T28" fmla="*/ 45 w 291"/>
                  <a:gd name="T29" fmla="*/ 67 h 73"/>
                  <a:gd name="T30" fmla="*/ 24 w 291"/>
                  <a:gd name="T31" fmla="*/ 62 h 73"/>
                  <a:gd name="T32" fmla="*/ 1 w 291"/>
                  <a:gd name="T33" fmla="*/ 56 h 73"/>
                  <a:gd name="T34" fmla="*/ 1 w 291"/>
                  <a:gd name="T35" fmla="*/ 53 h 73"/>
                  <a:gd name="T36" fmla="*/ 0 w 291"/>
                  <a:gd name="T37" fmla="*/ 51 h 73"/>
                  <a:gd name="T38" fmla="*/ 6 w 291"/>
                  <a:gd name="T39" fmla="*/ 52 h 73"/>
                  <a:gd name="T40" fmla="*/ 14 w 291"/>
                  <a:gd name="T41" fmla="*/ 55 h 73"/>
                  <a:gd name="T42" fmla="*/ 19 w 291"/>
                  <a:gd name="T43" fmla="*/ 56 h 73"/>
                  <a:gd name="T44" fmla="*/ 26 w 291"/>
                  <a:gd name="T45" fmla="*/ 57 h 73"/>
                  <a:gd name="T46" fmla="*/ 51 w 291"/>
                  <a:gd name="T47" fmla="*/ 62 h 73"/>
                  <a:gd name="T48" fmla="*/ 78 w 291"/>
                  <a:gd name="T49" fmla="*/ 66 h 73"/>
                  <a:gd name="T50" fmla="*/ 105 w 291"/>
                  <a:gd name="T51" fmla="*/ 67 h 73"/>
                  <a:gd name="T52" fmla="*/ 137 w 291"/>
                  <a:gd name="T53" fmla="*/ 67 h 73"/>
                  <a:gd name="T54" fmla="*/ 164 w 291"/>
                  <a:gd name="T55" fmla="*/ 65 h 73"/>
                  <a:gd name="T56" fmla="*/ 186 w 291"/>
                  <a:gd name="T57" fmla="*/ 60 h 73"/>
                  <a:gd name="T58" fmla="*/ 207 w 291"/>
                  <a:gd name="T59" fmla="*/ 52 h 73"/>
                  <a:gd name="T60" fmla="*/ 234 w 291"/>
                  <a:gd name="T61" fmla="*/ 39 h 73"/>
                  <a:gd name="T62" fmla="*/ 247 w 291"/>
                  <a:gd name="T63" fmla="*/ 31 h 73"/>
                  <a:gd name="T64" fmla="*/ 262 w 291"/>
                  <a:gd name="T65" fmla="*/ 21 h 73"/>
                  <a:gd name="T66" fmla="*/ 275 w 291"/>
                  <a:gd name="T67" fmla="*/ 11 h 73"/>
                  <a:gd name="T68" fmla="*/ 286 w 291"/>
                  <a:gd name="T69" fmla="*/ 0 h 73"/>
                  <a:gd name="T70" fmla="*/ 289 w 291"/>
                  <a:gd name="T71" fmla="*/ 2 h 73"/>
                  <a:gd name="T72" fmla="*/ 291 w 291"/>
                  <a:gd name="T73" fmla="*/ 3 h 73"/>
                  <a:gd name="T74" fmla="*/ 291 w 291"/>
                  <a:gd name="T75" fmla="*/ 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1" h="73">
                    <a:moveTo>
                      <a:pt x="291" y="3"/>
                    </a:moveTo>
                    <a:lnTo>
                      <a:pt x="284" y="12"/>
                    </a:lnTo>
                    <a:lnTo>
                      <a:pt x="272" y="21"/>
                    </a:lnTo>
                    <a:lnTo>
                      <a:pt x="260" y="29"/>
                    </a:lnTo>
                    <a:lnTo>
                      <a:pt x="249" y="38"/>
                    </a:lnTo>
                    <a:lnTo>
                      <a:pt x="231" y="48"/>
                    </a:lnTo>
                    <a:lnTo>
                      <a:pt x="211" y="57"/>
                    </a:lnTo>
                    <a:lnTo>
                      <a:pt x="188" y="63"/>
                    </a:lnTo>
                    <a:lnTo>
                      <a:pt x="168" y="68"/>
                    </a:lnTo>
                    <a:lnTo>
                      <a:pt x="147" y="72"/>
                    </a:lnTo>
                    <a:lnTo>
                      <a:pt x="128" y="73"/>
                    </a:lnTo>
                    <a:lnTo>
                      <a:pt x="109" y="73"/>
                    </a:lnTo>
                    <a:lnTo>
                      <a:pt x="89" y="73"/>
                    </a:lnTo>
                    <a:lnTo>
                      <a:pt x="68" y="70"/>
                    </a:lnTo>
                    <a:lnTo>
                      <a:pt x="45" y="67"/>
                    </a:lnTo>
                    <a:lnTo>
                      <a:pt x="24" y="62"/>
                    </a:lnTo>
                    <a:lnTo>
                      <a:pt x="1" y="56"/>
                    </a:lnTo>
                    <a:lnTo>
                      <a:pt x="1" y="53"/>
                    </a:lnTo>
                    <a:lnTo>
                      <a:pt x="0" y="51"/>
                    </a:lnTo>
                    <a:lnTo>
                      <a:pt x="6" y="52"/>
                    </a:lnTo>
                    <a:lnTo>
                      <a:pt x="14" y="55"/>
                    </a:lnTo>
                    <a:lnTo>
                      <a:pt x="19" y="56"/>
                    </a:lnTo>
                    <a:lnTo>
                      <a:pt x="26" y="57"/>
                    </a:lnTo>
                    <a:lnTo>
                      <a:pt x="51" y="62"/>
                    </a:lnTo>
                    <a:lnTo>
                      <a:pt x="78" y="66"/>
                    </a:lnTo>
                    <a:lnTo>
                      <a:pt x="105" y="67"/>
                    </a:lnTo>
                    <a:lnTo>
                      <a:pt x="137" y="67"/>
                    </a:lnTo>
                    <a:lnTo>
                      <a:pt x="164" y="65"/>
                    </a:lnTo>
                    <a:lnTo>
                      <a:pt x="186" y="60"/>
                    </a:lnTo>
                    <a:lnTo>
                      <a:pt x="207" y="52"/>
                    </a:lnTo>
                    <a:lnTo>
                      <a:pt x="234" y="39"/>
                    </a:lnTo>
                    <a:lnTo>
                      <a:pt x="247" y="31"/>
                    </a:lnTo>
                    <a:lnTo>
                      <a:pt x="262" y="21"/>
                    </a:lnTo>
                    <a:lnTo>
                      <a:pt x="275" y="11"/>
                    </a:lnTo>
                    <a:lnTo>
                      <a:pt x="286" y="0"/>
                    </a:lnTo>
                    <a:lnTo>
                      <a:pt x="289" y="2"/>
                    </a:lnTo>
                    <a:lnTo>
                      <a:pt x="291" y="3"/>
                    </a:lnTo>
                    <a:lnTo>
                      <a:pt x="29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25" name="Freeform 87">
                <a:extLst>
                  <a:ext uri="{FF2B5EF4-FFF2-40B4-BE49-F238E27FC236}">
                    <a16:creationId xmlns:a16="http://schemas.microsoft.com/office/drawing/2014/main" id="{B14C9743-D799-439C-A133-6CA5D3CDF361}"/>
                  </a:ext>
                </a:extLst>
              </p:cNvPr>
              <p:cNvSpPr>
                <a:spLocks/>
              </p:cNvSpPr>
              <p:nvPr/>
            </p:nvSpPr>
            <p:spPr bwMode="auto">
              <a:xfrm>
                <a:off x="5302" y="1067"/>
                <a:ext cx="33" cy="121"/>
              </a:xfrm>
              <a:custGeom>
                <a:avLst/>
                <a:gdLst>
                  <a:gd name="T0" fmla="*/ 70 w 101"/>
                  <a:gd name="T1" fmla="*/ 30 h 365"/>
                  <a:gd name="T2" fmla="*/ 77 w 101"/>
                  <a:gd name="T3" fmla="*/ 55 h 365"/>
                  <a:gd name="T4" fmla="*/ 89 w 101"/>
                  <a:gd name="T5" fmla="*/ 81 h 365"/>
                  <a:gd name="T6" fmla="*/ 96 w 101"/>
                  <a:gd name="T7" fmla="*/ 107 h 365"/>
                  <a:gd name="T8" fmla="*/ 100 w 101"/>
                  <a:gd name="T9" fmla="*/ 133 h 365"/>
                  <a:gd name="T10" fmla="*/ 101 w 101"/>
                  <a:gd name="T11" fmla="*/ 152 h 365"/>
                  <a:gd name="T12" fmla="*/ 101 w 101"/>
                  <a:gd name="T13" fmla="*/ 172 h 365"/>
                  <a:gd name="T14" fmla="*/ 99 w 101"/>
                  <a:gd name="T15" fmla="*/ 192 h 365"/>
                  <a:gd name="T16" fmla="*/ 95 w 101"/>
                  <a:gd name="T17" fmla="*/ 214 h 365"/>
                  <a:gd name="T18" fmla="*/ 87 w 101"/>
                  <a:gd name="T19" fmla="*/ 240 h 365"/>
                  <a:gd name="T20" fmla="*/ 76 w 101"/>
                  <a:gd name="T21" fmla="*/ 268 h 365"/>
                  <a:gd name="T22" fmla="*/ 61 w 101"/>
                  <a:gd name="T23" fmla="*/ 294 h 365"/>
                  <a:gd name="T24" fmla="*/ 45 w 101"/>
                  <a:gd name="T25" fmla="*/ 319 h 365"/>
                  <a:gd name="T26" fmla="*/ 36 w 101"/>
                  <a:gd name="T27" fmla="*/ 331 h 365"/>
                  <a:gd name="T28" fmla="*/ 26 w 101"/>
                  <a:gd name="T29" fmla="*/ 342 h 365"/>
                  <a:gd name="T30" fmla="*/ 16 w 101"/>
                  <a:gd name="T31" fmla="*/ 353 h 365"/>
                  <a:gd name="T32" fmla="*/ 6 w 101"/>
                  <a:gd name="T33" fmla="*/ 365 h 365"/>
                  <a:gd name="T34" fmla="*/ 2 w 101"/>
                  <a:gd name="T35" fmla="*/ 365 h 365"/>
                  <a:gd name="T36" fmla="*/ 0 w 101"/>
                  <a:gd name="T37" fmla="*/ 365 h 365"/>
                  <a:gd name="T38" fmla="*/ 17 w 101"/>
                  <a:gd name="T39" fmla="*/ 346 h 365"/>
                  <a:gd name="T40" fmla="*/ 35 w 101"/>
                  <a:gd name="T41" fmla="*/ 326 h 365"/>
                  <a:gd name="T42" fmla="*/ 51 w 101"/>
                  <a:gd name="T43" fmla="*/ 304 h 365"/>
                  <a:gd name="T44" fmla="*/ 66 w 101"/>
                  <a:gd name="T45" fmla="*/ 282 h 365"/>
                  <a:gd name="T46" fmla="*/ 75 w 101"/>
                  <a:gd name="T47" fmla="*/ 261 h 365"/>
                  <a:gd name="T48" fmla="*/ 82 w 101"/>
                  <a:gd name="T49" fmla="*/ 243 h 365"/>
                  <a:gd name="T50" fmla="*/ 87 w 101"/>
                  <a:gd name="T51" fmla="*/ 223 h 365"/>
                  <a:gd name="T52" fmla="*/ 93 w 101"/>
                  <a:gd name="T53" fmla="*/ 204 h 365"/>
                  <a:gd name="T54" fmla="*/ 96 w 101"/>
                  <a:gd name="T55" fmla="*/ 180 h 365"/>
                  <a:gd name="T56" fmla="*/ 98 w 101"/>
                  <a:gd name="T57" fmla="*/ 156 h 365"/>
                  <a:gd name="T58" fmla="*/ 95 w 101"/>
                  <a:gd name="T59" fmla="*/ 132 h 365"/>
                  <a:gd name="T60" fmla="*/ 93 w 101"/>
                  <a:gd name="T61" fmla="*/ 108 h 365"/>
                  <a:gd name="T62" fmla="*/ 90 w 101"/>
                  <a:gd name="T63" fmla="*/ 98 h 365"/>
                  <a:gd name="T64" fmla="*/ 86 w 101"/>
                  <a:gd name="T65" fmla="*/ 88 h 365"/>
                  <a:gd name="T66" fmla="*/ 82 w 101"/>
                  <a:gd name="T67" fmla="*/ 79 h 365"/>
                  <a:gd name="T68" fmla="*/ 80 w 101"/>
                  <a:gd name="T69" fmla="*/ 69 h 365"/>
                  <a:gd name="T70" fmla="*/ 76 w 101"/>
                  <a:gd name="T71" fmla="*/ 63 h 365"/>
                  <a:gd name="T72" fmla="*/ 74 w 101"/>
                  <a:gd name="T73" fmla="*/ 55 h 365"/>
                  <a:gd name="T74" fmla="*/ 71 w 101"/>
                  <a:gd name="T75" fmla="*/ 49 h 365"/>
                  <a:gd name="T76" fmla="*/ 70 w 101"/>
                  <a:gd name="T77" fmla="*/ 43 h 365"/>
                  <a:gd name="T78" fmla="*/ 66 w 101"/>
                  <a:gd name="T79" fmla="*/ 30 h 365"/>
                  <a:gd name="T80" fmla="*/ 60 w 101"/>
                  <a:gd name="T81" fmla="*/ 20 h 365"/>
                  <a:gd name="T82" fmla="*/ 52 w 101"/>
                  <a:gd name="T83" fmla="*/ 10 h 365"/>
                  <a:gd name="T84" fmla="*/ 46 w 101"/>
                  <a:gd name="T85" fmla="*/ 0 h 365"/>
                  <a:gd name="T86" fmla="*/ 52 w 101"/>
                  <a:gd name="T87" fmla="*/ 1 h 365"/>
                  <a:gd name="T88" fmla="*/ 57 w 101"/>
                  <a:gd name="T89" fmla="*/ 9 h 365"/>
                  <a:gd name="T90" fmla="*/ 61 w 101"/>
                  <a:gd name="T91" fmla="*/ 15 h 365"/>
                  <a:gd name="T92" fmla="*/ 66 w 101"/>
                  <a:gd name="T93" fmla="*/ 23 h 365"/>
                  <a:gd name="T94" fmla="*/ 66 w 101"/>
                  <a:gd name="T95" fmla="*/ 23 h 365"/>
                  <a:gd name="T96" fmla="*/ 67 w 101"/>
                  <a:gd name="T97" fmla="*/ 25 h 365"/>
                  <a:gd name="T98" fmla="*/ 69 w 101"/>
                  <a:gd name="T99" fmla="*/ 28 h 365"/>
                  <a:gd name="T100" fmla="*/ 70 w 101"/>
                  <a:gd name="T101" fmla="*/ 30 h 365"/>
                  <a:gd name="T102" fmla="*/ 70 w 101"/>
                  <a:gd name="T103" fmla="*/ 3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1" h="365">
                    <a:moveTo>
                      <a:pt x="70" y="30"/>
                    </a:moveTo>
                    <a:lnTo>
                      <a:pt x="77" y="55"/>
                    </a:lnTo>
                    <a:lnTo>
                      <a:pt x="89" y="81"/>
                    </a:lnTo>
                    <a:lnTo>
                      <a:pt x="96" y="107"/>
                    </a:lnTo>
                    <a:lnTo>
                      <a:pt x="100" y="133"/>
                    </a:lnTo>
                    <a:lnTo>
                      <a:pt x="101" y="152"/>
                    </a:lnTo>
                    <a:lnTo>
                      <a:pt x="101" y="172"/>
                    </a:lnTo>
                    <a:lnTo>
                      <a:pt x="99" y="192"/>
                    </a:lnTo>
                    <a:lnTo>
                      <a:pt x="95" y="214"/>
                    </a:lnTo>
                    <a:lnTo>
                      <a:pt x="87" y="240"/>
                    </a:lnTo>
                    <a:lnTo>
                      <a:pt x="76" y="268"/>
                    </a:lnTo>
                    <a:lnTo>
                      <a:pt x="61" y="294"/>
                    </a:lnTo>
                    <a:lnTo>
                      <a:pt x="45" y="319"/>
                    </a:lnTo>
                    <a:lnTo>
                      <a:pt x="36" y="331"/>
                    </a:lnTo>
                    <a:lnTo>
                      <a:pt x="26" y="342"/>
                    </a:lnTo>
                    <a:lnTo>
                      <a:pt x="16" y="353"/>
                    </a:lnTo>
                    <a:lnTo>
                      <a:pt x="6" y="365"/>
                    </a:lnTo>
                    <a:lnTo>
                      <a:pt x="2" y="365"/>
                    </a:lnTo>
                    <a:lnTo>
                      <a:pt x="0" y="365"/>
                    </a:lnTo>
                    <a:lnTo>
                      <a:pt x="17" y="346"/>
                    </a:lnTo>
                    <a:lnTo>
                      <a:pt x="35" y="326"/>
                    </a:lnTo>
                    <a:lnTo>
                      <a:pt x="51" y="304"/>
                    </a:lnTo>
                    <a:lnTo>
                      <a:pt x="66" y="282"/>
                    </a:lnTo>
                    <a:lnTo>
                      <a:pt x="75" y="261"/>
                    </a:lnTo>
                    <a:lnTo>
                      <a:pt x="82" y="243"/>
                    </a:lnTo>
                    <a:lnTo>
                      <a:pt x="87" y="223"/>
                    </a:lnTo>
                    <a:lnTo>
                      <a:pt x="93" y="204"/>
                    </a:lnTo>
                    <a:lnTo>
                      <a:pt x="96" y="180"/>
                    </a:lnTo>
                    <a:lnTo>
                      <a:pt x="98" y="156"/>
                    </a:lnTo>
                    <a:lnTo>
                      <a:pt x="95" y="132"/>
                    </a:lnTo>
                    <a:lnTo>
                      <a:pt x="93" y="108"/>
                    </a:lnTo>
                    <a:lnTo>
                      <a:pt x="90" y="98"/>
                    </a:lnTo>
                    <a:lnTo>
                      <a:pt x="86" y="88"/>
                    </a:lnTo>
                    <a:lnTo>
                      <a:pt x="82" y="79"/>
                    </a:lnTo>
                    <a:lnTo>
                      <a:pt x="80" y="69"/>
                    </a:lnTo>
                    <a:lnTo>
                      <a:pt x="76" y="63"/>
                    </a:lnTo>
                    <a:lnTo>
                      <a:pt x="74" y="55"/>
                    </a:lnTo>
                    <a:lnTo>
                      <a:pt x="71" y="49"/>
                    </a:lnTo>
                    <a:lnTo>
                      <a:pt x="70" y="43"/>
                    </a:lnTo>
                    <a:lnTo>
                      <a:pt x="66" y="30"/>
                    </a:lnTo>
                    <a:lnTo>
                      <a:pt x="60" y="20"/>
                    </a:lnTo>
                    <a:lnTo>
                      <a:pt x="52" y="10"/>
                    </a:lnTo>
                    <a:lnTo>
                      <a:pt x="46" y="0"/>
                    </a:lnTo>
                    <a:lnTo>
                      <a:pt x="52" y="1"/>
                    </a:lnTo>
                    <a:lnTo>
                      <a:pt x="57" y="9"/>
                    </a:lnTo>
                    <a:lnTo>
                      <a:pt x="61" y="15"/>
                    </a:lnTo>
                    <a:lnTo>
                      <a:pt x="66" y="23"/>
                    </a:lnTo>
                    <a:lnTo>
                      <a:pt x="66" y="23"/>
                    </a:lnTo>
                    <a:lnTo>
                      <a:pt x="67" y="25"/>
                    </a:lnTo>
                    <a:lnTo>
                      <a:pt x="69" y="28"/>
                    </a:lnTo>
                    <a:lnTo>
                      <a:pt x="70" y="30"/>
                    </a:lnTo>
                    <a:lnTo>
                      <a:pt x="7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26" name="Freeform 88">
                <a:extLst>
                  <a:ext uri="{FF2B5EF4-FFF2-40B4-BE49-F238E27FC236}">
                    <a16:creationId xmlns:a16="http://schemas.microsoft.com/office/drawing/2014/main" id="{934225DC-C2A4-413E-A775-7BA04777E6BC}"/>
                  </a:ext>
                </a:extLst>
              </p:cNvPr>
              <p:cNvSpPr>
                <a:spLocks/>
              </p:cNvSpPr>
              <p:nvPr/>
            </p:nvSpPr>
            <p:spPr bwMode="auto">
              <a:xfrm>
                <a:off x="5298" y="1045"/>
                <a:ext cx="23" cy="26"/>
              </a:xfrm>
              <a:custGeom>
                <a:avLst/>
                <a:gdLst>
                  <a:gd name="T0" fmla="*/ 69 w 69"/>
                  <a:gd name="T1" fmla="*/ 73 h 77"/>
                  <a:gd name="T2" fmla="*/ 69 w 69"/>
                  <a:gd name="T3" fmla="*/ 74 h 77"/>
                  <a:gd name="T4" fmla="*/ 68 w 69"/>
                  <a:gd name="T5" fmla="*/ 77 h 77"/>
                  <a:gd name="T6" fmla="*/ 62 w 69"/>
                  <a:gd name="T7" fmla="*/ 70 h 77"/>
                  <a:gd name="T8" fmla="*/ 57 w 69"/>
                  <a:gd name="T9" fmla="*/ 63 h 77"/>
                  <a:gd name="T10" fmla="*/ 52 w 69"/>
                  <a:gd name="T11" fmla="*/ 54 h 77"/>
                  <a:gd name="T12" fmla="*/ 47 w 69"/>
                  <a:gd name="T13" fmla="*/ 49 h 77"/>
                  <a:gd name="T14" fmla="*/ 34 w 69"/>
                  <a:gd name="T15" fmla="*/ 36 h 77"/>
                  <a:gd name="T16" fmla="*/ 24 w 69"/>
                  <a:gd name="T17" fmla="*/ 25 h 77"/>
                  <a:gd name="T18" fmla="*/ 13 w 69"/>
                  <a:gd name="T19" fmla="*/ 14 h 77"/>
                  <a:gd name="T20" fmla="*/ 0 w 69"/>
                  <a:gd name="T21" fmla="*/ 4 h 77"/>
                  <a:gd name="T22" fmla="*/ 0 w 69"/>
                  <a:gd name="T23" fmla="*/ 3 h 77"/>
                  <a:gd name="T24" fmla="*/ 1 w 69"/>
                  <a:gd name="T25" fmla="*/ 0 h 77"/>
                  <a:gd name="T26" fmla="*/ 17 w 69"/>
                  <a:gd name="T27" fmla="*/ 13 h 77"/>
                  <a:gd name="T28" fmla="*/ 30 w 69"/>
                  <a:gd name="T29" fmla="*/ 25 h 77"/>
                  <a:gd name="T30" fmla="*/ 43 w 69"/>
                  <a:gd name="T31" fmla="*/ 40 h 77"/>
                  <a:gd name="T32" fmla="*/ 57 w 69"/>
                  <a:gd name="T33" fmla="*/ 54 h 77"/>
                  <a:gd name="T34" fmla="*/ 59 w 69"/>
                  <a:gd name="T35" fmla="*/ 59 h 77"/>
                  <a:gd name="T36" fmla="*/ 63 w 69"/>
                  <a:gd name="T37" fmla="*/ 63 h 77"/>
                  <a:gd name="T38" fmla="*/ 66 w 69"/>
                  <a:gd name="T39" fmla="*/ 68 h 77"/>
                  <a:gd name="T40" fmla="*/ 69 w 69"/>
                  <a:gd name="T41" fmla="*/ 73 h 77"/>
                  <a:gd name="T42" fmla="*/ 69 w 69"/>
                  <a:gd name="T43" fmla="*/ 7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77">
                    <a:moveTo>
                      <a:pt x="69" y="73"/>
                    </a:moveTo>
                    <a:lnTo>
                      <a:pt x="69" y="74"/>
                    </a:lnTo>
                    <a:lnTo>
                      <a:pt x="68" y="77"/>
                    </a:lnTo>
                    <a:lnTo>
                      <a:pt x="62" y="70"/>
                    </a:lnTo>
                    <a:lnTo>
                      <a:pt x="57" y="63"/>
                    </a:lnTo>
                    <a:lnTo>
                      <a:pt x="52" y="54"/>
                    </a:lnTo>
                    <a:lnTo>
                      <a:pt x="47" y="49"/>
                    </a:lnTo>
                    <a:lnTo>
                      <a:pt x="34" y="36"/>
                    </a:lnTo>
                    <a:lnTo>
                      <a:pt x="24" y="25"/>
                    </a:lnTo>
                    <a:lnTo>
                      <a:pt x="13" y="14"/>
                    </a:lnTo>
                    <a:lnTo>
                      <a:pt x="0" y="4"/>
                    </a:lnTo>
                    <a:lnTo>
                      <a:pt x="0" y="3"/>
                    </a:lnTo>
                    <a:lnTo>
                      <a:pt x="1" y="0"/>
                    </a:lnTo>
                    <a:lnTo>
                      <a:pt x="17" y="13"/>
                    </a:lnTo>
                    <a:lnTo>
                      <a:pt x="30" y="25"/>
                    </a:lnTo>
                    <a:lnTo>
                      <a:pt x="43" y="40"/>
                    </a:lnTo>
                    <a:lnTo>
                      <a:pt x="57" y="54"/>
                    </a:lnTo>
                    <a:lnTo>
                      <a:pt x="59" y="59"/>
                    </a:lnTo>
                    <a:lnTo>
                      <a:pt x="63" y="63"/>
                    </a:lnTo>
                    <a:lnTo>
                      <a:pt x="66" y="68"/>
                    </a:lnTo>
                    <a:lnTo>
                      <a:pt x="69" y="73"/>
                    </a:lnTo>
                    <a:lnTo>
                      <a:pt x="69"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27" name="Freeform 89">
                <a:extLst>
                  <a:ext uri="{FF2B5EF4-FFF2-40B4-BE49-F238E27FC236}">
                    <a16:creationId xmlns:a16="http://schemas.microsoft.com/office/drawing/2014/main" id="{960078F7-E01E-4043-9754-C702B79169E0}"/>
                  </a:ext>
                </a:extLst>
              </p:cNvPr>
              <p:cNvSpPr>
                <a:spLocks/>
              </p:cNvSpPr>
              <p:nvPr/>
            </p:nvSpPr>
            <p:spPr bwMode="auto">
              <a:xfrm>
                <a:off x="5392" y="1162"/>
                <a:ext cx="9" cy="16"/>
              </a:xfrm>
              <a:custGeom>
                <a:avLst/>
                <a:gdLst>
                  <a:gd name="T0" fmla="*/ 24 w 27"/>
                  <a:gd name="T1" fmla="*/ 0 h 49"/>
                  <a:gd name="T2" fmla="*/ 27 w 27"/>
                  <a:gd name="T3" fmla="*/ 2 h 49"/>
                  <a:gd name="T4" fmla="*/ 24 w 27"/>
                  <a:gd name="T5" fmla="*/ 5 h 49"/>
                  <a:gd name="T6" fmla="*/ 23 w 27"/>
                  <a:gd name="T7" fmla="*/ 9 h 49"/>
                  <a:gd name="T8" fmla="*/ 20 w 27"/>
                  <a:gd name="T9" fmla="*/ 14 h 49"/>
                  <a:gd name="T10" fmla="*/ 20 w 27"/>
                  <a:gd name="T11" fmla="*/ 18 h 49"/>
                  <a:gd name="T12" fmla="*/ 15 w 27"/>
                  <a:gd name="T13" fmla="*/ 24 h 49"/>
                  <a:gd name="T14" fmla="*/ 12 w 27"/>
                  <a:gd name="T15" fmla="*/ 33 h 49"/>
                  <a:gd name="T16" fmla="*/ 8 w 27"/>
                  <a:gd name="T17" fmla="*/ 41 h 49"/>
                  <a:gd name="T18" fmla="*/ 5 w 27"/>
                  <a:gd name="T19" fmla="*/ 48 h 49"/>
                  <a:gd name="T20" fmla="*/ 3 w 27"/>
                  <a:gd name="T21" fmla="*/ 49 h 49"/>
                  <a:gd name="T22" fmla="*/ 0 w 27"/>
                  <a:gd name="T23" fmla="*/ 49 h 49"/>
                  <a:gd name="T24" fmla="*/ 4 w 27"/>
                  <a:gd name="T25" fmla="*/ 38 h 49"/>
                  <a:gd name="T26" fmla="*/ 9 w 27"/>
                  <a:gd name="T27" fmla="*/ 29 h 49"/>
                  <a:gd name="T28" fmla="*/ 14 w 27"/>
                  <a:gd name="T29" fmla="*/ 20 h 49"/>
                  <a:gd name="T30" fmla="*/ 18 w 27"/>
                  <a:gd name="T31" fmla="*/ 10 h 49"/>
                  <a:gd name="T32" fmla="*/ 19 w 27"/>
                  <a:gd name="T33" fmla="*/ 8 h 49"/>
                  <a:gd name="T34" fmla="*/ 20 w 27"/>
                  <a:gd name="T35" fmla="*/ 4 h 49"/>
                  <a:gd name="T36" fmla="*/ 22 w 27"/>
                  <a:gd name="T37" fmla="*/ 2 h 49"/>
                  <a:gd name="T38" fmla="*/ 24 w 27"/>
                  <a:gd name="T39" fmla="*/ 0 h 49"/>
                  <a:gd name="T40" fmla="*/ 24 w 27"/>
                  <a:gd name="T4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49">
                    <a:moveTo>
                      <a:pt x="24" y="0"/>
                    </a:moveTo>
                    <a:lnTo>
                      <a:pt x="27" y="2"/>
                    </a:lnTo>
                    <a:lnTo>
                      <a:pt x="24" y="5"/>
                    </a:lnTo>
                    <a:lnTo>
                      <a:pt x="23" y="9"/>
                    </a:lnTo>
                    <a:lnTo>
                      <a:pt x="20" y="14"/>
                    </a:lnTo>
                    <a:lnTo>
                      <a:pt x="20" y="18"/>
                    </a:lnTo>
                    <a:lnTo>
                      <a:pt x="15" y="24"/>
                    </a:lnTo>
                    <a:lnTo>
                      <a:pt x="12" y="33"/>
                    </a:lnTo>
                    <a:lnTo>
                      <a:pt x="8" y="41"/>
                    </a:lnTo>
                    <a:lnTo>
                      <a:pt x="5" y="48"/>
                    </a:lnTo>
                    <a:lnTo>
                      <a:pt x="3" y="49"/>
                    </a:lnTo>
                    <a:lnTo>
                      <a:pt x="0" y="49"/>
                    </a:lnTo>
                    <a:lnTo>
                      <a:pt x="4" y="38"/>
                    </a:lnTo>
                    <a:lnTo>
                      <a:pt x="9" y="29"/>
                    </a:lnTo>
                    <a:lnTo>
                      <a:pt x="14" y="20"/>
                    </a:lnTo>
                    <a:lnTo>
                      <a:pt x="18" y="10"/>
                    </a:lnTo>
                    <a:lnTo>
                      <a:pt x="19" y="8"/>
                    </a:lnTo>
                    <a:lnTo>
                      <a:pt x="20" y="4"/>
                    </a:lnTo>
                    <a:lnTo>
                      <a:pt x="22" y="2"/>
                    </a:lnTo>
                    <a:lnTo>
                      <a:pt x="24" y="0"/>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28" name="Freeform 90">
                <a:extLst>
                  <a:ext uri="{FF2B5EF4-FFF2-40B4-BE49-F238E27FC236}">
                    <a16:creationId xmlns:a16="http://schemas.microsoft.com/office/drawing/2014/main" id="{DE28A789-5666-4BE1-9DA8-38ED8D8EFD40}"/>
                  </a:ext>
                </a:extLst>
              </p:cNvPr>
              <p:cNvSpPr>
                <a:spLocks/>
              </p:cNvSpPr>
              <p:nvPr/>
            </p:nvSpPr>
            <p:spPr bwMode="auto">
              <a:xfrm>
                <a:off x="5387" y="1161"/>
                <a:ext cx="8" cy="17"/>
              </a:xfrm>
              <a:custGeom>
                <a:avLst/>
                <a:gdLst>
                  <a:gd name="T0" fmla="*/ 20 w 24"/>
                  <a:gd name="T1" fmla="*/ 1 h 51"/>
                  <a:gd name="T2" fmla="*/ 24 w 24"/>
                  <a:gd name="T3" fmla="*/ 0 h 51"/>
                  <a:gd name="T4" fmla="*/ 21 w 24"/>
                  <a:gd name="T5" fmla="*/ 6 h 51"/>
                  <a:gd name="T6" fmla="*/ 19 w 24"/>
                  <a:gd name="T7" fmla="*/ 13 h 51"/>
                  <a:gd name="T8" fmla="*/ 15 w 24"/>
                  <a:gd name="T9" fmla="*/ 21 h 51"/>
                  <a:gd name="T10" fmla="*/ 14 w 24"/>
                  <a:gd name="T11" fmla="*/ 28 h 51"/>
                  <a:gd name="T12" fmla="*/ 11 w 24"/>
                  <a:gd name="T13" fmla="*/ 33 h 51"/>
                  <a:gd name="T14" fmla="*/ 9 w 24"/>
                  <a:gd name="T15" fmla="*/ 40 h 51"/>
                  <a:gd name="T16" fmla="*/ 6 w 24"/>
                  <a:gd name="T17" fmla="*/ 45 h 51"/>
                  <a:gd name="T18" fmla="*/ 4 w 24"/>
                  <a:gd name="T19" fmla="*/ 51 h 51"/>
                  <a:gd name="T20" fmla="*/ 0 w 24"/>
                  <a:gd name="T21" fmla="*/ 51 h 51"/>
                  <a:gd name="T22" fmla="*/ 1 w 24"/>
                  <a:gd name="T23" fmla="*/ 45 h 51"/>
                  <a:gd name="T24" fmla="*/ 4 w 24"/>
                  <a:gd name="T25" fmla="*/ 40 h 51"/>
                  <a:gd name="T26" fmla="*/ 6 w 24"/>
                  <a:gd name="T27" fmla="*/ 33 h 51"/>
                  <a:gd name="T28" fmla="*/ 9 w 24"/>
                  <a:gd name="T29" fmla="*/ 28 h 51"/>
                  <a:gd name="T30" fmla="*/ 11 w 24"/>
                  <a:gd name="T31" fmla="*/ 21 h 51"/>
                  <a:gd name="T32" fmla="*/ 14 w 24"/>
                  <a:gd name="T33" fmla="*/ 15 h 51"/>
                  <a:gd name="T34" fmla="*/ 16 w 24"/>
                  <a:gd name="T35" fmla="*/ 7 h 51"/>
                  <a:gd name="T36" fmla="*/ 20 w 24"/>
                  <a:gd name="T37" fmla="*/ 1 h 51"/>
                  <a:gd name="T38" fmla="*/ 20 w 24"/>
                  <a:gd name="T3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51">
                    <a:moveTo>
                      <a:pt x="20" y="1"/>
                    </a:moveTo>
                    <a:lnTo>
                      <a:pt x="24" y="0"/>
                    </a:lnTo>
                    <a:lnTo>
                      <a:pt x="21" y="6"/>
                    </a:lnTo>
                    <a:lnTo>
                      <a:pt x="19" y="13"/>
                    </a:lnTo>
                    <a:lnTo>
                      <a:pt x="15" y="21"/>
                    </a:lnTo>
                    <a:lnTo>
                      <a:pt x="14" y="28"/>
                    </a:lnTo>
                    <a:lnTo>
                      <a:pt x="11" y="33"/>
                    </a:lnTo>
                    <a:lnTo>
                      <a:pt x="9" y="40"/>
                    </a:lnTo>
                    <a:lnTo>
                      <a:pt x="6" y="45"/>
                    </a:lnTo>
                    <a:lnTo>
                      <a:pt x="4" y="51"/>
                    </a:lnTo>
                    <a:lnTo>
                      <a:pt x="0" y="51"/>
                    </a:lnTo>
                    <a:lnTo>
                      <a:pt x="1" y="45"/>
                    </a:lnTo>
                    <a:lnTo>
                      <a:pt x="4" y="40"/>
                    </a:lnTo>
                    <a:lnTo>
                      <a:pt x="6" y="33"/>
                    </a:lnTo>
                    <a:lnTo>
                      <a:pt x="9" y="28"/>
                    </a:lnTo>
                    <a:lnTo>
                      <a:pt x="11" y="21"/>
                    </a:lnTo>
                    <a:lnTo>
                      <a:pt x="14" y="15"/>
                    </a:lnTo>
                    <a:lnTo>
                      <a:pt x="16" y="7"/>
                    </a:lnTo>
                    <a:lnTo>
                      <a:pt x="20" y="1"/>
                    </a:lnTo>
                    <a:lnTo>
                      <a:pt x="2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29" name="Freeform 91">
                <a:extLst>
                  <a:ext uri="{FF2B5EF4-FFF2-40B4-BE49-F238E27FC236}">
                    <a16:creationId xmlns:a16="http://schemas.microsoft.com/office/drawing/2014/main" id="{D3C933B5-8723-4A07-8925-E0668CCFD36D}"/>
                  </a:ext>
                </a:extLst>
              </p:cNvPr>
              <p:cNvSpPr>
                <a:spLocks/>
              </p:cNvSpPr>
              <p:nvPr/>
            </p:nvSpPr>
            <p:spPr bwMode="auto">
              <a:xfrm>
                <a:off x="5378" y="1176"/>
                <a:ext cx="27" cy="9"/>
              </a:xfrm>
              <a:custGeom>
                <a:avLst/>
                <a:gdLst>
                  <a:gd name="T0" fmla="*/ 9 w 82"/>
                  <a:gd name="T1" fmla="*/ 0 h 25"/>
                  <a:gd name="T2" fmla="*/ 23 w 82"/>
                  <a:gd name="T3" fmla="*/ 2 h 25"/>
                  <a:gd name="T4" fmla="*/ 39 w 82"/>
                  <a:gd name="T5" fmla="*/ 3 h 25"/>
                  <a:gd name="T6" fmla="*/ 56 w 82"/>
                  <a:gd name="T7" fmla="*/ 2 h 25"/>
                  <a:gd name="T8" fmla="*/ 73 w 82"/>
                  <a:gd name="T9" fmla="*/ 3 h 25"/>
                  <a:gd name="T10" fmla="*/ 80 w 82"/>
                  <a:gd name="T11" fmla="*/ 7 h 25"/>
                  <a:gd name="T12" fmla="*/ 82 w 82"/>
                  <a:gd name="T13" fmla="*/ 14 h 25"/>
                  <a:gd name="T14" fmla="*/ 78 w 82"/>
                  <a:gd name="T15" fmla="*/ 22 h 25"/>
                  <a:gd name="T16" fmla="*/ 72 w 82"/>
                  <a:gd name="T17" fmla="*/ 25 h 25"/>
                  <a:gd name="T18" fmla="*/ 63 w 82"/>
                  <a:gd name="T19" fmla="*/ 25 h 25"/>
                  <a:gd name="T20" fmla="*/ 56 w 82"/>
                  <a:gd name="T21" fmla="*/ 25 h 25"/>
                  <a:gd name="T22" fmla="*/ 46 w 82"/>
                  <a:gd name="T23" fmla="*/ 25 h 25"/>
                  <a:gd name="T24" fmla="*/ 38 w 82"/>
                  <a:gd name="T25" fmla="*/ 25 h 25"/>
                  <a:gd name="T26" fmla="*/ 32 w 82"/>
                  <a:gd name="T27" fmla="*/ 24 h 25"/>
                  <a:gd name="T28" fmla="*/ 27 w 82"/>
                  <a:gd name="T29" fmla="*/ 24 h 25"/>
                  <a:gd name="T30" fmla="*/ 21 w 82"/>
                  <a:gd name="T31" fmla="*/ 24 h 25"/>
                  <a:gd name="T32" fmla="*/ 14 w 82"/>
                  <a:gd name="T33" fmla="*/ 24 h 25"/>
                  <a:gd name="T34" fmla="*/ 4 w 82"/>
                  <a:gd name="T35" fmla="*/ 23 h 25"/>
                  <a:gd name="T36" fmla="*/ 0 w 82"/>
                  <a:gd name="T37" fmla="*/ 15 h 25"/>
                  <a:gd name="T38" fmla="*/ 2 w 82"/>
                  <a:gd name="T39" fmla="*/ 7 h 25"/>
                  <a:gd name="T40" fmla="*/ 9 w 82"/>
                  <a:gd name="T41" fmla="*/ 0 h 25"/>
                  <a:gd name="T42" fmla="*/ 9 w 82"/>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25">
                    <a:moveTo>
                      <a:pt x="9" y="0"/>
                    </a:moveTo>
                    <a:lnTo>
                      <a:pt x="23" y="2"/>
                    </a:lnTo>
                    <a:lnTo>
                      <a:pt x="39" y="3"/>
                    </a:lnTo>
                    <a:lnTo>
                      <a:pt x="56" y="2"/>
                    </a:lnTo>
                    <a:lnTo>
                      <a:pt x="73" y="3"/>
                    </a:lnTo>
                    <a:lnTo>
                      <a:pt x="80" y="7"/>
                    </a:lnTo>
                    <a:lnTo>
                      <a:pt x="82" y="14"/>
                    </a:lnTo>
                    <a:lnTo>
                      <a:pt x="78" y="22"/>
                    </a:lnTo>
                    <a:lnTo>
                      <a:pt x="72" y="25"/>
                    </a:lnTo>
                    <a:lnTo>
                      <a:pt x="63" y="25"/>
                    </a:lnTo>
                    <a:lnTo>
                      <a:pt x="56" y="25"/>
                    </a:lnTo>
                    <a:lnTo>
                      <a:pt x="46" y="25"/>
                    </a:lnTo>
                    <a:lnTo>
                      <a:pt x="38" y="25"/>
                    </a:lnTo>
                    <a:lnTo>
                      <a:pt x="32" y="24"/>
                    </a:lnTo>
                    <a:lnTo>
                      <a:pt x="27" y="24"/>
                    </a:lnTo>
                    <a:lnTo>
                      <a:pt x="21" y="24"/>
                    </a:lnTo>
                    <a:lnTo>
                      <a:pt x="14" y="24"/>
                    </a:lnTo>
                    <a:lnTo>
                      <a:pt x="4" y="23"/>
                    </a:lnTo>
                    <a:lnTo>
                      <a:pt x="0" y="15"/>
                    </a:lnTo>
                    <a:lnTo>
                      <a:pt x="2" y="7"/>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30" name="Freeform 92">
                <a:extLst>
                  <a:ext uri="{FF2B5EF4-FFF2-40B4-BE49-F238E27FC236}">
                    <a16:creationId xmlns:a16="http://schemas.microsoft.com/office/drawing/2014/main" id="{A2639224-02A5-480C-968B-A896DE953F9E}"/>
                  </a:ext>
                </a:extLst>
              </p:cNvPr>
              <p:cNvSpPr>
                <a:spLocks/>
              </p:cNvSpPr>
              <p:nvPr/>
            </p:nvSpPr>
            <p:spPr bwMode="auto">
              <a:xfrm>
                <a:off x="5379" y="1178"/>
                <a:ext cx="25" cy="6"/>
              </a:xfrm>
              <a:custGeom>
                <a:avLst/>
                <a:gdLst>
                  <a:gd name="T0" fmla="*/ 5 w 73"/>
                  <a:gd name="T1" fmla="*/ 0 h 18"/>
                  <a:gd name="T2" fmla="*/ 20 w 73"/>
                  <a:gd name="T3" fmla="*/ 3 h 18"/>
                  <a:gd name="T4" fmla="*/ 37 w 73"/>
                  <a:gd name="T5" fmla="*/ 3 h 18"/>
                  <a:gd name="T6" fmla="*/ 53 w 73"/>
                  <a:gd name="T7" fmla="*/ 1 h 18"/>
                  <a:gd name="T8" fmla="*/ 69 w 73"/>
                  <a:gd name="T9" fmla="*/ 4 h 18"/>
                  <a:gd name="T10" fmla="*/ 72 w 73"/>
                  <a:gd name="T11" fmla="*/ 5 h 18"/>
                  <a:gd name="T12" fmla="*/ 73 w 73"/>
                  <a:gd name="T13" fmla="*/ 6 h 18"/>
                  <a:gd name="T14" fmla="*/ 73 w 73"/>
                  <a:gd name="T15" fmla="*/ 10 h 18"/>
                  <a:gd name="T16" fmla="*/ 73 w 73"/>
                  <a:gd name="T17" fmla="*/ 14 h 18"/>
                  <a:gd name="T18" fmla="*/ 64 w 73"/>
                  <a:gd name="T19" fmla="*/ 16 h 18"/>
                  <a:gd name="T20" fmla="*/ 54 w 73"/>
                  <a:gd name="T21" fmla="*/ 18 h 18"/>
                  <a:gd name="T22" fmla="*/ 44 w 73"/>
                  <a:gd name="T23" fmla="*/ 18 h 18"/>
                  <a:gd name="T24" fmla="*/ 34 w 73"/>
                  <a:gd name="T25" fmla="*/ 18 h 18"/>
                  <a:gd name="T26" fmla="*/ 28 w 73"/>
                  <a:gd name="T27" fmla="*/ 16 h 18"/>
                  <a:gd name="T28" fmla="*/ 23 w 73"/>
                  <a:gd name="T29" fmla="*/ 16 h 18"/>
                  <a:gd name="T30" fmla="*/ 17 w 73"/>
                  <a:gd name="T31" fmla="*/ 16 h 18"/>
                  <a:gd name="T32" fmla="*/ 10 w 73"/>
                  <a:gd name="T33" fmla="*/ 16 h 18"/>
                  <a:gd name="T34" fmla="*/ 4 w 73"/>
                  <a:gd name="T35" fmla="*/ 15 h 18"/>
                  <a:gd name="T36" fmla="*/ 0 w 73"/>
                  <a:gd name="T37" fmla="*/ 10 h 18"/>
                  <a:gd name="T38" fmla="*/ 0 w 73"/>
                  <a:gd name="T39" fmla="*/ 5 h 18"/>
                  <a:gd name="T40" fmla="*/ 5 w 73"/>
                  <a:gd name="T41" fmla="*/ 0 h 18"/>
                  <a:gd name="T42" fmla="*/ 5 w 73"/>
                  <a:gd name="T4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8">
                    <a:moveTo>
                      <a:pt x="5" y="0"/>
                    </a:moveTo>
                    <a:lnTo>
                      <a:pt x="20" y="3"/>
                    </a:lnTo>
                    <a:lnTo>
                      <a:pt x="37" y="3"/>
                    </a:lnTo>
                    <a:lnTo>
                      <a:pt x="53" y="1"/>
                    </a:lnTo>
                    <a:lnTo>
                      <a:pt x="69" y="4"/>
                    </a:lnTo>
                    <a:lnTo>
                      <a:pt x="72" y="5"/>
                    </a:lnTo>
                    <a:lnTo>
                      <a:pt x="73" y="6"/>
                    </a:lnTo>
                    <a:lnTo>
                      <a:pt x="73" y="10"/>
                    </a:lnTo>
                    <a:lnTo>
                      <a:pt x="73" y="14"/>
                    </a:lnTo>
                    <a:lnTo>
                      <a:pt x="64" y="16"/>
                    </a:lnTo>
                    <a:lnTo>
                      <a:pt x="54" y="18"/>
                    </a:lnTo>
                    <a:lnTo>
                      <a:pt x="44" y="18"/>
                    </a:lnTo>
                    <a:lnTo>
                      <a:pt x="34" y="18"/>
                    </a:lnTo>
                    <a:lnTo>
                      <a:pt x="28" y="16"/>
                    </a:lnTo>
                    <a:lnTo>
                      <a:pt x="23" y="16"/>
                    </a:lnTo>
                    <a:lnTo>
                      <a:pt x="17" y="16"/>
                    </a:lnTo>
                    <a:lnTo>
                      <a:pt x="10" y="16"/>
                    </a:lnTo>
                    <a:lnTo>
                      <a:pt x="4" y="15"/>
                    </a:lnTo>
                    <a:lnTo>
                      <a:pt x="0" y="10"/>
                    </a:lnTo>
                    <a:lnTo>
                      <a:pt x="0" y="5"/>
                    </a:lnTo>
                    <a:lnTo>
                      <a:pt x="5" y="0"/>
                    </a:lnTo>
                    <a:lnTo>
                      <a:pt x="5"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31" name="Freeform 93">
                <a:extLst>
                  <a:ext uri="{FF2B5EF4-FFF2-40B4-BE49-F238E27FC236}">
                    <a16:creationId xmlns:a16="http://schemas.microsoft.com/office/drawing/2014/main" id="{1610A71A-ACD5-402B-BDD1-702135750C85}"/>
                  </a:ext>
                </a:extLst>
              </p:cNvPr>
              <p:cNvSpPr>
                <a:spLocks/>
              </p:cNvSpPr>
              <p:nvPr/>
            </p:nvSpPr>
            <p:spPr bwMode="auto">
              <a:xfrm>
                <a:off x="5363" y="1159"/>
                <a:ext cx="55" cy="20"/>
              </a:xfrm>
              <a:custGeom>
                <a:avLst/>
                <a:gdLst>
                  <a:gd name="T0" fmla="*/ 83 w 166"/>
                  <a:gd name="T1" fmla="*/ 2 h 59"/>
                  <a:gd name="T2" fmla="*/ 67 w 166"/>
                  <a:gd name="T3" fmla="*/ 6 h 59"/>
                  <a:gd name="T4" fmla="*/ 53 w 166"/>
                  <a:gd name="T5" fmla="*/ 11 h 59"/>
                  <a:gd name="T6" fmla="*/ 38 w 166"/>
                  <a:gd name="T7" fmla="*/ 16 h 59"/>
                  <a:gd name="T8" fmla="*/ 20 w 166"/>
                  <a:gd name="T9" fmla="*/ 22 h 59"/>
                  <a:gd name="T10" fmla="*/ 15 w 166"/>
                  <a:gd name="T11" fmla="*/ 24 h 59"/>
                  <a:gd name="T12" fmla="*/ 10 w 166"/>
                  <a:gd name="T13" fmla="*/ 27 h 59"/>
                  <a:gd name="T14" fmla="*/ 6 w 166"/>
                  <a:gd name="T15" fmla="*/ 31 h 59"/>
                  <a:gd name="T16" fmla="*/ 5 w 166"/>
                  <a:gd name="T17" fmla="*/ 39 h 59"/>
                  <a:gd name="T18" fmla="*/ 11 w 166"/>
                  <a:gd name="T19" fmla="*/ 46 h 59"/>
                  <a:gd name="T20" fmla="*/ 24 w 166"/>
                  <a:gd name="T21" fmla="*/ 50 h 59"/>
                  <a:gd name="T22" fmla="*/ 39 w 166"/>
                  <a:gd name="T23" fmla="*/ 51 h 59"/>
                  <a:gd name="T24" fmla="*/ 55 w 166"/>
                  <a:gd name="T25" fmla="*/ 53 h 59"/>
                  <a:gd name="T26" fmla="*/ 62 w 166"/>
                  <a:gd name="T27" fmla="*/ 53 h 59"/>
                  <a:gd name="T28" fmla="*/ 69 w 166"/>
                  <a:gd name="T29" fmla="*/ 54 h 59"/>
                  <a:gd name="T30" fmla="*/ 77 w 166"/>
                  <a:gd name="T31" fmla="*/ 54 h 59"/>
                  <a:gd name="T32" fmla="*/ 84 w 166"/>
                  <a:gd name="T33" fmla="*/ 54 h 59"/>
                  <a:gd name="T34" fmla="*/ 93 w 166"/>
                  <a:gd name="T35" fmla="*/ 54 h 59"/>
                  <a:gd name="T36" fmla="*/ 102 w 166"/>
                  <a:gd name="T37" fmla="*/ 54 h 59"/>
                  <a:gd name="T38" fmla="*/ 111 w 166"/>
                  <a:gd name="T39" fmla="*/ 54 h 59"/>
                  <a:gd name="T40" fmla="*/ 119 w 166"/>
                  <a:gd name="T41" fmla="*/ 54 h 59"/>
                  <a:gd name="T42" fmla="*/ 132 w 166"/>
                  <a:gd name="T43" fmla="*/ 54 h 59"/>
                  <a:gd name="T44" fmla="*/ 146 w 166"/>
                  <a:gd name="T45" fmla="*/ 51 h 59"/>
                  <a:gd name="T46" fmla="*/ 157 w 166"/>
                  <a:gd name="T47" fmla="*/ 45 h 59"/>
                  <a:gd name="T48" fmla="*/ 161 w 166"/>
                  <a:gd name="T49" fmla="*/ 32 h 59"/>
                  <a:gd name="T50" fmla="*/ 161 w 166"/>
                  <a:gd name="T51" fmla="*/ 24 h 59"/>
                  <a:gd name="T52" fmla="*/ 162 w 166"/>
                  <a:gd name="T53" fmla="*/ 17 h 59"/>
                  <a:gd name="T54" fmla="*/ 161 w 166"/>
                  <a:gd name="T55" fmla="*/ 11 h 59"/>
                  <a:gd name="T56" fmla="*/ 160 w 166"/>
                  <a:gd name="T57" fmla="*/ 4 h 59"/>
                  <a:gd name="T58" fmla="*/ 165 w 166"/>
                  <a:gd name="T59" fmla="*/ 4 h 59"/>
                  <a:gd name="T60" fmla="*/ 166 w 166"/>
                  <a:gd name="T61" fmla="*/ 10 h 59"/>
                  <a:gd name="T62" fmla="*/ 166 w 166"/>
                  <a:gd name="T63" fmla="*/ 16 h 59"/>
                  <a:gd name="T64" fmla="*/ 166 w 166"/>
                  <a:gd name="T65" fmla="*/ 21 h 59"/>
                  <a:gd name="T66" fmla="*/ 166 w 166"/>
                  <a:gd name="T67" fmla="*/ 29 h 59"/>
                  <a:gd name="T68" fmla="*/ 162 w 166"/>
                  <a:gd name="T69" fmla="*/ 41 h 59"/>
                  <a:gd name="T70" fmla="*/ 156 w 166"/>
                  <a:gd name="T71" fmla="*/ 50 h 59"/>
                  <a:gd name="T72" fmla="*/ 146 w 166"/>
                  <a:gd name="T73" fmla="*/ 56 h 59"/>
                  <a:gd name="T74" fmla="*/ 133 w 166"/>
                  <a:gd name="T75" fmla="*/ 59 h 59"/>
                  <a:gd name="T76" fmla="*/ 116 w 166"/>
                  <a:gd name="T77" fmla="*/ 58 h 59"/>
                  <a:gd name="T78" fmla="*/ 99 w 166"/>
                  <a:gd name="T79" fmla="*/ 58 h 59"/>
                  <a:gd name="T80" fmla="*/ 83 w 166"/>
                  <a:gd name="T81" fmla="*/ 56 h 59"/>
                  <a:gd name="T82" fmla="*/ 68 w 166"/>
                  <a:gd name="T83" fmla="*/ 58 h 59"/>
                  <a:gd name="T84" fmla="*/ 53 w 166"/>
                  <a:gd name="T85" fmla="*/ 56 h 59"/>
                  <a:gd name="T86" fmla="*/ 38 w 166"/>
                  <a:gd name="T87" fmla="*/ 56 h 59"/>
                  <a:gd name="T88" fmla="*/ 23 w 166"/>
                  <a:gd name="T89" fmla="*/ 54 h 59"/>
                  <a:gd name="T90" fmla="*/ 9 w 166"/>
                  <a:gd name="T91" fmla="*/ 51 h 59"/>
                  <a:gd name="T92" fmla="*/ 3 w 166"/>
                  <a:gd name="T93" fmla="*/ 45 h 59"/>
                  <a:gd name="T94" fmla="*/ 0 w 166"/>
                  <a:gd name="T95" fmla="*/ 37 h 59"/>
                  <a:gd name="T96" fmla="*/ 0 w 166"/>
                  <a:gd name="T97" fmla="*/ 30 h 59"/>
                  <a:gd name="T98" fmla="*/ 8 w 166"/>
                  <a:gd name="T99" fmla="*/ 25 h 59"/>
                  <a:gd name="T100" fmla="*/ 18 w 166"/>
                  <a:gd name="T101" fmla="*/ 17 h 59"/>
                  <a:gd name="T102" fmla="*/ 29 w 166"/>
                  <a:gd name="T103" fmla="*/ 14 h 59"/>
                  <a:gd name="T104" fmla="*/ 40 w 166"/>
                  <a:gd name="T105" fmla="*/ 10 h 59"/>
                  <a:gd name="T106" fmla="*/ 53 w 166"/>
                  <a:gd name="T107" fmla="*/ 5 h 59"/>
                  <a:gd name="T108" fmla="*/ 59 w 166"/>
                  <a:gd name="T109" fmla="*/ 2 h 59"/>
                  <a:gd name="T110" fmla="*/ 64 w 166"/>
                  <a:gd name="T111" fmla="*/ 1 h 59"/>
                  <a:gd name="T112" fmla="*/ 69 w 166"/>
                  <a:gd name="T113" fmla="*/ 0 h 59"/>
                  <a:gd name="T114" fmla="*/ 74 w 166"/>
                  <a:gd name="T115" fmla="*/ 0 h 59"/>
                  <a:gd name="T116" fmla="*/ 83 w 166"/>
                  <a:gd name="T117" fmla="*/ 2 h 59"/>
                  <a:gd name="T118" fmla="*/ 83 w 166"/>
                  <a:gd name="T119"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6" h="59">
                    <a:moveTo>
                      <a:pt x="83" y="2"/>
                    </a:moveTo>
                    <a:lnTo>
                      <a:pt x="67" y="6"/>
                    </a:lnTo>
                    <a:lnTo>
                      <a:pt x="53" y="11"/>
                    </a:lnTo>
                    <a:lnTo>
                      <a:pt x="38" y="16"/>
                    </a:lnTo>
                    <a:lnTo>
                      <a:pt x="20" y="22"/>
                    </a:lnTo>
                    <a:lnTo>
                      <a:pt x="15" y="24"/>
                    </a:lnTo>
                    <a:lnTo>
                      <a:pt x="10" y="27"/>
                    </a:lnTo>
                    <a:lnTo>
                      <a:pt x="6" y="31"/>
                    </a:lnTo>
                    <a:lnTo>
                      <a:pt x="5" y="39"/>
                    </a:lnTo>
                    <a:lnTo>
                      <a:pt x="11" y="46"/>
                    </a:lnTo>
                    <a:lnTo>
                      <a:pt x="24" y="50"/>
                    </a:lnTo>
                    <a:lnTo>
                      <a:pt x="39" y="51"/>
                    </a:lnTo>
                    <a:lnTo>
                      <a:pt x="55" y="53"/>
                    </a:lnTo>
                    <a:lnTo>
                      <a:pt x="62" y="53"/>
                    </a:lnTo>
                    <a:lnTo>
                      <a:pt x="69" y="54"/>
                    </a:lnTo>
                    <a:lnTo>
                      <a:pt x="77" y="54"/>
                    </a:lnTo>
                    <a:lnTo>
                      <a:pt x="84" y="54"/>
                    </a:lnTo>
                    <a:lnTo>
                      <a:pt x="93" y="54"/>
                    </a:lnTo>
                    <a:lnTo>
                      <a:pt x="102" y="54"/>
                    </a:lnTo>
                    <a:lnTo>
                      <a:pt x="111" y="54"/>
                    </a:lnTo>
                    <a:lnTo>
                      <a:pt x="119" y="54"/>
                    </a:lnTo>
                    <a:lnTo>
                      <a:pt x="132" y="54"/>
                    </a:lnTo>
                    <a:lnTo>
                      <a:pt x="146" y="51"/>
                    </a:lnTo>
                    <a:lnTo>
                      <a:pt x="157" y="45"/>
                    </a:lnTo>
                    <a:lnTo>
                      <a:pt x="161" y="32"/>
                    </a:lnTo>
                    <a:lnTo>
                      <a:pt x="161" y="24"/>
                    </a:lnTo>
                    <a:lnTo>
                      <a:pt x="162" y="17"/>
                    </a:lnTo>
                    <a:lnTo>
                      <a:pt x="161" y="11"/>
                    </a:lnTo>
                    <a:lnTo>
                      <a:pt x="160" y="4"/>
                    </a:lnTo>
                    <a:lnTo>
                      <a:pt x="165" y="4"/>
                    </a:lnTo>
                    <a:lnTo>
                      <a:pt x="166" y="10"/>
                    </a:lnTo>
                    <a:lnTo>
                      <a:pt x="166" y="16"/>
                    </a:lnTo>
                    <a:lnTo>
                      <a:pt x="166" y="21"/>
                    </a:lnTo>
                    <a:lnTo>
                      <a:pt x="166" y="29"/>
                    </a:lnTo>
                    <a:lnTo>
                      <a:pt x="162" y="41"/>
                    </a:lnTo>
                    <a:lnTo>
                      <a:pt x="156" y="50"/>
                    </a:lnTo>
                    <a:lnTo>
                      <a:pt x="146" y="56"/>
                    </a:lnTo>
                    <a:lnTo>
                      <a:pt x="133" y="59"/>
                    </a:lnTo>
                    <a:lnTo>
                      <a:pt x="116" y="58"/>
                    </a:lnTo>
                    <a:lnTo>
                      <a:pt x="99" y="58"/>
                    </a:lnTo>
                    <a:lnTo>
                      <a:pt x="83" y="56"/>
                    </a:lnTo>
                    <a:lnTo>
                      <a:pt x="68" y="58"/>
                    </a:lnTo>
                    <a:lnTo>
                      <a:pt x="53" y="56"/>
                    </a:lnTo>
                    <a:lnTo>
                      <a:pt x="38" y="56"/>
                    </a:lnTo>
                    <a:lnTo>
                      <a:pt x="23" y="54"/>
                    </a:lnTo>
                    <a:lnTo>
                      <a:pt x="9" y="51"/>
                    </a:lnTo>
                    <a:lnTo>
                      <a:pt x="3" y="45"/>
                    </a:lnTo>
                    <a:lnTo>
                      <a:pt x="0" y="37"/>
                    </a:lnTo>
                    <a:lnTo>
                      <a:pt x="0" y="30"/>
                    </a:lnTo>
                    <a:lnTo>
                      <a:pt x="8" y="25"/>
                    </a:lnTo>
                    <a:lnTo>
                      <a:pt x="18" y="17"/>
                    </a:lnTo>
                    <a:lnTo>
                      <a:pt x="29" y="14"/>
                    </a:lnTo>
                    <a:lnTo>
                      <a:pt x="40" y="10"/>
                    </a:lnTo>
                    <a:lnTo>
                      <a:pt x="53" y="5"/>
                    </a:lnTo>
                    <a:lnTo>
                      <a:pt x="59" y="2"/>
                    </a:lnTo>
                    <a:lnTo>
                      <a:pt x="64" y="1"/>
                    </a:lnTo>
                    <a:lnTo>
                      <a:pt x="69" y="0"/>
                    </a:lnTo>
                    <a:lnTo>
                      <a:pt x="74" y="0"/>
                    </a:lnTo>
                    <a:lnTo>
                      <a:pt x="83" y="2"/>
                    </a:lnTo>
                    <a:lnTo>
                      <a:pt x="8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32" name="Freeform 94">
                <a:extLst>
                  <a:ext uri="{FF2B5EF4-FFF2-40B4-BE49-F238E27FC236}">
                    <a16:creationId xmlns:a16="http://schemas.microsoft.com/office/drawing/2014/main" id="{F31C8871-62EF-420C-84FE-354D7F797532}"/>
                  </a:ext>
                </a:extLst>
              </p:cNvPr>
              <p:cNvSpPr>
                <a:spLocks/>
              </p:cNvSpPr>
              <p:nvPr/>
            </p:nvSpPr>
            <p:spPr bwMode="auto">
              <a:xfrm>
                <a:off x="5453" y="1015"/>
                <a:ext cx="3" cy="6"/>
              </a:xfrm>
              <a:custGeom>
                <a:avLst/>
                <a:gdLst>
                  <a:gd name="T0" fmla="*/ 8 w 8"/>
                  <a:gd name="T1" fmla="*/ 3 h 17"/>
                  <a:gd name="T2" fmla="*/ 5 w 8"/>
                  <a:gd name="T3" fmla="*/ 16 h 17"/>
                  <a:gd name="T4" fmla="*/ 0 w 8"/>
                  <a:gd name="T5" fmla="*/ 17 h 17"/>
                  <a:gd name="T6" fmla="*/ 4 w 8"/>
                  <a:gd name="T7" fmla="*/ 0 h 17"/>
                  <a:gd name="T8" fmla="*/ 8 w 8"/>
                  <a:gd name="T9" fmla="*/ 3 h 17"/>
                  <a:gd name="T10" fmla="*/ 8 w 8"/>
                  <a:gd name="T11" fmla="*/ 3 h 17"/>
                </a:gdLst>
                <a:ahLst/>
                <a:cxnLst>
                  <a:cxn ang="0">
                    <a:pos x="T0" y="T1"/>
                  </a:cxn>
                  <a:cxn ang="0">
                    <a:pos x="T2" y="T3"/>
                  </a:cxn>
                  <a:cxn ang="0">
                    <a:pos x="T4" y="T5"/>
                  </a:cxn>
                  <a:cxn ang="0">
                    <a:pos x="T6" y="T7"/>
                  </a:cxn>
                  <a:cxn ang="0">
                    <a:pos x="T8" y="T9"/>
                  </a:cxn>
                  <a:cxn ang="0">
                    <a:pos x="T10" y="T11"/>
                  </a:cxn>
                </a:cxnLst>
                <a:rect l="0" t="0" r="r" b="b"/>
                <a:pathLst>
                  <a:path w="8" h="17">
                    <a:moveTo>
                      <a:pt x="8" y="3"/>
                    </a:moveTo>
                    <a:lnTo>
                      <a:pt x="5" y="16"/>
                    </a:lnTo>
                    <a:lnTo>
                      <a:pt x="0" y="17"/>
                    </a:lnTo>
                    <a:lnTo>
                      <a:pt x="4" y="0"/>
                    </a:lnTo>
                    <a:lnTo>
                      <a:pt x="8" y="3"/>
                    </a:lnTo>
                    <a:lnTo>
                      <a:pt x="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33" name="Freeform 95">
                <a:extLst>
                  <a:ext uri="{FF2B5EF4-FFF2-40B4-BE49-F238E27FC236}">
                    <a16:creationId xmlns:a16="http://schemas.microsoft.com/office/drawing/2014/main" id="{DA5A4E51-8EDB-47E1-A142-7ADE2781D198}"/>
                  </a:ext>
                </a:extLst>
              </p:cNvPr>
              <p:cNvSpPr>
                <a:spLocks/>
              </p:cNvSpPr>
              <p:nvPr/>
            </p:nvSpPr>
            <p:spPr bwMode="auto">
              <a:xfrm>
                <a:off x="5445" y="1034"/>
                <a:ext cx="5" cy="13"/>
              </a:xfrm>
              <a:custGeom>
                <a:avLst/>
                <a:gdLst>
                  <a:gd name="T0" fmla="*/ 17 w 17"/>
                  <a:gd name="T1" fmla="*/ 2 h 40"/>
                  <a:gd name="T2" fmla="*/ 14 w 17"/>
                  <a:gd name="T3" fmla="*/ 7 h 40"/>
                  <a:gd name="T4" fmla="*/ 10 w 17"/>
                  <a:gd name="T5" fmla="*/ 19 h 40"/>
                  <a:gd name="T6" fmla="*/ 5 w 17"/>
                  <a:gd name="T7" fmla="*/ 31 h 40"/>
                  <a:gd name="T8" fmla="*/ 4 w 17"/>
                  <a:gd name="T9" fmla="*/ 40 h 40"/>
                  <a:gd name="T10" fmla="*/ 0 w 17"/>
                  <a:gd name="T11" fmla="*/ 35 h 40"/>
                  <a:gd name="T12" fmla="*/ 2 w 17"/>
                  <a:gd name="T13" fmla="*/ 30 h 40"/>
                  <a:gd name="T14" fmla="*/ 5 w 17"/>
                  <a:gd name="T15" fmla="*/ 19 h 40"/>
                  <a:gd name="T16" fmla="*/ 9 w 17"/>
                  <a:gd name="T17" fmla="*/ 7 h 40"/>
                  <a:gd name="T18" fmla="*/ 13 w 17"/>
                  <a:gd name="T19" fmla="*/ 0 h 40"/>
                  <a:gd name="T20" fmla="*/ 17 w 17"/>
                  <a:gd name="T21" fmla="*/ 2 h 40"/>
                  <a:gd name="T22" fmla="*/ 17 w 17"/>
                  <a:gd name="T2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40">
                    <a:moveTo>
                      <a:pt x="17" y="2"/>
                    </a:moveTo>
                    <a:lnTo>
                      <a:pt x="14" y="7"/>
                    </a:lnTo>
                    <a:lnTo>
                      <a:pt x="10" y="19"/>
                    </a:lnTo>
                    <a:lnTo>
                      <a:pt x="5" y="31"/>
                    </a:lnTo>
                    <a:lnTo>
                      <a:pt x="4" y="40"/>
                    </a:lnTo>
                    <a:lnTo>
                      <a:pt x="0" y="35"/>
                    </a:lnTo>
                    <a:lnTo>
                      <a:pt x="2" y="30"/>
                    </a:lnTo>
                    <a:lnTo>
                      <a:pt x="5" y="19"/>
                    </a:lnTo>
                    <a:lnTo>
                      <a:pt x="9" y="7"/>
                    </a:lnTo>
                    <a:lnTo>
                      <a:pt x="13" y="0"/>
                    </a:lnTo>
                    <a:lnTo>
                      <a:pt x="17" y="2"/>
                    </a:lnTo>
                    <a:lnTo>
                      <a:pt x="1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34" name="Freeform 96">
                <a:extLst>
                  <a:ext uri="{FF2B5EF4-FFF2-40B4-BE49-F238E27FC236}">
                    <a16:creationId xmlns:a16="http://schemas.microsoft.com/office/drawing/2014/main" id="{F710A6DA-7E8F-4062-A64C-B7658AE4820F}"/>
                  </a:ext>
                </a:extLst>
              </p:cNvPr>
              <p:cNvSpPr>
                <a:spLocks/>
              </p:cNvSpPr>
              <p:nvPr/>
            </p:nvSpPr>
            <p:spPr bwMode="auto">
              <a:xfrm>
                <a:off x="5425" y="985"/>
                <a:ext cx="18" cy="24"/>
              </a:xfrm>
              <a:custGeom>
                <a:avLst/>
                <a:gdLst>
                  <a:gd name="T0" fmla="*/ 10 w 54"/>
                  <a:gd name="T1" fmla="*/ 0 h 74"/>
                  <a:gd name="T2" fmla="*/ 14 w 54"/>
                  <a:gd name="T3" fmla="*/ 0 h 74"/>
                  <a:gd name="T4" fmla="*/ 13 w 54"/>
                  <a:gd name="T5" fmla="*/ 4 h 74"/>
                  <a:gd name="T6" fmla="*/ 11 w 54"/>
                  <a:gd name="T7" fmla="*/ 10 h 74"/>
                  <a:gd name="T8" fmla="*/ 9 w 54"/>
                  <a:gd name="T9" fmla="*/ 15 h 74"/>
                  <a:gd name="T10" fmla="*/ 9 w 54"/>
                  <a:gd name="T11" fmla="*/ 21 h 74"/>
                  <a:gd name="T12" fmla="*/ 6 w 54"/>
                  <a:gd name="T13" fmla="*/ 27 h 74"/>
                  <a:gd name="T14" fmla="*/ 4 w 54"/>
                  <a:gd name="T15" fmla="*/ 35 h 74"/>
                  <a:gd name="T16" fmla="*/ 4 w 54"/>
                  <a:gd name="T17" fmla="*/ 43 h 74"/>
                  <a:gd name="T18" fmla="*/ 10 w 54"/>
                  <a:gd name="T19" fmla="*/ 49 h 74"/>
                  <a:gd name="T20" fmla="*/ 20 w 54"/>
                  <a:gd name="T21" fmla="*/ 53 h 74"/>
                  <a:gd name="T22" fmla="*/ 31 w 54"/>
                  <a:gd name="T23" fmla="*/ 58 h 74"/>
                  <a:gd name="T24" fmla="*/ 43 w 54"/>
                  <a:gd name="T25" fmla="*/ 63 h 74"/>
                  <a:gd name="T26" fmla="*/ 53 w 54"/>
                  <a:gd name="T27" fmla="*/ 68 h 74"/>
                  <a:gd name="T28" fmla="*/ 54 w 54"/>
                  <a:gd name="T29" fmla="*/ 70 h 74"/>
                  <a:gd name="T30" fmla="*/ 54 w 54"/>
                  <a:gd name="T31" fmla="*/ 74 h 74"/>
                  <a:gd name="T32" fmla="*/ 48 w 54"/>
                  <a:gd name="T33" fmla="*/ 70 h 74"/>
                  <a:gd name="T34" fmla="*/ 41 w 54"/>
                  <a:gd name="T35" fmla="*/ 68 h 74"/>
                  <a:gd name="T36" fmla="*/ 34 w 54"/>
                  <a:gd name="T37" fmla="*/ 64 h 74"/>
                  <a:gd name="T38" fmla="*/ 29 w 54"/>
                  <a:gd name="T39" fmla="*/ 61 h 74"/>
                  <a:gd name="T40" fmla="*/ 18 w 54"/>
                  <a:gd name="T41" fmla="*/ 56 h 74"/>
                  <a:gd name="T42" fmla="*/ 8 w 54"/>
                  <a:gd name="T43" fmla="*/ 51 h 74"/>
                  <a:gd name="T44" fmla="*/ 0 w 54"/>
                  <a:gd name="T45" fmla="*/ 44 h 74"/>
                  <a:gd name="T46" fmla="*/ 0 w 54"/>
                  <a:gd name="T47" fmla="*/ 33 h 74"/>
                  <a:gd name="T48" fmla="*/ 2 w 54"/>
                  <a:gd name="T49" fmla="*/ 25 h 74"/>
                  <a:gd name="T50" fmla="*/ 5 w 54"/>
                  <a:gd name="T51" fmla="*/ 16 h 74"/>
                  <a:gd name="T52" fmla="*/ 6 w 54"/>
                  <a:gd name="T53" fmla="*/ 7 h 74"/>
                  <a:gd name="T54" fmla="*/ 10 w 54"/>
                  <a:gd name="T55" fmla="*/ 0 h 74"/>
                  <a:gd name="T56" fmla="*/ 10 w 54"/>
                  <a:gd name="T5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74">
                    <a:moveTo>
                      <a:pt x="10" y="0"/>
                    </a:moveTo>
                    <a:lnTo>
                      <a:pt x="14" y="0"/>
                    </a:lnTo>
                    <a:lnTo>
                      <a:pt x="13" y="4"/>
                    </a:lnTo>
                    <a:lnTo>
                      <a:pt x="11" y="10"/>
                    </a:lnTo>
                    <a:lnTo>
                      <a:pt x="9" y="15"/>
                    </a:lnTo>
                    <a:lnTo>
                      <a:pt x="9" y="21"/>
                    </a:lnTo>
                    <a:lnTo>
                      <a:pt x="6" y="27"/>
                    </a:lnTo>
                    <a:lnTo>
                      <a:pt x="4" y="35"/>
                    </a:lnTo>
                    <a:lnTo>
                      <a:pt x="4" y="43"/>
                    </a:lnTo>
                    <a:lnTo>
                      <a:pt x="10" y="49"/>
                    </a:lnTo>
                    <a:lnTo>
                      <a:pt x="20" y="53"/>
                    </a:lnTo>
                    <a:lnTo>
                      <a:pt x="31" y="58"/>
                    </a:lnTo>
                    <a:lnTo>
                      <a:pt x="43" y="63"/>
                    </a:lnTo>
                    <a:lnTo>
                      <a:pt x="53" y="68"/>
                    </a:lnTo>
                    <a:lnTo>
                      <a:pt x="54" y="70"/>
                    </a:lnTo>
                    <a:lnTo>
                      <a:pt x="54" y="74"/>
                    </a:lnTo>
                    <a:lnTo>
                      <a:pt x="48" y="70"/>
                    </a:lnTo>
                    <a:lnTo>
                      <a:pt x="41" y="68"/>
                    </a:lnTo>
                    <a:lnTo>
                      <a:pt x="34" y="64"/>
                    </a:lnTo>
                    <a:lnTo>
                      <a:pt x="29" y="61"/>
                    </a:lnTo>
                    <a:lnTo>
                      <a:pt x="18" y="56"/>
                    </a:lnTo>
                    <a:lnTo>
                      <a:pt x="8" y="51"/>
                    </a:lnTo>
                    <a:lnTo>
                      <a:pt x="0" y="44"/>
                    </a:lnTo>
                    <a:lnTo>
                      <a:pt x="0" y="33"/>
                    </a:lnTo>
                    <a:lnTo>
                      <a:pt x="2" y="25"/>
                    </a:lnTo>
                    <a:lnTo>
                      <a:pt x="5" y="16"/>
                    </a:lnTo>
                    <a:lnTo>
                      <a:pt x="6" y="7"/>
                    </a:lnTo>
                    <a:lnTo>
                      <a:pt x="1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35" name="Freeform 97">
                <a:extLst>
                  <a:ext uri="{FF2B5EF4-FFF2-40B4-BE49-F238E27FC236}">
                    <a16:creationId xmlns:a16="http://schemas.microsoft.com/office/drawing/2014/main" id="{A7996F69-35CF-48F1-8571-164EB1A88308}"/>
                  </a:ext>
                </a:extLst>
              </p:cNvPr>
              <p:cNvSpPr>
                <a:spLocks/>
              </p:cNvSpPr>
              <p:nvPr/>
            </p:nvSpPr>
            <p:spPr bwMode="auto">
              <a:xfrm>
                <a:off x="5426" y="1002"/>
                <a:ext cx="5" cy="19"/>
              </a:xfrm>
              <a:custGeom>
                <a:avLst/>
                <a:gdLst>
                  <a:gd name="T0" fmla="*/ 11 w 15"/>
                  <a:gd name="T1" fmla="*/ 0 h 59"/>
                  <a:gd name="T2" fmla="*/ 15 w 15"/>
                  <a:gd name="T3" fmla="*/ 4 h 59"/>
                  <a:gd name="T4" fmla="*/ 14 w 15"/>
                  <a:gd name="T5" fmla="*/ 10 h 59"/>
                  <a:gd name="T6" fmla="*/ 11 w 15"/>
                  <a:gd name="T7" fmla="*/ 19 h 59"/>
                  <a:gd name="T8" fmla="*/ 9 w 15"/>
                  <a:gd name="T9" fmla="*/ 28 h 59"/>
                  <a:gd name="T10" fmla="*/ 7 w 15"/>
                  <a:gd name="T11" fmla="*/ 36 h 59"/>
                  <a:gd name="T12" fmla="*/ 6 w 15"/>
                  <a:gd name="T13" fmla="*/ 41 h 59"/>
                  <a:gd name="T14" fmla="*/ 5 w 15"/>
                  <a:gd name="T15" fmla="*/ 47 h 59"/>
                  <a:gd name="T16" fmla="*/ 4 w 15"/>
                  <a:gd name="T17" fmla="*/ 54 h 59"/>
                  <a:gd name="T18" fmla="*/ 2 w 15"/>
                  <a:gd name="T19" fmla="*/ 59 h 59"/>
                  <a:gd name="T20" fmla="*/ 1 w 15"/>
                  <a:gd name="T21" fmla="*/ 59 h 59"/>
                  <a:gd name="T22" fmla="*/ 0 w 15"/>
                  <a:gd name="T23" fmla="*/ 58 h 59"/>
                  <a:gd name="T24" fmla="*/ 0 w 15"/>
                  <a:gd name="T25" fmla="*/ 57 h 59"/>
                  <a:gd name="T26" fmla="*/ 0 w 15"/>
                  <a:gd name="T27" fmla="*/ 57 h 59"/>
                  <a:gd name="T28" fmla="*/ 2 w 15"/>
                  <a:gd name="T29" fmla="*/ 43 h 59"/>
                  <a:gd name="T30" fmla="*/ 5 w 15"/>
                  <a:gd name="T31" fmla="*/ 28 h 59"/>
                  <a:gd name="T32" fmla="*/ 7 w 15"/>
                  <a:gd name="T33" fmla="*/ 14 h 59"/>
                  <a:gd name="T34" fmla="*/ 11 w 15"/>
                  <a:gd name="T35" fmla="*/ 0 h 59"/>
                  <a:gd name="T36" fmla="*/ 11 w 15"/>
                  <a:gd name="T3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59">
                    <a:moveTo>
                      <a:pt x="11" y="0"/>
                    </a:moveTo>
                    <a:lnTo>
                      <a:pt x="15" y="4"/>
                    </a:lnTo>
                    <a:lnTo>
                      <a:pt x="14" y="10"/>
                    </a:lnTo>
                    <a:lnTo>
                      <a:pt x="11" y="19"/>
                    </a:lnTo>
                    <a:lnTo>
                      <a:pt x="9" y="28"/>
                    </a:lnTo>
                    <a:lnTo>
                      <a:pt x="7" y="36"/>
                    </a:lnTo>
                    <a:lnTo>
                      <a:pt x="6" y="41"/>
                    </a:lnTo>
                    <a:lnTo>
                      <a:pt x="5" y="47"/>
                    </a:lnTo>
                    <a:lnTo>
                      <a:pt x="4" y="54"/>
                    </a:lnTo>
                    <a:lnTo>
                      <a:pt x="2" y="59"/>
                    </a:lnTo>
                    <a:lnTo>
                      <a:pt x="1" y="59"/>
                    </a:lnTo>
                    <a:lnTo>
                      <a:pt x="0" y="58"/>
                    </a:lnTo>
                    <a:lnTo>
                      <a:pt x="0" y="57"/>
                    </a:lnTo>
                    <a:lnTo>
                      <a:pt x="0" y="57"/>
                    </a:lnTo>
                    <a:lnTo>
                      <a:pt x="2" y="43"/>
                    </a:lnTo>
                    <a:lnTo>
                      <a:pt x="5" y="28"/>
                    </a:lnTo>
                    <a:lnTo>
                      <a:pt x="7" y="14"/>
                    </a:lnTo>
                    <a:lnTo>
                      <a:pt x="11"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36" name="Freeform 98">
                <a:extLst>
                  <a:ext uri="{FF2B5EF4-FFF2-40B4-BE49-F238E27FC236}">
                    <a16:creationId xmlns:a16="http://schemas.microsoft.com/office/drawing/2014/main" id="{9AE137C8-BCEA-40DB-B713-135D83D0AC41}"/>
                  </a:ext>
                </a:extLst>
              </p:cNvPr>
              <p:cNvSpPr>
                <a:spLocks/>
              </p:cNvSpPr>
              <p:nvPr/>
            </p:nvSpPr>
            <p:spPr bwMode="auto">
              <a:xfrm>
                <a:off x="5469" y="1138"/>
                <a:ext cx="149" cy="60"/>
              </a:xfrm>
              <a:custGeom>
                <a:avLst/>
                <a:gdLst>
                  <a:gd name="T0" fmla="*/ 9 w 448"/>
                  <a:gd name="T1" fmla="*/ 30 h 181"/>
                  <a:gd name="T2" fmla="*/ 5 w 448"/>
                  <a:gd name="T3" fmla="*/ 10 h 181"/>
                  <a:gd name="T4" fmla="*/ 0 w 448"/>
                  <a:gd name="T5" fmla="*/ 1 h 181"/>
                  <a:gd name="T6" fmla="*/ 14 w 448"/>
                  <a:gd name="T7" fmla="*/ 58 h 181"/>
                  <a:gd name="T8" fmla="*/ 40 w 448"/>
                  <a:gd name="T9" fmla="*/ 104 h 181"/>
                  <a:gd name="T10" fmla="*/ 62 w 448"/>
                  <a:gd name="T11" fmla="*/ 129 h 181"/>
                  <a:gd name="T12" fmla="*/ 86 w 448"/>
                  <a:gd name="T13" fmla="*/ 152 h 181"/>
                  <a:gd name="T14" fmla="*/ 138 w 448"/>
                  <a:gd name="T15" fmla="*/ 173 h 181"/>
                  <a:gd name="T16" fmla="*/ 186 w 448"/>
                  <a:gd name="T17" fmla="*/ 179 h 181"/>
                  <a:gd name="T18" fmla="*/ 211 w 448"/>
                  <a:gd name="T19" fmla="*/ 181 h 181"/>
                  <a:gd name="T20" fmla="*/ 236 w 448"/>
                  <a:gd name="T21" fmla="*/ 179 h 181"/>
                  <a:gd name="T22" fmla="*/ 289 w 448"/>
                  <a:gd name="T23" fmla="*/ 167 h 181"/>
                  <a:gd name="T24" fmla="*/ 339 w 448"/>
                  <a:gd name="T25" fmla="*/ 140 h 181"/>
                  <a:gd name="T26" fmla="*/ 375 w 448"/>
                  <a:gd name="T27" fmla="*/ 113 h 181"/>
                  <a:gd name="T28" fmla="*/ 400 w 448"/>
                  <a:gd name="T29" fmla="*/ 84 h 181"/>
                  <a:gd name="T30" fmla="*/ 424 w 448"/>
                  <a:gd name="T31" fmla="*/ 50 h 181"/>
                  <a:gd name="T32" fmla="*/ 448 w 448"/>
                  <a:gd name="T33" fmla="*/ 6 h 181"/>
                  <a:gd name="T34" fmla="*/ 439 w 448"/>
                  <a:gd name="T35" fmla="*/ 14 h 181"/>
                  <a:gd name="T36" fmla="*/ 427 w 448"/>
                  <a:gd name="T37" fmla="*/ 31 h 181"/>
                  <a:gd name="T38" fmla="*/ 419 w 448"/>
                  <a:gd name="T39" fmla="*/ 46 h 181"/>
                  <a:gd name="T40" fmla="*/ 409 w 448"/>
                  <a:gd name="T41" fmla="*/ 61 h 181"/>
                  <a:gd name="T42" fmla="*/ 397 w 448"/>
                  <a:gd name="T43" fmla="*/ 76 h 181"/>
                  <a:gd name="T44" fmla="*/ 389 w 448"/>
                  <a:gd name="T45" fmla="*/ 88 h 181"/>
                  <a:gd name="T46" fmla="*/ 372 w 448"/>
                  <a:gd name="T47" fmla="*/ 107 h 181"/>
                  <a:gd name="T48" fmla="*/ 347 w 448"/>
                  <a:gd name="T49" fmla="*/ 128 h 181"/>
                  <a:gd name="T50" fmla="*/ 313 w 448"/>
                  <a:gd name="T51" fmla="*/ 151 h 181"/>
                  <a:gd name="T52" fmla="*/ 267 w 448"/>
                  <a:gd name="T53" fmla="*/ 168 h 181"/>
                  <a:gd name="T54" fmla="*/ 216 w 448"/>
                  <a:gd name="T55" fmla="*/ 176 h 181"/>
                  <a:gd name="T56" fmla="*/ 166 w 448"/>
                  <a:gd name="T57" fmla="*/ 172 h 181"/>
                  <a:gd name="T58" fmla="*/ 115 w 448"/>
                  <a:gd name="T59" fmla="*/ 158 h 181"/>
                  <a:gd name="T60" fmla="*/ 73 w 448"/>
                  <a:gd name="T61" fmla="*/ 133 h 181"/>
                  <a:gd name="T62" fmla="*/ 42 w 448"/>
                  <a:gd name="T63" fmla="*/ 96 h 181"/>
                  <a:gd name="T64" fmla="*/ 22 w 448"/>
                  <a:gd name="T65" fmla="*/ 60 h 181"/>
                  <a:gd name="T66" fmla="*/ 13 w 448"/>
                  <a:gd name="T67" fmla="*/ 4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8" h="181">
                    <a:moveTo>
                      <a:pt x="13" y="41"/>
                    </a:moveTo>
                    <a:lnTo>
                      <a:pt x="9" y="30"/>
                    </a:lnTo>
                    <a:lnTo>
                      <a:pt x="8" y="20"/>
                    </a:lnTo>
                    <a:lnTo>
                      <a:pt x="5" y="10"/>
                    </a:lnTo>
                    <a:lnTo>
                      <a:pt x="4" y="0"/>
                    </a:lnTo>
                    <a:lnTo>
                      <a:pt x="0" y="1"/>
                    </a:lnTo>
                    <a:lnTo>
                      <a:pt x="5" y="31"/>
                    </a:lnTo>
                    <a:lnTo>
                      <a:pt x="14" y="58"/>
                    </a:lnTo>
                    <a:lnTo>
                      <a:pt x="27" y="81"/>
                    </a:lnTo>
                    <a:lnTo>
                      <a:pt x="40" y="104"/>
                    </a:lnTo>
                    <a:lnTo>
                      <a:pt x="50" y="115"/>
                    </a:lnTo>
                    <a:lnTo>
                      <a:pt x="62" y="129"/>
                    </a:lnTo>
                    <a:lnTo>
                      <a:pt x="73" y="140"/>
                    </a:lnTo>
                    <a:lnTo>
                      <a:pt x="86" y="152"/>
                    </a:lnTo>
                    <a:lnTo>
                      <a:pt x="115" y="164"/>
                    </a:lnTo>
                    <a:lnTo>
                      <a:pt x="138" y="173"/>
                    </a:lnTo>
                    <a:lnTo>
                      <a:pt x="161" y="177"/>
                    </a:lnTo>
                    <a:lnTo>
                      <a:pt x="186" y="179"/>
                    </a:lnTo>
                    <a:lnTo>
                      <a:pt x="199" y="181"/>
                    </a:lnTo>
                    <a:lnTo>
                      <a:pt x="211" y="181"/>
                    </a:lnTo>
                    <a:lnTo>
                      <a:pt x="224" y="181"/>
                    </a:lnTo>
                    <a:lnTo>
                      <a:pt x="236" y="179"/>
                    </a:lnTo>
                    <a:lnTo>
                      <a:pt x="264" y="176"/>
                    </a:lnTo>
                    <a:lnTo>
                      <a:pt x="289" y="167"/>
                    </a:lnTo>
                    <a:lnTo>
                      <a:pt x="314" y="156"/>
                    </a:lnTo>
                    <a:lnTo>
                      <a:pt x="339" y="140"/>
                    </a:lnTo>
                    <a:lnTo>
                      <a:pt x="358" y="127"/>
                    </a:lnTo>
                    <a:lnTo>
                      <a:pt x="375" y="113"/>
                    </a:lnTo>
                    <a:lnTo>
                      <a:pt x="387" y="99"/>
                    </a:lnTo>
                    <a:lnTo>
                      <a:pt x="400" y="84"/>
                    </a:lnTo>
                    <a:lnTo>
                      <a:pt x="410" y="69"/>
                    </a:lnTo>
                    <a:lnTo>
                      <a:pt x="424" y="50"/>
                    </a:lnTo>
                    <a:lnTo>
                      <a:pt x="436" y="29"/>
                    </a:lnTo>
                    <a:lnTo>
                      <a:pt x="448" y="6"/>
                    </a:lnTo>
                    <a:lnTo>
                      <a:pt x="445" y="3"/>
                    </a:lnTo>
                    <a:lnTo>
                      <a:pt x="439" y="14"/>
                    </a:lnTo>
                    <a:lnTo>
                      <a:pt x="434" y="22"/>
                    </a:lnTo>
                    <a:lnTo>
                      <a:pt x="427" y="31"/>
                    </a:lnTo>
                    <a:lnTo>
                      <a:pt x="421" y="42"/>
                    </a:lnTo>
                    <a:lnTo>
                      <a:pt x="419" y="46"/>
                    </a:lnTo>
                    <a:lnTo>
                      <a:pt x="415" y="54"/>
                    </a:lnTo>
                    <a:lnTo>
                      <a:pt x="409" y="61"/>
                    </a:lnTo>
                    <a:lnTo>
                      <a:pt x="404" y="70"/>
                    </a:lnTo>
                    <a:lnTo>
                      <a:pt x="397" y="76"/>
                    </a:lnTo>
                    <a:lnTo>
                      <a:pt x="394" y="83"/>
                    </a:lnTo>
                    <a:lnTo>
                      <a:pt x="389" y="88"/>
                    </a:lnTo>
                    <a:lnTo>
                      <a:pt x="383" y="95"/>
                    </a:lnTo>
                    <a:lnTo>
                      <a:pt x="372" y="107"/>
                    </a:lnTo>
                    <a:lnTo>
                      <a:pt x="360" y="118"/>
                    </a:lnTo>
                    <a:lnTo>
                      <a:pt x="347" y="128"/>
                    </a:lnTo>
                    <a:lnTo>
                      <a:pt x="334" y="138"/>
                    </a:lnTo>
                    <a:lnTo>
                      <a:pt x="313" y="151"/>
                    </a:lnTo>
                    <a:lnTo>
                      <a:pt x="290" y="161"/>
                    </a:lnTo>
                    <a:lnTo>
                      <a:pt x="267" y="168"/>
                    </a:lnTo>
                    <a:lnTo>
                      <a:pt x="243" y="173"/>
                    </a:lnTo>
                    <a:lnTo>
                      <a:pt x="216" y="176"/>
                    </a:lnTo>
                    <a:lnTo>
                      <a:pt x="190" y="174"/>
                    </a:lnTo>
                    <a:lnTo>
                      <a:pt x="166" y="172"/>
                    </a:lnTo>
                    <a:lnTo>
                      <a:pt x="143" y="167"/>
                    </a:lnTo>
                    <a:lnTo>
                      <a:pt x="115" y="158"/>
                    </a:lnTo>
                    <a:lnTo>
                      <a:pt x="92" y="148"/>
                    </a:lnTo>
                    <a:lnTo>
                      <a:pt x="73" y="133"/>
                    </a:lnTo>
                    <a:lnTo>
                      <a:pt x="54" y="115"/>
                    </a:lnTo>
                    <a:lnTo>
                      <a:pt x="42" y="96"/>
                    </a:lnTo>
                    <a:lnTo>
                      <a:pt x="30" y="79"/>
                    </a:lnTo>
                    <a:lnTo>
                      <a:pt x="22" y="60"/>
                    </a:lnTo>
                    <a:lnTo>
                      <a:pt x="13" y="41"/>
                    </a:lnTo>
                    <a:lnTo>
                      <a:pt x="13"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37" name="Freeform 99">
                <a:extLst>
                  <a:ext uri="{FF2B5EF4-FFF2-40B4-BE49-F238E27FC236}">
                    <a16:creationId xmlns:a16="http://schemas.microsoft.com/office/drawing/2014/main" id="{F4870A13-EF05-4386-8C1C-67E966C4008F}"/>
                  </a:ext>
                </a:extLst>
              </p:cNvPr>
              <p:cNvSpPr>
                <a:spLocks/>
              </p:cNvSpPr>
              <p:nvPr/>
            </p:nvSpPr>
            <p:spPr bwMode="auto">
              <a:xfrm>
                <a:off x="5415" y="1042"/>
                <a:ext cx="6" cy="22"/>
              </a:xfrm>
              <a:custGeom>
                <a:avLst/>
                <a:gdLst>
                  <a:gd name="T0" fmla="*/ 16 w 19"/>
                  <a:gd name="T1" fmla="*/ 0 h 66"/>
                  <a:gd name="T2" fmla="*/ 19 w 19"/>
                  <a:gd name="T3" fmla="*/ 7 h 66"/>
                  <a:gd name="T4" fmla="*/ 16 w 19"/>
                  <a:gd name="T5" fmla="*/ 14 h 66"/>
                  <a:gd name="T6" fmla="*/ 14 w 19"/>
                  <a:gd name="T7" fmla="*/ 20 h 66"/>
                  <a:gd name="T8" fmla="*/ 13 w 19"/>
                  <a:gd name="T9" fmla="*/ 28 h 66"/>
                  <a:gd name="T10" fmla="*/ 10 w 19"/>
                  <a:gd name="T11" fmla="*/ 38 h 66"/>
                  <a:gd name="T12" fmla="*/ 8 w 19"/>
                  <a:gd name="T13" fmla="*/ 47 h 66"/>
                  <a:gd name="T14" fmla="*/ 5 w 19"/>
                  <a:gd name="T15" fmla="*/ 57 h 66"/>
                  <a:gd name="T16" fmla="*/ 0 w 19"/>
                  <a:gd name="T17" fmla="*/ 66 h 66"/>
                  <a:gd name="T18" fmla="*/ 0 w 19"/>
                  <a:gd name="T19" fmla="*/ 58 h 66"/>
                  <a:gd name="T20" fmla="*/ 1 w 19"/>
                  <a:gd name="T21" fmla="*/ 52 h 66"/>
                  <a:gd name="T22" fmla="*/ 4 w 19"/>
                  <a:gd name="T23" fmla="*/ 44 h 66"/>
                  <a:gd name="T24" fmla="*/ 6 w 19"/>
                  <a:gd name="T25" fmla="*/ 37 h 66"/>
                  <a:gd name="T26" fmla="*/ 9 w 19"/>
                  <a:gd name="T27" fmla="*/ 28 h 66"/>
                  <a:gd name="T28" fmla="*/ 11 w 19"/>
                  <a:gd name="T29" fmla="*/ 19 h 66"/>
                  <a:gd name="T30" fmla="*/ 14 w 19"/>
                  <a:gd name="T31" fmla="*/ 9 h 66"/>
                  <a:gd name="T32" fmla="*/ 16 w 19"/>
                  <a:gd name="T33" fmla="*/ 0 h 66"/>
                  <a:gd name="T34" fmla="*/ 16 w 19"/>
                  <a:gd name="T3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66">
                    <a:moveTo>
                      <a:pt x="16" y="0"/>
                    </a:moveTo>
                    <a:lnTo>
                      <a:pt x="19" y="7"/>
                    </a:lnTo>
                    <a:lnTo>
                      <a:pt x="16" y="14"/>
                    </a:lnTo>
                    <a:lnTo>
                      <a:pt x="14" y="20"/>
                    </a:lnTo>
                    <a:lnTo>
                      <a:pt x="13" y="28"/>
                    </a:lnTo>
                    <a:lnTo>
                      <a:pt x="10" y="38"/>
                    </a:lnTo>
                    <a:lnTo>
                      <a:pt x="8" y="47"/>
                    </a:lnTo>
                    <a:lnTo>
                      <a:pt x="5" y="57"/>
                    </a:lnTo>
                    <a:lnTo>
                      <a:pt x="0" y="66"/>
                    </a:lnTo>
                    <a:lnTo>
                      <a:pt x="0" y="58"/>
                    </a:lnTo>
                    <a:lnTo>
                      <a:pt x="1" y="52"/>
                    </a:lnTo>
                    <a:lnTo>
                      <a:pt x="4" y="44"/>
                    </a:lnTo>
                    <a:lnTo>
                      <a:pt x="6" y="37"/>
                    </a:lnTo>
                    <a:lnTo>
                      <a:pt x="9" y="28"/>
                    </a:lnTo>
                    <a:lnTo>
                      <a:pt x="11" y="19"/>
                    </a:lnTo>
                    <a:lnTo>
                      <a:pt x="14" y="9"/>
                    </a:lnTo>
                    <a:lnTo>
                      <a:pt x="16"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38" name="Freeform 100">
                <a:extLst>
                  <a:ext uri="{FF2B5EF4-FFF2-40B4-BE49-F238E27FC236}">
                    <a16:creationId xmlns:a16="http://schemas.microsoft.com/office/drawing/2014/main" id="{0342E3FB-AEA5-41F2-BC79-C74618F42527}"/>
                  </a:ext>
                </a:extLst>
              </p:cNvPr>
              <p:cNvSpPr>
                <a:spLocks/>
              </p:cNvSpPr>
              <p:nvPr/>
            </p:nvSpPr>
            <p:spPr bwMode="auto">
              <a:xfrm>
                <a:off x="5408" y="1080"/>
                <a:ext cx="5" cy="19"/>
              </a:xfrm>
              <a:custGeom>
                <a:avLst/>
                <a:gdLst>
                  <a:gd name="T0" fmla="*/ 11 w 14"/>
                  <a:gd name="T1" fmla="*/ 0 h 57"/>
                  <a:gd name="T2" fmla="*/ 14 w 14"/>
                  <a:gd name="T3" fmla="*/ 0 h 57"/>
                  <a:gd name="T4" fmla="*/ 13 w 14"/>
                  <a:gd name="T5" fmla="*/ 5 h 57"/>
                  <a:gd name="T6" fmla="*/ 11 w 14"/>
                  <a:gd name="T7" fmla="*/ 14 h 57"/>
                  <a:gd name="T8" fmla="*/ 10 w 14"/>
                  <a:gd name="T9" fmla="*/ 21 h 57"/>
                  <a:gd name="T10" fmla="*/ 8 w 14"/>
                  <a:gd name="T11" fmla="*/ 31 h 57"/>
                  <a:gd name="T12" fmla="*/ 6 w 14"/>
                  <a:gd name="T13" fmla="*/ 38 h 57"/>
                  <a:gd name="T14" fmla="*/ 6 w 14"/>
                  <a:gd name="T15" fmla="*/ 44 h 57"/>
                  <a:gd name="T16" fmla="*/ 5 w 14"/>
                  <a:gd name="T17" fmla="*/ 50 h 57"/>
                  <a:gd name="T18" fmla="*/ 4 w 14"/>
                  <a:gd name="T19" fmla="*/ 57 h 57"/>
                  <a:gd name="T20" fmla="*/ 1 w 14"/>
                  <a:gd name="T21" fmla="*/ 57 h 57"/>
                  <a:gd name="T22" fmla="*/ 0 w 14"/>
                  <a:gd name="T23" fmla="*/ 57 h 57"/>
                  <a:gd name="T24" fmla="*/ 1 w 14"/>
                  <a:gd name="T25" fmla="*/ 48 h 57"/>
                  <a:gd name="T26" fmla="*/ 2 w 14"/>
                  <a:gd name="T27" fmla="*/ 40 h 57"/>
                  <a:gd name="T28" fmla="*/ 4 w 14"/>
                  <a:gd name="T29" fmla="*/ 31 h 57"/>
                  <a:gd name="T30" fmla="*/ 6 w 14"/>
                  <a:gd name="T31" fmla="*/ 21 h 57"/>
                  <a:gd name="T32" fmla="*/ 6 w 14"/>
                  <a:gd name="T33" fmla="*/ 16 h 57"/>
                  <a:gd name="T34" fmla="*/ 8 w 14"/>
                  <a:gd name="T35" fmla="*/ 11 h 57"/>
                  <a:gd name="T36" fmla="*/ 9 w 14"/>
                  <a:gd name="T37" fmla="*/ 5 h 57"/>
                  <a:gd name="T38" fmla="*/ 11 w 14"/>
                  <a:gd name="T39" fmla="*/ 0 h 57"/>
                  <a:gd name="T40" fmla="*/ 11 w 14"/>
                  <a:gd name="T4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57">
                    <a:moveTo>
                      <a:pt x="11" y="0"/>
                    </a:moveTo>
                    <a:lnTo>
                      <a:pt x="14" y="0"/>
                    </a:lnTo>
                    <a:lnTo>
                      <a:pt x="13" y="5"/>
                    </a:lnTo>
                    <a:lnTo>
                      <a:pt x="11" y="14"/>
                    </a:lnTo>
                    <a:lnTo>
                      <a:pt x="10" y="21"/>
                    </a:lnTo>
                    <a:lnTo>
                      <a:pt x="8" y="31"/>
                    </a:lnTo>
                    <a:lnTo>
                      <a:pt x="6" y="38"/>
                    </a:lnTo>
                    <a:lnTo>
                      <a:pt x="6" y="44"/>
                    </a:lnTo>
                    <a:lnTo>
                      <a:pt x="5" y="50"/>
                    </a:lnTo>
                    <a:lnTo>
                      <a:pt x="4" y="57"/>
                    </a:lnTo>
                    <a:lnTo>
                      <a:pt x="1" y="57"/>
                    </a:lnTo>
                    <a:lnTo>
                      <a:pt x="0" y="57"/>
                    </a:lnTo>
                    <a:lnTo>
                      <a:pt x="1" y="48"/>
                    </a:lnTo>
                    <a:lnTo>
                      <a:pt x="2" y="40"/>
                    </a:lnTo>
                    <a:lnTo>
                      <a:pt x="4" y="31"/>
                    </a:lnTo>
                    <a:lnTo>
                      <a:pt x="6" y="21"/>
                    </a:lnTo>
                    <a:lnTo>
                      <a:pt x="6" y="16"/>
                    </a:lnTo>
                    <a:lnTo>
                      <a:pt x="8" y="11"/>
                    </a:lnTo>
                    <a:lnTo>
                      <a:pt x="9" y="5"/>
                    </a:lnTo>
                    <a:lnTo>
                      <a:pt x="11"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39" name="Freeform 101">
                <a:extLst>
                  <a:ext uri="{FF2B5EF4-FFF2-40B4-BE49-F238E27FC236}">
                    <a16:creationId xmlns:a16="http://schemas.microsoft.com/office/drawing/2014/main" id="{73D13EFD-E3FA-4049-869A-5DF6549D4FC5}"/>
                  </a:ext>
                </a:extLst>
              </p:cNvPr>
              <p:cNvSpPr>
                <a:spLocks/>
              </p:cNvSpPr>
              <p:nvPr/>
            </p:nvSpPr>
            <p:spPr bwMode="auto">
              <a:xfrm>
                <a:off x="5472" y="1103"/>
                <a:ext cx="42" cy="24"/>
              </a:xfrm>
              <a:custGeom>
                <a:avLst/>
                <a:gdLst>
                  <a:gd name="T0" fmla="*/ 0 w 126"/>
                  <a:gd name="T1" fmla="*/ 0 h 73"/>
                  <a:gd name="T2" fmla="*/ 14 w 126"/>
                  <a:gd name="T3" fmla="*/ 8 h 73"/>
                  <a:gd name="T4" fmla="*/ 29 w 126"/>
                  <a:gd name="T5" fmla="*/ 18 h 73"/>
                  <a:gd name="T6" fmla="*/ 43 w 126"/>
                  <a:gd name="T7" fmla="*/ 28 h 73"/>
                  <a:gd name="T8" fmla="*/ 57 w 126"/>
                  <a:gd name="T9" fmla="*/ 37 h 73"/>
                  <a:gd name="T10" fmla="*/ 70 w 126"/>
                  <a:gd name="T11" fmla="*/ 44 h 73"/>
                  <a:gd name="T12" fmla="*/ 83 w 126"/>
                  <a:gd name="T13" fmla="*/ 52 h 73"/>
                  <a:gd name="T14" fmla="*/ 97 w 126"/>
                  <a:gd name="T15" fmla="*/ 58 h 73"/>
                  <a:gd name="T16" fmla="*/ 112 w 126"/>
                  <a:gd name="T17" fmla="*/ 65 h 73"/>
                  <a:gd name="T18" fmla="*/ 116 w 126"/>
                  <a:gd name="T19" fmla="*/ 66 h 73"/>
                  <a:gd name="T20" fmla="*/ 122 w 126"/>
                  <a:gd name="T21" fmla="*/ 70 h 73"/>
                  <a:gd name="T22" fmla="*/ 126 w 126"/>
                  <a:gd name="T23" fmla="*/ 71 h 73"/>
                  <a:gd name="T24" fmla="*/ 126 w 126"/>
                  <a:gd name="T25" fmla="*/ 73 h 73"/>
                  <a:gd name="T26" fmla="*/ 117 w 126"/>
                  <a:gd name="T27" fmla="*/ 71 h 73"/>
                  <a:gd name="T28" fmla="*/ 108 w 126"/>
                  <a:gd name="T29" fmla="*/ 68 h 73"/>
                  <a:gd name="T30" fmla="*/ 99 w 126"/>
                  <a:gd name="T31" fmla="*/ 65 h 73"/>
                  <a:gd name="T32" fmla="*/ 90 w 126"/>
                  <a:gd name="T33" fmla="*/ 61 h 73"/>
                  <a:gd name="T34" fmla="*/ 70 w 126"/>
                  <a:gd name="T35" fmla="*/ 51 h 73"/>
                  <a:gd name="T36" fmla="*/ 52 w 126"/>
                  <a:gd name="T37" fmla="*/ 39 h 73"/>
                  <a:gd name="T38" fmla="*/ 33 w 126"/>
                  <a:gd name="T39" fmla="*/ 27 h 73"/>
                  <a:gd name="T40" fmla="*/ 15 w 126"/>
                  <a:gd name="T41" fmla="*/ 13 h 73"/>
                  <a:gd name="T42" fmla="*/ 11 w 126"/>
                  <a:gd name="T43" fmla="*/ 10 h 73"/>
                  <a:gd name="T44" fmla="*/ 5 w 126"/>
                  <a:gd name="T45" fmla="*/ 8 h 73"/>
                  <a:gd name="T46" fmla="*/ 0 w 126"/>
                  <a:gd name="T47" fmla="*/ 5 h 73"/>
                  <a:gd name="T48" fmla="*/ 0 w 126"/>
                  <a:gd name="T49" fmla="*/ 0 h 73"/>
                  <a:gd name="T50" fmla="*/ 0 w 12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6" h="73">
                    <a:moveTo>
                      <a:pt x="0" y="0"/>
                    </a:moveTo>
                    <a:lnTo>
                      <a:pt x="14" y="8"/>
                    </a:lnTo>
                    <a:lnTo>
                      <a:pt x="29" y="18"/>
                    </a:lnTo>
                    <a:lnTo>
                      <a:pt x="43" y="28"/>
                    </a:lnTo>
                    <a:lnTo>
                      <a:pt x="57" y="37"/>
                    </a:lnTo>
                    <a:lnTo>
                      <a:pt x="70" y="44"/>
                    </a:lnTo>
                    <a:lnTo>
                      <a:pt x="83" y="52"/>
                    </a:lnTo>
                    <a:lnTo>
                      <a:pt x="97" y="58"/>
                    </a:lnTo>
                    <a:lnTo>
                      <a:pt x="112" y="65"/>
                    </a:lnTo>
                    <a:lnTo>
                      <a:pt x="116" y="66"/>
                    </a:lnTo>
                    <a:lnTo>
                      <a:pt x="122" y="70"/>
                    </a:lnTo>
                    <a:lnTo>
                      <a:pt x="126" y="71"/>
                    </a:lnTo>
                    <a:lnTo>
                      <a:pt x="126" y="73"/>
                    </a:lnTo>
                    <a:lnTo>
                      <a:pt x="117" y="71"/>
                    </a:lnTo>
                    <a:lnTo>
                      <a:pt x="108" y="68"/>
                    </a:lnTo>
                    <a:lnTo>
                      <a:pt x="99" y="65"/>
                    </a:lnTo>
                    <a:lnTo>
                      <a:pt x="90" y="61"/>
                    </a:lnTo>
                    <a:lnTo>
                      <a:pt x="70" y="51"/>
                    </a:lnTo>
                    <a:lnTo>
                      <a:pt x="52" y="39"/>
                    </a:lnTo>
                    <a:lnTo>
                      <a:pt x="33" y="27"/>
                    </a:lnTo>
                    <a:lnTo>
                      <a:pt x="15" y="13"/>
                    </a:lnTo>
                    <a:lnTo>
                      <a:pt x="11" y="10"/>
                    </a:lnTo>
                    <a:lnTo>
                      <a:pt x="5" y="8"/>
                    </a:lnTo>
                    <a:lnTo>
                      <a:pt x="0" y="5"/>
                    </a:lnTo>
                    <a:lnTo>
                      <a:pt x="0" y="0"/>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40" name="Freeform 102">
                <a:extLst>
                  <a:ext uri="{FF2B5EF4-FFF2-40B4-BE49-F238E27FC236}">
                    <a16:creationId xmlns:a16="http://schemas.microsoft.com/office/drawing/2014/main" id="{209F966D-EED1-402B-A1AD-BA4C317425A5}"/>
                  </a:ext>
                </a:extLst>
              </p:cNvPr>
              <p:cNvSpPr>
                <a:spLocks/>
              </p:cNvSpPr>
              <p:nvPr/>
            </p:nvSpPr>
            <p:spPr bwMode="auto">
              <a:xfrm>
                <a:off x="5469" y="1112"/>
                <a:ext cx="48" cy="10"/>
              </a:xfrm>
              <a:custGeom>
                <a:avLst/>
                <a:gdLst>
                  <a:gd name="T0" fmla="*/ 143 w 143"/>
                  <a:gd name="T1" fmla="*/ 0 h 29"/>
                  <a:gd name="T2" fmla="*/ 143 w 143"/>
                  <a:gd name="T3" fmla="*/ 4 h 29"/>
                  <a:gd name="T4" fmla="*/ 130 w 143"/>
                  <a:gd name="T5" fmla="*/ 6 h 29"/>
                  <a:gd name="T6" fmla="*/ 116 w 143"/>
                  <a:gd name="T7" fmla="*/ 9 h 29"/>
                  <a:gd name="T8" fmla="*/ 101 w 143"/>
                  <a:gd name="T9" fmla="*/ 11 h 29"/>
                  <a:gd name="T10" fmla="*/ 89 w 143"/>
                  <a:gd name="T11" fmla="*/ 14 h 29"/>
                  <a:gd name="T12" fmla="*/ 67 w 143"/>
                  <a:gd name="T13" fmla="*/ 18 h 29"/>
                  <a:gd name="T14" fmla="*/ 43 w 143"/>
                  <a:gd name="T15" fmla="*/ 21 h 29"/>
                  <a:gd name="T16" fmla="*/ 20 w 143"/>
                  <a:gd name="T17" fmla="*/ 25 h 29"/>
                  <a:gd name="T18" fmla="*/ 0 w 143"/>
                  <a:gd name="T19" fmla="*/ 29 h 29"/>
                  <a:gd name="T20" fmla="*/ 0 w 143"/>
                  <a:gd name="T21" fmla="*/ 25 h 29"/>
                  <a:gd name="T22" fmla="*/ 12 w 143"/>
                  <a:gd name="T23" fmla="*/ 23 h 29"/>
                  <a:gd name="T24" fmla="*/ 24 w 143"/>
                  <a:gd name="T25" fmla="*/ 20 h 29"/>
                  <a:gd name="T26" fmla="*/ 37 w 143"/>
                  <a:gd name="T27" fmla="*/ 18 h 29"/>
                  <a:gd name="T28" fmla="*/ 48 w 143"/>
                  <a:gd name="T29" fmla="*/ 16 h 29"/>
                  <a:gd name="T30" fmla="*/ 69 w 143"/>
                  <a:gd name="T31" fmla="*/ 11 h 29"/>
                  <a:gd name="T32" fmla="*/ 96 w 143"/>
                  <a:gd name="T33" fmla="*/ 8 h 29"/>
                  <a:gd name="T34" fmla="*/ 121 w 143"/>
                  <a:gd name="T35" fmla="*/ 3 h 29"/>
                  <a:gd name="T36" fmla="*/ 143 w 143"/>
                  <a:gd name="T37" fmla="*/ 0 h 29"/>
                  <a:gd name="T38" fmla="*/ 143 w 143"/>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29">
                    <a:moveTo>
                      <a:pt x="143" y="0"/>
                    </a:moveTo>
                    <a:lnTo>
                      <a:pt x="143" y="4"/>
                    </a:lnTo>
                    <a:lnTo>
                      <a:pt x="130" y="6"/>
                    </a:lnTo>
                    <a:lnTo>
                      <a:pt x="116" y="9"/>
                    </a:lnTo>
                    <a:lnTo>
                      <a:pt x="101" y="11"/>
                    </a:lnTo>
                    <a:lnTo>
                      <a:pt x="89" y="14"/>
                    </a:lnTo>
                    <a:lnTo>
                      <a:pt x="67" y="18"/>
                    </a:lnTo>
                    <a:lnTo>
                      <a:pt x="43" y="21"/>
                    </a:lnTo>
                    <a:lnTo>
                      <a:pt x="20" y="25"/>
                    </a:lnTo>
                    <a:lnTo>
                      <a:pt x="0" y="29"/>
                    </a:lnTo>
                    <a:lnTo>
                      <a:pt x="0" y="25"/>
                    </a:lnTo>
                    <a:lnTo>
                      <a:pt x="12" y="23"/>
                    </a:lnTo>
                    <a:lnTo>
                      <a:pt x="24" y="20"/>
                    </a:lnTo>
                    <a:lnTo>
                      <a:pt x="37" y="18"/>
                    </a:lnTo>
                    <a:lnTo>
                      <a:pt x="48" y="16"/>
                    </a:lnTo>
                    <a:lnTo>
                      <a:pt x="69" y="11"/>
                    </a:lnTo>
                    <a:lnTo>
                      <a:pt x="96" y="8"/>
                    </a:lnTo>
                    <a:lnTo>
                      <a:pt x="121" y="3"/>
                    </a:lnTo>
                    <a:lnTo>
                      <a:pt x="143" y="0"/>
                    </a:lnTo>
                    <a:lnTo>
                      <a:pt x="143"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41" name="Freeform 103">
                <a:extLst>
                  <a:ext uri="{FF2B5EF4-FFF2-40B4-BE49-F238E27FC236}">
                    <a16:creationId xmlns:a16="http://schemas.microsoft.com/office/drawing/2014/main" id="{B193B7FA-EBC9-4217-A3E5-0503E699F36A}"/>
                  </a:ext>
                </a:extLst>
              </p:cNvPr>
              <p:cNvSpPr>
                <a:spLocks/>
              </p:cNvSpPr>
              <p:nvPr/>
            </p:nvSpPr>
            <p:spPr bwMode="auto">
              <a:xfrm>
                <a:off x="5489" y="1071"/>
                <a:ext cx="27" cy="37"/>
              </a:xfrm>
              <a:custGeom>
                <a:avLst/>
                <a:gdLst>
                  <a:gd name="T0" fmla="*/ 0 w 82"/>
                  <a:gd name="T1" fmla="*/ 0 h 112"/>
                  <a:gd name="T2" fmla="*/ 7 w 82"/>
                  <a:gd name="T3" fmla="*/ 7 h 112"/>
                  <a:gd name="T4" fmla="*/ 13 w 82"/>
                  <a:gd name="T5" fmla="*/ 17 h 112"/>
                  <a:gd name="T6" fmla="*/ 18 w 82"/>
                  <a:gd name="T7" fmla="*/ 26 h 112"/>
                  <a:gd name="T8" fmla="*/ 25 w 82"/>
                  <a:gd name="T9" fmla="*/ 35 h 112"/>
                  <a:gd name="T10" fmla="*/ 37 w 82"/>
                  <a:gd name="T11" fmla="*/ 47 h 112"/>
                  <a:gd name="T12" fmla="*/ 48 w 82"/>
                  <a:gd name="T13" fmla="*/ 61 h 112"/>
                  <a:gd name="T14" fmla="*/ 58 w 82"/>
                  <a:gd name="T15" fmla="*/ 74 h 112"/>
                  <a:gd name="T16" fmla="*/ 68 w 82"/>
                  <a:gd name="T17" fmla="*/ 89 h 112"/>
                  <a:gd name="T18" fmla="*/ 72 w 82"/>
                  <a:gd name="T19" fmla="*/ 94 h 112"/>
                  <a:gd name="T20" fmla="*/ 77 w 82"/>
                  <a:gd name="T21" fmla="*/ 101 h 112"/>
                  <a:gd name="T22" fmla="*/ 81 w 82"/>
                  <a:gd name="T23" fmla="*/ 108 h 112"/>
                  <a:gd name="T24" fmla="*/ 82 w 82"/>
                  <a:gd name="T25" fmla="*/ 112 h 112"/>
                  <a:gd name="T26" fmla="*/ 79 w 82"/>
                  <a:gd name="T27" fmla="*/ 112 h 112"/>
                  <a:gd name="T28" fmla="*/ 77 w 82"/>
                  <a:gd name="T29" fmla="*/ 112 h 112"/>
                  <a:gd name="T30" fmla="*/ 62 w 82"/>
                  <a:gd name="T31" fmla="*/ 88 h 112"/>
                  <a:gd name="T32" fmla="*/ 45 w 82"/>
                  <a:gd name="T33" fmla="*/ 66 h 112"/>
                  <a:gd name="T34" fmla="*/ 28 w 82"/>
                  <a:gd name="T35" fmla="*/ 45 h 112"/>
                  <a:gd name="T36" fmla="*/ 12 w 82"/>
                  <a:gd name="T37" fmla="*/ 24 h 112"/>
                  <a:gd name="T38" fmla="*/ 8 w 82"/>
                  <a:gd name="T39" fmla="*/ 19 h 112"/>
                  <a:gd name="T40" fmla="*/ 5 w 82"/>
                  <a:gd name="T41" fmla="*/ 12 h 112"/>
                  <a:gd name="T42" fmla="*/ 3 w 82"/>
                  <a:gd name="T43" fmla="*/ 7 h 112"/>
                  <a:gd name="T44" fmla="*/ 0 w 82"/>
                  <a:gd name="T45" fmla="*/ 2 h 112"/>
                  <a:gd name="T46" fmla="*/ 0 w 82"/>
                  <a:gd name="T47" fmla="*/ 1 h 112"/>
                  <a:gd name="T48" fmla="*/ 0 w 82"/>
                  <a:gd name="T49" fmla="*/ 0 h 112"/>
                  <a:gd name="T50" fmla="*/ 0 w 82"/>
                  <a:gd name="T5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112">
                    <a:moveTo>
                      <a:pt x="0" y="0"/>
                    </a:moveTo>
                    <a:lnTo>
                      <a:pt x="7" y="7"/>
                    </a:lnTo>
                    <a:lnTo>
                      <a:pt x="13" y="17"/>
                    </a:lnTo>
                    <a:lnTo>
                      <a:pt x="18" y="26"/>
                    </a:lnTo>
                    <a:lnTo>
                      <a:pt x="25" y="35"/>
                    </a:lnTo>
                    <a:lnTo>
                      <a:pt x="37" y="47"/>
                    </a:lnTo>
                    <a:lnTo>
                      <a:pt x="48" y="61"/>
                    </a:lnTo>
                    <a:lnTo>
                      <a:pt x="58" y="74"/>
                    </a:lnTo>
                    <a:lnTo>
                      <a:pt x="68" y="89"/>
                    </a:lnTo>
                    <a:lnTo>
                      <a:pt x="72" y="94"/>
                    </a:lnTo>
                    <a:lnTo>
                      <a:pt x="77" y="101"/>
                    </a:lnTo>
                    <a:lnTo>
                      <a:pt x="81" y="108"/>
                    </a:lnTo>
                    <a:lnTo>
                      <a:pt x="82" y="112"/>
                    </a:lnTo>
                    <a:lnTo>
                      <a:pt x="79" y="112"/>
                    </a:lnTo>
                    <a:lnTo>
                      <a:pt x="77" y="112"/>
                    </a:lnTo>
                    <a:lnTo>
                      <a:pt x="62" y="88"/>
                    </a:lnTo>
                    <a:lnTo>
                      <a:pt x="45" y="66"/>
                    </a:lnTo>
                    <a:lnTo>
                      <a:pt x="28" y="45"/>
                    </a:lnTo>
                    <a:lnTo>
                      <a:pt x="12" y="24"/>
                    </a:lnTo>
                    <a:lnTo>
                      <a:pt x="8" y="19"/>
                    </a:lnTo>
                    <a:lnTo>
                      <a:pt x="5" y="12"/>
                    </a:lnTo>
                    <a:lnTo>
                      <a:pt x="3" y="7"/>
                    </a:lnTo>
                    <a:lnTo>
                      <a:pt x="0" y="2"/>
                    </a:lnTo>
                    <a:lnTo>
                      <a:pt x="0" y="1"/>
                    </a:lnTo>
                    <a:lnTo>
                      <a:pt x="0" y="0"/>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42" name="Freeform 104">
                <a:extLst>
                  <a:ext uri="{FF2B5EF4-FFF2-40B4-BE49-F238E27FC236}">
                    <a16:creationId xmlns:a16="http://schemas.microsoft.com/office/drawing/2014/main" id="{06E39C2C-6B1E-44C1-9D5D-641E8E3FAA22}"/>
                  </a:ext>
                </a:extLst>
              </p:cNvPr>
              <p:cNvSpPr>
                <a:spLocks/>
              </p:cNvSpPr>
              <p:nvPr/>
            </p:nvSpPr>
            <p:spPr bwMode="auto">
              <a:xfrm>
                <a:off x="5476" y="1085"/>
                <a:ext cx="42" cy="10"/>
              </a:xfrm>
              <a:custGeom>
                <a:avLst/>
                <a:gdLst>
                  <a:gd name="T0" fmla="*/ 2 w 126"/>
                  <a:gd name="T1" fmla="*/ 0 h 30"/>
                  <a:gd name="T2" fmla="*/ 30 w 126"/>
                  <a:gd name="T3" fmla="*/ 8 h 30"/>
                  <a:gd name="T4" fmla="*/ 61 w 126"/>
                  <a:gd name="T5" fmla="*/ 15 h 30"/>
                  <a:gd name="T6" fmla="*/ 91 w 126"/>
                  <a:gd name="T7" fmla="*/ 20 h 30"/>
                  <a:gd name="T8" fmla="*/ 121 w 126"/>
                  <a:gd name="T9" fmla="*/ 27 h 30"/>
                  <a:gd name="T10" fmla="*/ 123 w 126"/>
                  <a:gd name="T11" fmla="*/ 28 h 30"/>
                  <a:gd name="T12" fmla="*/ 126 w 126"/>
                  <a:gd name="T13" fmla="*/ 30 h 30"/>
                  <a:gd name="T14" fmla="*/ 108 w 126"/>
                  <a:gd name="T15" fmla="*/ 28 h 30"/>
                  <a:gd name="T16" fmla="*/ 93 w 126"/>
                  <a:gd name="T17" fmla="*/ 24 h 30"/>
                  <a:gd name="T18" fmla="*/ 76 w 126"/>
                  <a:gd name="T19" fmla="*/ 22 h 30"/>
                  <a:gd name="T20" fmla="*/ 61 w 126"/>
                  <a:gd name="T21" fmla="*/ 19 h 30"/>
                  <a:gd name="T22" fmla="*/ 46 w 126"/>
                  <a:gd name="T23" fmla="*/ 15 h 30"/>
                  <a:gd name="T24" fmla="*/ 29 w 126"/>
                  <a:gd name="T25" fmla="*/ 11 h 30"/>
                  <a:gd name="T26" fmla="*/ 14 w 126"/>
                  <a:gd name="T27" fmla="*/ 8 h 30"/>
                  <a:gd name="T28" fmla="*/ 0 w 126"/>
                  <a:gd name="T29" fmla="*/ 4 h 30"/>
                  <a:gd name="T30" fmla="*/ 0 w 126"/>
                  <a:gd name="T31" fmla="*/ 1 h 30"/>
                  <a:gd name="T32" fmla="*/ 2 w 126"/>
                  <a:gd name="T33" fmla="*/ 0 h 30"/>
                  <a:gd name="T34" fmla="*/ 2 w 126"/>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30">
                    <a:moveTo>
                      <a:pt x="2" y="0"/>
                    </a:moveTo>
                    <a:lnTo>
                      <a:pt x="30" y="8"/>
                    </a:lnTo>
                    <a:lnTo>
                      <a:pt x="61" y="15"/>
                    </a:lnTo>
                    <a:lnTo>
                      <a:pt x="91" y="20"/>
                    </a:lnTo>
                    <a:lnTo>
                      <a:pt x="121" y="27"/>
                    </a:lnTo>
                    <a:lnTo>
                      <a:pt x="123" y="28"/>
                    </a:lnTo>
                    <a:lnTo>
                      <a:pt x="126" y="30"/>
                    </a:lnTo>
                    <a:lnTo>
                      <a:pt x="108" y="28"/>
                    </a:lnTo>
                    <a:lnTo>
                      <a:pt x="93" y="24"/>
                    </a:lnTo>
                    <a:lnTo>
                      <a:pt x="76" y="22"/>
                    </a:lnTo>
                    <a:lnTo>
                      <a:pt x="61" y="19"/>
                    </a:lnTo>
                    <a:lnTo>
                      <a:pt x="46" y="15"/>
                    </a:lnTo>
                    <a:lnTo>
                      <a:pt x="29" y="11"/>
                    </a:lnTo>
                    <a:lnTo>
                      <a:pt x="14" y="8"/>
                    </a:lnTo>
                    <a:lnTo>
                      <a:pt x="0" y="4"/>
                    </a:lnTo>
                    <a:lnTo>
                      <a:pt x="0" y="1"/>
                    </a:lnTo>
                    <a:lnTo>
                      <a:pt x="2" y="0"/>
                    </a:lnTo>
                    <a:lnTo>
                      <a:pt x="2"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43" name="Freeform 105">
                <a:extLst>
                  <a:ext uri="{FF2B5EF4-FFF2-40B4-BE49-F238E27FC236}">
                    <a16:creationId xmlns:a16="http://schemas.microsoft.com/office/drawing/2014/main" id="{09480C5D-8E5B-4CD1-8057-596B6A927B02}"/>
                  </a:ext>
                </a:extLst>
              </p:cNvPr>
              <p:cNvSpPr>
                <a:spLocks/>
              </p:cNvSpPr>
              <p:nvPr/>
            </p:nvSpPr>
            <p:spPr bwMode="auto">
              <a:xfrm>
                <a:off x="5475" y="1129"/>
                <a:ext cx="41" cy="25"/>
              </a:xfrm>
              <a:custGeom>
                <a:avLst/>
                <a:gdLst>
                  <a:gd name="T0" fmla="*/ 123 w 124"/>
                  <a:gd name="T1" fmla="*/ 0 h 75"/>
                  <a:gd name="T2" fmla="*/ 124 w 124"/>
                  <a:gd name="T3" fmla="*/ 3 h 75"/>
                  <a:gd name="T4" fmla="*/ 122 w 124"/>
                  <a:gd name="T5" fmla="*/ 8 h 75"/>
                  <a:gd name="T6" fmla="*/ 117 w 124"/>
                  <a:gd name="T7" fmla="*/ 10 h 75"/>
                  <a:gd name="T8" fmla="*/ 114 w 124"/>
                  <a:gd name="T9" fmla="*/ 13 h 75"/>
                  <a:gd name="T10" fmla="*/ 86 w 124"/>
                  <a:gd name="T11" fmla="*/ 29 h 75"/>
                  <a:gd name="T12" fmla="*/ 59 w 124"/>
                  <a:gd name="T13" fmla="*/ 45 h 75"/>
                  <a:gd name="T14" fmla="*/ 31 w 124"/>
                  <a:gd name="T15" fmla="*/ 62 h 75"/>
                  <a:gd name="T16" fmla="*/ 4 w 124"/>
                  <a:gd name="T17" fmla="*/ 75 h 75"/>
                  <a:gd name="T18" fmla="*/ 2 w 124"/>
                  <a:gd name="T19" fmla="*/ 75 h 75"/>
                  <a:gd name="T20" fmla="*/ 0 w 124"/>
                  <a:gd name="T21" fmla="*/ 74 h 75"/>
                  <a:gd name="T22" fmla="*/ 14 w 124"/>
                  <a:gd name="T23" fmla="*/ 67 h 75"/>
                  <a:gd name="T24" fmla="*/ 27 w 124"/>
                  <a:gd name="T25" fmla="*/ 59 h 75"/>
                  <a:gd name="T26" fmla="*/ 43 w 124"/>
                  <a:gd name="T27" fmla="*/ 50 h 75"/>
                  <a:gd name="T28" fmla="*/ 56 w 124"/>
                  <a:gd name="T29" fmla="*/ 43 h 75"/>
                  <a:gd name="T30" fmla="*/ 73 w 124"/>
                  <a:gd name="T31" fmla="*/ 33 h 75"/>
                  <a:gd name="T32" fmla="*/ 90 w 124"/>
                  <a:gd name="T33" fmla="*/ 23 h 75"/>
                  <a:gd name="T34" fmla="*/ 107 w 124"/>
                  <a:gd name="T35" fmla="*/ 13 h 75"/>
                  <a:gd name="T36" fmla="*/ 123 w 124"/>
                  <a:gd name="T37" fmla="*/ 0 h 75"/>
                  <a:gd name="T38" fmla="*/ 123 w 124"/>
                  <a:gd name="T3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4" h="75">
                    <a:moveTo>
                      <a:pt x="123" y="0"/>
                    </a:moveTo>
                    <a:lnTo>
                      <a:pt x="124" y="3"/>
                    </a:lnTo>
                    <a:lnTo>
                      <a:pt x="122" y="8"/>
                    </a:lnTo>
                    <a:lnTo>
                      <a:pt x="117" y="10"/>
                    </a:lnTo>
                    <a:lnTo>
                      <a:pt x="114" y="13"/>
                    </a:lnTo>
                    <a:lnTo>
                      <a:pt x="86" y="29"/>
                    </a:lnTo>
                    <a:lnTo>
                      <a:pt x="59" y="45"/>
                    </a:lnTo>
                    <a:lnTo>
                      <a:pt x="31" y="62"/>
                    </a:lnTo>
                    <a:lnTo>
                      <a:pt x="4" y="75"/>
                    </a:lnTo>
                    <a:lnTo>
                      <a:pt x="2" y="75"/>
                    </a:lnTo>
                    <a:lnTo>
                      <a:pt x="0" y="74"/>
                    </a:lnTo>
                    <a:lnTo>
                      <a:pt x="14" y="67"/>
                    </a:lnTo>
                    <a:lnTo>
                      <a:pt x="27" y="59"/>
                    </a:lnTo>
                    <a:lnTo>
                      <a:pt x="43" y="50"/>
                    </a:lnTo>
                    <a:lnTo>
                      <a:pt x="56" y="43"/>
                    </a:lnTo>
                    <a:lnTo>
                      <a:pt x="73" y="33"/>
                    </a:lnTo>
                    <a:lnTo>
                      <a:pt x="90" y="23"/>
                    </a:lnTo>
                    <a:lnTo>
                      <a:pt x="107" y="13"/>
                    </a:lnTo>
                    <a:lnTo>
                      <a:pt x="123" y="0"/>
                    </a:lnTo>
                    <a:lnTo>
                      <a:pt x="123"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44" name="Freeform 106">
                <a:extLst>
                  <a:ext uri="{FF2B5EF4-FFF2-40B4-BE49-F238E27FC236}">
                    <a16:creationId xmlns:a16="http://schemas.microsoft.com/office/drawing/2014/main" id="{EDB5DA90-EB5A-4C5C-B7F6-85B996BD6080}"/>
                  </a:ext>
                </a:extLst>
              </p:cNvPr>
              <p:cNvSpPr>
                <a:spLocks/>
              </p:cNvSpPr>
              <p:nvPr/>
            </p:nvSpPr>
            <p:spPr bwMode="auto">
              <a:xfrm>
                <a:off x="5471" y="1139"/>
                <a:ext cx="50" cy="3"/>
              </a:xfrm>
              <a:custGeom>
                <a:avLst/>
                <a:gdLst>
                  <a:gd name="T0" fmla="*/ 2 w 151"/>
                  <a:gd name="T1" fmla="*/ 0 h 9"/>
                  <a:gd name="T2" fmla="*/ 29 w 151"/>
                  <a:gd name="T3" fmla="*/ 2 h 9"/>
                  <a:gd name="T4" fmla="*/ 60 w 151"/>
                  <a:gd name="T5" fmla="*/ 2 h 9"/>
                  <a:gd name="T6" fmla="*/ 88 w 151"/>
                  <a:gd name="T7" fmla="*/ 2 h 9"/>
                  <a:gd name="T8" fmla="*/ 117 w 151"/>
                  <a:gd name="T9" fmla="*/ 4 h 9"/>
                  <a:gd name="T10" fmla="*/ 126 w 151"/>
                  <a:gd name="T11" fmla="*/ 3 h 9"/>
                  <a:gd name="T12" fmla="*/ 135 w 151"/>
                  <a:gd name="T13" fmla="*/ 4 h 9"/>
                  <a:gd name="T14" fmla="*/ 142 w 151"/>
                  <a:gd name="T15" fmla="*/ 4 h 9"/>
                  <a:gd name="T16" fmla="*/ 151 w 151"/>
                  <a:gd name="T17" fmla="*/ 8 h 9"/>
                  <a:gd name="T18" fmla="*/ 142 w 151"/>
                  <a:gd name="T19" fmla="*/ 9 h 9"/>
                  <a:gd name="T20" fmla="*/ 135 w 151"/>
                  <a:gd name="T21" fmla="*/ 8 h 9"/>
                  <a:gd name="T22" fmla="*/ 126 w 151"/>
                  <a:gd name="T23" fmla="*/ 7 h 9"/>
                  <a:gd name="T24" fmla="*/ 119 w 151"/>
                  <a:gd name="T25" fmla="*/ 8 h 9"/>
                  <a:gd name="T26" fmla="*/ 116 w 151"/>
                  <a:gd name="T27" fmla="*/ 8 h 9"/>
                  <a:gd name="T28" fmla="*/ 114 w 151"/>
                  <a:gd name="T29" fmla="*/ 8 h 9"/>
                  <a:gd name="T30" fmla="*/ 111 w 151"/>
                  <a:gd name="T31" fmla="*/ 8 h 9"/>
                  <a:gd name="T32" fmla="*/ 110 w 151"/>
                  <a:gd name="T33" fmla="*/ 8 h 9"/>
                  <a:gd name="T34" fmla="*/ 105 w 151"/>
                  <a:gd name="T35" fmla="*/ 7 h 9"/>
                  <a:gd name="T36" fmla="*/ 100 w 151"/>
                  <a:gd name="T37" fmla="*/ 7 h 9"/>
                  <a:gd name="T38" fmla="*/ 95 w 151"/>
                  <a:gd name="T39" fmla="*/ 7 h 9"/>
                  <a:gd name="T40" fmla="*/ 90 w 151"/>
                  <a:gd name="T41" fmla="*/ 7 h 9"/>
                  <a:gd name="T42" fmla="*/ 86 w 151"/>
                  <a:gd name="T43" fmla="*/ 6 h 9"/>
                  <a:gd name="T44" fmla="*/ 82 w 151"/>
                  <a:gd name="T45" fmla="*/ 6 h 9"/>
                  <a:gd name="T46" fmla="*/ 78 w 151"/>
                  <a:gd name="T47" fmla="*/ 6 h 9"/>
                  <a:gd name="T48" fmla="*/ 76 w 151"/>
                  <a:gd name="T49" fmla="*/ 7 h 9"/>
                  <a:gd name="T50" fmla="*/ 62 w 151"/>
                  <a:gd name="T51" fmla="*/ 6 h 9"/>
                  <a:gd name="T52" fmla="*/ 51 w 151"/>
                  <a:gd name="T53" fmla="*/ 6 h 9"/>
                  <a:gd name="T54" fmla="*/ 37 w 151"/>
                  <a:gd name="T55" fmla="*/ 7 h 9"/>
                  <a:gd name="T56" fmla="*/ 26 w 151"/>
                  <a:gd name="T57" fmla="*/ 7 h 9"/>
                  <a:gd name="T58" fmla="*/ 18 w 151"/>
                  <a:gd name="T59" fmla="*/ 6 h 9"/>
                  <a:gd name="T60" fmla="*/ 12 w 151"/>
                  <a:gd name="T61" fmla="*/ 6 h 9"/>
                  <a:gd name="T62" fmla="*/ 6 w 151"/>
                  <a:gd name="T63" fmla="*/ 4 h 9"/>
                  <a:gd name="T64" fmla="*/ 0 w 151"/>
                  <a:gd name="T65" fmla="*/ 4 h 9"/>
                  <a:gd name="T66" fmla="*/ 0 w 151"/>
                  <a:gd name="T67" fmla="*/ 2 h 9"/>
                  <a:gd name="T68" fmla="*/ 2 w 151"/>
                  <a:gd name="T69" fmla="*/ 0 h 9"/>
                  <a:gd name="T70" fmla="*/ 2 w 151"/>
                  <a:gd name="T7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1" h="9">
                    <a:moveTo>
                      <a:pt x="2" y="0"/>
                    </a:moveTo>
                    <a:lnTo>
                      <a:pt x="29" y="2"/>
                    </a:lnTo>
                    <a:lnTo>
                      <a:pt x="60" y="2"/>
                    </a:lnTo>
                    <a:lnTo>
                      <a:pt x="88" y="2"/>
                    </a:lnTo>
                    <a:lnTo>
                      <a:pt x="117" y="4"/>
                    </a:lnTo>
                    <a:lnTo>
                      <a:pt x="126" y="3"/>
                    </a:lnTo>
                    <a:lnTo>
                      <a:pt x="135" y="4"/>
                    </a:lnTo>
                    <a:lnTo>
                      <a:pt x="142" y="4"/>
                    </a:lnTo>
                    <a:lnTo>
                      <a:pt x="151" y="8"/>
                    </a:lnTo>
                    <a:lnTo>
                      <a:pt x="142" y="9"/>
                    </a:lnTo>
                    <a:lnTo>
                      <a:pt x="135" y="8"/>
                    </a:lnTo>
                    <a:lnTo>
                      <a:pt x="126" y="7"/>
                    </a:lnTo>
                    <a:lnTo>
                      <a:pt x="119" y="8"/>
                    </a:lnTo>
                    <a:lnTo>
                      <a:pt x="116" y="8"/>
                    </a:lnTo>
                    <a:lnTo>
                      <a:pt x="114" y="8"/>
                    </a:lnTo>
                    <a:lnTo>
                      <a:pt x="111" y="8"/>
                    </a:lnTo>
                    <a:lnTo>
                      <a:pt x="110" y="8"/>
                    </a:lnTo>
                    <a:lnTo>
                      <a:pt x="105" y="7"/>
                    </a:lnTo>
                    <a:lnTo>
                      <a:pt x="100" y="7"/>
                    </a:lnTo>
                    <a:lnTo>
                      <a:pt x="95" y="7"/>
                    </a:lnTo>
                    <a:lnTo>
                      <a:pt x="90" y="7"/>
                    </a:lnTo>
                    <a:lnTo>
                      <a:pt x="86" y="6"/>
                    </a:lnTo>
                    <a:lnTo>
                      <a:pt x="82" y="6"/>
                    </a:lnTo>
                    <a:lnTo>
                      <a:pt x="78" y="6"/>
                    </a:lnTo>
                    <a:lnTo>
                      <a:pt x="76" y="7"/>
                    </a:lnTo>
                    <a:lnTo>
                      <a:pt x="62" y="6"/>
                    </a:lnTo>
                    <a:lnTo>
                      <a:pt x="51" y="6"/>
                    </a:lnTo>
                    <a:lnTo>
                      <a:pt x="37" y="7"/>
                    </a:lnTo>
                    <a:lnTo>
                      <a:pt x="26" y="7"/>
                    </a:lnTo>
                    <a:lnTo>
                      <a:pt x="18" y="6"/>
                    </a:lnTo>
                    <a:lnTo>
                      <a:pt x="12" y="6"/>
                    </a:lnTo>
                    <a:lnTo>
                      <a:pt x="6" y="4"/>
                    </a:lnTo>
                    <a:lnTo>
                      <a:pt x="0" y="4"/>
                    </a:lnTo>
                    <a:lnTo>
                      <a:pt x="0" y="2"/>
                    </a:lnTo>
                    <a:lnTo>
                      <a:pt x="2" y="0"/>
                    </a:lnTo>
                    <a:lnTo>
                      <a:pt x="2"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45" name="Freeform 107">
                <a:extLst>
                  <a:ext uri="{FF2B5EF4-FFF2-40B4-BE49-F238E27FC236}">
                    <a16:creationId xmlns:a16="http://schemas.microsoft.com/office/drawing/2014/main" id="{3691F7DB-0514-4416-968D-C5389E2C93AA}"/>
                  </a:ext>
                </a:extLst>
              </p:cNvPr>
              <p:cNvSpPr>
                <a:spLocks/>
              </p:cNvSpPr>
              <p:nvPr/>
            </p:nvSpPr>
            <p:spPr bwMode="auto">
              <a:xfrm>
                <a:off x="5500" y="1143"/>
                <a:ext cx="36" cy="36"/>
              </a:xfrm>
              <a:custGeom>
                <a:avLst/>
                <a:gdLst>
                  <a:gd name="T0" fmla="*/ 108 w 108"/>
                  <a:gd name="T1" fmla="*/ 0 h 108"/>
                  <a:gd name="T2" fmla="*/ 108 w 108"/>
                  <a:gd name="T3" fmla="*/ 5 h 108"/>
                  <a:gd name="T4" fmla="*/ 104 w 108"/>
                  <a:gd name="T5" fmla="*/ 9 h 108"/>
                  <a:gd name="T6" fmla="*/ 99 w 108"/>
                  <a:gd name="T7" fmla="*/ 14 h 108"/>
                  <a:gd name="T8" fmla="*/ 95 w 108"/>
                  <a:gd name="T9" fmla="*/ 17 h 108"/>
                  <a:gd name="T10" fmla="*/ 73 w 108"/>
                  <a:gd name="T11" fmla="*/ 40 h 108"/>
                  <a:gd name="T12" fmla="*/ 51 w 108"/>
                  <a:gd name="T13" fmla="*/ 63 h 108"/>
                  <a:gd name="T14" fmla="*/ 29 w 108"/>
                  <a:gd name="T15" fmla="*/ 86 h 108"/>
                  <a:gd name="T16" fmla="*/ 6 w 108"/>
                  <a:gd name="T17" fmla="*/ 108 h 108"/>
                  <a:gd name="T18" fmla="*/ 4 w 108"/>
                  <a:gd name="T19" fmla="*/ 108 h 108"/>
                  <a:gd name="T20" fmla="*/ 2 w 108"/>
                  <a:gd name="T21" fmla="*/ 108 h 108"/>
                  <a:gd name="T22" fmla="*/ 0 w 108"/>
                  <a:gd name="T23" fmla="*/ 108 h 108"/>
                  <a:gd name="T24" fmla="*/ 0 w 108"/>
                  <a:gd name="T25" fmla="*/ 108 h 108"/>
                  <a:gd name="T26" fmla="*/ 28 w 108"/>
                  <a:gd name="T27" fmla="*/ 81 h 108"/>
                  <a:gd name="T28" fmla="*/ 54 w 108"/>
                  <a:gd name="T29" fmla="*/ 55 h 108"/>
                  <a:gd name="T30" fmla="*/ 80 w 108"/>
                  <a:gd name="T31" fmla="*/ 27 h 108"/>
                  <a:gd name="T32" fmla="*/ 108 w 108"/>
                  <a:gd name="T33" fmla="*/ 0 h 108"/>
                  <a:gd name="T34" fmla="*/ 108 w 108"/>
                  <a:gd name="T3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 h="108">
                    <a:moveTo>
                      <a:pt x="108" y="0"/>
                    </a:moveTo>
                    <a:lnTo>
                      <a:pt x="108" y="5"/>
                    </a:lnTo>
                    <a:lnTo>
                      <a:pt x="104" y="9"/>
                    </a:lnTo>
                    <a:lnTo>
                      <a:pt x="99" y="14"/>
                    </a:lnTo>
                    <a:lnTo>
                      <a:pt x="95" y="17"/>
                    </a:lnTo>
                    <a:lnTo>
                      <a:pt x="73" y="40"/>
                    </a:lnTo>
                    <a:lnTo>
                      <a:pt x="51" y="63"/>
                    </a:lnTo>
                    <a:lnTo>
                      <a:pt x="29" y="86"/>
                    </a:lnTo>
                    <a:lnTo>
                      <a:pt x="6" y="108"/>
                    </a:lnTo>
                    <a:lnTo>
                      <a:pt x="4" y="108"/>
                    </a:lnTo>
                    <a:lnTo>
                      <a:pt x="2" y="108"/>
                    </a:lnTo>
                    <a:lnTo>
                      <a:pt x="0" y="108"/>
                    </a:lnTo>
                    <a:lnTo>
                      <a:pt x="0" y="108"/>
                    </a:lnTo>
                    <a:lnTo>
                      <a:pt x="28" y="81"/>
                    </a:lnTo>
                    <a:lnTo>
                      <a:pt x="54" y="55"/>
                    </a:lnTo>
                    <a:lnTo>
                      <a:pt x="80" y="27"/>
                    </a:lnTo>
                    <a:lnTo>
                      <a:pt x="108" y="0"/>
                    </a:lnTo>
                    <a:lnTo>
                      <a:pt x="108"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46" name="Freeform 108">
                <a:extLst>
                  <a:ext uri="{FF2B5EF4-FFF2-40B4-BE49-F238E27FC236}">
                    <a16:creationId xmlns:a16="http://schemas.microsoft.com/office/drawing/2014/main" id="{5BA6C570-E7B5-4A90-83D9-1B86B3F731B3}"/>
                  </a:ext>
                </a:extLst>
              </p:cNvPr>
              <p:cNvSpPr>
                <a:spLocks/>
              </p:cNvSpPr>
              <p:nvPr/>
            </p:nvSpPr>
            <p:spPr bwMode="auto">
              <a:xfrm>
                <a:off x="5509" y="1135"/>
                <a:ext cx="12" cy="50"/>
              </a:xfrm>
              <a:custGeom>
                <a:avLst/>
                <a:gdLst>
                  <a:gd name="T0" fmla="*/ 35 w 36"/>
                  <a:gd name="T1" fmla="*/ 0 h 148"/>
                  <a:gd name="T2" fmla="*/ 36 w 36"/>
                  <a:gd name="T3" fmla="*/ 6 h 148"/>
                  <a:gd name="T4" fmla="*/ 36 w 36"/>
                  <a:gd name="T5" fmla="*/ 14 h 148"/>
                  <a:gd name="T6" fmla="*/ 34 w 36"/>
                  <a:gd name="T7" fmla="*/ 22 h 148"/>
                  <a:gd name="T8" fmla="*/ 34 w 36"/>
                  <a:gd name="T9" fmla="*/ 28 h 148"/>
                  <a:gd name="T10" fmla="*/ 26 w 36"/>
                  <a:gd name="T11" fmla="*/ 58 h 148"/>
                  <a:gd name="T12" fmla="*/ 20 w 36"/>
                  <a:gd name="T13" fmla="*/ 88 h 148"/>
                  <a:gd name="T14" fmla="*/ 12 w 36"/>
                  <a:gd name="T15" fmla="*/ 118 h 148"/>
                  <a:gd name="T16" fmla="*/ 5 w 36"/>
                  <a:gd name="T17" fmla="*/ 148 h 148"/>
                  <a:gd name="T18" fmla="*/ 2 w 36"/>
                  <a:gd name="T19" fmla="*/ 148 h 148"/>
                  <a:gd name="T20" fmla="*/ 0 w 36"/>
                  <a:gd name="T21" fmla="*/ 148 h 148"/>
                  <a:gd name="T22" fmla="*/ 9 w 36"/>
                  <a:gd name="T23" fmla="*/ 111 h 148"/>
                  <a:gd name="T24" fmla="*/ 19 w 36"/>
                  <a:gd name="T25" fmla="*/ 74 h 148"/>
                  <a:gd name="T26" fmla="*/ 26 w 36"/>
                  <a:gd name="T27" fmla="*/ 37 h 148"/>
                  <a:gd name="T28" fmla="*/ 35 w 36"/>
                  <a:gd name="T29" fmla="*/ 0 h 148"/>
                  <a:gd name="T30" fmla="*/ 35 w 36"/>
                  <a:gd name="T3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148">
                    <a:moveTo>
                      <a:pt x="35" y="0"/>
                    </a:moveTo>
                    <a:lnTo>
                      <a:pt x="36" y="6"/>
                    </a:lnTo>
                    <a:lnTo>
                      <a:pt x="36" y="14"/>
                    </a:lnTo>
                    <a:lnTo>
                      <a:pt x="34" y="22"/>
                    </a:lnTo>
                    <a:lnTo>
                      <a:pt x="34" y="28"/>
                    </a:lnTo>
                    <a:lnTo>
                      <a:pt x="26" y="58"/>
                    </a:lnTo>
                    <a:lnTo>
                      <a:pt x="20" y="88"/>
                    </a:lnTo>
                    <a:lnTo>
                      <a:pt x="12" y="118"/>
                    </a:lnTo>
                    <a:lnTo>
                      <a:pt x="5" y="148"/>
                    </a:lnTo>
                    <a:lnTo>
                      <a:pt x="2" y="148"/>
                    </a:lnTo>
                    <a:lnTo>
                      <a:pt x="0" y="148"/>
                    </a:lnTo>
                    <a:lnTo>
                      <a:pt x="9" y="111"/>
                    </a:lnTo>
                    <a:lnTo>
                      <a:pt x="19" y="74"/>
                    </a:lnTo>
                    <a:lnTo>
                      <a:pt x="26" y="37"/>
                    </a:lnTo>
                    <a:lnTo>
                      <a:pt x="35" y="0"/>
                    </a:lnTo>
                    <a:lnTo>
                      <a:pt x="35"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47" name="Freeform 109">
                <a:extLst>
                  <a:ext uri="{FF2B5EF4-FFF2-40B4-BE49-F238E27FC236}">
                    <a16:creationId xmlns:a16="http://schemas.microsoft.com/office/drawing/2014/main" id="{BBB58D07-EEC0-4CF9-961B-C8FC4DECBD39}"/>
                  </a:ext>
                </a:extLst>
              </p:cNvPr>
              <p:cNvSpPr>
                <a:spLocks/>
              </p:cNvSpPr>
              <p:nvPr/>
            </p:nvSpPr>
            <p:spPr bwMode="auto">
              <a:xfrm>
                <a:off x="5539" y="1143"/>
                <a:ext cx="18" cy="52"/>
              </a:xfrm>
              <a:custGeom>
                <a:avLst/>
                <a:gdLst>
                  <a:gd name="T0" fmla="*/ 1 w 56"/>
                  <a:gd name="T1" fmla="*/ 0 h 156"/>
                  <a:gd name="T2" fmla="*/ 4 w 56"/>
                  <a:gd name="T3" fmla="*/ 6 h 156"/>
                  <a:gd name="T4" fmla="*/ 6 w 56"/>
                  <a:gd name="T5" fmla="*/ 15 h 156"/>
                  <a:gd name="T6" fmla="*/ 9 w 56"/>
                  <a:gd name="T7" fmla="*/ 23 h 156"/>
                  <a:gd name="T8" fmla="*/ 14 w 56"/>
                  <a:gd name="T9" fmla="*/ 31 h 156"/>
                  <a:gd name="T10" fmla="*/ 22 w 56"/>
                  <a:gd name="T11" fmla="*/ 59 h 156"/>
                  <a:gd name="T12" fmla="*/ 35 w 56"/>
                  <a:gd name="T13" fmla="*/ 92 h 156"/>
                  <a:gd name="T14" fmla="*/ 48 w 56"/>
                  <a:gd name="T15" fmla="*/ 124 h 156"/>
                  <a:gd name="T16" fmla="*/ 56 w 56"/>
                  <a:gd name="T17" fmla="*/ 156 h 156"/>
                  <a:gd name="T18" fmla="*/ 55 w 56"/>
                  <a:gd name="T19" fmla="*/ 156 h 156"/>
                  <a:gd name="T20" fmla="*/ 54 w 56"/>
                  <a:gd name="T21" fmla="*/ 156 h 156"/>
                  <a:gd name="T22" fmla="*/ 53 w 56"/>
                  <a:gd name="T23" fmla="*/ 155 h 156"/>
                  <a:gd name="T24" fmla="*/ 53 w 56"/>
                  <a:gd name="T25" fmla="*/ 156 h 156"/>
                  <a:gd name="T26" fmla="*/ 49 w 56"/>
                  <a:gd name="T27" fmla="*/ 142 h 156"/>
                  <a:gd name="T28" fmla="*/ 44 w 56"/>
                  <a:gd name="T29" fmla="*/ 127 h 156"/>
                  <a:gd name="T30" fmla="*/ 39 w 56"/>
                  <a:gd name="T31" fmla="*/ 112 h 156"/>
                  <a:gd name="T32" fmla="*/ 35 w 56"/>
                  <a:gd name="T33" fmla="*/ 102 h 156"/>
                  <a:gd name="T34" fmla="*/ 27 w 56"/>
                  <a:gd name="T35" fmla="*/ 84 h 156"/>
                  <a:gd name="T36" fmla="*/ 20 w 56"/>
                  <a:gd name="T37" fmla="*/ 67 h 156"/>
                  <a:gd name="T38" fmla="*/ 14 w 56"/>
                  <a:gd name="T39" fmla="*/ 48 h 156"/>
                  <a:gd name="T40" fmla="*/ 9 w 56"/>
                  <a:gd name="T41" fmla="*/ 29 h 156"/>
                  <a:gd name="T42" fmla="*/ 6 w 56"/>
                  <a:gd name="T43" fmla="*/ 23 h 156"/>
                  <a:gd name="T44" fmla="*/ 2 w 56"/>
                  <a:gd name="T45" fmla="*/ 15 h 156"/>
                  <a:gd name="T46" fmla="*/ 0 w 56"/>
                  <a:gd name="T47" fmla="*/ 8 h 156"/>
                  <a:gd name="T48" fmla="*/ 1 w 56"/>
                  <a:gd name="T49" fmla="*/ 0 h 156"/>
                  <a:gd name="T50" fmla="*/ 1 w 56"/>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56">
                    <a:moveTo>
                      <a:pt x="1" y="0"/>
                    </a:moveTo>
                    <a:lnTo>
                      <a:pt x="4" y="6"/>
                    </a:lnTo>
                    <a:lnTo>
                      <a:pt x="6" y="15"/>
                    </a:lnTo>
                    <a:lnTo>
                      <a:pt x="9" y="23"/>
                    </a:lnTo>
                    <a:lnTo>
                      <a:pt x="14" y="31"/>
                    </a:lnTo>
                    <a:lnTo>
                      <a:pt x="22" y="59"/>
                    </a:lnTo>
                    <a:lnTo>
                      <a:pt x="35" y="92"/>
                    </a:lnTo>
                    <a:lnTo>
                      <a:pt x="48" y="124"/>
                    </a:lnTo>
                    <a:lnTo>
                      <a:pt x="56" y="156"/>
                    </a:lnTo>
                    <a:lnTo>
                      <a:pt x="55" y="156"/>
                    </a:lnTo>
                    <a:lnTo>
                      <a:pt x="54" y="156"/>
                    </a:lnTo>
                    <a:lnTo>
                      <a:pt x="53" y="155"/>
                    </a:lnTo>
                    <a:lnTo>
                      <a:pt x="53" y="156"/>
                    </a:lnTo>
                    <a:lnTo>
                      <a:pt x="49" y="142"/>
                    </a:lnTo>
                    <a:lnTo>
                      <a:pt x="44" y="127"/>
                    </a:lnTo>
                    <a:lnTo>
                      <a:pt x="39" y="112"/>
                    </a:lnTo>
                    <a:lnTo>
                      <a:pt x="35" y="102"/>
                    </a:lnTo>
                    <a:lnTo>
                      <a:pt x="27" y="84"/>
                    </a:lnTo>
                    <a:lnTo>
                      <a:pt x="20" y="67"/>
                    </a:lnTo>
                    <a:lnTo>
                      <a:pt x="14" y="48"/>
                    </a:lnTo>
                    <a:lnTo>
                      <a:pt x="9" y="29"/>
                    </a:lnTo>
                    <a:lnTo>
                      <a:pt x="6" y="23"/>
                    </a:lnTo>
                    <a:lnTo>
                      <a:pt x="2" y="15"/>
                    </a:lnTo>
                    <a:lnTo>
                      <a:pt x="0" y="8"/>
                    </a:lnTo>
                    <a:lnTo>
                      <a:pt x="1" y="0"/>
                    </a:lnTo>
                    <a:lnTo>
                      <a:pt x="1"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48" name="Freeform 110">
                <a:extLst>
                  <a:ext uri="{FF2B5EF4-FFF2-40B4-BE49-F238E27FC236}">
                    <a16:creationId xmlns:a16="http://schemas.microsoft.com/office/drawing/2014/main" id="{69051A6F-D9EB-46D5-A087-27D6BC7542BE}"/>
                  </a:ext>
                </a:extLst>
              </p:cNvPr>
              <p:cNvSpPr>
                <a:spLocks/>
              </p:cNvSpPr>
              <p:nvPr/>
            </p:nvSpPr>
            <p:spPr bwMode="auto">
              <a:xfrm>
                <a:off x="5529" y="1140"/>
                <a:ext cx="26" cy="57"/>
              </a:xfrm>
              <a:custGeom>
                <a:avLst/>
                <a:gdLst>
                  <a:gd name="T0" fmla="*/ 74 w 76"/>
                  <a:gd name="T1" fmla="*/ 0 h 170"/>
                  <a:gd name="T2" fmla="*/ 76 w 76"/>
                  <a:gd name="T3" fmla="*/ 4 h 170"/>
                  <a:gd name="T4" fmla="*/ 74 w 76"/>
                  <a:gd name="T5" fmla="*/ 9 h 170"/>
                  <a:gd name="T6" fmla="*/ 72 w 76"/>
                  <a:gd name="T7" fmla="*/ 14 h 170"/>
                  <a:gd name="T8" fmla="*/ 71 w 76"/>
                  <a:gd name="T9" fmla="*/ 19 h 170"/>
                  <a:gd name="T10" fmla="*/ 62 w 76"/>
                  <a:gd name="T11" fmla="*/ 41 h 170"/>
                  <a:gd name="T12" fmla="*/ 52 w 76"/>
                  <a:gd name="T13" fmla="*/ 65 h 170"/>
                  <a:gd name="T14" fmla="*/ 42 w 76"/>
                  <a:gd name="T15" fmla="*/ 87 h 170"/>
                  <a:gd name="T16" fmla="*/ 33 w 76"/>
                  <a:gd name="T17" fmla="*/ 111 h 170"/>
                  <a:gd name="T18" fmla="*/ 25 w 76"/>
                  <a:gd name="T19" fmla="*/ 126 h 170"/>
                  <a:gd name="T20" fmla="*/ 19 w 76"/>
                  <a:gd name="T21" fmla="*/ 139 h 170"/>
                  <a:gd name="T22" fmla="*/ 11 w 76"/>
                  <a:gd name="T23" fmla="*/ 155 h 170"/>
                  <a:gd name="T24" fmla="*/ 3 w 76"/>
                  <a:gd name="T25" fmla="*/ 170 h 170"/>
                  <a:gd name="T26" fmla="*/ 1 w 76"/>
                  <a:gd name="T27" fmla="*/ 168 h 170"/>
                  <a:gd name="T28" fmla="*/ 0 w 76"/>
                  <a:gd name="T29" fmla="*/ 168 h 170"/>
                  <a:gd name="T30" fmla="*/ 6 w 76"/>
                  <a:gd name="T31" fmla="*/ 155 h 170"/>
                  <a:gd name="T32" fmla="*/ 13 w 76"/>
                  <a:gd name="T33" fmla="*/ 141 h 170"/>
                  <a:gd name="T34" fmla="*/ 20 w 76"/>
                  <a:gd name="T35" fmla="*/ 128 h 170"/>
                  <a:gd name="T36" fmla="*/ 27 w 76"/>
                  <a:gd name="T37" fmla="*/ 114 h 170"/>
                  <a:gd name="T38" fmla="*/ 38 w 76"/>
                  <a:gd name="T39" fmla="*/ 87 h 170"/>
                  <a:gd name="T40" fmla="*/ 50 w 76"/>
                  <a:gd name="T41" fmla="*/ 60 h 170"/>
                  <a:gd name="T42" fmla="*/ 62 w 76"/>
                  <a:gd name="T43" fmla="*/ 33 h 170"/>
                  <a:gd name="T44" fmla="*/ 72 w 76"/>
                  <a:gd name="T45" fmla="*/ 5 h 170"/>
                  <a:gd name="T46" fmla="*/ 73 w 76"/>
                  <a:gd name="T47" fmla="*/ 1 h 170"/>
                  <a:gd name="T48" fmla="*/ 74 w 76"/>
                  <a:gd name="T49" fmla="*/ 0 h 170"/>
                  <a:gd name="T50" fmla="*/ 74 w 76"/>
                  <a:gd name="T5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170">
                    <a:moveTo>
                      <a:pt x="74" y="0"/>
                    </a:moveTo>
                    <a:lnTo>
                      <a:pt x="76" y="4"/>
                    </a:lnTo>
                    <a:lnTo>
                      <a:pt x="74" y="9"/>
                    </a:lnTo>
                    <a:lnTo>
                      <a:pt x="72" y="14"/>
                    </a:lnTo>
                    <a:lnTo>
                      <a:pt x="71" y="19"/>
                    </a:lnTo>
                    <a:lnTo>
                      <a:pt x="62" y="41"/>
                    </a:lnTo>
                    <a:lnTo>
                      <a:pt x="52" y="65"/>
                    </a:lnTo>
                    <a:lnTo>
                      <a:pt x="42" y="87"/>
                    </a:lnTo>
                    <a:lnTo>
                      <a:pt x="33" y="111"/>
                    </a:lnTo>
                    <a:lnTo>
                      <a:pt x="25" y="126"/>
                    </a:lnTo>
                    <a:lnTo>
                      <a:pt x="19" y="139"/>
                    </a:lnTo>
                    <a:lnTo>
                      <a:pt x="11" y="155"/>
                    </a:lnTo>
                    <a:lnTo>
                      <a:pt x="3" y="170"/>
                    </a:lnTo>
                    <a:lnTo>
                      <a:pt x="1" y="168"/>
                    </a:lnTo>
                    <a:lnTo>
                      <a:pt x="0" y="168"/>
                    </a:lnTo>
                    <a:lnTo>
                      <a:pt x="6" y="155"/>
                    </a:lnTo>
                    <a:lnTo>
                      <a:pt x="13" y="141"/>
                    </a:lnTo>
                    <a:lnTo>
                      <a:pt x="20" y="128"/>
                    </a:lnTo>
                    <a:lnTo>
                      <a:pt x="27" y="114"/>
                    </a:lnTo>
                    <a:lnTo>
                      <a:pt x="38" y="87"/>
                    </a:lnTo>
                    <a:lnTo>
                      <a:pt x="50" y="60"/>
                    </a:lnTo>
                    <a:lnTo>
                      <a:pt x="62" y="33"/>
                    </a:lnTo>
                    <a:lnTo>
                      <a:pt x="72" y="5"/>
                    </a:lnTo>
                    <a:lnTo>
                      <a:pt x="73" y="1"/>
                    </a:lnTo>
                    <a:lnTo>
                      <a:pt x="74" y="0"/>
                    </a:lnTo>
                    <a:lnTo>
                      <a:pt x="74"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49" name="Freeform 111">
                <a:extLst>
                  <a:ext uri="{FF2B5EF4-FFF2-40B4-BE49-F238E27FC236}">
                    <a16:creationId xmlns:a16="http://schemas.microsoft.com/office/drawing/2014/main" id="{C6681D50-B106-4B20-B908-31EC8D241273}"/>
                  </a:ext>
                </a:extLst>
              </p:cNvPr>
              <p:cNvSpPr>
                <a:spLocks/>
              </p:cNvSpPr>
              <p:nvPr/>
            </p:nvSpPr>
            <p:spPr bwMode="auto">
              <a:xfrm>
                <a:off x="5555" y="1140"/>
                <a:ext cx="50" cy="13"/>
              </a:xfrm>
              <a:custGeom>
                <a:avLst/>
                <a:gdLst>
                  <a:gd name="T0" fmla="*/ 0 w 150"/>
                  <a:gd name="T1" fmla="*/ 0 h 40"/>
                  <a:gd name="T2" fmla="*/ 38 w 150"/>
                  <a:gd name="T3" fmla="*/ 6 h 40"/>
                  <a:gd name="T4" fmla="*/ 74 w 150"/>
                  <a:gd name="T5" fmla="*/ 15 h 40"/>
                  <a:gd name="T6" fmla="*/ 109 w 150"/>
                  <a:gd name="T7" fmla="*/ 25 h 40"/>
                  <a:gd name="T8" fmla="*/ 147 w 150"/>
                  <a:gd name="T9" fmla="*/ 37 h 40"/>
                  <a:gd name="T10" fmla="*/ 148 w 150"/>
                  <a:gd name="T11" fmla="*/ 39 h 40"/>
                  <a:gd name="T12" fmla="*/ 150 w 150"/>
                  <a:gd name="T13" fmla="*/ 40 h 40"/>
                  <a:gd name="T14" fmla="*/ 138 w 150"/>
                  <a:gd name="T15" fmla="*/ 39 h 40"/>
                  <a:gd name="T16" fmla="*/ 128 w 150"/>
                  <a:gd name="T17" fmla="*/ 35 h 40"/>
                  <a:gd name="T18" fmla="*/ 118 w 150"/>
                  <a:gd name="T19" fmla="*/ 31 h 40"/>
                  <a:gd name="T20" fmla="*/ 108 w 150"/>
                  <a:gd name="T21" fmla="*/ 29 h 40"/>
                  <a:gd name="T22" fmla="*/ 82 w 150"/>
                  <a:gd name="T23" fmla="*/ 21 h 40"/>
                  <a:gd name="T24" fmla="*/ 55 w 150"/>
                  <a:gd name="T25" fmla="*/ 15 h 40"/>
                  <a:gd name="T26" fmla="*/ 28 w 150"/>
                  <a:gd name="T27" fmla="*/ 9 h 40"/>
                  <a:gd name="T28" fmla="*/ 3 w 150"/>
                  <a:gd name="T29" fmla="*/ 5 h 40"/>
                  <a:gd name="T30" fmla="*/ 0 w 150"/>
                  <a:gd name="T31" fmla="*/ 2 h 40"/>
                  <a:gd name="T32" fmla="*/ 0 w 150"/>
                  <a:gd name="T33" fmla="*/ 0 h 40"/>
                  <a:gd name="T34" fmla="*/ 0 w 150"/>
                  <a:gd name="T3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40">
                    <a:moveTo>
                      <a:pt x="0" y="0"/>
                    </a:moveTo>
                    <a:lnTo>
                      <a:pt x="38" y="6"/>
                    </a:lnTo>
                    <a:lnTo>
                      <a:pt x="74" y="15"/>
                    </a:lnTo>
                    <a:lnTo>
                      <a:pt x="109" y="25"/>
                    </a:lnTo>
                    <a:lnTo>
                      <a:pt x="147" y="37"/>
                    </a:lnTo>
                    <a:lnTo>
                      <a:pt x="148" y="39"/>
                    </a:lnTo>
                    <a:lnTo>
                      <a:pt x="150" y="40"/>
                    </a:lnTo>
                    <a:lnTo>
                      <a:pt x="138" y="39"/>
                    </a:lnTo>
                    <a:lnTo>
                      <a:pt x="128" y="35"/>
                    </a:lnTo>
                    <a:lnTo>
                      <a:pt x="118" y="31"/>
                    </a:lnTo>
                    <a:lnTo>
                      <a:pt x="108" y="29"/>
                    </a:lnTo>
                    <a:lnTo>
                      <a:pt x="82" y="21"/>
                    </a:lnTo>
                    <a:lnTo>
                      <a:pt x="55" y="15"/>
                    </a:lnTo>
                    <a:lnTo>
                      <a:pt x="28" y="9"/>
                    </a:lnTo>
                    <a:lnTo>
                      <a:pt x="3" y="5"/>
                    </a:lnTo>
                    <a:lnTo>
                      <a:pt x="0" y="2"/>
                    </a:lnTo>
                    <a:lnTo>
                      <a:pt x="0" y="0"/>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50" name="Freeform 112">
                <a:extLst>
                  <a:ext uri="{FF2B5EF4-FFF2-40B4-BE49-F238E27FC236}">
                    <a16:creationId xmlns:a16="http://schemas.microsoft.com/office/drawing/2014/main" id="{EB540541-ECF1-4EBA-8C27-081D518EA923}"/>
                  </a:ext>
                </a:extLst>
              </p:cNvPr>
              <p:cNvSpPr>
                <a:spLocks/>
              </p:cNvSpPr>
              <p:nvPr/>
            </p:nvSpPr>
            <p:spPr bwMode="auto">
              <a:xfrm>
                <a:off x="5565" y="1122"/>
                <a:ext cx="24" cy="50"/>
              </a:xfrm>
              <a:custGeom>
                <a:avLst/>
                <a:gdLst>
                  <a:gd name="T0" fmla="*/ 1 w 71"/>
                  <a:gd name="T1" fmla="*/ 0 h 152"/>
                  <a:gd name="T2" fmla="*/ 4 w 71"/>
                  <a:gd name="T3" fmla="*/ 6 h 152"/>
                  <a:gd name="T4" fmla="*/ 5 w 71"/>
                  <a:gd name="T5" fmla="*/ 14 h 152"/>
                  <a:gd name="T6" fmla="*/ 8 w 71"/>
                  <a:gd name="T7" fmla="*/ 20 h 152"/>
                  <a:gd name="T8" fmla="*/ 10 w 71"/>
                  <a:gd name="T9" fmla="*/ 26 h 152"/>
                  <a:gd name="T10" fmla="*/ 22 w 71"/>
                  <a:gd name="T11" fmla="*/ 49 h 152"/>
                  <a:gd name="T12" fmla="*/ 33 w 71"/>
                  <a:gd name="T13" fmla="*/ 71 h 152"/>
                  <a:gd name="T14" fmla="*/ 43 w 71"/>
                  <a:gd name="T15" fmla="*/ 93 h 152"/>
                  <a:gd name="T16" fmla="*/ 54 w 71"/>
                  <a:gd name="T17" fmla="*/ 117 h 152"/>
                  <a:gd name="T18" fmla="*/ 59 w 71"/>
                  <a:gd name="T19" fmla="*/ 124 h 152"/>
                  <a:gd name="T20" fmla="*/ 63 w 71"/>
                  <a:gd name="T21" fmla="*/ 132 h 152"/>
                  <a:gd name="T22" fmla="*/ 67 w 71"/>
                  <a:gd name="T23" fmla="*/ 139 h 152"/>
                  <a:gd name="T24" fmla="*/ 71 w 71"/>
                  <a:gd name="T25" fmla="*/ 148 h 152"/>
                  <a:gd name="T26" fmla="*/ 68 w 71"/>
                  <a:gd name="T27" fmla="*/ 150 h 152"/>
                  <a:gd name="T28" fmla="*/ 68 w 71"/>
                  <a:gd name="T29" fmla="*/ 152 h 152"/>
                  <a:gd name="T30" fmla="*/ 52 w 71"/>
                  <a:gd name="T31" fmla="*/ 118 h 152"/>
                  <a:gd name="T32" fmla="*/ 34 w 71"/>
                  <a:gd name="T33" fmla="*/ 85 h 152"/>
                  <a:gd name="T34" fmla="*/ 18 w 71"/>
                  <a:gd name="T35" fmla="*/ 52 h 152"/>
                  <a:gd name="T36" fmla="*/ 3 w 71"/>
                  <a:gd name="T37" fmla="*/ 19 h 152"/>
                  <a:gd name="T38" fmla="*/ 1 w 71"/>
                  <a:gd name="T39" fmla="*/ 14 h 152"/>
                  <a:gd name="T40" fmla="*/ 0 w 71"/>
                  <a:gd name="T41" fmla="*/ 10 h 152"/>
                  <a:gd name="T42" fmla="*/ 0 w 71"/>
                  <a:gd name="T43" fmla="*/ 5 h 152"/>
                  <a:gd name="T44" fmla="*/ 1 w 71"/>
                  <a:gd name="T45" fmla="*/ 0 h 152"/>
                  <a:gd name="T46" fmla="*/ 1 w 71"/>
                  <a:gd name="T4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152">
                    <a:moveTo>
                      <a:pt x="1" y="0"/>
                    </a:moveTo>
                    <a:lnTo>
                      <a:pt x="4" y="6"/>
                    </a:lnTo>
                    <a:lnTo>
                      <a:pt x="5" y="14"/>
                    </a:lnTo>
                    <a:lnTo>
                      <a:pt x="8" y="20"/>
                    </a:lnTo>
                    <a:lnTo>
                      <a:pt x="10" y="26"/>
                    </a:lnTo>
                    <a:lnTo>
                      <a:pt x="22" y="49"/>
                    </a:lnTo>
                    <a:lnTo>
                      <a:pt x="33" y="71"/>
                    </a:lnTo>
                    <a:lnTo>
                      <a:pt x="43" y="93"/>
                    </a:lnTo>
                    <a:lnTo>
                      <a:pt x="54" y="117"/>
                    </a:lnTo>
                    <a:lnTo>
                      <a:pt x="59" y="124"/>
                    </a:lnTo>
                    <a:lnTo>
                      <a:pt x="63" y="132"/>
                    </a:lnTo>
                    <a:lnTo>
                      <a:pt x="67" y="139"/>
                    </a:lnTo>
                    <a:lnTo>
                      <a:pt x="71" y="148"/>
                    </a:lnTo>
                    <a:lnTo>
                      <a:pt x="68" y="150"/>
                    </a:lnTo>
                    <a:lnTo>
                      <a:pt x="68" y="152"/>
                    </a:lnTo>
                    <a:lnTo>
                      <a:pt x="52" y="118"/>
                    </a:lnTo>
                    <a:lnTo>
                      <a:pt x="34" y="85"/>
                    </a:lnTo>
                    <a:lnTo>
                      <a:pt x="18" y="52"/>
                    </a:lnTo>
                    <a:lnTo>
                      <a:pt x="3" y="19"/>
                    </a:lnTo>
                    <a:lnTo>
                      <a:pt x="1" y="14"/>
                    </a:lnTo>
                    <a:lnTo>
                      <a:pt x="0" y="10"/>
                    </a:lnTo>
                    <a:lnTo>
                      <a:pt x="0" y="5"/>
                    </a:lnTo>
                    <a:lnTo>
                      <a:pt x="1" y="0"/>
                    </a:lnTo>
                    <a:lnTo>
                      <a:pt x="1"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51" name="Freeform 113">
                <a:extLst>
                  <a:ext uri="{FF2B5EF4-FFF2-40B4-BE49-F238E27FC236}">
                    <a16:creationId xmlns:a16="http://schemas.microsoft.com/office/drawing/2014/main" id="{49E93109-950B-48C5-AFCB-C2D91C126F83}"/>
                  </a:ext>
                </a:extLst>
              </p:cNvPr>
              <p:cNvSpPr>
                <a:spLocks/>
              </p:cNvSpPr>
              <p:nvPr/>
            </p:nvSpPr>
            <p:spPr bwMode="auto">
              <a:xfrm>
                <a:off x="5560" y="1101"/>
                <a:ext cx="61" cy="26"/>
              </a:xfrm>
              <a:custGeom>
                <a:avLst/>
                <a:gdLst>
                  <a:gd name="T0" fmla="*/ 3 w 181"/>
                  <a:gd name="T1" fmla="*/ 0 h 79"/>
                  <a:gd name="T2" fmla="*/ 39 w 181"/>
                  <a:gd name="T3" fmla="*/ 18 h 79"/>
                  <a:gd name="T4" fmla="*/ 76 w 181"/>
                  <a:gd name="T5" fmla="*/ 34 h 79"/>
                  <a:gd name="T6" fmla="*/ 115 w 181"/>
                  <a:gd name="T7" fmla="*/ 49 h 79"/>
                  <a:gd name="T8" fmla="*/ 153 w 181"/>
                  <a:gd name="T9" fmla="*/ 63 h 79"/>
                  <a:gd name="T10" fmla="*/ 158 w 181"/>
                  <a:gd name="T11" fmla="*/ 65 h 79"/>
                  <a:gd name="T12" fmla="*/ 166 w 181"/>
                  <a:gd name="T13" fmla="*/ 69 h 79"/>
                  <a:gd name="T14" fmla="*/ 174 w 181"/>
                  <a:gd name="T15" fmla="*/ 72 h 79"/>
                  <a:gd name="T16" fmla="*/ 181 w 181"/>
                  <a:gd name="T17" fmla="*/ 76 h 79"/>
                  <a:gd name="T18" fmla="*/ 181 w 181"/>
                  <a:gd name="T19" fmla="*/ 77 h 79"/>
                  <a:gd name="T20" fmla="*/ 181 w 181"/>
                  <a:gd name="T21" fmla="*/ 79 h 79"/>
                  <a:gd name="T22" fmla="*/ 172 w 181"/>
                  <a:gd name="T23" fmla="*/ 76 h 79"/>
                  <a:gd name="T24" fmla="*/ 162 w 181"/>
                  <a:gd name="T25" fmla="*/ 71 h 79"/>
                  <a:gd name="T26" fmla="*/ 151 w 181"/>
                  <a:gd name="T27" fmla="*/ 67 h 79"/>
                  <a:gd name="T28" fmla="*/ 142 w 181"/>
                  <a:gd name="T29" fmla="*/ 63 h 79"/>
                  <a:gd name="T30" fmla="*/ 115 w 181"/>
                  <a:gd name="T31" fmla="*/ 54 h 79"/>
                  <a:gd name="T32" fmla="*/ 89 w 181"/>
                  <a:gd name="T33" fmla="*/ 44 h 79"/>
                  <a:gd name="T34" fmla="*/ 64 w 181"/>
                  <a:gd name="T35" fmla="*/ 33 h 79"/>
                  <a:gd name="T36" fmla="*/ 38 w 181"/>
                  <a:gd name="T37" fmla="*/ 23 h 79"/>
                  <a:gd name="T38" fmla="*/ 28 w 181"/>
                  <a:gd name="T39" fmla="*/ 18 h 79"/>
                  <a:gd name="T40" fmla="*/ 19 w 181"/>
                  <a:gd name="T41" fmla="*/ 13 h 79"/>
                  <a:gd name="T42" fmla="*/ 9 w 181"/>
                  <a:gd name="T43" fmla="*/ 8 h 79"/>
                  <a:gd name="T44" fmla="*/ 0 w 181"/>
                  <a:gd name="T45" fmla="*/ 3 h 79"/>
                  <a:gd name="T46" fmla="*/ 1 w 181"/>
                  <a:gd name="T47" fmla="*/ 1 h 79"/>
                  <a:gd name="T48" fmla="*/ 3 w 181"/>
                  <a:gd name="T49" fmla="*/ 0 h 79"/>
                  <a:gd name="T50" fmla="*/ 3 w 181"/>
                  <a:gd name="T5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1" h="79">
                    <a:moveTo>
                      <a:pt x="3" y="0"/>
                    </a:moveTo>
                    <a:lnTo>
                      <a:pt x="39" y="18"/>
                    </a:lnTo>
                    <a:lnTo>
                      <a:pt x="76" y="34"/>
                    </a:lnTo>
                    <a:lnTo>
                      <a:pt x="115" y="49"/>
                    </a:lnTo>
                    <a:lnTo>
                      <a:pt x="153" y="63"/>
                    </a:lnTo>
                    <a:lnTo>
                      <a:pt x="158" y="65"/>
                    </a:lnTo>
                    <a:lnTo>
                      <a:pt x="166" y="69"/>
                    </a:lnTo>
                    <a:lnTo>
                      <a:pt x="174" y="72"/>
                    </a:lnTo>
                    <a:lnTo>
                      <a:pt x="181" y="76"/>
                    </a:lnTo>
                    <a:lnTo>
                      <a:pt x="181" y="77"/>
                    </a:lnTo>
                    <a:lnTo>
                      <a:pt x="181" y="79"/>
                    </a:lnTo>
                    <a:lnTo>
                      <a:pt x="172" y="76"/>
                    </a:lnTo>
                    <a:lnTo>
                      <a:pt x="162" y="71"/>
                    </a:lnTo>
                    <a:lnTo>
                      <a:pt x="151" y="67"/>
                    </a:lnTo>
                    <a:lnTo>
                      <a:pt x="142" y="63"/>
                    </a:lnTo>
                    <a:lnTo>
                      <a:pt x="115" y="54"/>
                    </a:lnTo>
                    <a:lnTo>
                      <a:pt x="89" y="44"/>
                    </a:lnTo>
                    <a:lnTo>
                      <a:pt x="64" y="33"/>
                    </a:lnTo>
                    <a:lnTo>
                      <a:pt x="38" y="23"/>
                    </a:lnTo>
                    <a:lnTo>
                      <a:pt x="28" y="18"/>
                    </a:lnTo>
                    <a:lnTo>
                      <a:pt x="19" y="13"/>
                    </a:lnTo>
                    <a:lnTo>
                      <a:pt x="9" y="8"/>
                    </a:lnTo>
                    <a:lnTo>
                      <a:pt x="0" y="3"/>
                    </a:lnTo>
                    <a:lnTo>
                      <a:pt x="1" y="1"/>
                    </a:lnTo>
                    <a:lnTo>
                      <a:pt x="3" y="0"/>
                    </a:lnTo>
                    <a:lnTo>
                      <a:pt x="3"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52" name="Freeform 114">
                <a:extLst>
                  <a:ext uri="{FF2B5EF4-FFF2-40B4-BE49-F238E27FC236}">
                    <a16:creationId xmlns:a16="http://schemas.microsoft.com/office/drawing/2014/main" id="{87618FA1-E9F2-42EE-9DC2-0E24376A6358}"/>
                  </a:ext>
                </a:extLst>
              </p:cNvPr>
              <p:cNvSpPr>
                <a:spLocks/>
              </p:cNvSpPr>
              <p:nvPr/>
            </p:nvSpPr>
            <p:spPr bwMode="auto">
              <a:xfrm>
                <a:off x="5566" y="1101"/>
                <a:ext cx="53" cy="15"/>
              </a:xfrm>
              <a:custGeom>
                <a:avLst/>
                <a:gdLst>
                  <a:gd name="T0" fmla="*/ 161 w 161"/>
                  <a:gd name="T1" fmla="*/ 0 h 44"/>
                  <a:gd name="T2" fmla="*/ 161 w 161"/>
                  <a:gd name="T3" fmla="*/ 1 h 44"/>
                  <a:gd name="T4" fmla="*/ 161 w 161"/>
                  <a:gd name="T5" fmla="*/ 4 h 44"/>
                  <a:gd name="T6" fmla="*/ 130 w 161"/>
                  <a:gd name="T7" fmla="*/ 11 h 44"/>
                  <a:gd name="T8" fmla="*/ 97 w 161"/>
                  <a:gd name="T9" fmla="*/ 16 h 44"/>
                  <a:gd name="T10" fmla="*/ 65 w 161"/>
                  <a:gd name="T11" fmla="*/ 23 h 44"/>
                  <a:gd name="T12" fmla="*/ 34 w 161"/>
                  <a:gd name="T13" fmla="*/ 32 h 44"/>
                  <a:gd name="T14" fmla="*/ 27 w 161"/>
                  <a:gd name="T15" fmla="*/ 34 h 44"/>
                  <a:gd name="T16" fmla="*/ 19 w 161"/>
                  <a:gd name="T17" fmla="*/ 37 h 44"/>
                  <a:gd name="T18" fmla="*/ 12 w 161"/>
                  <a:gd name="T19" fmla="*/ 40 h 44"/>
                  <a:gd name="T20" fmla="*/ 4 w 161"/>
                  <a:gd name="T21" fmla="*/ 44 h 44"/>
                  <a:gd name="T22" fmla="*/ 2 w 161"/>
                  <a:gd name="T23" fmla="*/ 42 h 44"/>
                  <a:gd name="T24" fmla="*/ 0 w 161"/>
                  <a:gd name="T25" fmla="*/ 42 h 44"/>
                  <a:gd name="T26" fmla="*/ 18 w 161"/>
                  <a:gd name="T27" fmla="*/ 33 h 44"/>
                  <a:gd name="T28" fmla="*/ 36 w 161"/>
                  <a:gd name="T29" fmla="*/ 28 h 44"/>
                  <a:gd name="T30" fmla="*/ 53 w 161"/>
                  <a:gd name="T31" fmla="*/ 23 h 44"/>
                  <a:gd name="T32" fmla="*/ 72 w 161"/>
                  <a:gd name="T33" fmla="*/ 18 h 44"/>
                  <a:gd name="T34" fmla="*/ 93 w 161"/>
                  <a:gd name="T35" fmla="*/ 14 h 44"/>
                  <a:gd name="T36" fmla="*/ 116 w 161"/>
                  <a:gd name="T37" fmla="*/ 9 h 44"/>
                  <a:gd name="T38" fmla="*/ 139 w 161"/>
                  <a:gd name="T39" fmla="*/ 4 h 44"/>
                  <a:gd name="T40" fmla="*/ 161 w 161"/>
                  <a:gd name="T41" fmla="*/ 0 h 44"/>
                  <a:gd name="T42" fmla="*/ 161 w 161"/>
                  <a:gd name="T4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 h="44">
                    <a:moveTo>
                      <a:pt x="161" y="0"/>
                    </a:moveTo>
                    <a:lnTo>
                      <a:pt x="161" y="1"/>
                    </a:lnTo>
                    <a:lnTo>
                      <a:pt x="161" y="4"/>
                    </a:lnTo>
                    <a:lnTo>
                      <a:pt x="130" y="11"/>
                    </a:lnTo>
                    <a:lnTo>
                      <a:pt x="97" y="16"/>
                    </a:lnTo>
                    <a:lnTo>
                      <a:pt x="65" y="23"/>
                    </a:lnTo>
                    <a:lnTo>
                      <a:pt x="34" y="32"/>
                    </a:lnTo>
                    <a:lnTo>
                      <a:pt x="27" y="34"/>
                    </a:lnTo>
                    <a:lnTo>
                      <a:pt x="19" y="37"/>
                    </a:lnTo>
                    <a:lnTo>
                      <a:pt x="12" y="40"/>
                    </a:lnTo>
                    <a:lnTo>
                      <a:pt x="4" y="44"/>
                    </a:lnTo>
                    <a:lnTo>
                      <a:pt x="2" y="42"/>
                    </a:lnTo>
                    <a:lnTo>
                      <a:pt x="0" y="42"/>
                    </a:lnTo>
                    <a:lnTo>
                      <a:pt x="18" y="33"/>
                    </a:lnTo>
                    <a:lnTo>
                      <a:pt x="36" y="28"/>
                    </a:lnTo>
                    <a:lnTo>
                      <a:pt x="53" y="23"/>
                    </a:lnTo>
                    <a:lnTo>
                      <a:pt x="72" y="18"/>
                    </a:lnTo>
                    <a:lnTo>
                      <a:pt x="93" y="14"/>
                    </a:lnTo>
                    <a:lnTo>
                      <a:pt x="116" y="9"/>
                    </a:lnTo>
                    <a:lnTo>
                      <a:pt x="139" y="4"/>
                    </a:lnTo>
                    <a:lnTo>
                      <a:pt x="161" y="0"/>
                    </a:lnTo>
                    <a:lnTo>
                      <a:pt x="161"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53" name="Freeform 115">
                <a:extLst>
                  <a:ext uri="{FF2B5EF4-FFF2-40B4-BE49-F238E27FC236}">
                    <a16:creationId xmlns:a16="http://schemas.microsoft.com/office/drawing/2014/main" id="{42210E9C-105C-4A74-8A2D-7EC86AD237B3}"/>
                  </a:ext>
                </a:extLst>
              </p:cNvPr>
              <p:cNvSpPr>
                <a:spLocks/>
              </p:cNvSpPr>
              <p:nvPr/>
            </p:nvSpPr>
            <p:spPr bwMode="auto">
              <a:xfrm>
                <a:off x="5557" y="1052"/>
                <a:ext cx="27" cy="47"/>
              </a:xfrm>
              <a:custGeom>
                <a:avLst/>
                <a:gdLst>
                  <a:gd name="T0" fmla="*/ 79 w 81"/>
                  <a:gd name="T1" fmla="*/ 0 h 141"/>
                  <a:gd name="T2" fmla="*/ 81 w 81"/>
                  <a:gd name="T3" fmla="*/ 4 h 141"/>
                  <a:gd name="T4" fmla="*/ 79 w 81"/>
                  <a:gd name="T5" fmla="*/ 7 h 141"/>
                  <a:gd name="T6" fmla="*/ 75 w 81"/>
                  <a:gd name="T7" fmla="*/ 11 h 141"/>
                  <a:gd name="T8" fmla="*/ 73 w 81"/>
                  <a:gd name="T9" fmla="*/ 16 h 141"/>
                  <a:gd name="T10" fmla="*/ 65 w 81"/>
                  <a:gd name="T11" fmla="*/ 25 h 141"/>
                  <a:gd name="T12" fmla="*/ 59 w 81"/>
                  <a:gd name="T13" fmla="*/ 35 h 141"/>
                  <a:gd name="T14" fmla="*/ 53 w 81"/>
                  <a:gd name="T15" fmla="*/ 45 h 141"/>
                  <a:gd name="T16" fmla="*/ 48 w 81"/>
                  <a:gd name="T17" fmla="*/ 56 h 141"/>
                  <a:gd name="T18" fmla="*/ 34 w 81"/>
                  <a:gd name="T19" fmla="*/ 75 h 141"/>
                  <a:gd name="T20" fmla="*/ 23 w 81"/>
                  <a:gd name="T21" fmla="*/ 97 h 141"/>
                  <a:gd name="T22" fmla="*/ 13 w 81"/>
                  <a:gd name="T23" fmla="*/ 119 h 141"/>
                  <a:gd name="T24" fmla="*/ 3 w 81"/>
                  <a:gd name="T25" fmla="*/ 141 h 141"/>
                  <a:gd name="T26" fmla="*/ 1 w 81"/>
                  <a:gd name="T27" fmla="*/ 141 h 141"/>
                  <a:gd name="T28" fmla="*/ 0 w 81"/>
                  <a:gd name="T29" fmla="*/ 139 h 141"/>
                  <a:gd name="T30" fmla="*/ 11 w 81"/>
                  <a:gd name="T31" fmla="*/ 114 h 141"/>
                  <a:gd name="T32" fmla="*/ 23 w 81"/>
                  <a:gd name="T33" fmla="*/ 90 h 141"/>
                  <a:gd name="T34" fmla="*/ 35 w 81"/>
                  <a:gd name="T35" fmla="*/ 66 h 141"/>
                  <a:gd name="T36" fmla="*/ 50 w 81"/>
                  <a:gd name="T37" fmla="*/ 43 h 141"/>
                  <a:gd name="T38" fmla="*/ 55 w 81"/>
                  <a:gd name="T39" fmla="*/ 31 h 141"/>
                  <a:gd name="T40" fmla="*/ 64 w 81"/>
                  <a:gd name="T41" fmla="*/ 21 h 141"/>
                  <a:gd name="T42" fmla="*/ 72 w 81"/>
                  <a:gd name="T43" fmla="*/ 10 h 141"/>
                  <a:gd name="T44" fmla="*/ 79 w 81"/>
                  <a:gd name="T45" fmla="*/ 0 h 141"/>
                  <a:gd name="T46" fmla="*/ 79 w 81"/>
                  <a:gd name="T4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141">
                    <a:moveTo>
                      <a:pt x="79" y="0"/>
                    </a:moveTo>
                    <a:lnTo>
                      <a:pt x="81" y="4"/>
                    </a:lnTo>
                    <a:lnTo>
                      <a:pt x="79" y="7"/>
                    </a:lnTo>
                    <a:lnTo>
                      <a:pt x="75" y="11"/>
                    </a:lnTo>
                    <a:lnTo>
                      <a:pt x="73" y="16"/>
                    </a:lnTo>
                    <a:lnTo>
                      <a:pt x="65" y="25"/>
                    </a:lnTo>
                    <a:lnTo>
                      <a:pt x="59" y="35"/>
                    </a:lnTo>
                    <a:lnTo>
                      <a:pt x="53" y="45"/>
                    </a:lnTo>
                    <a:lnTo>
                      <a:pt x="48" y="56"/>
                    </a:lnTo>
                    <a:lnTo>
                      <a:pt x="34" y="75"/>
                    </a:lnTo>
                    <a:lnTo>
                      <a:pt x="23" y="97"/>
                    </a:lnTo>
                    <a:lnTo>
                      <a:pt x="13" y="119"/>
                    </a:lnTo>
                    <a:lnTo>
                      <a:pt x="3" y="141"/>
                    </a:lnTo>
                    <a:lnTo>
                      <a:pt x="1" y="141"/>
                    </a:lnTo>
                    <a:lnTo>
                      <a:pt x="0" y="139"/>
                    </a:lnTo>
                    <a:lnTo>
                      <a:pt x="11" y="114"/>
                    </a:lnTo>
                    <a:lnTo>
                      <a:pt x="23" y="90"/>
                    </a:lnTo>
                    <a:lnTo>
                      <a:pt x="35" y="66"/>
                    </a:lnTo>
                    <a:lnTo>
                      <a:pt x="50" y="43"/>
                    </a:lnTo>
                    <a:lnTo>
                      <a:pt x="55" y="31"/>
                    </a:lnTo>
                    <a:lnTo>
                      <a:pt x="64" y="21"/>
                    </a:lnTo>
                    <a:lnTo>
                      <a:pt x="72" y="10"/>
                    </a:lnTo>
                    <a:lnTo>
                      <a:pt x="79" y="0"/>
                    </a:lnTo>
                    <a:lnTo>
                      <a:pt x="79"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54" name="Freeform 116">
                <a:extLst>
                  <a:ext uri="{FF2B5EF4-FFF2-40B4-BE49-F238E27FC236}">
                    <a16:creationId xmlns:a16="http://schemas.microsoft.com/office/drawing/2014/main" id="{B4AC64CE-757C-46D6-AEC9-C9A4DF9E9117}"/>
                  </a:ext>
                </a:extLst>
              </p:cNvPr>
              <p:cNvSpPr>
                <a:spLocks/>
              </p:cNvSpPr>
              <p:nvPr/>
            </p:nvSpPr>
            <p:spPr bwMode="auto">
              <a:xfrm>
                <a:off x="5567" y="1062"/>
                <a:ext cx="31" cy="16"/>
              </a:xfrm>
              <a:custGeom>
                <a:avLst/>
                <a:gdLst>
                  <a:gd name="T0" fmla="*/ 94 w 94"/>
                  <a:gd name="T1" fmla="*/ 0 h 47"/>
                  <a:gd name="T2" fmla="*/ 94 w 94"/>
                  <a:gd name="T3" fmla="*/ 4 h 47"/>
                  <a:gd name="T4" fmla="*/ 89 w 94"/>
                  <a:gd name="T5" fmla="*/ 8 h 47"/>
                  <a:gd name="T6" fmla="*/ 82 w 94"/>
                  <a:gd name="T7" fmla="*/ 9 h 47"/>
                  <a:gd name="T8" fmla="*/ 78 w 94"/>
                  <a:gd name="T9" fmla="*/ 13 h 47"/>
                  <a:gd name="T10" fmla="*/ 59 w 94"/>
                  <a:gd name="T11" fmla="*/ 20 h 47"/>
                  <a:gd name="T12" fmla="*/ 40 w 94"/>
                  <a:gd name="T13" fmla="*/ 30 h 47"/>
                  <a:gd name="T14" fmla="*/ 23 w 94"/>
                  <a:gd name="T15" fmla="*/ 38 h 47"/>
                  <a:gd name="T16" fmla="*/ 4 w 94"/>
                  <a:gd name="T17" fmla="*/ 47 h 47"/>
                  <a:gd name="T18" fmla="*/ 1 w 94"/>
                  <a:gd name="T19" fmla="*/ 46 h 47"/>
                  <a:gd name="T20" fmla="*/ 0 w 94"/>
                  <a:gd name="T21" fmla="*/ 46 h 47"/>
                  <a:gd name="T22" fmla="*/ 13 w 94"/>
                  <a:gd name="T23" fmla="*/ 38 h 47"/>
                  <a:gd name="T24" fmla="*/ 26 w 94"/>
                  <a:gd name="T25" fmla="*/ 32 h 47"/>
                  <a:gd name="T26" fmla="*/ 40 w 94"/>
                  <a:gd name="T27" fmla="*/ 25 h 47"/>
                  <a:gd name="T28" fmla="*/ 54 w 94"/>
                  <a:gd name="T29" fmla="*/ 19 h 47"/>
                  <a:gd name="T30" fmla="*/ 64 w 94"/>
                  <a:gd name="T31" fmla="*/ 14 h 47"/>
                  <a:gd name="T32" fmla="*/ 74 w 94"/>
                  <a:gd name="T33" fmla="*/ 10 h 47"/>
                  <a:gd name="T34" fmla="*/ 84 w 94"/>
                  <a:gd name="T35" fmla="*/ 5 h 47"/>
                  <a:gd name="T36" fmla="*/ 94 w 94"/>
                  <a:gd name="T37" fmla="*/ 0 h 47"/>
                  <a:gd name="T38" fmla="*/ 94 w 94"/>
                  <a:gd name="T3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47">
                    <a:moveTo>
                      <a:pt x="94" y="0"/>
                    </a:moveTo>
                    <a:lnTo>
                      <a:pt x="94" y="4"/>
                    </a:lnTo>
                    <a:lnTo>
                      <a:pt x="89" y="8"/>
                    </a:lnTo>
                    <a:lnTo>
                      <a:pt x="82" y="9"/>
                    </a:lnTo>
                    <a:lnTo>
                      <a:pt x="78" y="13"/>
                    </a:lnTo>
                    <a:lnTo>
                      <a:pt x="59" y="20"/>
                    </a:lnTo>
                    <a:lnTo>
                      <a:pt x="40" y="30"/>
                    </a:lnTo>
                    <a:lnTo>
                      <a:pt x="23" y="38"/>
                    </a:lnTo>
                    <a:lnTo>
                      <a:pt x="4" y="47"/>
                    </a:lnTo>
                    <a:lnTo>
                      <a:pt x="1" y="46"/>
                    </a:lnTo>
                    <a:lnTo>
                      <a:pt x="0" y="46"/>
                    </a:lnTo>
                    <a:lnTo>
                      <a:pt x="13" y="38"/>
                    </a:lnTo>
                    <a:lnTo>
                      <a:pt x="26" y="32"/>
                    </a:lnTo>
                    <a:lnTo>
                      <a:pt x="40" y="25"/>
                    </a:lnTo>
                    <a:lnTo>
                      <a:pt x="54" y="19"/>
                    </a:lnTo>
                    <a:lnTo>
                      <a:pt x="64" y="14"/>
                    </a:lnTo>
                    <a:lnTo>
                      <a:pt x="74" y="10"/>
                    </a:lnTo>
                    <a:lnTo>
                      <a:pt x="84" y="5"/>
                    </a:lnTo>
                    <a:lnTo>
                      <a:pt x="94" y="0"/>
                    </a:lnTo>
                    <a:lnTo>
                      <a:pt x="94"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55" name="Freeform 117">
                <a:extLst>
                  <a:ext uri="{FF2B5EF4-FFF2-40B4-BE49-F238E27FC236}">
                    <a16:creationId xmlns:a16="http://schemas.microsoft.com/office/drawing/2014/main" id="{9F509133-0B9F-4F78-84E7-36D8986B43C2}"/>
                  </a:ext>
                </a:extLst>
              </p:cNvPr>
              <p:cNvSpPr>
                <a:spLocks/>
              </p:cNvSpPr>
              <p:nvPr/>
            </p:nvSpPr>
            <p:spPr bwMode="auto">
              <a:xfrm>
                <a:off x="5542" y="1076"/>
                <a:ext cx="27" cy="15"/>
              </a:xfrm>
              <a:custGeom>
                <a:avLst/>
                <a:gdLst>
                  <a:gd name="T0" fmla="*/ 77 w 79"/>
                  <a:gd name="T1" fmla="*/ 2 h 46"/>
                  <a:gd name="T2" fmla="*/ 79 w 79"/>
                  <a:gd name="T3" fmla="*/ 0 h 46"/>
                  <a:gd name="T4" fmla="*/ 78 w 79"/>
                  <a:gd name="T5" fmla="*/ 1 h 46"/>
                  <a:gd name="T6" fmla="*/ 77 w 79"/>
                  <a:gd name="T7" fmla="*/ 2 h 46"/>
                  <a:gd name="T8" fmla="*/ 77 w 79"/>
                  <a:gd name="T9" fmla="*/ 5 h 46"/>
                  <a:gd name="T10" fmla="*/ 63 w 79"/>
                  <a:gd name="T11" fmla="*/ 12 h 46"/>
                  <a:gd name="T12" fmla="*/ 49 w 79"/>
                  <a:gd name="T13" fmla="*/ 19 h 46"/>
                  <a:gd name="T14" fmla="*/ 34 w 79"/>
                  <a:gd name="T15" fmla="*/ 26 h 46"/>
                  <a:gd name="T16" fmla="*/ 21 w 79"/>
                  <a:gd name="T17" fmla="*/ 34 h 46"/>
                  <a:gd name="T18" fmla="*/ 16 w 79"/>
                  <a:gd name="T19" fmla="*/ 37 h 46"/>
                  <a:gd name="T20" fmla="*/ 11 w 79"/>
                  <a:gd name="T21" fmla="*/ 40 h 46"/>
                  <a:gd name="T22" fmla="*/ 5 w 79"/>
                  <a:gd name="T23" fmla="*/ 44 h 46"/>
                  <a:gd name="T24" fmla="*/ 0 w 79"/>
                  <a:gd name="T25" fmla="*/ 46 h 46"/>
                  <a:gd name="T26" fmla="*/ 3 w 79"/>
                  <a:gd name="T27" fmla="*/ 41 h 46"/>
                  <a:gd name="T28" fmla="*/ 8 w 79"/>
                  <a:gd name="T29" fmla="*/ 37 h 46"/>
                  <a:gd name="T30" fmla="*/ 14 w 79"/>
                  <a:gd name="T31" fmla="*/ 34 h 46"/>
                  <a:gd name="T32" fmla="*/ 20 w 79"/>
                  <a:gd name="T33" fmla="*/ 30 h 46"/>
                  <a:gd name="T34" fmla="*/ 33 w 79"/>
                  <a:gd name="T35" fmla="*/ 24 h 46"/>
                  <a:gd name="T36" fmla="*/ 47 w 79"/>
                  <a:gd name="T37" fmla="*/ 16 h 46"/>
                  <a:gd name="T38" fmla="*/ 62 w 79"/>
                  <a:gd name="T39" fmla="*/ 9 h 46"/>
                  <a:gd name="T40" fmla="*/ 77 w 79"/>
                  <a:gd name="T41" fmla="*/ 2 h 46"/>
                  <a:gd name="T42" fmla="*/ 77 w 79"/>
                  <a:gd name="T43"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 h="46">
                    <a:moveTo>
                      <a:pt x="77" y="2"/>
                    </a:moveTo>
                    <a:lnTo>
                      <a:pt x="79" y="0"/>
                    </a:lnTo>
                    <a:lnTo>
                      <a:pt x="78" y="1"/>
                    </a:lnTo>
                    <a:lnTo>
                      <a:pt x="77" y="2"/>
                    </a:lnTo>
                    <a:lnTo>
                      <a:pt x="77" y="5"/>
                    </a:lnTo>
                    <a:lnTo>
                      <a:pt x="63" y="12"/>
                    </a:lnTo>
                    <a:lnTo>
                      <a:pt x="49" y="19"/>
                    </a:lnTo>
                    <a:lnTo>
                      <a:pt x="34" y="26"/>
                    </a:lnTo>
                    <a:lnTo>
                      <a:pt x="21" y="34"/>
                    </a:lnTo>
                    <a:lnTo>
                      <a:pt x="16" y="37"/>
                    </a:lnTo>
                    <a:lnTo>
                      <a:pt x="11" y="40"/>
                    </a:lnTo>
                    <a:lnTo>
                      <a:pt x="5" y="44"/>
                    </a:lnTo>
                    <a:lnTo>
                      <a:pt x="0" y="46"/>
                    </a:lnTo>
                    <a:lnTo>
                      <a:pt x="3" y="41"/>
                    </a:lnTo>
                    <a:lnTo>
                      <a:pt x="8" y="37"/>
                    </a:lnTo>
                    <a:lnTo>
                      <a:pt x="14" y="34"/>
                    </a:lnTo>
                    <a:lnTo>
                      <a:pt x="20" y="30"/>
                    </a:lnTo>
                    <a:lnTo>
                      <a:pt x="33" y="24"/>
                    </a:lnTo>
                    <a:lnTo>
                      <a:pt x="47" y="16"/>
                    </a:lnTo>
                    <a:lnTo>
                      <a:pt x="62" y="9"/>
                    </a:lnTo>
                    <a:lnTo>
                      <a:pt x="77" y="2"/>
                    </a:lnTo>
                    <a:lnTo>
                      <a:pt x="77" y="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56" name="Freeform 118">
                <a:extLst>
                  <a:ext uri="{FF2B5EF4-FFF2-40B4-BE49-F238E27FC236}">
                    <a16:creationId xmlns:a16="http://schemas.microsoft.com/office/drawing/2014/main" id="{856F333C-D77E-44D4-A173-EC4F60FD19E2}"/>
                  </a:ext>
                </a:extLst>
              </p:cNvPr>
              <p:cNvSpPr>
                <a:spLocks/>
              </p:cNvSpPr>
              <p:nvPr/>
            </p:nvSpPr>
            <p:spPr bwMode="auto">
              <a:xfrm>
                <a:off x="5526" y="1042"/>
                <a:ext cx="24" cy="52"/>
              </a:xfrm>
              <a:custGeom>
                <a:avLst/>
                <a:gdLst>
                  <a:gd name="T0" fmla="*/ 0 w 72"/>
                  <a:gd name="T1" fmla="*/ 0 h 156"/>
                  <a:gd name="T2" fmla="*/ 6 w 72"/>
                  <a:gd name="T3" fmla="*/ 9 h 156"/>
                  <a:gd name="T4" fmla="*/ 13 w 72"/>
                  <a:gd name="T5" fmla="*/ 19 h 156"/>
                  <a:gd name="T6" fmla="*/ 16 w 72"/>
                  <a:gd name="T7" fmla="*/ 29 h 156"/>
                  <a:gd name="T8" fmla="*/ 23 w 72"/>
                  <a:gd name="T9" fmla="*/ 39 h 156"/>
                  <a:gd name="T10" fmla="*/ 30 w 72"/>
                  <a:gd name="T11" fmla="*/ 57 h 156"/>
                  <a:gd name="T12" fmla="*/ 39 w 72"/>
                  <a:gd name="T13" fmla="*/ 75 h 156"/>
                  <a:gd name="T14" fmla="*/ 47 w 72"/>
                  <a:gd name="T15" fmla="*/ 93 h 156"/>
                  <a:gd name="T16" fmla="*/ 57 w 72"/>
                  <a:gd name="T17" fmla="*/ 112 h 156"/>
                  <a:gd name="T18" fmla="*/ 60 w 72"/>
                  <a:gd name="T19" fmla="*/ 123 h 156"/>
                  <a:gd name="T20" fmla="*/ 65 w 72"/>
                  <a:gd name="T21" fmla="*/ 133 h 156"/>
                  <a:gd name="T22" fmla="*/ 69 w 72"/>
                  <a:gd name="T23" fmla="*/ 143 h 156"/>
                  <a:gd name="T24" fmla="*/ 72 w 72"/>
                  <a:gd name="T25" fmla="*/ 156 h 156"/>
                  <a:gd name="T26" fmla="*/ 67 w 72"/>
                  <a:gd name="T27" fmla="*/ 153 h 156"/>
                  <a:gd name="T28" fmla="*/ 65 w 72"/>
                  <a:gd name="T29" fmla="*/ 147 h 156"/>
                  <a:gd name="T30" fmla="*/ 64 w 72"/>
                  <a:gd name="T31" fmla="*/ 141 h 156"/>
                  <a:gd name="T32" fmla="*/ 62 w 72"/>
                  <a:gd name="T33" fmla="*/ 137 h 156"/>
                  <a:gd name="T34" fmla="*/ 52 w 72"/>
                  <a:gd name="T35" fmla="*/ 112 h 156"/>
                  <a:gd name="T36" fmla="*/ 40 w 72"/>
                  <a:gd name="T37" fmla="*/ 88 h 156"/>
                  <a:gd name="T38" fmla="*/ 30 w 72"/>
                  <a:gd name="T39" fmla="*/ 64 h 156"/>
                  <a:gd name="T40" fmla="*/ 19 w 72"/>
                  <a:gd name="T41" fmla="*/ 40 h 156"/>
                  <a:gd name="T42" fmla="*/ 14 w 72"/>
                  <a:gd name="T43" fmla="*/ 30 h 156"/>
                  <a:gd name="T44" fmla="*/ 9 w 72"/>
                  <a:gd name="T45" fmla="*/ 21 h 156"/>
                  <a:gd name="T46" fmla="*/ 4 w 72"/>
                  <a:gd name="T47" fmla="*/ 11 h 156"/>
                  <a:gd name="T48" fmla="*/ 0 w 72"/>
                  <a:gd name="T49" fmla="*/ 2 h 156"/>
                  <a:gd name="T50" fmla="*/ 0 w 72"/>
                  <a:gd name="T51" fmla="*/ 1 h 156"/>
                  <a:gd name="T52" fmla="*/ 0 w 72"/>
                  <a:gd name="T53" fmla="*/ 0 h 156"/>
                  <a:gd name="T54" fmla="*/ 0 w 72"/>
                  <a:gd name="T5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156">
                    <a:moveTo>
                      <a:pt x="0" y="0"/>
                    </a:moveTo>
                    <a:lnTo>
                      <a:pt x="6" y="9"/>
                    </a:lnTo>
                    <a:lnTo>
                      <a:pt x="13" y="19"/>
                    </a:lnTo>
                    <a:lnTo>
                      <a:pt x="16" y="29"/>
                    </a:lnTo>
                    <a:lnTo>
                      <a:pt x="23" y="39"/>
                    </a:lnTo>
                    <a:lnTo>
                      <a:pt x="30" y="57"/>
                    </a:lnTo>
                    <a:lnTo>
                      <a:pt x="39" y="75"/>
                    </a:lnTo>
                    <a:lnTo>
                      <a:pt x="47" y="93"/>
                    </a:lnTo>
                    <a:lnTo>
                      <a:pt x="57" y="112"/>
                    </a:lnTo>
                    <a:lnTo>
                      <a:pt x="60" y="123"/>
                    </a:lnTo>
                    <a:lnTo>
                      <a:pt x="65" y="133"/>
                    </a:lnTo>
                    <a:lnTo>
                      <a:pt x="69" y="143"/>
                    </a:lnTo>
                    <a:lnTo>
                      <a:pt x="72" y="156"/>
                    </a:lnTo>
                    <a:lnTo>
                      <a:pt x="67" y="153"/>
                    </a:lnTo>
                    <a:lnTo>
                      <a:pt x="65" y="147"/>
                    </a:lnTo>
                    <a:lnTo>
                      <a:pt x="64" y="141"/>
                    </a:lnTo>
                    <a:lnTo>
                      <a:pt x="62" y="137"/>
                    </a:lnTo>
                    <a:lnTo>
                      <a:pt x="52" y="112"/>
                    </a:lnTo>
                    <a:lnTo>
                      <a:pt x="40" y="88"/>
                    </a:lnTo>
                    <a:lnTo>
                      <a:pt x="30" y="64"/>
                    </a:lnTo>
                    <a:lnTo>
                      <a:pt x="19" y="40"/>
                    </a:lnTo>
                    <a:lnTo>
                      <a:pt x="14" y="30"/>
                    </a:lnTo>
                    <a:lnTo>
                      <a:pt x="9" y="21"/>
                    </a:lnTo>
                    <a:lnTo>
                      <a:pt x="4" y="11"/>
                    </a:lnTo>
                    <a:lnTo>
                      <a:pt x="0" y="2"/>
                    </a:lnTo>
                    <a:lnTo>
                      <a:pt x="0" y="1"/>
                    </a:lnTo>
                    <a:lnTo>
                      <a:pt x="0" y="0"/>
                    </a:lnTo>
                    <a:lnTo>
                      <a:pt x="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57" name="Freeform 119">
                <a:extLst>
                  <a:ext uri="{FF2B5EF4-FFF2-40B4-BE49-F238E27FC236}">
                    <a16:creationId xmlns:a16="http://schemas.microsoft.com/office/drawing/2014/main" id="{B17D7947-5920-4399-A2A1-B15E4BFACD7D}"/>
                  </a:ext>
                </a:extLst>
              </p:cNvPr>
              <p:cNvSpPr>
                <a:spLocks/>
              </p:cNvSpPr>
              <p:nvPr/>
            </p:nvSpPr>
            <p:spPr bwMode="auto">
              <a:xfrm>
                <a:off x="5528" y="1039"/>
                <a:ext cx="17" cy="48"/>
              </a:xfrm>
              <a:custGeom>
                <a:avLst/>
                <a:gdLst>
                  <a:gd name="T0" fmla="*/ 50 w 52"/>
                  <a:gd name="T1" fmla="*/ 0 h 143"/>
                  <a:gd name="T2" fmla="*/ 52 w 52"/>
                  <a:gd name="T3" fmla="*/ 6 h 143"/>
                  <a:gd name="T4" fmla="*/ 50 w 52"/>
                  <a:gd name="T5" fmla="*/ 13 h 143"/>
                  <a:gd name="T6" fmla="*/ 47 w 52"/>
                  <a:gd name="T7" fmla="*/ 19 h 143"/>
                  <a:gd name="T8" fmla="*/ 45 w 52"/>
                  <a:gd name="T9" fmla="*/ 25 h 143"/>
                  <a:gd name="T10" fmla="*/ 34 w 52"/>
                  <a:gd name="T11" fmla="*/ 53 h 143"/>
                  <a:gd name="T12" fmla="*/ 24 w 52"/>
                  <a:gd name="T13" fmla="*/ 82 h 143"/>
                  <a:gd name="T14" fmla="*/ 14 w 52"/>
                  <a:gd name="T15" fmla="*/ 111 h 143"/>
                  <a:gd name="T16" fmla="*/ 4 w 52"/>
                  <a:gd name="T17" fmla="*/ 140 h 143"/>
                  <a:gd name="T18" fmla="*/ 1 w 52"/>
                  <a:gd name="T19" fmla="*/ 141 h 143"/>
                  <a:gd name="T20" fmla="*/ 0 w 52"/>
                  <a:gd name="T21" fmla="*/ 143 h 143"/>
                  <a:gd name="T22" fmla="*/ 3 w 52"/>
                  <a:gd name="T23" fmla="*/ 131 h 143"/>
                  <a:gd name="T24" fmla="*/ 6 w 52"/>
                  <a:gd name="T25" fmla="*/ 118 h 143"/>
                  <a:gd name="T26" fmla="*/ 11 w 52"/>
                  <a:gd name="T27" fmla="*/ 107 h 143"/>
                  <a:gd name="T28" fmla="*/ 15 w 52"/>
                  <a:gd name="T29" fmla="*/ 96 h 143"/>
                  <a:gd name="T30" fmla="*/ 23 w 52"/>
                  <a:gd name="T31" fmla="*/ 71 h 143"/>
                  <a:gd name="T32" fmla="*/ 32 w 52"/>
                  <a:gd name="T33" fmla="*/ 48 h 143"/>
                  <a:gd name="T34" fmla="*/ 40 w 52"/>
                  <a:gd name="T35" fmla="*/ 24 h 143"/>
                  <a:gd name="T36" fmla="*/ 50 w 52"/>
                  <a:gd name="T37" fmla="*/ 0 h 143"/>
                  <a:gd name="T38" fmla="*/ 50 w 52"/>
                  <a:gd name="T3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43">
                    <a:moveTo>
                      <a:pt x="50" y="0"/>
                    </a:moveTo>
                    <a:lnTo>
                      <a:pt x="52" y="6"/>
                    </a:lnTo>
                    <a:lnTo>
                      <a:pt x="50" y="13"/>
                    </a:lnTo>
                    <a:lnTo>
                      <a:pt x="47" y="19"/>
                    </a:lnTo>
                    <a:lnTo>
                      <a:pt x="45" y="25"/>
                    </a:lnTo>
                    <a:lnTo>
                      <a:pt x="34" y="53"/>
                    </a:lnTo>
                    <a:lnTo>
                      <a:pt x="24" y="82"/>
                    </a:lnTo>
                    <a:lnTo>
                      <a:pt x="14" y="111"/>
                    </a:lnTo>
                    <a:lnTo>
                      <a:pt x="4" y="140"/>
                    </a:lnTo>
                    <a:lnTo>
                      <a:pt x="1" y="141"/>
                    </a:lnTo>
                    <a:lnTo>
                      <a:pt x="0" y="143"/>
                    </a:lnTo>
                    <a:lnTo>
                      <a:pt x="3" y="131"/>
                    </a:lnTo>
                    <a:lnTo>
                      <a:pt x="6" y="118"/>
                    </a:lnTo>
                    <a:lnTo>
                      <a:pt x="11" y="107"/>
                    </a:lnTo>
                    <a:lnTo>
                      <a:pt x="15" y="96"/>
                    </a:lnTo>
                    <a:lnTo>
                      <a:pt x="23" y="71"/>
                    </a:lnTo>
                    <a:lnTo>
                      <a:pt x="32" y="48"/>
                    </a:lnTo>
                    <a:lnTo>
                      <a:pt x="40" y="24"/>
                    </a:lnTo>
                    <a:lnTo>
                      <a:pt x="50" y="0"/>
                    </a:lnTo>
                    <a:lnTo>
                      <a:pt x="5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58" name="Freeform 120">
                <a:extLst>
                  <a:ext uri="{FF2B5EF4-FFF2-40B4-BE49-F238E27FC236}">
                    <a16:creationId xmlns:a16="http://schemas.microsoft.com/office/drawing/2014/main" id="{81DEC5B7-1FE5-46AA-AF9D-49B4ED1C2F6E}"/>
                  </a:ext>
                </a:extLst>
              </p:cNvPr>
              <p:cNvSpPr>
                <a:spLocks/>
              </p:cNvSpPr>
              <p:nvPr/>
            </p:nvSpPr>
            <p:spPr bwMode="auto">
              <a:xfrm>
                <a:off x="5424" y="1102"/>
                <a:ext cx="61" cy="5"/>
              </a:xfrm>
              <a:custGeom>
                <a:avLst/>
                <a:gdLst>
                  <a:gd name="T0" fmla="*/ 2 w 184"/>
                  <a:gd name="T1" fmla="*/ 0 h 15"/>
                  <a:gd name="T2" fmla="*/ 44 w 184"/>
                  <a:gd name="T3" fmla="*/ 3 h 15"/>
                  <a:gd name="T4" fmla="*/ 91 w 184"/>
                  <a:gd name="T5" fmla="*/ 6 h 15"/>
                  <a:gd name="T6" fmla="*/ 137 w 184"/>
                  <a:gd name="T7" fmla="*/ 8 h 15"/>
                  <a:gd name="T8" fmla="*/ 183 w 184"/>
                  <a:gd name="T9" fmla="*/ 11 h 15"/>
                  <a:gd name="T10" fmla="*/ 183 w 184"/>
                  <a:gd name="T11" fmla="*/ 11 h 15"/>
                  <a:gd name="T12" fmla="*/ 184 w 184"/>
                  <a:gd name="T13" fmla="*/ 13 h 15"/>
                  <a:gd name="T14" fmla="*/ 184 w 184"/>
                  <a:gd name="T15" fmla="*/ 13 h 15"/>
                  <a:gd name="T16" fmla="*/ 184 w 184"/>
                  <a:gd name="T17" fmla="*/ 15 h 15"/>
                  <a:gd name="T18" fmla="*/ 179 w 184"/>
                  <a:gd name="T19" fmla="*/ 15 h 15"/>
                  <a:gd name="T20" fmla="*/ 173 w 184"/>
                  <a:gd name="T21" fmla="*/ 15 h 15"/>
                  <a:gd name="T22" fmla="*/ 166 w 184"/>
                  <a:gd name="T23" fmla="*/ 15 h 15"/>
                  <a:gd name="T24" fmla="*/ 161 w 184"/>
                  <a:gd name="T25" fmla="*/ 15 h 15"/>
                  <a:gd name="T26" fmla="*/ 158 w 184"/>
                  <a:gd name="T27" fmla="*/ 15 h 15"/>
                  <a:gd name="T28" fmla="*/ 151 w 184"/>
                  <a:gd name="T29" fmla="*/ 15 h 15"/>
                  <a:gd name="T30" fmla="*/ 145 w 184"/>
                  <a:gd name="T31" fmla="*/ 15 h 15"/>
                  <a:gd name="T32" fmla="*/ 142 w 184"/>
                  <a:gd name="T33" fmla="*/ 15 h 15"/>
                  <a:gd name="T34" fmla="*/ 135 w 184"/>
                  <a:gd name="T35" fmla="*/ 15 h 15"/>
                  <a:gd name="T36" fmla="*/ 131 w 184"/>
                  <a:gd name="T37" fmla="*/ 15 h 15"/>
                  <a:gd name="T38" fmla="*/ 126 w 184"/>
                  <a:gd name="T39" fmla="*/ 13 h 15"/>
                  <a:gd name="T40" fmla="*/ 121 w 184"/>
                  <a:gd name="T41" fmla="*/ 13 h 15"/>
                  <a:gd name="T42" fmla="*/ 117 w 184"/>
                  <a:gd name="T43" fmla="*/ 13 h 15"/>
                  <a:gd name="T44" fmla="*/ 112 w 184"/>
                  <a:gd name="T45" fmla="*/ 13 h 15"/>
                  <a:gd name="T46" fmla="*/ 107 w 184"/>
                  <a:gd name="T47" fmla="*/ 13 h 15"/>
                  <a:gd name="T48" fmla="*/ 105 w 184"/>
                  <a:gd name="T49" fmla="*/ 13 h 15"/>
                  <a:gd name="T50" fmla="*/ 97 w 184"/>
                  <a:gd name="T51" fmla="*/ 13 h 15"/>
                  <a:gd name="T52" fmla="*/ 88 w 184"/>
                  <a:gd name="T53" fmla="*/ 13 h 15"/>
                  <a:gd name="T54" fmla="*/ 80 w 184"/>
                  <a:gd name="T55" fmla="*/ 12 h 15"/>
                  <a:gd name="T56" fmla="*/ 72 w 184"/>
                  <a:gd name="T57" fmla="*/ 12 h 15"/>
                  <a:gd name="T58" fmla="*/ 52 w 184"/>
                  <a:gd name="T59" fmla="*/ 10 h 15"/>
                  <a:gd name="T60" fmla="*/ 34 w 184"/>
                  <a:gd name="T61" fmla="*/ 8 h 15"/>
                  <a:gd name="T62" fmla="*/ 17 w 184"/>
                  <a:gd name="T63" fmla="*/ 7 h 15"/>
                  <a:gd name="T64" fmla="*/ 0 w 184"/>
                  <a:gd name="T65" fmla="*/ 5 h 15"/>
                  <a:gd name="T66" fmla="*/ 0 w 184"/>
                  <a:gd name="T67" fmla="*/ 3 h 15"/>
                  <a:gd name="T68" fmla="*/ 0 w 184"/>
                  <a:gd name="T69" fmla="*/ 2 h 15"/>
                  <a:gd name="T70" fmla="*/ 0 w 184"/>
                  <a:gd name="T71" fmla="*/ 0 h 15"/>
                  <a:gd name="T72" fmla="*/ 2 w 184"/>
                  <a:gd name="T73" fmla="*/ 0 h 15"/>
                  <a:gd name="T74" fmla="*/ 2 w 184"/>
                  <a:gd name="T7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4" h="15">
                    <a:moveTo>
                      <a:pt x="2" y="0"/>
                    </a:moveTo>
                    <a:lnTo>
                      <a:pt x="44" y="3"/>
                    </a:lnTo>
                    <a:lnTo>
                      <a:pt x="91" y="6"/>
                    </a:lnTo>
                    <a:lnTo>
                      <a:pt x="137" y="8"/>
                    </a:lnTo>
                    <a:lnTo>
                      <a:pt x="183" y="11"/>
                    </a:lnTo>
                    <a:lnTo>
                      <a:pt x="183" y="11"/>
                    </a:lnTo>
                    <a:lnTo>
                      <a:pt x="184" y="13"/>
                    </a:lnTo>
                    <a:lnTo>
                      <a:pt x="184" y="13"/>
                    </a:lnTo>
                    <a:lnTo>
                      <a:pt x="184" y="15"/>
                    </a:lnTo>
                    <a:lnTo>
                      <a:pt x="179" y="15"/>
                    </a:lnTo>
                    <a:lnTo>
                      <a:pt x="173" y="15"/>
                    </a:lnTo>
                    <a:lnTo>
                      <a:pt x="166" y="15"/>
                    </a:lnTo>
                    <a:lnTo>
                      <a:pt x="161" y="15"/>
                    </a:lnTo>
                    <a:lnTo>
                      <a:pt x="158" y="15"/>
                    </a:lnTo>
                    <a:lnTo>
                      <a:pt x="151" y="15"/>
                    </a:lnTo>
                    <a:lnTo>
                      <a:pt x="145" y="15"/>
                    </a:lnTo>
                    <a:lnTo>
                      <a:pt x="142" y="15"/>
                    </a:lnTo>
                    <a:lnTo>
                      <a:pt x="135" y="15"/>
                    </a:lnTo>
                    <a:lnTo>
                      <a:pt x="131" y="15"/>
                    </a:lnTo>
                    <a:lnTo>
                      <a:pt x="126" y="13"/>
                    </a:lnTo>
                    <a:lnTo>
                      <a:pt x="121" y="13"/>
                    </a:lnTo>
                    <a:lnTo>
                      <a:pt x="117" y="13"/>
                    </a:lnTo>
                    <a:lnTo>
                      <a:pt x="112" y="13"/>
                    </a:lnTo>
                    <a:lnTo>
                      <a:pt x="107" y="13"/>
                    </a:lnTo>
                    <a:lnTo>
                      <a:pt x="105" y="13"/>
                    </a:lnTo>
                    <a:lnTo>
                      <a:pt x="97" y="13"/>
                    </a:lnTo>
                    <a:lnTo>
                      <a:pt x="88" y="13"/>
                    </a:lnTo>
                    <a:lnTo>
                      <a:pt x="80" y="12"/>
                    </a:lnTo>
                    <a:lnTo>
                      <a:pt x="72" y="12"/>
                    </a:lnTo>
                    <a:lnTo>
                      <a:pt x="52" y="10"/>
                    </a:lnTo>
                    <a:lnTo>
                      <a:pt x="34" y="8"/>
                    </a:lnTo>
                    <a:lnTo>
                      <a:pt x="17" y="7"/>
                    </a:lnTo>
                    <a:lnTo>
                      <a:pt x="0" y="5"/>
                    </a:lnTo>
                    <a:lnTo>
                      <a:pt x="0" y="3"/>
                    </a:lnTo>
                    <a:lnTo>
                      <a:pt x="0" y="2"/>
                    </a:lnTo>
                    <a:lnTo>
                      <a:pt x="0" y="0"/>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59" name="Freeform 121">
                <a:extLst>
                  <a:ext uri="{FF2B5EF4-FFF2-40B4-BE49-F238E27FC236}">
                    <a16:creationId xmlns:a16="http://schemas.microsoft.com/office/drawing/2014/main" id="{5DA55E53-5C8B-44F3-A0FB-126C00A6BF30}"/>
                  </a:ext>
                </a:extLst>
              </p:cNvPr>
              <p:cNvSpPr>
                <a:spLocks/>
              </p:cNvSpPr>
              <p:nvPr/>
            </p:nvSpPr>
            <p:spPr bwMode="auto">
              <a:xfrm>
                <a:off x="5480" y="1106"/>
                <a:ext cx="48" cy="3"/>
              </a:xfrm>
              <a:custGeom>
                <a:avLst/>
                <a:gdLst>
                  <a:gd name="T0" fmla="*/ 8 w 145"/>
                  <a:gd name="T1" fmla="*/ 0 h 9"/>
                  <a:gd name="T2" fmla="*/ 41 w 145"/>
                  <a:gd name="T3" fmla="*/ 1 h 9"/>
                  <a:gd name="T4" fmla="*/ 76 w 145"/>
                  <a:gd name="T5" fmla="*/ 2 h 9"/>
                  <a:gd name="T6" fmla="*/ 110 w 145"/>
                  <a:gd name="T7" fmla="*/ 2 h 9"/>
                  <a:gd name="T8" fmla="*/ 143 w 145"/>
                  <a:gd name="T9" fmla="*/ 2 h 9"/>
                  <a:gd name="T10" fmla="*/ 143 w 145"/>
                  <a:gd name="T11" fmla="*/ 5 h 9"/>
                  <a:gd name="T12" fmla="*/ 145 w 145"/>
                  <a:gd name="T13" fmla="*/ 8 h 9"/>
                  <a:gd name="T14" fmla="*/ 138 w 145"/>
                  <a:gd name="T15" fmla="*/ 8 h 9"/>
                  <a:gd name="T16" fmla="*/ 129 w 145"/>
                  <a:gd name="T17" fmla="*/ 9 h 9"/>
                  <a:gd name="T18" fmla="*/ 122 w 145"/>
                  <a:gd name="T19" fmla="*/ 9 h 9"/>
                  <a:gd name="T20" fmla="*/ 114 w 145"/>
                  <a:gd name="T21" fmla="*/ 9 h 9"/>
                  <a:gd name="T22" fmla="*/ 108 w 145"/>
                  <a:gd name="T23" fmla="*/ 8 h 9"/>
                  <a:gd name="T24" fmla="*/ 101 w 145"/>
                  <a:gd name="T25" fmla="*/ 8 h 9"/>
                  <a:gd name="T26" fmla="*/ 95 w 145"/>
                  <a:gd name="T27" fmla="*/ 8 h 9"/>
                  <a:gd name="T28" fmla="*/ 89 w 145"/>
                  <a:gd name="T29" fmla="*/ 9 h 9"/>
                  <a:gd name="T30" fmla="*/ 81 w 145"/>
                  <a:gd name="T31" fmla="*/ 9 h 9"/>
                  <a:gd name="T32" fmla="*/ 75 w 145"/>
                  <a:gd name="T33" fmla="*/ 9 h 9"/>
                  <a:gd name="T34" fmla="*/ 69 w 145"/>
                  <a:gd name="T35" fmla="*/ 9 h 9"/>
                  <a:gd name="T36" fmla="*/ 62 w 145"/>
                  <a:gd name="T37" fmla="*/ 9 h 9"/>
                  <a:gd name="T38" fmla="*/ 59 w 145"/>
                  <a:gd name="T39" fmla="*/ 8 h 9"/>
                  <a:gd name="T40" fmla="*/ 55 w 145"/>
                  <a:gd name="T41" fmla="*/ 8 h 9"/>
                  <a:gd name="T42" fmla="*/ 50 w 145"/>
                  <a:gd name="T43" fmla="*/ 8 h 9"/>
                  <a:gd name="T44" fmla="*/ 47 w 145"/>
                  <a:gd name="T45" fmla="*/ 8 h 9"/>
                  <a:gd name="T46" fmla="*/ 41 w 145"/>
                  <a:gd name="T47" fmla="*/ 6 h 9"/>
                  <a:gd name="T48" fmla="*/ 34 w 145"/>
                  <a:gd name="T49" fmla="*/ 6 h 9"/>
                  <a:gd name="T50" fmla="*/ 27 w 145"/>
                  <a:gd name="T51" fmla="*/ 6 h 9"/>
                  <a:gd name="T52" fmla="*/ 22 w 145"/>
                  <a:gd name="T53" fmla="*/ 6 h 9"/>
                  <a:gd name="T54" fmla="*/ 17 w 145"/>
                  <a:gd name="T55" fmla="*/ 6 h 9"/>
                  <a:gd name="T56" fmla="*/ 11 w 145"/>
                  <a:gd name="T57" fmla="*/ 6 h 9"/>
                  <a:gd name="T58" fmla="*/ 3 w 145"/>
                  <a:gd name="T59" fmla="*/ 5 h 9"/>
                  <a:gd name="T60" fmla="*/ 0 w 145"/>
                  <a:gd name="T61" fmla="*/ 4 h 9"/>
                  <a:gd name="T62" fmla="*/ 1 w 145"/>
                  <a:gd name="T63" fmla="*/ 2 h 9"/>
                  <a:gd name="T64" fmla="*/ 3 w 145"/>
                  <a:gd name="T65" fmla="*/ 2 h 9"/>
                  <a:gd name="T66" fmla="*/ 7 w 145"/>
                  <a:gd name="T67" fmla="*/ 0 h 9"/>
                  <a:gd name="T68" fmla="*/ 8 w 145"/>
                  <a:gd name="T69" fmla="*/ 0 h 9"/>
                  <a:gd name="T70" fmla="*/ 8 w 145"/>
                  <a:gd name="T7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5" h="9">
                    <a:moveTo>
                      <a:pt x="8" y="0"/>
                    </a:moveTo>
                    <a:lnTo>
                      <a:pt x="41" y="1"/>
                    </a:lnTo>
                    <a:lnTo>
                      <a:pt x="76" y="2"/>
                    </a:lnTo>
                    <a:lnTo>
                      <a:pt x="110" y="2"/>
                    </a:lnTo>
                    <a:lnTo>
                      <a:pt x="143" y="2"/>
                    </a:lnTo>
                    <a:lnTo>
                      <a:pt x="143" y="5"/>
                    </a:lnTo>
                    <a:lnTo>
                      <a:pt x="145" y="8"/>
                    </a:lnTo>
                    <a:lnTo>
                      <a:pt x="138" y="8"/>
                    </a:lnTo>
                    <a:lnTo>
                      <a:pt x="129" y="9"/>
                    </a:lnTo>
                    <a:lnTo>
                      <a:pt x="122" y="9"/>
                    </a:lnTo>
                    <a:lnTo>
                      <a:pt x="114" y="9"/>
                    </a:lnTo>
                    <a:lnTo>
                      <a:pt x="108" y="8"/>
                    </a:lnTo>
                    <a:lnTo>
                      <a:pt x="101" y="8"/>
                    </a:lnTo>
                    <a:lnTo>
                      <a:pt x="95" y="8"/>
                    </a:lnTo>
                    <a:lnTo>
                      <a:pt x="89" y="9"/>
                    </a:lnTo>
                    <a:lnTo>
                      <a:pt x="81" y="9"/>
                    </a:lnTo>
                    <a:lnTo>
                      <a:pt x="75" y="9"/>
                    </a:lnTo>
                    <a:lnTo>
                      <a:pt x="69" y="9"/>
                    </a:lnTo>
                    <a:lnTo>
                      <a:pt x="62" y="9"/>
                    </a:lnTo>
                    <a:lnTo>
                      <a:pt x="59" y="8"/>
                    </a:lnTo>
                    <a:lnTo>
                      <a:pt x="55" y="8"/>
                    </a:lnTo>
                    <a:lnTo>
                      <a:pt x="50" y="8"/>
                    </a:lnTo>
                    <a:lnTo>
                      <a:pt x="47" y="8"/>
                    </a:lnTo>
                    <a:lnTo>
                      <a:pt x="41" y="6"/>
                    </a:lnTo>
                    <a:lnTo>
                      <a:pt x="34" y="6"/>
                    </a:lnTo>
                    <a:lnTo>
                      <a:pt x="27" y="6"/>
                    </a:lnTo>
                    <a:lnTo>
                      <a:pt x="22" y="6"/>
                    </a:lnTo>
                    <a:lnTo>
                      <a:pt x="17" y="6"/>
                    </a:lnTo>
                    <a:lnTo>
                      <a:pt x="11" y="6"/>
                    </a:lnTo>
                    <a:lnTo>
                      <a:pt x="3" y="5"/>
                    </a:lnTo>
                    <a:lnTo>
                      <a:pt x="0" y="4"/>
                    </a:lnTo>
                    <a:lnTo>
                      <a:pt x="1" y="2"/>
                    </a:lnTo>
                    <a:lnTo>
                      <a:pt x="3" y="2"/>
                    </a:lnTo>
                    <a:lnTo>
                      <a:pt x="7" y="0"/>
                    </a:lnTo>
                    <a:lnTo>
                      <a:pt x="8"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60" name="Freeform 122">
                <a:extLst>
                  <a:ext uri="{FF2B5EF4-FFF2-40B4-BE49-F238E27FC236}">
                    <a16:creationId xmlns:a16="http://schemas.microsoft.com/office/drawing/2014/main" id="{5960AEAE-A64D-4AF7-9696-7A2C2A8048F2}"/>
                  </a:ext>
                </a:extLst>
              </p:cNvPr>
              <p:cNvSpPr>
                <a:spLocks/>
              </p:cNvSpPr>
              <p:nvPr/>
            </p:nvSpPr>
            <p:spPr bwMode="auto">
              <a:xfrm>
                <a:off x="5424" y="1140"/>
                <a:ext cx="113" cy="18"/>
              </a:xfrm>
              <a:custGeom>
                <a:avLst/>
                <a:gdLst>
                  <a:gd name="T0" fmla="*/ 331 w 339"/>
                  <a:gd name="T1" fmla="*/ 3 h 53"/>
                  <a:gd name="T2" fmla="*/ 339 w 339"/>
                  <a:gd name="T3" fmla="*/ 7 h 53"/>
                  <a:gd name="T4" fmla="*/ 305 w 339"/>
                  <a:gd name="T5" fmla="*/ 8 h 53"/>
                  <a:gd name="T6" fmla="*/ 270 w 339"/>
                  <a:gd name="T7" fmla="*/ 12 h 53"/>
                  <a:gd name="T8" fmla="*/ 233 w 339"/>
                  <a:gd name="T9" fmla="*/ 15 h 53"/>
                  <a:gd name="T10" fmla="*/ 200 w 339"/>
                  <a:gd name="T11" fmla="*/ 20 h 53"/>
                  <a:gd name="T12" fmla="*/ 154 w 339"/>
                  <a:gd name="T13" fmla="*/ 27 h 53"/>
                  <a:gd name="T14" fmla="*/ 110 w 339"/>
                  <a:gd name="T15" fmla="*/ 33 h 53"/>
                  <a:gd name="T16" fmla="*/ 65 w 339"/>
                  <a:gd name="T17" fmla="*/ 39 h 53"/>
                  <a:gd name="T18" fmla="*/ 20 w 339"/>
                  <a:gd name="T19" fmla="*/ 48 h 53"/>
                  <a:gd name="T20" fmla="*/ 14 w 339"/>
                  <a:gd name="T21" fmla="*/ 49 h 53"/>
                  <a:gd name="T22" fmla="*/ 10 w 339"/>
                  <a:gd name="T23" fmla="*/ 51 h 53"/>
                  <a:gd name="T24" fmla="*/ 5 w 339"/>
                  <a:gd name="T25" fmla="*/ 52 h 53"/>
                  <a:gd name="T26" fmla="*/ 0 w 339"/>
                  <a:gd name="T27" fmla="*/ 53 h 53"/>
                  <a:gd name="T28" fmla="*/ 7 w 339"/>
                  <a:gd name="T29" fmla="*/ 44 h 53"/>
                  <a:gd name="T30" fmla="*/ 53 w 339"/>
                  <a:gd name="T31" fmla="*/ 35 h 53"/>
                  <a:gd name="T32" fmla="*/ 102 w 339"/>
                  <a:gd name="T33" fmla="*/ 28 h 53"/>
                  <a:gd name="T34" fmla="*/ 149 w 339"/>
                  <a:gd name="T35" fmla="*/ 22 h 53"/>
                  <a:gd name="T36" fmla="*/ 195 w 339"/>
                  <a:gd name="T37" fmla="*/ 13 h 53"/>
                  <a:gd name="T38" fmla="*/ 223 w 339"/>
                  <a:gd name="T39" fmla="*/ 10 h 53"/>
                  <a:gd name="T40" fmla="*/ 254 w 339"/>
                  <a:gd name="T41" fmla="*/ 8 h 53"/>
                  <a:gd name="T42" fmla="*/ 284 w 339"/>
                  <a:gd name="T43" fmla="*/ 4 h 53"/>
                  <a:gd name="T44" fmla="*/ 314 w 339"/>
                  <a:gd name="T45" fmla="*/ 0 h 53"/>
                  <a:gd name="T46" fmla="*/ 319 w 339"/>
                  <a:gd name="T47" fmla="*/ 0 h 53"/>
                  <a:gd name="T48" fmla="*/ 323 w 339"/>
                  <a:gd name="T49" fmla="*/ 2 h 53"/>
                  <a:gd name="T50" fmla="*/ 326 w 339"/>
                  <a:gd name="T51" fmla="*/ 3 h 53"/>
                  <a:gd name="T52" fmla="*/ 331 w 339"/>
                  <a:gd name="T53" fmla="*/ 3 h 53"/>
                  <a:gd name="T54" fmla="*/ 331 w 339"/>
                  <a:gd name="T55"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9" h="53">
                    <a:moveTo>
                      <a:pt x="331" y="3"/>
                    </a:moveTo>
                    <a:lnTo>
                      <a:pt x="339" y="7"/>
                    </a:lnTo>
                    <a:lnTo>
                      <a:pt x="305" y="8"/>
                    </a:lnTo>
                    <a:lnTo>
                      <a:pt x="270" y="12"/>
                    </a:lnTo>
                    <a:lnTo>
                      <a:pt x="233" y="15"/>
                    </a:lnTo>
                    <a:lnTo>
                      <a:pt x="200" y="20"/>
                    </a:lnTo>
                    <a:lnTo>
                      <a:pt x="154" y="27"/>
                    </a:lnTo>
                    <a:lnTo>
                      <a:pt x="110" y="33"/>
                    </a:lnTo>
                    <a:lnTo>
                      <a:pt x="65" y="39"/>
                    </a:lnTo>
                    <a:lnTo>
                      <a:pt x="20" y="48"/>
                    </a:lnTo>
                    <a:lnTo>
                      <a:pt x="14" y="49"/>
                    </a:lnTo>
                    <a:lnTo>
                      <a:pt x="10" y="51"/>
                    </a:lnTo>
                    <a:lnTo>
                      <a:pt x="5" y="52"/>
                    </a:lnTo>
                    <a:lnTo>
                      <a:pt x="0" y="53"/>
                    </a:lnTo>
                    <a:lnTo>
                      <a:pt x="7" y="44"/>
                    </a:lnTo>
                    <a:lnTo>
                      <a:pt x="53" y="35"/>
                    </a:lnTo>
                    <a:lnTo>
                      <a:pt x="102" y="28"/>
                    </a:lnTo>
                    <a:lnTo>
                      <a:pt x="149" y="22"/>
                    </a:lnTo>
                    <a:lnTo>
                      <a:pt x="195" y="13"/>
                    </a:lnTo>
                    <a:lnTo>
                      <a:pt x="223" y="10"/>
                    </a:lnTo>
                    <a:lnTo>
                      <a:pt x="254" y="8"/>
                    </a:lnTo>
                    <a:lnTo>
                      <a:pt x="284" y="4"/>
                    </a:lnTo>
                    <a:lnTo>
                      <a:pt x="314" y="0"/>
                    </a:lnTo>
                    <a:lnTo>
                      <a:pt x="319" y="0"/>
                    </a:lnTo>
                    <a:lnTo>
                      <a:pt x="323" y="2"/>
                    </a:lnTo>
                    <a:lnTo>
                      <a:pt x="326" y="3"/>
                    </a:lnTo>
                    <a:lnTo>
                      <a:pt x="331" y="3"/>
                    </a:lnTo>
                    <a:lnTo>
                      <a:pt x="33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61" name="Freeform 123">
                <a:extLst>
                  <a:ext uri="{FF2B5EF4-FFF2-40B4-BE49-F238E27FC236}">
                    <a16:creationId xmlns:a16="http://schemas.microsoft.com/office/drawing/2014/main" id="{B4A8A132-F1C9-42F8-BFE1-ADA00A89A9D9}"/>
                  </a:ext>
                </a:extLst>
              </p:cNvPr>
              <p:cNvSpPr>
                <a:spLocks/>
              </p:cNvSpPr>
              <p:nvPr/>
            </p:nvSpPr>
            <p:spPr bwMode="auto">
              <a:xfrm>
                <a:off x="5232" y="1050"/>
                <a:ext cx="14" cy="47"/>
              </a:xfrm>
              <a:custGeom>
                <a:avLst/>
                <a:gdLst>
                  <a:gd name="T0" fmla="*/ 42 w 42"/>
                  <a:gd name="T1" fmla="*/ 0 h 140"/>
                  <a:gd name="T2" fmla="*/ 37 w 42"/>
                  <a:gd name="T3" fmla="*/ 15 h 140"/>
                  <a:gd name="T4" fmla="*/ 31 w 42"/>
                  <a:gd name="T5" fmla="*/ 32 h 140"/>
                  <a:gd name="T6" fmla="*/ 25 w 42"/>
                  <a:gd name="T7" fmla="*/ 47 h 140"/>
                  <a:gd name="T8" fmla="*/ 20 w 42"/>
                  <a:gd name="T9" fmla="*/ 63 h 140"/>
                  <a:gd name="T10" fmla="*/ 15 w 42"/>
                  <a:gd name="T11" fmla="*/ 78 h 140"/>
                  <a:gd name="T12" fmla="*/ 11 w 42"/>
                  <a:gd name="T13" fmla="*/ 93 h 140"/>
                  <a:gd name="T14" fmla="*/ 8 w 42"/>
                  <a:gd name="T15" fmla="*/ 107 h 140"/>
                  <a:gd name="T16" fmla="*/ 5 w 42"/>
                  <a:gd name="T17" fmla="*/ 122 h 140"/>
                  <a:gd name="T18" fmla="*/ 3 w 42"/>
                  <a:gd name="T19" fmla="*/ 127 h 140"/>
                  <a:gd name="T20" fmla="*/ 3 w 42"/>
                  <a:gd name="T21" fmla="*/ 135 h 140"/>
                  <a:gd name="T22" fmla="*/ 2 w 42"/>
                  <a:gd name="T23" fmla="*/ 138 h 140"/>
                  <a:gd name="T24" fmla="*/ 1 w 42"/>
                  <a:gd name="T25" fmla="*/ 140 h 140"/>
                  <a:gd name="T26" fmla="*/ 0 w 42"/>
                  <a:gd name="T27" fmla="*/ 130 h 140"/>
                  <a:gd name="T28" fmla="*/ 1 w 42"/>
                  <a:gd name="T29" fmla="*/ 121 h 140"/>
                  <a:gd name="T30" fmla="*/ 3 w 42"/>
                  <a:gd name="T31" fmla="*/ 111 h 140"/>
                  <a:gd name="T32" fmla="*/ 6 w 42"/>
                  <a:gd name="T33" fmla="*/ 101 h 140"/>
                  <a:gd name="T34" fmla="*/ 10 w 42"/>
                  <a:gd name="T35" fmla="*/ 79 h 140"/>
                  <a:gd name="T36" fmla="*/ 16 w 42"/>
                  <a:gd name="T37" fmla="*/ 58 h 140"/>
                  <a:gd name="T38" fmla="*/ 24 w 42"/>
                  <a:gd name="T39" fmla="*/ 37 h 140"/>
                  <a:gd name="T40" fmla="*/ 34 w 42"/>
                  <a:gd name="T41" fmla="*/ 16 h 140"/>
                  <a:gd name="T42" fmla="*/ 35 w 42"/>
                  <a:gd name="T43" fmla="*/ 11 h 140"/>
                  <a:gd name="T44" fmla="*/ 36 w 42"/>
                  <a:gd name="T45" fmla="*/ 5 h 140"/>
                  <a:gd name="T46" fmla="*/ 37 w 42"/>
                  <a:gd name="T47" fmla="*/ 1 h 140"/>
                  <a:gd name="T48" fmla="*/ 42 w 42"/>
                  <a:gd name="T49" fmla="*/ 0 h 140"/>
                  <a:gd name="T50" fmla="*/ 42 w 42"/>
                  <a:gd name="T5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140">
                    <a:moveTo>
                      <a:pt x="42" y="0"/>
                    </a:moveTo>
                    <a:lnTo>
                      <a:pt x="37" y="15"/>
                    </a:lnTo>
                    <a:lnTo>
                      <a:pt x="31" y="32"/>
                    </a:lnTo>
                    <a:lnTo>
                      <a:pt x="25" y="47"/>
                    </a:lnTo>
                    <a:lnTo>
                      <a:pt x="20" y="63"/>
                    </a:lnTo>
                    <a:lnTo>
                      <a:pt x="15" y="78"/>
                    </a:lnTo>
                    <a:lnTo>
                      <a:pt x="11" y="93"/>
                    </a:lnTo>
                    <a:lnTo>
                      <a:pt x="8" y="107"/>
                    </a:lnTo>
                    <a:lnTo>
                      <a:pt x="5" y="122"/>
                    </a:lnTo>
                    <a:lnTo>
                      <a:pt x="3" y="127"/>
                    </a:lnTo>
                    <a:lnTo>
                      <a:pt x="3" y="135"/>
                    </a:lnTo>
                    <a:lnTo>
                      <a:pt x="2" y="138"/>
                    </a:lnTo>
                    <a:lnTo>
                      <a:pt x="1" y="140"/>
                    </a:lnTo>
                    <a:lnTo>
                      <a:pt x="0" y="130"/>
                    </a:lnTo>
                    <a:lnTo>
                      <a:pt x="1" y="121"/>
                    </a:lnTo>
                    <a:lnTo>
                      <a:pt x="3" y="111"/>
                    </a:lnTo>
                    <a:lnTo>
                      <a:pt x="6" y="101"/>
                    </a:lnTo>
                    <a:lnTo>
                      <a:pt x="10" y="79"/>
                    </a:lnTo>
                    <a:lnTo>
                      <a:pt x="16" y="58"/>
                    </a:lnTo>
                    <a:lnTo>
                      <a:pt x="24" y="37"/>
                    </a:lnTo>
                    <a:lnTo>
                      <a:pt x="34" y="16"/>
                    </a:lnTo>
                    <a:lnTo>
                      <a:pt x="35" y="11"/>
                    </a:lnTo>
                    <a:lnTo>
                      <a:pt x="36" y="5"/>
                    </a:lnTo>
                    <a:lnTo>
                      <a:pt x="37" y="1"/>
                    </a:lnTo>
                    <a:lnTo>
                      <a:pt x="42" y="0"/>
                    </a:lnTo>
                    <a:lnTo>
                      <a:pt x="42"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62" name="Freeform 124">
                <a:extLst>
                  <a:ext uri="{FF2B5EF4-FFF2-40B4-BE49-F238E27FC236}">
                    <a16:creationId xmlns:a16="http://schemas.microsoft.com/office/drawing/2014/main" id="{C27C7D06-62B7-4E70-A8ED-71B56CE25B93}"/>
                  </a:ext>
                </a:extLst>
              </p:cNvPr>
              <p:cNvSpPr>
                <a:spLocks/>
              </p:cNvSpPr>
              <p:nvPr/>
            </p:nvSpPr>
            <p:spPr bwMode="auto">
              <a:xfrm>
                <a:off x="5222" y="1053"/>
                <a:ext cx="21" cy="45"/>
              </a:xfrm>
              <a:custGeom>
                <a:avLst/>
                <a:gdLst>
                  <a:gd name="T0" fmla="*/ 62 w 62"/>
                  <a:gd name="T1" fmla="*/ 133 h 134"/>
                  <a:gd name="T2" fmla="*/ 58 w 62"/>
                  <a:gd name="T3" fmla="*/ 134 h 134"/>
                  <a:gd name="T4" fmla="*/ 53 w 62"/>
                  <a:gd name="T5" fmla="*/ 122 h 134"/>
                  <a:gd name="T6" fmla="*/ 46 w 62"/>
                  <a:gd name="T7" fmla="*/ 109 h 134"/>
                  <a:gd name="T8" fmla="*/ 40 w 62"/>
                  <a:gd name="T9" fmla="*/ 94 h 134"/>
                  <a:gd name="T10" fmla="*/ 35 w 62"/>
                  <a:gd name="T11" fmla="*/ 83 h 134"/>
                  <a:gd name="T12" fmla="*/ 26 w 62"/>
                  <a:gd name="T13" fmla="*/ 63 h 134"/>
                  <a:gd name="T14" fmla="*/ 18 w 62"/>
                  <a:gd name="T15" fmla="*/ 41 h 134"/>
                  <a:gd name="T16" fmla="*/ 9 w 62"/>
                  <a:gd name="T17" fmla="*/ 19 h 134"/>
                  <a:gd name="T18" fmla="*/ 0 w 62"/>
                  <a:gd name="T19" fmla="*/ 0 h 134"/>
                  <a:gd name="T20" fmla="*/ 4 w 62"/>
                  <a:gd name="T21" fmla="*/ 0 h 134"/>
                  <a:gd name="T22" fmla="*/ 9 w 62"/>
                  <a:gd name="T23" fmla="*/ 10 h 134"/>
                  <a:gd name="T24" fmla="*/ 14 w 62"/>
                  <a:gd name="T25" fmla="*/ 23 h 134"/>
                  <a:gd name="T26" fmla="*/ 19 w 62"/>
                  <a:gd name="T27" fmla="*/ 34 h 134"/>
                  <a:gd name="T28" fmla="*/ 24 w 62"/>
                  <a:gd name="T29" fmla="*/ 44 h 134"/>
                  <a:gd name="T30" fmla="*/ 33 w 62"/>
                  <a:gd name="T31" fmla="*/ 64 h 134"/>
                  <a:gd name="T32" fmla="*/ 43 w 62"/>
                  <a:gd name="T33" fmla="*/ 89 h 134"/>
                  <a:gd name="T34" fmla="*/ 53 w 62"/>
                  <a:gd name="T35" fmla="*/ 113 h 134"/>
                  <a:gd name="T36" fmla="*/ 62 w 62"/>
                  <a:gd name="T37" fmla="*/ 133 h 134"/>
                  <a:gd name="T38" fmla="*/ 62 w 62"/>
                  <a:gd name="T39" fmla="*/ 1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134">
                    <a:moveTo>
                      <a:pt x="62" y="133"/>
                    </a:moveTo>
                    <a:lnTo>
                      <a:pt x="58" y="134"/>
                    </a:lnTo>
                    <a:lnTo>
                      <a:pt x="53" y="122"/>
                    </a:lnTo>
                    <a:lnTo>
                      <a:pt x="46" y="109"/>
                    </a:lnTo>
                    <a:lnTo>
                      <a:pt x="40" y="94"/>
                    </a:lnTo>
                    <a:lnTo>
                      <a:pt x="35" y="83"/>
                    </a:lnTo>
                    <a:lnTo>
                      <a:pt x="26" y="63"/>
                    </a:lnTo>
                    <a:lnTo>
                      <a:pt x="18" y="41"/>
                    </a:lnTo>
                    <a:lnTo>
                      <a:pt x="9" y="19"/>
                    </a:lnTo>
                    <a:lnTo>
                      <a:pt x="0" y="0"/>
                    </a:lnTo>
                    <a:lnTo>
                      <a:pt x="4" y="0"/>
                    </a:lnTo>
                    <a:lnTo>
                      <a:pt x="9" y="10"/>
                    </a:lnTo>
                    <a:lnTo>
                      <a:pt x="14" y="23"/>
                    </a:lnTo>
                    <a:lnTo>
                      <a:pt x="19" y="34"/>
                    </a:lnTo>
                    <a:lnTo>
                      <a:pt x="24" y="44"/>
                    </a:lnTo>
                    <a:lnTo>
                      <a:pt x="33" y="64"/>
                    </a:lnTo>
                    <a:lnTo>
                      <a:pt x="43" y="89"/>
                    </a:lnTo>
                    <a:lnTo>
                      <a:pt x="53" y="113"/>
                    </a:lnTo>
                    <a:lnTo>
                      <a:pt x="62" y="133"/>
                    </a:lnTo>
                    <a:lnTo>
                      <a:pt x="62" y="13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63" name="Freeform 125">
                <a:extLst>
                  <a:ext uri="{FF2B5EF4-FFF2-40B4-BE49-F238E27FC236}">
                    <a16:creationId xmlns:a16="http://schemas.microsoft.com/office/drawing/2014/main" id="{8935EF54-E45C-4CD7-99AB-734621FFA2A2}"/>
                  </a:ext>
                </a:extLst>
              </p:cNvPr>
              <p:cNvSpPr>
                <a:spLocks/>
              </p:cNvSpPr>
              <p:nvPr/>
            </p:nvSpPr>
            <p:spPr bwMode="auto">
              <a:xfrm>
                <a:off x="5249" y="1049"/>
                <a:ext cx="7" cy="42"/>
              </a:xfrm>
              <a:custGeom>
                <a:avLst/>
                <a:gdLst>
                  <a:gd name="T0" fmla="*/ 6 w 22"/>
                  <a:gd name="T1" fmla="*/ 0 h 128"/>
                  <a:gd name="T2" fmla="*/ 8 w 22"/>
                  <a:gd name="T3" fmla="*/ 30 h 128"/>
                  <a:gd name="T4" fmla="*/ 11 w 22"/>
                  <a:gd name="T5" fmla="*/ 62 h 128"/>
                  <a:gd name="T6" fmla="*/ 17 w 22"/>
                  <a:gd name="T7" fmla="*/ 92 h 128"/>
                  <a:gd name="T8" fmla="*/ 22 w 22"/>
                  <a:gd name="T9" fmla="*/ 122 h 128"/>
                  <a:gd name="T10" fmla="*/ 20 w 22"/>
                  <a:gd name="T11" fmla="*/ 123 h 128"/>
                  <a:gd name="T12" fmla="*/ 20 w 22"/>
                  <a:gd name="T13" fmla="*/ 126 h 128"/>
                  <a:gd name="T14" fmla="*/ 19 w 22"/>
                  <a:gd name="T15" fmla="*/ 127 h 128"/>
                  <a:gd name="T16" fmla="*/ 18 w 22"/>
                  <a:gd name="T17" fmla="*/ 128 h 128"/>
                  <a:gd name="T18" fmla="*/ 15 w 22"/>
                  <a:gd name="T19" fmla="*/ 111 h 128"/>
                  <a:gd name="T20" fmla="*/ 13 w 22"/>
                  <a:gd name="T21" fmla="*/ 94 h 128"/>
                  <a:gd name="T22" fmla="*/ 10 w 22"/>
                  <a:gd name="T23" fmla="*/ 78 h 128"/>
                  <a:gd name="T24" fmla="*/ 6 w 22"/>
                  <a:gd name="T25" fmla="*/ 62 h 128"/>
                  <a:gd name="T26" fmla="*/ 5 w 22"/>
                  <a:gd name="T27" fmla="*/ 47 h 128"/>
                  <a:gd name="T28" fmla="*/ 4 w 22"/>
                  <a:gd name="T29" fmla="*/ 30 h 128"/>
                  <a:gd name="T30" fmla="*/ 1 w 22"/>
                  <a:gd name="T31" fmla="*/ 15 h 128"/>
                  <a:gd name="T32" fmla="*/ 0 w 22"/>
                  <a:gd name="T33" fmla="*/ 0 h 128"/>
                  <a:gd name="T34" fmla="*/ 3 w 22"/>
                  <a:gd name="T35" fmla="*/ 0 h 128"/>
                  <a:gd name="T36" fmla="*/ 6 w 22"/>
                  <a:gd name="T37" fmla="*/ 0 h 128"/>
                  <a:gd name="T38" fmla="*/ 6 w 22"/>
                  <a:gd name="T3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28">
                    <a:moveTo>
                      <a:pt x="6" y="0"/>
                    </a:moveTo>
                    <a:lnTo>
                      <a:pt x="8" y="30"/>
                    </a:lnTo>
                    <a:lnTo>
                      <a:pt x="11" y="62"/>
                    </a:lnTo>
                    <a:lnTo>
                      <a:pt x="17" y="92"/>
                    </a:lnTo>
                    <a:lnTo>
                      <a:pt x="22" y="122"/>
                    </a:lnTo>
                    <a:lnTo>
                      <a:pt x="20" y="123"/>
                    </a:lnTo>
                    <a:lnTo>
                      <a:pt x="20" y="126"/>
                    </a:lnTo>
                    <a:lnTo>
                      <a:pt x="19" y="127"/>
                    </a:lnTo>
                    <a:lnTo>
                      <a:pt x="18" y="128"/>
                    </a:lnTo>
                    <a:lnTo>
                      <a:pt x="15" y="111"/>
                    </a:lnTo>
                    <a:lnTo>
                      <a:pt x="13" y="94"/>
                    </a:lnTo>
                    <a:lnTo>
                      <a:pt x="10" y="78"/>
                    </a:lnTo>
                    <a:lnTo>
                      <a:pt x="6" y="62"/>
                    </a:lnTo>
                    <a:lnTo>
                      <a:pt x="5" y="47"/>
                    </a:lnTo>
                    <a:lnTo>
                      <a:pt x="4" y="30"/>
                    </a:lnTo>
                    <a:lnTo>
                      <a:pt x="1" y="15"/>
                    </a:lnTo>
                    <a:lnTo>
                      <a:pt x="0" y="0"/>
                    </a:lnTo>
                    <a:lnTo>
                      <a:pt x="3" y="0"/>
                    </a:lnTo>
                    <a:lnTo>
                      <a:pt x="6" y="0"/>
                    </a:lnTo>
                    <a:lnTo>
                      <a:pt x="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64" name="Freeform 126">
                <a:extLst>
                  <a:ext uri="{FF2B5EF4-FFF2-40B4-BE49-F238E27FC236}">
                    <a16:creationId xmlns:a16="http://schemas.microsoft.com/office/drawing/2014/main" id="{C6431214-81D2-4D00-998F-CCB9659BFFCD}"/>
                  </a:ext>
                </a:extLst>
              </p:cNvPr>
              <p:cNvSpPr>
                <a:spLocks/>
              </p:cNvSpPr>
              <p:nvPr/>
            </p:nvSpPr>
            <p:spPr bwMode="auto">
              <a:xfrm>
                <a:off x="5198" y="1063"/>
                <a:ext cx="34" cy="35"/>
              </a:xfrm>
              <a:custGeom>
                <a:avLst/>
                <a:gdLst>
                  <a:gd name="T0" fmla="*/ 101 w 101"/>
                  <a:gd name="T1" fmla="*/ 103 h 104"/>
                  <a:gd name="T2" fmla="*/ 98 w 101"/>
                  <a:gd name="T3" fmla="*/ 104 h 104"/>
                  <a:gd name="T4" fmla="*/ 95 w 101"/>
                  <a:gd name="T5" fmla="*/ 103 h 104"/>
                  <a:gd name="T6" fmla="*/ 90 w 101"/>
                  <a:gd name="T7" fmla="*/ 99 h 104"/>
                  <a:gd name="T8" fmla="*/ 87 w 101"/>
                  <a:gd name="T9" fmla="*/ 97 h 104"/>
                  <a:gd name="T10" fmla="*/ 64 w 101"/>
                  <a:gd name="T11" fmla="*/ 74 h 104"/>
                  <a:gd name="T12" fmla="*/ 42 w 101"/>
                  <a:gd name="T13" fmla="*/ 52 h 104"/>
                  <a:gd name="T14" fmla="*/ 20 w 101"/>
                  <a:gd name="T15" fmla="*/ 28 h 104"/>
                  <a:gd name="T16" fmla="*/ 0 w 101"/>
                  <a:gd name="T17" fmla="*/ 5 h 104"/>
                  <a:gd name="T18" fmla="*/ 0 w 101"/>
                  <a:gd name="T19" fmla="*/ 3 h 104"/>
                  <a:gd name="T20" fmla="*/ 2 w 101"/>
                  <a:gd name="T21" fmla="*/ 0 h 104"/>
                  <a:gd name="T22" fmla="*/ 12 w 101"/>
                  <a:gd name="T23" fmla="*/ 11 h 104"/>
                  <a:gd name="T24" fmla="*/ 23 w 101"/>
                  <a:gd name="T25" fmla="*/ 24 h 104"/>
                  <a:gd name="T26" fmla="*/ 33 w 101"/>
                  <a:gd name="T27" fmla="*/ 36 h 104"/>
                  <a:gd name="T28" fmla="*/ 46 w 101"/>
                  <a:gd name="T29" fmla="*/ 49 h 104"/>
                  <a:gd name="T30" fmla="*/ 58 w 101"/>
                  <a:gd name="T31" fmla="*/ 63 h 104"/>
                  <a:gd name="T32" fmla="*/ 72 w 101"/>
                  <a:gd name="T33" fmla="*/ 77 h 104"/>
                  <a:gd name="T34" fmla="*/ 86 w 101"/>
                  <a:gd name="T35" fmla="*/ 89 h 104"/>
                  <a:gd name="T36" fmla="*/ 101 w 101"/>
                  <a:gd name="T37" fmla="*/ 103 h 104"/>
                  <a:gd name="T38" fmla="*/ 101 w 101"/>
                  <a:gd name="T39" fmla="*/ 10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104">
                    <a:moveTo>
                      <a:pt x="101" y="103"/>
                    </a:moveTo>
                    <a:lnTo>
                      <a:pt x="98" y="104"/>
                    </a:lnTo>
                    <a:lnTo>
                      <a:pt x="95" y="103"/>
                    </a:lnTo>
                    <a:lnTo>
                      <a:pt x="90" y="99"/>
                    </a:lnTo>
                    <a:lnTo>
                      <a:pt x="87" y="97"/>
                    </a:lnTo>
                    <a:lnTo>
                      <a:pt x="64" y="74"/>
                    </a:lnTo>
                    <a:lnTo>
                      <a:pt x="42" y="52"/>
                    </a:lnTo>
                    <a:lnTo>
                      <a:pt x="20" y="28"/>
                    </a:lnTo>
                    <a:lnTo>
                      <a:pt x="0" y="5"/>
                    </a:lnTo>
                    <a:lnTo>
                      <a:pt x="0" y="3"/>
                    </a:lnTo>
                    <a:lnTo>
                      <a:pt x="2" y="0"/>
                    </a:lnTo>
                    <a:lnTo>
                      <a:pt x="12" y="11"/>
                    </a:lnTo>
                    <a:lnTo>
                      <a:pt x="23" y="24"/>
                    </a:lnTo>
                    <a:lnTo>
                      <a:pt x="33" y="36"/>
                    </a:lnTo>
                    <a:lnTo>
                      <a:pt x="46" y="49"/>
                    </a:lnTo>
                    <a:lnTo>
                      <a:pt x="58" y="63"/>
                    </a:lnTo>
                    <a:lnTo>
                      <a:pt x="72" y="77"/>
                    </a:lnTo>
                    <a:lnTo>
                      <a:pt x="86" y="89"/>
                    </a:lnTo>
                    <a:lnTo>
                      <a:pt x="101" y="103"/>
                    </a:lnTo>
                    <a:lnTo>
                      <a:pt x="101" y="10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65" name="Freeform 127">
                <a:extLst>
                  <a:ext uri="{FF2B5EF4-FFF2-40B4-BE49-F238E27FC236}">
                    <a16:creationId xmlns:a16="http://schemas.microsoft.com/office/drawing/2014/main" id="{3AD393FB-06BF-421D-8E4D-FD1489E49C23}"/>
                  </a:ext>
                </a:extLst>
              </p:cNvPr>
              <p:cNvSpPr>
                <a:spLocks/>
              </p:cNvSpPr>
              <p:nvPr/>
            </p:nvSpPr>
            <p:spPr bwMode="auto">
              <a:xfrm>
                <a:off x="5205" y="1055"/>
                <a:ext cx="17" cy="57"/>
              </a:xfrm>
              <a:custGeom>
                <a:avLst/>
                <a:gdLst>
                  <a:gd name="T0" fmla="*/ 4 w 51"/>
                  <a:gd name="T1" fmla="*/ 0 h 169"/>
                  <a:gd name="T2" fmla="*/ 13 w 51"/>
                  <a:gd name="T3" fmla="*/ 32 h 169"/>
                  <a:gd name="T4" fmla="*/ 24 w 51"/>
                  <a:gd name="T5" fmla="*/ 64 h 169"/>
                  <a:gd name="T6" fmla="*/ 34 w 51"/>
                  <a:gd name="T7" fmla="*/ 96 h 169"/>
                  <a:gd name="T8" fmla="*/ 43 w 51"/>
                  <a:gd name="T9" fmla="*/ 128 h 169"/>
                  <a:gd name="T10" fmla="*/ 46 w 51"/>
                  <a:gd name="T11" fmla="*/ 138 h 169"/>
                  <a:gd name="T12" fmla="*/ 49 w 51"/>
                  <a:gd name="T13" fmla="*/ 148 h 169"/>
                  <a:gd name="T14" fmla="*/ 51 w 51"/>
                  <a:gd name="T15" fmla="*/ 157 h 169"/>
                  <a:gd name="T16" fmla="*/ 51 w 51"/>
                  <a:gd name="T17" fmla="*/ 169 h 169"/>
                  <a:gd name="T18" fmla="*/ 47 w 51"/>
                  <a:gd name="T19" fmla="*/ 160 h 169"/>
                  <a:gd name="T20" fmla="*/ 44 w 51"/>
                  <a:gd name="T21" fmla="*/ 150 h 169"/>
                  <a:gd name="T22" fmla="*/ 42 w 51"/>
                  <a:gd name="T23" fmla="*/ 140 h 169"/>
                  <a:gd name="T24" fmla="*/ 39 w 51"/>
                  <a:gd name="T25" fmla="*/ 130 h 169"/>
                  <a:gd name="T26" fmla="*/ 38 w 51"/>
                  <a:gd name="T27" fmla="*/ 128 h 169"/>
                  <a:gd name="T28" fmla="*/ 37 w 51"/>
                  <a:gd name="T29" fmla="*/ 126 h 169"/>
                  <a:gd name="T30" fmla="*/ 36 w 51"/>
                  <a:gd name="T31" fmla="*/ 123 h 169"/>
                  <a:gd name="T32" fmla="*/ 36 w 51"/>
                  <a:gd name="T33" fmla="*/ 122 h 169"/>
                  <a:gd name="T34" fmla="*/ 34 w 51"/>
                  <a:gd name="T35" fmla="*/ 116 h 169"/>
                  <a:gd name="T36" fmla="*/ 33 w 51"/>
                  <a:gd name="T37" fmla="*/ 111 h 169"/>
                  <a:gd name="T38" fmla="*/ 32 w 51"/>
                  <a:gd name="T39" fmla="*/ 104 h 169"/>
                  <a:gd name="T40" fmla="*/ 31 w 51"/>
                  <a:gd name="T41" fmla="*/ 99 h 169"/>
                  <a:gd name="T42" fmla="*/ 29 w 51"/>
                  <a:gd name="T43" fmla="*/ 96 h 169"/>
                  <a:gd name="T44" fmla="*/ 28 w 51"/>
                  <a:gd name="T45" fmla="*/ 92 h 169"/>
                  <a:gd name="T46" fmla="*/ 27 w 51"/>
                  <a:gd name="T47" fmla="*/ 87 h 169"/>
                  <a:gd name="T48" fmla="*/ 26 w 51"/>
                  <a:gd name="T49" fmla="*/ 83 h 169"/>
                  <a:gd name="T50" fmla="*/ 21 w 51"/>
                  <a:gd name="T51" fmla="*/ 69 h 169"/>
                  <a:gd name="T52" fmla="*/ 16 w 51"/>
                  <a:gd name="T53" fmla="*/ 55 h 169"/>
                  <a:gd name="T54" fmla="*/ 11 w 51"/>
                  <a:gd name="T55" fmla="*/ 42 h 169"/>
                  <a:gd name="T56" fmla="*/ 7 w 51"/>
                  <a:gd name="T57" fmla="*/ 29 h 169"/>
                  <a:gd name="T58" fmla="*/ 4 w 51"/>
                  <a:gd name="T59" fmla="*/ 22 h 169"/>
                  <a:gd name="T60" fmla="*/ 3 w 51"/>
                  <a:gd name="T61" fmla="*/ 14 h 169"/>
                  <a:gd name="T62" fmla="*/ 0 w 51"/>
                  <a:gd name="T63" fmla="*/ 6 h 169"/>
                  <a:gd name="T64" fmla="*/ 0 w 51"/>
                  <a:gd name="T65" fmla="*/ 0 h 169"/>
                  <a:gd name="T66" fmla="*/ 0 w 51"/>
                  <a:gd name="T67" fmla="*/ 0 h 169"/>
                  <a:gd name="T68" fmla="*/ 3 w 51"/>
                  <a:gd name="T69" fmla="*/ 0 h 169"/>
                  <a:gd name="T70" fmla="*/ 4 w 51"/>
                  <a:gd name="T71" fmla="*/ 0 h 169"/>
                  <a:gd name="T72" fmla="*/ 4 w 51"/>
                  <a:gd name="T73" fmla="*/ 0 h 169"/>
                  <a:gd name="T74" fmla="*/ 4 w 51"/>
                  <a:gd name="T7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169">
                    <a:moveTo>
                      <a:pt x="4" y="0"/>
                    </a:moveTo>
                    <a:lnTo>
                      <a:pt x="13" y="32"/>
                    </a:lnTo>
                    <a:lnTo>
                      <a:pt x="24" y="64"/>
                    </a:lnTo>
                    <a:lnTo>
                      <a:pt x="34" y="96"/>
                    </a:lnTo>
                    <a:lnTo>
                      <a:pt x="43" y="128"/>
                    </a:lnTo>
                    <a:lnTo>
                      <a:pt x="46" y="138"/>
                    </a:lnTo>
                    <a:lnTo>
                      <a:pt x="49" y="148"/>
                    </a:lnTo>
                    <a:lnTo>
                      <a:pt x="51" y="157"/>
                    </a:lnTo>
                    <a:lnTo>
                      <a:pt x="51" y="169"/>
                    </a:lnTo>
                    <a:lnTo>
                      <a:pt x="47" y="160"/>
                    </a:lnTo>
                    <a:lnTo>
                      <a:pt x="44" y="150"/>
                    </a:lnTo>
                    <a:lnTo>
                      <a:pt x="42" y="140"/>
                    </a:lnTo>
                    <a:lnTo>
                      <a:pt x="39" y="130"/>
                    </a:lnTo>
                    <a:lnTo>
                      <a:pt x="38" y="128"/>
                    </a:lnTo>
                    <a:lnTo>
                      <a:pt x="37" y="126"/>
                    </a:lnTo>
                    <a:lnTo>
                      <a:pt x="36" y="123"/>
                    </a:lnTo>
                    <a:lnTo>
                      <a:pt x="36" y="122"/>
                    </a:lnTo>
                    <a:lnTo>
                      <a:pt x="34" y="116"/>
                    </a:lnTo>
                    <a:lnTo>
                      <a:pt x="33" y="111"/>
                    </a:lnTo>
                    <a:lnTo>
                      <a:pt x="32" y="104"/>
                    </a:lnTo>
                    <a:lnTo>
                      <a:pt x="31" y="99"/>
                    </a:lnTo>
                    <a:lnTo>
                      <a:pt x="29" y="96"/>
                    </a:lnTo>
                    <a:lnTo>
                      <a:pt x="28" y="92"/>
                    </a:lnTo>
                    <a:lnTo>
                      <a:pt x="27" y="87"/>
                    </a:lnTo>
                    <a:lnTo>
                      <a:pt x="26" y="83"/>
                    </a:lnTo>
                    <a:lnTo>
                      <a:pt x="21" y="69"/>
                    </a:lnTo>
                    <a:lnTo>
                      <a:pt x="16" y="55"/>
                    </a:lnTo>
                    <a:lnTo>
                      <a:pt x="11" y="42"/>
                    </a:lnTo>
                    <a:lnTo>
                      <a:pt x="7" y="29"/>
                    </a:lnTo>
                    <a:lnTo>
                      <a:pt x="4" y="22"/>
                    </a:lnTo>
                    <a:lnTo>
                      <a:pt x="3" y="14"/>
                    </a:lnTo>
                    <a:lnTo>
                      <a:pt x="0" y="6"/>
                    </a:lnTo>
                    <a:lnTo>
                      <a:pt x="0" y="0"/>
                    </a:lnTo>
                    <a:lnTo>
                      <a:pt x="0" y="0"/>
                    </a:lnTo>
                    <a:lnTo>
                      <a:pt x="3" y="0"/>
                    </a:lnTo>
                    <a:lnTo>
                      <a:pt x="4" y="0"/>
                    </a:lnTo>
                    <a:lnTo>
                      <a:pt x="4" y="0"/>
                    </a:lnTo>
                    <a:lnTo>
                      <a:pt x="4"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66" name="Freeform 128">
                <a:extLst>
                  <a:ext uri="{FF2B5EF4-FFF2-40B4-BE49-F238E27FC236}">
                    <a16:creationId xmlns:a16="http://schemas.microsoft.com/office/drawing/2014/main" id="{EE63A31B-61D4-4A0B-9E0D-353CE4FAE093}"/>
                  </a:ext>
                </a:extLst>
              </p:cNvPr>
              <p:cNvSpPr>
                <a:spLocks/>
              </p:cNvSpPr>
              <p:nvPr/>
            </p:nvSpPr>
            <p:spPr bwMode="auto">
              <a:xfrm>
                <a:off x="5170" y="1101"/>
                <a:ext cx="49" cy="16"/>
              </a:xfrm>
              <a:custGeom>
                <a:avLst/>
                <a:gdLst>
                  <a:gd name="T0" fmla="*/ 146 w 146"/>
                  <a:gd name="T1" fmla="*/ 46 h 48"/>
                  <a:gd name="T2" fmla="*/ 142 w 146"/>
                  <a:gd name="T3" fmla="*/ 48 h 48"/>
                  <a:gd name="T4" fmla="*/ 137 w 146"/>
                  <a:gd name="T5" fmla="*/ 47 h 48"/>
                  <a:gd name="T6" fmla="*/ 130 w 146"/>
                  <a:gd name="T7" fmla="*/ 44 h 48"/>
                  <a:gd name="T8" fmla="*/ 125 w 146"/>
                  <a:gd name="T9" fmla="*/ 43 h 48"/>
                  <a:gd name="T10" fmla="*/ 94 w 146"/>
                  <a:gd name="T11" fmla="*/ 33 h 48"/>
                  <a:gd name="T12" fmla="*/ 64 w 146"/>
                  <a:gd name="T13" fmla="*/ 26 h 48"/>
                  <a:gd name="T14" fmla="*/ 33 w 146"/>
                  <a:gd name="T15" fmla="*/ 15 h 48"/>
                  <a:gd name="T16" fmla="*/ 4 w 146"/>
                  <a:gd name="T17" fmla="*/ 5 h 48"/>
                  <a:gd name="T18" fmla="*/ 1 w 146"/>
                  <a:gd name="T19" fmla="*/ 3 h 48"/>
                  <a:gd name="T20" fmla="*/ 0 w 146"/>
                  <a:gd name="T21" fmla="*/ 0 h 48"/>
                  <a:gd name="T22" fmla="*/ 35 w 146"/>
                  <a:gd name="T23" fmla="*/ 13 h 48"/>
                  <a:gd name="T24" fmla="*/ 73 w 146"/>
                  <a:gd name="T25" fmla="*/ 24 h 48"/>
                  <a:gd name="T26" fmla="*/ 110 w 146"/>
                  <a:gd name="T27" fmla="*/ 33 h 48"/>
                  <a:gd name="T28" fmla="*/ 146 w 146"/>
                  <a:gd name="T29" fmla="*/ 46 h 48"/>
                  <a:gd name="T30" fmla="*/ 146 w 146"/>
                  <a:gd name="T31"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48">
                    <a:moveTo>
                      <a:pt x="146" y="46"/>
                    </a:moveTo>
                    <a:lnTo>
                      <a:pt x="142" y="48"/>
                    </a:lnTo>
                    <a:lnTo>
                      <a:pt x="137" y="47"/>
                    </a:lnTo>
                    <a:lnTo>
                      <a:pt x="130" y="44"/>
                    </a:lnTo>
                    <a:lnTo>
                      <a:pt x="125" y="43"/>
                    </a:lnTo>
                    <a:lnTo>
                      <a:pt x="94" y="33"/>
                    </a:lnTo>
                    <a:lnTo>
                      <a:pt x="64" y="26"/>
                    </a:lnTo>
                    <a:lnTo>
                      <a:pt x="33" y="15"/>
                    </a:lnTo>
                    <a:lnTo>
                      <a:pt x="4" y="5"/>
                    </a:lnTo>
                    <a:lnTo>
                      <a:pt x="1" y="3"/>
                    </a:lnTo>
                    <a:lnTo>
                      <a:pt x="0" y="0"/>
                    </a:lnTo>
                    <a:lnTo>
                      <a:pt x="35" y="13"/>
                    </a:lnTo>
                    <a:lnTo>
                      <a:pt x="73" y="24"/>
                    </a:lnTo>
                    <a:lnTo>
                      <a:pt x="110" y="33"/>
                    </a:lnTo>
                    <a:lnTo>
                      <a:pt x="146" y="46"/>
                    </a:lnTo>
                    <a:lnTo>
                      <a:pt x="146" y="46"/>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67" name="Freeform 129">
                <a:extLst>
                  <a:ext uri="{FF2B5EF4-FFF2-40B4-BE49-F238E27FC236}">
                    <a16:creationId xmlns:a16="http://schemas.microsoft.com/office/drawing/2014/main" id="{7527855C-6B76-441D-8420-994D2ACC3E84}"/>
                  </a:ext>
                </a:extLst>
              </p:cNvPr>
              <p:cNvSpPr>
                <a:spLocks/>
              </p:cNvSpPr>
              <p:nvPr/>
            </p:nvSpPr>
            <p:spPr bwMode="auto">
              <a:xfrm>
                <a:off x="5176" y="1103"/>
                <a:ext cx="48" cy="16"/>
              </a:xfrm>
              <a:custGeom>
                <a:avLst/>
                <a:gdLst>
                  <a:gd name="T0" fmla="*/ 145 w 145"/>
                  <a:gd name="T1" fmla="*/ 0 h 48"/>
                  <a:gd name="T2" fmla="*/ 140 w 145"/>
                  <a:gd name="T3" fmla="*/ 4 h 48"/>
                  <a:gd name="T4" fmla="*/ 134 w 145"/>
                  <a:gd name="T5" fmla="*/ 8 h 48"/>
                  <a:gd name="T6" fmla="*/ 126 w 145"/>
                  <a:gd name="T7" fmla="*/ 10 h 48"/>
                  <a:gd name="T8" fmla="*/ 120 w 145"/>
                  <a:gd name="T9" fmla="*/ 13 h 48"/>
                  <a:gd name="T10" fmla="*/ 90 w 145"/>
                  <a:gd name="T11" fmla="*/ 22 h 48"/>
                  <a:gd name="T12" fmla="*/ 61 w 145"/>
                  <a:gd name="T13" fmla="*/ 30 h 48"/>
                  <a:gd name="T14" fmla="*/ 31 w 145"/>
                  <a:gd name="T15" fmla="*/ 39 h 48"/>
                  <a:gd name="T16" fmla="*/ 2 w 145"/>
                  <a:gd name="T17" fmla="*/ 48 h 48"/>
                  <a:gd name="T18" fmla="*/ 1 w 145"/>
                  <a:gd name="T19" fmla="*/ 45 h 48"/>
                  <a:gd name="T20" fmla="*/ 0 w 145"/>
                  <a:gd name="T21" fmla="*/ 44 h 48"/>
                  <a:gd name="T22" fmla="*/ 36 w 145"/>
                  <a:gd name="T23" fmla="*/ 33 h 48"/>
                  <a:gd name="T24" fmla="*/ 72 w 145"/>
                  <a:gd name="T25" fmla="*/ 23 h 48"/>
                  <a:gd name="T26" fmla="*/ 109 w 145"/>
                  <a:gd name="T27" fmla="*/ 11 h 48"/>
                  <a:gd name="T28" fmla="*/ 145 w 145"/>
                  <a:gd name="T29" fmla="*/ 0 h 48"/>
                  <a:gd name="T30" fmla="*/ 145 w 145"/>
                  <a:gd name="T3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48">
                    <a:moveTo>
                      <a:pt x="145" y="0"/>
                    </a:moveTo>
                    <a:lnTo>
                      <a:pt x="140" y="4"/>
                    </a:lnTo>
                    <a:lnTo>
                      <a:pt x="134" y="8"/>
                    </a:lnTo>
                    <a:lnTo>
                      <a:pt x="126" y="10"/>
                    </a:lnTo>
                    <a:lnTo>
                      <a:pt x="120" y="13"/>
                    </a:lnTo>
                    <a:lnTo>
                      <a:pt x="90" y="22"/>
                    </a:lnTo>
                    <a:lnTo>
                      <a:pt x="61" y="30"/>
                    </a:lnTo>
                    <a:lnTo>
                      <a:pt x="31" y="39"/>
                    </a:lnTo>
                    <a:lnTo>
                      <a:pt x="2" y="48"/>
                    </a:lnTo>
                    <a:lnTo>
                      <a:pt x="1" y="45"/>
                    </a:lnTo>
                    <a:lnTo>
                      <a:pt x="0" y="44"/>
                    </a:lnTo>
                    <a:lnTo>
                      <a:pt x="36" y="33"/>
                    </a:lnTo>
                    <a:lnTo>
                      <a:pt x="72" y="23"/>
                    </a:lnTo>
                    <a:lnTo>
                      <a:pt x="109" y="11"/>
                    </a:lnTo>
                    <a:lnTo>
                      <a:pt x="145" y="0"/>
                    </a:lnTo>
                    <a:lnTo>
                      <a:pt x="145"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68" name="Freeform 130">
                <a:extLst>
                  <a:ext uri="{FF2B5EF4-FFF2-40B4-BE49-F238E27FC236}">
                    <a16:creationId xmlns:a16="http://schemas.microsoft.com/office/drawing/2014/main" id="{CA2349B4-205D-4B9A-A76C-83C934644B82}"/>
                  </a:ext>
                </a:extLst>
              </p:cNvPr>
              <p:cNvSpPr>
                <a:spLocks/>
              </p:cNvSpPr>
              <p:nvPr/>
            </p:nvSpPr>
            <p:spPr bwMode="auto">
              <a:xfrm>
                <a:off x="5181" y="1118"/>
                <a:ext cx="43" cy="36"/>
              </a:xfrm>
              <a:custGeom>
                <a:avLst/>
                <a:gdLst>
                  <a:gd name="T0" fmla="*/ 127 w 127"/>
                  <a:gd name="T1" fmla="*/ 0 h 106"/>
                  <a:gd name="T2" fmla="*/ 122 w 127"/>
                  <a:gd name="T3" fmla="*/ 6 h 106"/>
                  <a:gd name="T4" fmla="*/ 115 w 127"/>
                  <a:gd name="T5" fmla="*/ 11 h 106"/>
                  <a:gd name="T6" fmla="*/ 108 w 127"/>
                  <a:gd name="T7" fmla="*/ 16 h 106"/>
                  <a:gd name="T8" fmla="*/ 103 w 127"/>
                  <a:gd name="T9" fmla="*/ 22 h 106"/>
                  <a:gd name="T10" fmla="*/ 79 w 127"/>
                  <a:gd name="T11" fmla="*/ 41 h 106"/>
                  <a:gd name="T12" fmla="*/ 53 w 127"/>
                  <a:gd name="T13" fmla="*/ 65 h 106"/>
                  <a:gd name="T14" fmla="*/ 26 w 127"/>
                  <a:gd name="T15" fmla="*/ 88 h 106"/>
                  <a:gd name="T16" fmla="*/ 1 w 127"/>
                  <a:gd name="T17" fmla="*/ 106 h 106"/>
                  <a:gd name="T18" fmla="*/ 1 w 127"/>
                  <a:gd name="T19" fmla="*/ 106 h 106"/>
                  <a:gd name="T20" fmla="*/ 1 w 127"/>
                  <a:gd name="T21" fmla="*/ 105 h 106"/>
                  <a:gd name="T22" fmla="*/ 0 w 127"/>
                  <a:gd name="T23" fmla="*/ 104 h 106"/>
                  <a:gd name="T24" fmla="*/ 0 w 127"/>
                  <a:gd name="T25" fmla="*/ 104 h 106"/>
                  <a:gd name="T26" fmla="*/ 10 w 127"/>
                  <a:gd name="T27" fmla="*/ 95 h 106"/>
                  <a:gd name="T28" fmla="*/ 22 w 127"/>
                  <a:gd name="T29" fmla="*/ 85 h 106"/>
                  <a:gd name="T30" fmla="*/ 34 w 127"/>
                  <a:gd name="T31" fmla="*/ 76 h 106"/>
                  <a:gd name="T32" fmla="*/ 43 w 127"/>
                  <a:gd name="T33" fmla="*/ 69 h 106"/>
                  <a:gd name="T34" fmla="*/ 58 w 127"/>
                  <a:gd name="T35" fmla="*/ 55 h 106"/>
                  <a:gd name="T36" fmla="*/ 71 w 127"/>
                  <a:gd name="T37" fmla="*/ 42 h 106"/>
                  <a:gd name="T38" fmla="*/ 87 w 127"/>
                  <a:gd name="T39" fmla="*/ 30 h 106"/>
                  <a:gd name="T40" fmla="*/ 102 w 127"/>
                  <a:gd name="T41" fmla="*/ 17 h 106"/>
                  <a:gd name="T42" fmla="*/ 108 w 127"/>
                  <a:gd name="T43" fmla="*/ 12 h 106"/>
                  <a:gd name="T44" fmla="*/ 113 w 127"/>
                  <a:gd name="T45" fmla="*/ 7 h 106"/>
                  <a:gd name="T46" fmla="*/ 119 w 127"/>
                  <a:gd name="T47" fmla="*/ 2 h 106"/>
                  <a:gd name="T48" fmla="*/ 127 w 127"/>
                  <a:gd name="T49" fmla="*/ 0 h 106"/>
                  <a:gd name="T50" fmla="*/ 127 w 127"/>
                  <a:gd name="T5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06">
                    <a:moveTo>
                      <a:pt x="127" y="0"/>
                    </a:moveTo>
                    <a:lnTo>
                      <a:pt x="122" y="6"/>
                    </a:lnTo>
                    <a:lnTo>
                      <a:pt x="115" y="11"/>
                    </a:lnTo>
                    <a:lnTo>
                      <a:pt x="108" y="16"/>
                    </a:lnTo>
                    <a:lnTo>
                      <a:pt x="103" y="22"/>
                    </a:lnTo>
                    <a:lnTo>
                      <a:pt x="79" y="41"/>
                    </a:lnTo>
                    <a:lnTo>
                      <a:pt x="53" y="65"/>
                    </a:lnTo>
                    <a:lnTo>
                      <a:pt x="26" y="88"/>
                    </a:lnTo>
                    <a:lnTo>
                      <a:pt x="1" y="106"/>
                    </a:lnTo>
                    <a:lnTo>
                      <a:pt x="1" y="106"/>
                    </a:lnTo>
                    <a:lnTo>
                      <a:pt x="1" y="105"/>
                    </a:lnTo>
                    <a:lnTo>
                      <a:pt x="0" y="104"/>
                    </a:lnTo>
                    <a:lnTo>
                      <a:pt x="0" y="104"/>
                    </a:lnTo>
                    <a:lnTo>
                      <a:pt x="10" y="95"/>
                    </a:lnTo>
                    <a:lnTo>
                      <a:pt x="22" y="85"/>
                    </a:lnTo>
                    <a:lnTo>
                      <a:pt x="34" y="76"/>
                    </a:lnTo>
                    <a:lnTo>
                      <a:pt x="43" y="69"/>
                    </a:lnTo>
                    <a:lnTo>
                      <a:pt x="58" y="55"/>
                    </a:lnTo>
                    <a:lnTo>
                      <a:pt x="71" y="42"/>
                    </a:lnTo>
                    <a:lnTo>
                      <a:pt x="87" y="30"/>
                    </a:lnTo>
                    <a:lnTo>
                      <a:pt x="102" y="17"/>
                    </a:lnTo>
                    <a:lnTo>
                      <a:pt x="108" y="12"/>
                    </a:lnTo>
                    <a:lnTo>
                      <a:pt x="113" y="7"/>
                    </a:lnTo>
                    <a:lnTo>
                      <a:pt x="119" y="2"/>
                    </a:lnTo>
                    <a:lnTo>
                      <a:pt x="127" y="0"/>
                    </a:lnTo>
                    <a:lnTo>
                      <a:pt x="127"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69" name="Freeform 131">
                <a:extLst>
                  <a:ext uri="{FF2B5EF4-FFF2-40B4-BE49-F238E27FC236}">
                    <a16:creationId xmlns:a16="http://schemas.microsoft.com/office/drawing/2014/main" id="{ADB7CF98-D6BF-489D-A8C8-02E3C519E686}"/>
                  </a:ext>
                </a:extLst>
              </p:cNvPr>
              <p:cNvSpPr>
                <a:spLocks/>
              </p:cNvSpPr>
              <p:nvPr/>
            </p:nvSpPr>
            <p:spPr bwMode="auto">
              <a:xfrm>
                <a:off x="5171" y="1130"/>
                <a:ext cx="60" cy="9"/>
              </a:xfrm>
              <a:custGeom>
                <a:avLst/>
                <a:gdLst>
                  <a:gd name="T0" fmla="*/ 181 w 181"/>
                  <a:gd name="T1" fmla="*/ 0 h 28"/>
                  <a:gd name="T2" fmla="*/ 179 w 181"/>
                  <a:gd name="T3" fmla="*/ 2 h 28"/>
                  <a:gd name="T4" fmla="*/ 174 w 181"/>
                  <a:gd name="T5" fmla="*/ 5 h 28"/>
                  <a:gd name="T6" fmla="*/ 169 w 181"/>
                  <a:gd name="T7" fmla="*/ 5 h 28"/>
                  <a:gd name="T8" fmla="*/ 164 w 181"/>
                  <a:gd name="T9" fmla="*/ 7 h 28"/>
                  <a:gd name="T10" fmla="*/ 140 w 181"/>
                  <a:gd name="T11" fmla="*/ 11 h 28"/>
                  <a:gd name="T12" fmla="*/ 116 w 181"/>
                  <a:gd name="T13" fmla="*/ 15 h 28"/>
                  <a:gd name="T14" fmla="*/ 91 w 181"/>
                  <a:gd name="T15" fmla="*/ 18 h 28"/>
                  <a:gd name="T16" fmla="*/ 66 w 181"/>
                  <a:gd name="T17" fmla="*/ 22 h 28"/>
                  <a:gd name="T18" fmla="*/ 49 w 181"/>
                  <a:gd name="T19" fmla="*/ 23 h 28"/>
                  <a:gd name="T20" fmla="*/ 33 w 181"/>
                  <a:gd name="T21" fmla="*/ 26 h 28"/>
                  <a:gd name="T22" fmla="*/ 17 w 181"/>
                  <a:gd name="T23" fmla="*/ 27 h 28"/>
                  <a:gd name="T24" fmla="*/ 2 w 181"/>
                  <a:gd name="T25" fmla="*/ 28 h 28"/>
                  <a:gd name="T26" fmla="*/ 0 w 181"/>
                  <a:gd name="T27" fmla="*/ 27 h 28"/>
                  <a:gd name="T28" fmla="*/ 0 w 181"/>
                  <a:gd name="T29" fmla="*/ 26 h 28"/>
                  <a:gd name="T30" fmla="*/ 16 w 181"/>
                  <a:gd name="T31" fmla="*/ 23 h 28"/>
                  <a:gd name="T32" fmla="*/ 31 w 181"/>
                  <a:gd name="T33" fmla="*/ 22 h 28"/>
                  <a:gd name="T34" fmla="*/ 44 w 181"/>
                  <a:gd name="T35" fmla="*/ 21 h 28"/>
                  <a:gd name="T36" fmla="*/ 59 w 181"/>
                  <a:gd name="T37" fmla="*/ 20 h 28"/>
                  <a:gd name="T38" fmla="*/ 88 w 181"/>
                  <a:gd name="T39" fmla="*/ 15 h 28"/>
                  <a:gd name="T40" fmla="*/ 119 w 181"/>
                  <a:gd name="T41" fmla="*/ 11 h 28"/>
                  <a:gd name="T42" fmla="*/ 147 w 181"/>
                  <a:gd name="T43" fmla="*/ 6 h 28"/>
                  <a:gd name="T44" fmla="*/ 178 w 181"/>
                  <a:gd name="T45" fmla="*/ 0 h 28"/>
                  <a:gd name="T46" fmla="*/ 180 w 181"/>
                  <a:gd name="T47" fmla="*/ 0 h 28"/>
                  <a:gd name="T48" fmla="*/ 181 w 181"/>
                  <a:gd name="T49" fmla="*/ 0 h 28"/>
                  <a:gd name="T50" fmla="*/ 181 w 181"/>
                  <a:gd name="T5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1" h="28">
                    <a:moveTo>
                      <a:pt x="181" y="0"/>
                    </a:moveTo>
                    <a:lnTo>
                      <a:pt x="179" y="2"/>
                    </a:lnTo>
                    <a:lnTo>
                      <a:pt x="174" y="5"/>
                    </a:lnTo>
                    <a:lnTo>
                      <a:pt x="169" y="5"/>
                    </a:lnTo>
                    <a:lnTo>
                      <a:pt x="164" y="7"/>
                    </a:lnTo>
                    <a:lnTo>
                      <a:pt x="140" y="11"/>
                    </a:lnTo>
                    <a:lnTo>
                      <a:pt x="116" y="15"/>
                    </a:lnTo>
                    <a:lnTo>
                      <a:pt x="91" y="18"/>
                    </a:lnTo>
                    <a:lnTo>
                      <a:pt x="66" y="22"/>
                    </a:lnTo>
                    <a:lnTo>
                      <a:pt x="49" y="23"/>
                    </a:lnTo>
                    <a:lnTo>
                      <a:pt x="33" y="26"/>
                    </a:lnTo>
                    <a:lnTo>
                      <a:pt x="17" y="27"/>
                    </a:lnTo>
                    <a:lnTo>
                      <a:pt x="2" y="28"/>
                    </a:lnTo>
                    <a:lnTo>
                      <a:pt x="0" y="27"/>
                    </a:lnTo>
                    <a:lnTo>
                      <a:pt x="0" y="26"/>
                    </a:lnTo>
                    <a:lnTo>
                      <a:pt x="16" y="23"/>
                    </a:lnTo>
                    <a:lnTo>
                      <a:pt x="31" y="22"/>
                    </a:lnTo>
                    <a:lnTo>
                      <a:pt x="44" y="21"/>
                    </a:lnTo>
                    <a:lnTo>
                      <a:pt x="59" y="20"/>
                    </a:lnTo>
                    <a:lnTo>
                      <a:pt x="88" y="15"/>
                    </a:lnTo>
                    <a:lnTo>
                      <a:pt x="119" y="11"/>
                    </a:lnTo>
                    <a:lnTo>
                      <a:pt x="147" y="6"/>
                    </a:lnTo>
                    <a:lnTo>
                      <a:pt x="178" y="0"/>
                    </a:lnTo>
                    <a:lnTo>
                      <a:pt x="180" y="0"/>
                    </a:lnTo>
                    <a:lnTo>
                      <a:pt x="181" y="0"/>
                    </a:lnTo>
                    <a:lnTo>
                      <a:pt x="181"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70" name="Freeform 132">
                <a:extLst>
                  <a:ext uri="{FF2B5EF4-FFF2-40B4-BE49-F238E27FC236}">
                    <a16:creationId xmlns:a16="http://schemas.microsoft.com/office/drawing/2014/main" id="{7253BDD2-610E-401C-8B64-CE1DB8F6D7C2}"/>
                  </a:ext>
                </a:extLst>
              </p:cNvPr>
              <p:cNvSpPr>
                <a:spLocks/>
              </p:cNvSpPr>
              <p:nvPr/>
            </p:nvSpPr>
            <p:spPr bwMode="auto">
              <a:xfrm>
                <a:off x="5225" y="1126"/>
                <a:ext cx="3" cy="51"/>
              </a:xfrm>
              <a:custGeom>
                <a:avLst/>
                <a:gdLst>
                  <a:gd name="T0" fmla="*/ 7 w 8"/>
                  <a:gd name="T1" fmla="*/ 0 h 155"/>
                  <a:gd name="T2" fmla="*/ 8 w 8"/>
                  <a:gd name="T3" fmla="*/ 38 h 155"/>
                  <a:gd name="T4" fmla="*/ 8 w 8"/>
                  <a:gd name="T5" fmla="*/ 77 h 155"/>
                  <a:gd name="T6" fmla="*/ 7 w 8"/>
                  <a:gd name="T7" fmla="*/ 115 h 155"/>
                  <a:gd name="T8" fmla="*/ 5 w 8"/>
                  <a:gd name="T9" fmla="*/ 152 h 155"/>
                  <a:gd name="T10" fmla="*/ 2 w 8"/>
                  <a:gd name="T11" fmla="*/ 154 h 155"/>
                  <a:gd name="T12" fmla="*/ 1 w 8"/>
                  <a:gd name="T13" fmla="*/ 155 h 155"/>
                  <a:gd name="T14" fmla="*/ 0 w 8"/>
                  <a:gd name="T15" fmla="*/ 145 h 155"/>
                  <a:gd name="T16" fmla="*/ 1 w 8"/>
                  <a:gd name="T17" fmla="*/ 133 h 155"/>
                  <a:gd name="T18" fmla="*/ 2 w 8"/>
                  <a:gd name="T19" fmla="*/ 123 h 155"/>
                  <a:gd name="T20" fmla="*/ 5 w 8"/>
                  <a:gd name="T21" fmla="*/ 113 h 155"/>
                  <a:gd name="T22" fmla="*/ 5 w 8"/>
                  <a:gd name="T23" fmla="*/ 84 h 155"/>
                  <a:gd name="T24" fmla="*/ 5 w 8"/>
                  <a:gd name="T25" fmla="*/ 58 h 155"/>
                  <a:gd name="T26" fmla="*/ 5 w 8"/>
                  <a:gd name="T27" fmla="*/ 30 h 155"/>
                  <a:gd name="T28" fmla="*/ 3 w 8"/>
                  <a:gd name="T29" fmla="*/ 3 h 155"/>
                  <a:gd name="T30" fmla="*/ 5 w 8"/>
                  <a:gd name="T31" fmla="*/ 2 h 155"/>
                  <a:gd name="T32" fmla="*/ 7 w 8"/>
                  <a:gd name="T33" fmla="*/ 0 h 155"/>
                  <a:gd name="T34" fmla="*/ 7 w 8"/>
                  <a:gd name="T3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55">
                    <a:moveTo>
                      <a:pt x="7" y="0"/>
                    </a:moveTo>
                    <a:lnTo>
                      <a:pt x="8" y="38"/>
                    </a:lnTo>
                    <a:lnTo>
                      <a:pt x="8" y="77"/>
                    </a:lnTo>
                    <a:lnTo>
                      <a:pt x="7" y="115"/>
                    </a:lnTo>
                    <a:lnTo>
                      <a:pt x="5" y="152"/>
                    </a:lnTo>
                    <a:lnTo>
                      <a:pt x="2" y="154"/>
                    </a:lnTo>
                    <a:lnTo>
                      <a:pt x="1" y="155"/>
                    </a:lnTo>
                    <a:lnTo>
                      <a:pt x="0" y="145"/>
                    </a:lnTo>
                    <a:lnTo>
                      <a:pt x="1" y="133"/>
                    </a:lnTo>
                    <a:lnTo>
                      <a:pt x="2" y="123"/>
                    </a:lnTo>
                    <a:lnTo>
                      <a:pt x="5" y="113"/>
                    </a:lnTo>
                    <a:lnTo>
                      <a:pt x="5" y="84"/>
                    </a:lnTo>
                    <a:lnTo>
                      <a:pt x="5" y="58"/>
                    </a:lnTo>
                    <a:lnTo>
                      <a:pt x="5" y="30"/>
                    </a:lnTo>
                    <a:lnTo>
                      <a:pt x="3" y="3"/>
                    </a:lnTo>
                    <a:lnTo>
                      <a:pt x="5" y="2"/>
                    </a:lnTo>
                    <a:lnTo>
                      <a:pt x="7" y="0"/>
                    </a:lnTo>
                    <a:lnTo>
                      <a:pt x="7"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71" name="Freeform 133">
                <a:extLst>
                  <a:ext uri="{FF2B5EF4-FFF2-40B4-BE49-F238E27FC236}">
                    <a16:creationId xmlns:a16="http://schemas.microsoft.com/office/drawing/2014/main" id="{41627C19-F781-4EC7-BAA7-13E5BB60E205}"/>
                  </a:ext>
                </a:extLst>
              </p:cNvPr>
              <p:cNvSpPr>
                <a:spLocks/>
              </p:cNvSpPr>
              <p:nvPr/>
            </p:nvSpPr>
            <p:spPr bwMode="auto">
              <a:xfrm>
                <a:off x="5205" y="1130"/>
                <a:ext cx="37" cy="42"/>
              </a:xfrm>
              <a:custGeom>
                <a:avLst/>
                <a:gdLst>
                  <a:gd name="T0" fmla="*/ 110 w 110"/>
                  <a:gd name="T1" fmla="*/ 0 h 126"/>
                  <a:gd name="T2" fmla="*/ 105 w 110"/>
                  <a:gd name="T3" fmla="*/ 5 h 126"/>
                  <a:gd name="T4" fmla="*/ 100 w 110"/>
                  <a:gd name="T5" fmla="*/ 10 h 126"/>
                  <a:gd name="T6" fmla="*/ 95 w 110"/>
                  <a:gd name="T7" fmla="*/ 15 h 126"/>
                  <a:gd name="T8" fmla="*/ 91 w 110"/>
                  <a:gd name="T9" fmla="*/ 20 h 126"/>
                  <a:gd name="T10" fmla="*/ 75 w 110"/>
                  <a:gd name="T11" fmla="*/ 39 h 126"/>
                  <a:gd name="T12" fmla="*/ 58 w 110"/>
                  <a:gd name="T13" fmla="*/ 59 h 126"/>
                  <a:gd name="T14" fmla="*/ 43 w 110"/>
                  <a:gd name="T15" fmla="*/ 78 h 126"/>
                  <a:gd name="T16" fmla="*/ 27 w 110"/>
                  <a:gd name="T17" fmla="*/ 97 h 126"/>
                  <a:gd name="T18" fmla="*/ 22 w 110"/>
                  <a:gd name="T19" fmla="*/ 104 h 126"/>
                  <a:gd name="T20" fmla="*/ 17 w 110"/>
                  <a:gd name="T21" fmla="*/ 112 h 126"/>
                  <a:gd name="T22" fmla="*/ 11 w 110"/>
                  <a:gd name="T23" fmla="*/ 119 h 126"/>
                  <a:gd name="T24" fmla="*/ 4 w 110"/>
                  <a:gd name="T25" fmla="*/ 126 h 126"/>
                  <a:gd name="T26" fmla="*/ 3 w 110"/>
                  <a:gd name="T27" fmla="*/ 124 h 126"/>
                  <a:gd name="T28" fmla="*/ 0 w 110"/>
                  <a:gd name="T29" fmla="*/ 124 h 126"/>
                  <a:gd name="T30" fmla="*/ 23 w 110"/>
                  <a:gd name="T31" fmla="*/ 96 h 126"/>
                  <a:gd name="T32" fmla="*/ 47 w 110"/>
                  <a:gd name="T33" fmla="*/ 67 h 126"/>
                  <a:gd name="T34" fmla="*/ 70 w 110"/>
                  <a:gd name="T35" fmla="*/ 38 h 126"/>
                  <a:gd name="T36" fmla="*/ 93 w 110"/>
                  <a:gd name="T37" fmla="*/ 10 h 126"/>
                  <a:gd name="T38" fmla="*/ 97 w 110"/>
                  <a:gd name="T39" fmla="*/ 6 h 126"/>
                  <a:gd name="T40" fmla="*/ 101 w 110"/>
                  <a:gd name="T41" fmla="*/ 4 h 126"/>
                  <a:gd name="T42" fmla="*/ 105 w 110"/>
                  <a:gd name="T43" fmla="*/ 1 h 126"/>
                  <a:gd name="T44" fmla="*/ 110 w 110"/>
                  <a:gd name="T45" fmla="*/ 0 h 126"/>
                  <a:gd name="T46" fmla="*/ 110 w 110"/>
                  <a:gd name="T4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126">
                    <a:moveTo>
                      <a:pt x="110" y="0"/>
                    </a:moveTo>
                    <a:lnTo>
                      <a:pt x="105" y="5"/>
                    </a:lnTo>
                    <a:lnTo>
                      <a:pt x="100" y="10"/>
                    </a:lnTo>
                    <a:lnTo>
                      <a:pt x="95" y="15"/>
                    </a:lnTo>
                    <a:lnTo>
                      <a:pt x="91" y="20"/>
                    </a:lnTo>
                    <a:lnTo>
                      <a:pt x="75" y="39"/>
                    </a:lnTo>
                    <a:lnTo>
                      <a:pt x="58" y="59"/>
                    </a:lnTo>
                    <a:lnTo>
                      <a:pt x="43" y="78"/>
                    </a:lnTo>
                    <a:lnTo>
                      <a:pt x="27" y="97"/>
                    </a:lnTo>
                    <a:lnTo>
                      <a:pt x="22" y="104"/>
                    </a:lnTo>
                    <a:lnTo>
                      <a:pt x="17" y="112"/>
                    </a:lnTo>
                    <a:lnTo>
                      <a:pt x="11" y="119"/>
                    </a:lnTo>
                    <a:lnTo>
                      <a:pt x="4" y="126"/>
                    </a:lnTo>
                    <a:lnTo>
                      <a:pt x="3" y="124"/>
                    </a:lnTo>
                    <a:lnTo>
                      <a:pt x="0" y="124"/>
                    </a:lnTo>
                    <a:lnTo>
                      <a:pt x="23" y="96"/>
                    </a:lnTo>
                    <a:lnTo>
                      <a:pt x="47" y="67"/>
                    </a:lnTo>
                    <a:lnTo>
                      <a:pt x="70" y="38"/>
                    </a:lnTo>
                    <a:lnTo>
                      <a:pt x="93" y="10"/>
                    </a:lnTo>
                    <a:lnTo>
                      <a:pt x="97" y="6"/>
                    </a:lnTo>
                    <a:lnTo>
                      <a:pt x="101" y="4"/>
                    </a:lnTo>
                    <a:lnTo>
                      <a:pt x="105" y="1"/>
                    </a:lnTo>
                    <a:lnTo>
                      <a:pt x="110" y="0"/>
                    </a:lnTo>
                    <a:lnTo>
                      <a:pt x="110"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72" name="Freeform 134">
                <a:extLst>
                  <a:ext uri="{FF2B5EF4-FFF2-40B4-BE49-F238E27FC236}">
                    <a16:creationId xmlns:a16="http://schemas.microsoft.com/office/drawing/2014/main" id="{EC39523B-9489-40B2-861F-85D9DBD8AA91}"/>
                  </a:ext>
                </a:extLst>
              </p:cNvPr>
              <p:cNvSpPr>
                <a:spLocks/>
              </p:cNvSpPr>
              <p:nvPr/>
            </p:nvSpPr>
            <p:spPr bwMode="auto">
              <a:xfrm>
                <a:off x="5253" y="1121"/>
                <a:ext cx="3" cy="65"/>
              </a:xfrm>
              <a:custGeom>
                <a:avLst/>
                <a:gdLst>
                  <a:gd name="T0" fmla="*/ 5 w 9"/>
                  <a:gd name="T1" fmla="*/ 1 h 197"/>
                  <a:gd name="T2" fmla="*/ 2 w 9"/>
                  <a:gd name="T3" fmla="*/ 42 h 197"/>
                  <a:gd name="T4" fmla="*/ 2 w 9"/>
                  <a:gd name="T5" fmla="*/ 83 h 197"/>
                  <a:gd name="T6" fmla="*/ 5 w 9"/>
                  <a:gd name="T7" fmla="*/ 123 h 197"/>
                  <a:gd name="T8" fmla="*/ 7 w 9"/>
                  <a:gd name="T9" fmla="*/ 165 h 197"/>
                  <a:gd name="T10" fmla="*/ 7 w 9"/>
                  <a:gd name="T11" fmla="*/ 171 h 197"/>
                  <a:gd name="T12" fmla="*/ 7 w 9"/>
                  <a:gd name="T13" fmla="*/ 179 h 197"/>
                  <a:gd name="T14" fmla="*/ 7 w 9"/>
                  <a:gd name="T15" fmla="*/ 187 h 197"/>
                  <a:gd name="T16" fmla="*/ 9 w 9"/>
                  <a:gd name="T17" fmla="*/ 195 h 197"/>
                  <a:gd name="T18" fmla="*/ 7 w 9"/>
                  <a:gd name="T19" fmla="*/ 196 h 197"/>
                  <a:gd name="T20" fmla="*/ 6 w 9"/>
                  <a:gd name="T21" fmla="*/ 197 h 197"/>
                  <a:gd name="T22" fmla="*/ 5 w 9"/>
                  <a:gd name="T23" fmla="*/ 187 h 197"/>
                  <a:gd name="T24" fmla="*/ 5 w 9"/>
                  <a:gd name="T25" fmla="*/ 176 h 197"/>
                  <a:gd name="T26" fmla="*/ 4 w 9"/>
                  <a:gd name="T27" fmla="*/ 165 h 197"/>
                  <a:gd name="T28" fmla="*/ 2 w 9"/>
                  <a:gd name="T29" fmla="*/ 155 h 197"/>
                  <a:gd name="T30" fmla="*/ 0 w 9"/>
                  <a:gd name="T31" fmla="*/ 126 h 197"/>
                  <a:gd name="T32" fmla="*/ 0 w 9"/>
                  <a:gd name="T33" fmla="*/ 99 h 197"/>
                  <a:gd name="T34" fmla="*/ 0 w 9"/>
                  <a:gd name="T35" fmla="*/ 72 h 197"/>
                  <a:gd name="T36" fmla="*/ 0 w 9"/>
                  <a:gd name="T37" fmla="*/ 44 h 197"/>
                  <a:gd name="T38" fmla="*/ 0 w 9"/>
                  <a:gd name="T39" fmla="*/ 33 h 197"/>
                  <a:gd name="T40" fmla="*/ 0 w 9"/>
                  <a:gd name="T41" fmla="*/ 22 h 197"/>
                  <a:gd name="T42" fmla="*/ 0 w 9"/>
                  <a:gd name="T43" fmla="*/ 10 h 197"/>
                  <a:gd name="T44" fmla="*/ 2 w 9"/>
                  <a:gd name="T45" fmla="*/ 0 h 197"/>
                  <a:gd name="T46" fmla="*/ 4 w 9"/>
                  <a:gd name="T47" fmla="*/ 0 h 197"/>
                  <a:gd name="T48" fmla="*/ 5 w 9"/>
                  <a:gd name="T49" fmla="*/ 1 h 197"/>
                  <a:gd name="T50" fmla="*/ 5 w 9"/>
                  <a:gd name="T51" fmla="*/ 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197">
                    <a:moveTo>
                      <a:pt x="5" y="1"/>
                    </a:moveTo>
                    <a:lnTo>
                      <a:pt x="2" y="42"/>
                    </a:lnTo>
                    <a:lnTo>
                      <a:pt x="2" y="83"/>
                    </a:lnTo>
                    <a:lnTo>
                      <a:pt x="5" y="123"/>
                    </a:lnTo>
                    <a:lnTo>
                      <a:pt x="7" y="165"/>
                    </a:lnTo>
                    <a:lnTo>
                      <a:pt x="7" y="171"/>
                    </a:lnTo>
                    <a:lnTo>
                      <a:pt x="7" y="179"/>
                    </a:lnTo>
                    <a:lnTo>
                      <a:pt x="7" y="187"/>
                    </a:lnTo>
                    <a:lnTo>
                      <a:pt x="9" y="195"/>
                    </a:lnTo>
                    <a:lnTo>
                      <a:pt x="7" y="196"/>
                    </a:lnTo>
                    <a:lnTo>
                      <a:pt x="6" y="197"/>
                    </a:lnTo>
                    <a:lnTo>
                      <a:pt x="5" y="187"/>
                    </a:lnTo>
                    <a:lnTo>
                      <a:pt x="5" y="176"/>
                    </a:lnTo>
                    <a:lnTo>
                      <a:pt x="4" y="165"/>
                    </a:lnTo>
                    <a:lnTo>
                      <a:pt x="2" y="155"/>
                    </a:lnTo>
                    <a:lnTo>
                      <a:pt x="0" y="126"/>
                    </a:lnTo>
                    <a:lnTo>
                      <a:pt x="0" y="99"/>
                    </a:lnTo>
                    <a:lnTo>
                      <a:pt x="0" y="72"/>
                    </a:lnTo>
                    <a:lnTo>
                      <a:pt x="0" y="44"/>
                    </a:lnTo>
                    <a:lnTo>
                      <a:pt x="0" y="33"/>
                    </a:lnTo>
                    <a:lnTo>
                      <a:pt x="0" y="22"/>
                    </a:lnTo>
                    <a:lnTo>
                      <a:pt x="0" y="10"/>
                    </a:lnTo>
                    <a:lnTo>
                      <a:pt x="2" y="0"/>
                    </a:lnTo>
                    <a:lnTo>
                      <a:pt x="4" y="0"/>
                    </a:lnTo>
                    <a:lnTo>
                      <a:pt x="5" y="1"/>
                    </a:lnTo>
                    <a:lnTo>
                      <a:pt x="5" y="1"/>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73" name="Freeform 135">
                <a:extLst>
                  <a:ext uri="{FF2B5EF4-FFF2-40B4-BE49-F238E27FC236}">
                    <a16:creationId xmlns:a16="http://schemas.microsoft.com/office/drawing/2014/main" id="{987E4C22-5BAF-4B63-88F5-20C161F66029}"/>
                  </a:ext>
                </a:extLst>
              </p:cNvPr>
              <p:cNvSpPr>
                <a:spLocks/>
              </p:cNvSpPr>
              <p:nvPr/>
            </p:nvSpPr>
            <p:spPr bwMode="auto">
              <a:xfrm>
                <a:off x="5239" y="1130"/>
                <a:ext cx="32" cy="46"/>
              </a:xfrm>
              <a:custGeom>
                <a:avLst/>
                <a:gdLst>
                  <a:gd name="T0" fmla="*/ 96 w 96"/>
                  <a:gd name="T1" fmla="*/ 137 h 139"/>
                  <a:gd name="T2" fmla="*/ 93 w 96"/>
                  <a:gd name="T3" fmla="*/ 138 h 139"/>
                  <a:gd name="T4" fmla="*/ 90 w 96"/>
                  <a:gd name="T5" fmla="*/ 139 h 139"/>
                  <a:gd name="T6" fmla="*/ 73 w 96"/>
                  <a:gd name="T7" fmla="*/ 112 h 139"/>
                  <a:gd name="T8" fmla="*/ 57 w 96"/>
                  <a:gd name="T9" fmla="*/ 83 h 139"/>
                  <a:gd name="T10" fmla="*/ 40 w 96"/>
                  <a:gd name="T11" fmla="*/ 55 h 139"/>
                  <a:gd name="T12" fmla="*/ 20 w 96"/>
                  <a:gd name="T13" fmla="*/ 29 h 139"/>
                  <a:gd name="T14" fmla="*/ 15 w 96"/>
                  <a:gd name="T15" fmla="*/ 22 h 139"/>
                  <a:gd name="T16" fmla="*/ 10 w 96"/>
                  <a:gd name="T17" fmla="*/ 16 h 139"/>
                  <a:gd name="T18" fmla="*/ 5 w 96"/>
                  <a:gd name="T19" fmla="*/ 10 h 139"/>
                  <a:gd name="T20" fmla="*/ 0 w 96"/>
                  <a:gd name="T21" fmla="*/ 5 h 139"/>
                  <a:gd name="T22" fmla="*/ 1 w 96"/>
                  <a:gd name="T23" fmla="*/ 2 h 139"/>
                  <a:gd name="T24" fmla="*/ 1 w 96"/>
                  <a:gd name="T25" fmla="*/ 0 h 139"/>
                  <a:gd name="T26" fmla="*/ 15 w 96"/>
                  <a:gd name="T27" fmla="*/ 14 h 139"/>
                  <a:gd name="T28" fmla="*/ 26 w 96"/>
                  <a:gd name="T29" fmla="*/ 29 h 139"/>
                  <a:gd name="T30" fmla="*/ 36 w 96"/>
                  <a:gd name="T31" fmla="*/ 44 h 139"/>
                  <a:gd name="T32" fmla="*/ 48 w 96"/>
                  <a:gd name="T33" fmla="*/ 60 h 139"/>
                  <a:gd name="T34" fmla="*/ 58 w 96"/>
                  <a:gd name="T35" fmla="*/ 79 h 139"/>
                  <a:gd name="T36" fmla="*/ 70 w 96"/>
                  <a:gd name="T37" fmla="*/ 99 h 139"/>
                  <a:gd name="T38" fmla="*/ 83 w 96"/>
                  <a:gd name="T39" fmla="*/ 118 h 139"/>
                  <a:gd name="T40" fmla="*/ 96 w 96"/>
                  <a:gd name="T41" fmla="*/ 137 h 139"/>
                  <a:gd name="T42" fmla="*/ 96 w 96"/>
                  <a:gd name="T43" fmla="*/ 13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139">
                    <a:moveTo>
                      <a:pt x="96" y="137"/>
                    </a:moveTo>
                    <a:lnTo>
                      <a:pt x="93" y="138"/>
                    </a:lnTo>
                    <a:lnTo>
                      <a:pt x="90" y="139"/>
                    </a:lnTo>
                    <a:lnTo>
                      <a:pt x="73" y="112"/>
                    </a:lnTo>
                    <a:lnTo>
                      <a:pt x="57" y="83"/>
                    </a:lnTo>
                    <a:lnTo>
                      <a:pt x="40" y="55"/>
                    </a:lnTo>
                    <a:lnTo>
                      <a:pt x="20" y="29"/>
                    </a:lnTo>
                    <a:lnTo>
                      <a:pt x="15" y="22"/>
                    </a:lnTo>
                    <a:lnTo>
                      <a:pt x="10" y="16"/>
                    </a:lnTo>
                    <a:lnTo>
                      <a:pt x="5" y="10"/>
                    </a:lnTo>
                    <a:lnTo>
                      <a:pt x="0" y="5"/>
                    </a:lnTo>
                    <a:lnTo>
                      <a:pt x="1" y="2"/>
                    </a:lnTo>
                    <a:lnTo>
                      <a:pt x="1" y="0"/>
                    </a:lnTo>
                    <a:lnTo>
                      <a:pt x="15" y="14"/>
                    </a:lnTo>
                    <a:lnTo>
                      <a:pt x="26" y="29"/>
                    </a:lnTo>
                    <a:lnTo>
                      <a:pt x="36" y="44"/>
                    </a:lnTo>
                    <a:lnTo>
                      <a:pt x="48" y="60"/>
                    </a:lnTo>
                    <a:lnTo>
                      <a:pt x="58" y="79"/>
                    </a:lnTo>
                    <a:lnTo>
                      <a:pt x="70" y="99"/>
                    </a:lnTo>
                    <a:lnTo>
                      <a:pt x="83" y="118"/>
                    </a:lnTo>
                    <a:lnTo>
                      <a:pt x="96" y="137"/>
                    </a:lnTo>
                    <a:lnTo>
                      <a:pt x="96" y="137"/>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74" name="Freeform 136">
                <a:extLst>
                  <a:ext uri="{FF2B5EF4-FFF2-40B4-BE49-F238E27FC236}">
                    <a16:creationId xmlns:a16="http://schemas.microsoft.com/office/drawing/2014/main" id="{13515F0A-5EA4-4054-A3BB-1751723A8AA6}"/>
                  </a:ext>
                </a:extLst>
              </p:cNvPr>
              <p:cNvSpPr>
                <a:spLocks/>
              </p:cNvSpPr>
              <p:nvPr/>
            </p:nvSpPr>
            <p:spPr bwMode="auto">
              <a:xfrm>
                <a:off x="5250" y="1125"/>
                <a:ext cx="52" cy="16"/>
              </a:xfrm>
              <a:custGeom>
                <a:avLst/>
                <a:gdLst>
                  <a:gd name="T0" fmla="*/ 155 w 155"/>
                  <a:gd name="T1" fmla="*/ 46 h 48"/>
                  <a:gd name="T2" fmla="*/ 151 w 155"/>
                  <a:gd name="T3" fmla="*/ 48 h 48"/>
                  <a:gd name="T4" fmla="*/ 146 w 155"/>
                  <a:gd name="T5" fmla="*/ 46 h 48"/>
                  <a:gd name="T6" fmla="*/ 141 w 155"/>
                  <a:gd name="T7" fmla="*/ 45 h 48"/>
                  <a:gd name="T8" fmla="*/ 138 w 155"/>
                  <a:gd name="T9" fmla="*/ 44 h 48"/>
                  <a:gd name="T10" fmla="*/ 126 w 155"/>
                  <a:gd name="T11" fmla="*/ 37 h 48"/>
                  <a:gd name="T12" fmla="*/ 115 w 155"/>
                  <a:gd name="T13" fmla="*/ 34 h 48"/>
                  <a:gd name="T14" fmla="*/ 103 w 155"/>
                  <a:gd name="T15" fmla="*/ 30 h 48"/>
                  <a:gd name="T16" fmla="*/ 93 w 155"/>
                  <a:gd name="T17" fmla="*/ 26 h 48"/>
                  <a:gd name="T18" fmla="*/ 71 w 155"/>
                  <a:gd name="T19" fmla="*/ 19 h 48"/>
                  <a:gd name="T20" fmla="*/ 47 w 155"/>
                  <a:gd name="T21" fmla="*/ 12 h 48"/>
                  <a:gd name="T22" fmla="*/ 23 w 155"/>
                  <a:gd name="T23" fmla="*/ 9 h 48"/>
                  <a:gd name="T24" fmla="*/ 0 w 155"/>
                  <a:gd name="T25" fmla="*/ 4 h 48"/>
                  <a:gd name="T26" fmla="*/ 0 w 155"/>
                  <a:gd name="T27" fmla="*/ 1 h 48"/>
                  <a:gd name="T28" fmla="*/ 0 w 155"/>
                  <a:gd name="T29" fmla="*/ 0 h 48"/>
                  <a:gd name="T30" fmla="*/ 27 w 155"/>
                  <a:gd name="T31" fmla="*/ 5 h 48"/>
                  <a:gd name="T32" fmla="*/ 53 w 155"/>
                  <a:gd name="T33" fmla="*/ 10 h 48"/>
                  <a:gd name="T34" fmla="*/ 79 w 155"/>
                  <a:gd name="T35" fmla="*/ 16 h 48"/>
                  <a:gd name="T36" fmla="*/ 106 w 155"/>
                  <a:gd name="T37" fmla="*/ 26 h 48"/>
                  <a:gd name="T38" fmla="*/ 117 w 155"/>
                  <a:gd name="T39" fmla="*/ 30 h 48"/>
                  <a:gd name="T40" fmla="*/ 130 w 155"/>
                  <a:gd name="T41" fmla="*/ 35 h 48"/>
                  <a:gd name="T42" fmla="*/ 142 w 155"/>
                  <a:gd name="T43" fmla="*/ 40 h 48"/>
                  <a:gd name="T44" fmla="*/ 155 w 155"/>
                  <a:gd name="T45" fmla="*/ 46 h 48"/>
                  <a:gd name="T46" fmla="*/ 155 w 155"/>
                  <a:gd name="T47"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48">
                    <a:moveTo>
                      <a:pt x="155" y="46"/>
                    </a:moveTo>
                    <a:lnTo>
                      <a:pt x="151" y="48"/>
                    </a:lnTo>
                    <a:lnTo>
                      <a:pt x="146" y="46"/>
                    </a:lnTo>
                    <a:lnTo>
                      <a:pt x="141" y="45"/>
                    </a:lnTo>
                    <a:lnTo>
                      <a:pt x="138" y="44"/>
                    </a:lnTo>
                    <a:lnTo>
                      <a:pt x="126" y="37"/>
                    </a:lnTo>
                    <a:lnTo>
                      <a:pt x="115" y="34"/>
                    </a:lnTo>
                    <a:lnTo>
                      <a:pt x="103" y="30"/>
                    </a:lnTo>
                    <a:lnTo>
                      <a:pt x="93" y="26"/>
                    </a:lnTo>
                    <a:lnTo>
                      <a:pt x="71" y="19"/>
                    </a:lnTo>
                    <a:lnTo>
                      <a:pt x="47" y="12"/>
                    </a:lnTo>
                    <a:lnTo>
                      <a:pt x="23" y="9"/>
                    </a:lnTo>
                    <a:lnTo>
                      <a:pt x="0" y="4"/>
                    </a:lnTo>
                    <a:lnTo>
                      <a:pt x="0" y="1"/>
                    </a:lnTo>
                    <a:lnTo>
                      <a:pt x="0" y="0"/>
                    </a:lnTo>
                    <a:lnTo>
                      <a:pt x="27" y="5"/>
                    </a:lnTo>
                    <a:lnTo>
                      <a:pt x="53" y="10"/>
                    </a:lnTo>
                    <a:lnTo>
                      <a:pt x="79" y="16"/>
                    </a:lnTo>
                    <a:lnTo>
                      <a:pt x="106" y="26"/>
                    </a:lnTo>
                    <a:lnTo>
                      <a:pt x="117" y="30"/>
                    </a:lnTo>
                    <a:lnTo>
                      <a:pt x="130" y="35"/>
                    </a:lnTo>
                    <a:lnTo>
                      <a:pt x="142" y="40"/>
                    </a:lnTo>
                    <a:lnTo>
                      <a:pt x="155" y="46"/>
                    </a:lnTo>
                    <a:lnTo>
                      <a:pt x="155" y="46"/>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75" name="Freeform 137">
                <a:extLst>
                  <a:ext uri="{FF2B5EF4-FFF2-40B4-BE49-F238E27FC236}">
                    <a16:creationId xmlns:a16="http://schemas.microsoft.com/office/drawing/2014/main" id="{A367FA95-764D-41E3-921A-593D45134E97}"/>
                  </a:ext>
                </a:extLst>
              </p:cNvPr>
              <p:cNvSpPr>
                <a:spLocks/>
              </p:cNvSpPr>
              <p:nvPr/>
            </p:nvSpPr>
            <p:spPr bwMode="auto">
              <a:xfrm>
                <a:off x="5278" y="1130"/>
                <a:ext cx="21" cy="28"/>
              </a:xfrm>
              <a:custGeom>
                <a:avLst/>
                <a:gdLst>
                  <a:gd name="T0" fmla="*/ 65 w 65"/>
                  <a:gd name="T1" fmla="*/ 82 h 83"/>
                  <a:gd name="T2" fmla="*/ 60 w 65"/>
                  <a:gd name="T3" fmla="*/ 83 h 83"/>
                  <a:gd name="T4" fmla="*/ 56 w 65"/>
                  <a:gd name="T5" fmla="*/ 78 h 83"/>
                  <a:gd name="T6" fmla="*/ 53 w 65"/>
                  <a:gd name="T7" fmla="*/ 73 h 83"/>
                  <a:gd name="T8" fmla="*/ 49 w 65"/>
                  <a:gd name="T9" fmla="*/ 69 h 83"/>
                  <a:gd name="T10" fmla="*/ 36 w 65"/>
                  <a:gd name="T11" fmla="*/ 51 h 83"/>
                  <a:gd name="T12" fmla="*/ 24 w 65"/>
                  <a:gd name="T13" fmla="*/ 36 h 83"/>
                  <a:gd name="T14" fmla="*/ 11 w 65"/>
                  <a:gd name="T15" fmla="*/ 20 h 83"/>
                  <a:gd name="T16" fmla="*/ 0 w 65"/>
                  <a:gd name="T17" fmla="*/ 4 h 83"/>
                  <a:gd name="T18" fmla="*/ 0 w 65"/>
                  <a:gd name="T19" fmla="*/ 1 h 83"/>
                  <a:gd name="T20" fmla="*/ 0 w 65"/>
                  <a:gd name="T21" fmla="*/ 0 h 83"/>
                  <a:gd name="T22" fmla="*/ 10 w 65"/>
                  <a:gd name="T23" fmla="*/ 11 h 83"/>
                  <a:gd name="T24" fmla="*/ 19 w 65"/>
                  <a:gd name="T25" fmla="*/ 22 h 83"/>
                  <a:gd name="T26" fmla="*/ 29 w 65"/>
                  <a:gd name="T27" fmla="*/ 35 h 83"/>
                  <a:gd name="T28" fmla="*/ 38 w 65"/>
                  <a:gd name="T29" fmla="*/ 46 h 83"/>
                  <a:gd name="T30" fmla="*/ 45 w 65"/>
                  <a:gd name="T31" fmla="*/ 55 h 83"/>
                  <a:gd name="T32" fmla="*/ 51 w 65"/>
                  <a:gd name="T33" fmla="*/ 64 h 83"/>
                  <a:gd name="T34" fmla="*/ 58 w 65"/>
                  <a:gd name="T35" fmla="*/ 73 h 83"/>
                  <a:gd name="T36" fmla="*/ 65 w 65"/>
                  <a:gd name="T37" fmla="*/ 82 h 83"/>
                  <a:gd name="T38" fmla="*/ 65 w 65"/>
                  <a:gd name="T39" fmla="*/ 8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83">
                    <a:moveTo>
                      <a:pt x="65" y="82"/>
                    </a:moveTo>
                    <a:lnTo>
                      <a:pt x="60" y="83"/>
                    </a:lnTo>
                    <a:lnTo>
                      <a:pt x="56" y="78"/>
                    </a:lnTo>
                    <a:lnTo>
                      <a:pt x="53" y="73"/>
                    </a:lnTo>
                    <a:lnTo>
                      <a:pt x="49" y="69"/>
                    </a:lnTo>
                    <a:lnTo>
                      <a:pt x="36" y="51"/>
                    </a:lnTo>
                    <a:lnTo>
                      <a:pt x="24" y="36"/>
                    </a:lnTo>
                    <a:lnTo>
                      <a:pt x="11" y="20"/>
                    </a:lnTo>
                    <a:lnTo>
                      <a:pt x="0" y="4"/>
                    </a:lnTo>
                    <a:lnTo>
                      <a:pt x="0" y="1"/>
                    </a:lnTo>
                    <a:lnTo>
                      <a:pt x="0" y="0"/>
                    </a:lnTo>
                    <a:lnTo>
                      <a:pt x="10" y="11"/>
                    </a:lnTo>
                    <a:lnTo>
                      <a:pt x="19" y="22"/>
                    </a:lnTo>
                    <a:lnTo>
                      <a:pt x="29" y="35"/>
                    </a:lnTo>
                    <a:lnTo>
                      <a:pt x="38" y="46"/>
                    </a:lnTo>
                    <a:lnTo>
                      <a:pt x="45" y="55"/>
                    </a:lnTo>
                    <a:lnTo>
                      <a:pt x="51" y="64"/>
                    </a:lnTo>
                    <a:lnTo>
                      <a:pt x="58" y="73"/>
                    </a:lnTo>
                    <a:lnTo>
                      <a:pt x="65" y="82"/>
                    </a:lnTo>
                    <a:lnTo>
                      <a:pt x="65" y="8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76" name="Freeform 138">
                <a:extLst>
                  <a:ext uri="{FF2B5EF4-FFF2-40B4-BE49-F238E27FC236}">
                    <a16:creationId xmlns:a16="http://schemas.microsoft.com/office/drawing/2014/main" id="{4ADB577F-DCF4-4FBA-A77B-3BD5DDBA9480}"/>
                  </a:ext>
                </a:extLst>
              </p:cNvPr>
              <p:cNvSpPr>
                <a:spLocks/>
              </p:cNvSpPr>
              <p:nvPr/>
            </p:nvSpPr>
            <p:spPr bwMode="auto">
              <a:xfrm>
                <a:off x="5258" y="1109"/>
                <a:ext cx="21" cy="23"/>
              </a:xfrm>
              <a:custGeom>
                <a:avLst/>
                <a:gdLst>
                  <a:gd name="T0" fmla="*/ 62 w 63"/>
                  <a:gd name="T1" fmla="*/ 63 h 67"/>
                  <a:gd name="T2" fmla="*/ 63 w 63"/>
                  <a:gd name="T3" fmla="*/ 66 h 67"/>
                  <a:gd name="T4" fmla="*/ 62 w 63"/>
                  <a:gd name="T5" fmla="*/ 67 h 67"/>
                  <a:gd name="T6" fmla="*/ 59 w 63"/>
                  <a:gd name="T7" fmla="*/ 66 h 67"/>
                  <a:gd name="T8" fmla="*/ 59 w 63"/>
                  <a:gd name="T9" fmla="*/ 66 h 67"/>
                  <a:gd name="T10" fmla="*/ 48 w 63"/>
                  <a:gd name="T11" fmla="*/ 54 h 67"/>
                  <a:gd name="T12" fmla="*/ 38 w 63"/>
                  <a:gd name="T13" fmla="*/ 42 h 67"/>
                  <a:gd name="T14" fmla="*/ 28 w 63"/>
                  <a:gd name="T15" fmla="*/ 29 h 67"/>
                  <a:gd name="T16" fmla="*/ 18 w 63"/>
                  <a:gd name="T17" fmla="*/ 19 h 67"/>
                  <a:gd name="T18" fmla="*/ 13 w 63"/>
                  <a:gd name="T19" fmla="*/ 14 h 67"/>
                  <a:gd name="T20" fmla="*/ 9 w 63"/>
                  <a:gd name="T21" fmla="*/ 9 h 67"/>
                  <a:gd name="T22" fmla="*/ 4 w 63"/>
                  <a:gd name="T23" fmla="*/ 5 h 67"/>
                  <a:gd name="T24" fmla="*/ 0 w 63"/>
                  <a:gd name="T25" fmla="*/ 0 h 67"/>
                  <a:gd name="T26" fmla="*/ 6 w 63"/>
                  <a:gd name="T27" fmla="*/ 2 h 67"/>
                  <a:gd name="T28" fmla="*/ 11 w 63"/>
                  <a:gd name="T29" fmla="*/ 5 h 67"/>
                  <a:gd name="T30" fmla="*/ 16 w 63"/>
                  <a:gd name="T31" fmla="*/ 12 h 67"/>
                  <a:gd name="T32" fmla="*/ 21 w 63"/>
                  <a:gd name="T33" fmla="*/ 17 h 67"/>
                  <a:gd name="T34" fmla="*/ 31 w 63"/>
                  <a:gd name="T35" fmla="*/ 27 h 67"/>
                  <a:gd name="T36" fmla="*/ 42 w 63"/>
                  <a:gd name="T37" fmla="*/ 39 h 67"/>
                  <a:gd name="T38" fmla="*/ 52 w 63"/>
                  <a:gd name="T39" fmla="*/ 51 h 67"/>
                  <a:gd name="T40" fmla="*/ 62 w 63"/>
                  <a:gd name="T41" fmla="*/ 63 h 67"/>
                  <a:gd name="T42" fmla="*/ 62 w 63"/>
                  <a:gd name="T43"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67">
                    <a:moveTo>
                      <a:pt x="62" y="63"/>
                    </a:moveTo>
                    <a:lnTo>
                      <a:pt x="63" y="66"/>
                    </a:lnTo>
                    <a:lnTo>
                      <a:pt x="62" y="67"/>
                    </a:lnTo>
                    <a:lnTo>
                      <a:pt x="59" y="66"/>
                    </a:lnTo>
                    <a:lnTo>
                      <a:pt x="59" y="66"/>
                    </a:lnTo>
                    <a:lnTo>
                      <a:pt x="48" y="54"/>
                    </a:lnTo>
                    <a:lnTo>
                      <a:pt x="38" y="42"/>
                    </a:lnTo>
                    <a:lnTo>
                      <a:pt x="28" y="29"/>
                    </a:lnTo>
                    <a:lnTo>
                      <a:pt x="18" y="19"/>
                    </a:lnTo>
                    <a:lnTo>
                      <a:pt x="13" y="14"/>
                    </a:lnTo>
                    <a:lnTo>
                      <a:pt x="9" y="9"/>
                    </a:lnTo>
                    <a:lnTo>
                      <a:pt x="4" y="5"/>
                    </a:lnTo>
                    <a:lnTo>
                      <a:pt x="0" y="0"/>
                    </a:lnTo>
                    <a:lnTo>
                      <a:pt x="6" y="2"/>
                    </a:lnTo>
                    <a:lnTo>
                      <a:pt x="11" y="5"/>
                    </a:lnTo>
                    <a:lnTo>
                      <a:pt x="16" y="12"/>
                    </a:lnTo>
                    <a:lnTo>
                      <a:pt x="21" y="17"/>
                    </a:lnTo>
                    <a:lnTo>
                      <a:pt x="31" y="27"/>
                    </a:lnTo>
                    <a:lnTo>
                      <a:pt x="42" y="39"/>
                    </a:lnTo>
                    <a:lnTo>
                      <a:pt x="52" y="51"/>
                    </a:lnTo>
                    <a:lnTo>
                      <a:pt x="62" y="63"/>
                    </a:lnTo>
                    <a:lnTo>
                      <a:pt x="62" y="6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77" name="Freeform 139">
                <a:extLst>
                  <a:ext uri="{FF2B5EF4-FFF2-40B4-BE49-F238E27FC236}">
                    <a16:creationId xmlns:a16="http://schemas.microsoft.com/office/drawing/2014/main" id="{BB680BA8-98F5-46B5-844B-573D62450317}"/>
                  </a:ext>
                </a:extLst>
              </p:cNvPr>
              <p:cNvSpPr>
                <a:spLocks/>
              </p:cNvSpPr>
              <p:nvPr/>
            </p:nvSpPr>
            <p:spPr bwMode="auto">
              <a:xfrm>
                <a:off x="5257" y="1083"/>
                <a:ext cx="45" cy="35"/>
              </a:xfrm>
              <a:custGeom>
                <a:avLst/>
                <a:gdLst>
                  <a:gd name="T0" fmla="*/ 136 w 136"/>
                  <a:gd name="T1" fmla="*/ 0 h 106"/>
                  <a:gd name="T2" fmla="*/ 128 w 136"/>
                  <a:gd name="T3" fmla="*/ 9 h 106"/>
                  <a:gd name="T4" fmla="*/ 121 w 136"/>
                  <a:gd name="T5" fmla="*/ 16 h 106"/>
                  <a:gd name="T6" fmla="*/ 112 w 136"/>
                  <a:gd name="T7" fmla="*/ 23 h 106"/>
                  <a:gd name="T8" fmla="*/ 103 w 136"/>
                  <a:gd name="T9" fmla="*/ 32 h 106"/>
                  <a:gd name="T10" fmla="*/ 87 w 136"/>
                  <a:gd name="T11" fmla="*/ 44 h 106"/>
                  <a:gd name="T12" fmla="*/ 71 w 136"/>
                  <a:gd name="T13" fmla="*/ 55 h 106"/>
                  <a:gd name="T14" fmla="*/ 56 w 136"/>
                  <a:gd name="T15" fmla="*/ 67 h 106"/>
                  <a:gd name="T16" fmla="*/ 41 w 136"/>
                  <a:gd name="T17" fmla="*/ 81 h 106"/>
                  <a:gd name="T18" fmla="*/ 29 w 136"/>
                  <a:gd name="T19" fmla="*/ 87 h 106"/>
                  <a:gd name="T20" fmla="*/ 20 w 136"/>
                  <a:gd name="T21" fmla="*/ 93 h 106"/>
                  <a:gd name="T22" fmla="*/ 12 w 136"/>
                  <a:gd name="T23" fmla="*/ 101 h 106"/>
                  <a:gd name="T24" fmla="*/ 0 w 136"/>
                  <a:gd name="T25" fmla="*/ 106 h 106"/>
                  <a:gd name="T26" fmla="*/ 2 w 136"/>
                  <a:gd name="T27" fmla="*/ 101 h 106"/>
                  <a:gd name="T28" fmla="*/ 7 w 136"/>
                  <a:gd name="T29" fmla="*/ 98 h 106"/>
                  <a:gd name="T30" fmla="*/ 13 w 136"/>
                  <a:gd name="T31" fmla="*/ 94 h 106"/>
                  <a:gd name="T32" fmla="*/ 17 w 136"/>
                  <a:gd name="T33" fmla="*/ 92 h 106"/>
                  <a:gd name="T34" fmla="*/ 38 w 136"/>
                  <a:gd name="T35" fmla="*/ 76 h 106"/>
                  <a:gd name="T36" fmla="*/ 59 w 136"/>
                  <a:gd name="T37" fmla="*/ 59 h 106"/>
                  <a:gd name="T38" fmla="*/ 81 w 136"/>
                  <a:gd name="T39" fmla="*/ 43 h 106"/>
                  <a:gd name="T40" fmla="*/ 102 w 136"/>
                  <a:gd name="T41" fmla="*/ 28 h 106"/>
                  <a:gd name="T42" fmla="*/ 108 w 136"/>
                  <a:gd name="T43" fmla="*/ 20 h 106"/>
                  <a:gd name="T44" fmla="*/ 117 w 136"/>
                  <a:gd name="T45" fmla="*/ 14 h 106"/>
                  <a:gd name="T46" fmla="*/ 126 w 136"/>
                  <a:gd name="T47" fmla="*/ 6 h 106"/>
                  <a:gd name="T48" fmla="*/ 134 w 136"/>
                  <a:gd name="T49" fmla="*/ 0 h 106"/>
                  <a:gd name="T50" fmla="*/ 135 w 136"/>
                  <a:gd name="T51" fmla="*/ 0 h 106"/>
                  <a:gd name="T52" fmla="*/ 136 w 136"/>
                  <a:gd name="T53" fmla="*/ 0 h 106"/>
                  <a:gd name="T54" fmla="*/ 136 w 136"/>
                  <a:gd name="T5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6" h="106">
                    <a:moveTo>
                      <a:pt x="136" y="0"/>
                    </a:moveTo>
                    <a:lnTo>
                      <a:pt x="128" y="9"/>
                    </a:lnTo>
                    <a:lnTo>
                      <a:pt x="121" y="16"/>
                    </a:lnTo>
                    <a:lnTo>
                      <a:pt x="112" y="23"/>
                    </a:lnTo>
                    <a:lnTo>
                      <a:pt x="103" y="32"/>
                    </a:lnTo>
                    <a:lnTo>
                      <a:pt x="87" y="44"/>
                    </a:lnTo>
                    <a:lnTo>
                      <a:pt x="71" y="55"/>
                    </a:lnTo>
                    <a:lnTo>
                      <a:pt x="56" y="67"/>
                    </a:lnTo>
                    <a:lnTo>
                      <a:pt x="41" y="81"/>
                    </a:lnTo>
                    <a:lnTo>
                      <a:pt x="29" y="87"/>
                    </a:lnTo>
                    <a:lnTo>
                      <a:pt x="20" y="93"/>
                    </a:lnTo>
                    <a:lnTo>
                      <a:pt x="12" y="101"/>
                    </a:lnTo>
                    <a:lnTo>
                      <a:pt x="0" y="106"/>
                    </a:lnTo>
                    <a:lnTo>
                      <a:pt x="2" y="101"/>
                    </a:lnTo>
                    <a:lnTo>
                      <a:pt x="7" y="98"/>
                    </a:lnTo>
                    <a:lnTo>
                      <a:pt x="13" y="94"/>
                    </a:lnTo>
                    <a:lnTo>
                      <a:pt x="17" y="92"/>
                    </a:lnTo>
                    <a:lnTo>
                      <a:pt x="38" y="76"/>
                    </a:lnTo>
                    <a:lnTo>
                      <a:pt x="59" y="59"/>
                    </a:lnTo>
                    <a:lnTo>
                      <a:pt x="81" y="43"/>
                    </a:lnTo>
                    <a:lnTo>
                      <a:pt x="102" y="28"/>
                    </a:lnTo>
                    <a:lnTo>
                      <a:pt x="108" y="20"/>
                    </a:lnTo>
                    <a:lnTo>
                      <a:pt x="117" y="14"/>
                    </a:lnTo>
                    <a:lnTo>
                      <a:pt x="126" y="6"/>
                    </a:lnTo>
                    <a:lnTo>
                      <a:pt x="134" y="0"/>
                    </a:lnTo>
                    <a:lnTo>
                      <a:pt x="135" y="0"/>
                    </a:lnTo>
                    <a:lnTo>
                      <a:pt x="136" y="0"/>
                    </a:lnTo>
                    <a:lnTo>
                      <a:pt x="136"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78" name="Freeform 140">
                <a:extLst>
                  <a:ext uri="{FF2B5EF4-FFF2-40B4-BE49-F238E27FC236}">
                    <a16:creationId xmlns:a16="http://schemas.microsoft.com/office/drawing/2014/main" id="{08CE0DEF-DD4B-48AE-A1CA-DE880D64AEE6}"/>
                  </a:ext>
                </a:extLst>
              </p:cNvPr>
              <p:cNvSpPr>
                <a:spLocks/>
              </p:cNvSpPr>
              <p:nvPr/>
            </p:nvSpPr>
            <p:spPr bwMode="auto">
              <a:xfrm>
                <a:off x="5265" y="1101"/>
                <a:ext cx="50" cy="7"/>
              </a:xfrm>
              <a:custGeom>
                <a:avLst/>
                <a:gdLst>
                  <a:gd name="T0" fmla="*/ 150 w 150"/>
                  <a:gd name="T1" fmla="*/ 18 h 20"/>
                  <a:gd name="T2" fmla="*/ 144 w 150"/>
                  <a:gd name="T3" fmla="*/ 20 h 20"/>
                  <a:gd name="T4" fmla="*/ 137 w 150"/>
                  <a:gd name="T5" fmla="*/ 20 h 20"/>
                  <a:gd name="T6" fmla="*/ 131 w 150"/>
                  <a:gd name="T7" fmla="*/ 18 h 20"/>
                  <a:gd name="T8" fmla="*/ 126 w 150"/>
                  <a:gd name="T9" fmla="*/ 16 h 20"/>
                  <a:gd name="T10" fmla="*/ 95 w 150"/>
                  <a:gd name="T11" fmla="*/ 13 h 20"/>
                  <a:gd name="T12" fmla="*/ 65 w 150"/>
                  <a:gd name="T13" fmla="*/ 9 h 20"/>
                  <a:gd name="T14" fmla="*/ 34 w 150"/>
                  <a:gd name="T15" fmla="*/ 6 h 20"/>
                  <a:gd name="T16" fmla="*/ 4 w 150"/>
                  <a:gd name="T17" fmla="*/ 3 h 20"/>
                  <a:gd name="T18" fmla="*/ 2 w 150"/>
                  <a:gd name="T19" fmla="*/ 1 h 20"/>
                  <a:gd name="T20" fmla="*/ 0 w 150"/>
                  <a:gd name="T21" fmla="*/ 0 h 20"/>
                  <a:gd name="T22" fmla="*/ 13 w 150"/>
                  <a:gd name="T23" fmla="*/ 0 h 20"/>
                  <a:gd name="T24" fmla="*/ 26 w 150"/>
                  <a:gd name="T25" fmla="*/ 1 h 20"/>
                  <a:gd name="T26" fmla="*/ 38 w 150"/>
                  <a:gd name="T27" fmla="*/ 3 h 20"/>
                  <a:gd name="T28" fmla="*/ 51 w 150"/>
                  <a:gd name="T29" fmla="*/ 4 h 20"/>
                  <a:gd name="T30" fmla="*/ 75 w 150"/>
                  <a:gd name="T31" fmla="*/ 6 h 20"/>
                  <a:gd name="T32" fmla="*/ 100 w 150"/>
                  <a:gd name="T33" fmla="*/ 9 h 20"/>
                  <a:gd name="T34" fmla="*/ 125 w 150"/>
                  <a:gd name="T35" fmla="*/ 13 h 20"/>
                  <a:gd name="T36" fmla="*/ 150 w 150"/>
                  <a:gd name="T37" fmla="*/ 18 h 20"/>
                  <a:gd name="T38" fmla="*/ 150 w 150"/>
                  <a:gd name="T39"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0" h="20">
                    <a:moveTo>
                      <a:pt x="150" y="18"/>
                    </a:moveTo>
                    <a:lnTo>
                      <a:pt x="144" y="20"/>
                    </a:lnTo>
                    <a:lnTo>
                      <a:pt x="137" y="20"/>
                    </a:lnTo>
                    <a:lnTo>
                      <a:pt x="131" y="18"/>
                    </a:lnTo>
                    <a:lnTo>
                      <a:pt x="126" y="16"/>
                    </a:lnTo>
                    <a:lnTo>
                      <a:pt x="95" y="13"/>
                    </a:lnTo>
                    <a:lnTo>
                      <a:pt x="65" y="9"/>
                    </a:lnTo>
                    <a:lnTo>
                      <a:pt x="34" y="6"/>
                    </a:lnTo>
                    <a:lnTo>
                      <a:pt x="4" y="3"/>
                    </a:lnTo>
                    <a:lnTo>
                      <a:pt x="2" y="1"/>
                    </a:lnTo>
                    <a:lnTo>
                      <a:pt x="0" y="0"/>
                    </a:lnTo>
                    <a:lnTo>
                      <a:pt x="13" y="0"/>
                    </a:lnTo>
                    <a:lnTo>
                      <a:pt x="26" y="1"/>
                    </a:lnTo>
                    <a:lnTo>
                      <a:pt x="38" y="3"/>
                    </a:lnTo>
                    <a:lnTo>
                      <a:pt x="51" y="4"/>
                    </a:lnTo>
                    <a:lnTo>
                      <a:pt x="75" y="6"/>
                    </a:lnTo>
                    <a:lnTo>
                      <a:pt x="100" y="9"/>
                    </a:lnTo>
                    <a:lnTo>
                      <a:pt x="125" y="13"/>
                    </a:lnTo>
                    <a:lnTo>
                      <a:pt x="150" y="18"/>
                    </a:lnTo>
                    <a:lnTo>
                      <a:pt x="150" y="18"/>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79" name="Freeform 141">
                <a:extLst>
                  <a:ext uri="{FF2B5EF4-FFF2-40B4-BE49-F238E27FC236}">
                    <a16:creationId xmlns:a16="http://schemas.microsoft.com/office/drawing/2014/main" id="{A4360FB5-6466-45DA-A5B7-0689DAF42702}"/>
                  </a:ext>
                </a:extLst>
              </p:cNvPr>
              <p:cNvSpPr>
                <a:spLocks/>
              </p:cNvSpPr>
              <p:nvPr/>
            </p:nvSpPr>
            <p:spPr bwMode="auto">
              <a:xfrm>
                <a:off x="5488" y="887"/>
                <a:ext cx="10" cy="17"/>
              </a:xfrm>
              <a:custGeom>
                <a:avLst/>
                <a:gdLst>
                  <a:gd name="T0" fmla="*/ 0 w 28"/>
                  <a:gd name="T1" fmla="*/ 4 h 51"/>
                  <a:gd name="T2" fmla="*/ 0 w 28"/>
                  <a:gd name="T3" fmla="*/ 1 h 51"/>
                  <a:gd name="T4" fmla="*/ 1 w 28"/>
                  <a:gd name="T5" fmla="*/ 0 h 51"/>
                  <a:gd name="T6" fmla="*/ 3 w 28"/>
                  <a:gd name="T7" fmla="*/ 0 h 51"/>
                  <a:gd name="T8" fmla="*/ 5 w 28"/>
                  <a:gd name="T9" fmla="*/ 1 h 51"/>
                  <a:gd name="T10" fmla="*/ 13 w 28"/>
                  <a:gd name="T11" fmla="*/ 6 h 51"/>
                  <a:gd name="T12" fmla="*/ 18 w 28"/>
                  <a:gd name="T13" fmla="*/ 17 h 51"/>
                  <a:gd name="T14" fmla="*/ 23 w 28"/>
                  <a:gd name="T15" fmla="*/ 29 h 51"/>
                  <a:gd name="T16" fmla="*/ 26 w 28"/>
                  <a:gd name="T17" fmla="*/ 39 h 51"/>
                  <a:gd name="T18" fmla="*/ 26 w 28"/>
                  <a:gd name="T19" fmla="*/ 40 h 51"/>
                  <a:gd name="T20" fmla="*/ 28 w 28"/>
                  <a:gd name="T21" fmla="*/ 44 h 51"/>
                  <a:gd name="T22" fmla="*/ 28 w 28"/>
                  <a:gd name="T23" fmla="*/ 46 h 51"/>
                  <a:gd name="T24" fmla="*/ 28 w 28"/>
                  <a:gd name="T25" fmla="*/ 49 h 51"/>
                  <a:gd name="T26" fmla="*/ 26 w 28"/>
                  <a:gd name="T27" fmla="*/ 51 h 51"/>
                  <a:gd name="T28" fmla="*/ 24 w 28"/>
                  <a:gd name="T29" fmla="*/ 49 h 51"/>
                  <a:gd name="T30" fmla="*/ 20 w 28"/>
                  <a:gd name="T31" fmla="*/ 36 h 51"/>
                  <a:gd name="T32" fmla="*/ 16 w 28"/>
                  <a:gd name="T33" fmla="*/ 24 h 51"/>
                  <a:gd name="T34" fmla="*/ 10 w 28"/>
                  <a:gd name="T35" fmla="*/ 12 h 51"/>
                  <a:gd name="T36" fmla="*/ 0 w 28"/>
                  <a:gd name="T37" fmla="*/ 4 h 51"/>
                  <a:gd name="T38" fmla="*/ 0 w 28"/>
                  <a:gd name="T39"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51">
                    <a:moveTo>
                      <a:pt x="0" y="4"/>
                    </a:moveTo>
                    <a:lnTo>
                      <a:pt x="0" y="1"/>
                    </a:lnTo>
                    <a:lnTo>
                      <a:pt x="1" y="0"/>
                    </a:lnTo>
                    <a:lnTo>
                      <a:pt x="3" y="0"/>
                    </a:lnTo>
                    <a:lnTo>
                      <a:pt x="5" y="1"/>
                    </a:lnTo>
                    <a:lnTo>
                      <a:pt x="13" y="6"/>
                    </a:lnTo>
                    <a:lnTo>
                      <a:pt x="18" y="17"/>
                    </a:lnTo>
                    <a:lnTo>
                      <a:pt x="23" y="29"/>
                    </a:lnTo>
                    <a:lnTo>
                      <a:pt x="26" y="39"/>
                    </a:lnTo>
                    <a:lnTo>
                      <a:pt x="26" y="40"/>
                    </a:lnTo>
                    <a:lnTo>
                      <a:pt x="28" y="44"/>
                    </a:lnTo>
                    <a:lnTo>
                      <a:pt x="28" y="46"/>
                    </a:lnTo>
                    <a:lnTo>
                      <a:pt x="28" y="49"/>
                    </a:lnTo>
                    <a:lnTo>
                      <a:pt x="26" y="51"/>
                    </a:lnTo>
                    <a:lnTo>
                      <a:pt x="24" y="49"/>
                    </a:lnTo>
                    <a:lnTo>
                      <a:pt x="20" y="36"/>
                    </a:lnTo>
                    <a:lnTo>
                      <a:pt x="16" y="24"/>
                    </a:lnTo>
                    <a:lnTo>
                      <a:pt x="10" y="12"/>
                    </a:lnTo>
                    <a:lnTo>
                      <a:pt x="0" y="4"/>
                    </a:lnTo>
                    <a:lnTo>
                      <a:pt x="0" y="4"/>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80" name="Freeform 142">
                <a:extLst>
                  <a:ext uri="{FF2B5EF4-FFF2-40B4-BE49-F238E27FC236}">
                    <a16:creationId xmlns:a16="http://schemas.microsoft.com/office/drawing/2014/main" id="{50108569-5007-4C9C-9330-0C6A28BF693E}"/>
                  </a:ext>
                </a:extLst>
              </p:cNvPr>
              <p:cNvSpPr>
                <a:spLocks/>
              </p:cNvSpPr>
              <p:nvPr/>
            </p:nvSpPr>
            <p:spPr bwMode="auto">
              <a:xfrm>
                <a:off x="5477" y="874"/>
                <a:ext cx="10" cy="17"/>
              </a:xfrm>
              <a:custGeom>
                <a:avLst/>
                <a:gdLst>
                  <a:gd name="T0" fmla="*/ 0 w 29"/>
                  <a:gd name="T1" fmla="*/ 3 h 49"/>
                  <a:gd name="T2" fmla="*/ 0 w 29"/>
                  <a:gd name="T3" fmla="*/ 0 h 49"/>
                  <a:gd name="T4" fmla="*/ 4 w 29"/>
                  <a:gd name="T5" fmla="*/ 2 h 49"/>
                  <a:gd name="T6" fmla="*/ 9 w 29"/>
                  <a:gd name="T7" fmla="*/ 4 h 49"/>
                  <a:gd name="T8" fmla="*/ 13 w 29"/>
                  <a:gd name="T9" fmla="*/ 10 h 49"/>
                  <a:gd name="T10" fmla="*/ 18 w 29"/>
                  <a:gd name="T11" fmla="*/ 17 h 49"/>
                  <a:gd name="T12" fmla="*/ 22 w 29"/>
                  <a:gd name="T13" fmla="*/ 22 h 49"/>
                  <a:gd name="T14" fmla="*/ 24 w 29"/>
                  <a:gd name="T15" fmla="*/ 27 h 49"/>
                  <a:gd name="T16" fmla="*/ 27 w 29"/>
                  <a:gd name="T17" fmla="*/ 34 h 49"/>
                  <a:gd name="T18" fmla="*/ 28 w 29"/>
                  <a:gd name="T19" fmla="*/ 41 h 49"/>
                  <a:gd name="T20" fmla="*/ 29 w 29"/>
                  <a:gd name="T21" fmla="*/ 47 h 49"/>
                  <a:gd name="T22" fmla="*/ 27 w 29"/>
                  <a:gd name="T23" fmla="*/ 49 h 49"/>
                  <a:gd name="T24" fmla="*/ 25 w 29"/>
                  <a:gd name="T25" fmla="*/ 49 h 49"/>
                  <a:gd name="T26" fmla="*/ 24 w 29"/>
                  <a:gd name="T27" fmla="*/ 43 h 49"/>
                  <a:gd name="T28" fmla="*/ 22 w 29"/>
                  <a:gd name="T29" fmla="*/ 36 h 49"/>
                  <a:gd name="T30" fmla="*/ 19 w 29"/>
                  <a:gd name="T31" fmla="*/ 27 h 49"/>
                  <a:gd name="T32" fmla="*/ 14 w 29"/>
                  <a:gd name="T33" fmla="*/ 20 h 49"/>
                  <a:gd name="T34" fmla="*/ 10 w 29"/>
                  <a:gd name="T35" fmla="*/ 15 h 49"/>
                  <a:gd name="T36" fmla="*/ 8 w 29"/>
                  <a:gd name="T37" fmla="*/ 10 h 49"/>
                  <a:gd name="T38" fmla="*/ 4 w 29"/>
                  <a:gd name="T39" fmla="*/ 7 h 49"/>
                  <a:gd name="T40" fmla="*/ 0 w 29"/>
                  <a:gd name="T41" fmla="*/ 3 h 49"/>
                  <a:gd name="T42" fmla="*/ 0 w 29"/>
                  <a:gd name="T43"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49">
                    <a:moveTo>
                      <a:pt x="0" y="3"/>
                    </a:moveTo>
                    <a:lnTo>
                      <a:pt x="0" y="0"/>
                    </a:lnTo>
                    <a:lnTo>
                      <a:pt x="4" y="2"/>
                    </a:lnTo>
                    <a:lnTo>
                      <a:pt x="9" y="4"/>
                    </a:lnTo>
                    <a:lnTo>
                      <a:pt x="13" y="10"/>
                    </a:lnTo>
                    <a:lnTo>
                      <a:pt x="18" y="17"/>
                    </a:lnTo>
                    <a:lnTo>
                      <a:pt x="22" y="22"/>
                    </a:lnTo>
                    <a:lnTo>
                      <a:pt x="24" y="27"/>
                    </a:lnTo>
                    <a:lnTo>
                      <a:pt x="27" y="34"/>
                    </a:lnTo>
                    <a:lnTo>
                      <a:pt x="28" y="41"/>
                    </a:lnTo>
                    <a:lnTo>
                      <a:pt x="29" y="47"/>
                    </a:lnTo>
                    <a:lnTo>
                      <a:pt x="27" y="49"/>
                    </a:lnTo>
                    <a:lnTo>
                      <a:pt x="25" y="49"/>
                    </a:lnTo>
                    <a:lnTo>
                      <a:pt x="24" y="43"/>
                    </a:lnTo>
                    <a:lnTo>
                      <a:pt x="22" y="36"/>
                    </a:lnTo>
                    <a:lnTo>
                      <a:pt x="19" y="27"/>
                    </a:lnTo>
                    <a:lnTo>
                      <a:pt x="14" y="20"/>
                    </a:lnTo>
                    <a:lnTo>
                      <a:pt x="10" y="15"/>
                    </a:lnTo>
                    <a:lnTo>
                      <a:pt x="8" y="10"/>
                    </a:lnTo>
                    <a:lnTo>
                      <a:pt x="4" y="7"/>
                    </a:lnTo>
                    <a:lnTo>
                      <a:pt x="0" y="3"/>
                    </a:lnTo>
                    <a:lnTo>
                      <a:pt x="0" y="3"/>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81" name="Freeform 143">
                <a:extLst>
                  <a:ext uri="{FF2B5EF4-FFF2-40B4-BE49-F238E27FC236}">
                    <a16:creationId xmlns:a16="http://schemas.microsoft.com/office/drawing/2014/main" id="{B55999E4-CFC5-4B11-90F9-B7524FEEF2D9}"/>
                  </a:ext>
                </a:extLst>
              </p:cNvPr>
              <p:cNvSpPr>
                <a:spLocks/>
              </p:cNvSpPr>
              <p:nvPr/>
            </p:nvSpPr>
            <p:spPr bwMode="auto">
              <a:xfrm>
                <a:off x="5481" y="888"/>
                <a:ext cx="21" cy="3"/>
              </a:xfrm>
              <a:custGeom>
                <a:avLst/>
                <a:gdLst>
                  <a:gd name="T0" fmla="*/ 61 w 64"/>
                  <a:gd name="T1" fmla="*/ 7 h 7"/>
                  <a:gd name="T2" fmla="*/ 47 w 64"/>
                  <a:gd name="T3" fmla="*/ 6 h 7"/>
                  <a:gd name="T4" fmla="*/ 33 w 64"/>
                  <a:gd name="T5" fmla="*/ 5 h 7"/>
                  <a:gd name="T6" fmla="*/ 19 w 64"/>
                  <a:gd name="T7" fmla="*/ 5 h 7"/>
                  <a:gd name="T8" fmla="*/ 7 w 64"/>
                  <a:gd name="T9" fmla="*/ 6 h 7"/>
                  <a:gd name="T10" fmla="*/ 3 w 64"/>
                  <a:gd name="T11" fmla="*/ 7 h 7"/>
                  <a:gd name="T12" fmla="*/ 0 w 64"/>
                  <a:gd name="T13" fmla="*/ 6 h 7"/>
                  <a:gd name="T14" fmla="*/ 0 w 64"/>
                  <a:gd name="T15" fmla="*/ 5 h 7"/>
                  <a:gd name="T16" fmla="*/ 3 w 64"/>
                  <a:gd name="T17" fmla="*/ 4 h 7"/>
                  <a:gd name="T18" fmla="*/ 17 w 64"/>
                  <a:gd name="T19" fmla="*/ 0 h 7"/>
                  <a:gd name="T20" fmla="*/ 31 w 64"/>
                  <a:gd name="T21" fmla="*/ 0 h 7"/>
                  <a:gd name="T22" fmla="*/ 46 w 64"/>
                  <a:gd name="T23" fmla="*/ 1 h 7"/>
                  <a:gd name="T24" fmla="*/ 61 w 64"/>
                  <a:gd name="T25" fmla="*/ 4 h 7"/>
                  <a:gd name="T26" fmla="*/ 63 w 64"/>
                  <a:gd name="T27" fmla="*/ 5 h 7"/>
                  <a:gd name="T28" fmla="*/ 64 w 64"/>
                  <a:gd name="T29" fmla="*/ 6 h 7"/>
                  <a:gd name="T30" fmla="*/ 62 w 64"/>
                  <a:gd name="T31" fmla="*/ 7 h 7"/>
                  <a:gd name="T32" fmla="*/ 61 w 64"/>
                  <a:gd name="T33" fmla="*/ 7 h 7"/>
                  <a:gd name="T34" fmla="*/ 61 w 64"/>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7">
                    <a:moveTo>
                      <a:pt x="61" y="7"/>
                    </a:moveTo>
                    <a:lnTo>
                      <a:pt x="47" y="6"/>
                    </a:lnTo>
                    <a:lnTo>
                      <a:pt x="33" y="5"/>
                    </a:lnTo>
                    <a:lnTo>
                      <a:pt x="19" y="5"/>
                    </a:lnTo>
                    <a:lnTo>
                      <a:pt x="7" y="6"/>
                    </a:lnTo>
                    <a:lnTo>
                      <a:pt x="3" y="7"/>
                    </a:lnTo>
                    <a:lnTo>
                      <a:pt x="0" y="6"/>
                    </a:lnTo>
                    <a:lnTo>
                      <a:pt x="0" y="5"/>
                    </a:lnTo>
                    <a:lnTo>
                      <a:pt x="3" y="4"/>
                    </a:lnTo>
                    <a:lnTo>
                      <a:pt x="17" y="0"/>
                    </a:lnTo>
                    <a:lnTo>
                      <a:pt x="31" y="0"/>
                    </a:lnTo>
                    <a:lnTo>
                      <a:pt x="46" y="1"/>
                    </a:lnTo>
                    <a:lnTo>
                      <a:pt x="61" y="4"/>
                    </a:lnTo>
                    <a:lnTo>
                      <a:pt x="63" y="5"/>
                    </a:lnTo>
                    <a:lnTo>
                      <a:pt x="64" y="6"/>
                    </a:lnTo>
                    <a:lnTo>
                      <a:pt x="62" y="7"/>
                    </a:lnTo>
                    <a:lnTo>
                      <a:pt x="61" y="7"/>
                    </a:lnTo>
                    <a:lnTo>
                      <a:pt x="61" y="7"/>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82" name="Freeform 144">
                <a:extLst>
                  <a:ext uri="{FF2B5EF4-FFF2-40B4-BE49-F238E27FC236}">
                    <a16:creationId xmlns:a16="http://schemas.microsoft.com/office/drawing/2014/main" id="{B18BE42C-38DD-4261-AF6C-F204F350A4E0}"/>
                  </a:ext>
                </a:extLst>
              </p:cNvPr>
              <p:cNvSpPr>
                <a:spLocks/>
              </p:cNvSpPr>
              <p:nvPr/>
            </p:nvSpPr>
            <p:spPr bwMode="auto">
              <a:xfrm>
                <a:off x="5489" y="895"/>
                <a:ext cx="22" cy="5"/>
              </a:xfrm>
              <a:custGeom>
                <a:avLst/>
                <a:gdLst>
                  <a:gd name="T0" fmla="*/ 62 w 66"/>
                  <a:gd name="T1" fmla="*/ 14 h 14"/>
                  <a:gd name="T2" fmla="*/ 53 w 66"/>
                  <a:gd name="T3" fmla="*/ 10 h 14"/>
                  <a:gd name="T4" fmla="*/ 44 w 66"/>
                  <a:gd name="T5" fmla="*/ 6 h 14"/>
                  <a:gd name="T6" fmla="*/ 35 w 66"/>
                  <a:gd name="T7" fmla="*/ 4 h 14"/>
                  <a:gd name="T8" fmla="*/ 27 w 66"/>
                  <a:gd name="T9" fmla="*/ 4 h 14"/>
                  <a:gd name="T10" fmla="*/ 20 w 66"/>
                  <a:gd name="T11" fmla="*/ 5 h 14"/>
                  <a:gd name="T12" fmla="*/ 15 w 66"/>
                  <a:gd name="T13" fmla="*/ 6 h 14"/>
                  <a:gd name="T14" fmla="*/ 9 w 66"/>
                  <a:gd name="T15" fmla="*/ 8 h 14"/>
                  <a:gd name="T16" fmla="*/ 5 w 66"/>
                  <a:gd name="T17" fmla="*/ 9 h 14"/>
                  <a:gd name="T18" fmla="*/ 2 w 66"/>
                  <a:gd name="T19" fmla="*/ 9 h 14"/>
                  <a:gd name="T20" fmla="*/ 0 w 66"/>
                  <a:gd name="T21" fmla="*/ 9 h 14"/>
                  <a:gd name="T22" fmla="*/ 0 w 66"/>
                  <a:gd name="T23" fmla="*/ 9 h 14"/>
                  <a:gd name="T24" fmla="*/ 2 w 66"/>
                  <a:gd name="T25" fmla="*/ 8 h 14"/>
                  <a:gd name="T26" fmla="*/ 7 w 66"/>
                  <a:gd name="T27" fmla="*/ 4 h 14"/>
                  <a:gd name="T28" fmla="*/ 15 w 66"/>
                  <a:gd name="T29" fmla="*/ 1 h 14"/>
                  <a:gd name="T30" fmla="*/ 24 w 66"/>
                  <a:gd name="T31" fmla="*/ 0 h 14"/>
                  <a:gd name="T32" fmla="*/ 34 w 66"/>
                  <a:gd name="T33" fmla="*/ 0 h 14"/>
                  <a:gd name="T34" fmla="*/ 42 w 66"/>
                  <a:gd name="T35" fmla="*/ 1 h 14"/>
                  <a:gd name="T36" fmla="*/ 49 w 66"/>
                  <a:gd name="T37" fmla="*/ 4 h 14"/>
                  <a:gd name="T38" fmla="*/ 58 w 66"/>
                  <a:gd name="T39" fmla="*/ 8 h 14"/>
                  <a:gd name="T40" fmla="*/ 64 w 66"/>
                  <a:gd name="T41" fmla="*/ 11 h 14"/>
                  <a:gd name="T42" fmla="*/ 64 w 66"/>
                  <a:gd name="T43" fmla="*/ 13 h 14"/>
                  <a:gd name="T44" fmla="*/ 66 w 66"/>
                  <a:gd name="T45" fmla="*/ 14 h 14"/>
                  <a:gd name="T46" fmla="*/ 64 w 66"/>
                  <a:gd name="T47" fmla="*/ 14 h 14"/>
                  <a:gd name="T48" fmla="*/ 62 w 66"/>
                  <a:gd name="T49" fmla="*/ 14 h 14"/>
                  <a:gd name="T50" fmla="*/ 62 w 66"/>
                  <a:gd name="T5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14">
                    <a:moveTo>
                      <a:pt x="62" y="14"/>
                    </a:moveTo>
                    <a:lnTo>
                      <a:pt x="53" y="10"/>
                    </a:lnTo>
                    <a:lnTo>
                      <a:pt x="44" y="6"/>
                    </a:lnTo>
                    <a:lnTo>
                      <a:pt x="35" y="4"/>
                    </a:lnTo>
                    <a:lnTo>
                      <a:pt x="27" y="4"/>
                    </a:lnTo>
                    <a:lnTo>
                      <a:pt x="20" y="5"/>
                    </a:lnTo>
                    <a:lnTo>
                      <a:pt x="15" y="6"/>
                    </a:lnTo>
                    <a:lnTo>
                      <a:pt x="9" y="8"/>
                    </a:lnTo>
                    <a:lnTo>
                      <a:pt x="5" y="9"/>
                    </a:lnTo>
                    <a:lnTo>
                      <a:pt x="2" y="9"/>
                    </a:lnTo>
                    <a:lnTo>
                      <a:pt x="0" y="9"/>
                    </a:lnTo>
                    <a:lnTo>
                      <a:pt x="0" y="9"/>
                    </a:lnTo>
                    <a:lnTo>
                      <a:pt x="2" y="8"/>
                    </a:lnTo>
                    <a:lnTo>
                      <a:pt x="7" y="4"/>
                    </a:lnTo>
                    <a:lnTo>
                      <a:pt x="15" y="1"/>
                    </a:lnTo>
                    <a:lnTo>
                      <a:pt x="24" y="0"/>
                    </a:lnTo>
                    <a:lnTo>
                      <a:pt x="34" y="0"/>
                    </a:lnTo>
                    <a:lnTo>
                      <a:pt x="42" y="1"/>
                    </a:lnTo>
                    <a:lnTo>
                      <a:pt x="49" y="4"/>
                    </a:lnTo>
                    <a:lnTo>
                      <a:pt x="58" y="8"/>
                    </a:lnTo>
                    <a:lnTo>
                      <a:pt x="64" y="11"/>
                    </a:lnTo>
                    <a:lnTo>
                      <a:pt x="64" y="13"/>
                    </a:lnTo>
                    <a:lnTo>
                      <a:pt x="66" y="14"/>
                    </a:lnTo>
                    <a:lnTo>
                      <a:pt x="64" y="14"/>
                    </a:lnTo>
                    <a:lnTo>
                      <a:pt x="62" y="14"/>
                    </a:lnTo>
                    <a:lnTo>
                      <a:pt x="62" y="14"/>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83" name="Freeform 145">
                <a:extLst>
                  <a:ext uri="{FF2B5EF4-FFF2-40B4-BE49-F238E27FC236}">
                    <a16:creationId xmlns:a16="http://schemas.microsoft.com/office/drawing/2014/main" id="{57326ABE-3741-4A72-B42C-66FBF558DC6A}"/>
                  </a:ext>
                </a:extLst>
              </p:cNvPr>
              <p:cNvSpPr>
                <a:spLocks/>
              </p:cNvSpPr>
              <p:nvPr/>
            </p:nvSpPr>
            <p:spPr bwMode="auto">
              <a:xfrm>
                <a:off x="5498" y="904"/>
                <a:ext cx="20" cy="4"/>
              </a:xfrm>
              <a:custGeom>
                <a:avLst/>
                <a:gdLst>
                  <a:gd name="T0" fmla="*/ 56 w 59"/>
                  <a:gd name="T1" fmla="*/ 9 h 12"/>
                  <a:gd name="T2" fmla="*/ 50 w 59"/>
                  <a:gd name="T3" fmla="*/ 7 h 12"/>
                  <a:gd name="T4" fmla="*/ 44 w 59"/>
                  <a:gd name="T5" fmla="*/ 5 h 12"/>
                  <a:gd name="T6" fmla="*/ 35 w 59"/>
                  <a:gd name="T7" fmla="*/ 4 h 12"/>
                  <a:gd name="T8" fmla="*/ 28 w 59"/>
                  <a:gd name="T9" fmla="*/ 4 h 12"/>
                  <a:gd name="T10" fmla="*/ 21 w 59"/>
                  <a:gd name="T11" fmla="*/ 4 h 12"/>
                  <a:gd name="T12" fmla="*/ 15 w 59"/>
                  <a:gd name="T13" fmla="*/ 7 h 12"/>
                  <a:gd name="T14" fmla="*/ 9 w 59"/>
                  <a:gd name="T15" fmla="*/ 8 h 12"/>
                  <a:gd name="T16" fmla="*/ 4 w 59"/>
                  <a:gd name="T17" fmla="*/ 12 h 12"/>
                  <a:gd name="T18" fmla="*/ 2 w 59"/>
                  <a:gd name="T19" fmla="*/ 12 h 12"/>
                  <a:gd name="T20" fmla="*/ 0 w 59"/>
                  <a:gd name="T21" fmla="*/ 12 h 12"/>
                  <a:gd name="T22" fmla="*/ 0 w 59"/>
                  <a:gd name="T23" fmla="*/ 12 h 12"/>
                  <a:gd name="T24" fmla="*/ 1 w 59"/>
                  <a:gd name="T25" fmla="*/ 9 h 12"/>
                  <a:gd name="T26" fmla="*/ 9 w 59"/>
                  <a:gd name="T27" fmla="*/ 4 h 12"/>
                  <a:gd name="T28" fmla="*/ 17 w 59"/>
                  <a:gd name="T29" fmla="*/ 2 h 12"/>
                  <a:gd name="T30" fmla="*/ 28 w 59"/>
                  <a:gd name="T31" fmla="*/ 0 h 12"/>
                  <a:gd name="T32" fmla="*/ 38 w 59"/>
                  <a:gd name="T33" fmla="*/ 2 h 12"/>
                  <a:gd name="T34" fmla="*/ 44 w 59"/>
                  <a:gd name="T35" fmla="*/ 2 h 12"/>
                  <a:gd name="T36" fmla="*/ 49 w 59"/>
                  <a:gd name="T37" fmla="*/ 3 h 12"/>
                  <a:gd name="T38" fmla="*/ 54 w 59"/>
                  <a:gd name="T39" fmla="*/ 4 h 12"/>
                  <a:gd name="T40" fmla="*/ 59 w 59"/>
                  <a:gd name="T41" fmla="*/ 7 h 12"/>
                  <a:gd name="T42" fmla="*/ 59 w 59"/>
                  <a:gd name="T43" fmla="*/ 8 h 12"/>
                  <a:gd name="T44" fmla="*/ 56 w 59"/>
                  <a:gd name="T45" fmla="*/ 9 h 12"/>
                  <a:gd name="T46" fmla="*/ 56 w 59"/>
                  <a:gd name="T4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12">
                    <a:moveTo>
                      <a:pt x="56" y="9"/>
                    </a:moveTo>
                    <a:lnTo>
                      <a:pt x="50" y="7"/>
                    </a:lnTo>
                    <a:lnTo>
                      <a:pt x="44" y="5"/>
                    </a:lnTo>
                    <a:lnTo>
                      <a:pt x="35" y="4"/>
                    </a:lnTo>
                    <a:lnTo>
                      <a:pt x="28" y="4"/>
                    </a:lnTo>
                    <a:lnTo>
                      <a:pt x="21" y="4"/>
                    </a:lnTo>
                    <a:lnTo>
                      <a:pt x="15" y="7"/>
                    </a:lnTo>
                    <a:lnTo>
                      <a:pt x="9" y="8"/>
                    </a:lnTo>
                    <a:lnTo>
                      <a:pt x="4" y="12"/>
                    </a:lnTo>
                    <a:lnTo>
                      <a:pt x="2" y="12"/>
                    </a:lnTo>
                    <a:lnTo>
                      <a:pt x="0" y="12"/>
                    </a:lnTo>
                    <a:lnTo>
                      <a:pt x="0" y="12"/>
                    </a:lnTo>
                    <a:lnTo>
                      <a:pt x="1" y="9"/>
                    </a:lnTo>
                    <a:lnTo>
                      <a:pt x="9" y="4"/>
                    </a:lnTo>
                    <a:lnTo>
                      <a:pt x="17" y="2"/>
                    </a:lnTo>
                    <a:lnTo>
                      <a:pt x="28" y="0"/>
                    </a:lnTo>
                    <a:lnTo>
                      <a:pt x="38" y="2"/>
                    </a:lnTo>
                    <a:lnTo>
                      <a:pt x="44" y="2"/>
                    </a:lnTo>
                    <a:lnTo>
                      <a:pt x="49" y="3"/>
                    </a:lnTo>
                    <a:lnTo>
                      <a:pt x="54" y="4"/>
                    </a:lnTo>
                    <a:lnTo>
                      <a:pt x="59" y="7"/>
                    </a:lnTo>
                    <a:lnTo>
                      <a:pt x="59" y="8"/>
                    </a:lnTo>
                    <a:lnTo>
                      <a:pt x="56" y="9"/>
                    </a:lnTo>
                    <a:lnTo>
                      <a:pt x="56" y="9"/>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84" name="Freeform 146">
                <a:extLst>
                  <a:ext uri="{FF2B5EF4-FFF2-40B4-BE49-F238E27FC236}">
                    <a16:creationId xmlns:a16="http://schemas.microsoft.com/office/drawing/2014/main" id="{1C16E21F-3F6D-4474-A5BC-AAB6C61C6F8A}"/>
                  </a:ext>
                </a:extLst>
              </p:cNvPr>
              <p:cNvSpPr>
                <a:spLocks/>
              </p:cNvSpPr>
              <p:nvPr/>
            </p:nvSpPr>
            <p:spPr bwMode="auto">
              <a:xfrm>
                <a:off x="5507" y="901"/>
                <a:ext cx="7" cy="13"/>
              </a:xfrm>
              <a:custGeom>
                <a:avLst/>
                <a:gdLst>
                  <a:gd name="T0" fmla="*/ 1 w 20"/>
                  <a:gd name="T1" fmla="*/ 0 h 39"/>
                  <a:gd name="T2" fmla="*/ 6 w 20"/>
                  <a:gd name="T3" fmla="*/ 2 h 39"/>
                  <a:gd name="T4" fmla="*/ 11 w 20"/>
                  <a:gd name="T5" fmla="*/ 9 h 39"/>
                  <a:gd name="T6" fmla="*/ 15 w 20"/>
                  <a:gd name="T7" fmla="*/ 16 h 39"/>
                  <a:gd name="T8" fmla="*/ 17 w 20"/>
                  <a:gd name="T9" fmla="*/ 25 h 39"/>
                  <a:gd name="T10" fmla="*/ 17 w 20"/>
                  <a:gd name="T11" fmla="*/ 29 h 39"/>
                  <a:gd name="T12" fmla="*/ 20 w 20"/>
                  <a:gd name="T13" fmla="*/ 35 h 39"/>
                  <a:gd name="T14" fmla="*/ 20 w 20"/>
                  <a:gd name="T15" fmla="*/ 37 h 39"/>
                  <a:gd name="T16" fmla="*/ 18 w 20"/>
                  <a:gd name="T17" fmla="*/ 39 h 39"/>
                  <a:gd name="T18" fmla="*/ 13 w 20"/>
                  <a:gd name="T19" fmla="*/ 30 h 39"/>
                  <a:gd name="T20" fmla="*/ 11 w 20"/>
                  <a:gd name="T21" fmla="*/ 21 h 39"/>
                  <a:gd name="T22" fmla="*/ 8 w 20"/>
                  <a:gd name="T23" fmla="*/ 11 h 39"/>
                  <a:gd name="T24" fmla="*/ 2 w 20"/>
                  <a:gd name="T25" fmla="*/ 5 h 39"/>
                  <a:gd name="T26" fmla="*/ 0 w 20"/>
                  <a:gd name="T27" fmla="*/ 1 h 39"/>
                  <a:gd name="T28" fmla="*/ 1 w 20"/>
                  <a:gd name="T29" fmla="*/ 0 h 39"/>
                  <a:gd name="T30" fmla="*/ 1 w 20"/>
                  <a:gd name="T3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39">
                    <a:moveTo>
                      <a:pt x="1" y="0"/>
                    </a:moveTo>
                    <a:lnTo>
                      <a:pt x="6" y="2"/>
                    </a:lnTo>
                    <a:lnTo>
                      <a:pt x="11" y="9"/>
                    </a:lnTo>
                    <a:lnTo>
                      <a:pt x="15" y="16"/>
                    </a:lnTo>
                    <a:lnTo>
                      <a:pt x="17" y="25"/>
                    </a:lnTo>
                    <a:lnTo>
                      <a:pt x="17" y="29"/>
                    </a:lnTo>
                    <a:lnTo>
                      <a:pt x="20" y="35"/>
                    </a:lnTo>
                    <a:lnTo>
                      <a:pt x="20" y="37"/>
                    </a:lnTo>
                    <a:lnTo>
                      <a:pt x="18" y="39"/>
                    </a:lnTo>
                    <a:lnTo>
                      <a:pt x="13" y="30"/>
                    </a:lnTo>
                    <a:lnTo>
                      <a:pt x="11" y="21"/>
                    </a:lnTo>
                    <a:lnTo>
                      <a:pt x="8" y="11"/>
                    </a:lnTo>
                    <a:lnTo>
                      <a:pt x="2" y="5"/>
                    </a:lnTo>
                    <a:lnTo>
                      <a:pt x="0" y="1"/>
                    </a:lnTo>
                    <a:lnTo>
                      <a:pt x="1" y="0"/>
                    </a:lnTo>
                    <a:lnTo>
                      <a:pt x="1"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85" name="Freeform 147">
                <a:extLst>
                  <a:ext uri="{FF2B5EF4-FFF2-40B4-BE49-F238E27FC236}">
                    <a16:creationId xmlns:a16="http://schemas.microsoft.com/office/drawing/2014/main" id="{E982B730-8F78-4D87-A7F8-19AC14E101CB}"/>
                  </a:ext>
                </a:extLst>
              </p:cNvPr>
              <p:cNvSpPr>
                <a:spLocks/>
              </p:cNvSpPr>
              <p:nvPr/>
            </p:nvSpPr>
            <p:spPr bwMode="auto">
              <a:xfrm>
                <a:off x="5498" y="894"/>
                <a:ext cx="7" cy="14"/>
              </a:xfrm>
              <a:custGeom>
                <a:avLst/>
                <a:gdLst>
                  <a:gd name="T0" fmla="*/ 1 w 21"/>
                  <a:gd name="T1" fmla="*/ 4 h 42"/>
                  <a:gd name="T2" fmla="*/ 0 w 21"/>
                  <a:gd name="T3" fmla="*/ 0 h 42"/>
                  <a:gd name="T4" fmla="*/ 4 w 21"/>
                  <a:gd name="T5" fmla="*/ 1 h 42"/>
                  <a:gd name="T6" fmla="*/ 9 w 21"/>
                  <a:gd name="T7" fmla="*/ 9 h 42"/>
                  <a:gd name="T8" fmla="*/ 15 w 21"/>
                  <a:gd name="T9" fmla="*/ 19 h 42"/>
                  <a:gd name="T10" fmla="*/ 19 w 21"/>
                  <a:gd name="T11" fmla="*/ 29 h 42"/>
                  <a:gd name="T12" fmla="*/ 21 w 21"/>
                  <a:gd name="T13" fmla="*/ 39 h 42"/>
                  <a:gd name="T14" fmla="*/ 20 w 21"/>
                  <a:gd name="T15" fmla="*/ 42 h 42"/>
                  <a:gd name="T16" fmla="*/ 19 w 21"/>
                  <a:gd name="T17" fmla="*/ 42 h 42"/>
                  <a:gd name="T18" fmla="*/ 19 w 21"/>
                  <a:gd name="T19" fmla="*/ 42 h 42"/>
                  <a:gd name="T20" fmla="*/ 19 w 21"/>
                  <a:gd name="T21" fmla="*/ 40 h 42"/>
                  <a:gd name="T22" fmla="*/ 16 w 21"/>
                  <a:gd name="T23" fmla="*/ 34 h 42"/>
                  <a:gd name="T24" fmla="*/ 14 w 21"/>
                  <a:gd name="T25" fmla="*/ 28 h 42"/>
                  <a:gd name="T26" fmla="*/ 10 w 21"/>
                  <a:gd name="T27" fmla="*/ 22 h 42"/>
                  <a:gd name="T28" fmla="*/ 7 w 21"/>
                  <a:gd name="T29" fmla="*/ 15 h 42"/>
                  <a:gd name="T30" fmla="*/ 5 w 21"/>
                  <a:gd name="T31" fmla="*/ 11 h 42"/>
                  <a:gd name="T32" fmla="*/ 4 w 21"/>
                  <a:gd name="T33" fmla="*/ 9 h 42"/>
                  <a:gd name="T34" fmla="*/ 2 w 21"/>
                  <a:gd name="T35" fmla="*/ 6 h 42"/>
                  <a:gd name="T36" fmla="*/ 1 w 21"/>
                  <a:gd name="T37" fmla="*/ 4 h 42"/>
                  <a:gd name="T38" fmla="*/ 1 w 21"/>
                  <a:gd name="T39"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42">
                    <a:moveTo>
                      <a:pt x="1" y="4"/>
                    </a:moveTo>
                    <a:lnTo>
                      <a:pt x="0" y="0"/>
                    </a:lnTo>
                    <a:lnTo>
                      <a:pt x="4" y="1"/>
                    </a:lnTo>
                    <a:lnTo>
                      <a:pt x="9" y="9"/>
                    </a:lnTo>
                    <a:lnTo>
                      <a:pt x="15" y="19"/>
                    </a:lnTo>
                    <a:lnTo>
                      <a:pt x="19" y="29"/>
                    </a:lnTo>
                    <a:lnTo>
                      <a:pt x="21" y="39"/>
                    </a:lnTo>
                    <a:lnTo>
                      <a:pt x="20" y="42"/>
                    </a:lnTo>
                    <a:lnTo>
                      <a:pt x="19" y="42"/>
                    </a:lnTo>
                    <a:lnTo>
                      <a:pt x="19" y="42"/>
                    </a:lnTo>
                    <a:lnTo>
                      <a:pt x="19" y="40"/>
                    </a:lnTo>
                    <a:lnTo>
                      <a:pt x="16" y="34"/>
                    </a:lnTo>
                    <a:lnTo>
                      <a:pt x="14" y="28"/>
                    </a:lnTo>
                    <a:lnTo>
                      <a:pt x="10" y="22"/>
                    </a:lnTo>
                    <a:lnTo>
                      <a:pt x="7" y="15"/>
                    </a:lnTo>
                    <a:lnTo>
                      <a:pt x="5" y="11"/>
                    </a:lnTo>
                    <a:lnTo>
                      <a:pt x="4" y="9"/>
                    </a:lnTo>
                    <a:lnTo>
                      <a:pt x="2" y="6"/>
                    </a:lnTo>
                    <a:lnTo>
                      <a:pt x="1" y="4"/>
                    </a:lnTo>
                    <a:lnTo>
                      <a:pt x="1" y="4"/>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86" name="Freeform 148">
                <a:extLst>
                  <a:ext uri="{FF2B5EF4-FFF2-40B4-BE49-F238E27FC236}">
                    <a16:creationId xmlns:a16="http://schemas.microsoft.com/office/drawing/2014/main" id="{F1B062A9-F605-420C-8FB0-B0B9FE214F2C}"/>
                  </a:ext>
                </a:extLst>
              </p:cNvPr>
              <p:cNvSpPr>
                <a:spLocks/>
              </p:cNvSpPr>
              <p:nvPr/>
            </p:nvSpPr>
            <p:spPr bwMode="auto">
              <a:xfrm>
                <a:off x="5521" y="930"/>
                <a:ext cx="10" cy="5"/>
              </a:xfrm>
              <a:custGeom>
                <a:avLst/>
                <a:gdLst>
                  <a:gd name="T0" fmla="*/ 2 w 30"/>
                  <a:gd name="T1" fmla="*/ 17 h 17"/>
                  <a:gd name="T2" fmla="*/ 0 w 30"/>
                  <a:gd name="T3" fmla="*/ 15 h 17"/>
                  <a:gd name="T4" fmla="*/ 2 w 30"/>
                  <a:gd name="T5" fmla="*/ 13 h 17"/>
                  <a:gd name="T6" fmla="*/ 7 w 30"/>
                  <a:gd name="T7" fmla="*/ 10 h 17"/>
                  <a:gd name="T8" fmla="*/ 13 w 30"/>
                  <a:gd name="T9" fmla="*/ 9 h 17"/>
                  <a:gd name="T10" fmla="*/ 19 w 30"/>
                  <a:gd name="T11" fmla="*/ 5 h 17"/>
                  <a:gd name="T12" fmla="*/ 24 w 30"/>
                  <a:gd name="T13" fmla="*/ 4 h 17"/>
                  <a:gd name="T14" fmla="*/ 27 w 30"/>
                  <a:gd name="T15" fmla="*/ 1 h 17"/>
                  <a:gd name="T16" fmla="*/ 29 w 30"/>
                  <a:gd name="T17" fmla="*/ 0 h 17"/>
                  <a:gd name="T18" fmla="*/ 30 w 30"/>
                  <a:gd name="T19" fmla="*/ 3 h 17"/>
                  <a:gd name="T20" fmla="*/ 29 w 30"/>
                  <a:gd name="T21" fmla="*/ 4 h 17"/>
                  <a:gd name="T22" fmla="*/ 23 w 30"/>
                  <a:gd name="T23" fmla="*/ 9 h 17"/>
                  <a:gd name="T24" fmla="*/ 15 w 30"/>
                  <a:gd name="T25" fmla="*/ 13 h 17"/>
                  <a:gd name="T26" fmla="*/ 9 w 30"/>
                  <a:gd name="T27" fmla="*/ 15 h 17"/>
                  <a:gd name="T28" fmla="*/ 2 w 30"/>
                  <a:gd name="T29" fmla="*/ 17 h 17"/>
                  <a:gd name="T30" fmla="*/ 2 w 30"/>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17">
                    <a:moveTo>
                      <a:pt x="2" y="17"/>
                    </a:moveTo>
                    <a:lnTo>
                      <a:pt x="0" y="15"/>
                    </a:lnTo>
                    <a:lnTo>
                      <a:pt x="2" y="13"/>
                    </a:lnTo>
                    <a:lnTo>
                      <a:pt x="7" y="10"/>
                    </a:lnTo>
                    <a:lnTo>
                      <a:pt x="13" y="9"/>
                    </a:lnTo>
                    <a:lnTo>
                      <a:pt x="19" y="5"/>
                    </a:lnTo>
                    <a:lnTo>
                      <a:pt x="24" y="4"/>
                    </a:lnTo>
                    <a:lnTo>
                      <a:pt x="27" y="1"/>
                    </a:lnTo>
                    <a:lnTo>
                      <a:pt x="29" y="0"/>
                    </a:lnTo>
                    <a:lnTo>
                      <a:pt x="30" y="3"/>
                    </a:lnTo>
                    <a:lnTo>
                      <a:pt x="29" y="4"/>
                    </a:lnTo>
                    <a:lnTo>
                      <a:pt x="23" y="9"/>
                    </a:lnTo>
                    <a:lnTo>
                      <a:pt x="15" y="13"/>
                    </a:lnTo>
                    <a:lnTo>
                      <a:pt x="9" y="15"/>
                    </a:lnTo>
                    <a:lnTo>
                      <a:pt x="2" y="17"/>
                    </a:lnTo>
                    <a:lnTo>
                      <a:pt x="2" y="17"/>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87" name="Freeform 149">
                <a:extLst>
                  <a:ext uri="{FF2B5EF4-FFF2-40B4-BE49-F238E27FC236}">
                    <a16:creationId xmlns:a16="http://schemas.microsoft.com/office/drawing/2014/main" id="{6A02E373-5BA8-49BA-A7D5-F8EF0F6055D3}"/>
                  </a:ext>
                </a:extLst>
              </p:cNvPr>
              <p:cNvSpPr>
                <a:spLocks/>
              </p:cNvSpPr>
              <p:nvPr/>
            </p:nvSpPr>
            <p:spPr bwMode="auto">
              <a:xfrm>
                <a:off x="5521" y="920"/>
                <a:ext cx="6" cy="11"/>
              </a:xfrm>
              <a:custGeom>
                <a:avLst/>
                <a:gdLst>
                  <a:gd name="T0" fmla="*/ 2 w 17"/>
                  <a:gd name="T1" fmla="*/ 34 h 35"/>
                  <a:gd name="T2" fmla="*/ 4 w 17"/>
                  <a:gd name="T3" fmla="*/ 25 h 35"/>
                  <a:gd name="T4" fmla="*/ 7 w 17"/>
                  <a:gd name="T5" fmla="*/ 18 h 35"/>
                  <a:gd name="T6" fmla="*/ 10 w 17"/>
                  <a:gd name="T7" fmla="*/ 9 h 35"/>
                  <a:gd name="T8" fmla="*/ 14 w 17"/>
                  <a:gd name="T9" fmla="*/ 1 h 35"/>
                  <a:gd name="T10" fmla="*/ 15 w 17"/>
                  <a:gd name="T11" fmla="*/ 0 h 35"/>
                  <a:gd name="T12" fmla="*/ 17 w 17"/>
                  <a:gd name="T13" fmla="*/ 3 h 35"/>
                  <a:gd name="T14" fmla="*/ 15 w 17"/>
                  <a:gd name="T15" fmla="*/ 8 h 35"/>
                  <a:gd name="T16" fmla="*/ 13 w 17"/>
                  <a:gd name="T17" fmla="*/ 14 h 35"/>
                  <a:gd name="T18" fmla="*/ 10 w 17"/>
                  <a:gd name="T19" fmla="*/ 20 h 35"/>
                  <a:gd name="T20" fmla="*/ 9 w 17"/>
                  <a:gd name="T21" fmla="*/ 25 h 35"/>
                  <a:gd name="T22" fmla="*/ 9 w 17"/>
                  <a:gd name="T23" fmla="*/ 26 h 35"/>
                  <a:gd name="T24" fmla="*/ 8 w 17"/>
                  <a:gd name="T25" fmla="*/ 29 h 35"/>
                  <a:gd name="T26" fmla="*/ 7 w 17"/>
                  <a:gd name="T27" fmla="*/ 31 h 35"/>
                  <a:gd name="T28" fmla="*/ 5 w 17"/>
                  <a:gd name="T29" fmla="*/ 34 h 35"/>
                  <a:gd name="T30" fmla="*/ 4 w 17"/>
                  <a:gd name="T31" fmla="*/ 35 h 35"/>
                  <a:gd name="T32" fmla="*/ 2 w 17"/>
                  <a:gd name="T33" fmla="*/ 35 h 35"/>
                  <a:gd name="T34" fmla="*/ 0 w 17"/>
                  <a:gd name="T35" fmla="*/ 35 h 35"/>
                  <a:gd name="T36" fmla="*/ 2 w 17"/>
                  <a:gd name="T37" fmla="*/ 34 h 35"/>
                  <a:gd name="T38" fmla="*/ 2 w 17"/>
                  <a:gd name="T39"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35">
                    <a:moveTo>
                      <a:pt x="2" y="34"/>
                    </a:moveTo>
                    <a:lnTo>
                      <a:pt x="4" y="25"/>
                    </a:lnTo>
                    <a:lnTo>
                      <a:pt x="7" y="18"/>
                    </a:lnTo>
                    <a:lnTo>
                      <a:pt x="10" y="9"/>
                    </a:lnTo>
                    <a:lnTo>
                      <a:pt x="14" y="1"/>
                    </a:lnTo>
                    <a:lnTo>
                      <a:pt x="15" y="0"/>
                    </a:lnTo>
                    <a:lnTo>
                      <a:pt x="17" y="3"/>
                    </a:lnTo>
                    <a:lnTo>
                      <a:pt x="15" y="8"/>
                    </a:lnTo>
                    <a:lnTo>
                      <a:pt x="13" y="14"/>
                    </a:lnTo>
                    <a:lnTo>
                      <a:pt x="10" y="20"/>
                    </a:lnTo>
                    <a:lnTo>
                      <a:pt x="9" y="25"/>
                    </a:lnTo>
                    <a:lnTo>
                      <a:pt x="9" y="26"/>
                    </a:lnTo>
                    <a:lnTo>
                      <a:pt x="8" y="29"/>
                    </a:lnTo>
                    <a:lnTo>
                      <a:pt x="7" y="31"/>
                    </a:lnTo>
                    <a:lnTo>
                      <a:pt x="5" y="34"/>
                    </a:lnTo>
                    <a:lnTo>
                      <a:pt x="4" y="35"/>
                    </a:lnTo>
                    <a:lnTo>
                      <a:pt x="2" y="35"/>
                    </a:lnTo>
                    <a:lnTo>
                      <a:pt x="0" y="35"/>
                    </a:lnTo>
                    <a:lnTo>
                      <a:pt x="2" y="34"/>
                    </a:lnTo>
                    <a:lnTo>
                      <a:pt x="2" y="34"/>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88" name="Freeform 150">
                <a:extLst>
                  <a:ext uri="{FF2B5EF4-FFF2-40B4-BE49-F238E27FC236}">
                    <a16:creationId xmlns:a16="http://schemas.microsoft.com/office/drawing/2014/main" id="{A0C133A7-BEC1-489F-B952-97D777245F74}"/>
                  </a:ext>
                </a:extLst>
              </p:cNvPr>
              <p:cNvSpPr>
                <a:spLocks/>
              </p:cNvSpPr>
              <p:nvPr/>
            </p:nvSpPr>
            <p:spPr bwMode="auto">
              <a:xfrm>
                <a:off x="5517" y="908"/>
                <a:ext cx="2" cy="15"/>
              </a:xfrm>
              <a:custGeom>
                <a:avLst/>
                <a:gdLst>
                  <a:gd name="T0" fmla="*/ 0 w 7"/>
                  <a:gd name="T1" fmla="*/ 45 h 46"/>
                  <a:gd name="T2" fmla="*/ 2 w 7"/>
                  <a:gd name="T3" fmla="*/ 34 h 46"/>
                  <a:gd name="T4" fmla="*/ 3 w 7"/>
                  <a:gd name="T5" fmla="*/ 24 h 46"/>
                  <a:gd name="T6" fmla="*/ 3 w 7"/>
                  <a:gd name="T7" fmla="*/ 13 h 46"/>
                  <a:gd name="T8" fmla="*/ 2 w 7"/>
                  <a:gd name="T9" fmla="*/ 2 h 46"/>
                  <a:gd name="T10" fmla="*/ 2 w 7"/>
                  <a:gd name="T11" fmla="*/ 0 h 46"/>
                  <a:gd name="T12" fmla="*/ 5 w 7"/>
                  <a:gd name="T13" fmla="*/ 2 h 46"/>
                  <a:gd name="T14" fmla="*/ 7 w 7"/>
                  <a:gd name="T15" fmla="*/ 12 h 46"/>
                  <a:gd name="T16" fmla="*/ 7 w 7"/>
                  <a:gd name="T17" fmla="*/ 24 h 46"/>
                  <a:gd name="T18" fmla="*/ 7 w 7"/>
                  <a:gd name="T19" fmla="*/ 34 h 46"/>
                  <a:gd name="T20" fmla="*/ 4 w 7"/>
                  <a:gd name="T21" fmla="*/ 45 h 46"/>
                  <a:gd name="T22" fmla="*/ 2 w 7"/>
                  <a:gd name="T23" fmla="*/ 46 h 46"/>
                  <a:gd name="T24" fmla="*/ 0 w 7"/>
                  <a:gd name="T25" fmla="*/ 45 h 46"/>
                  <a:gd name="T26" fmla="*/ 0 w 7"/>
                  <a:gd name="T2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46">
                    <a:moveTo>
                      <a:pt x="0" y="45"/>
                    </a:moveTo>
                    <a:lnTo>
                      <a:pt x="2" y="34"/>
                    </a:lnTo>
                    <a:lnTo>
                      <a:pt x="3" y="24"/>
                    </a:lnTo>
                    <a:lnTo>
                      <a:pt x="3" y="13"/>
                    </a:lnTo>
                    <a:lnTo>
                      <a:pt x="2" y="2"/>
                    </a:lnTo>
                    <a:lnTo>
                      <a:pt x="2" y="0"/>
                    </a:lnTo>
                    <a:lnTo>
                      <a:pt x="5" y="2"/>
                    </a:lnTo>
                    <a:lnTo>
                      <a:pt x="7" y="12"/>
                    </a:lnTo>
                    <a:lnTo>
                      <a:pt x="7" y="24"/>
                    </a:lnTo>
                    <a:lnTo>
                      <a:pt x="7" y="34"/>
                    </a:lnTo>
                    <a:lnTo>
                      <a:pt x="4" y="45"/>
                    </a:lnTo>
                    <a:lnTo>
                      <a:pt x="2" y="46"/>
                    </a:lnTo>
                    <a:lnTo>
                      <a:pt x="0" y="45"/>
                    </a:lnTo>
                    <a:lnTo>
                      <a:pt x="0" y="45"/>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89" name="Freeform 151">
                <a:extLst>
                  <a:ext uri="{FF2B5EF4-FFF2-40B4-BE49-F238E27FC236}">
                    <a16:creationId xmlns:a16="http://schemas.microsoft.com/office/drawing/2014/main" id="{09F09A71-BDC7-4973-8D15-BC6AC81AB794}"/>
                  </a:ext>
                </a:extLst>
              </p:cNvPr>
              <p:cNvSpPr>
                <a:spLocks/>
              </p:cNvSpPr>
              <p:nvPr/>
            </p:nvSpPr>
            <p:spPr bwMode="auto">
              <a:xfrm>
                <a:off x="5517" y="924"/>
                <a:ext cx="12" cy="5"/>
              </a:xfrm>
              <a:custGeom>
                <a:avLst/>
                <a:gdLst>
                  <a:gd name="T0" fmla="*/ 2 w 38"/>
                  <a:gd name="T1" fmla="*/ 14 h 14"/>
                  <a:gd name="T2" fmla="*/ 0 w 38"/>
                  <a:gd name="T3" fmla="*/ 12 h 14"/>
                  <a:gd name="T4" fmla="*/ 2 w 38"/>
                  <a:gd name="T5" fmla="*/ 10 h 14"/>
                  <a:gd name="T6" fmla="*/ 8 w 38"/>
                  <a:gd name="T7" fmla="*/ 5 h 14"/>
                  <a:gd name="T8" fmla="*/ 17 w 38"/>
                  <a:gd name="T9" fmla="*/ 2 h 14"/>
                  <a:gd name="T10" fmla="*/ 26 w 38"/>
                  <a:gd name="T11" fmla="*/ 1 h 14"/>
                  <a:gd name="T12" fmla="*/ 33 w 38"/>
                  <a:gd name="T13" fmla="*/ 0 h 14"/>
                  <a:gd name="T14" fmla="*/ 36 w 38"/>
                  <a:gd name="T15" fmla="*/ 0 h 14"/>
                  <a:gd name="T16" fmla="*/ 38 w 38"/>
                  <a:gd name="T17" fmla="*/ 1 h 14"/>
                  <a:gd name="T18" fmla="*/ 37 w 38"/>
                  <a:gd name="T19" fmla="*/ 4 h 14"/>
                  <a:gd name="T20" fmla="*/ 34 w 38"/>
                  <a:gd name="T21" fmla="*/ 4 h 14"/>
                  <a:gd name="T22" fmla="*/ 26 w 38"/>
                  <a:gd name="T23" fmla="*/ 5 h 14"/>
                  <a:gd name="T24" fmla="*/ 18 w 38"/>
                  <a:gd name="T25" fmla="*/ 7 h 14"/>
                  <a:gd name="T26" fmla="*/ 9 w 38"/>
                  <a:gd name="T27" fmla="*/ 10 h 14"/>
                  <a:gd name="T28" fmla="*/ 2 w 38"/>
                  <a:gd name="T29" fmla="*/ 14 h 14"/>
                  <a:gd name="T30" fmla="*/ 2 w 38"/>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14">
                    <a:moveTo>
                      <a:pt x="2" y="14"/>
                    </a:moveTo>
                    <a:lnTo>
                      <a:pt x="0" y="12"/>
                    </a:lnTo>
                    <a:lnTo>
                      <a:pt x="2" y="10"/>
                    </a:lnTo>
                    <a:lnTo>
                      <a:pt x="8" y="5"/>
                    </a:lnTo>
                    <a:lnTo>
                      <a:pt x="17" y="2"/>
                    </a:lnTo>
                    <a:lnTo>
                      <a:pt x="26" y="1"/>
                    </a:lnTo>
                    <a:lnTo>
                      <a:pt x="33" y="0"/>
                    </a:lnTo>
                    <a:lnTo>
                      <a:pt x="36" y="0"/>
                    </a:lnTo>
                    <a:lnTo>
                      <a:pt x="38" y="1"/>
                    </a:lnTo>
                    <a:lnTo>
                      <a:pt x="37" y="4"/>
                    </a:lnTo>
                    <a:lnTo>
                      <a:pt x="34" y="4"/>
                    </a:lnTo>
                    <a:lnTo>
                      <a:pt x="26" y="5"/>
                    </a:lnTo>
                    <a:lnTo>
                      <a:pt x="18" y="7"/>
                    </a:lnTo>
                    <a:lnTo>
                      <a:pt x="9" y="10"/>
                    </a:lnTo>
                    <a:lnTo>
                      <a:pt x="2" y="14"/>
                    </a:lnTo>
                    <a:lnTo>
                      <a:pt x="2" y="14"/>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90" name="Freeform 152">
                <a:extLst>
                  <a:ext uri="{FF2B5EF4-FFF2-40B4-BE49-F238E27FC236}">
                    <a16:creationId xmlns:a16="http://schemas.microsoft.com/office/drawing/2014/main" id="{AF79942C-69E9-46F9-87C5-3B360DF2F46B}"/>
                  </a:ext>
                </a:extLst>
              </p:cNvPr>
              <p:cNvSpPr>
                <a:spLocks/>
              </p:cNvSpPr>
              <p:nvPr/>
            </p:nvSpPr>
            <p:spPr bwMode="auto">
              <a:xfrm>
                <a:off x="5510" y="915"/>
                <a:ext cx="14" cy="2"/>
              </a:xfrm>
              <a:custGeom>
                <a:avLst/>
                <a:gdLst>
                  <a:gd name="T0" fmla="*/ 3 w 44"/>
                  <a:gd name="T1" fmla="*/ 8 h 8"/>
                  <a:gd name="T2" fmla="*/ 0 w 44"/>
                  <a:gd name="T3" fmla="*/ 6 h 8"/>
                  <a:gd name="T4" fmla="*/ 1 w 44"/>
                  <a:gd name="T5" fmla="*/ 5 h 8"/>
                  <a:gd name="T6" fmla="*/ 3 w 44"/>
                  <a:gd name="T7" fmla="*/ 4 h 8"/>
                  <a:gd name="T8" fmla="*/ 5 w 44"/>
                  <a:gd name="T9" fmla="*/ 4 h 8"/>
                  <a:gd name="T10" fmla="*/ 6 w 44"/>
                  <a:gd name="T11" fmla="*/ 3 h 8"/>
                  <a:gd name="T12" fmla="*/ 11 w 44"/>
                  <a:gd name="T13" fmla="*/ 3 h 8"/>
                  <a:gd name="T14" fmla="*/ 15 w 44"/>
                  <a:gd name="T15" fmla="*/ 3 h 8"/>
                  <a:gd name="T16" fmla="*/ 20 w 44"/>
                  <a:gd name="T17" fmla="*/ 1 h 8"/>
                  <a:gd name="T18" fmla="*/ 24 w 44"/>
                  <a:gd name="T19" fmla="*/ 1 h 8"/>
                  <a:gd name="T20" fmla="*/ 30 w 44"/>
                  <a:gd name="T21" fmla="*/ 0 h 8"/>
                  <a:gd name="T22" fmla="*/ 35 w 44"/>
                  <a:gd name="T23" fmla="*/ 0 h 8"/>
                  <a:gd name="T24" fmla="*/ 42 w 44"/>
                  <a:gd name="T25" fmla="*/ 0 h 8"/>
                  <a:gd name="T26" fmla="*/ 44 w 44"/>
                  <a:gd name="T27" fmla="*/ 0 h 8"/>
                  <a:gd name="T28" fmla="*/ 43 w 44"/>
                  <a:gd name="T29" fmla="*/ 3 h 8"/>
                  <a:gd name="T30" fmla="*/ 33 w 44"/>
                  <a:gd name="T31" fmla="*/ 5 h 8"/>
                  <a:gd name="T32" fmla="*/ 23 w 44"/>
                  <a:gd name="T33" fmla="*/ 6 h 8"/>
                  <a:gd name="T34" fmla="*/ 13 w 44"/>
                  <a:gd name="T35" fmla="*/ 8 h 8"/>
                  <a:gd name="T36" fmla="*/ 3 w 44"/>
                  <a:gd name="T37" fmla="*/ 8 h 8"/>
                  <a:gd name="T38" fmla="*/ 3 w 44"/>
                  <a:gd name="T3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8">
                    <a:moveTo>
                      <a:pt x="3" y="8"/>
                    </a:moveTo>
                    <a:lnTo>
                      <a:pt x="0" y="6"/>
                    </a:lnTo>
                    <a:lnTo>
                      <a:pt x="1" y="5"/>
                    </a:lnTo>
                    <a:lnTo>
                      <a:pt x="3" y="4"/>
                    </a:lnTo>
                    <a:lnTo>
                      <a:pt x="5" y="4"/>
                    </a:lnTo>
                    <a:lnTo>
                      <a:pt x="6" y="3"/>
                    </a:lnTo>
                    <a:lnTo>
                      <a:pt x="11" y="3"/>
                    </a:lnTo>
                    <a:lnTo>
                      <a:pt x="15" y="3"/>
                    </a:lnTo>
                    <a:lnTo>
                      <a:pt x="20" y="1"/>
                    </a:lnTo>
                    <a:lnTo>
                      <a:pt x="24" y="1"/>
                    </a:lnTo>
                    <a:lnTo>
                      <a:pt x="30" y="0"/>
                    </a:lnTo>
                    <a:lnTo>
                      <a:pt x="35" y="0"/>
                    </a:lnTo>
                    <a:lnTo>
                      <a:pt x="42" y="0"/>
                    </a:lnTo>
                    <a:lnTo>
                      <a:pt x="44" y="0"/>
                    </a:lnTo>
                    <a:lnTo>
                      <a:pt x="43" y="3"/>
                    </a:lnTo>
                    <a:lnTo>
                      <a:pt x="33" y="5"/>
                    </a:lnTo>
                    <a:lnTo>
                      <a:pt x="23" y="6"/>
                    </a:lnTo>
                    <a:lnTo>
                      <a:pt x="13" y="8"/>
                    </a:lnTo>
                    <a:lnTo>
                      <a:pt x="3" y="8"/>
                    </a:lnTo>
                    <a:lnTo>
                      <a:pt x="3" y="8"/>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91" name="Freeform 153">
                <a:extLst>
                  <a:ext uri="{FF2B5EF4-FFF2-40B4-BE49-F238E27FC236}">
                    <a16:creationId xmlns:a16="http://schemas.microsoft.com/office/drawing/2014/main" id="{E19C1A2C-3963-40D3-AECD-9B03D0D944E5}"/>
                  </a:ext>
                </a:extLst>
              </p:cNvPr>
              <p:cNvSpPr>
                <a:spLocks/>
              </p:cNvSpPr>
              <p:nvPr/>
            </p:nvSpPr>
            <p:spPr bwMode="auto">
              <a:xfrm>
                <a:off x="5476" y="872"/>
                <a:ext cx="3" cy="12"/>
              </a:xfrm>
              <a:custGeom>
                <a:avLst/>
                <a:gdLst>
                  <a:gd name="T0" fmla="*/ 5 w 9"/>
                  <a:gd name="T1" fmla="*/ 33 h 36"/>
                  <a:gd name="T2" fmla="*/ 4 w 9"/>
                  <a:gd name="T3" fmla="*/ 36 h 36"/>
                  <a:gd name="T4" fmla="*/ 4 w 9"/>
                  <a:gd name="T5" fmla="*/ 36 h 36"/>
                  <a:gd name="T6" fmla="*/ 2 w 9"/>
                  <a:gd name="T7" fmla="*/ 35 h 36"/>
                  <a:gd name="T8" fmla="*/ 2 w 9"/>
                  <a:gd name="T9" fmla="*/ 33 h 36"/>
                  <a:gd name="T10" fmla="*/ 0 w 9"/>
                  <a:gd name="T11" fmla="*/ 28 h 36"/>
                  <a:gd name="T12" fmla="*/ 2 w 9"/>
                  <a:gd name="T13" fmla="*/ 23 h 36"/>
                  <a:gd name="T14" fmla="*/ 2 w 9"/>
                  <a:gd name="T15" fmla="*/ 17 h 36"/>
                  <a:gd name="T16" fmla="*/ 3 w 9"/>
                  <a:gd name="T17" fmla="*/ 13 h 36"/>
                  <a:gd name="T18" fmla="*/ 4 w 9"/>
                  <a:gd name="T19" fmla="*/ 10 h 36"/>
                  <a:gd name="T20" fmla="*/ 4 w 9"/>
                  <a:gd name="T21" fmla="*/ 7 h 36"/>
                  <a:gd name="T22" fmla="*/ 4 w 9"/>
                  <a:gd name="T23" fmla="*/ 2 h 36"/>
                  <a:gd name="T24" fmla="*/ 5 w 9"/>
                  <a:gd name="T25" fmla="*/ 0 h 36"/>
                  <a:gd name="T26" fmla="*/ 7 w 9"/>
                  <a:gd name="T27" fmla="*/ 0 h 36"/>
                  <a:gd name="T28" fmla="*/ 7 w 9"/>
                  <a:gd name="T29" fmla="*/ 1 h 36"/>
                  <a:gd name="T30" fmla="*/ 8 w 9"/>
                  <a:gd name="T31" fmla="*/ 1 h 36"/>
                  <a:gd name="T32" fmla="*/ 9 w 9"/>
                  <a:gd name="T33" fmla="*/ 2 h 36"/>
                  <a:gd name="T34" fmla="*/ 9 w 9"/>
                  <a:gd name="T35" fmla="*/ 10 h 36"/>
                  <a:gd name="T36" fmla="*/ 8 w 9"/>
                  <a:gd name="T37" fmla="*/ 17 h 36"/>
                  <a:gd name="T38" fmla="*/ 7 w 9"/>
                  <a:gd name="T39" fmla="*/ 26 h 36"/>
                  <a:gd name="T40" fmla="*/ 5 w 9"/>
                  <a:gd name="T41" fmla="*/ 33 h 36"/>
                  <a:gd name="T42" fmla="*/ 5 w 9"/>
                  <a:gd name="T43"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36">
                    <a:moveTo>
                      <a:pt x="5" y="33"/>
                    </a:moveTo>
                    <a:lnTo>
                      <a:pt x="4" y="36"/>
                    </a:lnTo>
                    <a:lnTo>
                      <a:pt x="4" y="36"/>
                    </a:lnTo>
                    <a:lnTo>
                      <a:pt x="2" y="35"/>
                    </a:lnTo>
                    <a:lnTo>
                      <a:pt x="2" y="33"/>
                    </a:lnTo>
                    <a:lnTo>
                      <a:pt x="0" y="28"/>
                    </a:lnTo>
                    <a:lnTo>
                      <a:pt x="2" y="23"/>
                    </a:lnTo>
                    <a:lnTo>
                      <a:pt x="2" y="17"/>
                    </a:lnTo>
                    <a:lnTo>
                      <a:pt x="3" y="13"/>
                    </a:lnTo>
                    <a:lnTo>
                      <a:pt x="4" y="10"/>
                    </a:lnTo>
                    <a:lnTo>
                      <a:pt x="4" y="7"/>
                    </a:lnTo>
                    <a:lnTo>
                      <a:pt x="4" y="2"/>
                    </a:lnTo>
                    <a:lnTo>
                      <a:pt x="5" y="0"/>
                    </a:lnTo>
                    <a:lnTo>
                      <a:pt x="7" y="0"/>
                    </a:lnTo>
                    <a:lnTo>
                      <a:pt x="7" y="1"/>
                    </a:lnTo>
                    <a:lnTo>
                      <a:pt x="8" y="1"/>
                    </a:lnTo>
                    <a:lnTo>
                      <a:pt x="9" y="2"/>
                    </a:lnTo>
                    <a:lnTo>
                      <a:pt x="9" y="10"/>
                    </a:lnTo>
                    <a:lnTo>
                      <a:pt x="8" y="17"/>
                    </a:lnTo>
                    <a:lnTo>
                      <a:pt x="7" y="26"/>
                    </a:lnTo>
                    <a:lnTo>
                      <a:pt x="5" y="33"/>
                    </a:lnTo>
                    <a:lnTo>
                      <a:pt x="5" y="33"/>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92" name="Freeform 154">
                <a:extLst>
                  <a:ext uri="{FF2B5EF4-FFF2-40B4-BE49-F238E27FC236}">
                    <a16:creationId xmlns:a16="http://schemas.microsoft.com/office/drawing/2014/main" id="{5C7B9503-FCA3-440F-B9FA-BC73C2EF65D8}"/>
                  </a:ext>
                </a:extLst>
              </p:cNvPr>
              <p:cNvSpPr>
                <a:spLocks/>
              </p:cNvSpPr>
              <p:nvPr/>
            </p:nvSpPr>
            <p:spPr bwMode="auto">
              <a:xfrm>
                <a:off x="5470" y="869"/>
                <a:ext cx="2" cy="10"/>
              </a:xfrm>
              <a:custGeom>
                <a:avLst/>
                <a:gdLst>
                  <a:gd name="T0" fmla="*/ 3 w 7"/>
                  <a:gd name="T1" fmla="*/ 29 h 30"/>
                  <a:gd name="T2" fmla="*/ 2 w 7"/>
                  <a:gd name="T3" fmla="*/ 30 h 30"/>
                  <a:gd name="T4" fmla="*/ 1 w 7"/>
                  <a:gd name="T5" fmla="*/ 29 h 30"/>
                  <a:gd name="T6" fmla="*/ 0 w 7"/>
                  <a:gd name="T7" fmla="*/ 26 h 30"/>
                  <a:gd name="T8" fmla="*/ 0 w 7"/>
                  <a:gd name="T9" fmla="*/ 23 h 30"/>
                  <a:gd name="T10" fmla="*/ 0 w 7"/>
                  <a:gd name="T11" fmla="*/ 18 h 30"/>
                  <a:gd name="T12" fmla="*/ 1 w 7"/>
                  <a:gd name="T13" fmla="*/ 11 h 30"/>
                  <a:gd name="T14" fmla="*/ 2 w 7"/>
                  <a:gd name="T15" fmla="*/ 5 h 30"/>
                  <a:gd name="T16" fmla="*/ 3 w 7"/>
                  <a:gd name="T17" fmla="*/ 0 h 30"/>
                  <a:gd name="T18" fmla="*/ 6 w 7"/>
                  <a:gd name="T19" fmla="*/ 1 h 30"/>
                  <a:gd name="T20" fmla="*/ 7 w 7"/>
                  <a:gd name="T21" fmla="*/ 3 h 30"/>
                  <a:gd name="T22" fmla="*/ 5 w 7"/>
                  <a:gd name="T23" fmla="*/ 9 h 30"/>
                  <a:gd name="T24" fmla="*/ 5 w 7"/>
                  <a:gd name="T25" fmla="*/ 15 h 30"/>
                  <a:gd name="T26" fmla="*/ 3 w 7"/>
                  <a:gd name="T27" fmla="*/ 23 h 30"/>
                  <a:gd name="T28" fmla="*/ 3 w 7"/>
                  <a:gd name="T29" fmla="*/ 29 h 30"/>
                  <a:gd name="T30" fmla="*/ 3 w 7"/>
                  <a:gd name="T31"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30">
                    <a:moveTo>
                      <a:pt x="3" y="29"/>
                    </a:moveTo>
                    <a:lnTo>
                      <a:pt x="2" y="30"/>
                    </a:lnTo>
                    <a:lnTo>
                      <a:pt x="1" y="29"/>
                    </a:lnTo>
                    <a:lnTo>
                      <a:pt x="0" y="26"/>
                    </a:lnTo>
                    <a:lnTo>
                      <a:pt x="0" y="23"/>
                    </a:lnTo>
                    <a:lnTo>
                      <a:pt x="0" y="18"/>
                    </a:lnTo>
                    <a:lnTo>
                      <a:pt x="1" y="11"/>
                    </a:lnTo>
                    <a:lnTo>
                      <a:pt x="2" y="5"/>
                    </a:lnTo>
                    <a:lnTo>
                      <a:pt x="3" y="0"/>
                    </a:lnTo>
                    <a:lnTo>
                      <a:pt x="6" y="1"/>
                    </a:lnTo>
                    <a:lnTo>
                      <a:pt x="7" y="3"/>
                    </a:lnTo>
                    <a:lnTo>
                      <a:pt x="5" y="9"/>
                    </a:lnTo>
                    <a:lnTo>
                      <a:pt x="5" y="15"/>
                    </a:lnTo>
                    <a:lnTo>
                      <a:pt x="3" y="23"/>
                    </a:lnTo>
                    <a:lnTo>
                      <a:pt x="3" y="29"/>
                    </a:lnTo>
                    <a:lnTo>
                      <a:pt x="3" y="29"/>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93" name="Freeform 155">
                <a:extLst>
                  <a:ext uri="{FF2B5EF4-FFF2-40B4-BE49-F238E27FC236}">
                    <a16:creationId xmlns:a16="http://schemas.microsoft.com/office/drawing/2014/main" id="{6F6C5969-A995-44E7-8F85-D09855FE634B}"/>
                  </a:ext>
                </a:extLst>
              </p:cNvPr>
              <p:cNvSpPr>
                <a:spLocks/>
              </p:cNvSpPr>
              <p:nvPr/>
            </p:nvSpPr>
            <p:spPr bwMode="auto">
              <a:xfrm>
                <a:off x="5460" y="865"/>
                <a:ext cx="12" cy="6"/>
              </a:xfrm>
              <a:custGeom>
                <a:avLst/>
                <a:gdLst>
                  <a:gd name="T0" fmla="*/ 32 w 35"/>
                  <a:gd name="T1" fmla="*/ 5 h 16"/>
                  <a:gd name="T2" fmla="*/ 25 w 35"/>
                  <a:gd name="T3" fmla="*/ 5 h 16"/>
                  <a:gd name="T4" fmla="*/ 17 w 35"/>
                  <a:gd name="T5" fmla="*/ 7 h 16"/>
                  <a:gd name="T6" fmla="*/ 10 w 35"/>
                  <a:gd name="T7" fmla="*/ 12 h 16"/>
                  <a:gd name="T8" fmla="*/ 4 w 35"/>
                  <a:gd name="T9" fmla="*/ 16 h 16"/>
                  <a:gd name="T10" fmla="*/ 0 w 35"/>
                  <a:gd name="T11" fmla="*/ 16 h 16"/>
                  <a:gd name="T12" fmla="*/ 1 w 35"/>
                  <a:gd name="T13" fmla="*/ 14 h 16"/>
                  <a:gd name="T14" fmla="*/ 6 w 35"/>
                  <a:gd name="T15" fmla="*/ 9 h 16"/>
                  <a:gd name="T16" fmla="*/ 12 w 35"/>
                  <a:gd name="T17" fmla="*/ 5 h 16"/>
                  <a:gd name="T18" fmla="*/ 20 w 35"/>
                  <a:gd name="T19" fmla="*/ 2 h 16"/>
                  <a:gd name="T20" fmla="*/ 29 w 35"/>
                  <a:gd name="T21" fmla="*/ 1 h 16"/>
                  <a:gd name="T22" fmla="*/ 32 w 35"/>
                  <a:gd name="T23" fmla="*/ 0 h 16"/>
                  <a:gd name="T24" fmla="*/ 35 w 35"/>
                  <a:gd name="T25" fmla="*/ 1 h 16"/>
                  <a:gd name="T26" fmla="*/ 34 w 35"/>
                  <a:gd name="T27" fmla="*/ 2 h 16"/>
                  <a:gd name="T28" fmla="*/ 32 w 35"/>
                  <a:gd name="T29" fmla="*/ 5 h 16"/>
                  <a:gd name="T30" fmla="*/ 32 w 35"/>
                  <a:gd name="T31"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6">
                    <a:moveTo>
                      <a:pt x="32" y="5"/>
                    </a:moveTo>
                    <a:lnTo>
                      <a:pt x="25" y="5"/>
                    </a:lnTo>
                    <a:lnTo>
                      <a:pt x="17" y="7"/>
                    </a:lnTo>
                    <a:lnTo>
                      <a:pt x="10" y="12"/>
                    </a:lnTo>
                    <a:lnTo>
                      <a:pt x="4" y="16"/>
                    </a:lnTo>
                    <a:lnTo>
                      <a:pt x="0" y="16"/>
                    </a:lnTo>
                    <a:lnTo>
                      <a:pt x="1" y="14"/>
                    </a:lnTo>
                    <a:lnTo>
                      <a:pt x="6" y="9"/>
                    </a:lnTo>
                    <a:lnTo>
                      <a:pt x="12" y="5"/>
                    </a:lnTo>
                    <a:lnTo>
                      <a:pt x="20" y="2"/>
                    </a:lnTo>
                    <a:lnTo>
                      <a:pt x="29" y="1"/>
                    </a:lnTo>
                    <a:lnTo>
                      <a:pt x="32" y="0"/>
                    </a:lnTo>
                    <a:lnTo>
                      <a:pt x="35" y="1"/>
                    </a:lnTo>
                    <a:lnTo>
                      <a:pt x="34" y="2"/>
                    </a:lnTo>
                    <a:lnTo>
                      <a:pt x="32" y="5"/>
                    </a:lnTo>
                    <a:lnTo>
                      <a:pt x="32" y="5"/>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94" name="Freeform 156">
                <a:extLst>
                  <a:ext uri="{FF2B5EF4-FFF2-40B4-BE49-F238E27FC236}">
                    <a16:creationId xmlns:a16="http://schemas.microsoft.com/office/drawing/2014/main" id="{55ADB7D5-2DFA-473B-8E13-FEAE0EECEA2E}"/>
                  </a:ext>
                </a:extLst>
              </p:cNvPr>
              <p:cNvSpPr>
                <a:spLocks/>
              </p:cNvSpPr>
              <p:nvPr/>
            </p:nvSpPr>
            <p:spPr bwMode="auto">
              <a:xfrm>
                <a:off x="5466" y="870"/>
                <a:ext cx="10" cy="4"/>
              </a:xfrm>
              <a:custGeom>
                <a:avLst/>
                <a:gdLst>
                  <a:gd name="T0" fmla="*/ 0 w 30"/>
                  <a:gd name="T1" fmla="*/ 2 h 11"/>
                  <a:gd name="T2" fmla="*/ 6 w 30"/>
                  <a:gd name="T3" fmla="*/ 0 h 11"/>
                  <a:gd name="T4" fmla="*/ 13 w 30"/>
                  <a:gd name="T5" fmla="*/ 1 h 11"/>
                  <a:gd name="T6" fmla="*/ 19 w 30"/>
                  <a:gd name="T7" fmla="*/ 4 h 11"/>
                  <a:gd name="T8" fmla="*/ 25 w 30"/>
                  <a:gd name="T9" fmla="*/ 6 h 11"/>
                  <a:gd name="T10" fmla="*/ 28 w 30"/>
                  <a:gd name="T11" fmla="*/ 7 h 11"/>
                  <a:gd name="T12" fmla="*/ 30 w 30"/>
                  <a:gd name="T13" fmla="*/ 9 h 11"/>
                  <a:gd name="T14" fmla="*/ 30 w 30"/>
                  <a:gd name="T15" fmla="*/ 10 h 11"/>
                  <a:gd name="T16" fmla="*/ 29 w 30"/>
                  <a:gd name="T17" fmla="*/ 11 h 11"/>
                  <a:gd name="T18" fmla="*/ 23 w 30"/>
                  <a:gd name="T19" fmla="*/ 9 h 11"/>
                  <a:gd name="T20" fmla="*/ 18 w 30"/>
                  <a:gd name="T21" fmla="*/ 7 h 11"/>
                  <a:gd name="T22" fmla="*/ 14 w 30"/>
                  <a:gd name="T23" fmla="*/ 5 h 11"/>
                  <a:gd name="T24" fmla="*/ 10 w 30"/>
                  <a:gd name="T25" fmla="*/ 5 h 11"/>
                  <a:gd name="T26" fmla="*/ 6 w 30"/>
                  <a:gd name="T27" fmla="*/ 5 h 11"/>
                  <a:gd name="T28" fmla="*/ 3 w 30"/>
                  <a:gd name="T29" fmla="*/ 5 h 11"/>
                  <a:gd name="T30" fmla="*/ 0 w 30"/>
                  <a:gd name="T31" fmla="*/ 5 h 11"/>
                  <a:gd name="T32" fmla="*/ 0 w 30"/>
                  <a:gd name="T33" fmla="*/ 2 h 11"/>
                  <a:gd name="T34" fmla="*/ 0 w 30"/>
                  <a:gd name="T3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1">
                    <a:moveTo>
                      <a:pt x="0" y="2"/>
                    </a:moveTo>
                    <a:lnTo>
                      <a:pt x="6" y="0"/>
                    </a:lnTo>
                    <a:lnTo>
                      <a:pt x="13" y="1"/>
                    </a:lnTo>
                    <a:lnTo>
                      <a:pt x="19" y="4"/>
                    </a:lnTo>
                    <a:lnTo>
                      <a:pt x="25" y="6"/>
                    </a:lnTo>
                    <a:lnTo>
                      <a:pt x="28" y="7"/>
                    </a:lnTo>
                    <a:lnTo>
                      <a:pt x="30" y="9"/>
                    </a:lnTo>
                    <a:lnTo>
                      <a:pt x="30" y="10"/>
                    </a:lnTo>
                    <a:lnTo>
                      <a:pt x="29" y="11"/>
                    </a:lnTo>
                    <a:lnTo>
                      <a:pt x="23" y="9"/>
                    </a:lnTo>
                    <a:lnTo>
                      <a:pt x="18" y="7"/>
                    </a:lnTo>
                    <a:lnTo>
                      <a:pt x="14" y="5"/>
                    </a:lnTo>
                    <a:lnTo>
                      <a:pt x="10" y="5"/>
                    </a:lnTo>
                    <a:lnTo>
                      <a:pt x="6" y="5"/>
                    </a:lnTo>
                    <a:lnTo>
                      <a:pt x="3" y="5"/>
                    </a:lnTo>
                    <a:lnTo>
                      <a:pt x="0" y="5"/>
                    </a:lnTo>
                    <a:lnTo>
                      <a:pt x="0" y="2"/>
                    </a:lnTo>
                    <a:lnTo>
                      <a:pt x="0" y="2"/>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95" name="Freeform 157">
                <a:extLst>
                  <a:ext uri="{FF2B5EF4-FFF2-40B4-BE49-F238E27FC236}">
                    <a16:creationId xmlns:a16="http://schemas.microsoft.com/office/drawing/2014/main" id="{D292A04A-16D4-4F23-9CE9-B582F8121C34}"/>
                  </a:ext>
                </a:extLst>
              </p:cNvPr>
              <p:cNvSpPr>
                <a:spLocks/>
              </p:cNvSpPr>
              <p:nvPr/>
            </p:nvSpPr>
            <p:spPr bwMode="auto">
              <a:xfrm>
                <a:off x="5462" y="861"/>
                <a:ext cx="2" cy="5"/>
              </a:xfrm>
              <a:custGeom>
                <a:avLst/>
                <a:gdLst>
                  <a:gd name="T0" fmla="*/ 5 w 5"/>
                  <a:gd name="T1" fmla="*/ 12 h 15"/>
                  <a:gd name="T2" fmla="*/ 4 w 5"/>
                  <a:gd name="T3" fmla="*/ 14 h 15"/>
                  <a:gd name="T4" fmla="*/ 2 w 5"/>
                  <a:gd name="T5" fmla="*/ 15 h 15"/>
                  <a:gd name="T6" fmla="*/ 1 w 5"/>
                  <a:gd name="T7" fmla="*/ 14 h 15"/>
                  <a:gd name="T8" fmla="*/ 1 w 5"/>
                  <a:gd name="T9" fmla="*/ 11 h 15"/>
                  <a:gd name="T10" fmla="*/ 0 w 5"/>
                  <a:gd name="T11" fmla="*/ 9 h 15"/>
                  <a:gd name="T12" fmla="*/ 0 w 5"/>
                  <a:gd name="T13" fmla="*/ 5 h 15"/>
                  <a:gd name="T14" fmla="*/ 0 w 5"/>
                  <a:gd name="T15" fmla="*/ 2 h 15"/>
                  <a:gd name="T16" fmla="*/ 1 w 5"/>
                  <a:gd name="T17" fmla="*/ 0 h 15"/>
                  <a:gd name="T18" fmla="*/ 5 w 5"/>
                  <a:gd name="T19" fmla="*/ 0 h 15"/>
                  <a:gd name="T20" fmla="*/ 4 w 5"/>
                  <a:gd name="T21" fmla="*/ 2 h 15"/>
                  <a:gd name="T22" fmla="*/ 5 w 5"/>
                  <a:gd name="T23" fmla="*/ 6 h 15"/>
                  <a:gd name="T24" fmla="*/ 5 w 5"/>
                  <a:gd name="T25" fmla="*/ 10 h 15"/>
                  <a:gd name="T26" fmla="*/ 5 w 5"/>
                  <a:gd name="T27" fmla="*/ 12 h 15"/>
                  <a:gd name="T28" fmla="*/ 5 w 5"/>
                  <a:gd name="T29"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15">
                    <a:moveTo>
                      <a:pt x="5" y="12"/>
                    </a:moveTo>
                    <a:lnTo>
                      <a:pt x="4" y="14"/>
                    </a:lnTo>
                    <a:lnTo>
                      <a:pt x="2" y="15"/>
                    </a:lnTo>
                    <a:lnTo>
                      <a:pt x="1" y="14"/>
                    </a:lnTo>
                    <a:lnTo>
                      <a:pt x="1" y="11"/>
                    </a:lnTo>
                    <a:lnTo>
                      <a:pt x="0" y="9"/>
                    </a:lnTo>
                    <a:lnTo>
                      <a:pt x="0" y="5"/>
                    </a:lnTo>
                    <a:lnTo>
                      <a:pt x="0" y="2"/>
                    </a:lnTo>
                    <a:lnTo>
                      <a:pt x="1" y="0"/>
                    </a:lnTo>
                    <a:lnTo>
                      <a:pt x="5" y="0"/>
                    </a:lnTo>
                    <a:lnTo>
                      <a:pt x="4" y="2"/>
                    </a:lnTo>
                    <a:lnTo>
                      <a:pt x="5" y="6"/>
                    </a:lnTo>
                    <a:lnTo>
                      <a:pt x="5" y="10"/>
                    </a:lnTo>
                    <a:lnTo>
                      <a:pt x="5" y="12"/>
                    </a:lnTo>
                    <a:lnTo>
                      <a:pt x="5" y="12"/>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96" name="Freeform 158">
                <a:extLst>
                  <a:ext uri="{FF2B5EF4-FFF2-40B4-BE49-F238E27FC236}">
                    <a16:creationId xmlns:a16="http://schemas.microsoft.com/office/drawing/2014/main" id="{9579B353-15B1-4042-B9F1-ED7C62BF678D}"/>
                  </a:ext>
                </a:extLst>
              </p:cNvPr>
              <p:cNvSpPr>
                <a:spLocks/>
              </p:cNvSpPr>
              <p:nvPr/>
            </p:nvSpPr>
            <p:spPr bwMode="auto">
              <a:xfrm>
                <a:off x="5480" y="880"/>
                <a:ext cx="10" cy="5"/>
              </a:xfrm>
              <a:custGeom>
                <a:avLst/>
                <a:gdLst>
                  <a:gd name="T0" fmla="*/ 29 w 30"/>
                  <a:gd name="T1" fmla="*/ 5 h 13"/>
                  <a:gd name="T2" fmla="*/ 22 w 30"/>
                  <a:gd name="T3" fmla="*/ 5 h 13"/>
                  <a:gd name="T4" fmla="*/ 16 w 30"/>
                  <a:gd name="T5" fmla="*/ 6 h 13"/>
                  <a:gd name="T6" fmla="*/ 10 w 30"/>
                  <a:gd name="T7" fmla="*/ 9 h 13"/>
                  <a:gd name="T8" fmla="*/ 5 w 30"/>
                  <a:gd name="T9" fmla="*/ 11 h 13"/>
                  <a:gd name="T10" fmla="*/ 2 w 30"/>
                  <a:gd name="T11" fmla="*/ 11 h 13"/>
                  <a:gd name="T12" fmla="*/ 1 w 30"/>
                  <a:gd name="T13" fmla="*/ 13 h 13"/>
                  <a:gd name="T14" fmla="*/ 0 w 30"/>
                  <a:gd name="T15" fmla="*/ 11 h 13"/>
                  <a:gd name="T16" fmla="*/ 1 w 30"/>
                  <a:gd name="T17" fmla="*/ 10 h 13"/>
                  <a:gd name="T18" fmla="*/ 7 w 30"/>
                  <a:gd name="T19" fmla="*/ 5 h 13"/>
                  <a:gd name="T20" fmla="*/ 15 w 30"/>
                  <a:gd name="T21" fmla="*/ 2 h 13"/>
                  <a:gd name="T22" fmla="*/ 22 w 30"/>
                  <a:gd name="T23" fmla="*/ 0 h 13"/>
                  <a:gd name="T24" fmla="*/ 30 w 30"/>
                  <a:gd name="T25" fmla="*/ 2 h 13"/>
                  <a:gd name="T26" fmla="*/ 30 w 30"/>
                  <a:gd name="T27" fmla="*/ 4 h 13"/>
                  <a:gd name="T28" fmla="*/ 29 w 30"/>
                  <a:gd name="T29" fmla="*/ 5 h 13"/>
                  <a:gd name="T30" fmla="*/ 29 w 30"/>
                  <a:gd name="T3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13">
                    <a:moveTo>
                      <a:pt x="29" y="5"/>
                    </a:moveTo>
                    <a:lnTo>
                      <a:pt x="22" y="5"/>
                    </a:lnTo>
                    <a:lnTo>
                      <a:pt x="16" y="6"/>
                    </a:lnTo>
                    <a:lnTo>
                      <a:pt x="10" y="9"/>
                    </a:lnTo>
                    <a:lnTo>
                      <a:pt x="5" y="11"/>
                    </a:lnTo>
                    <a:lnTo>
                      <a:pt x="2" y="11"/>
                    </a:lnTo>
                    <a:lnTo>
                      <a:pt x="1" y="13"/>
                    </a:lnTo>
                    <a:lnTo>
                      <a:pt x="0" y="11"/>
                    </a:lnTo>
                    <a:lnTo>
                      <a:pt x="1" y="10"/>
                    </a:lnTo>
                    <a:lnTo>
                      <a:pt x="7" y="5"/>
                    </a:lnTo>
                    <a:lnTo>
                      <a:pt x="15" y="2"/>
                    </a:lnTo>
                    <a:lnTo>
                      <a:pt x="22" y="0"/>
                    </a:lnTo>
                    <a:lnTo>
                      <a:pt x="30" y="2"/>
                    </a:lnTo>
                    <a:lnTo>
                      <a:pt x="30" y="4"/>
                    </a:lnTo>
                    <a:lnTo>
                      <a:pt x="29" y="5"/>
                    </a:lnTo>
                    <a:lnTo>
                      <a:pt x="29" y="5"/>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97" name="Freeform 159">
                <a:extLst>
                  <a:ext uri="{FF2B5EF4-FFF2-40B4-BE49-F238E27FC236}">
                    <a16:creationId xmlns:a16="http://schemas.microsoft.com/office/drawing/2014/main" id="{7C70D80C-1FFE-4BBA-93CE-54DE5BDA132A}"/>
                  </a:ext>
                </a:extLst>
              </p:cNvPr>
              <p:cNvSpPr>
                <a:spLocks/>
              </p:cNvSpPr>
              <p:nvPr/>
            </p:nvSpPr>
            <p:spPr bwMode="auto">
              <a:xfrm>
                <a:off x="5377" y="910"/>
                <a:ext cx="4" cy="6"/>
              </a:xfrm>
              <a:custGeom>
                <a:avLst/>
                <a:gdLst>
                  <a:gd name="T0" fmla="*/ 1 w 12"/>
                  <a:gd name="T1" fmla="*/ 0 h 19"/>
                  <a:gd name="T2" fmla="*/ 5 w 12"/>
                  <a:gd name="T3" fmla="*/ 2 h 19"/>
                  <a:gd name="T4" fmla="*/ 7 w 12"/>
                  <a:gd name="T5" fmla="*/ 7 h 19"/>
                  <a:gd name="T6" fmla="*/ 9 w 12"/>
                  <a:gd name="T7" fmla="*/ 12 h 19"/>
                  <a:gd name="T8" fmla="*/ 12 w 12"/>
                  <a:gd name="T9" fmla="*/ 16 h 19"/>
                  <a:gd name="T10" fmla="*/ 11 w 12"/>
                  <a:gd name="T11" fmla="*/ 19 h 19"/>
                  <a:gd name="T12" fmla="*/ 9 w 12"/>
                  <a:gd name="T13" fmla="*/ 19 h 19"/>
                  <a:gd name="T14" fmla="*/ 5 w 12"/>
                  <a:gd name="T15" fmla="*/ 16 h 19"/>
                  <a:gd name="T16" fmla="*/ 3 w 12"/>
                  <a:gd name="T17" fmla="*/ 11 h 19"/>
                  <a:gd name="T18" fmla="*/ 1 w 12"/>
                  <a:gd name="T19" fmla="*/ 6 h 19"/>
                  <a:gd name="T20" fmla="*/ 0 w 12"/>
                  <a:gd name="T21" fmla="*/ 2 h 19"/>
                  <a:gd name="T22" fmla="*/ 0 w 12"/>
                  <a:gd name="T23" fmla="*/ 1 h 19"/>
                  <a:gd name="T24" fmla="*/ 1 w 12"/>
                  <a:gd name="T25" fmla="*/ 0 h 19"/>
                  <a:gd name="T26" fmla="*/ 1 w 12"/>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9">
                    <a:moveTo>
                      <a:pt x="1" y="0"/>
                    </a:moveTo>
                    <a:lnTo>
                      <a:pt x="5" y="2"/>
                    </a:lnTo>
                    <a:lnTo>
                      <a:pt x="7" y="7"/>
                    </a:lnTo>
                    <a:lnTo>
                      <a:pt x="9" y="12"/>
                    </a:lnTo>
                    <a:lnTo>
                      <a:pt x="12" y="16"/>
                    </a:lnTo>
                    <a:lnTo>
                      <a:pt x="11" y="19"/>
                    </a:lnTo>
                    <a:lnTo>
                      <a:pt x="9" y="19"/>
                    </a:lnTo>
                    <a:lnTo>
                      <a:pt x="5" y="16"/>
                    </a:lnTo>
                    <a:lnTo>
                      <a:pt x="3" y="11"/>
                    </a:lnTo>
                    <a:lnTo>
                      <a:pt x="1" y="6"/>
                    </a:lnTo>
                    <a:lnTo>
                      <a:pt x="0" y="2"/>
                    </a:lnTo>
                    <a:lnTo>
                      <a:pt x="0" y="1"/>
                    </a:lnTo>
                    <a:lnTo>
                      <a:pt x="1" y="0"/>
                    </a:lnTo>
                    <a:lnTo>
                      <a:pt x="1"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98" name="Freeform 160">
                <a:extLst>
                  <a:ext uri="{FF2B5EF4-FFF2-40B4-BE49-F238E27FC236}">
                    <a16:creationId xmlns:a16="http://schemas.microsoft.com/office/drawing/2014/main" id="{94ECF8E1-12EC-439E-9308-FD8086774AF2}"/>
                  </a:ext>
                </a:extLst>
              </p:cNvPr>
              <p:cNvSpPr>
                <a:spLocks/>
              </p:cNvSpPr>
              <p:nvPr/>
            </p:nvSpPr>
            <p:spPr bwMode="auto">
              <a:xfrm>
                <a:off x="5375" y="911"/>
                <a:ext cx="2" cy="4"/>
              </a:xfrm>
              <a:custGeom>
                <a:avLst/>
                <a:gdLst>
                  <a:gd name="T0" fmla="*/ 0 w 8"/>
                  <a:gd name="T1" fmla="*/ 2 h 11"/>
                  <a:gd name="T2" fmla="*/ 2 w 8"/>
                  <a:gd name="T3" fmla="*/ 0 h 11"/>
                  <a:gd name="T4" fmla="*/ 3 w 8"/>
                  <a:gd name="T5" fmla="*/ 1 h 11"/>
                  <a:gd name="T6" fmla="*/ 4 w 8"/>
                  <a:gd name="T7" fmla="*/ 2 h 11"/>
                  <a:gd name="T8" fmla="*/ 5 w 8"/>
                  <a:gd name="T9" fmla="*/ 5 h 11"/>
                  <a:gd name="T10" fmla="*/ 7 w 8"/>
                  <a:gd name="T11" fmla="*/ 7 h 11"/>
                  <a:gd name="T12" fmla="*/ 8 w 8"/>
                  <a:gd name="T13" fmla="*/ 10 h 11"/>
                  <a:gd name="T14" fmla="*/ 7 w 8"/>
                  <a:gd name="T15" fmla="*/ 11 h 11"/>
                  <a:gd name="T16" fmla="*/ 4 w 8"/>
                  <a:gd name="T17" fmla="*/ 11 h 11"/>
                  <a:gd name="T18" fmla="*/ 3 w 8"/>
                  <a:gd name="T19" fmla="*/ 9 h 11"/>
                  <a:gd name="T20" fmla="*/ 0 w 8"/>
                  <a:gd name="T21" fmla="*/ 7 h 11"/>
                  <a:gd name="T22" fmla="*/ 0 w 8"/>
                  <a:gd name="T23" fmla="*/ 5 h 11"/>
                  <a:gd name="T24" fmla="*/ 0 w 8"/>
                  <a:gd name="T25" fmla="*/ 2 h 11"/>
                  <a:gd name="T26" fmla="*/ 0 w 8"/>
                  <a:gd name="T2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1">
                    <a:moveTo>
                      <a:pt x="0" y="2"/>
                    </a:moveTo>
                    <a:lnTo>
                      <a:pt x="2" y="0"/>
                    </a:lnTo>
                    <a:lnTo>
                      <a:pt x="3" y="1"/>
                    </a:lnTo>
                    <a:lnTo>
                      <a:pt x="4" y="2"/>
                    </a:lnTo>
                    <a:lnTo>
                      <a:pt x="5" y="5"/>
                    </a:lnTo>
                    <a:lnTo>
                      <a:pt x="7" y="7"/>
                    </a:lnTo>
                    <a:lnTo>
                      <a:pt x="8" y="10"/>
                    </a:lnTo>
                    <a:lnTo>
                      <a:pt x="7" y="11"/>
                    </a:lnTo>
                    <a:lnTo>
                      <a:pt x="4" y="11"/>
                    </a:lnTo>
                    <a:lnTo>
                      <a:pt x="3" y="9"/>
                    </a:lnTo>
                    <a:lnTo>
                      <a:pt x="0" y="7"/>
                    </a:lnTo>
                    <a:lnTo>
                      <a:pt x="0" y="5"/>
                    </a:lnTo>
                    <a:lnTo>
                      <a:pt x="0" y="2"/>
                    </a:lnTo>
                    <a:lnTo>
                      <a:pt x="0" y="2"/>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99" name="Freeform 161">
                <a:extLst>
                  <a:ext uri="{FF2B5EF4-FFF2-40B4-BE49-F238E27FC236}">
                    <a16:creationId xmlns:a16="http://schemas.microsoft.com/office/drawing/2014/main" id="{1469D43E-4338-4154-8A3A-9B12D032A6C9}"/>
                  </a:ext>
                </a:extLst>
              </p:cNvPr>
              <p:cNvSpPr>
                <a:spLocks/>
              </p:cNvSpPr>
              <p:nvPr/>
            </p:nvSpPr>
            <p:spPr bwMode="auto">
              <a:xfrm>
                <a:off x="5380" y="907"/>
                <a:ext cx="4" cy="7"/>
              </a:xfrm>
              <a:custGeom>
                <a:avLst/>
                <a:gdLst>
                  <a:gd name="T0" fmla="*/ 0 w 12"/>
                  <a:gd name="T1" fmla="*/ 2 h 22"/>
                  <a:gd name="T2" fmla="*/ 1 w 12"/>
                  <a:gd name="T3" fmla="*/ 0 h 22"/>
                  <a:gd name="T4" fmla="*/ 5 w 12"/>
                  <a:gd name="T5" fmla="*/ 7 h 22"/>
                  <a:gd name="T6" fmla="*/ 9 w 12"/>
                  <a:gd name="T7" fmla="*/ 13 h 22"/>
                  <a:gd name="T8" fmla="*/ 11 w 12"/>
                  <a:gd name="T9" fmla="*/ 20 h 22"/>
                  <a:gd name="T10" fmla="*/ 12 w 12"/>
                  <a:gd name="T11" fmla="*/ 22 h 22"/>
                  <a:gd name="T12" fmla="*/ 10 w 12"/>
                  <a:gd name="T13" fmla="*/ 22 h 22"/>
                  <a:gd name="T14" fmla="*/ 7 w 12"/>
                  <a:gd name="T15" fmla="*/ 19 h 22"/>
                  <a:gd name="T16" fmla="*/ 4 w 12"/>
                  <a:gd name="T17" fmla="*/ 13 h 22"/>
                  <a:gd name="T18" fmla="*/ 1 w 12"/>
                  <a:gd name="T19" fmla="*/ 7 h 22"/>
                  <a:gd name="T20" fmla="*/ 0 w 12"/>
                  <a:gd name="T21" fmla="*/ 2 h 22"/>
                  <a:gd name="T22" fmla="*/ 0 w 12"/>
                  <a:gd name="T23"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2">
                    <a:moveTo>
                      <a:pt x="0" y="2"/>
                    </a:moveTo>
                    <a:lnTo>
                      <a:pt x="1" y="0"/>
                    </a:lnTo>
                    <a:lnTo>
                      <a:pt x="5" y="7"/>
                    </a:lnTo>
                    <a:lnTo>
                      <a:pt x="9" y="13"/>
                    </a:lnTo>
                    <a:lnTo>
                      <a:pt x="11" y="20"/>
                    </a:lnTo>
                    <a:lnTo>
                      <a:pt x="12" y="22"/>
                    </a:lnTo>
                    <a:lnTo>
                      <a:pt x="10" y="22"/>
                    </a:lnTo>
                    <a:lnTo>
                      <a:pt x="7" y="19"/>
                    </a:lnTo>
                    <a:lnTo>
                      <a:pt x="4" y="13"/>
                    </a:lnTo>
                    <a:lnTo>
                      <a:pt x="1" y="7"/>
                    </a:lnTo>
                    <a:lnTo>
                      <a:pt x="0" y="2"/>
                    </a:lnTo>
                    <a:lnTo>
                      <a:pt x="0" y="2"/>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00" name="Freeform 162">
                <a:extLst>
                  <a:ext uri="{FF2B5EF4-FFF2-40B4-BE49-F238E27FC236}">
                    <a16:creationId xmlns:a16="http://schemas.microsoft.com/office/drawing/2014/main" id="{A740FE7B-AC4A-4CC9-8B7C-9B020D295030}"/>
                  </a:ext>
                </a:extLst>
              </p:cNvPr>
              <p:cNvSpPr>
                <a:spLocks/>
              </p:cNvSpPr>
              <p:nvPr/>
            </p:nvSpPr>
            <p:spPr bwMode="auto">
              <a:xfrm>
                <a:off x="5379" y="910"/>
                <a:ext cx="8" cy="3"/>
              </a:xfrm>
              <a:custGeom>
                <a:avLst/>
                <a:gdLst>
                  <a:gd name="T0" fmla="*/ 3 w 22"/>
                  <a:gd name="T1" fmla="*/ 6 h 10"/>
                  <a:gd name="T2" fmla="*/ 7 w 22"/>
                  <a:gd name="T3" fmla="*/ 4 h 10"/>
                  <a:gd name="T4" fmla="*/ 12 w 22"/>
                  <a:gd name="T5" fmla="*/ 2 h 10"/>
                  <a:gd name="T6" fmla="*/ 15 w 22"/>
                  <a:gd name="T7" fmla="*/ 0 h 10"/>
                  <a:gd name="T8" fmla="*/ 20 w 22"/>
                  <a:gd name="T9" fmla="*/ 0 h 10"/>
                  <a:gd name="T10" fmla="*/ 22 w 22"/>
                  <a:gd name="T11" fmla="*/ 0 h 10"/>
                  <a:gd name="T12" fmla="*/ 22 w 22"/>
                  <a:gd name="T13" fmla="*/ 1 h 10"/>
                  <a:gd name="T14" fmla="*/ 19 w 22"/>
                  <a:gd name="T15" fmla="*/ 2 h 10"/>
                  <a:gd name="T16" fmla="*/ 18 w 22"/>
                  <a:gd name="T17" fmla="*/ 4 h 10"/>
                  <a:gd name="T18" fmla="*/ 14 w 22"/>
                  <a:gd name="T19" fmla="*/ 5 h 10"/>
                  <a:gd name="T20" fmla="*/ 12 w 22"/>
                  <a:gd name="T21" fmla="*/ 6 h 10"/>
                  <a:gd name="T22" fmla="*/ 9 w 22"/>
                  <a:gd name="T23" fmla="*/ 7 h 10"/>
                  <a:gd name="T24" fmla="*/ 7 w 22"/>
                  <a:gd name="T25" fmla="*/ 9 h 10"/>
                  <a:gd name="T26" fmla="*/ 5 w 22"/>
                  <a:gd name="T27" fmla="*/ 10 h 10"/>
                  <a:gd name="T28" fmla="*/ 4 w 22"/>
                  <a:gd name="T29" fmla="*/ 10 h 10"/>
                  <a:gd name="T30" fmla="*/ 2 w 22"/>
                  <a:gd name="T31" fmla="*/ 10 h 10"/>
                  <a:gd name="T32" fmla="*/ 0 w 22"/>
                  <a:gd name="T33" fmla="*/ 9 h 10"/>
                  <a:gd name="T34" fmla="*/ 0 w 22"/>
                  <a:gd name="T35" fmla="*/ 7 h 10"/>
                  <a:gd name="T36" fmla="*/ 3 w 22"/>
                  <a:gd name="T37" fmla="*/ 6 h 10"/>
                  <a:gd name="T38" fmla="*/ 3 w 22"/>
                  <a:gd name="T3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0">
                    <a:moveTo>
                      <a:pt x="3" y="6"/>
                    </a:moveTo>
                    <a:lnTo>
                      <a:pt x="7" y="4"/>
                    </a:lnTo>
                    <a:lnTo>
                      <a:pt x="12" y="2"/>
                    </a:lnTo>
                    <a:lnTo>
                      <a:pt x="15" y="0"/>
                    </a:lnTo>
                    <a:lnTo>
                      <a:pt x="20" y="0"/>
                    </a:lnTo>
                    <a:lnTo>
                      <a:pt x="22" y="0"/>
                    </a:lnTo>
                    <a:lnTo>
                      <a:pt x="22" y="1"/>
                    </a:lnTo>
                    <a:lnTo>
                      <a:pt x="19" y="2"/>
                    </a:lnTo>
                    <a:lnTo>
                      <a:pt x="18" y="4"/>
                    </a:lnTo>
                    <a:lnTo>
                      <a:pt x="14" y="5"/>
                    </a:lnTo>
                    <a:lnTo>
                      <a:pt x="12" y="6"/>
                    </a:lnTo>
                    <a:lnTo>
                      <a:pt x="9" y="7"/>
                    </a:lnTo>
                    <a:lnTo>
                      <a:pt x="7" y="9"/>
                    </a:lnTo>
                    <a:lnTo>
                      <a:pt x="5" y="10"/>
                    </a:lnTo>
                    <a:lnTo>
                      <a:pt x="4" y="10"/>
                    </a:lnTo>
                    <a:lnTo>
                      <a:pt x="2" y="10"/>
                    </a:lnTo>
                    <a:lnTo>
                      <a:pt x="0" y="9"/>
                    </a:lnTo>
                    <a:lnTo>
                      <a:pt x="0" y="7"/>
                    </a:lnTo>
                    <a:lnTo>
                      <a:pt x="3" y="6"/>
                    </a:lnTo>
                    <a:lnTo>
                      <a:pt x="3" y="6"/>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01" name="Freeform 163">
                <a:extLst>
                  <a:ext uri="{FF2B5EF4-FFF2-40B4-BE49-F238E27FC236}">
                    <a16:creationId xmlns:a16="http://schemas.microsoft.com/office/drawing/2014/main" id="{4F00B28F-9607-46C9-A149-7829102DD57B}"/>
                  </a:ext>
                </a:extLst>
              </p:cNvPr>
              <p:cNvSpPr>
                <a:spLocks/>
              </p:cNvSpPr>
              <p:nvPr/>
            </p:nvSpPr>
            <p:spPr bwMode="auto">
              <a:xfrm>
                <a:off x="5387" y="903"/>
                <a:ext cx="7" cy="6"/>
              </a:xfrm>
              <a:custGeom>
                <a:avLst/>
                <a:gdLst>
                  <a:gd name="T0" fmla="*/ 19 w 21"/>
                  <a:gd name="T1" fmla="*/ 1 h 18"/>
                  <a:gd name="T2" fmla="*/ 20 w 21"/>
                  <a:gd name="T3" fmla="*/ 0 h 18"/>
                  <a:gd name="T4" fmla="*/ 21 w 21"/>
                  <a:gd name="T5" fmla="*/ 0 h 18"/>
                  <a:gd name="T6" fmla="*/ 21 w 21"/>
                  <a:gd name="T7" fmla="*/ 1 h 18"/>
                  <a:gd name="T8" fmla="*/ 21 w 21"/>
                  <a:gd name="T9" fmla="*/ 4 h 18"/>
                  <a:gd name="T10" fmla="*/ 19 w 21"/>
                  <a:gd name="T11" fmla="*/ 6 h 18"/>
                  <a:gd name="T12" fmla="*/ 16 w 21"/>
                  <a:gd name="T13" fmla="*/ 9 h 18"/>
                  <a:gd name="T14" fmla="*/ 14 w 21"/>
                  <a:gd name="T15" fmla="*/ 10 h 18"/>
                  <a:gd name="T16" fmla="*/ 12 w 21"/>
                  <a:gd name="T17" fmla="*/ 13 h 18"/>
                  <a:gd name="T18" fmla="*/ 10 w 21"/>
                  <a:gd name="T19" fmla="*/ 14 h 18"/>
                  <a:gd name="T20" fmla="*/ 6 w 21"/>
                  <a:gd name="T21" fmla="*/ 15 h 18"/>
                  <a:gd name="T22" fmla="*/ 4 w 21"/>
                  <a:gd name="T23" fmla="*/ 16 h 18"/>
                  <a:gd name="T24" fmla="*/ 1 w 21"/>
                  <a:gd name="T25" fmla="*/ 18 h 18"/>
                  <a:gd name="T26" fmla="*/ 0 w 21"/>
                  <a:gd name="T27" fmla="*/ 18 h 18"/>
                  <a:gd name="T28" fmla="*/ 0 w 21"/>
                  <a:gd name="T29" fmla="*/ 15 h 18"/>
                  <a:gd name="T30" fmla="*/ 2 w 21"/>
                  <a:gd name="T31" fmla="*/ 13 h 18"/>
                  <a:gd name="T32" fmla="*/ 5 w 21"/>
                  <a:gd name="T33" fmla="*/ 13 h 18"/>
                  <a:gd name="T34" fmla="*/ 7 w 21"/>
                  <a:gd name="T35" fmla="*/ 10 h 18"/>
                  <a:gd name="T36" fmla="*/ 11 w 21"/>
                  <a:gd name="T37" fmla="*/ 9 h 18"/>
                  <a:gd name="T38" fmla="*/ 15 w 21"/>
                  <a:gd name="T39" fmla="*/ 4 h 18"/>
                  <a:gd name="T40" fmla="*/ 19 w 21"/>
                  <a:gd name="T41" fmla="*/ 1 h 18"/>
                  <a:gd name="T42" fmla="*/ 19 w 21"/>
                  <a:gd name="T43"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18">
                    <a:moveTo>
                      <a:pt x="19" y="1"/>
                    </a:moveTo>
                    <a:lnTo>
                      <a:pt x="20" y="0"/>
                    </a:lnTo>
                    <a:lnTo>
                      <a:pt x="21" y="0"/>
                    </a:lnTo>
                    <a:lnTo>
                      <a:pt x="21" y="1"/>
                    </a:lnTo>
                    <a:lnTo>
                      <a:pt x="21" y="4"/>
                    </a:lnTo>
                    <a:lnTo>
                      <a:pt x="19" y="6"/>
                    </a:lnTo>
                    <a:lnTo>
                      <a:pt x="16" y="9"/>
                    </a:lnTo>
                    <a:lnTo>
                      <a:pt x="14" y="10"/>
                    </a:lnTo>
                    <a:lnTo>
                      <a:pt x="12" y="13"/>
                    </a:lnTo>
                    <a:lnTo>
                      <a:pt x="10" y="14"/>
                    </a:lnTo>
                    <a:lnTo>
                      <a:pt x="6" y="15"/>
                    </a:lnTo>
                    <a:lnTo>
                      <a:pt x="4" y="16"/>
                    </a:lnTo>
                    <a:lnTo>
                      <a:pt x="1" y="18"/>
                    </a:lnTo>
                    <a:lnTo>
                      <a:pt x="0" y="18"/>
                    </a:lnTo>
                    <a:lnTo>
                      <a:pt x="0" y="15"/>
                    </a:lnTo>
                    <a:lnTo>
                      <a:pt x="2" y="13"/>
                    </a:lnTo>
                    <a:lnTo>
                      <a:pt x="5" y="13"/>
                    </a:lnTo>
                    <a:lnTo>
                      <a:pt x="7" y="10"/>
                    </a:lnTo>
                    <a:lnTo>
                      <a:pt x="11" y="9"/>
                    </a:lnTo>
                    <a:lnTo>
                      <a:pt x="15" y="4"/>
                    </a:lnTo>
                    <a:lnTo>
                      <a:pt x="19" y="1"/>
                    </a:lnTo>
                    <a:lnTo>
                      <a:pt x="19" y="1"/>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02" name="Freeform 164">
                <a:extLst>
                  <a:ext uri="{FF2B5EF4-FFF2-40B4-BE49-F238E27FC236}">
                    <a16:creationId xmlns:a16="http://schemas.microsoft.com/office/drawing/2014/main" id="{BAC9E345-98C0-4A6E-A06D-1C2674B9D166}"/>
                  </a:ext>
                </a:extLst>
              </p:cNvPr>
              <p:cNvSpPr>
                <a:spLocks/>
              </p:cNvSpPr>
              <p:nvPr/>
            </p:nvSpPr>
            <p:spPr bwMode="auto">
              <a:xfrm>
                <a:off x="5404" y="894"/>
                <a:ext cx="6" cy="9"/>
              </a:xfrm>
              <a:custGeom>
                <a:avLst/>
                <a:gdLst>
                  <a:gd name="T0" fmla="*/ 15 w 18"/>
                  <a:gd name="T1" fmla="*/ 2 h 27"/>
                  <a:gd name="T2" fmla="*/ 16 w 18"/>
                  <a:gd name="T3" fmla="*/ 0 h 27"/>
                  <a:gd name="T4" fmla="*/ 18 w 18"/>
                  <a:gd name="T5" fmla="*/ 3 h 27"/>
                  <a:gd name="T6" fmla="*/ 16 w 18"/>
                  <a:gd name="T7" fmla="*/ 7 h 27"/>
                  <a:gd name="T8" fmla="*/ 14 w 18"/>
                  <a:gd name="T9" fmla="*/ 12 h 27"/>
                  <a:gd name="T10" fmla="*/ 11 w 18"/>
                  <a:gd name="T11" fmla="*/ 15 h 27"/>
                  <a:gd name="T12" fmla="*/ 9 w 18"/>
                  <a:gd name="T13" fmla="*/ 19 h 27"/>
                  <a:gd name="T14" fmla="*/ 6 w 18"/>
                  <a:gd name="T15" fmla="*/ 22 h 27"/>
                  <a:gd name="T16" fmla="*/ 3 w 18"/>
                  <a:gd name="T17" fmla="*/ 26 h 27"/>
                  <a:gd name="T18" fmla="*/ 0 w 18"/>
                  <a:gd name="T19" fmla="*/ 27 h 27"/>
                  <a:gd name="T20" fmla="*/ 0 w 18"/>
                  <a:gd name="T21" fmla="*/ 24 h 27"/>
                  <a:gd name="T22" fmla="*/ 1 w 18"/>
                  <a:gd name="T23" fmla="*/ 22 h 27"/>
                  <a:gd name="T24" fmla="*/ 4 w 18"/>
                  <a:gd name="T25" fmla="*/ 19 h 27"/>
                  <a:gd name="T26" fmla="*/ 6 w 18"/>
                  <a:gd name="T27" fmla="*/ 15 h 27"/>
                  <a:gd name="T28" fmla="*/ 9 w 18"/>
                  <a:gd name="T29" fmla="*/ 13 h 27"/>
                  <a:gd name="T30" fmla="*/ 10 w 18"/>
                  <a:gd name="T31" fmla="*/ 9 h 27"/>
                  <a:gd name="T32" fmla="*/ 11 w 18"/>
                  <a:gd name="T33" fmla="*/ 7 h 27"/>
                  <a:gd name="T34" fmla="*/ 13 w 18"/>
                  <a:gd name="T35" fmla="*/ 4 h 27"/>
                  <a:gd name="T36" fmla="*/ 15 w 18"/>
                  <a:gd name="T37" fmla="*/ 2 h 27"/>
                  <a:gd name="T38" fmla="*/ 15 w 18"/>
                  <a:gd name="T39"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7">
                    <a:moveTo>
                      <a:pt x="15" y="2"/>
                    </a:moveTo>
                    <a:lnTo>
                      <a:pt x="16" y="0"/>
                    </a:lnTo>
                    <a:lnTo>
                      <a:pt x="18" y="3"/>
                    </a:lnTo>
                    <a:lnTo>
                      <a:pt x="16" y="7"/>
                    </a:lnTo>
                    <a:lnTo>
                      <a:pt x="14" y="12"/>
                    </a:lnTo>
                    <a:lnTo>
                      <a:pt x="11" y="15"/>
                    </a:lnTo>
                    <a:lnTo>
                      <a:pt x="9" y="19"/>
                    </a:lnTo>
                    <a:lnTo>
                      <a:pt x="6" y="22"/>
                    </a:lnTo>
                    <a:lnTo>
                      <a:pt x="3" y="26"/>
                    </a:lnTo>
                    <a:lnTo>
                      <a:pt x="0" y="27"/>
                    </a:lnTo>
                    <a:lnTo>
                      <a:pt x="0" y="24"/>
                    </a:lnTo>
                    <a:lnTo>
                      <a:pt x="1" y="22"/>
                    </a:lnTo>
                    <a:lnTo>
                      <a:pt x="4" y="19"/>
                    </a:lnTo>
                    <a:lnTo>
                      <a:pt x="6" y="15"/>
                    </a:lnTo>
                    <a:lnTo>
                      <a:pt x="9" y="13"/>
                    </a:lnTo>
                    <a:lnTo>
                      <a:pt x="10" y="9"/>
                    </a:lnTo>
                    <a:lnTo>
                      <a:pt x="11" y="7"/>
                    </a:lnTo>
                    <a:lnTo>
                      <a:pt x="13" y="4"/>
                    </a:lnTo>
                    <a:lnTo>
                      <a:pt x="15" y="2"/>
                    </a:lnTo>
                    <a:lnTo>
                      <a:pt x="15" y="2"/>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03" name="Freeform 165">
                <a:extLst>
                  <a:ext uri="{FF2B5EF4-FFF2-40B4-BE49-F238E27FC236}">
                    <a16:creationId xmlns:a16="http://schemas.microsoft.com/office/drawing/2014/main" id="{5C8CCA04-86C4-4A63-93B2-1E2D27FAEC12}"/>
                  </a:ext>
                </a:extLst>
              </p:cNvPr>
              <p:cNvSpPr>
                <a:spLocks/>
              </p:cNvSpPr>
              <p:nvPr/>
            </p:nvSpPr>
            <p:spPr bwMode="auto">
              <a:xfrm>
                <a:off x="5395" y="900"/>
                <a:ext cx="5" cy="5"/>
              </a:xfrm>
              <a:custGeom>
                <a:avLst/>
                <a:gdLst>
                  <a:gd name="T0" fmla="*/ 11 w 14"/>
                  <a:gd name="T1" fmla="*/ 0 h 17"/>
                  <a:gd name="T2" fmla="*/ 13 w 14"/>
                  <a:gd name="T3" fmla="*/ 0 h 17"/>
                  <a:gd name="T4" fmla="*/ 14 w 14"/>
                  <a:gd name="T5" fmla="*/ 1 h 17"/>
                  <a:gd name="T6" fmla="*/ 14 w 14"/>
                  <a:gd name="T7" fmla="*/ 5 h 17"/>
                  <a:gd name="T8" fmla="*/ 11 w 14"/>
                  <a:gd name="T9" fmla="*/ 10 h 17"/>
                  <a:gd name="T10" fmla="*/ 8 w 14"/>
                  <a:gd name="T11" fmla="*/ 14 h 17"/>
                  <a:gd name="T12" fmla="*/ 5 w 14"/>
                  <a:gd name="T13" fmla="*/ 16 h 17"/>
                  <a:gd name="T14" fmla="*/ 4 w 14"/>
                  <a:gd name="T15" fmla="*/ 16 h 17"/>
                  <a:gd name="T16" fmla="*/ 1 w 14"/>
                  <a:gd name="T17" fmla="*/ 17 h 17"/>
                  <a:gd name="T18" fmla="*/ 0 w 14"/>
                  <a:gd name="T19" fmla="*/ 17 h 17"/>
                  <a:gd name="T20" fmla="*/ 0 w 14"/>
                  <a:gd name="T21" fmla="*/ 16 h 17"/>
                  <a:gd name="T22" fmla="*/ 4 w 14"/>
                  <a:gd name="T23" fmla="*/ 12 h 17"/>
                  <a:gd name="T24" fmla="*/ 6 w 14"/>
                  <a:gd name="T25" fmla="*/ 9 h 17"/>
                  <a:gd name="T26" fmla="*/ 10 w 14"/>
                  <a:gd name="T27" fmla="*/ 5 h 17"/>
                  <a:gd name="T28" fmla="*/ 11 w 14"/>
                  <a:gd name="T29" fmla="*/ 0 h 17"/>
                  <a:gd name="T30" fmla="*/ 11 w 14"/>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7">
                    <a:moveTo>
                      <a:pt x="11" y="0"/>
                    </a:moveTo>
                    <a:lnTo>
                      <a:pt x="13" y="0"/>
                    </a:lnTo>
                    <a:lnTo>
                      <a:pt x="14" y="1"/>
                    </a:lnTo>
                    <a:lnTo>
                      <a:pt x="14" y="5"/>
                    </a:lnTo>
                    <a:lnTo>
                      <a:pt x="11" y="10"/>
                    </a:lnTo>
                    <a:lnTo>
                      <a:pt x="8" y="14"/>
                    </a:lnTo>
                    <a:lnTo>
                      <a:pt x="5" y="16"/>
                    </a:lnTo>
                    <a:lnTo>
                      <a:pt x="4" y="16"/>
                    </a:lnTo>
                    <a:lnTo>
                      <a:pt x="1" y="17"/>
                    </a:lnTo>
                    <a:lnTo>
                      <a:pt x="0" y="17"/>
                    </a:lnTo>
                    <a:lnTo>
                      <a:pt x="0" y="16"/>
                    </a:lnTo>
                    <a:lnTo>
                      <a:pt x="4" y="12"/>
                    </a:lnTo>
                    <a:lnTo>
                      <a:pt x="6" y="9"/>
                    </a:lnTo>
                    <a:lnTo>
                      <a:pt x="10" y="5"/>
                    </a:lnTo>
                    <a:lnTo>
                      <a:pt x="11" y="0"/>
                    </a:lnTo>
                    <a:lnTo>
                      <a:pt x="11"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04" name="Freeform 166">
                <a:extLst>
                  <a:ext uri="{FF2B5EF4-FFF2-40B4-BE49-F238E27FC236}">
                    <a16:creationId xmlns:a16="http://schemas.microsoft.com/office/drawing/2014/main" id="{684F784A-792C-458A-B525-A3431E7EFD97}"/>
                  </a:ext>
                </a:extLst>
              </p:cNvPr>
              <p:cNvSpPr>
                <a:spLocks/>
              </p:cNvSpPr>
              <p:nvPr/>
            </p:nvSpPr>
            <p:spPr bwMode="auto">
              <a:xfrm>
                <a:off x="5384" y="902"/>
                <a:ext cx="8" cy="9"/>
              </a:xfrm>
              <a:custGeom>
                <a:avLst/>
                <a:gdLst>
                  <a:gd name="T0" fmla="*/ 0 w 24"/>
                  <a:gd name="T1" fmla="*/ 0 h 29"/>
                  <a:gd name="T2" fmla="*/ 5 w 24"/>
                  <a:gd name="T3" fmla="*/ 4 h 29"/>
                  <a:gd name="T4" fmla="*/ 7 w 24"/>
                  <a:gd name="T5" fmla="*/ 10 h 29"/>
                  <a:gd name="T6" fmla="*/ 11 w 24"/>
                  <a:gd name="T7" fmla="*/ 15 h 29"/>
                  <a:gd name="T8" fmla="*/ 16 w 24"/>
                  <a:gd name="T9" fmla="*/ 20 h 29"/>
                  <a:gd name="T10" fmla="*/ 17 w 24"/>
                  <a:gd name="T11" fmla="*/ 23 h 29"/>
                  <a:gd name="T12" fmla="*/ 20 w 24"/>
                  <a:gd name="T13" fmla="*/ 24 h 29"/>
                  <a:gd name="T14" fmla="*/ 22 w 24"/>
                  <a:gd name="T15" fmla="*/ 26 h 29"/>
                  <a:gd name="T16" fmla="*/ 24 w 24"/>
                  <a:gd name="T17" fmla="*/ 28 h 29"/>
                  <a:gd name="T18" fmla="*/ 22 w 24"/>
                  <a:gd name="T19" fmla="*/ 29 h 29"/>
                  <a:gd name="T20" fmla="*/ 21 w 24"/>
                  <a:gd name="T21" fmla="*/ 29 h 29"/>
                  <a:gd name="T22" fmla="*/ 14 w 24"/>
                  <a:gd name="T23" fmla="*/ 24 h 29"/>
                  <a:gd name="T24" fmla="*/ 7 w 24"/>
                  <a:gd name="T25" fmla="*/ 18 h 29"/>
                  <a:gd name="T26" fmla="*/ 4 w 24"/>
                  <a:gd name="T27" fmla="*/ 10 h 29"/>
                  <a:gd name="T28" fmla="*/ 0 w 24"/>
                  <a:gd name="T29" fmla="*/ 1 h 29"/>
                  <a:gd name="T30" fmla="*/ 0 w 24"/>
                  <a:gd name="T31" fmla="*/ 1 h 29"/>
                  <a:gd name="T32" fmla="*/ 0 w 24"/>
                  <a:gd name="T33" fmla="*/ 0 h 29"/>
                  <a:gd name="T34" fmla="*/ 0 w 24"/>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9">
                    <a:moveTo>
                      <a:pt x="0" y="0"/>
                    </a:moveTo>
                    <a:lnTo>
                      <a:pt x="5" y="4"/>
                    </a:lnTo>
                    <a:lnTo>
                      <a:pt x="7" y="10"/>
                    </a:lnTo>
                    <a:lnTo>
                      <a:pt x="11" y="15"/>
                    </a:lnTo>
                    <a:lnTo>
                      <a:pt x="16" y="20"/>
                    </a:lnTo>
                    <a:lnTo>
                      <a:pt x="17" y="23"/>
                    </a:lnTo>
                    <a:lnTo>
                      <a:pt x="20" y="24"/>
                    </a:lnTo>
                    <a:lnTo>
                      <a:pt x="22" y="26"/>
                    </a:lnTo>
                    <a:lnTo>
                      <a:pt x="24" y="28"/>
                    </a:lnTo>
                    <a:lnTo>
                      <a:pt x="22" y="29"/>
                    </a:lnTo>
                    <a:lnTo>
                      <a:pt x="21" y="29"/>
                    </a:lnTo>
                    <a:lnTo>
                      <a:pt x="14" y="24"/>
                    </a:lnTo>
                    <a:lnTo>
                      <a:pt x="7" y="18"/>
                    </a:lnTo>
                    <a:lnTo>
                      <a:pt x="4" y="10"/>
                    </a:lnTo>
                    <a:lnTo>
                      <a:pt x="0" y="1"/>
                    </a:lnTo>
                    <a:lnTo>
                      <a:pt x="0" y="1"/>
                    </a:lnTo>
                    <a:lnTo>
                      <a:pt x="0" y="0"/>
                    </a:lnTo>
                    <a:lnTo>
                      <a:pt x="0"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05" name="Freeform 167">
                <a:extLst>
                  <a:ext uri="{FF2B5EF4-FFF2-40B4-BE49-F238E27FC236}">
                    <a16:creationId xmlns:a16="http://schemas.microsoft.com/office/drawing/2014/main" id="{C92465A0-B421-43E9-864E-CE610E5A37E7}"/>
                  </a:ext>
                </a:extLst>
              </p:cNvPr>
              <p:cNvSpPr>
                <a:spLocks/>
              </p:cNvSpPr>
              <p:nvPr/>
            </p:nvSpPr>
            <p:spPr bwMode="auto">
              <a:xfrm>
                <a:off x="5388" y="901"/>
                <a:ext cx="8" cy="9"/>
              </a:xfrm>
              <a:custGeom>
                <a:avLst/>
                <a:gdLst>
                  <a:gd name="T0" fmla="*/ 3 w 24"/>
                  <a:gd name="T1" fmla="*/ 0 h 25"/>
                  <a:gd name="T2" fmla="*/ 8 w 24"/>
                  <a:gd name="T3" fmla="*/ 4 h 25"/>
                  <a:gd name="T4" fmla="*/ 12 w 24"/>
                  <a:gd name="T5" fmla="*/ 11 h 25"/>
                  <a:gd name="T6" fmla="*/ 17 w 24"/>
                  <a:gd name="T7" fmla="*/ 17 h 25"/>
                  <a:gd name="T8" fmla="*/ 24 w 24"/>
                  <a:gd name="T9" fmla="*/ 21 h 25"/>
                  <a:gd name="T10" fmla="*/ 24 w 24"/>
                  <a:gd name="T11" fmla="*/ 24 h 25"/>
                  <a:gd name="T12" fmla="*/ 24 w 24"/>
                  <a:gd name="T13" fmla="*/ 25 h 25"/>
                  <a:gd name="T14" fmla="*/ 17 w 24"/>
                  <a:gd name="T15" fmla="*/ 22 h 25"/>
                  <a:gd name="T16" fmla="*/ 12 w 24"/>
                  <a:gd name="T17" fmla="*/ 17 h 25"/>
                  <a:gd name="T18" fmla="*/ 8 w 24"/>
                  <a:gd name="T19" fmla="*/ 10 h 25"/>
                  <a:gd name="T20" fmla="*/ 4 w 24"/>
                  <a:gd name="T21" fmla="*/ 5 h 25"/>
                  <a:gd name="T22" fmla="*/ 3 w 24"/>
                  <a:gd name="T23" fmla="*/ 2 h 25"/>
                  <a:gd name="T24" fmla="*/ 0 w 24"/>
                  <a:gd name="T25" fmla="*/ 1 h 25"/>
                  <a:gd name="T26" fmla="*/ 0 w 24"/>
                  <a:gd name="T27" fmla="*/ 0 h 25"/>
                  <a:gd name="T28" fmla="*/ 3 w 24"/>
                  <a:gd name="T29" fmla="*/ 0 h 25"/>
                  <a:gd name="T30" fmla="*/ 3 w 24"/>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5">
                    <a:moveTo>
                      <a:pt x="3" y="0"/>
                    </a:moveTo>
                    <a:lnTo>
                      <a:pt x="8" y="4"/>
                    </a:lnTo>
                    <a:lnTo>
                      <a:pt x="12" y="11"/>
                    </a:lnTo>
                    <a:lnTo>
                      <a:pt x="17" y="17"/>
                    </a:lnTo>
                    <a:lnTo>
                      <a:pt x="24" y="21"/>
                    </a:lnTo>
                    <a:lnTo>
                      <a:pt x="24" y="24"/>
                    </a:lnTo>
                    <a:lnTo>
                      <a:pt x="24" y="25"/>
                    </a:lnTo>
                    <a:lnTo>
                      <a:pt x="17" y="22"/>
                    </a:lnTo>
                    <a:lnTo>
                      <a:pt x="12" y="17"/>
                    </a:lnTo>
                    <a:lnTo>
                      <a:pt x="8" y="10"/>
                    </a:lnTo>
                    <a:lnTo>
                      <a:pt x="4" y="5"/>
                    </a:lnTo>
                    <a:lnTo>
                      <a:pt x="3" y="2"/>
                    </a:lnTo>
                    <a:lnTo>
                      <a:pt x="0" y="1"/>
                    </a:lnTo>
                    <a:lnTo>
                      <a:pt x="0" y="0"/>
                    </a:lnTo>
                    <a:lnTo>
                      <a:pt x="3" y="0"/>
                    </a:lnTo>
                    <a:lnTo>
                      <a:pt x="3"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06" name="Freeform 168">
                <a:extLst>
                  <a:ext uri="{FF2B5EF4-FFF2-40B4-BE49-F238E27FC236}">
                    <a16:creationId xmlns:a16="http://schemas.microsoft.com/office/drawing/2014/main" id="{8BDF4DB3-4B11-41EC-B6B4-52BAC04AEDC3}"/>
                  </a:ext>
                </a:extLst>
              </p:cNvPr>
              <p:cNvSpPr>
                <a:spLocks/>
              </p:cNvSpPr>
              <p:nvPr/>
            </p:nvSpPr>
            <p:spPr bwMode="auto">
              <a:xfrm>
                <a:off x="5394" y="898"/>
                <a:ext cx="7" cy="7"/>
              </a:xfrm>
              <a:custGeom>
                <a:avLst/>
                <a:gdLst>
                  <a:gd name="T0" fmla="*/ 2 w 22"/>
                  <a:gd name="T1" fmla="*/ 0 h 19"/>
                  <a:gd name="T2" fmla="*/ 5 w 22"/>
                  <a:gd name="T3" fmla="*/ 4 h 19"/>
                  <a:gd name="T4" fmla="*/ 10 w 22"/>
                  <a:gd name="T5" fmla="*/ 9 h 19"/>
                  <a:gd name="T6" fmla="*/ 14 w 22"/>
                  <a:gd name="T7" fmla="*/ 14 h 19"/>
                  <a:gd name="T8" fmla="*/ 20 w 22"/>
                  <a:gd name="T9" fmla="*/ 16 h 19"/>
                  <a:gd name="T10" fmla="*/ 22 w 22"/>
                  <a:gd name="T11" fmla="*/ 16 h 19"/>
                  <a:gd name="T12" fmla="*/ 22 w 22"/>
                  <a:gd name="T13" fmla="*/ 16 h 19"/>
                  <a:gd name="T14" fmla="*/ 22 w 22"/>
                  <a:gd name="T15" fmla="*/ 18 h 19"/>
                  <a:gd name="T16" fmla="*/ 20 w 22"/>
                  <a:gd name="T17" fmla="*/ 19 h 19"/>
                  <a:gd name="T18" fmla="*/ 14 w 22"/>
                  <a:gd name="T19" fmla="*/ 19 h 19"/>
                  <a:gd name="T20" fmla="*/ 9 w 22"/>
                  <a:gd name="T21" fmla="*/ 15 h 19"/>
                  <a:gd name="T22" fmla="*/ 4 w 22"/>
                  <a:gd name="T23" fmla="*/ 9 h 19"/>
                  <a:gd name="T24" fmla="*/ 0 w 22"/>
                  <a:gd name="T25" fmla="*/ 2 h 19"/>
                  <a:gd name="T26" fmla="*/ 0 w 22"/>
                  <a:gd name="T27" fmla="*/ 0 h 19"/>
                  <a:gd name="T28" fmla="*/ 2 w 22"/>
                  <a:gd name="T29" fmla="*/ 0 h 19"/>
                  <a:gd name="T30" fmla="*/ 2 w 22"/>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9">
                    <a:moveTo>
                      <a:pt x="2" y="0"/>
                    </a:moveTo>
                    <a:lnTo>
                      <a:pt x="5" y="4"/>
                    </a:lnTo>
                    <a:lnTo>
                      <a:pt x="10" y="9"/>
                    </a:lnTo>
                    <a:lnTo>
                      <a:pt x="14" y="14"/>
                    </a:lnTo>
                    <a:lnTo>
                      <a:pt x="20" y="16"/>
                    </a:lnTo>
                    <a:lnTo>
                      <a:pt x="22" y="16"/>
                    </a:lnTo>
                    <a:lnTo>
                      <a:pt x="22" y="16"/>
                    </a:lnTo>
                    <a:lnTo>
                      <a:pt x="22" y="18"/>
                    </a:lnTo>
                    <a:lnTo>
                      <a:pt x="20" y="19"/>
                    </a:lnTo>
                    <a:lnTo>
                      <a:pt x="14" y="19"/>
                    </a:lnTo>
                    <a:lnTo>
                      <a:pt x="9" y="15"/>
                    </a:lnTo>
                    <a:lnTo>
                      <a:pt x="4" y="9"/>
                    </a:lnTo>
                    <a:lnTo>
                      <a:pt x="0" y="2"/>
                    </a:lnTo>
                    <a:lnTo>
                      <a:pt x="0" y="0"/>
                    </a:lnTo>
                    <a:lnTo>
                      <a:pt x="2" y="0"/>
                    </a:lnTo>
                    <a:lnTo>
                      <a:pt x="2"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07" name="Freeform 169">
                <a:extLst>
                  <a:ext uri="{FF2B5EF4-FFF2-40B4-BE49-F238E27FC236}">
                    <a16:creationId xmlns:a16="http://schemas.microsoft.com/office/drawing/2014/main" id="{B0E8ADD2-9902-4CC7-AC89-EF82EE535204}"/>
                  </a:ext>
                </a:extLst>
              </p:cNvPr>
              <p:cNvSpPr>
                <a:spLocks/>
              </p:cNvSpPr>
              <p:nvPr/>
            </p:nvSpPr>
            <p:spPr bwMode="auto">
              <a:xfrm>
                <a:off x="5411" y="893"/>
                <a:ext cx="6" cy="3"/>
              </a:xfrm>
              <a:custGeom>
                <a:avLst/>
                <a:gdLst>
                  <a:gd name="T0" fmla="*/ 2 w 17"/>
                  <a:gd name="T1" fmla="*/ 0 h 10"/>
                  <a:gd name="T2" fmla="*/ 6 w 17"/>
                  <a:gd name="T3" fmla="*/ 1 h 10"/>
                  <a:gd name="T4" fmla="*/ 11 w 17"/>
                  <a:gd name="T5" fmla="*/ 3 h 10"/>
                  <a:gd name="T6" fmla="*/ 15 w 17"/>
                  <a:gd name="T7" fmla="*/ 6 h 10"/>
                  <a:gd name="T8" fmla="*/ 17 w 17"/>
                  <a:gd name="T9" fmla="*/ 7 h 10"/>
                  <a:gd name="T10" fmla="*/ 17 w 17"/>
                  <a:gd name="T11" fmla="*/ 8 h 10"/>
                  <a:gd name="T12" fmla="*/ 17 w 17"/>
                  <a:gd name="T13" fmla="*/ 10 h 10"/>
                  <a:gd name="T14" fmla="*/ 12 w 17"/>
                  <a:gd name="T15" fmla="*/ 10 h 10"/>
                  <a:gd name="T16" fmla="*/ 7 w 17"/>
                  <a:gd name="T17" fmla="*/ 7 h 10"/>
                  <a:gd name="T18" fmla="*/ 2 w 17"/>
                  <a:gd name="T19" fmla="*/ 3 h 10"/>
                  <a:gd name="T20" fmla="*/ 0 w 17"/>
                  <a:gd name="T21" fmla="*/ 2 h 10"/>
                  <a:gd name="T22" fmla="*/ 0 w 17"/>
                  <a:gd name="T23" fmla="*/ 1 h 10"/>
                  <a:gd name="T24" fmla="*/ 2 w 17"/>
                  <a:gd name="T25" fmla="*/ 0 h 10"/>
                  <a:gd name="T26" fmla="*/ 2 w 17"/>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0">
                    <a:moveTo>
                      <a:pt x="2" y="0"/>
                    </a:moveTo>
                    <a:lnTo>
                      <a:pt x="6" y="1"/>
                    </a:lnTo>
                    <a:lnTo>
                      <a:pt x="11" y="3"/>
                    </a:lnTo>
                    <a:lnTo>
                      <a:pt x="15" y="6"/>
                    </a:lnTo>
                    <a:lnTo>
                      <a:pt x="17" y="7"/>
                    </a:lnTo>
                    <a:lnTo>
                      <a:pt x="17" y="8"/>
                    </a:lnTo>
                    <a:lnTo>
                      <a:pt x="17" y="10"/>
                    </a:lnTo>
                    <a:lnTo>
                      <a:pt x="12" y="10"/>
                    </a:lnTo>
                    <a:lnTo>
                      <a:pt x="7" y="7"/>
                    </a:lnTo>
                    <a:lnTo>
                      <a:pt x="2" y="3"/>
                    </a:lnTo>
                    <a:lnTo>
                      <a:pt x="0" y="2"/>
                    </a:lnTo>
                    <a:lnTo>
                      <a:pt x="0" y="1"/>
                    </a:lnTo>
                    <a:lnTo>
                      <a:pt x="2" y="0"/>
                    </a:lnTo>
                    <a:lnTo>
                      <a:pt x="2"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08" name="Freeform 170">
                <a:extLst>
                  <a:ext uri="{FF2B5EF4-FFF2-40B4-BE49-F238E27FC236}">
                    <a16:creationId xmlns:a16="http://schemas.microsoft.com/office/drawing/2014/main" id="{24B90695-D981-48B9-A7B1-4DBC6C96F0AE}"/>
                  </a:ext>
                </a:extLst>
              </p:cNvPr>
              <p:cNvSpPr>
                <a:spLocks/>
              </p:cNvSpPr>
              <p:nvPr/>
            </p:nvSpPr>
            <p:spPr bwMode="auto">
              <a:xfrm>
                <a:off x="5404" y="896"/>
                <a:ext cx="10" cy="2"/>
              </a:xfrm>
              <a:custGeom>
                <a:avLst/>
                <a:gdLst>
                  <a:gd name="T0" fmla="*/ 1 w 32"/>
                  <a:gd name="T1" fmla="*/ 0 h 8"/>
                  <a:gd name="T2" fmla="*/ 8 w 32"/>
                  <a:gd name="T3" fmla="*/ 2 h 8"/>
                  <a:gd name="T4" fmla="*/ 15 w 32"/>
                  <a:gd name="T5" fmla="*/ 3 h 8"/>
                  <a:gd name="T6" fmla="*/ 23 w 32"/>
                  <a:gd name="T7" fmla="*/ 4 h 8"/>
                  <a:gd name="T8" fmla="*/ 32 w 32"/>
                  <a:gd name="T9" fmla="*/ 3 h 8"/>
                  <a:gd name="T10" fmla="*/ 32 w 32"/>
                  <a:gd name="T11" fmla="*/ 4 h 8"/>
                  <a:gd name="T12" fmla="*/ 32 w 32"/>
                  <a:gd name="T13" fmla="*/ 7 h 8"/>
                  <a:gd name="T14" fmla="*/ 29 w 32"/>
                  <a:gd name="T15" fmla="*/ 8 h 8"/>
                  <a:gd name="T16" fmla="*/ 25 w 32"/>
                  <a:gd name="T17" fmla="*/ 8 h 8"/>
                  <a:gd name="T18" fmla="*/ 22 w 32"/>
                  <a:gd name="T19" fmla="*/ 8 h 8"/>
                  <a:gd name="T20" fmla="*/ 18 w 32"/>
                  <a:gd name="T21" fmla="*/ 8 h 8"/>
                  <a:gd name="T22" fmla="*/ 10 w 32"/>
                  <a:gd name="T23" fmla="*/ 7 h 8"/>
                  <a:gd name="T24" fmla="*/ 4 w 32"/>
                  <a:gd name="T25" fmla="*/ 4 h 8"/>
                  <a:gd name="T26" fmla="*/ 0 w 32"/>
                  <a:gd name="T27" fmla="*/ 2 h 8"/>
                  <a:gd name="T28" fmla="*/ 1 w 32"/>
                  <a:gd name="T29" fmla="*/ 0 h 8"/>
                  <a:gd name="T30" fmla="*/ 1 w 32"/>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8">
                    <a:moveTo>
                      <a:pt x="1" y="0"/>
                    </a:moveTo>
                    <a:lnTo>
                      <a:pt x="8" y="2"/>
                    </a:lnTo>
                    <a:lnTo>
                      <a:pt x="15" y="3"/>
                    </a:lnTo>
                    <a:lnTo>
                      <a:pt x="23" y="4"/>
                    </a:lnTo>
                    <a:lnTo>
                      <a:pt x="32" y="3"/>
                    </a:lnTo>
                    <a:lnTo>
                      <a:pt x="32" y="4"/>
                    </a:lnTo>
                    <a:lnTo>
                      <a:pt x="32" y="7"/>
                    </a:lnTo>
                    <a:lnTo>
                      <a:pt x="29" y="8"/>
                    </a:lnTo>
                    <a:lnTo>
                      <a:pt x="25" y="8"/>
                    </a:lnTo>
                    <a:lnTo>
                      <a:pt x="22" y="8"/>
                    </a:lnTo>
                    <a:lnTo>
                      <a:pt x="18" y="8"/>
                    </a:lnTo>
                    <a:lnTo>
                      <a:pt x="10" y="7"/>
                    </a:lnTo>
                    <a:lnTo>
                      <a:pt x="4" y="4"/>
                    </a:lnTo>
                    <a:lnTo>
                      <a:pt x="0" y="2"/>
                    </a:lnTo>
                    <a:lnTo>
                      <a:pt x="1" y="0"/>
                    </a:lnTo>
                    <a:lnTo>
                      <a:pt x="1"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09" name="Freeform 171">
                <a:extLst>
                  <a:ext uri="{FF2B5EF4-FFF2-40B4-BE49-F238E27FC236}">
                    <a16:creationId xmlns:a16="http://schemas.microsoft.com/office/drawing/2014/main" id="{BEE847B6-5831-486E-81EE-FC0856E9ACDE}"/>
                  </a:ext>
                </a:extLst>
              </p:cNvPr>
              <p:cNvSpPr>
                <a:spLocks/>
              </p:cNvSpPr>
              <p:nvPr/>
            </p:nvSpPr>
            <p:spPr bwMode="auto">
              <a:xfrm>
                <a:off x="5384" y="908"/>
                <a:ext cx="3" cy="4"/>
              </a:xfrm>
              <a:custGeom>
                <a:avLst/>
                <a:gdLst>
                  <a:gd name="T0" fmla="*/ 0 w 10"/>
                  <a:gd name="T1" fmla="*/ 0 h 11"/>
                  <a:gd name="T2" fmla="*/ 4 w 10"/>
                  <a:gd name="T3" fmla="*/ 1 h 11"/>
                  <a:gd name="T4" fmla="*/ 6 w 10"/>
                  <a:gd name="T5" fmla="*/ 4 h 11"/>
                  <a:gd name="T6" fmla="*/ 9 w 10"/>
                  <a:gd name="T7" fmla="*/ 8 h 11"/>
                  <a:gd name="T8" fmla="*/ 10 w 10"/>
                  <a:gd name="T9" fmla="*/ 11 h 11"/>
                  <a:gd name="T10" fmla="*/ 6 w 10"/>
                  <a:gd name="T11" fmla="*/ 9 h 11"/>
                  <a:gd name="T12" fmla="*/ 3 w 10"/>
                  <a:gd name="T13" fmla="*/ 6 h 11"/>
                  <a:gd name="T14" fmla="*/ 0 w 10"/>
                  <a:gd name="T15" fmla="*/ 4 h 11"/>
                  <a:gd name="T16" fmla="*/ 0 w 10"/>
                  <a:gd name="T17" fmla="*/ 0 h 11"/>
                  <a:gd name="T18" fmla="*/ 0 w 10"/>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0" y="0"/>
                    </a:moveTo>
                    <a:lnTo>
                      <a:pt x="4" y="1"/>
                    </a:lnTo>
                    <a:lnTo>
                      <a:pt x="6" y="4"/>
                    </a:lnTo>
                    <a:lnTo>
                      <a:pt x="9" y="8"/>
                    </a:lnTo>
                    <a:lnTo>
                      <a:pt x="10" y="11"/>
                    </a:lnTo>
                    <a:lnTo>
                      <a:pt x="6" y="9"/>
                    </a:lnTo>
                    <a:lnTo>
                      <a:pt x="3" y="6"/>
                    </a:lnTo>
                    <a:lnTo>
                      <a:pt x="0" y="4"/>
                    </a:lnTo>
                    <a:lnTo>
                      <a:pt x="0" y="0"/>
                    </a:lnTo>
                    <a:lnTo>
                      <a:pt x="0"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10" name="Freeform 172">
                <a:extLst>
                  <a:ext uri="{FF2B5EF4-FFF2-40B4-BE49-F238E27FC236}">
                    <a16:creationId xmlns:a16="http://schemas.microsoft.com/office/drawing/2014/main" id="{890F5C53-AB2A-4087-9544-5F95F1503207}"/>
                  </a:ext>
                </a:extLst>
              </p:cNvPr>
              <p:cNvSpPr>
                <a:spLocks/>
              </p:cNvSpPr>
              <p:nvPr/>
            </p:nvSpPr>
            <p:spPr bwMode="auto">
              <a:xfrm>
                <a:off x="5399" y="897"/>
                <a:ext cx="5" cy="5"/>
              </a:xfrm>
              <a:custGeom>
                <a:avLst/>
                <a:gdLst>
                  <a:gd name="T0" fmla="*/ 3 w 15"/>
                  <a:gd name="T1" fmla="*/ 0 h 14"/>
                  <a:gd name="T2" fmla="*/ 4 w 15"/>
                  <a:gd name="T3" fmla="*/ 0 h 14"/>
                  <a:gd name="T4" fmla="*/ 5 w 15"/>
                  <a:gd name="T5" fmla="*/ 3 h 14"/>
                  <a:gd name="T6" fmla="*/ 8 w 15"/>
                  <a:gd name="T7" fmla="*/ 4 h 14"/>
                  <a:gd name="T8" fmla="*/ 10 w 15"/>
                  <a:gd name="T9" fmla="*/ 7 h 14"/>
                  <a:gd name="T10" fmla="*/ 13 w 15"/>
                  <a:gd name="T11" fmla="*/ 9 h 14"/>
                  <a:gd name="T12" fmla="*/ 15 w 15"/>
                  <a:gd name="T13" fmla="*/ 12 h 14"/>
                  <a:gd name="T14" fmla="*/ 15 w 15"/>
                  <a:gd name="T15" fmla="*/ 14 h 14"/>
                  <a:gd name="T16" fmla="*/ 14 w 15"/>
                  <a:gd name="T17" fmla="*/ 14 h 14"/>
                  <a:gd name="T18" fmla="*/ 10 w 15"/>
                  <a:gd name="T19" fmla="*/ 12 h 14"/>
                  <a:gd name="T20" fmla="*/ 6 w 15"/>
                  <a:gd name="T21" fmla="*/ 9 h 14"/>
                  <a:gd name="T22" fmla="*/ 3 w 15"/>
                  <a:gd name="T23" fmla="*/ 4 h 14"/>
                  <a:gd name="T24" fmla="*/ 1 w 15"/>
                  <a:gd name="T25" fmla="*/ 3 h 14"/>
                  <a:gd name="T26" fmla="*/ 0 w 15"/>
                  <a:gd name="T27" fmla="*/ 0 h 14"/>
                  <a:gd name="T28" fmla="*/ 3 w 15"/>
                  <a:gd name="T29" fmla="*/ 0 h 14"/>
                  <a:gd name="T30" fmla="*/ 3 w 15"/>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4">
                    <a:moveTo>
                      <a:pt x="3" y="0"/>
                    </a:moveTo>
                    <a:lnTo>
                      <a:pt x="4" y="0"/>
                    </a:lnTo>
                    <a:lnTo>
                      <a:pt x="5" y="3"/>
                    </a:lnTo>
                    <a:lnTo>
                      <a:pt x="8" y="4"/>
                    </a:lnTo>
                    <a:lnTo>
                      <a:pt x="10" y="7"/>
                    </a:lnTo>
                    <a:lnTo>
                      <a:pt x="13" y="9"/>
                    </a:lnTo>
                    <a:lnTo>
                      <a:pt x="15" y="12"/>
                    </a:lnTo>
                    <a:lnTo>
                      <a:pt x="15" y="14"/>
                    </a:lnTo>
                    <a:lnTo>
                      <a:pt x="14" y="14"/>
                    </a:lnTo>
                    <a:lnTo>
                      <a:pt x="10" y="12"/>
                    </a:lnTo>
                    <a:lnTo>
                      <a:pt x="6" y="9"/>
                    </a:lnTo>
                    <a:lnTo>
                      <a:pt x="3" y="4"/>
                    </a:lnTo>
                    <a:lnTo>
                      <a:pt x="1" y="3"/>
                    </a:lnTo>
                    <a:lnTo>
                      <a:pt x="0" y="0"/>
                    </a:lnTo>
                    <a:lnTo>
                      <a:pt x="3" y="0"/>
                    </a:lnTo>
                    <a:lnTo>
                      <a:pt x="3"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11" name="Freeform 173">
                <a:extLst>
                  <a:ext uri="{FF2B5EF4-FFF2-40B4-BE49-F238E27FC236}">
                    <a16:creationId xmlns:a16="http://schemas.microsoft.com/office/drawing/2014/main" id="{C17AEF59-0367-4427-B8EF-4E2FB73D7ECA}"/>
                  </a:ext>
                </a:extLst>
              </p:cNvPr>
              <p:cNvSpPr>
                <a:spLocks/>
              </p:cNvSpPr>
              <p:nvPr/>
            </p:nvSpPr>
            <p:spPr bwMode="auto">
              <a:xfrm>
                <a:off x="5394" y="903"/>
                <a:ext cx="4" cy="3"/>
              </a:xfrm>
              <a:custGeom>
                <a:avLst/>
                <a:gdLst>
                  <a:gd name="T0" fmla="*/ 0 w 13"/>
                  <a:gd name="T1" fmla="*/ 1 h 11"/>
                  <a:gd name="T2" fmla="*/ 0 w 13"/>
                  <a:gd name="T3" fmla="*/ 0 h 11"/>
                  <a:gd name="T4" fmla="*/ 3 w 13"/>
                  <a:gd name="T5" fmla="*/ 1 h 11"/>
                  <a:gd name="T6" fmla="*/ 4 w 13"/>
                  <a:gd name="T7" fmla="*/ 2 h 11"/>
                  <a:gd name="T8" fmla="*/ 6 w 13"/>
                  <a:gd name="T9" fmla="*/ 5 h 11"/>
                  <a:gd name="T10" fmla="*/ 10 w 13"/>
                  <a:gd name="T11" fmla="*/ 7 h 11"/>
                  <a:gd name="T12" fmla="*/ 13 w 13"/>
                  <a:gd name="T13" fmla="*/ 11 h 11"/>
                  <a:gd name="T14" fmla="*/ 11 w 13"/>
                  <a:gd name="T15" fmla="*/ 11 h 11"/>
                  <a:gd name="T16" fmla="*/ 9 w 13"/>
                  <a:gd name="T17" fmla="*/ 11 h 11"/>
                  <a:gd name="T18" fmla="*/ 5 w 13"/>
                  <a:gd name="T19" fmla="*/ 10 h 11"/>
                  <a:gd name="T20" fmla="*/ 3 w 13"/>
                  <a:gd name="T21" fmla="*/ 7 h 11"/>
                  <a:gd name="T22" fmla="*/ 1 w 13"/>
                  <a:gd name="T23" fmla="*/ 3 h 11"/>
                  <a:gd name="T24" fmla="*/ 0 w 13"/>
                  <a:gd name="T25" fmla="*/ 1 h 11"/>
                  <a:gd name="T26" fmla="*/ 0 w 13"/>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1">
                    <a:moveTo>
                      <a:pt x="0" y="1"/>
                    </a:moveTo>
                    <a:lnTo>
                      <a:pt x="0" y="0"/>
                    </a:lnTo>
                    <a:lnTo>
                      <a:pt x="3" y="1"/>
                    </a:lnTo>
                    <a:lnTo>
                      <a:pt x="4" y="2"/>
                    </a:lnTo>
                    <a:lnTo>
                      <a:pt x="6" y="5"/>
                    </a:lnTo>
                    <a:lnTo>
                      <a:pt x="10" y="7"/>
                    </a:lnTo>
                    <a:lnTo>
                      <a:pt x="13" y="11"/>
                    </a:lnTo>
                    <a:lnTo>
                      <a:pt x="11" y="11"/>
                    </a:lnTo>
                    <a:lnTo>
                      <a:pt x="9" y="11"/>
                    </a:lnTo>
                    <a:lnTo>
                      <a:pt x="5" y="10"/>
                    </a:lnTo>
                    <a:lnTo>
                      <a:pt x="3" y="7"/>
                    </a:lnTo>
                    <a:lnTo>
                      <a:pt x="1" y="3"/>
                    </a:lnTo>
                    <a:lnTo>
                      <a:pt x="0" y="1"/>
                    </a:lnTo>
                    <a:lnTo>
                      <a:pt x="0" y="1"/>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12" name="Freeform 174">
                <a:extLst>
                  <a:ext uri="{FF2B5EF4-FFF2-40B4-BE49-F238E27FC236}">
                    <a16:creationId xmlns:a16="http://schemas.microsoft.com/office/drawing/2014/main" id="{284B5280-152C-449F-8858-24011AF59BB0}"/>
                  </a:ext>
                </a:extLst>
              </p:cNvPr>
              <p:cNvSpPr>
                <a:spLocks/>
              </p:cNvSpPr>
              <p:nvPr/>
            </p:nvSpPr>
            <p:spPr bwMode="auto">
              <a:xfrm>
                <a:off x="5403" y="899"/>
                <a:ext cx="5" cy="2"/>
              </a:xfrm>
              <a:custGeom>
                <a:avLst/>
                <a:gdLst>
                  <a:gd name="T0" fmla="*/ 2 w 15"/>
                  <a:gd name="T1" fmla="*/ 0 h 7"/>
                  <a:gd name="T2" fmla="*/ 4 w 15"/>
                  <a:gd name="T3" fmla="*/ 2 h 7"/>
                  <a:gd name="T4" fmla="*/ 7 w 15"/>
                  <a:gd name="T5" fmla="*/ 3 h 7"/>
                  <a:gd name="T6" fmla="*/ 10 w 15"/>
                  <a:gd name="T7" fmla="*/ 3 h 7"/>
                  <a:gd name="T8" fmla="*/ 14 w 15"/>
                  <a:gd name="T9" fmla="*/ 3 h 7"/>
                  <a:gd name="T10" fmla="*/ 15 w 15"/>
                  <a:gd name="T11" fmla="*/ 4 h 7"/>
                  <a:gd name="T12" fmla="*/ 15 w 15"/>
                  <a:gd name="T13" fmla="*/ 6 h 7"/>
                  <a:gd name="T14" fmla="*/ 11 w 15"/>
                  <a:gd name="T15" fmla="*/ 7 h 7"/>
                  <a:gd name="T16" fmla="*/ 7 w 15"/>
                  <a:gd name="T17" fmla="*/ 7 h 7"/>
                  <a:gd name="T18" fmla="*/ 4 w 15"/>
                  <a:gd name="T19" fmla="*/ 4 h 7"/>
                  <a:gd name="T20" fmla="*/ 1 w 15"/>
                  <a:gd name="T21" fmla="*/ 3 h 7"/>
                  <a:gd name="T22" fmla="*/ 0 w 15"/>
                  <a:gd name="T23" fmla="*/ 2 h 7"/>
                  <a:gd name="T24" fmla="*/ 2 w 15"/>
                  <a:gd name="T25" fmla="*/ 0 h 7"/>
                  <a:gd name="T26" fmla="*/ 2 w 15"/>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7">
                    <a:moveTo>
                      <a:pt x="2" y="0"/>
                    </a:moveTo>
                    <a:lnTo>
                      <a:pt x="4" y="2"/>
                    </a:lnTo>
                    <a:lnTo>
                      <a:pt x="7" y="3"/>
                    </a:lnTo>
                    <a:lnTo>
                      <a:pt x="10" y="3"/>
                    </a:lnTo>
                    <a:lnTo>
                      <a:pt x="14" y="3"/>
                    </a:lnTo>
                    <a:lnTo>
                      <a:pt x="15" y="4"/>
                    </a:lnTo>
                    <a:lnTo>
                      <a:pt x="15" y="6"/>
                    </a:lnTo>
                    <a:lnTo>
                      <a:pt x="11" y="7"/>
                    </a:lnTo>
                    <a:lnTo>
                      <a:pt x="7" y="7"/>
                    </a:lnTo>
                    <a:lnTo>
                      <a:pt x="4" y="4"/>
                    </a:lnTo>
                    <a:lnTo>
                      <a:pt x="1" y="3"/>
                    </a:lnTo>
                    <a:lnTo>
                      <a:pt x="0" y="2"/>
                    </a:lnTo>
                    <a:lnTo>
                      <a:pt x="2" y="0"/>
                    </a:lnTo>
                    <a:lnTo>
                      <a:pt x="2"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13" name="Freeform 175">
                <a:extLst>
                  <a:ext uri="{FF2B5EF4-FFF2-40B4-BE49-F238E27FC236}">
                    <a16:creationId xmlns:a16="http://schemas.microsoft.com/office/drawing/2014/main" id="{1B2A3DCE-9F09-4CE0-A67E-899243E2BE08}"/>
                  </a:ext>
                </a:extLst>
              </p:cNvPr>
              <p:cNvSpPr>
                <a:spLocks/>
              </p:cNvSpPr>
              <p:nvPr/>
            </p:nvSpPr>
            <p:spPr bwMode="auto">
              <a:xfrm>
                <a:off x="5439" y="851"/>
                <a:ext cx="9" cy="3"/>
              </a:xfrm>
              <a:custGeom>
                <a:avLst/>
                <a:gdLst>
                  <a:gd name="T0" fmla="*/ 23 w 25"/>
                  <a:gd name="T1" fmla="*/ 0 h 11"/>
                  <a:gd name="T2" fmla="*/ 25 w 25"/>
                  <a:gd name="T3" fmla="*/ 1 h 11"/>
                  <a:gd name="T4" fmla="*/ 25 w 25"/>
                  <a:gd name="T5" fmla="*/ 2 h 11"/>
                  <a:gd name="T6" fmla="*/ 20 w 25"/>
                  <a:gd name="T7" fmla="*/ 4 h 11"/>
                  <a:gd name="T8" fmla="*/ 15 w 25"/>
                  <a:gd name="T9" fmla="*/ 6 h 11"/>
                  <a:gd name="T10" fmla="*/ 9 w 25"/>
                  <a:gd name="T11" fmla="*/ 7 h 11"/>
                  <a:gd name="T12" fmla="*/ 5 w 25"/>
                  <a:gd name="T13" fmla="*/ 10 h 11"/>
                  <a:gd name="T14" fmla="*/ 4 w 25"/>
                  <a:gd name="T15" fmla="*/ 11 h 11"/>
                  <a:gd name="T16" fmla="*/ 2 w 25"/>
                  <a:gd name="T17" fmla="*/ 11 h 11"/>
                  <a:gd name="T18" fmla="*/ 0 w 25"/>
                  <a:gd name="T19" fmla="*/ 10 h 11"/>
                  <a:gd name="T20" fmla="*/ 0 w 25"/>
                  <a:gd name="T21" fmla="*/ 9 h 11"/>
                  <a:gd name="T22" fmla="*/ 5 w 25"/>
                  <a:gd name="T23" fmla="*/ 5 h 11"/>
                  <a:gd name="T24" fmla="*/ 11 w 25"/>
                  <a:gd name="T25" fmla="*/ 2 h 11"/>
                  <a:gd name="T26" fmla="*/ 16 w 25"/>
                  <a:gd name="T27" fmla="*/ 0 h 11"/>
                  <a:gd name="T28" fmla="*/ 23 w 25"/>
                  <a:gd name="T29" fmla="*/ 0 h 11"/>
                  <a:gd name="T30" fmla="*/ 23 w 25"/>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11">
                    <a:moveTo>
                      <a:pt x="23" y="0"/>
                    </a:moveTo>
                    <a:lnTo>
                      <a:pt x="25" y="1"/>
                    </a:lnTo>
                    <a:lnTo>
                      <a:pt x="25" y="2"/>
                    </a:lnTo>
                    <a:lnTo>
                      <a:pt x="20" y="4"/>
                    </a:lnTo>
                    <a:lnTo>
                      <a:pt x="15" y="6"/>
                    </a:lnTo>
                    <a:lnTo>
                      <a:pt x="9" y="7"/>
                    </a:lnTo>
                    <a:lnTo>
                      <a:pt x="5" y="10"/>
                    </a:lnTo>
                    <a:lnTo>
                      <a:pt x="4" y="11"/>
                    </a:lnTo>
                    <a:lnTo>
                      <a:pt x="2" y="11"/>
                    </a:lnTo>
                    <a:lnTo>
                      <a:pt x="0" y="10"/>
                    </a:lnTo>
                    <a:lnTo>
                      <a:pt x="0" y="9"/>
                    </a:lnTo>
                    <a:lnTo>
                      <a:pt x="5" y="5"/>
                    </a:lnTo>
                    <a:lnTo>
                      <a:pt x="11" y="2"/>
                    </a:lnTo>
                    <a:lnTo>
                      <a:pt x="16" y="0"/>
                    </a:lnTo>
                    <a:lnTo>
                      <a:pt x="23" y="0"/>
                    </a:lnTo>
                    <a:lnTo>
                      <a:pt x="23"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14" name="Freeform 176">
                <a:extLst>
                  <a:ext uri="{FF2B5EF4-FFF2-40B4-BE49-F238E27FC236}">
                    <a16:creationId xmlns:a16="http://schemas.microsoft.com/office/drawing/2014/main" id="{1E5C8785-61B2-43F7-B462-B4698057546F}"/>
                  </a:ext>
                </a:extLst>
              </p:cNvPr>
              <p:cNvSpPr>
                <a:spLocks/>
              </p:cNvSpPr>
              <p:nvPr/>
            </p:nvSpPr>
            <p:spPr bwMode="auto">
              <a:xfrm>
                <a:off x="5448" y="853"/>
                <a:ext cx="3" cy="9"/>
              </a:xfrm>
              <a:custGeom>
                <a:avLst/>
                <a:gdLst>
                  <a:gd name="T0" fmla="*/ 8 w 8"/>
                  <a:gd name="T1" fmla="*/ 1 h 28"/>
                  <a:gd name="T2" fmla="*/ 7 w 8"/>
                  <a:gd name="T3" fmla="*/ 8 h 28"/>
                  <a:gd name="T4" fmla="*/ 7 w 8"/>
                  <a:gd name="T5" fmla="*/ 15 h 28"/>
                  <a:gd name="T6" fmla="*/ 5 w 8"/>
                  <a:gd name="T7" fmla="*/ 21 h 28"/>
                  <a:gd name="T8" fmla="*/ 5 w 8"/>
                  <a:gd name="T9" fmla="*/ 28 h 28"/>
                  <a:gd name="T10" fmla="*/ 3 w 8"/>
                  <a:gd name="T11" fmla="*/ 28 h 28"/>
                  <a:gd name="T12" fmla="*/ 2 w 8"/>
                  <a:gd name="T13" fmla="*/ 26 h 28"/>
                  <a:gd name="T14" fmla="*/ 0 w 8"/>
                  <a:gd name="T15" fmla="*/ 21 h 28"/>
                  <a:gd name="T16" fmla="*/ 2 w 8"/>
                  <a:gd name="T17" fmla="*/ 16 h 28"/>
                  <a:gd name="T18" fmla="*/ 2 w 8"/>
                  <a:gd name="T19" fmla="*/ 11 h 28"/>
                  <a:gd name="T20" fmla="*/ 3 w 8"/>
                  <a:gd name="T21" fmla="*/ 8 h 28"/>
                  <a:gd name="T22" fmla="*/ 3 w 8"/>
                  <a:gd name="T23" fmla="*/ 4 h 28"/>
                  <a:gd name="T24" fmla="*/ 4 w 8"/>
                  <a:gd name="T25" fmla="*/ 1 h 28"/>
                  <a:gd name="T26" fmla="*/ 7 w 8"/>
                  <a:gd name="T27" fmla="*/ 0 h 28"/>
                  <a:gd name="T28" fmla="*/ 8 w 8"/>
                  <a:gd name="T29" fmla="*/ 1 h 28"/>
                  <a:gd name="T30" fmla="*/ 8 w 8"/>
                  <a:gd name="T31"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28">
                    <a:moveTo>
                      <a:pt x="8" y="1"/>
                    </a:moveTo>
                    <a:lnTo>
                      <a:pt x="7" y="8"/>
                    </a:lnTo>
                    <a:lnTo>
                      <a:pt x="7" y="15"/>
                    </a:lnTo>
                    <a:lnTo>
                      <a:pt x="5" y="21"/>
                    </a:lnTo>
                    <a:lnTo>
                      <a:pt x="5" y="28"/>
                    </a:lnTo>
                    <a:lnTo>
                      <a:pt x="3" y="28"/>
                    </a:lnTo>
                    <a:lnTo>
                      <a:pt x="2" y="26"/>
                    </a:lnTo>
                    <a:lnTo>
                      <a:pt x="0" y="21"/>
                    </a:lnTo>
                    <a:lnTo>
                      <a:pt x="2" y="16"/>
                    </a:lnTo>
                    <a:lnTo>
                      <a:pt x="2" y="11"/>
                    </a:lnTo>
                    <a:lnTo>
                      <a:pt x="3" y="8"/>
                    </a:lnTo>
                    <a:lnTo>
                      <a:pt x="3" y="4"/>
                    </a:lnTo>
                    <a:lnTo>
                      <a:pt x="4" y="1"/>
                    </a:lnTo>
                    <a:lnTo>
                      <a:pt x="7" y="0"/>
                    </a:lnTo>
                    <a:lnTo>
                      <a:pt x="8" y="1"/>
                    </a:lnTo>
                    <a:lnTo>
                      <a:pt x="8" y="1"/>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15" name="Freeform 177">
                <a:extLst>
                  <a:ext uri="{FF2B5EF4-FFF2-40B4-BE49-F238E27FC236}">
                    <a16:creationId xmlns:a16="http://schemas.microsoft.com/office/drawing/2014/main" id="{F19AC564-D55C-4705-AC9A-B48CDB3A0182}"/>
                  </a:ext>
                </a:extLst>
              </p:cNvPr>
              <p:cNvSpPr>
                <a:spLocks/>
              </p:cNvSpPr>
              <p:nvPr/>
            </p:nvSpPr>
            <p:spPr bwMode="auto">
              <a:xfrm>
                <a:off x="5457" y="856"/>
                <a:ext cx="5" cy="13"/>
              </a:xfrm>
              <a:custGeom>
                <a:avLst/>
                <a:gdLst>
                  <a:gd name="T0" fmla="*/ 4 w 14"/>
                  <a:gd name="T1" fmla="*/ 2 h 37"/>
                  <a:gd name="T2" fmla="*/ 5 w 14"/>
                  <a:gd name="T3" fmla="*/ 10 h 37"/>
                  <a:gd name="T4" fmla="*/ 6 w 14"/>
                  <a:gd name="T5" fmla="*/ 18 h 37"/>
                  <a:gd name="T6" fmla="*/ 9 w 14"/>
                  <a:gd name="T7" fmla="*/ 27 h 37"/>
                  <a:gd name="T8" fmla="*/ 14 w 14"/>
                  <a:gd name="T9" fmla="*/ 34 h 37"/>
                  <a:gd name="T10" fmla="*/ 12 w 14"/>
                  <a:gd name="T11" fmla="*/ 37 h 37"/>
                  <a:gd name="T12" fmla="*/ 10 w 14"/>
                  <a:gd name="T13" fmla="*/ 34 h 37"/>
                  <a:gd name="T14" fmla="*/ 5 w 14"/>
                  <a:gd name="T15" fmla="*/ 27 h 37"/>
                  <a:gd name="T16" fmla="*/ 2 w 14"/>
                  <a:gd name="T17" fmla="*/ 18 h 37"/>
                  <a:gd name="T18" fmla="*/ 0 w 14"/>
                  <a:gd name="T19" fmla="*/ 10 h 37"/>
                  <a:gd name="T20" fmla="*/ 0 w 14"/>
                  <a:gd name="T21" fmla="*/ 2 h 37"/>
                  <a:gd name="T22" fmla="*/ 1 w 14"/>
                  <a:gd name="T23" fmla="*/ 0 h 37"/>
                  <a:gd name="T24" fmla="*/ 4 w 14"/>
                  <a:gd name="T25" fmla="*/ 2 h 37"/>
                  <a:gd name="T26" fmla="*/ 4 w 14"/>
                  <a:gd name="T2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37">
                    <a:moveTo>
                      <a:pt x="4" y="2"/>
                    </a:moveTo>
                    <a:lnTo>
                      <a:pt x="5" y="10"/>
                    </a:lnTo>
                    <a:lnTo>
                      <a:pt x="6" y="18"/>
                    </a:lnTo>
                    <a:lnTo>
                      <a:pt x="9" y="27"/>
                    </a:lnTo>
                    <a:lnTo>
                      <a:pt x="14" y="34"/>
                    </a:lnTo>
                    <a:lnTo>
                      <a:pt x="12" y="37"/>
                    </a:lnTo>
                    <a:lnTo>
                      <a:pt x="10" y="34"/>
                    </a:lnTo>
                    <a:lnTo>
                      <a:pt x="5" y="27"/>
                    </a:lnTo>
                    <a:lnTo>
                      <a:pt x="2" y="18"/>
                    </a:lnTo>
                    <a:lnTo>
                      <a:pt x="0" y="10"/>
                    </a:lnTo>
                    <a:lnTo>
                      <a:pt x="0" y="2"/>
                    </a:lnTo>
                    <a:lnTo>
                      <a:pt x="1" y="0"/>
                    </a:lnTo>
                    <a:lnTo>
                      <a:pt x="4" y="2"/>
                    </a:lnTo>
                    <a:lnTo>
                      <a:pt x="4" y="2"/>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16" name="Freeform 178">
                <a:extLst>
                  <a:ext uri="{FF2B5EF4-FFF2-40B4-BE49-F238E27FC236}">
                    <a16:creationId xmlns:a16="http://schemas.microsoft.com/office/drawing/2014/main" id="{D7B5726D-D6AA-411F-9A7D-B664823E7D6A}"/>
                  </a:ext>
                </a:extLst>
              </p:cNvPr>
              <p:cNvSpPr>
                <a:spLocks/>
              </p:cNvSpPr>
              <p:nvPr/>
            </p:nvSpPr>
            <p:spPr bwMode="auto">
              <a:xfrm>
                <a:off x="5444" y="855"/>
                <a:ext cx="11" cy="4"/>
              </a:xfrm>
              <a:custGeom>
                <a:avLst/>
                <a:gdLst>
                  <a:gd name="T0" fmla="*/ 30 w 33"/>
                  <a:gd name="T1" fmla="*/ 0 h 11"/>
                  <a:gd name="T2" fmla="*/ 33 w 33"/>
                  <a:gd name="T3" fmla="*/ 2 h 11"/>
                  <a:gd name="T4" fmla="*/ 31 w 33"/>
                  <a:gd name="T5" fmla="*/ 3 h 11"/>
                  <a:gd name="T6" fmla="*/ 26 w 33"/>
                  <a:gd name="T7" fmla="*/ 6 h 11"/>
                  <a:gd name="T8" fmla="*/ 19 w 33"/>
                  <a:gd name="T9" fmla="*/ 8 h 11"/>
                  <a:gd name="T10" fmla="*/ 11 w 33"/>
                  <a:gd name="T11" fmla="*/ 10 h 11"/>
                  <a:gd name="T12" fmla="*/ 5 w 33"/>
                  <a:gd name="T13" fmla="*/ 11 h 11"/>
                  <a:gd name="T14" fmla="*/ 3 w 33"/>
                  <a:gd name="T15" fmla="*/ 11 h 11"/>
                  <a:gd name="T16" fmla="*/ 0 w 33"/>
                  <a:gd name="T17" fmla="*/ 8 h 11"/>
                  <a:gd name="T18" fmla="*/ 0 w 33"/>
                  <a:gd name="T19" fmla="*/ 7 h 11"/>
                  <a:gd name="T20" fmla="*/ 4 w 33"/>
                  <a:gd name="T21" fmla="*/ 7 h 11"/>
                  <a:gd name="T22" fmla="*/ 10 w 33"/>
                  <a:gd name="T23" fmla="*/ 7 h 11"/>
                  <a:gd name="T24" fmla="*/ 16 w 33"/>
                  <a:gd name="T25" fmla="*/ 5 h 11"/>
                  <a:gd name="T26" fmla="*/ 24 w 33"/>
                  <a:gd name="T27" fmla="*/ 2 h 11"/>
                  <a:gd name="T28" fmla="*/ 30 w 33"/>
                  <a:gd name="T29" fmla="*/ 0 h 11"/>
                  <a:gd name="T30" fmla="*/ 30 w 33"/>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11">
                    <a:moveTo>
                      <a:pt x="30" y="0"/>
                    </a:moveTo>
                    <a:lnTo>
                      <a:pt x="33" y="2"/>
                    </a:lnTo>
                    <a:lnTo>
                      <a:pt x="31" y="3"/>
                    </a:lnTo>
                    <a:lnTo>
                      <a:pt x="26" y="6"/>
                    </a:lnTo>
                    <a:lnTo>
                      <a:pt x="19" y="8"/>
                    </a:lnTo>
                    <a:lnTo>
                      <a:pt x="11" y="10"/>
                    </a:lnTo>
                    <a:lnTo>
                      <a:pt x="5" y="11"/>
                    </a:lnTo>
                    <a:lnTo>
                      <a:pt x="3" y="11"/>
                    </a:lnTo>
                    <a:lnTo>
                      <a:pt x="0" y="8"/>
                    </a:lnTo>
                    <a:lnTo>
                      <a:pt x="0" y="7"/>
                    </a:lnTo>
                    <a:lnTo>
                      <a:pt x="4" y="7"/>
                    </a:lnTo>
                    <a:lnTo>
                      <a:pt x="10" y="7"/>
                    </a:lnTo>
                    <a:lnTo>
                      <a:pt x="16" y="5"/>
                    </a:lnTo>
                    <a:lnTo>
                      <a:pt x="24" y="2"/>
                    </a:lnTo>
                    <a:lnTo>
                      <a:pt x="30" y="0"/>
                    </a:lnTo>
                    <a:lnTo>
                      <a:pt x="30"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17" name="Freeform 179">
                <a:extLst>
                  <a:ext uri="{FF2B5EF4-FFF2-40B4-BE49-F238E27FC236}">
                    <a16:creationId xmlns:a16="http://schemas.microsoft.com/office/drawing/2014/main" id="{C079CA59-043A-4D49-A77D-988458CD619D}"/>
                  </a:ext>
                </a:extLst>
              </p:cNvPr>
              <p:cNvSpPr>
                <a:spLocks/>
              </p:cNvSpPr>
              <p:nvPr/>
            </p:nvSpPr>
            <p:spPr bwMode="auto">
              <a:xfrm>
                <a:off x="5452" y="863"/>
                <a:ext cx="13" cy="2"/>
              </a:xfrm>
              <a:custGeom>
                <a:avLst/>
                <a:gdLst>
                  <a:gd name="T0" fmla="*/ 35 w 38"/>
                  <a:gd name="T1" fmla="*/ 0 h 5"/>
                  <a:gd name="T2" fmla="*/ 36 w 38"/>
                  <a:gd name="T3" fmla="*/ 2 h 5"/>
                  <a:gd name="T4" fmla="*/ 38 w 38"/>
                  <a:gd name="T5" fmla="*/ 3 h 5"/>
                  <a:gd name="T6" fmla="*/ 36 w 38"/>
                  <a:gd name="T7" fmla="*/ 3 h 5"/>
                  <a:gd name="T8" fmla="*/ 35 w 38"/>
                  <a:gd name="T9" fmla="*/ 3 h 5"/>
                  <a:gd name="T10" fmla="*/ 33 w 38"/>
                  <a:gd name="T11" fmla="*/ 3 h 5"/>
                  <a:gd name="T12" fmla="*/ 29 w 38"/>
                  <a:gd name="T13" fmla="*/ 4 h 5"/>
                  <a:gd name="T14" fmla="*/ 25 w 38"/>
                  <a:gd name="T15" fmla="*/ 4 h 5"/>
                  <a:gd name="T16" fmla="*/ 21 w 38"/>
                  <a:gd name="T17" fmla="*/ 5 h 5"/>
                  <a:gd name="T18" fmla="*/ 16 w 38"/>
                  <a:gd name="T19" fmla="*/ 5 h 5"/>
                  <a:gd name="T20" fmla="*/ 11 w 38"/>
                  <a:gd name="T21" fmla="*/ 5 h 5"/>
                  <a:gd name="T22" fmla="*/ 6 w 38"/>
                  <a:gd name="T23" fmla="*/ 5 h 5"/>
                  <a:gd name="T24" fmla="*/ 2 w 38"/>
                  <a:gd name="T25" fmla="*/ 5 h 5"/>
                  <a:gd name="T26" fmla="*/ 0 w 38"/>
                  <a:gd name="T27" fmla="*/ 5 h 5"/>
                  <a:gd name="T28" fmla="*/ 0 w 38"/>
                  <a:gd name="T29" fmla="*/ 3 h 5"/>
                  <a:gd name="T30" fmla="*/ 7 w 38"/>
                  <a:gd name="T31" fmla="*/ 0 h 5"/>
                  <a:gd name="T32" fmla="*/ 18 w 38"/>
                  <a:gd name="T33" fmla="*/ 0 h 5"/>
                  <a:gd name="T34" fmla="*/ 26 w 38"/>
                  <a:gd name="T35" fmla="*/ 0 h 5"/>
                  <a:gd name="T36" fmla="*/ 35 w 38"/>
                  <a:gd name="T37" fmla="*/ 0 h 5"/>
                  <a:gd name="T38" fmla="*/ 35 w 38"/>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5">
                    <a:moveTo>
                      <a:pt x="35" y="0"/>
                    </a:moveTo>
                    <a:lnTo>
                      <a:pt x="36" y="2"/>
                    </a:lnTo>
                    <a:lnTo>
                      <a:pt x="38" y="3"/>
                    </a:lnTo>
                    <a:lnTo>
                      <a:pt x="36" y="3"/>
                    </a:lnTo>
                    <a:lnTo>
                      <a:pt x="35" y="3"/>
                    </a:lnTo>
                    <a:lnTo>
                      <a:pt x="33" y="3"/>
                    </a:lnTo>
                    <a:lnTo>
                      <a:pt x="29" y="4"/>
                    </a:lnTo>
                    <a:lnTo>
                      <a:pt x="25" y="4"/>
                    </a:lnTo>
                    <a:lnTo>
                      <a:pt x="21" y="5"/>
                    </a:lnTo>
                    <a:lnTo>
                      <a:pt x="16" y="5"/>
                    </a:lnTo>
                    <a:lnTo>
                      <a:pt x="11" y="5"/>
                    </a:lnTo>
                    <a:lnTo>
                      <a:pt x="6" y="5"/>
                    </a:lnTo>
                    <a:lnTo>
                      <a:pt x="2" y="5"/>
                    </a:lnTo>
                    <a:lnTo>
                      <a:pt x="0" y="5"/>
                    </a:lnTo>
                    <a:lnTo>
                      <a:pt x="0" y="3"/>
                    </a:lnTo>
                    <a:lnTo>
                      <a:pt x="7" y="0"/>
                    </a:lnTo>
                    <a:lnTo>
                      <a:pt x="18" y="0"/>
                    </a:lnTo>
                    <a:lnTo>
                      <a:pt x="26" y="0"/>
                    </a:lnTo>
                    <a:lnTo>
                      <a:pt x="35" y="0"/>
                    </a:lnTo>
                    <a:lnTo>
                      <a:pt x="35"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18" name="Freeform 180">
                <a:extLst>
                  <a:ext uri="{FF2B5EF4-FFF2-40B4-BE49-F238E27FC236}">
                    <a16:creationId xmlns:a16="http://schemas.microsoft.com/office/drawing/2014/main" id="{13190554-3D8C-42D2-A87F-0162373151FC}"/>
                  </a:ext>
                </a:extLst>
              </p:cNvPr>
              <p:cNvSpPr>
                <a:spLocks/>
              </p:cNvSpPr>
              <p:nvPr/>
            </p:nvSpPr>
            <p:spPr bwMode="auto">
              <a:xfrm>
                <a:off x="5439" y="850"/>
                <a:ext cx="8" cy="6"/>
              </a:xfrm>
              <a:custGeom>
                <a:avLst/>
                <a:gdLst>
                  <a:gd name="T0" fmla="*/ 0 w 24"/>
                  <a:gd name="T1" fmla="*/ 0 h 18"/>
                  <a:gd name="T2" fmla="*/ 6 w 24"/>
                  <a:gd name="T3" fmla="*/ 0 h 18"/>
                  <a:gd name="T4" fmla="*/ 11 w 24"/>
                  <a:gd name="T5" fmla="*/ 4 h 18"/>
                  <a:gd name="T6" fmla="*/ 16 w 24"/>
                  <a:gd name="T7" fmla="*/ 9 h 18"/>
                  <a:gd name="T8" fmla="*/ 21 w 24"/>
                  <a:gd name="T9" fmla="*/ 14 h 18"/>
                  <a:gd name="T10" fmla="*/ 24 w 24"/>
                  <a:gd name="T11" fmla="*/ 15 h 18"/>
                  <a:gd name="T12" fmla="*/ 24 w 24"/>
                  <a:gd name="T13" fmla="*/ 17 h 18"/>
                  <a:gd name="T14" fmla="*/ 24 w 24"/>
                  <a:gd name="T15" fmla="*/ 18 h 18"/>
                  <a:gd name="T16" fmla="*/ 22 w 24"/>
                  <a:gd name="T17" fmla="*/ 18 h 18"/>
                  <a:gd name="T18" fmla="*/ 19 w 24"/>
                  <a:gd name="T19" fmla="*/ 15 h 18"/>
                  <a:gd name="T20" fmla="*/ 15 w 24"/>
                  <a:gd name="T21" fmla="*/ 12 h 18"/>
                  <a:gd name="T22" fmla="*/ 11 w 24"/>
                  <a:gd name="T23" fmla="*/ 8 h 18"/>
                  <a:gd name="T24" fmla="*/ 7 w 24"/>
                  <a:gd name="T25" fmla="*/ 5 h 18"/>
                  <a:gd name="T26" fmla="*/ 5 w 24"/>
                  <a:gd name="T27" fmla="*/ 4 h 18"/>
                  <a:gd name="T28" fmla="*/ 2 w 24"/>
                  <a:gd name="T29" fmla="*/ 3 h 18"/>
                  <a:gd name="T30" fmla="*/ 0 w 24"/>
                  <a:gd name="T31" fmla="*/ 1 h 18"/>
                  <a:gd name="T32" fmla="*/ 0 w 24"/>
                  <a:gd name="T33" fmla="*/ 0 h 18"/>
                  <a:gd name="T34" fmla="*/ 0 w 24"/>
                  <a:gd name="T3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18">
                    <a:moveTo>
                      <a:pt x="0" y="0"/>
                    </a:moveTo>
                    <a:lnTo>
                      <a:pt x="6" y="0"/>
                    </a:lnTo>
                    <a:lnTo>
                      <a:pt x="11" y="4"/>
                    </a:lnTo>
                    <a:lnTo>
                      <a:pt x="16" y="9"/>
                    </a:lnTo>
                    <a:lnTo>
                      <a:pt x="21" y="14"/>
                    </a:lnTo>
                    <a:lnTo>
                      <a:pt x="24" y="15"/>
                    </a:lnTo>
                    <a:lnTo>
                      <a:pt x="24" y="17"/>
                    </a:lnTo>
                    <a:lnTo>
                      <a:pt x="24" y="18"/>
                    </a:lnTo>
                    <a:lnTo>
                      <a:pt x="22" y="18"/>
                    </a:lnTo>
                    <a:lnTo>
                      <a:pt x="19" y="15"/>
                    </a:lnTo>
                    <a:lnTo>
                      <a:pt x="15" y="12"/>
                    </a:lnTo>
                    <a:lnTo>
                      <a:pt x="11" y="8"/>
                    </a:lnTo>
                    <a:lnTo>
                      <a:pt x="7" y="5"/>
                    </a:lnTo>
                    <a:lnTo>
                      <a:pt x="5" y="4"/>
                    </a:lnTo>
                    <a:lnTo>
                      <a:pt x="2" y="3"/>
                    </a:lnTo>
                    <a:lnTo>
                      <a:pt x="0" y="1"/>
                    </a:lnTo>
                    <a:lnTo>
                      <a:pt x="0" y="0"/>
                    </a:lnTo>
                    <a:lnTo>
                      <a:pt x="0" y="0"/>
                    </a:lnTo>
                    <a:close/>
                  </a:path>
                </a:pathLst>
              </a:custGeom>
              <a:solidFill>
                <a:srgbClr val="94C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19" name="Freeform 181">
                <a:extLst>
                  <a:ext uri="{FF2B5EF4-FFF2-40B4-BE49-F238E27FC236}">
                    <a16:creationId xmlns:a16="http://schemas.microsoft.com/office/drawing/2014/main" id="{5727ECC8-0BBC-477A-BDDE-402951291125}"/>
                  </a:ext>
                </a:extLst>
              </p:cNvPr>
              <p:cNvSpPr>
                <a:spLocks/>
              </p:cNvSpPr>
              <p:nvPr/>
            </p:nvSpPr>
            <p:spPr bwMode="auto">
              <a:xfrm>
                <a:off x="5526" y="950"/>
                <a:ext cx="5" cy="2"/>
              </a:xfrm>
              <a:custGeom>
                <a:avLst/>
                <a:gdLst>
                  <a:gd name="T0" fmla="*/ 0 w 14"/>
                  <a:gd name="T1" fmla="*/ 0 h 6"/>
                  <a:gd name="T2" fmla="*/ 0 w 14"/>
                  <a:gd name="T3" fmla="*/ 1 h 6"/>
                  <a:gd name="T4" fmla="*/ 3 w 14"/>
                  <a:gd name="T5" fmla="*/ 3 h 6"/>
                  <a:gd name="T6" fmla="*/ 8 w 14"/>
                  <a:gd name="T7" fmla="*/ 5 h 6"/>
                  <a:gd name="T8" fmla="*/ 12 w 14"/>
                  <a:gd name="T9" fmla="*/ 6 h 6"/>
                  <a:gd name="T10" fmla="*/ 13 w 14"/>
                  <a:gd name="T11" fmla="*/ 6 h 6"/>
                  <a:gd name="T12" fmla="*/ 14 w 14"/>
                  <a:gd name="T13" fmla="*/ 3 h 6"/>
                  <a:gd name="T14" fmla="*/ 10 w 14"/>
                  <a:gd name="T15" fmla="*/ 1 h 6"/>
                  <a:gd name="T16" fmla="*/ 7 w 14"/>
                  <a:gd name="T17" fmla="*/ 0 h 6"/>
                  <a:gd name="T18" fmla="*/ 3 w 14"/>
                  <a:gd name="T19" fmla="*/ 0 h 6"/>
                  <a:gd name="T20" fmla="*/ 0 w 14"/>
                  <a:gd name="T21" fmla="*/ 0 h 6"/>
                  <a:gd name="T22" fmla="*/ 0 w 1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0" y="0"/>
                    </a:moveTo>
                    <a:lnTo>
                      <a:pt x="0" y="1"/>
                    </a:lnTo>
                    <a:lnTo>
                      <a:pt x="3" y="3"/>
                    </a:lnTo>
                    <a:lnTo>
                      <a:pt x="8" y="5"/>
                    </a:lnTo>
                    <a:lnTo>
                      <a:pt x="12" y="6"/>
                    </a:lnTo>
                    <a:lnTo>
                      <a:pt x="13" y="6"/>
                    </a:lnTo>
                    <a:lnTo>
                      <a:pt x="14" y="3"/>
                    </a:lnTo>
                    <a:lnTo>
                      <a:pt x="10" y="1"/>
                    </a:lnTo>
                    <a:lnTo>
                      <a:pt x="7" y="0"/>
                    </a:lnTo>
                    <a:lnTo>
                      <a:pt x="3" y="0"/>
                    </a:lnTo>
                    <a:lnTo>
                      <a:pt x="0" y="0"/>
                    </a:lnTo>
                    <a:lnTo>
                      <a:pt x="0"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20" name="Freeform 182">
                <a:extLst>
                  <a:ext uri="{FF2B5EF4-FFF2-40B4-BE49-F238E27FC236}">
                    <a16:creationId xmlns:a16="http://schemas.microsoft.com/office/drawing/2014/main" id="{494AC78E-BEF2-4B39-A315-0B46870F8831}"/>
                  </a:ext>
                </a:extLst>
              </p:cNvPr>
              <p:cNvSpPr>
                <a:spLocks/>
              </p:cNvSpPr>
              <p:nvPr/>
            </p:nvSpPr>
            <p:spPr bwMode="auto">
              <a:xfrm>
                <a:off x="5524" y="959"/>
                <a:ext cx="6" cy="2"/>
              </a:xfrm>
              <a:custGeom>
                <a:avLst/>
                <a:gdLst>
                  <a:gd name="T0" fmla="*/ 5 w 18"/>
                  <a:gd name="T1" fmla="*/ 2 h 5"/>
                  <a:gd name="T2" fmla="*/ 1 w 18"/>
                  <a:gd name="T3" fmla="*/ 0 h 5"/>
                  <a:gd name="T4" fmla="*/ 0 w 18"/>
                  <a:gd name="T5" fmla="*/ 2 h 5"/>
                  <a:gd name="T6" fmla="*/ 0 w 18"/>
                  <a:gd name="T7" fmla="*/ 3 h 5"/>
                  <a:gd name="T8" fmla="*/ 2 w 18"/>
                  <a:gd name="T9" fmla="*/ 4 h 5"/>
                  <a:gd name="T10" fmla="*/ 5 w 18"/>
                  <a:gd name="T11" fmla="*/ 4 h 5"/>
                  <a:gd name="T12" fmla="*/ 8 w 18"/>
                  <a:gd name="T13" fmla="*/ 5 h 5"/>
                  <a:gd name="T14" fmla="*/ 11 w 18"/>
                  <a:gd name="T15" fmla="*/ 5 h 5"/>
                  <a:gd name="T16" fmla="*/ 16 w 18"/>
                  <a:gd name="T17" fmla="*/ 4 h 5"/>
                  <a:gd name="T18" fmla="*/ 18 w 18"/>
                  <a:gd name="T19" fmla="*/ 3 h 5"/>
                  <a:gd name="T20" fmla="*/ 17 w 18"/>
                  <a:gd name="T21" fmla="*/ 2 h 5"/>
                  <a:gd name="T22" fmla="*/ 13 w 18"/>
                  <a:gd name="T23" fmla="*/ 0 h 5"/>
                  <a:gd name="T24" fmla="*/ 11 w 18"/>
                  <a:gd name="T25" fmla="*/ 0 h 5"/>
                  <a:gd name="T26" fmla="*/ 7 w 18"/>
                  <a:gd name="T27" fmla="*/ 0 h 5"/>
                  <a:gd name="T28" fmla="*/ 5 w 18"/>
                  <a:gd name="T29" fmla="*/ 2 h 5"/>
                  <a:gd name="T30" fmla="*/ 5 w 18"/>
                  <a:gd name="T3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5">
                    <a:moveTo>
                      <a:pt x="5" y="2"/>
                    </a:moveTo>
                    <a:lnTo>
                      <a:pt x="1" y="0"/>
                    </a:lnTo>
                    <a:lnTo>
                      <a:pt x="0" y="2"/>
                    </a:lnTo>
                    <a:lnTo>
                      <a:pt x="0" y="3"/>
                    </a:lnTo>
                    <a:lnTo>
                      <a:pt x="2" y="4"/>
                    </a:lnTo>
                    <a:lnTo>
                      <a:pt x="5" y="4"/>
                    </a:lnTo>
                    <a:lnTo>
                      <a:pt x="8" y="5"/>
                    </a:lnTo>
                    <a:lnTo>
                      <a:pt x="11" y="5"/>
                    </a:lnTo>
                    <a:lnTo>
                      <a:pt x="16" y="4"/>
                    </a:lnTo>
                    <a:lnTo>
                      <a:pt x="18" y="3"/>
                    </a:lnTo>
                    <a:lnTo>
                      <a:pt x="17" y="2"/>
                    </a:lnTo>
                    <a:lnTo>
                      <a:pt x="13" y="0"/>
                    </a:lnTo>
                    <a:lnTo>
                      <a:pt x="11" y="0"/>
                    </a:lnTo>
                    <a:lnTo>
                      <a:pt x="7" y="0"/>
                    </a:lnTo>
                    <a:lnTo>
                      <a:pt x="5" y="2"/>
                    </a:lnTo>
                    <a:lnTo>
                      <a:pt x="5" y="2"/>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21" name="Freeform 183">
                <a:extLst>
                  <a:ext uri="{FF2B5EF4-FFF2-40B4-BE49-F238E27FC236}">
                    <a16:creationId xmlns:a16="http://schemas.microsoft.com/office/drawing/2014/main" id="{7976B918-0690-439D-853E-D2DD9D37CCD6}"/>
                  </a:ext>
                </a:extLst>
              </p:cNvPr>
              <p:cNvSpPr>
                <a:spLocks/>
              </p:cNvSpPr>
              <p:nvPr/>
            </p:nvSpPr>
            <p:spPr bwMode="auto">
              <a:xfrm>
                <a:off x="5522" y="964"/>
                <a:ext cx="6" cy="2"/>
              </a:xfrm>
              <a:custGeom>
                <a:avLst/>
                <a:gdLst>
                  <a:gd name="T0" fmla="*/ 4 w 17"/>
                  <a:gd name="T1" fmla="*/ 0 h 8"/>
                  <a:gd name="T2" fmla="*/ 0 w 17"/>
                  <a:gd name="T3" fmla="*/ 0 h 8"/>
                  <a:gd name="T4" fmla="*/ 0 w 17"/>
                  <a:gd name="T5" fmla="*/ 1 h 8"/>
                  <a:gd name="T6" fmla="*/ 0 w 17"/>
                  <a:gd name="T7" fmla="*/ 3 h 8"/>
                  <a:gd name="T8" fmla="*/ 1 w 17"/>
                  <a:gd name="T9" fmla="*/ 4 h 8"/>
                  <a:gd name="T10" fmla="*/ 5 w 17"/>
                  <a:gd name="T11" fmla="*/ 5 h 8"/>
                  <a:gd name="T12" fmla="*/ 9 w 17"/>
                  <a:gd name="T13" fmla="*/ 6 h 8"/>
                  <a:gd name="T14" fmla="*/ 12 w 17"/>
                  <a:gd name="T15" fmla="*/ 8 h 8"/>
                  <a:gd name="T16" fmla="*/ 16 w 17"/>
                  <a:gd name="T17" fmla="*/ 6 h 8"/>
                  <a:gd name="T18" fmla="*/ 17 w 17"/>
                  <a:gd name="T19" fmla="*/ 5 h 8"/>
                  <a:gd name="T20" fmla="*/ 17 w 17"/>
                  <a:gd name="T21" fmla="*/ 4 h 8"/>
                  <a:gd name="T22" fmla="*/ 14 w 17"/>
                  <a:gd name="T23" fmla="*/ 3 h 8"/>
                  <a:gd name="T24" fmla="*/ 10 w 17"/>
                  <a:gd name="T25" fmla="*/ 3 h 8"/>
                  <a:gd name="T26" fmla="*/ 6 w 17"/>
                  <a:gd name="T27" fmla="*/ 1 h 8"/>
                  <a:gd name="T28" fmla="*/ 4 w 17"/>
                  <a:gd name="T29" fmla="*/ 0 h 8"/>
                  <a:gd name="T30" fmla="*/ 4 w 17"/>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8">
                    <a:moveTo>
                      <a:pt x="4" y="0"/>
                    </a:moveTo>
                    <a:lnTo>
                      <a:pt x="0" y="0"/>
                    </a:lnTo>
                    <a:lnTo>
                      <a:pt x="0" y="1"/>
                    </a:lnTo>
                    <a:lnTo>
                      <a:pt x="0" y="3"/>
                    </a:lnTo>
                    <a:lnTo>
                      <a:pt x="1" y="4"/>
                    </a:lnTo>
                    <a:lnTo>
                      <a:pt x="5" y="5"/>
                    </a:lnTo>
                    <a:lnTo>
                      <a:pt x="9" y="6"/>
                    </a:lnTo>
                    <a:lnTo>
                      <a:pt x="12" y="8"/>
                    </a:lnTo>
                    <a:lnTo>
                      <a:pt x="16" y="6"/>
                    </a:lnTo>
                    <a:lnTo>
                      <a:pt x="17" y="5"/>
                    </a:lnTo>
                    <a:lnTo>
                      <a:pt x="17" y="4"/>
                    </a:lnTo>
                    <a:lnTo>
                      <a:pt x="14" y="3"/>
                    </a:lnTo>
                    <a:lnTo>
                      <a:pt x="10" y="3"/>
                    </a:lnTo>
                    <a:lnTo>
                      <a:pt x="6" y="1"/>
                    </a:lnTo>
                    <a:lnTo>
                      <a:pt x="4" y="0"/>
                    </a:lnTo>
                    <a:lnTo>
                      <a:pt x="4"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22" name="Freeform 184">
                <a:extLst>
                  <a:ext uri="{FF2B5EF4-FFF2-40B4-BE49-F238E27FC236}">
                    <a16:creationId xmlns:a16="http://schemas.microsoft.com/office/drawing/2014/main" id="{D693D63E-4E5B-4D3B-B90D-B9690DC3A131}"/>
                  </a:ext>
                </a:extLst>
              </p:cNvPr>
              <p:cNvSpPr>
                <a:spLocks/>
              </p:cNvSpPr>
              <p:nvPr/>
            </p:nvSpPr>
            <p:spPr bwMode="auto">
              <a:xfrm>
                <a:off x="5517" y="967"/>
                <a:ext cx="3" cy="7"/>
              </a:xfrm>
              <a:custGeom>
                <a:avLst/>
                <a:gdLst>
                  <a:gd name="T0" fmla="*/ 1 w 7"/>
                  <a:gd name="T1" fmla="*/ 0 h 21"/>
                  <a:gd name="T2" fmla="*/ 0 w 7"/>
                  <a:gd name="T3" fmla="*/ 4 h 21"/>
                  <a:gd name="T4" fmla="*/ 1 w 7"/>
                  <a:gd name="T5" fmla="*/ 10 h 21"/>
                  <a:gd name="T6" fmla="*/ 2 w 7"/>
                  <a:gd name="T7" fmla="*/ 15 h 21"/>
                  <a:gd name="T8" fmla="*/ 3 w 7"/>
                  <a:gd name="T9" fmla="*/ 20 h 21"/>
                  <a:gd name="T10" fmla="*/ 5 w 7"/>
                  <a:gd name="T11" fmla="*/ 21 h 21"/>
                  <a:gd name="T12" fmla="*/ 7 w 7"/>
                  <a:gd name="T13" fmla="*/ 20 h 21"/>
                  <a:gd name="T14" fmla="*/ 7 w 7"/>
                  <a:gd name="T15" fmla="*/ 15 h 21"/>
                  <a:gd name="T16" fmla="*/ 6 w 7"/>
                  <a:gd name="T17" fmla="*/ 10 h 21"/>
                  <a:gd name="T18" fmla="*/ 5 w 7"/>
                  <a:gd name="T19" fmla="*/ 6 h 21"/>
                  <a:gd name="T20" fmla="*/ 3 w 7"/>
                  <a:gd name="T21" fmla="*/ 3 h 21"/>
                  <a:gd name="T22" fmla="*/ 2 w 7"/>
                  <a:gd name="T23" fmla="*/ 0 h 21"/>
                  <a:gd name="T24" fmla="*/ 1 w 7"/>
                  <a:gd name="T25" fmla="*/ 0 h 21"/>
                  <a:gd name="T26" fmla="*/ 1 w 7"/>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1">
                    <a:moveTo>
                      <a:pt x="1" y="0"/>
                    </a:moveTo>
                    <a:lnTo>
                      <a:pt x="0" y="4"/>
                    </a:lnTo>
                    <a:lnTo>
                      <a:pt x="1" y="10"/>
                    </a:lnTo>
                    <a:lnTo>
                      <a:pt x="2" y="15"/>
                    </a:lnTo>
                    <a:lnTo>
                      <a:pt x="3" y="20"/>
                    </a:lnTo>
                    <a:lnTo>
                      <a:pt x="5" y="21"/>
                    </a:lnTo>
                    <a:lnTo>
                      <a:pt x="7" y="20"/>
                    </a:lnTo>
                    <a:lnTo>
                      <a:pt x="7" y="15"/>
                    </a:lnTo>
                    <a:lnTo>
                      <a:pt x="6" y="10"/>
                    </a:lnTo>
                    <a:lnTo>
                      <a:pt x="5" y="6"/>
                    </a:lnTo>
                    <a:lnTo>
                      <a:pt x="3" y="3"/>
                    </a:lnTo>
                    <a:lnTo>
                      <a:pt x="2" y="0"/>
                    </a:lnTo>
                    <a:lnTo>
                      <a:pt x="1" y="0"/>
                    </a:lnTo>
                    <a:lnTo>
                      <a:pt x="1"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23" name="Freeform 185">
                <a:extLst>
                  <a:ext uri="{FF2B5EF4-FFF2-40B4-BE49-F238E27FC236}">
                    <a16:creationId xmlns:a16="http://schemas.microsoft.com/office/drawing/2014/main" id="{A35B2599-5906-4E5C-8EC8-673110994C21}"/>
                  </a:ext>
                </a:extLst>
              </p:cNvPr>
              <p:cNvSpPr>
                <a:spLocks/>
              </p:cNvSpPr>
              <p:nvPr/>
            </p:nvSpPr>
            <p:spPr bwMode="auto">
              <a:xfrm>
                <a:off x="5521" y="967"/>
                <a:ext cx="1" cy="4"/>
              </a:xfrm>
              <a:custGeom>
                <a:avLst/>
                <a:gdLst>
                  <a:gd name="T0" fmla="*/ 2 w 5"/>
                  <a:gd name="T1" fmla="*/ 0 h 12"/>
                  <a:gd name="T2" fmla="*/ 1 w 5"/>
                  <a:gd name="T3" fmla="*/ 0 h 12"/>
                  <a:gd name="T4" fmla="*/ 0 w 5"/>
                  <a:gd name="T5" fmla="*/ 2 h 12"/>
                  <a:gd name="T6" fmla="*/ 0 w 5"/>
                  <a:gd name="T7" fmla="*/ 3 h 12"/>
                  <a:gd name="T8" fmla="*/ 0 w 5"/>
                  <a:gd name="T9" fmla="*/ 5 h 12"/>
                  <a:gd name="T10" fmla="*/ 0 w 5"/>
                  <a:gd name="T11" fmla="*/ 8 h 12"/>
                  <a:gd name="T12" fmla="*/ 1 w 5"/>
                  <a:gd name="T13" fmla="*/ 12 h 12"/>
                  <a:gd name="T14" fmla="*/ 2 w 5"/>
                  <a:gd name="T15" fmla="*/ 12 h 12"/>
                  <a:gd name="T16" fmla="*/ 4 w 5"/>
                  <a:gd name="T17" fmla="*/ 10 h 12"/>
                  <a:gd name="T18" fmla="*/ 5 w 5"/>
                  <a:gd name="T19" fmla="*/ 8 h 12"/>
                  <a:gd name="T20" fmla="*/ 5 w 5"/>
                  <a:gd name="T21" fmla="*/ 5 h 12"/>
                  <a:gd name="T22" fmla="*/ 4 w 5"/>
                  <a:gd name="T23" fmla="*/ 2 h 12"/>
                  <a:gd name="T24" fmla="*/ 2 w 5"/>
                  <a:gd name="T25" fmla="*/ 0 h 12"/>
                  <a:gd name="T26" fmla="*/ 2 w 5"/>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2">
                    <a:moveTo>
                      <a:pt x="2" y="0"/>
                    </a:moveTo>
                    <a:lnTo>
                      <a:pt x="1" y="0"/>
                    </a:lnTo>
                    <a:lnTo>
                      <a:pt x="0" y="2"/>
                    </a:lnTo>
                    <a:lnTo>
                      <a:pt x="0" y="3"/>
                    </a:lnTo>
                    <a:lnTo>
                      <a:pt x="0" y="5"/>
                    </a:lnTo>
                    <a:lnTo>
                      <a:pt x="0" y="8"/>
                    </a:lnTo>
                    <a:lnTo>
                      <a:pt x="1" y="12"/>
                    </a:lnTo>
                    <a:lnTo>
                      <a:pt x="2" y="12"/>
                    </a:lnTo>
                    <a:lnTo>
                      <a:pt x="4" y="10"/>
                    </a:lnTo>
                    <a:lnTo>
                      <a:pt x="5" y="8"/>
                    </a:lnTo>
                    <a:lnTo>
                      <a:pt x="5" y="5"/>
                    </a:lnTo>
                    <a:lnTo>
                      <a:pt x="4" y="2"/>
                    </a:lnTo>
                    <a:lnTo>
                      <a:pt x="2" y="0"/>
                    </a:lnTo>
                    <a:lnTo>
                      <a:pt x="2"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24" name="Freeform 186">
                <a:extLst>
                  <a:ext uri="{FF2B5EF4-FFF2-40B4-BE49-F238E27FC236}">
                    <a16:creationId xmlns:a16="http://schemas.microsoft.com/office/drawing/2014/main" id="{7C17BF58-3467-4999-ABF4-997196E8F260}"/>
                  </a:ext>
                </a:extLst>
              </p:cNvPr>
              <p:cNvSpPr>
                <a:spLocks/>
              </p:cNvSpPr>
              <p:nvPr/>
            </p:nvSpPr>
            <p:spPr bwMode="auto">
              <a:xfrm>
                <a:off x="5512" y="968"/>
                <a:ext cx="3" cy="8"/>
              </a:xfrm>
              <a:custGeom>
                <a:avLst/>
                <a:gdLst>
                  <a:gd name="T0" fmla="*/ 3 w 7"/>
                  <a:gd name="T1" fmla="*/ 0 h 24"/>
                  <a:gd name="T2" fmla="*/ 0 w 7"/>
                  <a:gd name="T3" fmla="*/ 0 h 24"/>
                  <a:gd name="T4" fmla="*/ 1 w 7"/>
                  <a:gd name="T5" fmla="*/ 7 h 24"/>
                  <a:gd name="T6" fmla="*/ 3 w 7"/>
                  <a:gd name="T7" fmla="*/ 16 h 24"/>
                  <a:gd name="T8" fmla="*/ 3 w 7"/>
                  <a:gd name="T9" fmla="*/ 22 h 24"/>
                  <a:gd name="T10" fmla="*/ 6 w 7"/>
                  <a:gd name="T11" fmla="*/ 24 h 24"/>
                  <a:gd name="T12" fmla="*/ 7 w 7"/>
                  <a:gd name="T13" fmla="*/ 22 h 24"/>
                  <a:gd name="T14" fmla="*/ 7 w 7"/>
                  <a:gd name="T15" fmla="*/ 19 h 24"/>
                  <a:gd name="T16" fmla="*/ 6 w 7"/>
                  <a:gd name="T17" fmla="*/ 12 h 24"/>
                  <a:gd name="T18" fmla="*/ 5 w 7"/>
                  <a:gd name="T19" fmla="*/ 5 h 24"/>
                  <a:gd name="T20" fmla="*/ 3 w 7"/>
                  <a:gd name="T21" fmla="*/ 0 h 24"/>
                  <a:gd name="T22" fmla="*/ 3 w 7"/>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24">
                    <a:moveTo>
                      <a:pt x="3" y="0"/>
                    </a:moveTo>
                    <a:lnTo>
                      <a:pt x="0" y="0"/>
                    </a:lnTo>
                    <a:lnTo>
                      <a:pt x="1" y="7"/>
                    </a:lnTo>
                    <a:lnTo>
                      <a:pt x="3" y="16"/>
                    </a:lnTo>
                    <a:lnTo>
                      <a:pt x="3" y="22"/>
                    </a:lnTo>
                    <a:lnTo>
                      <a:pt x="6" y="24"/>
                    </a:lnTo>
                    <a:lnTo>
                      <a:pt x="7" y="22"/>
                    </a:lnTo>
                    <a:lnTo>
                      <a:pt x="7" y="19"/>
                    </a:lnTo>
                    <a:lnTo>
                      <a:pt x="6" y="12"/>
                    </a:lnTo>
                    <a:lnTo>
                      <a:pt x="5" y="5"/>
                    </a:lnTo>
                    <a:lnTo>
                      <a:pt x="3" y="0"/>
                    </a:lnTo>
                    <a:lnTo>
                      <a:pt x="3"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25" name="Freeform 187">
                <a:extLst>
                  <a:ext uri="{FF2B5EF4-FFF2-40B4-BE49-F238E27FC236}">
                    <a16:creationId xmlns:a16="http://schemas.microsoft.com/office/drawing/2014/main" id="{197D9BF1-143D-4FBA-8A44-E633B5BCA6C9}"/>
                  </a:ext>
                </a:extLst>
              </p:cNvPr>
              <p:cNvSpPr>
                <a:spLocks/>
              </p:cNvSpPr>
              <p:nvPr/>
            </p:nvSpPr>
            <p:spPr bwMode="auto">
              <a:xfrm>
                <a:off x="5511" y="972"/>
                <a:ext cx="7" cy="2"/>
              </a:xfrm>
              <a:custGeom>
                <a:avLst/>
                <a:gdLst>
                  <a:gd name="T0" fmla="*/ 18 w 21"/>
                  <a:gd name="T1" fmla="*/ 0 h 7"/>
                  <a:gd name="T2" fmla="*/ 13 w 21"/>
                  <a:gd name="T3" fmla="*/ 0 h 7"/>
                  <a:gd name="T4" fmla="*/ 8 w 21"/>
                  <a:gd name="T5" fmla="*/ 1 h 7"/>
                  <a:gd name="T6" fmla="*/ 3 w 21"/>
                  <a:gd name="T7" fmla="*/ 4 h 7"/>
                  <a:gd name="T8" fmla="*/ 0 w 21"/>
                  <a:gd name="T9" fmla="*/ 5 h 7"/>
                  <a:gd name="T10" fmla="*/ 0 w 21"/>
                  <a:gd name="T11" fmla="*/ 6 h 7"/>
                  <a:gd name="T12" fmla="*/ 0 w 21"/>
                  <a:gd name="T13" fmla="*/ 7 h 7"/>
                  <a:gd name="T14" fmla="*/ 2 w 21"/>
                  <a:gd name="T15" fmla="*/ 7 h 7"/>
                  <a:gd name="T16" fmla="*/ 5 w 21"/>
                  <a:gd name="T17" fmla="*/ 6 h 7"/>
                  <a:gd name="T18" fmla="*/ 7 w 21"/>
                  <a:gd name="T19" fmla="*/ 6 h 7"/>
                  <a:gd name="T20" fmla="*/ 11 w 21"/>
                  <a:gd name="T21" fmla="*/ 5 h 7"/>
                  <a:gd name="T22" fmla="*/ 13 w 21"/>
                  <a:gd name="T23" fmla="*/ 4 h 7"/>
                  <a:gd name="T24" fmla="*/ 16 w 21"/>
                  <a:gd name="T25" fmla="*/ 4 h 7"/>
                  <a:gd name="T26" fmla="*/ 18 w 21"/>
                  <a:gd name="T27" fmla="*/ 4 h 7"/>
                  <a:gd name="T28" fmla="*/ 20 w 21"/>
                  <a:gd name="T29" fmla="*/ 2 h 7"/>
                  <a:gd name="T30" fmla="*/ 21 w 21"/>
                  <a:gd name="T31" fmla="*/ 0 h 7"/>
                  <a:gd name="T32" fmla="*/ 18 w 21"/>
                  <a:gd name="T33" fmla="*/ 0 h 7"/>
                  <a:gd name="T34" fmla="*/ 18 w 21"/>
                  <a:gd name="T3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7">
                    <a:moveTo>
                      <a:pt x="18" y="0"/>
                    </a:moveTo>
                    <a:lnTo>
                      <a:pt x="13" y="0"/>
                    </a:lnTo>
                    <a:lnTo>
                      <a:pt x="8" y="1"/>
                    </a:lnTo>
                    <a:lnTo>
                      <a:pt x="3" y="4"/>
                    </a:lnTo>
                    <a:lnTo>
                      <a:pt x="0" y="5"/>
                    </a:lnTo>
                    <a:lnTo>
                      <a:pt x="0" y="6"/>
                    </a:lnTo>
                    <a:lnTo>
                      <a:pt x="0" y="7"/>
                    </a:lnTo>
                    <a:lnTo>
                      <a:pt x="2" y="7"/>
                    </a:lnTo>
                    <a:lnTo>
                      <a:pt x="5" y="6"/>
                    </a:lnTo>
                    <a:lnTo>
                      <a:pt x="7" y="6"/>
                    </a:lnTo>
                    <a:lnTo>
                      <a:pt x="11" y="5"/>
                    </a:lnTo>
                    <a:lnTo>
                      <a:pt x="13" y="4"/>
                    </a:lnTo>
                    <a:lnTo>
                      <a:pt x="16" y="4"/>
                    </a:lnTo>
                    <a:lnTo>
                      <a:pt x="18" y="4"/>
                    </a:lnTo>
                    <a:lnTo>
                      <a:pt x="20" y="2"/>
                    </a:lnTo>
                    <a:lnTo>
                      <a:pt x="21" y="0"/>
                    </a:lnTo>
                    <a:lnTo>
                      <a:pt x="18" y="0"/>
                    </a:lnTo>
                    <a:lnTo>
                      <a:pt x="18"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26" name="Freeform 188">
                <a:extLst>
                  <a:ext uri="{FF2B5EF4-FFF2-40B4-BE49-F238E27FC236}">
                    <a16:creationId xmlns:a16="http://schemas.microsoft.com/office/drawing/2014/main" id="{330FE54C-CE3F-46DE-9CE5-E888FC49E078}"/>
                  </a:ext>
                </a:extLst>
              </p:cNvPr>
              <p:cNvSpPr>
                <a:spLocks/>
              </p:cNvSpPr>
              <p:nvPr/>
            </p:nvSpPr>
            <p:spPr bwMode="auto">
              <a:xfrm>
                <a:off x="5500" y="975"/>
                <a:ext cx="10" cy="1"/>
              </a:xfrm>
              <a:custGeom>
                <a:avLst/>
                <a:gdLst>
                  <a:gd name="T0" fmla="*/ 3 w 28"/>
                  <a:gd name="T1" fmla="*/ 0 h 5"/>
                  <a:gd name="T2" fmla="*/ 0 w 28"/>
                  <a:gd name="T3" fmla="*/ 1 h 5"/>
                  <a:gd name="T4" fmla="*/ 4 w 28"/>
                  <a:gd name="T5" fmla="*/ 2 h 5"/>
                  <a:gd name="T6" fmla="*/ 7 w 28"/>
                  <a:gd name="T7" fmla="*/ 3 h 5"/>
                  <a:gd name="T8" fmla="*/ 9 w 28"/>
                  <a:gd name="T9" fmla="*/ 5 h 5"/>
                  <a:gd name="T10" fmla="*/ 13 w 28"/>
                  <a:gd name="T11" fmla="*/ 5 h 5"/>
                  <a:gd name="T12" fmla="*/ 14 w 28"/>
                  <a:gd name="T13" fmla="*/ 5 h 5"/>
                  <a:gd name="T14" fmla="*/ 17 w 28"/>
                  <a:gd name="T15" fmla="*/ 5 h 5"/>
                  <a:gd name="T16" fmla="*/ 21 w 28"/>
                  <a:gd name="T17" fmla="*/ 3 h 5"/>
                  <a:gd name="T18" fmla="*/ 24 w 28"/>
                  <a:gd name="T19" fmla="*/ 2 h 5"/>
                  <a:gd name="T20" fmla="*/ 27 w 28"/>
                  <a:gd name="T21" fmla="*/ 2 h 5"/>
                  <a:gd name="T22" fmla="*/ 28 w 28"/>
                  <a:gd name="T23" fmla="*/ 1 h 5"/>
                  <a:gd name="T24" fmla="*/ 27 w 28"/>
                  <a:gd name="T25" fmla="*/ 0 h 5"/>
                  <a:gd name="T26" fmla="*/ 23 w 28"/>
                  <a:gd name="T27" fmla="*/ 0 h 5"/>
                  <a:gd name="T28" fmla="*/ 21 w 28"/>
                  <a:gd name="T29" fmla="*/ 0 h 5"/>
                  <a:gd name="T30" fmla="*/ 18 w 28"/>
                  <a:gd name="T31" fmla="*/ 0 h 5"/>
                  <a:gd name="T32" fmla="*/ 14 w 28"/>
                  <a:gd name="T33" fmla="*/ 1 h 5"/>
                  <a:gd name="T34" fmla="*/ 10 w 28"/>
                  <a:gd name="T35" fmla="*/ 0 h 5"/>
                  <a:gd name="T36" fmla="*/ 7 w 28"/>
                  <a:gd name="T37" fmla="*/ 0 h 5"/>
                  <a:gd name="T38" fmla="*/ 4 w 28"/>
                  <a:gd name="T39" fmla="*/ 0 h 5"/>
                  <a:gd name="T40" fmla="*/ 3 w 28"/>
                  <a:gd name="T41" fmla="*/ 0 h 5"/>
                  <a:gd name="T42" fmla="*/ 3 w 28"/>
                  <a:gd name="T4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
                    <a:moveTo>
                      <a:pt x="3" y="0"/>
                    </a:moveTo>
                    <a:lnTo>
                      <a:pt x="0" y="1"/>
                    </a:lnTo>
                    <a:lnTo>
                      <a:pt x="4" y="2"/>
                    </a:lnTo>
                    <a:lnTo>
                      <a:pt x="7" y="3"/>
                    </a:lnTo>
                    <a:lnTo>
                      <a:pt x="9" y="5"/>
                    </a:lnTo>
                    <a:lnTo>
                      <a:pt x="13" y="5"/>
                    </a:lnTo>
                    <a:lnTo>
                      <a:pt x="14" y="5"/>
                    </a:lnTo>
                    <a:lnTo>
                      <a:pt x="17" y="5"/>
                    </a:lnTo>
                    <a:lnTo>
                      <a:pt x="21" y="3"/>
                    </a:lnTo>
                    <a:lnTo>
                      <a:pt x="24" y="2"/>
                    </a:lnTo>
                    <a:lnTo>
                      <a:pt x="27" y="2"/>
                    </a:lnTo>
                    <a:lnTo>
                      <a:pt x="28" y="1"/>
                    </a:lnTo>
                    <a:lnTo>
                      <a:pt x="27" y="0"/>
                    </a:lnTo>
                    <a:lnTo>
                      <a:pt x="23" y="0"/>
                    </a:lnTo>
                    <a:lnTo>
                      <a:pt x="21" y="0"/>
                    </a:lnTo>
                    <a:lnTo>
                      <a:pt x="18" y="0"/>
                    </a:lnTo>
                    <a:lnTo>
                      <a:pt x="14" y="1"/>
                    </a:lnTo>
                    <a:lnTo>
                      <a:pt x="10" y="0"/>
                    </a:lnTo>
                    <a:lnTo>
                      <a:pt x="7" y="0"/>
                    </a:lnTo>
                    <a:lnTo>
                      <a:pt x="4" y="0"/>
                    </a:lnTo>
                    <a:lnTo>
                      <a:pt x="3" y="0"/>
                    </a:lnTo>
                    <a:lnTo>
                      <a:pt x="3"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27" name="Freeform 189">
                <a:extLst>
                  <a:ext uri="{FF2B5EF4-FFF2-40B4-BE49-F238E27FC236}">
                    <a16:creationId xmlns:a16="http://schemas.microsoft.com/office/drawing/2014/main" id="{69FCDB18-FFCF-4C2D-A982-71B696FFAAA4}"/>
                  </a:ext>
                </a:extLst>
              </p:cNvPr>
              <p:cNvSpPr>
                <a:spLocks/>
              </p:cNvSpPr>
              <p:nvPr/>
            </p:nvSpPr>
            <p:spPr bwMode="auto">
              <a:xfrm>
                <a:off x="5482" y="976"/>
                <a:ext cx="10" cy="4"/>
              </a:xfrm>
              <a:custGeom>
                <a:avLst/>
                <a:gdLst>
                  <a:gd name="T0" fmla="*/ 3 w 29"/>
                  <a:gd name="T1" fmla="*/ 0 h 11"/>
                  <a:gd name="T2" fmla="*/ 0 w 29"/>
                  <a:gd name="T3" fmla="*/ 0 h 11"/>
                  <a:gd name="T4" fmla="*/ 0 w 29"/>
                  <a:gd name="T5" fmla="*/ 3 h 11"/>
                  <a:gd name="T6" fmla="*/ 4 w 29"/>
                  <a:gd name="T7" fmla="*/ 5 h 11"/>
                  <a:gd name="T8" fmla="*/ 9 w 29"/>
                  <a:gd name="T9" fmla="*/ 7 h 11"/>
                  <a:gd name="T10" fmla="*/ 14 w 29"/>
                  <a:gd name="T11" fmla="*/ 8 h 11"/>
                  <a:gd name="T12" fmla="*/ 18 w 29"/>
                  <a:gd name="T13" fmla="*/ 11 h 11"/>
                  <a:gd name="T14" fmla="*/ 19 w 29"/>
                  <a:gd name="T15" fmla="*/ 11 h 11"/>
                  <a:gd name="T16" fmla="*/ 22 w 29"/>
                  <a:gd name="T17" fmla="*/ 11 h 11"/>
                  <a:gd name="T18" fmla="*/ 24 w 29"/>
                  <a:gd name="T19" fmla="*/ 11 h 11"/>
                  <a:gd name="T20" fmla="*/ 27 w 29"/>
                  <a:gd name="T21" fmla="*/ 11 h 11"/>
                  <a:gd name="T22" fmla="*/ 29 w 29"/>
                  <a:gd name="T23" fmla="*/ 10 h 11"/>
                  <a:gd name="T24" fmla="*/ 28 w 29"/>
                  <a:gd name="T25" fmla="*/ 7 h 11"/>
                  <a:gd name="T26" fmla="*/ 24 w 29"/>
                  <a:gd name="T27" fmla="*/ 7 h 11"/>
                  <a:gd name="T28" fmla="*/ 22 w 29"/>
                  <a:gd name="T29" fmla="*/ 6 h 11"/>
                  <a:gd name="T30" fmla="*/ 18 w 29"/>
                  <a:gd name="T31" fmla="*/ 6 h 11"/>
                  <a:gd name="T32" fmla="*/ 15 w 29"/>
                  <a:gd name="T33" fmla="*/ 5 h 11"/>
                  <a:gd name="T34" fmla="*/ 12 w 29"/>
                  <a:gd name="T35" fmla="*/ 3 h 11"/>
                  <a:gd name="T36" fmla="*/ 8 w 29"/>
                  <a:gd name="T37" fmla="*/ 2 h 11"/>
                  <a:gd name="T38" fmla="*/ 5 w 29"/>
                  <a:gd name="T39" fmla="*/ 1 h 11"/>
                  <a:gd name="T40" fmla="*/ 3 w 29"/>
                  <a:gd name="T41" fmla="*/ 0 h 11"/>
                  <a:gd name="T42" fmla="*/ 3 w 29"/>
                  <a:gd name="T4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11">
                    <a:moveTo>
                      <a:pt x="3" y="0"/>
                    </a:moveTo>
                    <a:lnTo>
                      <a:pt x="0" y="0"/>
                    </a:lnTo>
                    <a:lnTo>
                      <a:pt x="0" y="3"/>
                    </a:lnTo>
                    <a:lnTo>
                      <a:pt x="4" y="5"/>
                    </a:lnTo>
                    <a:lnTo>
                      <a:pt x="9" y="7"/>
                    </a:lnTo>
                    <a:lnTo>
                      <a:pt x="14" y="8"/>
                    </a:lnTo>
                    <a:lnTo>
                      <a:pt x="18" y="11"/>
                    </a:lnTo>
                    <a:lnTo>
                      <a:pt x="19" y="11"/>
                    </a:lnTo>
                    <a:lnTo>
                      <a:pt x="22" y="11"/>
                    </a:lnTo>
                    <a:lnTo>
                      <a:pt x="24" y="11"/>
                    </a:lnTo>
                    <a:lnTo>
                      <a:pt x="27" y="11"/>
                    </a:lnTo>
                    <a:lnTo>
                      <a:pt x="29" y="10"/>
                    </a:lnTo>
                    <a:lnTo>
                      <a:pt x="28" y="7"/>
                    </a:lnTo>
                    <a:lnTo>
                      <a:pt x="24" y="7"/>
                    </a:lnTo>
                    <a:lnTo>
                      <a:pt x="22" y="6"/>
                    </a:lnTo>
                    <a:lnTo>
                      <a:pt x="18" y="6"/>
                    </a:lnTo>
                    <a:lnTo>
                      <a:pt x="15" y="5"/>
                    </a:lnTo>
                    <a:lnTo>
                      <a:pt x="12" y="3"/>
                    </a:lnTo>
                    <a:lnTo>
                      <a:pt x="8" y="2"/>
                    </a:lnTo>
                    <a:lnTo>
                      <a:pt x="5" y="1"/>
                    </a:lnTo>
                    <a:lnTo>
                      <a:pt x="3" y="0"/>
                    </a:lnTo>
                    <a:lnTo>
                      <a:pt x="3"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28" name="Freeform 190">
                <a:extLst>
                  <a:ext uri="{FF2B5EF4-FFF2-40B4-BE49-F238E27FC236}">
                    <a16:creationId xmlns:a16="http://schemas.microsoft.com/office/drawing/2014/main" id="{6E1880BD-1EC6-4319-8F6E-7B3C2B5D8C5A}"/>
                  </a:ext>
                </a:extLst>
              </p:cNvPr>
              <p:cNvSpPr>
                <a:spLocks/>
              </p:cNvSpPr>
              <p:nvPr/>
            </p:nvSpPr>
            <p:spPr bwMode="auto">
              <a:xfrm>
                <a:off x="5494" y="975"/>
                <a:ext cx="7" cy="3"/>
              </a:xfrm>
              <a:custGeom>
                <a:avLst/>
                <a:gdLst>
                  <a:gd name="T0" fmla="*/ 2 w 22"/>
                  <a:gd name="T1" fmla="*/ 0 h 9"/>
                  <a:gd name="T2" fmla="*/ 0 w 22"/>
                  <a:gd name="T3" fmla="*/ 1 h 9"/>
                  <a:gd name="T4" fmla="*/ 0 w 22"/>
                  <a:gd name="T5" fmla="*/ 3 h 9"/>
                  <a:gd name="T6" fmla="*/ 3 w 22"/>
                  <a:gd name="T7" fmla="*/ 5 h 9"/>
                  <a:gd name="T8" fmla="*/ 8 w 22"/>
                  <a:gd name="T9" fmla="*/ 8 h 9"/>
                  <a:gd name="T10" fmla="*/ 13 w 22"/>
                  <a:gd name="T11" fmla="*/ 9 h 9"/>
                  <a:gd name="T12" fmla="*/ 18 w 22"/>
                  <a:gd name="T13" fmla="*/ 9 h 9"/>
                  <a:gd name="T14" fmla="*/ 18 w 22"/>
                  <a:gd name="T15" fmla="*/ 8 h 9"/>
                  <a:gd name="T16" fmla="*/ 20 w 22"/>
                  <a:gd name="T17" fmla="*/ 8 h 9"/>
                  <a:gd name="T18" fmla="*/ 22 w 22"/>
                  <a:gd name="T19" fmla="*/ 6 h 9"/>
                  <a:gd name="T20" fmla="*/ 20 w 22"/>
                  <a:gd name="T21" fmla="*/ 5 h 9"/>
                  <a:gd name="T22" fmla="*/ 15 w 22"/>
                  <a:gd name="T23" fmla="*/ 5 h 9"/>
                  <a:gd name="T24" fmla="*/ 10 w 22"/>
                  <a:gd name="T25" fmla="*/ 4 h 9"/>
                  <a:gd name="T26" fmla="*/ 7 w 22"/>
                  <a:gd name="T27" fmla="*/ 3 h 9"/>
                  <a:gd name="T28" fmla="*/ 2 w 22"/>
                  <a:gd name="T29" fmla="*/ 0 h 9"/>
                  <a:gd name="T30" fmla="*/ 2 w 22"/>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9">
                    <a:moveTo>
                      <a:pt x="2" y="0"/>
                    </a:moveTo>
                    <a:lnTo>
                      <a:pt x="0" y="1"/>
                    </a:lnTo>
                    <a:lnTo>
                      <a:pt x="0" y="3"/>
                    </a:lnTo>
                    <a:lnTo>
                      <a:pt x="3" y="5"/>
                    </a:lnTo>
                    <a:lnTo>
                      <a:pt x="8" y="8"/>
                    </a:lnTo>
                    <a:lnTo>
                      <a:pt x="13" y="9"/>
                    </a:lnTo>
                    <a:lnTo>
                      <a:pt x="18" y="9"/>
                    </a:lnTo>
                    <a:lnTo>
                      <a:pt x="18" y="8"/>
                    </a:lnTo>
                    <a:lnTo>
                      <a:pt x="20" y="8"/>
                    </a:lnTo>
                    <a:lnTo>
                      <a:pt x="22" y="6"/>
                    </a:lnTo>
                    <a:lnTo>
                      <a:pt x="20" y="5"/>
                    </a:lnTo>
                    <a:lnTo>
                      <a:pt x="15" y="5"/>
                    </a:lnTo>
                    <a:lnTo>
                      <a:pt x="10" y="4"/>
                    </a:lnTo>
                    <a:lnTo>
                      <a:pt x="7" y="3"/>
                    </a:lnTo>
                    <a:lnTo>
                      <a:pt x="2" y="0"/>
                    </a:lnTo>
                    <a:lnTo>
                      <a:pt x="2"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29" name="Freeform 191">
                <a:extLst>
                  <a:ext uri="{FF2B5EF4-FFF2-40B4-BE49-F238E27FC236}">
                    <a16:creationId xmlns:a16="http://schemas.microsoft.com/office/drawing/2014/main" id="{884E2FBB-3C1F-455E-9075-E695E84B36D2}"/>
                  </a:ext>
                </a:extLst>
              </p:cNvPr>
              <p:cNvSpPr>
                <a:spLocks/>
              </p:cNvSpPr>
              <p:nvPr/>
            </p:nvSpPr>
            <p:spPr bwMode="auto">
              <a:xfrm>
                <a:off x="5507" y="967"/>
                <a:ext cx="2" cy="12"/>
              </a:xfrm>
              <a:custGeom>
                <a:avLst/>
                <a:gdLst>
                  <a:gd name="T0" fmla="*/ 3 w 7"/>
                  <a:gd name="T1" fmla="*/ 0 h 36"/>
                  <a:gd name="T2" fmla="*/ 0 w 7"/>
                  <a:gd name="T3" fmla="*/ 6 h 36"/>
                  <a:gd name="T4" fmla="*/ 2 w 7"/>
                  <a:gd name="T5" fmla="*/ 14 h 36"/>
                  <a:gd name="T6" fmla="*/ 3 w 7"/>
                  <a:gd name="T7" fmla="*/ 20 h 36"/>
                  <a:gd name="T8" fmla="*/ 3 w 7"/>
                  <a:gd name="T9" fmla="*/ 26 h 36"/>
                  <a:gd name="T10" fmla="*/ 2 w 7"/>
                  <a:gd name="T11" fmla="*/ 29 h 36"/>
                  <a:gd name="T12" fmla="*/ 2 w 7"/>
                  <a:gd name="T13" fmla="*/ 31 h 36"/>
                  <a:gd name="T14" fmla="*/ 2 w 7"/>
                  <a:gd name="T15" fmla="*/ 34 h 36"/>
                  <a:gd name="T16" fmla="*/ 3 w 7"/>
                  <a:gd name="T17" fmla="*/ 36 h 36"/>
                  <a:gd name="T18" fmla="*/ 4 w 7"/>
                  <a:gd name="T19" fmla="*/ 36 h 36"/>
                  <a:gd name="T20" fmla="*/ 4 w 7"/>
                  <a:gd name="T21" fmla="*/ 36 h 36"/>
                  <a:gd name="T22" fmla="*/ 7 w 7"/>
                  <a:gd name="T23" fmla="*/ 28 h 36"/>
                  <a:gd name="T24" fmla="*/ 7 w 7"/>
                  <a:gd name="T25" fmla="*/ 19 h 36"/>
                  <a:gd name="T26" fmla="*/ 5 w 7"/>
                  <a:gd name="T27" fmla="*/ 10 h 36"/>
                  <a:gd name="T28" fmla="*/ 4 w 7"/>
                  <a:gd name="T29" fmla="*/ 1 h 36"/>
                  <a:gd name="T30" fmla="*/ 3 w 7"/>
                  <a:gd name="T31" fmla="*/ 0 h 36"/>
                  <a:gd name="T32" fmla="*/ 3 w 7"/>
                  <a:gd name="T33" fmla="*/ 0 h 36"/>
                  <a:gd name="T34" fmla="*/ 3 w 7"/>
                  <a:gd name="T3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36">
                    <a:moveTo>
                      <a:pt x="3" y="0"/>
                    </a:moveTo>
                    <a:lnTo>
                      <a:pt x="0" y="6"/>
                    </a:lnTo>
                    <a:lnTo>
                      <a:pt x="2" y="14"/>
                    </a:lnTo>
                    <a:lnTo>
                      <a:pt x="3" y="20"/>
                    </a:lnTo>
                    <a:lnTo>
                      <a:pt x="3" y="26"/>
                    </a:lnTo>
                    <a:lnTo>
                      <a:pt x="2" y="29"/>
                    </a:lnTo>
                    <a:lnTo>
                      <a:pt x="2" y="31"/>
                    </a:lnTo>
                    <a:lnTo>
                      <a:pt x="2" y="34"/>
                    </a:lnTo>
                    <a:lnTo>
                      <a:pt x="3" y="36"/>
                    </a:lnTo>
                    <a:lnTo>
                      <a:pt x="4" y="36"/>
                    </a:lnTo>
                    <a:lnTo>
                      <a:pt x="4" y="36"/>
                    </a:lnTo>
                    <a:lnTo>
                      <a:pt x="7" y="28"/>
                    </a:lnTo>
                    <a:lnTo>
                      <a:pt x="7" y="19"/>
                    </a:lnTo>
                    <a:lnTo>
                      <a:pt x="5" y="10"/>
                    </a:lnTo>
                    <a:lnTo>
                      <a:pt x="4" y="1"/>
                    </a:lnTo>
                    <a:lnTo>
                      <a:pt x="3" y="0"/>
                    </a:lnTo>
                    <a:lnTo>
                      <a:pt x="3" y="0"/>
                    </a:lnTo>
                    <a:lnTo>
                      <a:pt x="3"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30" name="Freeform 192">
                <a:extLst>
                  <a:ext uri="{FF2B5EF4-FFF2-40B4-BE49-F238E27FC236}">
                    <a16:creationId xmlns:a16="http://schemas.microsoft.com/office/drawing/2014/main" id="{B917B884-543D-4EB8-9A4D-4FDD3EBEF3B2}"/>
                  </a:ext>
                </a:extLst>
              </p:cNvPr>
              <p:cNvSpPr>
                <a:spLocks/>
              </p:cNvSpPr>
              <p:nvPr/>
            </p:nvSpPr>
            <p:spPr bwMode="auto">
              <a:xfrm>
                <a:off x="5503" y="969"/>
                <a:ext cx="2" cy="12"/>
              </a:xfrm>
              <a:custGeom>
                <a:avLst/>
                <a:gdLst>
                  <a:gd name="T0" fmla="*/ 2 w 6"/>
                  <a:gd name="T1" fmla="*/ 2 h 36"/>
                  <a:gd name="T2" fmla="*/ 1 w 6"/>
                  <a:gd name="T3" fmla="*/ 9 h 36"/>
                  <a:gd name="T4" fmla="*/ 2 w 6"/>
                  <a:gd name="T5" fmla="*/ 17 h 36"/>
                  <a:gd name="T6" fmla="*/ 2 w 6"/>
                  <a:gd name="T7" fmla="*/ 25 h 36"/>
                  <a:gd name="T8" fmla="*/ 0 w 6"/>
                  <a:gd name="T9" fmla="*/ 33 h 36"/>
                  <a:gd name="T10" fmla="*/ 0 w 6"/>
                  <a:gd name="T11" fmla="*/ 33 h 36"/>
                  <a:gd name="T12" fmla="*/ 1 w 6"/>
                  <a:gd name="T13" fmla="*/ 36 h 36"/>
                  <a:gd name="T14" fmla="*/ 6 w 6"/>
                  <a:gd name="T15" fmla="*/ 29 h 36"/>
                  <a:gd name="T16" fmla="*/ 6 w 6"/>
                  <a:gd name="T17" fmla="*/ 22 h 36"/>
                  <a:gd name="T18" fmla="*/ 5 w 6"/>
                  <a:gd name="T19" fmla="*/ 14 h 36"/>
                  <a:gd name="T20" fmla="*/ 5 w 6"/>
                  <a:gd name="T21" fmla="*/ 8 h 36"/>
                  <a:gd name="T22" fmla="*/ 5 w 6"/>
                  <a:gd name="T23" fmla="*/ 4 h 36"/>
                  <a:gd name="T24" fmla="*/ 5 w 6"/>
                  <a:gd name="T25" fmla="*/ 3 h 36"/>
                  <a:gd name="T26" fmla="*/ 5 w 6"/>
                  <a:gd name="T27" fmla="*/ 0 h 36"/>
                  <a:gd name="T28" fmla="*/ 2 w 6"/>
                  <a:gd name="T29" fmla="*/ 2 h 36"/>
                  <a:gd name="T30" fmla="*/ 2 w 6"/>
                  <a:gd name="T31"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36">
                    <a:moveTo>
                      <a:pt x="2" y="2"/>
                    </a:moveTo>
                    <a:lnTo>
                      <a:pt x="1" y="9"/>
                    </a:lnTo>
                    <a:lnTo>
                      <a:pt x="2" y="17"/>
                    </a:lnTo>
                    <a:lnTo>
                      <a:pt x="2" y="25"/>
                    </a:lnTo>
                    <a:lnTo>
                      <a:pt x="0" y="33"/>
                    </a:lnTo>
                    <a:lnTo>
                      <a:pt x="0" y="33"/>
                    </a:lnTo>
                    <a:lnTo>
                      <a:pt x="1" y="36"/>
                    </a:lnTo>
                    <a:lnTo>
                      <a:pt x="6" y="29"/>
                    </a:lnTo>
                    <a:lnTo>
                      <a:pt x="6" y="22"/>
                    </a:lnTo>
                    <a:lnTo>
                      <a:pt x="5" y="14"/>
                    </a:lnTo>
                    <a:lnTo>
                      <a:pt x="5" y="8"/>
                    </a:lnTo>
                    <a:lnTo>
                      <a:pt x="5" y="4"/>
                    </a:lnTo>
                    <a:lnTo>
                      <a:pt x="5" y="3"/>
                    </a:lnTo>
                    <a:lnTo>
                      <a:pt x="5" y="0"/>
                    </a:lnTo>
                    <a:lnTo>
                      <a:pt x="2" y="2"/>
                    </a:lnTo>
                    <a:lnTo>
                      <a:pt x="2" y="2"/>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31" name="Freeform 193">
                <a:extLst>
                  <a:ext uri="{FF2B5EF4-FFF2-40B4-BE49-F238E27FC236}">
                    <a16:creationId xmlns:a16="http://schemas.microsoft.com/office/drawing/2014/main" id="{D7C8CB14-EF24-44BE-B4C9-F5888615E17E}"/>
                  </a:ext>
                </a:extLst>
              </p:cNvPr>
              <p:cNvSpPr>
                <a:spLocks/>
              </p:cNvSpPr>
              <p:nvPr/>
            </p:nvSpPr>
            <p:spPr bwMode="auto">
              <a:xfrm>
                <a:off x="5495" y="971"/>
                <a:ext cx="3" cy="9"/>
              </a:xfrm>
              <a:custGeom>
                <a:avLst/>
                <a:gdLst>
                  <a:gd name="T0" fmla="*/ 6 w 9"/>
                  <a:gd name="T1" fmla="*/ 1 h 26"/>
                  <a:gd name="T2" fmla="*/ 4 w 9"/>
                  <a:gd name="T3" fmla="*/ 6 h 26"/>
                  <a:gd name="T4" fmla="*/ 5 w 9"/>
                  <a:gd name="T5" fmla="*/ 12 h 26"/>
                  <a:gd name="T6" fmla="*/ 5 w 9"/>
                  <a:gd name="T7" fmla="*/ 18 h 26"/>
                  <a:gd name="T8" fmla="*/ 3 w 9"/>
                  <a:gd name="T9" fmla="*/ 25 h 26"/>
                  <a:gd name="T10" fmla="*/ 0 w 9"/>
                  <a:gd name="T11" fmla="*/ 26 h 26"/>
                  <a:gd name="T12" fmla="*/ 4 w 9"/>
                  <a:gd name="T13" fmla="*/ 26 h 26"/>
                  <a:gd name="T14" fmla="*/ 6 w 9"/>
                  <a:gd name="T15" fmla="*/ 22 h 26"/>
                  <a:gd name="T16" fmla="*/ 9 w 9"/>
                  <a:gd name="T17" fmla="*/ 16 h 26"/>
                  <a:gd name="T18" fmla="*/ 9 w 9"/>
                  <a:gd name="T19" fmla="*/ 8 h 26"/>
                  <a:gd name="T20" fmla="*/ 9 w 9"/>
                  <a:gd name="T21" fmla="*/ 2 h 26"/>
                  <a:gd name="T22" fmla="*/ 8 w 9"/>
                  <a:gd name="T23" fmla="*/ 0 h 26"/>
                  <a:gd name="T24" fmla="*/ 6 w 9"/>
                  <a:gd name="T25" fmla="*/ 1 h 26"/>
                  <a:gd name="T26" fmla="*/ 6 w 9"/>
                  <a:gd name="T2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26">
                    <a:moveTo>
                      <a:pt x="6" y="1"/>
                    </a:moveTo>
                    <a:lnTo>
                      <a:pt x="4" y="6"/>
                    </a:lnTo>
                    <a:lnTo>
                      <a:pt x="5" y="12"/>
                    </a:lnTo>
                    <a:lnTo>
                      <a:pt x="5" y="18"/>
                    </a:lnTo>
                    <a:lnTo>
                      <a:pt x="3" y="25"/>
                    </a:lnTo>
                    <a:lnTo>
                      <a:pt x="0" y="26"/>
                    </a:lnTo>
                    <a:lnTo>
                      <a:pt x="4" y="26"/>
                    </a:lnTo>
                    <a:lnTo>
                      <a:pt x="6" y="22"/>
                    </a:lnTo>
                    <a:lnTo>
                      <a:pt x="9" y="16"/>
                    </a:lnTo>
                    <a:lnTo>
                      <a:pt x="9" y="8"/>
                    </a:lnTo>
                    <a:lnTo>
                      <a:pt x="9" y="2"/>
                    </a:lnTo>
                    <a:lnTo>
                      <a:pt x="8" y="0"/>
                    </a:lnTo>
                    <a:lnTo>
                      <a:pt x="6" y="1"/>
                    </a:lnTo>
                    <a:lnTo>
                      <a:pt x="6" y="1"/>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32" name="Freeform 194">
                <a:extLst>
                  <a:ext uri="{FF2B5EF4-FFF2-40B4-BE49-F238E27FC236}">
                    <a16:creationId xmlns:a16="http://schemas.microsoft.com/office/drawing/2014/main" id="{3C36DF95-03BC-46DC-B79F-AEC7D933859B}"/>
                  </a:ext>
                </a:extLst>
              </p:cNvPr>
              <p:cNvSpPr>
                <a:spLocks/>
              </p:cNvSpPr>
              <p:nvPr/>
            </p:nvSpPr>
            <p:spPr bwMode="auto">
              <a:xfrm>
                <a:off x="5478" y="975"/>
                <a:ext cx="3" cy="7"/>
              </a:xfrm>
              <a:custGeom>
                <a:avLst/>
                <a:gdLst>
                  <a:gd name="T0" fmla="*/ 8 w 10"/>
                  <a:gd name="T1" fmla="*/ 0 h 19"/>
                  <a:gd name="T2" fmla="*/ 5 w 10"/>
                  <a:gd name="T3" fmla="*/ 4 h 19"/>
                  <a:gd name="T4" fmla="*/ 2 w 10"/>
                  <a:gd name="T5" fmla="*/ 9 h 19"/>
                  <a:gd name="T6" fmla="*/ 1 w 10"/>
                  <a:gd name="T7" fmla="*/ 14 h 19"/>
                  <a:gd name="T8" fmla="*/ 0 w 10"/>
                  <a:gd name="T9" fmla="*/ 17 h 19"/>
                  <a:gd name="T10" fmla="*/ 0 w 10"/>
                  <a:gd name="T11" fmla="*/ 18 h 19"/>
                  <a:gd name="T12" fmla="*/ 2 w 10"/>
                  <a:gd name="T13" fmla="*/ 19 h 19"/>
                  <a:gd name="T14" fmla="*/ 5 w 10"/>
                  <a:gd name="T15" fmla="*/ 15 h 19"/>
                  <a:gd name="T16" fmla="*/ 7 w 10"/>
                  <a:gd name="T17" fmla="*/ 11 h 19"/>
                  <a:gd name="T18" fmla="*/ 8 w 10"/>
                  <a:gd name="T19" fmla="*/ 5 h 19"/>
                  <a:gd name="T20" fmla="*/ 10 w 10"/>
                  <a:gd name="T21" fmla="*/ 1 h 19"/>
                  <a:gd name="T22" fmla="*/ 8 w 10"/>
                  <a:gd name="T23" fmla="*/ 0 h 19"/>
                  <a:gd name="T24" fmla="*/ 8 w 10"/>
                  <a:gd name="T25" fmla="*/ 0 h 19"/>
                  <a:gd name="T26" fmla="*/ 8 w 10"/>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9">
                    <a:moveTo>
                      <a:pt x="8" y="0"/>
                    </a:moveTo>
                    <a:lnTo>
                      <a:pt x="5" y="4"/>
                    </a:lnTo>
                    <a:lnTo>
                      <a:pt x="2" y="9"/>
                    </a:lnTo>
                    <a:lnTo>
                      <a:pt x="1" y="14"/>
                    </a:lnTo>
                    <a:lnTo>
                      <a:pt x="0" y="17"/>
                    </a:lnTo>
                    <a:lnTo>
                      <a:pt x="0" y="18"/>
                    </a:lnTo>
                    <a:lnTo>
                      <a:pt x="2" y="19"/>
                    </a:lnTo>
                    <a:lnTo>
                      <a:pt x="5" y="15"/>
                    </a:lnTo>
                    <a:lnTo>
                      <a:pt x="7" y="11"/>
                    </a:lnTo>
                    <a:lnTo>
                      <a:pt x="8" y="5"/>
                    </a:lnTo>
                    <a:lnTo>
                      <a:pt x="10" y="1"/>
                    </a:lnTo>
                    <a:lnTo>
                      <a:pt x="8" y="0"/>
                    </a:lnTo>
                    <a:lnTo>
                      <a:pt x="8" y="0"/>
                    </a:lnTo>
                    <a:lnTo>
                      <a:pt x="8"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33" name="Freeform 195">
                <a:extLst>
                  <a:ext uri="{FF2B5EF4-FFF2-40B4-BE49-F238E27FC236}">
                    <a16:creationId xmlns:a16="http://schemas.microsoft.com/office/drawing/2014/main" id="{DE2158E2-6713-451E-BC15-244ABC063E71}"/>
                  </a:ext>
                </a:extLst>
              </p:cNvPr>
              <p:cNvSpPr>
                <a:spLocks/>
              </p:cNvSpPr>
              <p:nvPr/>
            </p:nvSpPr>
            <p:spPr bwMode="auto">
              <a:xfrm>
                <a:off x="5481" y="975"/>
                <a:ext cx="8" cy="8"/>
              </a:xfrm>
              <a:custGeom>
                <a:avLst/>
                <a:gdLst>
                  <a:gd name="T0" fmla="*/ 21 w 24"/>
                  <a:gd name="T1" fmla="*/ 0 h 25"/>
                  <a:gd name="T2" fmla="*/ 16 w 24"/>
                  <a:gd name="T3" fmla="*/ 5 h 25"/>
                  <a:gd name="T4" fmla="*/ 11 w 24"/>
                  <a:gd name="T5" fmla="*/ 11 h 25"/>
                  <a:gd name="T6" fmla="*/ 6 w 24"/>
                  <a:gd name="T7" fmla="*/ 17 h 25"/>
                  <a:gd name="T8" fmla="*/ 1 w 24"/>
                  <a:gd name="T9" fmla="*/ 21 h 25"/>
                  <a:gd name="T10" fmla="*/ 0 w 24"/>
                  <a:gd name="T11" fmla="*/ 22 h 25"/>
                  <a:gd name="T12" fmla="*/ 1 w 24"/>
                  <a:gd name="T13" fmla="*/ 25 h 25"/>
                  <a:gd name="T14" fmla="*/ 3 w 24"/>
                  <a:gd name="T15" fmla="*/ 22 h 25"/>
                  <a:gd name="T16" fmla="*/ 7 w 24"/>
                  <a:gd name="T17" fmla="*/ 21 h 25"/>
                  <a:gd name="T18" fmla="*/ 10 w 24"/>
                  <a:gd name="T19" fmla="*/ 19 h 25"/>
                  <a:gd name="T20" fmla="*/ 13 w 24"/>
                  <a:gd name="T21" fmla="*/ 16 h 25"/>
                  <a:gd name="T22" fmla="*/ 18 w 24"/>
                  <a:gd name="T23" fmla="*/ 10 h 25"/>
                  <a:gd name="T24" fmla="*/ 22 w 24"/>
                  <a:gd name="T25" fmla="*/ 5 h 25"/>
                  <a:gd name="T26" fmla="*/ 24 w 24"/>
                  <a:gd name="T27" fmla="*/ 0 h 25"/>
                  <a:gd name="T28" fmla="*/ 21 w 24"/>
                  <a:gd name="T29" fmla="*/ 0 h 25"/>
                  <a:gd name="T30" fmla="*/ 21 w 24"/>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5">
                    <a:moveTo>
                      <a:pt x="21" y="0"/>
                    </a:moveTo>
                    <a:lnTo>
                      <a:pt x="16" y="5"/>
                    </a:lnTo>
                    <a:lnTo>
                      <a:pt x="11" y="11"/>
                    </a:lnTo>
                    <a:lnTo>
                      <a:pt x="6" y="17"/>
                    </a:lnTo>
                    <a:lnTo>
                      <a:pt x="1" y="21"/>
                    </a:lnTo>
                    <a:lnTo>
                      <a:pt x="0" y="22"/>
                    </a:lnTo>
                    <a:lnTo>
                      <a:pt x="1" y="25"/>
                    </a:lnTo>
                    <a:lnTo>
                      <a:pt x="3" y="22"/>
                    </a:lnTo>
                    <a:lnTo>
                      <a:pt x="7" y="21"/>
                    </a:lnTo>
                    <a:lnTo>
                      <a:pt x="10" y="19"/>
                    </a:lnTo>
                    <a:lnTo>
                      <a:pt x="13" y="16"/>
                    </a:lnTo>
                    <a:lnTo>
                      <a:pt x="18" y="10"/>
                    </a:lnTo>
                    <a:lnTo>
                      <a:pt x="22" y="5"/>
                    </a:lnTo>
                    <a:lnTo>
                      <a:pt x="24" y="0"/>
                    </a:lnTo>
                    <a:lnTo>
                      <a:pt x="21" y="0"/>
                    </a:lnTo>
                    <a:lnTo>
                      <a:pt x="21"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34" name="Freeform 196">
                <a:extLst>
                  <a:ext uri="{FF2B5EF4-FFF2-40B4-BE49-F238E27FC236}">
                    <a16:creationId xmlns:a16="http://schemas.microsoft.com/office/drawing/2014/main" id="{36E67B9B-C0E5-4A34-A35A-D97FE4DBB883}"/>
                  </a:ext>
                </a:extLst>
              </p:cNvPr>
              <p:cNvSpPr>
                <a:spLocks/>
              </p:cNvSpPr>
              <p:nvPr/>
            </p:nvSpPr>
            <p:spPr bwMode="auto">
              <a:xfrm>
                <a:off x="5511" y="972"/>
                <a:ext cx="1" cy="5"/>
              </a:xfrm>
              <a:custGeom>
                <a:avLst/>
                <a:gdLst>
                  <a:gd name="T0" fmla="*/ 2 w 3"/>
                  <a:gd name="T1" fmla="*/ 0 h 14"/>
                  <a:gd name="T2" fmla="*/ 0 w 3"/>
                  <a:gd name="T3" fmla="*/ 3 h 14"/>
                  <a:gd name="T4" fmla="*/ 0 w 3"/>
                  <a:gd name="T5" fmla="*/ 6 h 14"/>
                  <a:gd name="T6" fmla="*/ 0 w 3"/>
                  <a:gd name="T7" fmla="*/ 10 h 14"/>
                  <a:gd name="T8" fmla="*/ 2 w 3"/>
                  <a:gd name="T9" fmla="*/ 14 h 14"/>
                  <a:gd name="T10" fmla="*/ 3 w 3"/>
                  <a:gd name="T11" fmla="*/ 10 h 14"/>
                  <a:gd name="T12" fmla="*/ 3 w 3"/>
                  <a:gd name="T13" fmla="*/ 6 h 14"/>
                  <a:gd name="T14" fmla="*/ 3 w 3"/>
                  <a:gd name="T15" fmla="*/ 3 h 14"/>
                  <a:gd name="T16" fmla="*/ 2 w 3"/>
                  <a:gd name="T17" fmla="*/ 0 h 14"/>
                  <a:gd name="T18" fmla="*/ 2 w 3"/>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4">
                    <a:moveTo>
                      <a:pt x="2" y="0"/>
                    </a:moveTo>
                    <a:lnTo>
                      <a:pt x="0" y="3"/>
                    </a:lnTo>
                    <a:lnTo>
                      <a:pt x="0" y="6"/>
                    </a:lnTo>
                    <a:lnTo>
                      <a:pt x="0" y="10"/>
                    </a:lnTo>
                    <a:lnTo>
                      <a:pt x="2" y="14"/>
                    </a:lnTo>
                    <a:lnTo>
                      <a:pt x="3" y="10"/>
                    </a:lnTo>
                    <a:lnTo>
                      <a:pt x="3" y="6"/>
                    </a:lnTo>
                    <a:lnTo>
                      <a:pt x="3" y="3"/>
                    </a:lnTo>
                    <a:lnTo>
                      <a:pt x="2" y="0"/>
                    </a:lnTo>
                    <a:lnTo>
                      <a:pt x="2"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35" name="Freeform 197">
                <a:extLst>
                  <a:ext uri="{FF2B5EF4-FFF2-40B4-BE49-F238E27FC236}">
                    <a16:creationId xmlns:a16="http://schemas.microsoft.com/office/drawing/2014/main" id="{0369D7F0-1163-4735-B0BB-5D3DAE02F29D}"/>
                  </a:ext>
                </a:extLst>
              </p:cNvPr>
              <p:cNvSpPr>
                <a:spLocks/>
              </p:cNvSpPr>
              <p:nvPr/>
            </p:nvSpPr>
            <p:spPr bwMode="auto">
              <a:xfrm>
                <a:off x="5492" y="975"/>
                <a:ext cx="1" cy="6"/>
              </a:xfrm>
              <a:custGeom>
                <a:avLst/>
                <a:gdLst>
                  <a:gd name="T0" fmla="*/ 3 w 5"/>
                  <a:gd name="T1" fmla="*/ 1 h 20"/>
                  <a:gd name="T2" fmla="*/ 1 w 5"/>
                  <a:gd name="T3" fmla="*/ 2 h 20"/>
                  <a:gd name="T4" fmla="*/ 1 w 5"/>
                  <a:gd name="T5" fmla="*/ 5 h 20"/>
                  <a:gd name="T6" fmla="*/ 1 w 5"/>
                  <a:gd name="T7" fmla="*/ 7 h 20"/>
                  <a:gd name="T8" fmla="*/ 1 w 5"/>
                  <a:gd name="T9" fmla="*/ 11 h 20"/>
                  <a:gd name="T10" fmla="*/ 0 w 5"/>
                  <a:gd name="T11" fmla="*/ 15 h 20"/>
                  <a:gd name="T12" fmla="*/ 0 w 5"/>
                  <a:gd name="T13" fmla="*/ 19 h 20"/>
                  <a:gd name="T14" fmla="*/ 1 w 5"/>
                  <a:gd name="T15" fmla="*/ 20 h 20"/>
                  <a:gd name="T16" fmla="*/ 3 w 5"/>
                  <a:gd name="T17" fmla="*/ 19 h 20"/>
                  <a:gd name="T18" fmla="*/ 5 w 5"/>
                  <a:gd name="T19" fmla="*/ 15 h 20"/>
                  <a:gd name="T20" fmla="*/ 5 w 5"/>
                  <a:gd name="T21" fmla="*/ 10 h 20"/>
                  <a:gd name="T22" fmla="*/ 5 w 5"/>
                  <a:gd name="T23" fmla="*/ 5 h 20"/>
                  <a:gd name="T24" fmla="*/ 5 w 5"/>
                  <a:gd name="T25" fmla="*/ 2 h 20"/>
                  <a:gd name="T26" fmla="*/ 4 w 5"/>
                  <a:gd name="T27" fmla="*/ 0 h 20"/>
                  <a:gd name="T28" fmla="*/ 3 w 5"/>
                  <a:gd name="T29" fmla="*/ 1 h 20"/>
                  <a:gd name="T30" fmla="*/ 3 w 5"/>
                  <a:gd name="T3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20">
                    <a:moveTo>
                      <a:pt x="3" y="1"/>
                    </a:moveTo>
                    <a:lnTo>
                      <a:pt x="1" y="2"/>
                    </a:lnTo>
                    <a:lnTo>
                      <a:pt x="1" y="5"/>
                    </a:lnTo>
                    <a:lnTo>
                      <a:pt x="1" y="7"/>
                    </a:lnTo>
                    <a:lnTo>
                      <a:pt x="1" y="11"/>
                    </a:lnTo>
                    <a:lnTo>
                      <a:pt x="0" y="15"/>
                    </a:lnTo>
                    <a:lnTo>
                      <a:pt x="0" y="19"/>
                    </a:lnTo>
                    <a:lnTo>
                      <a:pt x="1" y="20"/>
                    </a:lnTo>
                    <a:lnTo>
                      <a:pt x="3" y="19"/>
                    </a:lnTo>
                    <a:lnTo>
                      <a:pt x="5" y="15"/>
                    </a:lnTo>
                    <a:lnTo>
                      <a:pt x="5" y="10"/>
                    </a:lnTo>
                    <a:lnTo>
                      <a:pt x="5" y="5"/>
                    </a:lnTo>
                    <a:lnTo>
                      <a:pt x="5" y="2"/>
                    </a:lnTo>
                    <a:lnTo>
                      <a:pt x="4" y="0"/>
                    </a:lnTo>
                    <a:lnTo>
                      <a:pt x="3" y="1"/>
                    </a:lnTo>
                    <a:lnTo>
                      <a:pt x="3" y="1"/>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36" name="Freeform 198">
                <a:extLst>
                  <a:ext uri="{FF2B5EF4-FFF2-40B4-BE49-F238E27FC236}">
                    <a16:creationId xmlns:a16="http://schemas.microsoft.com/office/drawing/2014/main" id="{B37434E9-A6F4-4B56-886B-562EA3C19D11}"/>
                  </a:ext>
                </a:extLst>
              </p:cNvPr>
              <p:cNvSpPr>
                <a:spLocks/>
              </p:cNvSpPr>
              <p:nvPr/>
            </p:nvSpPr>
            <p:spPr bwMode="auto">
              <a:xfrm>
                <a:off x="5499" y="974"/>
                <a:ext cx="2" cy="6"/>
              </a:xfrm>
              <a:custGeom>
                <a:avLst/>
                <a:gdLst>
                  <a:gd name="T0" fmla="*/ 5 w 5"/>
                  <a:gd name="T1" fmla="*/ 2 h 17"/>
                  <a:gd name="T2" fmla="*/ 3 w 5"/>
                  <a:gd name="T3" fmla="*/ 0 h 17"/>
                  <a:gd name="T4" fmla="*/ 2 w 5"/>
                  <a:gd name="T5" fmla="*/ 2 h 17"/>
                  <a:gd name="T6" fmla="*/ 1 w 5"/>
                  <a:gd name="T7" fmla="*/ 4 h 17"/>
                  <a:gd name="T8" fmla="*/ 1 w 5"/>
                  <a:gd name="T9" fmla="*/ 8 h 17"/>
                  <a:gd name="T10" fmla="*/ 1 w 5"/>
                  <a:gd name="T11" fmla="*/ 10 h 17"/>
                  <a:gd name="T12" fmla="*/ 1 w 5"/>
                  <a:gd name="T13" fmla="*/ 13 h 17"/>
                  <a:gd name="T14" fmla="*/ 0 w 5"/>
                  <a:gd name="T15" fmla="*/ 14 h 17"/>
                  <a:gd name="T16" fmla="*/ 0 w 5"/>
                  <a:gd name="T17" fmla="*/ 17 h 17"/>
                  <a:gd name="T18" fmla="*/ 2 w 5"/>
                  <a:gd name="T19" fmla="*/ 15 h 17"/>
                  <a:gd name="T20" fmla="*/ 5 w 5"/>
                  <a:gd name="T21" fmla="*/ 14 h 17"/>
                  <a:gd name="T22" fmla="*/ 5 w 5"/>
                  <a:gd name="T23" fmla="*/ 10 h 17"/>
                  <a:gd name="T24" fmla="*/ 5 w 5"/>
                  <a:gd name="T25" fmla="*/ 8 h 17"/>
                  <a:gd name="T26" fmla="*/ 5 w 5"/>
                  <a:gd name="T27" fmla="*/ 4 h 17"/>
                  <a:gd name="T28" fmla="*/ 5 w 5"/>
                  <a:gd name="T29" fmla="*/ 2 h 17"/>
                  <a:gd name="T30" fmla="*/ 5 w 5"/>
                  <a:gd name="T31"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7">
                    <a:moveTo>
                      <a:pt x="5" y="2"/>
                    </a:moveTo>
                    <a:lnTo>
                      <a:pt x="3" y="0"/>
                    </a:lnTo>
                    <a:lnTo>
                      <a:pt x="2" y="2"/>
                    </a:lnTo>
                    <a:lnTo>
                      <a:pt x="1" y="4"/>
                    </a:lnTo>
                    <a:lnTo>
                      <a:pt x="1" y="8"/>
                    </a:lnTo>
                    <a:lnTo>
                      <a:pt x="1" y="10"/>
                    </a:lnTo>
                    <a:lnTo>
                      <a:pt x="1" y="13"/>
                    </a:lnTo>
                    <a:lnTo>
                      <a:pt x="0" y="14"/>
                    </a:lnTo>
                    <a:lnTo>
                      <a:pt x="0" y="17"/>
                    </a:lnTo>
                    <a:lnTo>
                      <a:pt x="2" y="15"/>
                    </a:lnTo>
                    <a:lnTo>
                      <a:pt x="5" y="14"/>
                    </a:lnTo>
                    <a:lnTo>
                      <a:pt x="5" y="10"/>
                    </a:lnTo>
                    <a:lnTo>
                      <a:pt x="5" y="8"/>
                    </a:lnTo>
                    <a:lnTo>
                      <a:pt x="5" y="4"/>
                    </a:lnTo>
                    <a:lnTo>
                      <a:pt x="5" y="2"/>
                    </a:lnTo>
                    <a:lnTo>
                      <a:pt x="5" y="2"/>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37" name="Freeform 199">
                <a:extLst>
                  <a:ext uri="{FF2B5EF4-FFF2-40B4-BE49-F238E27FC236}">
                    <a16:creationId xmlns:a16="http://schemas.microsoft.com/office/drawing/2014/main" id="{7B4BEF81-B6BB-4B51-B811-3EDAEE6FC970}"/>
                  </a:ext>
                </a:extLst>
              </p:cNvPr>
              <p:cNvSpPr>
                <a:spLocks/>
              </p:cNvSpPr>
              <p:nvPr/>
            </p:nvSpPr>
            <p:spPr bwMode="auto">
              <a:xfrm>
                <a:off x="5487" y="978"/>
                <a:ext cx="3" cy="4"/>
              </a:xfrm>
              <a:custGeom>
                <a:avLst/>
                <a:gdLst>
                  <a:gd name="T0" fmla="*/ 8 w 10"/>
                  <a:gd name="T1" fmla="*/ 0 h 11"/>
                  <a:gd name="T2" fmla="*/ 7 w 10"/>
                  <a:gd name="T3" fmla="*/ 2 h 11"/>
                  <a:gd name="T4" fmla="*/ 5 w 10"/>
                  <a:gd name="T5" fmla="*/ 6 h 11"/>
                  <a:gd name="T6" fmla="*/ 3 w 10"/>
                  <a:gd name="T7" fmla="*/ 7 h 11"/>
                  <a:gd name="T8" fmla="*/ 1 w 10"/>
                  <a:gd name="T9" fmla="*/ 10 h 11"/>
                  <a:gd name="T10" fmla="*/ 0 w 10"/>
                  <a:gd name="T11" fmla="*/ 11 h 11"/>
                  <a:gd name="T12" fmla="*/ 1 w 10"/>
                  <a:gd name="T13" fmla="*/ 11 h 11"/>
                  <a:gd name="T14" fmla="*/ 5 w 10"/>
                  <a:gd name="T15" fmla="*/ 11 h 11"/>
                  <a:gd name="T16" fmla="*/ 8 w 10"/>
                  <a:gd name="T17" fmla="*/ 9 h 11"/>
                  <a:gd name="T18" fmla="*/ 10 w 10"/>
                  <a:gd name="T19" fmla="*/ 5 h 11"/>
                  <a:gd name="T20" fmla="*/ 10 w 10"/>
                  <a:gd name="T21" fmla="*/ 1 h 11"/>
                  <a:gd name="T22" fmla="*/ 10 w 10"/>
                  <a:gd name="T23" fmla="*/ 0 h 11"/>
                  <a:gd name="T24" fmla="*/ 8 w 10"/>
                  <a:gd name="T25" fmla="*/ 0 h 11"/>
                  <a:gd name="T26" fmla="*/ 8 w 10"/>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1">
                    <a:moveTo>
                      <a:pt x="8" y="0"/>
                    </a:moveTo>
                    <a:lnTo>
                      <a:pt x="7" y="2"/>
                    </a:lnTo>
                    <a:lnTo>
                      <a:pt x="5" y="6"/>
                    </a:lnTo>
                    <a:lnTo>
                      <a:pt x="3" y="7"/>
                    </a:lnTo>
                    <a:lnTo>
                      <a:pt x="1" y="10"/>
                    </a:lnTo>
                    <a:lnTo>
                      <a:pt x="0" y="11"/>
                    </a:lnTo>
                    <a:lnTo>
                      <a:pt x="1" y="11"/>
                    </a:lnTo>
                    <a:lnTo>
                      <a:pt x="5" y="11"/>
                    </a:lnTo>
                    <a:lnTo>
                      <a:pt x="8" y="9"/>
                    </a:lnTo>
                    <a:lnTo>
                      <a:pt x="10" y="5"/>
                    </a:lnTo>
                    <a:lnTo>
                      <a:pt x="10" y="1"/>
                    </a:lnTo>
                    <a:lnTo>
                      <a:pt x="10" y="0"/>
                    </a:lnTo>
                    <a:lnTo>
                      <a:pt x="8" y="0"/>
                    </a:lnTo>
                    <a:lnTo>
                      <a:pt x="8"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38" name="Freeform 200">
                <a:extLst>
                  <a:ext uri="{FF2B5EF4-FFF2-40B4-BE49-F238E27FC236}">
                    <a16:creationId xmlns:a16="http://schemas.microsoft.com/office/drawing/2014/main" id="{F306E8A6-3CAC-409A-9772-DADA604123B7}"/>
                  </a:ext>
                </a:extLst>
              </p:cNvPr>
              <p:cNvSpPr>
                <a:spLocks/>
              </p:cNvSpPr>
              <p:nvPr/>
            </p:nvSpPr>
            <p:spPr bwMode="auto">
              <a:xfrm>
                <a:off x="5522" y="962"/>
                <a:ext cx="4" cy="6"/>
              </a:xfrm>
              <a:custGeom>
                <a:avLst/>
                <a:gdLst>
                  <a:gd name="T0" fmla="*/ 9 w 10"/>
                  <a:gd name="T1" fmla="*/ 2 h 19"/>
                  <a:gd name="T2" fmla="*/ 5 w 10"/>
                  <a:gd name="T3" fmla="*/ 5 h 19"/>
                  <a:gd name="T4" fmla="*/ 4 w 10"/>
                  <a:gd name="T5" fmla="*/ 10 h 19"/>
                  <a:gd name="T6" fmla="*/ 1 w 10"/>
                  <a:gd name="T7" fmla="*/ 14 h 19"/>
                  <a:gd name="T8" fmla="*/ 0 w 10"/>
                  <a:gd name="T9" fmla="*/ 19 h 19"/>
                  <a:gd name="T10" fmla="*/ 1 w 10"/>
                  <a:gd name="T11" fmla="*/ 19 h 19"/>
                  <a:gd name="T12" fmla="*/ 4 w 10"/>
                  <a:gd name="T13" fmla="*/ 19 h 19"/>
                  <a:gd name="T14" fmla="*/ 6 w 10"/>
                  <a:gd name="T15" fmla="*/ 15 h 19"/>
                  <a:gd name="T16" fmla="*/ 9 w 10"/>
                  <a:gd name="T17" fmla="*/ 11 h 19"/>
                  <a:gd name="T18" fmla="*/ 10 w 10"/>
                  <a:gd name="T19" fmla="*/ 6 h 19"/>
                  <a:gd name="T20" fmla="*/ 10 w 10"/>
                  <a:gd name="T21" fmla="*/ 2 h 19"/>
                  <a:gd name="T22" fmla="*/ 9 w 10"/>
                  <a:gd name="T23" fmla="*/ 0 h 19"/>
                  <a:gd name="T24" fmla="*/ 9 w 10"/>
                  <a:gd name="T25" fmla="*/ 2 h 19"/>
                  <a:gd name="T26" fmla="*/ 9 w 10"/>
                  <a:gd name="T2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9">
                    <a:moveTo>
                      <a:pt x="9" y="2"/>
                    </a:moveTo>
                    <a:lnTo>
                      <a:pt x="5" y="5"/>
                    </a:lnTo>
                    <a:lnTo>
                      <a:pt x="4" y="10"/>
                    </a:lnTo>
                    <a:lnTo>
                      <a:pt x="1" y="14"/>
                    </a:lnTo>
                    <a:lnTo>
                      <a:pt x="0" y="19"/>
                    </a:lnTo>
                    <a:lnTo>
                      <a:pt x="1" y="19"/>
                    </a:lnTo>
                    <a:lnTo>
                      <a:pt x="4" y="19"/>
                    </a:lnTo>
                    <a:lnTo>
                      <a:pt x="6" y="15"/>
                    </a:lnTo>
                    <a:lnTo>
                      <a:pt x="9" y="11"/>
                    </a:lnTo>
                    <a:lnTo>
                      <a:pt x="10" y="6"/>
                    </a:lnTo>
                    <a:lnTo>
                      <a:pt x="10" y="2"/>
                    </a:lnTo>
                    <a:lnTo>
                      <a:pt x="9" y="0"/>
                    </a:lnTo>
                    <a:lnTo>
                      <a:pt x="9" y="2"/>
                    </a:lnTo>
                    <a:lnTo>
                      <a:pt x="9" y="2"/>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39" name="Freeform 201">
                <a:extLst>
                  <a:ext uri="{FF2B5EF4-FFF2-40B4-BE49-F238E27FC236}">
                    <a16:creationId xmlns:a16="http://schemas.microsoft.com/office/drawing/2014/main" id="{7E92FF70-BF0B-474A-A271-8DA2CFCA626E}"/>
                  </a:ext>
                </a:extLst>
              </p:cNvPr>
              <p:cNvSpPr>
                <a:spLocks/>
              </p:cNvSpPr>
              <p:nvPr/>
            </p:nvSpPr>
            <p:spPr bwMode="auto">
              <a:xfrm>
                <a:off x="5527" y="946"/>
                <a:ext cx="2" cy="8"/>
              </a:xfrm>
              <a:custGeom>
                <a:avLst/>
                <a:gdLst>
                  <a:gd name="T0" fmla="*/ 4 w 6"/>
                  <a:gd name="T1" fmla="*/ 0 h 24"/>
                  <a:gd name="T2" fmla="*/ 2 w 6"/>
                  <a:gd name="T3" fmla="*/ 3 h 24"/>
                  <a:gd name="T4" fmla="*/ 2 w 6"/>
                  <a:gd name="T5" fmla="*/ 9 h 24"/>
                  <a:gd name="T6" fmla="*/ 1 w 6"/>
                  <a:gd name="T7" fmla="*/ 15 h 24"/>
                  <a:gd name="T8" fmla="*/ 0 w 6"/>
                  <a:gd name="T9" fmla="*/ 22 h 24"/>
                  <a:gd name="T10" fmla="*/ 0 w 6"/>
                  <a:gd name="T11" fmla="*/ 23 h 24"/>
                  <a:gd name="T12" fmla="*/ 2 w 6"/>
                  <a:gd name="T13" fmla="*/ 24 h 24"/>
                  <a:gd name="T14" fmla="*/ 4 w 6"/>
                  <a:gd name="T15" fmla="*/ 22 h 24"/>
                  <a:gd name="T16" fmla="*/ 5 w 6"/>
                  <a:gd name="T17" fmla="*/ 19 h 24"/>
                  <a:gd name="T18" fmla="*/ 5 w 6"/>
                  <a:gd name="T19" fmla="*/ 15 h 24"/>
                  <a:gd name="T20" fmla="*/ 6 w 6"/>
                  <a:gd name="T21" fmla="*/ 13 h 24"/>
                  <a:gd name="T22" fmla="*/ 6 w 6"/>
                  <a:gd name="T23" fmla="*/ 8 h 24"/>
                  <a:gd name="T24" fmla="*/ 6 w 6"/>
                  <a:gd name="T25" fmla="*/ 4 h 24"/>
                  <a:gd name="T26" fmla="*/ 6 w 6"/>
                  <a:gd name="T27" fmla="*/ 1 h 24"/>
                  <a:gd name="T28" fmla="*/ 6 w 6"/>
                  <a:gd name="T29" fmla="*/ 1 h 24"/>
                  <a:gd name="T30" fmla="*/ 5 w 6"/>
                  <a:gd name="T31" fmla="*/ 0 h 24"/>
                  <a:gd name="T32" fmla="*/ 4 w 6"/>
                  <a:gd name="T33" fmla="*/ 0 h 24"/>
                  <a:gd name="T34" fmla="*/ 4 w 6"/>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24">
                    <a:moveTo>
                      <a:pt x="4" y="0"/>
                    </a:moveTo>
                    <a:lnTo>
                      <a:pt x="2" y="3"/>
                    </a:lnTo>
                    <a:lnTo>
                      <a:pt x="2" y="9"/>
                    </a:lnTo>
                    <a:lnTo>
                      <a:pt x="1" y="15"/>
                    </a:lnTo>
                    <a:lnTo>
                      <a:pt x="0" y="22"/>
                    </a:lnTo>
                    <a:lnTo>
                      <a:pt x="0" y="23"/>
                    </a:lnTo>
                    <a:lnTo>
                      <a:pt x="2" y="24"/>
                    </a:lnTo>
                    <a:lnTo>
                      <a:pt x="4" y="22"/>
                    </a:lnTo>
                    <a:lnTo>
                      <a:pt x="5" y="19"/>
                    </a:lnTo>
                    <a:lnTo>
                      <a:pt x="5" y="15"/>
                    </a:lnTo>
                    <a:lnTo>
                      <a:pt x="6" y="13"/>
                    </a:lnTo>
                    <a:lnTo>
                      <a:pt x="6" y="8"/>
                    </a:lnTo>
                    <a:lnTo>
                      <a:pt x="6" y="4"/>
                    </a:lnTo>
                    <a:lnTo>
                      <a:pt x="6" y="1"/>
                    </a:lnTo>
                    <a:lnTo>
                      <a:pt x="6" y="1"/>
                    </a:lnTo>
                    <a:lnTo>
                      <a:pt x="5" y="0"/>
                    </a:lnTo>
                    <a:lnTo>
                      <a:pt x="4" y="0"/>
                    </a:lnTo>
                    <a:lnTo>
                      <a:pt x="4"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40" name="Freeform 202">
                <a:extLst>
                  <a:ext uri="{FF2B5EF4-FFF2-40B4-BE49-F238E27FC236}">
                    <a16:creationId xmlns:a16="http://schemas.microsoft.com/office/drawing/2014/main" id="{DC02E443-AC43-4550-A662-7AF4B706BD51}"/>
                  </a:ext>
                </a:extLst>
              </p:cNvPr>
              <p:cNvSpPr>
                <a:spLocks/>
              </p:cNvSpPr>
              <p:nvPr/>
            </p:nvSpPr>
            <p:spPr bwMode="auto">
              <a:xfrm>
                <a:off x="5527" y="954"/>
                <a:ext cx="2" cy="4"/>
              </a:xfrm>
              <a:custGeom>
                <a:avLst/>
                <a:gdLst>
                  <a:gd name="T0" fmla="*/ 5 w 6"/>
                  <a:gd name="T1" fmla="*/ 0 h 13"/>
                  <a:gd name="T2" fmla="*/ 2 w 6"/>
                  <a:gd name="T3" fmla="*/ 1 h 13"/>
                  <a:gd name="T4" fmla="*/ 1 w 6"/>
                  <a:gd name="T5" fmla="*/ 4 h 13"/>
                  <a:gd name="T6" fmla="*/ 0 w 6"/>
                  <a:gd name="T7" fmla="*/ 8 h 13"/>
                  <a:gd name="T8" fmla="*/ 0 w 6"/>
                  <a:gd name="T9" fmla="*/ 11 h 13"/>
                  <a:gd name="T10" fmla="*/ 0 w 6"/>
                  <a:gd name="T11" fmla="*/ 13 h 13"/>
                  <a:gd name="T12" fmla="*/ 2 w 6"/>
                  <a:gd name="T13" fmla="*/ 11 h 13"/>
                  <a:gd name="T14" fmla="*/ 4 w 6"/>
                  <a:gd name="T15" fmla="*/ 9 h 13"/>
                  <a:gd name="T16" fmla="*/ 5 w 6"/>
                  <a:gd name="T17" fmla="*/ 8 h 13"/>
                  <a:gd name="T18" fmla="*/ 5 w 6"/>
                  <a:gd name="T19" fmla="*/ 5 h 13"/>
                  <a:gd name="T20" fmla="*/ 6 w 6"/>
                  <a:gd name="T21" fmla="*/ 3 h 13"/>
                  <a:gd name="T22" fmla="*/ 5 w 6"/>
                  <a:gd name="T23" fmla="*/ 1 h 13"/>
                  <a:gd name="T24" fmla="*/ 5 w 6"/>
                  <a:gd name="T25" fmla="*/ 0 h 13"/>
                  <a:gd name="T26" fmla="*/ 5 w 6"/>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3">
                    <a:moveTo>
                      <a:pt x="5" y="0"/>
                    </a:moveTo>
                    <a:lnTo>
                      <a:pt x="2" y="1"/>
                    </a:lnTo>
                    <a:lnTo>
                      <a:pt x="1" y="4"/>
                    </a:lnTo>
                    <a:lnTo>
                      <a:pt x="0" y="8"/>
                    </a:lnTo>
                    <a:lnTo>
                      <a:pt x="0" y="11"/>
                    </a:lnTo>
                    <a:lnTo>
                      <a:pt x="0" y="13"/>
                    </a:lnTo>
                    <a:lnTo>
                      <a:pt x="2" y="11"/>
                    </a:lnTo>
                    <a:lnTo>
                      <a:pt x="4" y="9"/>
                    </a:lnTo>
                    <a:lnTo>
                      <a:pt x="5" y="8"/>
                    </a:lnTo>
                    <a:lnTo>
                      <a:pt x="5" y="5"/>
                    </a:lnTo>
                    <a:lnTo>
                      <a:pt x="6" y="3"/>
                    </a:lnTo>
                    <a:lnTo>
                      <a:pt x="5" y="1"/>
                    </a:lnTo>
                    <a:lnTo>
                      <a:pt x="5" y="0"/>
                    </a:lnTo>
                    <a:lnTo>
                      <a:pt x="5"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41" name="Freeform 203">
                <a:extLst>
                  <a:ext uri="{FF2B5EF4-FFF2-40B4-BE49-F238E27FC236}">
                    <a16:creationId xmlns:a16="http://schemas.microsoft.com/office/drawing/2014/main" id="{13B02C86-1D77-4809-A500-F17239317764}"/>
                  </a:ext>
                </a:extLst>
              </p:cNvPr>
              <p:cNvSpPr>
                <a:spLocks/>
              </p:cNvSpPr>
              <p:nvPr/>
            </p:nvSpPr>
            <p:spPr bwMode="auto">
              <a:xfrm>
                <a:off x="5526" y="959"/>
                <a:ext cx="2" cy="3"/>
              </a:xfrm>
              <a:custGeom>
                <a:avLst/>
                <a:gdLst>
                  <a:gd name="T0" fmla="*/ 5 w 5"/>
                  <a:gd name="T1" fmla="*/ 0 h 9"/>
                  <a:gd name="T2" fmla="*/ 2 w 5"/>
                  <a:gd name="T3" fmla="*/ 4 h 9"/>
                  <a:gd name="T4" fmla="*/ 0 w 5"/>
                  <a:gd name="T5" fmla="*/ 8 h 9"/>
                  <a:gd name="T6" fmla="*/ 0 w 5"/>
                  <a:gd name="T7" fmla="*/ 9 h 9"/>
                  <a:gd name="T8" fmla="*/ 3 w 5"/>
                  <a:gd name="T9" fmla="*/ 9 h 9"/>
                  <a:gd name="T10" fmla="*/ 4 w 5"/>
                  <a:gd name="T11" fmla="*/ 6 h 9"/>
                  <a:gd name="T12" fmla="*/ 5 w 5"/>
                  <a:gd name="T13" fmla="*/ 3 h 9"/>
                  <a:gd name="T14" fmla="*/ 5 w 5"/>
                  <a:gd name="T15" fmla="*/ 0 h 9"/>
                  <a:gd name="T16" fmla="*/ 5 w 5"/>
                  <a:gd name="T17" fmla="*/ 0 h 9"/>
                  <a:gd name="T18" fmla="*/ 5 w 5"/>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9">
                    <a:moveTo>
                      <a:pt x="5" y="0"/>
                    </a:moveTo>
                    <a:lnTo>
                      <a:pt x="2" y="4"/>
                    </a:lnTo>
                    <a:lnTo>
                      <a:pt x="0" y="8"/>
                    </a:lnTo>
                    <a:lnTo>
                      <a:pt x="0" y="9"/>
                    </a:lnTo>
                    <a:lnTo>
                      <a:pt x="3" y="9"/>
                    </a:lnTo>
                    <a:lnTo>
                      <a:pt x="4" y="6"/>
                    </a:lnTo>
                    <a:lnTo>
                      <a:pt x="5" y="3"/>
                    </a:lnTo>
                    <a:lnTo>
                      <a:pt x="5" y="0"/>
                    </a:lnTo>
                    <a:lnTo>
                      <a:pt x="5" y="0"/>
                    </a:lnTo>
                    <a:lnTo>
                      <a:pt x="5"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642" name="Freeform 204">
                <a:extLst>
                  <a:ext uri="{FF2B5EF4-FFF2-40B4-BE49-F238E27FC236}">
                    <a16:creationId xmlns:a16="http://schemas.microsoft.com/office/drawing/2014/main" id="{03933B08-3D60-41DE-81CA-1264D1CB16DE}"/>
                  </a:ext>
                </a:extLst>
              </p:cNvPr>
              <p:cNvSpPr>
                <a:spLocks/>
              </p:cNvSpPr>
              <p:nvPr/>
            </p:nvSpPr>
            <p:spPr bwMode="auto">
              <a:xfrm>
                <a:off x="5472" y="978"/>
                <a:ext cx="5" cy="5"/>
              </a:xfrm>
              <a:custGeom>
                <a:avLst/>
                <a:gdLst>
                  <a:gd name="T0" fmla="*/ 4 w 15"/>
                  <a:gd name="T1" fmla="*/ 9 h 14"/>
                  <a:gd name="T2" fmla="*/ 0 w 15"/>
                  <a:gd name="T3" fmla="*/ 11 h 14"/>
                  <a:gd name="T4" fmla="*/ 0 w 15"/>
                  <a:gd name="T5" fmla="*/ 14 h 14"/>
                  <a:gd name="T6" fmla="*/ 1 w 15"/>
                  <a:gd name="T7" fmla="*/ 14 h 14"/>
                  <a:gd name="T8" fmla="*/ 4 w 15"/>
                  <a:gd name="T9" fmla="*/ 14 h 14"/>
                  <a:gd name="T10" fmla="*/ 6 w 15"/>
                  <a:gd name="T11" fmla="*/ 11 h 14"/>
                  <a:gd name="T12" fmla="*/ 10 w 15"/>
                  <a:gd name="T13" fmla="*/ 10 h 14"/>
                  <a:gd name="T14" fmla="*/ 13 w 15"/>
                  <a:gd name="T15" fmla="*/ 6 h 14"/>
                  <a:gd name="T16" fmla="*/ 15 w 15"/>
                  <a:gd name="T17" fmla="*/ 4 h 14"/>
                  <a:gd name="T18" fmla="*/ 15 w 15"/>
                  <a:gd name="T19" fmla="*/ 0 h 14"/>
                  <a:gd name="T20" fmla="*/ 14 w 15"/>
                  <a:gd name="T21" fmla="*/ 0 h 14"/>
                  <a:gd name="T22" fmla="*/ 11 w 15"/>
                  <a:gd name="T23" fmla="*/ 1 h 14"/>
                  <a:gd name="T24" fmla="*/ 8 w 15"/>
                  <a:gd name="T25" fmla="*/ 4 h 14"/>
                  <a:gd name="T26" fmla="*/ 5 w 15"/>
                  <a:gd name="T27" fmla="*/ 6 h 14"/>
                  <a:gd name="T28" fmla="*/ 4 w 15"/>
                  <a:gd name="T29" fmla="*/ 9 h 14"/>
                  <a:gd name="T30" fmla="*/ 4 w 15"/>
                  <a:gd name="T3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4">
                    <a:moveTo>
                      <a:pt x="4" y="9"/>
                    </a:moveTo>
                    <a:lnTo>
                      <a:pt x="0" y="11"/>
                    </a:lnTo>
                    <a:lnTo>
                      <a:pt x="0" y="14"/>
                    </a:lnTo>
                    <a:lnTo>
                      <a:pt x="1" y="14"/>
                    </a:lnTo>
                    <a:lnTo>
                      <a:pt x="4" y="14"/>
                    </a:lnTo>
                    <a:lnTo>
                      <a:pt x="6" y="11"/>
                    </a:lnTo>
                    <a:lnTo>
                      <a:pt x="10" y="10"/>
                    </a:lnTo>
                    <a:lnTo>
                      <a:pt x="13" y="6"/>
                    </a:lnTo>
                    <a:lnTo>
                      <a:pt x="15" y="4"/>
                    </a:lnTo>
                    <a:lnTo>
                      <a:pt x="15" y="0"/>
                    </a:lnTo>
                    <a:lnTo>
                      <a:pt x="14" y="0"/>
                    </a:lnTo>
                    <a:lnTo>
                      <a:pt x="11" y="1"/>
                    </a:lnTo>
                    <a:lnTo>
                      <a:pt x="8" y="4"/>
                    </a:lnTo>
                    <a:lnTo>
                      <a:pt x="5" y="6"/>
                    </a:lnTo>
                    <a:lnTo>
                      <a:pt x="4" y="9"/>
                    </a:lnTo>
                    <a:lnTo>
                      <a:pt x="4" y="9"/>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sp>
          <p:nvSpPr>
            <p:cNvPr id="343" name="Freeform 206">
              <a:extLst>
                <a:ext uri="{FF2B5EF4-FFF2-40B4-BE49-F238E27FC236}">
                  <a16:creationId xmlns:a16="http://schemas.microsoft.com/office/drawing/2014/main" id="{1D25BF8A-8E09-4FCB-8023-F17975AC22C8}"/>
                </a:ext>
              </a:extLst>
            </p:cNvPr>
            <p:cNvSpPr>
              <a:spLocks/>
            </p:cNvSpPr>
            <p:nvPr/>
          </p:nvSpPr>
          <p:spPr bwMode="auto">
            <a:xfrm>
              <a:off x="5423" y="1025"/>
              <a:ext cx="7" cy="2"/>
            </a:xfrm>
            <a:custGeom>
              <a:avLst/>
              <a:gdLst>
                <a:gd name="T0" fmla="*/ 6 w 20"/>
                <a:gd name="T1" fmla="*/ 7 h 7"/>
                <a:gd name="T2" fmla="*/ 1 w 20"/>
                <a:gd name="T3" fmla="*/ 7 h 7"/>
                <a:gd name="T4" fmla="*/ 0 w 20"/>
                <a:gd name="T5" fmla="*/ 5 h 7"/>
                <a:gd name="T6" fmla="*/ 0 w 20"/>
                <a:gd name="T7" fmla="*/ 4 h 7"/>
                <a:gd name="T8" fmla="*/ 2 w 20"/>
                <a:gd name="T9" fmla="*/ 3 h 7"/>
                <a:gd name="T10" fmla="*/ 5 w 20"/>
                <a:gd name="T11" fmla="*/ 2 h 7"/>
                <a:gd name="T12" fmla="*/ 9 w 20"/>
                <a:gd name="T13" fmla="*/ 2 h 7"/>
                <a:gd name="T14" fmla="*/ 14 w 20"/>
                <a:gd name="T15" fmla="*/ 0 h 7"/>
                <a:gd name="T16" fmla="*/ 18 w 20"/>
                <a:gd name="T17" fmla="*/ 2 h 7"/>
                <a:gd name="T18" fmla="*/ 20 w 20"/>
                <a:gd name="T19" fmla="*/ 3 h 7"/>
                <a:gd name="T20" fmla="*/ 20 w 20"/>
                <a:gd name="T21" fmla="*/ 4 h 7"/>
                <a:gd name="T22" fmla="*/ 16 w 20"/>
                <a:gd name="T23" fmla="*/ 5 h 7"/>
                <a:gd name="T24" fmla="*/ 13 w 20"/>
                <a:gd name="T25" fmla="*/ 5 h 7"/>
                <a:gd name="T26" fmla="*/ 9 w 20"/>
                <a:gd name="T27" fmla="*/ 5 h 7"/>
                <a:gd name="T28" fmla="*/ 6 w 20"/>
                <a:gd name="T29" fmla="*/ 7 h 7"/>
                <a:gd name="T30" fmla="*/ 6 w 20"/>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7">
                  <a:moveTo>
                    <a:pt x="6" y="7"/>
                  </a:moveTo>
                  <a:lnTo>
                    <a:pt x="1" y="7"/>
                  </a:lnTo>
                  <a:lnTo>
                    <a:pt x="0" y="5"/>
                  </a:lnTo>
                  <a:lnTo>
                    <a:pt x="0" y="4"/>
                  </a:lnTo>
                  <a:lnTo>
                    <a:pt x="2" y="3"/>
                  </a:lnTo>
                  <a:lnTo>
                    <a:pt x="5" y="2"/>
                  </a:lnTo>
                  <a:lnTo>
                    <a:pt x="9" y="2"/>
                  </a:lnTo>
                  <a:lnTo>
                    <a:pt x="14" y="0"/>
                  </a:lnTo>
                  <a:lnTo>
                    <a:pt x="18" y="2"/>
                  </a:lnTo>
                  <a:lnTo>
                    <a:pt x="20" y="3"/>
                  </a:lnTo>
                  <a:lnTo>
                    <a:pt x="20" y="4"/>
                  </a:lnTo>
                  <a:lnTo>
                    <a:pt x="16" y="5"/>
                  </a:lnTo>
                  <a:lnTo>
                    <a:pt x="13" y="5"/>
                  </a:lnTo>
                  <a:lnTo>
                    <a:pt x="9" y="5"/>
                  </a:lnTo>
                  <a:lnTo>
                    <a:pt x="6" y="7"/>
                  </a:lnTo>
                  <a:lnTo>
                    <a:pt x="6" y="7"/>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44" name="Freeform 207">
              <a:extLst>
                <a:ext uri="{FF2B5EF4-FFF2-40B4-BE49-F238E27FC236}">
                  <a16:creationId xmlns:a16="http://schemas.microsoft.com/office/drawing/2014/main" id="{7FC5866F-0353-4287-A794-C772E32A19CE}"/>
                </a:ext>
              </a:extLst>
            </p:cNvPr>
            <p:cNvSpPr>
              <a:spLocks/>
            </p:cNvSpPr>
            <p:nvPr/>
          </p:nvSpPr>
          <p:spPr bwMode="auto">
            <a:xfrm>
              <a:off x="5419" y="1019"/>
              <a:ext cx="7" cy="2"/>
            </a:xfrm>
            <a:custGeom>
              <a:avLst/>
              <a:gdLst>
                <a:gd name="T0" fmla="*/ 5 w 20"/>
                <a:gd name="T1" fmla="*/ 8 h 8"/>
                <a:gd name="T2" fmla="*/ 1 w 20"/>
                <a:gd name="T3" fmla="*/ 8 h 8"/>
                <a:gd name="T4" fmla="*/ 0 w 20"/>
                <a:gd name="T5" fmla="*/ 7 h 8"/>
                <a:gd name="T6" fmla="*/ 0 w 20"/>
                <a:gd name="T7" fmla="*/ 6 h 8"/>
                <a:gd name="T8" fmla="*/ 2 w 20"/>
                <a:gd name="T9" fmla="*/ 5 h 8"/>
                <a:gd name="T10" fmla="*/ 6 w 20"/>
                <a:gd name="T11" fmla="*/ 3 h 8"/>
                <a:gd name="T12" fmla="*/ 10 w 20"/>
                <a:gd name="T13" fmla="*/ 1 h 8"/>
                <a:gd name="T14" fmla="*/ 13 w 20"/>
                <a:gd name="T15" fmla="*/ 0 h 8"/>
                <a:gd name="T16" fmla="*/ 17 w 20"/>
                <a:gd name="T17" fmla="*/ 1 h 8"/>
                <a:gd name="T18" fmla="*/ 20 w 20"/>
                <a:gd name="T19" fmla="*/ 2 h 8"/>
                <a:gd name="T20" fmla="*/ 20 w 20"/>
                <a:gd name="T21" fmla="*/ 3 h 8"/>
                <a:gd name="T22" fmla="*/ 15 w 20"/>
                <a:gd name="T23" fmla="*/ 5 h 8"/>
                <a:gd name="T24" fmla="*/ 12 w 20"/>
                <a:gd name="T25" fmla="*/ 6 h 8"/>
                <a:gd name="T26" fmla="*/ 8 w 20"/>
                <a:gd name="T27" fmla="*/ 7 h 8"/>
                <a:gd name="T28" fmla="*/ 5 w 20"/>
                <a:gd name="T29" fmla="*/ 8 h 8"/>
                <a:gd name="T30" fmla="*/ 5 w 20"/>
                <a:gd name="T3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8">
                  <a:moveTo>
                    <a:pt x="5" y="8"/>
                  </a:moveTo>
                  <a:lnTo>
                    <a:pt x="1" y="8"/>
                  </a:lnTo>
                  <a:lnTo>
                    <a:pt x="0" y="7"/>
                  </a:lnTo>
                  <a:lnTo>
                    <a:pt x="0" y="6"/>
                  </a:lnTo>
                  <a:lnTo>
                    <a:pt x="2" y="5"/>
                  </a:lnTo>
                  <a:lnTo>
                    <a:pt x="6" y="3"/>
                  </a:lnTo>
                  <a:lnTo>
                    <a:pt x="10" y="1"/>
                  </a:lnTo>
                  <a:lnTo>
                    <a:pt x="13" y="0"/>
                  </a:lnTo>
                  <a:lnTo>
                    <a:pt x="17" y="1"/>
                  </a:lnTo>
                  <a:lnTo>
                    <a:pt x="20" y="2"/>
                  </a:lnTo>
                  <a:lnTo>
                    <a:pt x="20" y="3"/>
                  </a:lnTo>
                  <a:lnTo>
                    <a:pt x="15" y="5"/>
                  </a:lnTo>
                  <a:lnTo>
                    <a:pt x="12" y="6"/>
                  </a:lnTo>
                  <a:lnTo>
                    <a:pt x="8" y="7"/>
                  </a:lnTo>
                  <a:lnTo>
                    <a:pt x="5" y="8"/>
                  </a:lnTo>
                  <a:lnTo>
                    <a:pt x="5" y="8"/>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45" name="Freeform 208">
              <a:extLst>
                <a:ext uri="{FF2B5EF4-FFF2-40B4-BE49-F238E27FC236}">
                  <a16:creationId xmlns:a16="http://schemas.microsoft.com/office/drawing/2014/main" id="{8DBC3BA4-4CEE-4B3D-A89C-ACE4D2450664}"/>
                </a:ext>
              </a:extLst>
            </p:cNvPr>
            <p:cNvSpPr>
              <a:spLocks/>
            </p:cNvSpPr>
            <p:nvPr/>
          </p:nvSpPr>
          <p:spPr bwMode="auto">
            <a:xfrm>
              <a:off x="5417" y="1007"/>
              <a:ext cx="3" cy="8"/>
            </a:xfrm>
            <a:custGeom>
              <a:avLst/>
              <a:gdLst>
                <a:gd name="T0" fmla="*/ 2 w 8"/>
                <a:gd name="T1" fmla="*/ 24 h 24"/>
                <a:gd name="T2" fmla="*/ 0 w 8"/>
                <a:gd name="T3" fmla="*/ 19 h 24"/>
                <a:gd name="T4" fmla="*/ 2 w 8"/>
                <a:gd name="T5" fmla="*/ 12 h 24"/>
                <a:gd name="T6" fmla="*/ 3 w 8"/>
                <a:gd name="T7" fmla="*/ 6 h 24"/>
                <a:gd name="T8" fmla="*/ 3 w 8"/>
                <a:gd name="T9" fmla="*/ 1 h 24"/>
                <a:gd name="T10" fmla="*/ 3 w 8"/>
                <a:gd name="T11" fmla="*/ 0 h 24"/>
                <a:gd name="T12" fmla="*/ 4 w 8"/>
                <a:gd name="T13" fmla="*/ 0 h 24"/>
                <a:gd name="T14" fmla="*/ 5 w 8"/>
                <a:gd name="T15" fmla="*/ 0 h 24"/>
                <a:gd name="T16" fmla="*/ 7 w 8"/>
                <a:gd name="T17" fmla="*/ 1 h 24"/>
                <a:gd name="T18" fmla="*/ 8 w 8"/>
                <a:gd name="T19" fmla="*/ 5 h 24"/>
                <a:gd name="T20" fmla="*/ 7 w 8"/>
                <a:gd name="T21" fmla="*/ 11 h 24"/>
                <a:gd name="T22" fmla="*/ 5 w 8"/>
                <a:gd name="T23" fmla="*/ 16 h 24"/>
                <a:gd name="T24" fmla="*/ 4 w 8"/>
                <a:gd name="T25" fmla="*/ 21 h 24"/>
                <a:gd name="T26" fmla="*/ 4 w 8"/>
                <a:gd name="T27" fmla="*/ 22 h 24"/>
                <a:gd name="T28" fmla="*/ 2 w 8"/>
                <a:gd name="T29" fmla="*/ 24 h 24"/>
                <a:gd name="T30" fmla="*/ 2 w 8"/>
                <a:gd name="T3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24">
                  <a:moveTo>
                    <a:pt x="2" y="24"/>
                  </a:moveTo>
                  <a:lnTo>
                    <a:pt x="0" y="19"/>
                  </a:lnTo>
                  <a:lnTo>
                    <a:pt x="2" y="12"/>
                  </a:lnTo>
                  <a:lnTo>
                    <a:pt x="3" y="6"/>
                  </a:lnTo>
                  <a:lnTo>
                    <a:pt x="3" y="1"/>
                  </a:lnTo>
                  <a:lnTo>
                    <a:pt x="3" y="0"/>
                  </a:lnTo>
                  <a:lnTo>
                    <a:pt x="4" y="0"/>
                  </a:lnTo>
                  <a:lnTo>
                    <a:pt x="5" y="0"/>
                  </a:lnTo>
                  <a:lnTo>
                    <a:pt x="7" y="1"/>
                  </a:lnTo>
                  <a:lnTo>
                    <a:pt x="8" y="5"/>
                  </a:lnTo>
                  <a:lnTo>
                    <a:pt x="7" y="11"/>
                  </a:lnTo>
                  <a:lnTo>
                    <a:pt x="5" y="16"/>
                  </a:lnTo>
                  <a:lnTo>
                    <a:pt x="4" y="21"/>
                  </a:lnTo>
                  <a:lnTo>
                    <a:pt x="4" y="22"/>
                  </a:lnTo>
                  <a:lnTo>
                    <a:pt x="2" y="24"/>
                  </a:lnTo>
                  <a:lnTo>
                    <a:pt x="2" y="24"/>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46" name="Freeform 209">
              <a:extLst>
                <a:ext uri="{FF2B5EF4-FFF2-40B4-BE49-F238E27FC236}">
                  <a16:creationId xmlns:a16="http://schemas.microsoft.com/office/drawing/2014/main" id="{6AFB46AF-5C42-49F8-AB89-241692E0DE93}"/>
                </a:ext>
              </a:extLst>
            </p:cNvPr>
            <p:cNvSpPr>
              <a:spLocks/>
            </p:cNvSpPr>
            <p:nvPr/>
          </p:nvSpPr>
          <p:spPr bwMode="auto">
            <a:xfrm>
              <a:off x="5420" y="1013"/>
              <a:ext cx="2" cy="4"/>
            </a:xfrm>
            <a:custGeom>
              <a:avLst/>
              <a:gdLst>
                <a:gd name="T0" fmla="*/ 3 w 5"/>
                <a:gd name="T1" fmla="*/ 12 h 13"/>
                <a:gd name="T2" fmla="*/ 2 w 5"/>
                <a:gd name="T3" fmla="*/ 13 h 13"/>
                <a:gd name="T4" fmla="*/ 0 w 5"/>
                <a:gd name="T5" fmla="*/ 12 h 13"/>
                <a:gd name="T6" fmla="*/ 0 w 5"/>
                <a:gd name="T7" fmla="*/ 9 h 13"/>
                <a:gd name="T8" fmla="*/ 0 w 5"/>
                <a:gd name="T9" fmla="*/ 7 h 13"/>
                <a:gd name="T10" fmla="*/ 0 w 5"/>
                <a:gd name="T11" fmla="*/ 3 h 13"/>
                <a:gd name="T12" fmla="*/ 2 w 5"/>
                <a:gd name="T13" fmla="*/ 2 h 13"/>
                <a:gd name="T14" fmla="*/ 3 w 5"/>
                <a:gd name="T15" fmla="*/ 0 h 13"/>
                <a:gd name="T16" fmla="*/ 5 w 5"/>
                <a:gd name="T17" fmla="*/ 2 h 13"/>
                <a:gd name="T18" fmla="*/ 5 w 5"/>
                <a:gd name="T19" fmla="*/ 4 h 13"/>
                <a:gd name="T20" fmla="*/ 5 w 5"/>
                <a:gd name="T21" fmla="*/ 7 h 13"/>
                <a:gd name="T22" fmla="*/ 5 w 5"/>
                <a:gd name="T23" fmla="*/ 9 h 13"/>
                <a:gd name="T24" fmla="*/ 3 w 5"/>
                <a:gd name="T25" fmla="*/ 12 h 13"/>
                <a:gd name="T26" fmla="*/ 3 w 5"/>
                <a:gd name="T2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3">
                  <a:moveTo>
                    <a:pt x="3" y="12"/>
                  </a:moveTo>
                  <a:lnTo>
                    <a:pt x="2" y="13"/>
                  </a:lnTo>
                  <a:lnTo>
                    <a:pt x="0" y="12"/>
                  </a:lnTo>
                  <a:lnTo>
                    <a:pt x="0" y="9"/>
                  </a:lnTo>
                  <a:lnTo>
                    <a:pt x="0" y="7"/>
                  </a:lnTo>
                  <a:lnTo>
                    <a:pt x="0" y="3"/>
                  </a:lnTo>
                  <a:lnTo>
                    <a:pt x="2" y="2"/>
                  </a:lnTo>
                  <a:lnTo>
                    <a:pt x="3" y="0"/>
                  </a:lnTo>
                  <a:lnTo>
                    <a:pt x="5" y="2"/>
                  </a:lnTo>
                  <a:lnTo>
                    <a:pt x="5" y="4"/>
                  </a:lnTo>
                  <a:lnTo>
                    <a:pt x="5" y="7"/>
                  </a:lnTo>
                  <a:lnTo>
                    <a:pt x="5" y="9"/>
                  </a:lnTo>
                  <a:lnTo>
                    <a:pt x="3" y="12"/>
                  </a:lnTo>
                  <a:lnTo>
                    <a:pt x="3" y="12"/>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47" name="Freeform 210">
              <a:extLst>
                <a:ext uri="{FF2B5EF4-FFF2-40B4-BE49-F238E27FC236}">
                  <a16:creationId xmlns:a16="http://schemas.microsoft.com/office/drawing/2014/main" id="{AB12E578-2146-4344-8425-1975DE9DF6C6}"/>
                </a:ext>
              </a:extLst>
            </p:cNvPr>
            <p:cNvSpPr>
              <a:spLocks/>
            </p:cNvSpPr>
            <p:nvPr/>
          </p:nvSpPr>
          <p:spPr bwMode="auto">
            <a:xfrm>
              <a:off x="5414" y="1002"/>
              <a:ext cx="3" cy="9"/>
            </a:xfrm>
            <a:custGeom>
              <a:avLst/>
              <a:gdLst>
                <a:gd name="T0" fmla="*/ 3 w 7"/>
                <a:gd name="T1" fmla="*/ 27 h 27"/>
                <a:gd name="T2" fmla="*/ 0 w 7"/>
                <a:gd name="T3" fmla="*/ 27 h 27"/>
                <a:gd name="T4" fmla="*/ 1 w 7"/>
                <a:gd name="T5" fmla="*/ 19 h 27"/>
                <a:gd name="T6" fmla="*/ 2 w 7"/>
                <a:gd name="T7" fmla="*/ 10 h 27"/>
                <a:gd name="T8" fmla="*/ 2 w 7"/>
                <a:gd name="T9" fmla="*/ 4 h 27"/>
                <a:gd name="T10" fmla="*/ 3 w 7"/>
                <a:gd name="T11" fmla="*/ 2 h 27"/>
                <a:gd name="T12" fmla="*/ 5 w 7"/>
                <a:gd name="T13" fmla="*/ 0 h 27"/>
                <a:gd name="T14" fmla="*/ 5 w 7"/>
                <a:gd name="T15" fmla="*/ 2 h 27"/>
                <a:gd name="T16" fmla="*/ 6 w 7"/>
                <a:gd name="T17" fmla="*/ 3 h 27"/>
                <a:gd name="T18" fmla="*/ 7 w 7"/>
                <a:gd name="T19" fmla="*/ 7 h 27"/>
                <a:gd name="T20" fmla="*/ 7 w 7"/>
                <a:gd name="T21" fmla="*/ 13 h 27"/>
                <a:gd name="T22" fmla="*/ 5 w 7"/>
                <a:gd name="T23" fmla="*/ 20 h 27"/>
                <a:gd name="T24" fmla="*/ 3 w 7"/>
                <a:gd name="T25" fmla="*/ 27 h 27"/>
                <a:gd name="T26" fmla="*/ 3 w 7"/>
                <a:gd name="T2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27">
                  <a:moveTo>
                    <a:pt x="3" y="27"/>
                  </a:moveTo>
                  <a:lnTo>
                    <a:pt x="0" y="27"/>
                  </a:lnTo>
                  <a:lnTo>
                    <a:pt x="1" y="19"/>
                  </a:lnTo>
                  <a:lnTo>
                    <a:pt x="2" y="10"/>
                  </a:lnTo>
                  <a:lnTo>
                    <a:pt x="2" y="4"/>
                  </a:lnTo>
                  <a:lnTo>
                    <a:pt x="3" y="2"/>
                  </a:lnTo>
                  <a:lnTo>
                    <a:pt x="5" y="0"/>
                  </a:lnTo>
                  <a:lnTo>
                    <a:pt x="5" y="2"/>
                  </a:lnTo>
                  <a:lnTo>
                    <a:pt x="6" y="3"/>
                  </a:lnTo>
                  <a:lnTo>
                    <a:pt x="7" y="7"/>
                  </a:lnTo>
                  <a:lnTo>
                    <a:pt x="7" y="13"/>
                  </a:lnTo>
                  <a:lnTo>
                    <a:pt x="5" y="20"/>
                  </a:lnTo>
                  <a:lnTo>
                    <a:pt x="3" y="27"/>
                  </a:lnTo>
                  <a:lnTo>
                    <a:pt x="3" y="27"/>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48" name="Freeform 211">
              <a:extLst>
                <a:ext uri="{FF2B5EF4-FFF2-40B4-BE49-F238E27FC236}">
                  <a16:creationId xmlns:a16="http://schemas.microsoft.com/office/drawing/2014/main" id="{6FD4E8C1-7ECD-443E-AB43-61520C8D4F57}"/>
                </a:ext>
              </a:extLst>
            </p:cNvPr>
            <p:cNvSpPr>
              <a:spLocks/>
            </p:cNvSpPr>
            <p:nvPr/>
          </p:nvSpPr>
          <p:spPr bwMode="auto">
            <a:xfrm>
              <a:off x="5408" y="1004"/>
              <a:ext cx="8" cy="2"/>
            </a:xfrm>
            <a:custGeom>
              <a:avLst/>
              <a:gdLst>
                <a:gd name="T0" fmla="*/ 21 w 24"/>
                <a:gd name="T1" fmla="*/ 7 h 7"/>
                <a:gd name="T2" fmla="*/ 16 w 24"/>
                <a:gd name="T3" fmla="*/ 6 h 7"/>
                <a:gd name="T4" fmla="*/ 11 w 24"/>
                <a:gd name="T5" fmla="*/ 5 h 7"/>
                <a:gd name="T6" fmla="*/ 6 w 24"/>
                <a:gd name="T7" fmla="*/ 3 h 7"/>
                <a:gd name="T8" fmla="*/ 1 w 24"/>
                <a:gd name="T9" fmla="*/ 3 h 7"/>
                <a:gd name="T10" fmla="*/ 0 w 24"/>
                <a:gd name="T11" fmla="*/ 1 h 7"/>
                <a:gd name="T12" fmla="*/ 1 w 24"/>
                <a:gd name="T13" fmla="*/ 1 h 7"/>
                <a:gd name="T14" fmla="*/ 2 w 24"/>
                <a:gd name="T15" fmla="*/ 0 h 7"/>
                <a:gd name="T16" fmla="*/ 6 w 24"/>
                <a:gd name="T17" fmla="*/ 0 h 7"/>
                <a:gd name="T18" fmla="*/ 9 w 24"/>
                <a:gd name="T19" fmla="*/ 1 h 7"/>
                <a:gd name="T20" fmla="*/ 13 w 24"/>
                <a:gd name="T21" fmla="*/ 1 h 7"/>
                <a:gd name="T22" fmla="*/ 15 w 24"/>
                <a:gd name="T23" fmla="*/ 1 h 7"/>
                <a:gd name="T24" fmla="*/ 19 w 24"/>
                <a:gd name="T25" fmla="*/ 2 h 7"/>
                <a:gd name="T26" fmla="*/ 20 w 24"/>
                <a:gd name="T27" fmla="*/ 2 h 7"/>
                <a:gd name="T28" fmla="*/ 23 w 24"/>
                <a:gd name="T29" fmla="*/ 2 h 7"/>
                <a:gd name="T30" fmla="*/ 24 w 24"/>
                <a:gd name="T31" fmla="*/ 3 h 7"/>
                <a:gd name="T32" fmla="*/ 24 w 24"/>
                <a:gd name="T33" fmla="*/ 6 h 7"/>
                <a:gd name="T34" fmla="*/ 23 w 24"/>
                <a:gd name="T35" fmla="*/ 6 h 7"/>
                <a:gd name="T36" fmla="*/ 21 w 24"/>
                <a:gd name="T37" fmla="*/ 7 h 7"/>
                <a:gd name="T38" fmla="*/ 21 w 24"/>
                <a:gd name="T3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7">
                  <a:moveTo>
                    <a:pt x="21" y="7"/>
                  </a:moveTo>
                  <a:lnTo>
                    <a:pt x="16" y="6"/>
                  </a:lnTo>
                  <a:lnTo>
                    <a:pt x="11" y="5"/>
                  </a:lnTo>
                  <a:lnTo>
                    <a:pt x="6" y="3"/>
                  </a:lnTo>
                  <a:lnTo>
                    <a:pt x="1" y="3"/>
                  </a:lnTo>
                  <a:lnTo>
                    <a:pt x="0" y="1"/>
                  </a:lnTo>
                  <a:lnTo>
                    <a:pt x="1" y="1"/>
                  </a:lnTo>
                  <a:lnTo>
                    <a:pt x="2" y="0"/>
                  </a:lnTo>
                  <a:lnTo>
                    <a:pt x="6" y="0"/>
                  </a:lnTo>
                  <a:lnTo>
                    <a:pt x="9" y="1"/>
                  </a:lnTo>
                  <a:lnTo>
                    <a:pt x="13" y="1"/>
                  </a:lnTo>
                  <a:lnTo>
                    <a:pt x="15" y="1"/>
                  </a:lnTo>
                  <a:lnTo>
                    <a:pt x="19" y="2"/>
                  </a:lnTo>
                  <a:lnTo>
                    <a:pt x="20" y="2"/>
                  </a:lnTo>
                  <a:lnTo>
                    <a:pt x="23" y="2"/>
                  </a:lnTo>
                  <a:lnTo>
                    <a:pt x="24" y="3"/>
                  </a:lnTo>
                  <a:lnTo>
                    <a:pt x="24" y="6"/>
                  </a:lnTo>
                  <a:lnTo>
                    <a:pt x="23" y="6"/>
                  </a:lnTo>
                  <a:lnTo>
                    <a:pt x="21" y="7"/>
                  </a:lnTo>
                  <a:lnTo>
                    <a:pt x="21" y="7"/>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49" name="Freeform 212">
              <a:extLst>
                <a:ext uri="{FF2B5EF4-FFF2-40B4-BE49-F238E27FC236}">
                  <a16:creationId xmlns:a16="http://schemas.microsoft.com/office/drawing/2014/main" id="{257243DB-D7B9-4CB7-8205-692F632C5B3B}"/>
                </a:ext>
              </a:extLst>
            </p:cNvPr>
            <p:cNvSpPr>
              <a:spLocks/>
            </p:cNvSpPr>
            <p:nvPr/>
          </p:nvSpPr>
          <p:spPr bwMode="auto">
            <a:xfrm>
              <a:off x="5402" y="996"/>
              <a:ext cx="10" cy="2"/>
            </a:xfrm>
            <a:custGeom>
              <a:avLst/>
              <a:gdLst>
                <a:gd name="T0" fmla="*/ 3 w 29"/>
                <a:gd name="T1" fmla="*/ 6 h 6"/>
                <a:gd name="T2" fmla="*/ 0 w 29"/>
                <a:gd name="T3" fmla="*/ 5 h 6"/>
                <a:gd name="T4" fmla="*/ 3 w 29"/>
                <a:gd name="T5" fmla="*/ 2 h 6"/>
                <a:gd name="T6" fmla="*/ 5 w 29"/>
                <a:gd name="T7" fmla="*/ 1 h 6"/>
                <a:gd name="T8" fmla="*/ 10 w 29"/>
                <a:gd name="T9" fmla="*/ 0 h 6"/>
                <a:gd name="T10" fmla="*/ 13 w 29"/>
                <a:gd name="T11" fmla="*/ 0 h 6"/>
                <a:gd name="T12" fmla="*/ 15 w 29"/>
                <a:gd name="T13" fmla="*/ 0 h 6"/>
                <a:gd name="T14" fmla="*/ 18 w 29"/>
                <a:gd name="T15" fmla="*/ 0 h 6"/>
                <a:gd name="T16" fmla="*/ 22 w 29"/>
                <a:gd name="T17" fmla="*/ 0 h 6"/>
                <a:gd name="T18" fmla="*/ 26 w 29"/>
                <a:gd name="T19" fmla="*/ 0 h 6"/>
                <a:gd name="T20" fmla="*/ 28 w 29"/>
                <a:gd name="T21" fmla="*/ 1 h 6"/>
                <a:gd name="T22" fmla="*/ 29 w 29"/>
                <a:gd name="T23" fmla="*/ 2 h 6"/>
                <a:gd name="T24" fmla="*/ 29 w 29"/>
                <a:gd name="T25" fmla="*/ 3 h 6"/>
                <a:gd name="T26" fmla="*/ 24 w 29"/>
                <a:gd name="T27" fmla="*/ 3 h 6"/>
                <a:gd name="T28" fmla="*/ 22 w 29"/>
                <a:gd name="T29" fmla="*/ 3 h 6"/>
                <a:gd name="T30" fmla="*/ 18 w 29"/>
                <a:gd name="T31" fmla="*/ 3 h 6"/>
                <a:gd name="T32" fmla="*/ 15 w 29"/>
                <a:gd name="T33" fmla="*/ 3 h 6"/>
                <a:gd name="T34" fmla="*/ 10 w 29"/>
                <a:gd name="T35" fmla="*/ 3 h 6"/>
                <a:gd name="T36" fmla="*/ 8 w 29"/>
                <a:gd name="T37" fmla="*/ 5 h 6"/>
                <a:gd name="T38" fmla="*/ 4 w 29"/>
                <a:gd name="T39" fmla="*/ 5 h 6"/>
                <a:gd name="T40" fmla="*/ 3 w 29"/>
                <a:gd name="T41" fmla="*/ 6 h 6"/>
                <a:gd name="T42" fmla="*/ 3 w 29"/>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6">
                  <a:moveTo>
                    <a:pt x="3" y="6"/>
                  </a:moveTo>
                  <a:lnTo>
                    <a:pt x="0" y="5"/>
                  </a:lnTo>
                  <a:lnTo>
                    <a:pt x="3" y="2"/>
                  </a:lnTo>
                  <a:lnTo>
                    <a:pt x="5" y="1"/>
                  </a:lnTo>
                  <a:lnTo>
                    <a:pt x="10" y="0"/>
                  </a:lnTo>
                  <a:lnTo>
                    <a:pt x="13" y="0"/>
                  </a:lnTo>
                  <a:lnTo>
                    <a:pt x="15" y="0"/>
                  </a:lnTo>
                  <a:lnTo>
                    <a:pt x="18" y="0"/>
                  </a:lnTo>
                  <a:lnTo>
                    <a:pt x="22" y="0"/>
                  </a:lnTo>
                  <a:lnTo>
                    <a:pt x="26" y="0"/>
                  </a:lnTo>
                  <a:lnTo>
                    <a:pt x="28" y="1"/>
                  </a:lnTo>
                  <a:lnTo>
                    <a:pt x="29" y="2"/>
                  </a:lnTo>
                  <a:lnTo>
                    <a:pt x="29" y="3"/>
                  </a:lnTo>
                  <a:lnTo>
                    <a:pt x="24" y="3"/>
                  </a:lnTo>
                  <a:lnTo>
                    <a:pt x="22" y="3"/>
                  </a:lnTo>
                  <a:lnTo>
                    <a:pt x="18" y="3"/>
                  </a:lnTo>
                  <a:lnTo>
                    <a:pt x="15" y="3"/>
                  </a:lnTo>
                  <a:lnTo>
                    <a:pt x="10" y="3"/>
                  </a:lnTo>
                  <a:lnTo>
                    <a:pt x="8" y="5"/>
                  </a:lnTo>
                  <a:lnTo>
                    <a:pt x="4" y="5"/>
                  </a:lnTo>
                  <a:lnTo>
                    <a:pt x="3" y="6"/>
                  </a:lnTo>
                  <a:lnTo>
                    <a:pt x="3" y="6"/>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50" name="Freeform 213">
              <a:extLst>
                <a:ext uri="{FF2B5EF4-FFF2-40B4-BE49-F238E27FC236}">
                  <a16:creationId xmlns:a16="http://schemas.microsoft.com/office/drawing/2014/main" id="{E4961570-D2FE-4A8E-ADF0-BFCA54103CD1}"/>
                </a:ext>
              </a:extLst>
            </p:cNvPr>
            <p:cNvSpPr>
              <a:spLocks/>
            </p:cNvSpPr>
            <p:nvPr/>
          </p:nvSpPr>
          <p:spPr bwMode="auto">
            <a:xfrm>
              <a:off x="5410" y="996"/>
              <a:ext cx="3" cy="13"/>
            </a:xfrm>
            <a:custGeom>
              <a:avLst/>
              <a:gdLst>
                <a:gd name="T0" fmla="*/ 4 w 7"/>
                <a:gd name="T1" fmla="*/ 40 h 40"/>
                <a:gd name="T2" fmla="*/ 2 w 7"/>
                <a:gd name="T3" fmla="*/ 33 h 40"/>
                <a:gd name="T4" fmla="*/ 3 w 7"/>
                <a:gd name="T5" fmla="*/ 26 h 40"/>
                <a:gd name="T6" fmla="*/ 3 w 7"/>
                <a:gd name="T7" fmla="*/ 17 h 40"/>
                <a:gd name="T8" fmla="*/ 2 w 7"/>
                <a:gd name="T9" fmla="*/ 11 h 40"/>
                <a:gd name="T10" fmla="*/ 0 w 7"/>
                <a:gd name="T11" fmla="*/ 8 h 40"/>
                <a:gd name="T12" fmla="*/ 0 w 7"/>
                <a:gd name="T13" fmla="*/ 6 h 40"/>
                <a:gd name="T14" fmla="*/ 0 w 7"/>
                <a:gd name="T15" fmla="*/ 2 h 40"/>
                <a:gd name="T16" fmla="*/ 0 w 7"/>
                <a:gd name="T17" fmla="*/ 0 h 40"/>
                <a:gd name="T18" fmla="*/ 2 w 7"/>
                <a:gd name="T19" fmla="*/ 0 h 40"/>
                <a:gd name="T20" fmla="*/ 3 w 7"/>
                <a:gd name="T21" fmla="*/ 0 h 40"/>
                <a:gd name="T22" fmla="*/ 5 w 7"/>
                <a:gd name="T23" fmla="*/ 10 h 40"/>
                <a:gd name="T24" fmla="*/ 7 w 7"/>
                <a:gd name="T25" fmla="*/ 18 h 40"/>
                <a:gd name="T26" fmla="*/ 7 w 7"/>
                <a:gd name="T27" fmla="*/ 27 h 40"/>
                <a:gd name="T28" fmla="*/ 5 w 7"/>
                <a:gd name="T29" fmla="*/ 38 h 40"/>
                <a:gd name="T30" fmla="*/ 5 w 7"/>
                <a:gd name="T31" fmla="*/ 38 h 40"/>
                <a:gd name="T32" fmla="*/ 4 w 7"/>
                <a:gd name="T33" fmla="*/ 40 h 40"/>
                <a:gd name="T34" fmla="*/ 4 w 7"/>
                <a:gd name="T3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40">
                  <a:moveTo>
                    <a:pt x="4" y="40"/>
                  </a:moveTo>
                  <a:lnTo>
                    <a:pt x="2" y="33"/>
                  </a:lnTo>
                  <a:lnTo>
                    <a:pt x="3" y="26"/>
                  </a:lnTo>
                  <a:lnTo>
                    <a:pt x="3" y="17"/>
                  </a:lnTo>
                  <a:lnTo>
                    <a:pt x="2" y="11"/>
                  </a:lnTo>
                  <a:lnTo>
                    <a:pt x="0" y="8"/>
                  </a:lnTo>
                  <a:lnTo>
                    <a:pt x="0" y="6"/>
                  </a:lnTo>
                  <a:lnTo>
                    <a:pt x="0" y="2"/>
                  </a:lnTo>
                  <a:lnTo>
                    <a:pt x="0" y="0"/>
                  </a:lnTo>
                  <a:lnTo>
                    <a:pt x="2" y="0"/>
                  </a:lnTo>
                  <a:lnTo>
                    <a:pt x="3" y="0"/>
                  </a:lnTo>
                  <a:lnTo>
                    <a:pt x="5" y="10"/>
                  </a:lnTo>
                  <a:lnTo>
                    <a:pt x="7" y="18"/>
                  </a:lnTo>
                  <a:lnTo>
                    <a:pt x="7" y="27"/>
                  </a:lnTo>
                  <a:lnTo>
                    <a:pt x="5" y="38"/>
                  </a:lnTo>
                  <a:lnTo>
                    <a:pt x="5" y="38"/>
                  </a:lnTo>
                  <a:lnTo>
                    <a:pt x="4" y="40"/>
                  </a:lnTo>
                  <a:lnTo>
                    <a:pt x="4" y="4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51" name="Freeform 214">
              <a:extLst>
                <a:ext uri="{FF2B5EF4-FFF2-40B4-BE49-F238E27FC236}">
                  <a16:creationId xmlns:a16="http://schemas.microsoft.com/office/drawing/2014/main" id="{D6A440A5-5064-4F67-B447-A0C6D025C7D5}"/>
                </a:ext>
              </a:extLst>
            </p:cNvPr>
            <p:cNvSpPr>
              <a:spLocks/>
            </p:cNvSpPr>
            <p:nvPr/>
          </p:nvSpPr>
          <p:spPr bwMode="auto">
            <a:xfrm>
              <a:off x="5404" y="990"/>
              <a:ext cx="3" cy="13"/>
            </a:xfrm>
            <a:custGeom>
              <a:avLst/>
              <a:gdLst>
                <a:gd name="T0" fmla="*/ 6 w 9"/>
                <a:gd name="T1" fmla="*/ 37 h 37"/>
                <a:gd name="T2" fmla="*/ 4 w 9"/>
                <a:gd name="T3" fmla="*/ 28 h 37"/>
                <a:gd name="T4" fmla="*/ 4 w 9"/>
                <a:gd name="T5" fmla="*/ 19 h 37"/>
                <a:gd name="T6" fmla="*/ 4 w 9"/>
                <a:gd name="T7" fmla="*/ 10 h 37"/>
                <a:gd name="T8" fmla="*/ 0 w 9"/>
                <a:gd name="T9" fmla="*/ 4 h 37"/>
                <a:gd name="T10" fmla="*/ 1 w 9"/>
                <a:gd name="T11" fmla="*/ 2 h 37"/>
                <a:gd name="T12" fmla="*/ 1 w 9"/>
                <a:gd name="T13" fmla="*/ 0 h 37"/>
                <a:gd name="T14" fmla="*/ 6 w 9"/>
                <a:gd name="T15" fmla="*/ 5 h 37"/>
                <a:gd name="T16" fmla="*/ 9 w 9"/>
                <a:gd name="T17" fmla="*/ 13 h 37"/>
                <a:gd name="T18" fmla="*/ 8 w 9"/>
                <a:gd name="T19" fmla="*/ 23 h 37"/>
                <a:gd name="T20" fmla="*/ 9 w 9"/>
                <a:gd name="T21" fmla="*/ 31 h 37"/>
                <a:gd name="T22" fmla="*/ 9 w 9"/>
                <a:gd name="T23" fmla="*/ 32 h 37"/>
                <a:gd name="T24" fmla="*/ 9 w 9"/>
                <a:gd name="T25" fmla="*/ 34 h 37"/>
                <a:gd name="T26" fmla="*/ 9 w 9"/>
                <a:gd name="T27" fmla="*/ 37 h 37"/>
                <a:gd name="T28" fmla="*/ 6 w 9"/>
                <a:gd name="T29" fmla="*/ 37 h 37"/>
                <a:gd name="T30" fmla="*/ 6 w 9"/>
                <a:gd name="T3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37">
                  <a:moveTo>
                    <a:pt x="6" y="37"/>
                  </a:moveTo>
                  <a:lnTo>
                    <a:pt x="4" y="28"/>
                  </a:lnTo>
                  <a:lnTo>
                    <a:pt x="4" y="19"/>
                  </a:lnTo>
                  <a:lnTo>
                    <a:pt x="4" y="10"/>
                  </a:lnTo>
                  <a:lnTo>
                    <a:pt x="0" y="4"/>
                  </a:lnTo>
                  <a:lnTo>
                    <a:pt x="1" y="2"/>
                  </a:lnTo>
                  <a:lnTo>
                    <a:pt x="1" y="0"/>
                  </a:lnTo>
                  <a:lnTo>
                    <a:pt x="6" y="5"/>
                  </a:lnTo>
                  <a:lnTo>
                    <a:pt x="9" y="13"/>
                  </a:lnTo>
                  <a:lnTo>
                    <a:pt x="8" y="23"/>
                  </a:lnTo>
                  <a:lnTo>
                    <a:pt x="9" y="31"/>
                  </a:lnTo>
                  <a:lnTo>
                    <a:pt x="9" y="32"/>
                  </a:lnTo>
                  <a:lnTo>
                    <a:pt x="9" y="34"/>
                  </a:lnTo>
                  <a:lnTo>
                    <a:pt x="9" y="37"/>
                  </a:lnTo>
                  <a:lnTo>
                    <a:pt x="6" y="37"/>
                  </a:lnTo>
                  <a:lnTo>
                    <a:pt x="6" y="37"/>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52" name="Freeform 215">
              <a:extLst>
                <a:ext uri="{FF2B5EF4-FFF2-40B4-BE49-F238E27FC236}">
                  <a16:creationId xmlns:a16="http://schemas.microsoft.com/office/drawing/2014/main" id="{47A006A7-A5B6-469C-B8E0-92CC1C31D2DB}"/>
                </a:ext>
              </a:extLst>
            </p:cNvPr>
            <p:cNvSpPr>
              <a:spLocks/>
            </p:cNvSpPr>
            <p:nvPr/>
          </p:nvSpPr>
          <p:spPr bwMode="auto">
            <a:xfrm>
              <a:off x="5420" y="1018"/>
              <a:ext cx="5" cy="6"/>
            </a:xfrm>
            <a:custGeom>
              <a:avLst/>
              <a:gdLst>
                <a:gd name="T0" fmla="*/ 12 w 14"/>
                <a:gd name="T1" fmla="*/ 20 h 20"/>
                <a:gd name="T2" fmla="*/ 8 w 14"/>
                <a:gd name="T3" fmla="*/ 15 h 20"/>
                <a:gd name="T4" fmla="*/ 5 w 14"/>
                <a:gd name="T5" fmla="*/ 11 h 20"/>
                <a:gd name="T6" fmla="*/ 3 w 14"/>
                <a:gd name="T7" fmla="*/ 6 h 20"/>
                <a:gd name="T8" fmla="*/ 0 w 14"/>
                <a:gd name="T9" fmla="*/ 1 h 20"/>
                <a:gd name="T10" fmla="*/ 3 w 14"/>
                <a:gd name="T11" fmla="*/ 0 h 20"/>
                <a:gd name="T12" fmla="*/ 5 w 14"/>
                <a:gd name="T13" fmla="*/ 1 h 20"/>
                <a:gd name="T14" fmla="*/ 8 w 14"/>
                <a:gd name="T15" fmla="*/ 4 h 20"/>
                <a:gd name="T16" fmla="*/ 12 w 14"/>
                <a:gd name="T17" fmla="*/ 9 h 20"/>
                <a:gd name="T18" fmla="*/ 13 w 14"/>
                <a:gd name="T19" fmla="*/ 14 h 20"/>
                <a:gd name="T20" fmla="*/ 14 w 14"/>
                <a:gd name="T21" fmla="*/ 19 h 20"/>
                <a:gd name="T22" fmla="*/ 13 w 14"/>
                <a:gd name="T23" fmla="*/ 20 h 20"/>
                <a:gd name="T24" fmla="*/ 12 w 14"/>
                <a:gd name="T25" fmla="*/ 20 h 20"/>
                <a:gd name="T26" fmla="*/ 12 w 14"/>
                <a:gd name="T2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0">
                  <a:moveTo>
                    <a:pt x="12" y="20"/>
                  </a:moveTo>
                  <a:lnTo>
                    <a:pt x="8" y="15"/>
                  </a:lnTo>
                  <a:lnTo>
                    <a:pt x="5" y="11"/>
                  </a:lnTo>
                  <a:lnTo>
                    <a:pt x="3" y="6"/>
                  </a:lnTo>
                  <a:lnTo>
                    <a:pt x="0" y="1"/>
                  </a:lnTo>
                  <a:lnTo>
                    <a:pt x="3" y="0"/>
                  </a:lnTo>
                  <a:lnTo>
                    <a:pt x="5" y="1"/>
                  </a:lnTo>
                  <a:lnTo>
                    <a:pt x="8" y="4"/>
                  </a:lnTo>
                  <a:lnTo>
                    <a:pt x="12" y="9"/>
                  </a:lnTo>
                  <a:lnTo>
                    <a:pt x="13" y="14"/>
                  </a:lnTo>
                  <a:lnTo>
                    <a:pt x="14" y="19"/>
                  </a:lnTo>
                  <a:lnTo>
                    <a:pt x="13" y="20"/>
                  </a:lnTo>
                  <a:lnTo>
                    <a:pt x="12" y="20"/>
                  </a:lnTo>
                  <a:lnTo>
                    <a:pt x="12" y="2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53" name="Freeform 216">
              <a:extLst>
                <a:ext uri="{FF2B5EF4-FFF2-40B4-BE49-F238E27FC236}">
                  <a16:creationId xmlns:a16="http://schemas.microsoft.com/office/drawing/2014/main" id="{40451018-A6F4-4383-9294-99CE5D93D20F}"/>
                </a:ext>
              </a:extLst>
            </p:cNvPr>
            <p:cNvSpPr>
              <a:spLocks/>
            </p:cNvSpPr>
            <p:nvPr/>
          </p:nvSpPr>
          <p:spPr bwMode="auto">
            <a:xfrm>
              <a:off x="5425" y="1024"/>
              <a:ext cx="3" cy="5"/>
            </a:xfrm>
            <a:custGeom>
              <a:avLst/>
              <a:gdLst>
                <a:gd name="T0" fmla="*/ 7 w 8"/>
                <a:gd name="T1" fmla="*/ 14 h 14"/>
                <a:gd name="T2" fmla="*/ 4 w 8"/>
                <a:gd name="T3" fmla="*/ 13 h 14"/>
                <a:gd name="T4" fmla="*/ 3 w 8"/>
                <a:gd name="T5" fmla="*/ 10 h 14"/>
                <a:gd name="T6" fmla="*/ 2 w 8"/>
                <a:gd name="T7" fmla="*/ 5 h 14"/>
                <a:gd name="T8" fmla="*/ 0 w 8"/>
                <a:gd name="T9" fmla="*/ 3 h 14"/>
                <a:gd name="T10" fmla="*/ 0 w 8"/>
                <a:gd name="T11" fmla="*/ 0 h 14"/>
                <a:gd name="T12" fmla="*/ 4 w 8"/>
                <a:gd name="T13" fmla="*/ 1 h 14"/>
                <a:gd name="T14" fmla="*/ 4 w 8"/>
                <a:gd name="T15" fmla="*/ 3 h 14"/>
                <a:gd name="T16" fmla="*/ 7 w 8"/>
                <a:gd name="T17" fmla="*/ 5 h 14"/>
                <a:gd name="T18" fmla="*/ 7 w 8"/>
                <a:gd name="T19" fmla="*/ 9 h 14"/>
                <a:gd name="T20" fmla="*/ 8 w 8"/>
                <a:gd name="T21" fmla="*/ 12 h 14"/>
                <a:gd name="T22" fmla="*/ 7 w 8"/>
                <a:gd name="T23" fmla="*/ 13 h 14"/>
                <a:gd name="T24" fmla="*/ 7 w 8"/>
                <a:gd name="T25" fmla="*/ 14 h 14"/>
                <a:gd name="T26" fmla="*/ 7 w 8"/>
                <a:gd name="T2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4">
                  <a:moveTo>
                    <a:pt x="7" y="14"/>
                  </a:moveTo>
                  <a:lnTo>
                    <a:pt x="4" y="13"/>
                  </a:lnTo>
                  <a:lnTo>
                    <a:pt x="3" y="10"/>
                  </a:lnTo>
                  <a:lnTo>
                    <a:pt x="2" y="5"/>
                  </a:lnTo>
                  <a:lnTo>
                    <a:pt x="0" y="3"/>
                  </a:lnTo>
                  <a:lnTo>
                    <a:pt x="0" y="0"/>
                  </a:lnTo>
                  <a:lnTo>
                    <a:pt x="4" y="1"/>
                  </a:lnTo>
                  <a:lnTo>
                    <a:pt x="4" y="3"/>
                  </a:lnTo>
                  <a:lnTo>
                    <a:pt x="7" y="5"/>
                  </a:lnTo>
                  <a:lnTo>
                    <a:pt x="7" y="9"/>
                  </a:lnTo>
                  <a:lnTo>
                    <a:pt x="8" y="12"/>
                  </a:lnTo>
                  <a:lnTo>
                    <a:pt x="7" y="13"/>
                  </a:lnTo>
                  <a:lnTo>
                    <a:pt x="7" y="14"/>
                  </a:lnTo>
                  <a:lnTo>
                    <a:pt x="7" y="14"/>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54" name="Freeform 217">
              <a:extLst>
                <a:ext uri="{FF2B5EF4-FFF2-40B4-BE49-F238E27FC236}">
                  <a16:creationId xmlns:a16="http://schemas.microsoft.com/office/drawing/2014/main" id="{C9FA7A98-B429-4EE8-BB63-F873B5E27DBA}"/>
                </a:ext>
              </a:extLst>
            </p:cNvPr>
            <p:cNvSpPr>
              <a:spLocks/>
            </p:cNvSpPr>
            <p:nvPr/>
          </p:nvSpPr>
          <p:spPr bwMode="auto">
            <a:xfrm>
              <a:off x="5449" y="1063"/>
              <a:ext cx="3" cy="5"/>
            </a:xfrm>
            <a:custGeom>
              <a:avLst/>
              <a:gdLst>
                <a:gd name="T0" fmla="*/ 1 w 8"/>
                <a:gd name="T1" fmla="*/ 17 h 17"/>
                <a:gd name="T2" fmla="*/ 0 w 8"/>
                <a:gd name="T3" fmla="*/ 13 h 17"/>
                <a:gd name="T4" fmla="*/ 1 w 8"/>
                <a:gd name="T5" fmla="*/ 8 h 17"/>
                <a:gd name="T6" fmla="*/ 4 w 8"/>
                <a:gd name="T7" fmla="*/ 3 h 17"/>
                <a:gd name="T8" fmla="*/ 6 w 8"/>
                <a:gd name="T9" fmla="*/ 0 h 17"/>
                <a:gd name="T10" fmla="*/ 8 w 8"/>
                <a:gd name="T11" fmla="*/ 5 h 17"/>
                <a:gd name="T12" fmla="*/ 6 w 8"/>
                <a:gd name="T13" fmla="*/ 8 h 17"/>
                <a:gd name="T14" fmla="*/ 4 w 8"/>
                <a:gd name="T15" fmla="*/ 13 h 17"/>
                <a:gd name="T16" fmla="*/ 1 w 8"/>
                <a:gd name="T17" fmla="*/ 17 h 17"/>
                <a:gd name="T18" fmla="*/ 1 w 8"/>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7">
                  <a:moveTo>
                    <a:pt x="1" y="17"/>
                  </a:moveTo>
                  <a:lnTo>
                    <a:pt x="0" y="13"/>
                  </a:lnTo>
                  <a:lnTo>
                    <a:pt x="1" y="8"/>
                  </a:lnTo>
                  <a:lnTo>
                    <a:pt x="4" y="3"/>
                  </a:lnTo>
                  <a:lnTo>
                    <a:pt x="6" y="0"/>
                  </a:lnTo>
                  <a:lnTo>
                    <a:pt x="8" y="5"/>
                  </a:lnTo>
                  <a:lnTo>
                    <a:pt x="6" y="8"/>
                  </a:lnTo>
                  <a:lnTo>
                    <a:pt x="4" y="13"/>
                  </a:lnTo>
                  <a:lnTo>
                    <a:pt x="1" y="17"/>
                  </a:lnTo>
                  <a:lnTo>
                    <a:pt x="1" y="17"/>
                  </a:lnTo>
                  <a:close/>
                </a:path>
              </a:pathLst>
            </a:custGeom>
            <a:solidFill>
              <a:srgbClr val="6380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55" name="Freeform 218">
              <a:extLst>
                <a:ext uri="{FF2B5EF4-FFF2-40B4-BE49-F238E27FC236}">
                  <a16:creationId xmlns:a16="http://schemas.microsoft.com/office/drawing/2014/main" id="{2972BB61-8225-4DF5-AAF5-7603D8FD6F92}"/>
                </a:ext>
              </a:extLst>
            </p:cNvPr>
            <p:cNvSpPr>
              <a:spLocks/>
            </p:cNvSpPr>
            <p:nvPr/>
          </p:nvSpPr>
          <p:spPr bwMode="auto">
            <a:xfrm>
              <a:off x="5444" y="1058"/>
              <a:ext cx="7" cy="2"/>
            </a:xfrm>
            <a:custGeom>
              <a:avLst/>
              <a:gdLst>
                <a:gd name="T0" fmla="*/ 19 w 20"/>
                <a:gd name="T1" fmla="*/ 5 h 5"/>
                <a:gd name="T2" fmla="*/ 15 w 20"/>
                <a:gd name="T3" fmla="*/ 3 h 5"/>
                <a:gd name="T4" fmla="*/ 11 w 20"/>
                <a:gd name="T5" fmla="*/ 3 h 5"/>
                <a:gd name="T6" fmla="*/ 5 w 20"/>
                <a:gd name="T7" fmla="*/ 2 h 5"/>
                <a:gd name="T8" fmla="*/ 1 w 20"/>
                <a:gd name="T9" fmla="*/ 2 h 5"/>
                <a:gd name="T10" fmla="*/ 0 w 20"/>
                <a:gd name="T11" fmla="*/ 1 h 5"/>
                <a:gd name="T12" fmla="*/ 0 w 20"/>
                <a:gd name="T13" fmla="*/ 1 h 5"/>
                <a:gd name="T14" fmla="*/ 1 w 20"/>
                <a:gd name="T15" fmla="*/ 0 h 5"/>
                <a:gd name="T16" fmla="*/ 5 w 20"/>
                <a:gd name="T17" fmla="*/ 0 h 5"/>
                <a:gd name="T18" fmla="*/ 9 w 20"/>
                <a:gd name="T19" fmla="*/ 0 h 5"/>
                <a:gd name="T20" fmla="*/ 13 w 20"/>
                <a:gd name="T21" fmla="*/ 0 h 5"/>
                <a:gd name="T22" fmla="*/ 16 w 20"/>
                <a:gd name="T23" fmla="*/ 0 h 5"/>
                <a:gd name="T24" fmla="*/ 19 w 20"/>
                <a:gd name="T25" fmla="*/ 1 h 5"/>
                <a:gd name="T26" fmla="*/ 20 w 20"/>
                <a:gd name="T27" fmla="*/ 2 h 5"/>
                <a:gd name="T28" fmla="*/ 19 w 20"/>
                <a:gd name="T29" fmla="*/ 5 h 5"/>
                <a:gd name="T30" fmla="*/ 19 w 20"/>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5">
                  <a:moveTo>
                    <a:pt x="19" y="5"/>
                  </a:moveTo>
                  <a:lnTo>
                    <a:pt x="15" y="3"/>
                  </a:lnTo>
                  <a:lnTo>
                    <a:pt x="11" y="3"/>
                  </a:lnTo>
                  <a:lnTo>
                    <a:pt x="5" y="2"/>
                  </a:lnTo>
                  <a:lnTo>
                    <a:pt x="1" y="2"/>
                  </a:lnTo>
                  <a:lnTo>
                    <a:pt x="0" y="1"/>
                  </a:lnTo>
                  <a:lnTo>
                    <a:pt x="0" y="1"/>
                  </a:lnTo>
                  <a:lnTo>
                    <a:pt x="1" y="0"/>
                  </a:lnTo>
                  <a:lnTo>
                    <a:pt x="5" y="0"/>
                  </a:lnTo>
                  <a:lnTo>
                    <a:pt x="9" y="0"/>
                  </a:lnTo>
                  <a:lnTo>
                    <a:pt x="13" y="0"/>
                  </a:lnTo>
                  <a:lnTo>
                    <a:pt x="16" y="0"/>
                  </a:lnTo>
                  <a:lnTo>
                    <a:pt x="19" y="1"/>
                  </a:lnTo>
                  <a:lnTo>
                    <a:pt x="20" y="2"/>
                  </a:lnTo>
                  <a:lnTo>
                    <a:pt x="19" y="5"/>
                  </a:lnTo>
                  <a:lnTo>
                    <a:pt x="19" y="5"/>
                  </a:lnTo>
                  <a:close/>
                </a:path>
              </a:pathLst>
            </a:custGeom>
            <a:solidFill>
              <a:srgbClr val="6380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56" name="Freeform 219">
              <a:extLst>
                <a:ext uri="{FF2B5EF4-FFF2-40B4-BE49-F238E27FC236}">
                  <a16:creationId xmlns:a16="http://schemas.microsoft.com/office/drawing/2014/main" id="{D7399DC1-0D38-4BA4-828B-DDC3E666A49D}"/>
                </a:ext>
              </a:extLst>
            </p:cNvPr>
            <p:cNvSpPr>
              <a:spLocks/>
            </p:cNvSpPr>
            <p:nvPr/>
          </p:nvSpPr>
          <p:spPr bwMode="auto">
            <a:xfrm>
              <a:off x="5441" y="1050"/>
              <a:ext cx="8" cy="2"/>
            </a:xfrm>
            <a:custGeom>
              <a:avLst/>
              <a:gdLst>
                <a:gd name="T0" fmla="*/ 23 w 24"/>
                <a:gd name="T1" fmla="*/ 4 h 5"/>
                <a:gd name="T2" fmla="*/ 18 w 24"/>
                <a:gd name="T3" fmla="*/ 3 h 5"/>
                <a:gd name="T4" fmla="*/ 13 w 24"/>
                <a:gd name="T5" fmla="*/ 4 h 5"/>
                <a:gd name="T6" fmla="*/ 6 w 24"/>
                <a:gd name="T7" fmla="*/ 5 h 5"/>
                <a:gd name="T8" fmla="*/ 1 w 24"/>
                <a:gd name="T9" fmla="*/ 5 h 5"/>
                <a:gd name="T10" fmla="*/ 0 w 24"/>
                <a:gd name="T11" fmla="*/ 4 h 5"/>
                <a:gd name="T12" fmla="*/ 1 w 24"/>
                <a:gd name="T13" fmla="*/ 3 h 5"/>
                <a:gd name="T14" fmla="*/ 5 w 24"/>
                <a:gd name="T15" fmla="*/ 1 h 5"/>
                <a:gd name="T16" fmla="*/ 8 w 24"/>
                <a:gd name="T17" fmla="*/ 1 h 5"/>
                <a:gd name="T18" fmla="*/ 10 w 24"/>
                <a:gd name="T19" fmla="*/ 0 h 5"/>
                <a:gd name="T20" fmla="*/ 14 w 24"/>
                <a:gd name="T21" fmla="*/ 0 h 5"/>
                <a:gd name="T22" fmla="*/ 18 w 24"/>
                <a:gd name="T23" fmla="*/ 0 h 5"/>
                <a:gd name="T24" fmla="*/ 21 w 24"/>
                <a:gd name="T25" fmla="*/ 0 h 5"/>
                <a:gd name="T26" fmla="*/ 24 w 24"/>
                <a:gd name="T27" fmla="*/ 0 h 5"/>
                <a:gd name="T28" fmla="*/ 23 w 24"/>
                <a:gd name="T29" fmla="*/ 4 h 5"/>
                <a:gd name="T30" fmla="*/ 23 w 24"/>
                <a:gd name="T3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5">
                  <a:moveTo>
                    <a:pt x="23" y="4"/>
                  </a:moveTo>
                  <a:lnTo>
                    <a:pt x="18" y="3"/>
                  </a:lnTo>
                  <a:lnTo>
                    <a:pt x="13" y="4"/>
                  </a:lnTo>
                  <a:lnTo>
                    <a:pt x="6" y="5"/>
                  </a:lnTo>
                  <a:lnTo>
                    <a:pt x="1" y="5"/>
                  </a:lnTo>
                  <a:lnTo>
                    <a:pt x="0" y="4"/>
                  </a:lnTo>
                  <a:lnTo>
                    <a:pt x="1" y="3"/>
                  </a:lnTo>
                  <a:lnTo>
                    <a:pt x="5" y="1"/>
                  </a:lnTo>
                  <a:lnTo>
                    <a:pt x="8" y="1"/>
                  </a:lnTo>
                  <a:lnTo>
                    <a:pt x="10" y="0"/>
                  </a:lnTo>
                  <a:lnTo>
                    <a:pt x="14" y="0"/>
                  </a:lnTo>
                  <a:lnTo>
                    <a:pt x="18" y="0"/>
                  </a:lnTo>
                  <a:lnTo>
                    <a:pt x="21" y="0"/>
                  </a:lnTo>
                  <a:lnTo>
                    <a:pt x="24" y="0"/>
                  </a:lnTo>
                  <a:lnTo>
                    <a:pt x="23" y="4"/>
                  </a:lnTo>
                  <a:lnTo>
                    <a:pt x="23" y="4"/>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57" name="Freeform 220">
              <a:extLst>
                <a:ext uri="{FF2B5EF4-FFF2-40B4-BE49-F238E27FC236}">
                  <a16:creationId xmlns:a16="http://schemas.microsoft.com/office/drawing/2014/main" id="{5650621D-2E3F-4053-A71A-491EFD77B81A}"/>
                </a:ext>
              </a:extLst>
            </p:cNvPr>
            <p:cNvSpPr>
              <a:spLocks/>
            </p:cNvSpPr>
            <p:nvPr/>
          </p:nvSpPr>
          <p:spPr bwMode="auto">
            <a:xfrm>
              <a:off x="5440" y="1045"/>
              <a:ext cx="5" cy="3"/>
            </a:xfrm>
            <a:custGeom>
              <a:avLst/>
              <a:gdLst>
                <a:gd name="T0" fmla="*/ 14 w 14"/>
                <a:gd name="T1" fmla="*/ 5 h 8"/>
                <a:gd name="T2" fmla="*/ 11 w 14"/>
                <a:gd name="T3" fmla="*/ 5 h 8"/>
                <a:gd name="T4" fmla="*/ 7 w 14"/>
                <a:gd name="T5" fmla="*/ 6 h 8"/>
                <a:gd name="T6" fmla="*/ 3 w 14"/>
                <a:gd name="T7" fmla="*/ 8 h 8"/>
                <a:gd name="T8" fmla="*/ 0 w 14"/>
                <a:gd name="T9" fmla="*/ 6 h 8"/>
                <a:gd name="T10" fmla="*/ 2 w 14"/>
                <a:gd name="T11" fmla="*/ 3 h 8"/>
                <a:gd name="T12" fmla="*/ 6 w 14"/>
                <a:gd name="T13" fmla="*/ 3 h 8"/>
                <a:gd name="T14" fmla="*/ 9 w 14"/>
                <a:gd name="T15" fmla="*/ 1 h 8"/>
                <a:gd name="T16" fmla="*/ 13 w 14"/>
                <a:gd name="T17" fmla="*/ 0 h 8"/>
                <a:gd name="T18" fmla="*/ 14 w 14"/>
                <a:gd name="T19" fmla="*/ 3 h 8"/>
                <a:gd name="T20" fmla="*/ 14 w 14"/>
                <a:gd name="T21" fmla="*/ 5 h 8"/>
                <a:gd name="T22" fmla="*/ 14 w 14"/>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8">
                  <a:moveTo>
                    <a:pt x="14" y="5"/>
                  </a:moveTo>
                  <a:lnTo>
                    <a:pt x="11" y="5"/>
                  </a:lnTo>
                  <a:lnTo>
                    <a:pt x="7" y="6"/>
                  </a:lnTo>
                  <a:lnTo>
                    <a:pt x="3" y="8"/>
                  </a:lnTo>
                  <a:lnTo>
                    <a:pt x="0" y="6"/>
                  </a:lnTo>
                  <a:lnTo>
                    <a:pt x="2" y="3"/>
                  </a:lnTo>
                  <a:lnTo>
                    <a:pt x="6" y="3"/>
                  </a:lnTo>
                  <a:lnTo>
                    <a:pt x="9" y="1"/>
                  </a:lnTo>
                  <a:lnTo>
                    <a:pt x="13" y="0"/>
                  </a:lnTo>
                  <a:lnTo>
                    <a:pt x="14" y="3"/>
                  </a:lnTo>
                  <a:lnTo>
                    <a:pt x="14" y="5"/>
                  </a:lnTo>
                  <a:lnTo>
                    <a:pt x="14" y="5"/>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58" name="Freeform 221">
              <a:extLst>
                <a:ext uri="{FF2B5EF4-FFF2-40B4-BE49-F238E27FC236}">
                  <a16:creationId xmlns:a16="http://schemas.microsoft.com/office/drawing/2014/main" id="{78C63824-82AC-48A9-9FCD-C472BD05E724}"/>
                </a:ext>
              </a:extLst>
            </p:cNvPr>
            <p:cNvSpPr>
              <a:spLocks/>
            </p:cNvSpPr>
            <p:nvPr/>
          </p:nvSpPr>
          <p:spPr bwMode="auto">
            <a:xfrm>
              <a:off x="5434" y="1042"/>
              <a:ext cx="10" cy="3"/>
            </a:xfrm>
            <a:custGeom>
              <a:avLst/>
              <a:gdLst>
                <a:gd name="T0" fmla="*/ 26 w 29"/>
                <a:gd name="T1" fmla="*/ 3 h 10"/>
                <a:gd name="T2" fmla="*/ 20 w 29"/>
                <a:gd name="T3" fmla="*/ 5 h 10"/>
                <a:gd name="T4" fmla="*/ 15 w 29"/>
                <a:gd name="T5" fmla="*/ 6 h 10"/>
                <a:gd name="T6" fmla="*/ 8 w 29"/>
                <a:gd name="T7" fmla="*/ 7 h 10"/>
                <a:gd name="T8" fmla="*/ 2 w 29"/>
                <a:gd name="T9" fmla="*/ 10 h 10"/>
                <a:gd name="T10" fmla="*/ 0 w 29"/>
                <a:gd name="T11" fmla="*/ 9 h 10"/>
                <a:gd name="T12" fmla="*/ 1 w 29"/>
                <a:gd name="T13" fmla="*/ 6 h 10"/>
                <a:gd name="T14" fmla="*/ 6 w 29"/>
                <a:gd name="T15" fmla="*/ 3 h 10"/>
                <a:gd name="T16" fmla="*/ 11 w 29"/>
                <a:gd name="T17" fmla="*/ 2 h 10"/>
                <a:gd name="T18" fmla="*/ 17 w 29"/>
                <a:gd name="T19" fmla="*/ 1 h 10"/>
                <a:gd name="T20" fmla="*/ 22 w 29"/>
                <a:gd name="T21" fmla="*/ 0 h 10"/>
                <a:gd name="T22" fmla="*/ 27 w 29"/>
                <a:gd name="T23" fmla="*/ 0 h 10"/>
                <a:gd name="T24" fmla="*/ 29 w 29"/>
                <a:gd name="T25" fmla="*/ 1 h 10"/>
                <a:gd name="T26" fmla="*/ 27 w 29"/>
                <a:gd name="T27" fmla="*/ 2 h 10"/>
                <a:gd name="T28" fmla="*/ 26 w 29"/>
                <a:gd name="T29" fmla="*/ 3 h 10"/>
                <a:gd name="T30" fmla="*/ 26 w 29"/>
                <a:gd name="T31"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0">
                  <a:moveTo>
                    <a:pt x="26" y="3"/>
                  </a:moveTo>
                  <a:lnTo>
                    <a:pt x="20" y="5"/>
                  </a:lnTo>
                  <a:lnTo>
                    <a:pt x="15" y="6"/>
                  </a:lnTo>
                  <a:lnTo>
                    <a:pt x="8" y="7"/>
                  </a:lnTo>
                  <a:lnTo>
                    <a:pt x="2" y="10"/>
                  </a:lnTo>
                  <a:lnTo>
                    <a:pt x="0" y="9"/>
                  </a:lnTo>
                  <a:lnTo>
                    <a:pt x="1" y="6"/>
                  </a:lnTo>
                  <a:lnTo>
                    <a:pt x="6" y="3"/>
                  </a:lnTo>
                  <a:lnTo>
                    <a:pt x="11" y="2"/>
                  </a:lnTo>
                  <a:lnTo>
                    <a:pt x="17" y="1"/>
                  </a:lnTo>
                  <a:lnTo>
                    <a:pt x="22" y="0"/>
                  </a:lnTo>
                  <a:lnTo>
                    <a:pt x="27" y="0"/>
                  </a:lnTo>
                  <a:lnTo>
                    <a:pt x="29" y="1"/>
                  </a:lnTo>
                  <a:lnTo>
                    <a:pt x="27" y="2"/>
                  </a:lnTo>
                  <a:lnTo>
                    <a:pt x="26" y="3"/>
                  </a:lnTo>
                  <a:lnTo>
                    <a:pt x="26" y="3"/>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59" name="Freeform 222">
              <a:extLst>
                <a:ext uri="{FF2B5EF4-FFF2-40B4-BE49-F238E27FC236}">
                  <a16:creationId xmlns:a16="http://schemas.microsoft.com/office/drawing/2014/main" id="{99EBF0B9-EA01-4A74-A9A0-9C862B57B2DA}"/>
                </a:ext>
              </a:extLst>
            </p:cNvPr>
            <p:cNvSpPr>
              <a:spLocks/>
            </p:cNvSpPr>
            <p:nvPr/>
          </p:nvSpPr>
          <p:spPr bwMode="auto">
            <a:xfrm>
              <a:off x="5434" y="1038"/>
              <a:ext cx="7" cy="3"/>
            </a:xfrm>
            <a:custGeom>
              <a:avLst/>
              <a:gdLst>
                <a:gd name="T0" fmla="*/ 2 w 19"/>
                <a:gd name="T1" fmla="*/ 7 h 7"/>
                <a:gd name="T2" fmla="*/ 0 w 19"/>
                <a:gd name="T3" fmla="*/ 7 h 7"/>
                <a:gd name="T4" fmla="*/ 0 w 19"/>
                <a:gd name="T5" fmla="*/ 6 h 7"/>
                <a:gd name="T6" fmla="*/ 2 w 19"/>
                <a:gd name="T7" fmla="*/ 3 h 7"/>
                <a:gd name="T8" fmla="*/ 7 w 19"/>
                <a:gd name="T9" fmla="*/ 2 h 7"/>
                <a:gd name="T10" fmla="*/ 12 w 19"/>
                <a:gd name="T11" fmla="*/ 0 h 7"/>
                <a:gd name="T12" fmla="*/ 16 w 19"/>
                <a:gd name="T13" fmla="*/ 0 h 7"/>
                <a:gd name="T14" fmla="*/ 19 w 19"/>
                <a:gd name="T15" fmla="*/ 0 h 7"/>
                <a:gd name="T16" fmla="*/ 19 w 19"/>
                <a:gd name="T17" fmla="*/ 2 h 7"/>
                <a:gd name="T18" fmla="*/ 14 w 19"/>
                <a:gd name="T19" fmla="*/ 3 h 7"/>
                <a:gd name="T20" fmla="*/ 10 w 19"/>
                <a:gd name="T21" fmla="*/ 5 h 7"/>
                <a:gd name="T22" fmla="*/ 5 w 19"/>
                <a:gd name="T23" fmla="*/ 6 h 7"/>
                <a:gd name="T24" fmla="*/ 2 w 19"/>
                <a:gd name="T25" fmla="*/ 7 h 7"/>
                <a:gd name="T26" fmla="*/ 2 w 19"/>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7">
                  <a:moveTo>
                    <a:pt x="2" y="7"/>
                  </a:moveTo>
                  <a:lnTo>
                    <a:pt x="0" y="7"/>
                  </a:lnTo>
                  <a:lnTo>
                    <a:pt x="0" y="6"/>
                  </a:lnTo>
                  <a:lnTo>
                    <a:pt x="2" y="3"/>
                  </a:lnTo>
                  <a:lnTo>
                    <a:pt x="7" y="2"/>
                  </a:lnTo>
                  <a:lnTo>
                    <a:pt x="12" y="0"/>
                  </a:lnTo>
                  <a:lnTo>
                    <a:pt x="16" y="0"/>
                  </a:lnTo>
                  <a:lnTo>
                    <a:pt x="19" y="0"/>
                  </a:lnTo>
                  <a:lnTo>
                    <a:pt x="19" y="2"/>
                  </a:lnTo>
                  <a:lnTo>
                    <a:pt x="14" y="3"/>
                  </a:lnTo>
                  <a:lnTo>
                    <a:pt x="10" y="5"/>
                  </a:lnTo>
                  <a:lnTo>
                    <a:pt x="5" y="6"/>
                  </a:lnTo>
                  <a:lnTo>
                    <a:pt x="2" y="7"/>
                  </a:lnTo>
                  <a:lnTo>
                    <a:pt x="2" y="7"/>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60" name="Freeform 223">
              <a:extLst>
                <a:ext uri="{FF2B5EF4-FFF2-40B4-BE49-F238E27FC236}">
                  <a16:creationId xmlns:a16="http://schemas.microsoft.com/office/drawing/2014/main" id="{201C64CB-A660-428A-9273-C7BC92978A27}"/>
                </a:ext>
              </a:extLst>
            </p:cNvPr>
            <p:cNvSpPr>
              <a:spLocks/>
            </p:cNvSpPr>
            <p:nvPr/>
          </p:nvSpPr>
          <p:spPr bwMode="auto">
            <a:xfrm>
              <a:off x="5448" y="1055"/>
              <a:ext cx="3" cy="8"/>
            </a:xfrm>
            <a:custGeom>
              <a:avLst/>
              <a:gdLst>
                <a:gd name="T0" fmla="*/ 3 w 9"/>
                <a:gd name="T1" fmla="*/ 21 h 23"/>
                <a:gd name="T2" fmla="*/ 0 w 9"/>
                <a:gd name="T3" fmla="*/ 23 h 23"/>
                <a:gd name="T4" fmla="*/ 0 w 9"/>
                <a:gd name="T5" fmla="*/ 20 h 23"/>
                <a:gd name="T6" fmla="*/ 0 w 9"/>
                <a:gd name="T7" fmla="*/ 16 h 23"/>
                <a:gd name="T8" fmla="*/ 3 w 9"/>
                <a:gd name="T9" fmla="*/ 12 h 23"/>
                <a:gd name="T10" fmla="*/ 4 w 9"/>
                <a:gd name="T11" fmla="*/ 7 h 23"/>
                <a:gd name="T12" fmla="*/ 5 w 9"/>
                <a:gd name="T13" fmla="*/ 5 h 23"/>
                <a:gd name="T14" fmla="*/ 6 w 9"/>
                <a:gd name="T15" fmla="*/ 1 h 23"/>
                <a:gd name="T16" fmla="*/ 9 w 9"/>
                <a:gd name="T17" fmla="*/ 0 h 23"/>
                <a:gd name="T18" fmla="*/ 9 w 9"/>
                <a:gd name="T19" fmla="*/ 1 h 23"/>
                <a:gd name="T20" fmla="*/ 9 w 9"/>
                <a:gd name="T21" fmla="*/ 4 h 23"/>
                <a:gd name="T22" fmla="*/ 8 w 9"/>
                <a:gd name="T23" fmla="*/ 10 h 23"/>
                <a:gd name="T24" fmla="*/ 6 w 9"/>
                <a:gd name="T25" fmla="*/ 14 h 23"/>
                <a:gd name="T26" fmla="*/ 4 w 9"/>
                <a:gd name="T27" fmla="*/ 18 h 23"/>
                <a:gd name="T28" fmla="*/ 3 w 9"/>
                <a:gd name="T29" fmla="*/ 21 h 23"/>
                <a:gd name="T30" fmla="*/ 3 w 9"/>
                <a:gd name="T31"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23">
                  <a:moveTo>
                    <a:pt x="3" y="21"/>
                  </a:moveTo>
                  <a:lnTo>
                    <a:pt x="0" y="23"/>
                  </a:lnTo>
                  <a:lnTo>
                    <a:pt x="0" y="20"/>
                  </a:lnTo>
                  <a:lnTo>
                    <a:pt x="0" y="16"/>
                  </a:lnTo>
                  <a:lnTo>
                    <a:pt x="3" y="12"/>
                  </a:lnTo>
                  <a:lnTo>
                    <a:pt x="4" y="7"/>
                  </a:lnTo>
                  <a:lnTo>
                    <a:pt x="5" y="5"/>
                  </a:lnTo>
                  <a:lnTo>
                    <a:pt x="6" y="1"/>
                  </a:lnTo>
                  <a:lnTo>
                    <a:pt x="9" y="0"/>
                  </a:lnTo>
                  <a:lnTo>
                    <a:pt x="9" y="1"/>
                  </a:lnTo>
                  <a:lnTo>
                    <a:pt x="9" y="4"/>
                  </a:lnTo>
                  <a:lnTo>
                    <a:pt x="8" y="10"/>
                  </a:lnTo>
                  <a:lnTo>
                    <a:pt x="6" y="14"/>
                  </a:lnTo>
                  <a:lnTo>
                    <a:pt x="4" y="18"/>
                  </a:lnTo>
                  <a:lnTo>
                    <a:pt x="3" y="21"/>
                  </a:lnTo>
                  <a:lnTo>
                    <a:pt x="3" y="21"/>
                  </a:lnTo>
                  <a:close/>
                </a:path>
              </a:pathLst>
            </a:custGeom>
            <a:solidFill>
              <a:srgbClr val="6380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61" name="Freeform 224">
              <a:extLst>
                <a:ext uri="{FF2B5EF4-FFF2-40B4-BE49-F238E27FC236}">
                  <a16:creationId xmlns:a16="http://schemas.microsoft.com/office/drawing/2014/main" id="{43EBBF76-DD14-46D7-84A4-57DA71345240}"/>
                </a:ext>
              </a:extLst>
            </p:cNvPr>
            <p:cNvSpPr>
              <a:spLocks/>
            </p:cNvSpPr>
            <p:nvPr/>
          </p:nvSpPr>
          <p:spPr bwMode="auto">
            <a:xfrm>
              <a:off x="5444" y="1048"/>
              <a:ext cx="2" cy="7"/>
            </a:xfrm>
            <a:custGeom>
              <a:avLst/>
              <a:gdLst>
                <a:gd name="T0" fmla="*/ 5 w 5"/>
                <a:gd name="T1" fmla="*/ 18 h 20"/>
                <a:gd name="T2" fmla="*/ 3 w 5"/>
                <a:gd name="T3" fmla="*/ 20 h 20"/>
                <a:gd name="T4" fmla="*/ 1 w 5"/>
                <a:gd name="T5" fmla="*/ 18 h 20"/>
                <a:gd name="T6" fmla="*/ 1 w 5"/>
                <a:gd name="T7" fmla="*/ 15 h 20"/>
                <a:gd name="T8" fmla="*/ 1 w 5"/>
                <a:gd name="T9" fmla="*/ 11 h 20"/>
                <a:gd name="T10" fmla="*/ 0 w 5"/>
                <a:gd name="T11" fmla="*/ 6 h 20"/>
                <a:gd name="T12" fmla="*/ 0 w 5"/>
                <a:gd name="T13" fmla="*/ 2 h 20"/>
                <a:gd name="T14" fmla="*/ 0 w 5"/>
                <a:gd name="T15" fmla="*/ 0 h 20"/>
                <a:gd name="T16" fmla="*/ 1 w 5"/>
                <a:gd name="T17" fmla="*/ 1 h 20"/>
                <a:gd name="T18" fmla="*/ 4 w 5"/>
                <a:gd name="T19" fmla="*/ 3 h 20"/>
                <a:gd name="T20" fmla="*/ 5 w 5"/>
                <a:gd name="T21" fmla="*/ 8 h 20"/>
                <a:gd name="T22" fmla="*/ 5 w 5"/>
                <a:gd name="T23" fmla="*/ 12 h 20"/>
                <a:gd name="T24" fmla="*/ 5 w 5"/>
                <a:gd name="T25" fmla="*/ 18 h 20"/>
                <a:gd name="T26" fmla="*/ 5 w 5"/>
                <a:gd name="T2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0">
                  <a:moveTo>
                    <a:pt x="5" y="18"/>
                  </a:moveTo>
                  <a:lnTo>
                    <a:pt x="3" y="20"/>
                  </a:lnTo>
                  <a:lnTo>
                    <a:pt x="1" y="18"/>
                  </a:lnTo>
                  <a:lnTo>
                    <a:pt x="1" y="15"/>
                  </a:lnTo>
                  <a:lnTo>
                    <a:pt x="1" y="11"/>
                  </a:lnTo>
                  <a:lnTo>
                    <a:pt x="0" y="6"/>
                  </a:lnTo>
                  <a:lnTo>
                    <a:pt x="0" y="2"/>
                  </a:lnTo>
                  <a:lnTo>
                    <a:pt x="0" y="0"/>
                  </a:lnTo>
                  <a:lnTo>
                    <a:pt x="1" y="1"/>
                  </a:lnTo>
                  <a:lnTo>
                    <a:pt x="4" y="3"/>
                  </a:lnTo>
                  <a:lnTo>
                    <a:pt x="5" y="8"/>
                  </a:lnTo>
                  <a:lnTo>
                    <a:pt x="5" y="12"/>
                  </a:lnTo>
                  <a:lnTo>
                    <a:pt x="5" y="18"/>
                  </a:lnTo>
                  <a:lnTo>
                    <a:pt x="5" y="18"/>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62" name="Freeform 225">
              <a:extLst>
                <a:ext uri="{FF2B5EF4-FFF2-40B4-BE49-F238E27FC236}">
                  <a16:creationId xmlns:a16="http://schemas.microsoft.com/office/drawing/2014/main" id="{786C0641-CDC6-444D-AEF1-06669831CEBA}"/>
                </a:ext>
              </a:extLst>
            </p:cNvPr>
            <p:cNvSpPr>
              <a:spLocks/>
            </p:cNvSpPr>
            <p:nvPr/>
          </p:nvSpPr>
          <p:spPr bwMode="auto">
            <a:xfrm>
              <a:off x="5441" y="1044"/>
              <a:ext cx="2" cy="6"/>
            </a:xfrm>
            <a:custGeom>
              <a:avLst/>
              <a:gdLst>
                <a:gd name="T0" fmla="*/ 4 w 6"/>
                <a:gd name="T1" fmla="*/ 20 h 20"/>
                <a:gd name="T2" fmla="*/ 1 w 6"/>
                <a:gd name="T3" fmla="*/ 15 h 20"/>
                <a:gd name="T4" fmla="*/ 1 w 6"/>
                <a:gd name="T5" fmla="*/ 10 h 20"/>
                <a:gd name="T6" fmla="*/ 1 w 6"/>
                <a:gd name="T7" fmla="*/ 5 h 20"/>
                <a:gd name="T8" fmla="*/ 0 w 6"/>
                <a:gd name="T9" fmla="*/ 1 h 20"/>
                <a:gd name="T10" fmla="*/ 1 w 6"/>
                <a:gd name="T11" fmla="*/ 0 h 20"/>
                <a:gd name="T12" fmla="*/ 3 w 6"/>
                <a:gd name="T13" fmla="*/ 0 h 20"/>
                <a:gd name="T14" fmla="*/ 4 w 6"/>
                <a:gd name="T15" fmla="*/ 4 h 20"/>
                <a:gd name="T16" fmla="*/ 6 w 6"/>
                <a:gd name="T17" fmla="*/ 9 h 20"/>
                <a:gd name="T18" fmla="*/ 5 w 6"/>
                <a:gd name="T19" fmla="*/ 14 h 20"/>
                <a:gd name="T20" fmla="*/ 4 w 6"/>
                <a:gd name="T21" fmla="*/ 20 h 20"/>
                <a:gd name="T22" fmla="*/ 4 w 6"/>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20">
                  <a:moveTo>
                    <a:pt x="4" y="20"/>
                  </a:moveTo>
                  <a:lnTo>
                    <a:pt x="1" y="15"/>
                  </a:lnTo>
                  <a:lnTo>
                    <a:pt x="1" y="10"/>
                  </a:lnTo>
                  <a:lnTo>
                    <a:pt x="1" y="5"/>
                  </a:lnTo>
                  <a:lnTo>
                    <a:pt x="0" y="1"/>
                  </a:lnTo>
                  <a:lnTo>
                    <a:pt x="1" y="0"/>
                  </a:lnTo>
                  <a:lnTo>
                    <a:pt x="3" y="0"/>
                  </a:lnTo>
                  <a:lnTo>
                    <a:pt x="4" y="4"/>
                  </a:lnTo>
                  <a:lnTo>
                    <a:pt x="6" y="9"/>
                  </a:lnTo>
                  <a:lnTo>
                    <a:pt x="5" y="14"/>
                  </a:lnTo>
                  <a:lnTo>
                    <a:pt x="4" y="20"/>
                  </a:lnTo>
                  <a:lnTo>
                    <a:pt x="4" y="20"/>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63" name="Freeform 226">
              <a:extLst>
                <a:ext uri="{FF2B5EF4-FFF2-40B4-BE49-F238E27FC236}">
                  <a16:creationId xmlns:a16="http://schemas.microsoft.com/office/drawing/2014/main" id="{3B506C17-B3A5-473B-BC9F-62E3CD40CF65}"/>
                </a:ext>
              </a:extLst>
            </p:cNvPr>
            <p:cNvSpPr>
              <a:spLocks/>
            </p:cNvSpPr>
            <p:nvPr/>
          </p:nvSpPr>
          <p:spPr bwMode="auto">
            <a:xfrm>
              <a:off x="5437" y="1039"/>
              <a:ext cx="2" cy="7"/>
            </a:xfrm>
            <a:custGeom>
              <a:avLst/>
              <a:gdLst>
                <a:gd name="T0" fmla="*/ 8 w 8"/>
                <a:gd name="T1" fmla="*/ 20 h 23"/>
                <a:gd name="T2" fmla="*/ 7 w 8"/>
                <a:gd name="T3" fmla="*/ 23 h 23"/>
                <a:gd name="T4" fmla="*/ 5 w 8"/>
                <a:gd name="T5" fmla="*/ 21 h 23"/>
                <a:gd name="T6" fmla="*/ 5 w 8"/>
                <a:gd name="T7" fmla="*/ 19 h 23"/>
                <a:gd name="T8" fmla="*/ 5 w 8"/>
                <a:gd name="T9" fmla="*/ 16 h 23"/>
                <a:gd name="T10" fmla="*/ 4 w 8"/>
                <a:gd name="T11" fmla="*/ 14 h 23"/>
                <a:gd name="T12" fmla="*/ 4 w 8"/>
                <a:gd name="T13" fmla="*/ 10 h 23"/>
                <a:gd name="T14" fmla="*/ 2 w 8"/>
                <a:gd name="T15" fmla="*/ 5 h 23"/>
                <a:gd name="T16" fmla="*/ 0 w 8"/>
                <a:gd name="T17" fmla="*/ 1 h 23"/>
                <a:gd name="T18" fmla="*/ 2 w 8"/>
                <a:gd name="T19" fmla="*/ 0 h 23"/>
                <a:gd name="T20" fmla="*/ 4 w 8"/>
                <a:gd name="T21" fmla="*/ 0 h 23"/>
                <a:gd name="T22" fmla="*/ 5 w 8"/>
                <a:gd name="T23" fmla="*/ 4 h 23"/>
                <a:gd name="T24" fmla="*/ 7 w 8"/>
                <a:gd name="T25" fmla="*/ 11 h 23"/>
                <a:gd name="T26" fmla="*/ 8 w 8"/>
                <a:gd name="T27" fmla="*/ 18 h 23"/>
                <a:gd name="T28" fmla="*/ 8 w 8"/>
                <a:gd name="T29" fmla="*/ 20 h 23"/>
                <a:gd name="T30" fmla="*/ 8 w 8"/>
                <a:gd name="T3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23">
                  <a:moveTo>
                    <a:pt x="8" y="20"/>
                  </a:moveTo>
                  <a:lnTo>
                    <a:pt x="7" y="23"/>
                  </a:lnTo>
                  <a:lnTo>
                    <a:pt x="5" y="21"/>
                  </a:lnTo>
                  <a:lnTo>
                    <a:pt x="5" y="19"/>
                  </a:lnTo>
                  <a:lnTo>
                    <a:pt x="5" y="16"/>
                  </a:lnTo>
                  <a:lnTo>
                    <a:pt x="4" y="14"/>
                  </a:lnTo>
                  <a:lnTo>
                    <a:pt x="4" y="10"/>
                  </a:lnTo>
                  <a:lnTo>
                    <a:pt x="2" y="5"/>
                  </a:lnTo>
                  <a:lnTo>
                    <a:pt x="0" y="1"/>
                  </a:lnTo>
                  <a:lnTo>
                    <a:pt x="2" y="0"/>
                  </a:lnTo>
                  <a:lnTo>
                    <a:pt x="4" y="0"/>
                  </a:lnTo>
                  <a:lnTo>
                    <a:pt x="5" y="4"/>
                  </a:lnTo>
                  <a:lnTo>
                    <a:pt x="7" y="11"/>
                  </a:lnTo>
                  <a:lnTo>
                    <a:pt x="8" y="18"/>
                  </a:lnTo>
                  <a:lnTo>
                    <a:pt x="8" y="20"/>
                  </a:lnTo>
                  <a:lnTo>
                    <a:pt x="8" y="20"/>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64" name="Freeform 227">
              <a:extLst>
                <a:ext uri="{FF2B5EF4-FFF2-40B4-BE49-F238E27FC236}">
                  <a16:creationId xmlns:a16="http://schemas.microsoft.com/office/drawing/2014/main" id="{3393C903-3747-482B-8B14-F858C0381AE0}"/>
                </a:ext>
              </a:extLst>
            </p:cNvPr>
            <p:cNvSpPr>
              <a:spLocks/>
            </p:cNvSpPr>
            <p:nvPr/>
          </p:nvSpPr>
          <p:spPr bwMode="auto">
            <a:xfrm>
              <a:off x="5432" y="1031"/>
              <a:ext cx="2" cy="11"/>
            </a:xfrm>
            <a:custGeom>
              <a:avLst/>
              <a:gdLst>
                <a:gd name="T0" fmla="*/ 8 w 8"/>
                <a:gd name="T1" fmla="*/ 32 h 32"/>
                <a:gd name="T2" fmla="*/ 7 w 8"/>
                <a:gd name="T3" fmla="*/ 32 h 32"/>
                <a:gd name="T4" fmla="*/ 5 w 8"/>
                <a:gd name="T5" fmla="*/ 29 h 32"/>
                <a:gd name="T6" fmla="*/ 4 w 8"/>
                <a:gd name="T7" fmla="*/ 23 h 32"/>
                <a:gd name="T8" fmla="*/ 3 w 8"/>
                <a:gd name="T9" fmla="*/ 15 h 32"/>
                <a:gd name="T10" fmla="*/ 2 w 8"/>
                <a:gd name="T11" fmla="*/ 9 h 32"/>
                <a:gd name="T12" fmla="*/ 0 w 8"/>
                <a:gd name="T13" fmla="*/ 3 h 32"/>
                <a:gd name="T14" fmla="*/ 2 w 8"/>
                <a:gd name="T15" fmla="*/ 2 h 32"/>
                <a:gd name="T16" fmla="*/ 4 w 8"/>
                <a:gd name="T17" fmla="*/ 0 h 32"/>
                <a:gd name="T18" fmla="*/ 5 w 8"/>
                <a:gd name="T19" fmla="*/ 8 h 32"/>
                <a:gd name="T20" fmla="*/ 8 w 8"/>
                <a:gd name="T21" fmla="*/ 15 h 32"/>
                <a:gd name="T22" fmla="*/ 8 w 8"/>
                <a:gd name="T23" fmla="*/ 24 h 32"/>
                <a:gd name="T24" fmla="*/ 8 w 8"/>
                <a:gd name="T25" fmla="*/ 32 h 32"/>
                <a:gd name="T26" fmla="*/ 8 w 8"/>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32">
                  <a:moveTo>
                    <a:pt x="8" y="32"/>
                  </a:moveTo>
                  <a:lnTo>
                    <a:pt x="7" y="32"/>
                  </a:lnTo>
                  <a:lnTo>
                    <a:pt x="5" y="29"/>
                  </a:lnTo>
                  <a:lnTo>
                    <a:pt x="4" y="23"/>
                  </a:lnTo>
                  <a:lnTo>
                    <a:pt x="3" y="15"/>
                  </a:lnTo>
                  <a:lnTo>
                    <a:pt x="2" y="9"/>
                  </a:lnTo>
                  <a:lnTo>
                    <a:pt x="0" y="3"/>
                  </a:lnTo>
                  <a:lnTo>
                    <a:pt x="2" y="2"/>
                  </a:lnTo>
                  <a:lnTo>
                    <a:pt x="4" y="0"/>
                  </a:lnTo>
                  <a:lnTo>
                    <a:pt x="5" y="8"/>
                  </a:lnTo>
                  <a:lnTo>
                    <a:pt x="8" y="15"/>
                  </a:lnTo>
                  <a:lnTo>
                    <a:pt x="8" y="24"/>
                  </a:lnTo>
                  <a:lnTo>
                    <a:pt x="8" y="32"/>
                  </a:lnTo>
                  <a:lnTo>
                    <a:pt x="8" y="32"/>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65" name="Freeform 228">
              <a:extLst>
                <a:ext uri="{FF2B5EF4-FFF2-40B4-BE49-F238E27FC236}">
                  <a16:creationId xmlns:a16="http://schemas.microsoft.com/office/drawing/2014/main" id="{BD5FF213-9140-41D3-875E-FE17F0D8FC9E}"/>
                </a:ext>
              </a:extLst>
            </p:cNvPr>
            <p:cNvSpPr>
              <a:spLocks/>
            </p:cNvSpPr>
            <p:nvPr/>
          </p:nvSpPr>
          <p:spPr bwMode="auto">
            <a:xfrm>
              <a:off x="5431" y="1034"/>
              <a:ext cx="5" cy="5"/>
            </a:xfrm>
            <a:custGeom>
              <a:avLst/>
              <a:gdLst>
                <a:gd name="T0" fmla="*/ 2 w 17"/>
                <a:gd name="T1" fmla="*/ 13 h 13"/>
                <a:gd name="T2" fmla="*/ 0 w 17"/>
                <a:gd name="T3" fmla="*/ 12 h 13"/>
                <a:gd name="T4" fmla="*/ 0 w 17"/>
                <a:gd name="T5" fmla="*/ 9 h 13"/>
                <a:gd name="T6" fmla="*/ 2 w 17"/>
                <a:gd name="T7" fmla="*/ 5 h 13"/>
                <a:gd name="T8" fmla="*/ 7 w 17"/>
                <a:gd name="T9" fmla="*/ 3 h 13"/>
                <a:gd name="T10" fmla="*/ 12 w 17"/>
                <a:gd name="T11" fmla="*/ 0 h 13"/>
                <a:gd name="T12" fmla="*/ 17 w 17"/>
                <a:gd name="T13" fmla="*/ 0 h 13"/>
                <a:gd name="T14" fmla="*/ 17 w 17"/>
                <a:gd name="T15" fmla="*/ 3 h 13"/>
                <a:gd name="T16" fmla="*/ 13 w 17"/>
                <a:gd name="T17" fmla="*/ 5 h 13"/>
                <a:gd name="T18" fmla="*/ 7 w 17"/>
                <a:gd name="T19" fmla="*/ 8 h 13"/>
                <a:gd name="T20" fmla="*/ 2 w 17"/>
                <a:gd name="T21" fmla="*/ 13 h 13"/>
                <a:gd name="T22" fmla="*/ 2 w 17"/>
                <a:gd name="T2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3">
                  <a:moveTo>
                    <a:pt x="2" y="13"/>
                  </a:moveTo>
                  <a:lnTo>
                    <a:pt x="0" y="12"/>
                  </a:lnTo>
                  <a:lnTo>
                    <a:pt x="0" y="9"/>
                  </a:lnTo>
                  <a:lnTo>
                    <a:pt x="2" y="5"/>
                  </a:lnTo>
                  <a:lnTo>
                    <a:pt x="7" y="3"/>
                  </a:lnTo>
                  <a:lnTo>
                    <a:pt x="12" y="0"/>
                  </a:lnTo>
                  <a:lnTo>
                    <a:pt x="17" y="0"/>
                  </a:lnTo>
                  <a:lnTo>
                    <a:pt x="17" y="3"/>
                  </a:lnTo>
                  <a:lnTo>
                    <a:pt x="13" y="5"/>
                  </a:lnTo>
                  <a:lnTo>
                    <a:pt x="7" y="8"/>
                  </a:lnTo>
                  <a:lnTo>
                    <a:pt x="2" y="13"/>
                  </a:lnTo>
                  <a:lnTo>
                    <a:pt x="2" y="13"/>
                  </a:lnTo>
                  <a:close/>
                </a:path>
              </a:pathLst>
            </a:custGeom>
            <a:solidFill>
              <a:srgbClr val="B0C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66" name="Freeform 229">
              <a:extLst>
                <a:ext uri="{FF2B5EF4-FFF2-40B4-BE49-F238E27FC236}">
                  <a16:creationId xmlns:a16="http://schemas.microsoft.com/office/drawing/2014/main" id="{F770337C-019C-483B-9DB7-3C6EA5308241}"/>
                </a:ext>
              </a:extLst>
            </p:cNvPr>
            <p:cNvSpPr>
              <a:spLocks/>
            </p:cNvSpPr>
            <p:nvPr/>
          </p:nvSpPr>
          <p:spPr bwMode="auto">
            <a:xfrm>
              <a:off x="5448" y="1063"/>
              <a:ext cx="6" cy="5"/>
            </a:xfrm>
            <a:custGeom>
              <a:avLst/>
              <a:gdLst>
                <a:gd name="T0" fmla="*/ 14 w 17"/>
                <a:gd name="T1" fmla="*/ 14 h 14"/>
                <a:gd name="T2" fmla="*/ 10 w 17"/>
                <a:gd name="T3" fmla="*/ 11 h 14"/>
                <a:gd name="T4" fmla="*/ 8 w 17"/>
                <a:gd name="T5" fmla="*/ 9 h 14"/>
                <a:gd name="T6" fmla="*/ 4 w 17"/>
                <a:gd name="T7" fmla="*/ 5 h 14"/>
                <a:gd name="T8" fmla="*/ 0 w 17"/>
                <a:gd name="T9" fmla="*/ 1 h 14"/>
                <a:gd name="T10" fmla="*/ 0 w 17"/>
                <a:gd name="T11" fmla="*/ 1 h 14"/>
                <a:gd name="T12" fmla="*/ 0 w 17"/>
                <a:gd name="T13" fmla="*/ 0 h 14"/>
                <a:gd name="T14" fmla="*/ 2 w 17"/>
                <a:gd name="T15" fmla="*/ 0 h 14"/>
                <a:gd name="T16" fmla="*/ 5 w 17"/>
                <a:gd name="T17" fmla="*/ 2 h 14"/>
                <a:gd name="T18" fmla="*/ 8 w 17"/>
                <a:gd name="T19" fmla="*/ 5 h 14"/>
                <a:gd name="T20" fmla="*/ 12 w 17"/>
                <a:gd name="T21" fmla="*/ 7 h 14"/>
                <a:gd name="T22" fmla="*/ 14 w 17"/>
                <a:gd name="T23" fmla="*/ 9 h 14"/>
                <a:gd name="T24" fmla="*/ 17 w 17"/>
                <a:gd name="T25" fmla="*/ 11 h 14"/>
                <a:gd name="T26" fmla="*/ 17 w 17"/>
                <a:gd name="T27" fmla="*/ 12 h 14"/>
                <a:gd name="T28" fmla="*/ 14 w 17"/>
                <a:gd name="T29" fmla="*/ 14 h 14"/>
                <a:gd name="T30" fmla="*/ 14 w 17"/>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4">
                  <a:moveTo>
                    <a:pt x="14" y="14"/>
                  </a:moveTo>
                  <a:lnTo>
                    <a:pt x="10" y="11"/>
                  </a:lnTo>
                  <a:lnTo>
                    <a:pt x="8" y="9"/>
                  </a:lnTo>
                  <a:lnTo>
                    <a:pt x="4" y="5"/>
                  </a:lnTo>
                  <a:lnTo>
                    <a:pt x="0" y="1"/>
                  </a:lnTo>
                  <a:lnTo>
                    <a:pt x="0" y="1"/>
                  </a:lnTo>
                  <a:lnTo>
                    <a:pt x="0" y="0"/>
                  </a:lnTo>
                  <a:lnTo>
                    <a:pt x="2" y="0"/>
                  </a:lnTo>
                  <a:lnTo>
                    <a:pt x="5" y="2"/>
                  </a:lnTo>
                  <a:lnTo>
                    <a:pt x="8" y="5"/>
                  </a:lnTo>
                  <a:lnTo>
                    <a:pt x="12" y="7"/>
                  </a:lnTo>
                  <a:lnTo>
                    <a:pt x="14" y="9"/>
                  </a:lnTo>
                  <a:lnTo>
                    <a:pt x="17" y="11"/>
                  </a:lnTo>
                  <a:lnTo>
                    <a:pt x="17" y="12"/>
                  </a:lnTo>
                  <a:lnTo>
                    <a:pt x="14" y="14"/>
                  </a:lnTo>
                  <a:lnTo>
                    <a:pt x="14" y="14"/>
                  </a:lnTo>
                  <a:close/>
                </a:path>
              </a:pathLst>
            </a:custGeom>
            <a:solidFill>
              <a:srgbClr val="6380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67" name="Freeform 230">
              <a:extLst>
                <a:ext uri="{FF2B5EF4-FFF2-40B4-BE49-F238E27FC236}">
                  <a16:creationId xmlns:a16="http://schemas.microsoft.com/office/drawing/2014/main" id="{23176DB5-6D90-4938-B283-57CEB7654CA3}"/>
                </a:ext>
              </a:extLst>
            </p:cNvPr>
            <p:cNvSpPr>
              <a:spLocks/>
            </p:cNvSpPr>
            <p:nvPr/>
          </p:nvSpPr>
          <p:spPr bwMode="auto">
            <a:xfrm>
              <a:off x="5314" y="956"/>
              <a:ext cx="1" cy="5"/>
            </a:xfrm>
            <a:custGeom>
              <a:avLst/>
              <a:gdLst>
                <a:gd name="T0" fmla="*/ 1 w 4"/>
                <a:gd name="T1" fmla="*/ 14 h 14"/>
                <a:gd name="T2" fmla="*/ 0 w 4"/>
                <a:gd name="T3" fmla="*/ 12 h 14"/>
                <a:gd name="T4" fmla="*/ 1 w 4"/>
                <a:gd name="T5" fmla="*/ 9 h 14"/>
                <a:gd name="T6" fmla="*/ 1 w 4"/>
                <a:gd name="T7" fmla="*/ 5 h 14"/>
                <a:gd name="T8" fmla="*/ 0 w 4"/>
                <a:gd name="T9" fmla="*/ 2 h 14"/>
                <a:gd name="T10" fmla="*/ 2 w 4"/>
                <a:gd name="T11" fmla="*/ 0 h 14"/>
                <a:gd name="T12" fmla="*/ 4 w 4"/>
                <a:gd name="T13" fmla="*/ 5 h 14"/>
                <a:gd name="T14" fmla="*/ 4 w 4"/>
                <a:gd name="T15" fmla="*/ 12 h 14"/>
                <a:gd name="T16" fmla="*/ 1 w 4"/>
                <a:gd name="T17" fmla="*/ 14 h 14"/>
                <a:gd name="T18" fmla="*/ 1 w 4"/>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4">
                  <a:moveTo>
                    <a:pt x="1" y="14"/>
                  </a:moveTo>
                  <a:lnTo>
                    <a:pt x="0" y="12"/>
                  </a:lnTo>
                  <a:lnTo>
                    <a:pt x="1" y="9"/>
                  </a:lnTo>
                  <a:lnTo>
                    <a:pt x="1" y="5"/>
                  </a:lnTo>
                  <a:lnTo>
                    <a:pt x="0" y="2"/>
                  </a:lnTo>
                  <a:lnTo>
                    <a:pt x="2" y="0"/>
                  </a:lnTo>
                  <a:lnTo>
                    <a:pt x="4" y="5"/>
                  </a:lnTo>
                  <a:lnTo>
                    <a:pt x="4" y="12"/>
                  </a:lnTo>
                  <a:lnTo>
                    <a:pt x="1" y="14"/>
                  </a:lnTo>
                  <a:lnTo>
                    <a:pt x="1" y="14"/>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68" name="Freeform 231">
              <a:extLst>
                <a:ext uri="{FF2B5EF4-FFF2-40B4-BE49-F238E27FC236}">
                  <a16:creationId xmlns:a16="http://schemas.microsoft.com/office/drawing/2014/main" id="{C842F50B-BE03-4604-9995-F523F9E3C64C}"/>
                </a:ext>
              </a:extLst>
            </p:cNvPr>
            <p:cNvSpPr>
              <a:spLocks/>
            </p:cNvSpPr>
            <p:nvPr/>
          </p:nvSpPr>
          <p:spPr bwMode="auto">
            <a:xfrm>
              <a:off x="5317" y="950"/>
              <a:ext cx="4" cy="7"/>
            </a:xfrm>
            <a:custGeom>
              <a:avLst/>
              <a:gdLst>
                <a:gd name="T0" fmla="*/ 5 w 10"/>
                <a:gd name="T1" fmla="*/ 6 h 20"/>
                <a:gd name="T2" fmla="*/ 7 w 10"/>
                <a:gd name="T3" fmla="*/ 2 h 20"/>
                <a:gd name="T4" fmla="*/ 9 w 10"/>
                <a:gd name="T5" fmla="*/ 0 h 20"/>
                <a:gd name="T6" fmla="*/ 10 w 10"/>
                <a:gd name="T7" fmla="*/ 1 h 20"/>
                <a:gd name="T8" fmla="*/ 10 w 10"/>
                <a:gd name="T9" fmla="*/ 4 h 20"/>
                <a:gd name="T10" fmla="*/ 9 w 10"/>
                <a:gd name="T11" fmla="*/ 7 h 20"/>
                <a:gd name="T12" fmla="*/ 9 w 10"/>
                <a:gd name="T13" fmla="*/ 11 h 20"/>
                <a:gd name="T14" fmla="*/ 7 w 10"/>
                <a:gd name="T15" fmla="*/ 15 h 20"/>
                <a:gd name="T16" fmla="*/ 5 w 10"/>
                <a:gd name="T17" fmla="*/ 19 h 20"/>
                <a:gd name="T18" fmla="*/ 3 w 10"/>
                <a:gd name="T19" fmla="*/ 20 h 20"/>
                <a:gd name="T20" fmla="*/ 0 w 10"/>
                <a:gd name="T21" fmla="*/ 19 h 20"/>
                <a:gd name="T22" fmla="*/ 2 w 10"/>
                <a:gd name="T23" fmla="*/ 15 h 20"/>
                <a:gd name="T24" fmla="*/ 3 w 10"/>
                <a:gd name="T25" fmla="*/ 12 h 20"/>
                <a:gd name="T26" fmla="*/ 4 w 10"/>
                <a:gd name="T27" fmla="*/ 9 h 20"/>
                <a:gd name="T28" fmla="*/ 5 w 10"/>
                <a:gd name="T29" fmla="*/ 6 h 20"/>
                <a:gd name="T30" fmla="*/ 5 w 10"/>
                <a:gd name="T3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20">
                  <a:moveTo>
                    <a:pt x="5" y="6"/>
                  </a:moveTo>
                  <a:lnTo>
                    <a:pt x="7" y="2"/>
                  </a:lnTo>
                  <a:lnTo>
                    <a:pt x="9" y="0"/>
                  </a:lnTo>
                  <a:lnTo>
                    <a:pt x="10" y="1"/>
                  </a:lnTo>
                  <a:lnTo>
                    <a:pt x="10" y="4"/>
                  </a:lnTo>
                  <a:lnTo>
                    <a:pt x="9" y="7"/>
                  </a:lnTo>
                  <a:lnTo>
                    <a:pt x="9" y="11"/>
                  </a:lnTo>
                  <a:lnTo>
                    <a:pt x="7" y="15"/>
                  </a:lnTo>
                  <a:lnTo>
                    <a:pt x="5" y="19"/>
                  </a:lnTo>
                  <a:lnTo>
                    <a:pt x="3" y="20"/>
                  </a:lnTo>
                  <a:lnTo>
                    <a:pt x="0" y="19"/>
                  </a:lnTo>
                  <a:lnTo>
                    <a:pt x="2" y="15"/>
                  </a:lnTo>
                  <a:lnTo>
                    <a:pt x="3" y="12"/>
                  </a:lnTo>
                  <a:lnTo>
                    <a:pt x="4" y="9"/>
                  </a:lnTo>
                  <a:lnTo>
                    <a:pt x="5" y="6"/>
                  </a:lnTo>
                  <a:lnTo>
                    <a:pt x="5" y="6"/>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69" name="Freeform 232">
              <a:extLst>
                <a:ext uri="{FF2B5EF4-FFF2-40B4-BE49-F238E27FC236}">
                  <a16:creationId xmlns:a16="http://schemas.microsoft.com/office/drawing/2014/main" id="{7308213A-086C-44F6-A672-0A6982B88A88}"/>
                </a:ext>
              </a:extLst>
            </p:cNvPr>
            <p:cNvSpPr>
              <a:spLocks/>
            </p:cNvSpPr>
            <p:nvPr/>
          </p:nvSpPr>
          <p:spPr bwMode="auto">
            <a:xfrm>
              <a:off x="5323" y="947"/>
              <a:ext cx="2" cy="7"/>
            </a:xfrm>
            <a:custGeom>
              <a:avLst/>
              <a:gdLst>
                <a:gd name="T0" fmla="*/ 2 w 6"/>
                <a:gd name="T1" fmla="*/ 4 h 21"/>
                <a:gd name="T2" fmla="*/ 4 w 6"/>
                <a:gd name="T3" fmla="*/ 1 h 21"/>
                <a:gd name="T4" fmla="*/ 5 w 6"/>
                <a:gd name="T5" fmla="*/ 0 h 21"/>
                <a:gd name="T6" fmla="*/ 6 w 6"/>
                <a:gd name="T7" fmla="*/ 1 h 21"/>
                <a:gd name="T8" fmla="*/ 6 w 6"/>
                <a:gd name="T9" fmla="*/ 4 h 21"/>
                <a:gd name="T10" fmla="*/ 6 w 6"/>
                <a:gd name="T11" fmla="*/ 8 h 21"/>
                <a:gd name="T12" fmla="*/ 6 w 6"/>
                <a:gd name="T13" fmla="*/ 11 h 21"/>
                <a:gd name="T14" fmla="*/ 5 w 6"/>
                <a:gd name="T15" fmla="*/ 16 h 21"/>
                <a:gd name="T16" fmla="*/ 2 w 6"/>
                <a:gd name="T17" fmla="*/ 20 h 21"/>
                <a:gd name="T18" fmla="*/ 1 w 6"/>
                <a:gd name="T19" fmla="*/ 21 h 21"/>
                <a:gd name="T20" fmla="*/ 0 w 6"/>
                <a:gd name="T21" fmla="*/ 20 h 21"/>
                <a:gd name="T22" fmla="*/ 0 w 6"/>
                <a:gd name="T23" fmla="*/ 15 h 21"/>
                <a:gd name="T24" fmla="*/ 1 w 6"/>
                <a:gd name="T25" fmla="*/ 11 h 21"/>
                <a:gd name="T26" fmla="*/ 1 w 6"/>
                <a:gd name="T27" fmla="*/ 8 h 21"/>
                <a:gd name="T28" fmla="*/ 2 w 6"/>
                <a:gd name="T29" fmla="*/ 4 h 21"/>
                <a:gd name="T30" fmla="*/ 2 w 6"/>
                <a:gd name="T31"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21">
                  <a:moveTo>
                    <a:pt x="2" y="4"/>
                  </a:moveTo>
                  <a:lnTo>
                    <a:pt x="4" y="1"/>
                  </a:lnTo>
                  <a:lnTo>
                    <a:pt x="5" y="0"/>
                  </a:lnTo>
                  <a:lnTo>
                    <a:pt x="6" y="1"/>
                  </a:lnTo>
                  <a:lnTo>
                    <a:pt x="6" y="4"/>
                  </a:lnTo>
                  <a:lnTo>
                    <a:pt x="6" y="8"/>
                  </a:lnTo>
                  <a:lnTo>
                    <a:pt x="6" y="11"/>
                  </a:lnTo>
                  <a:lnTo>
                    <a:pt x="5" y="16"/>
                  </a:lnTo>
                  <a:lnTo>
                    <a:pt x="2" y="20"/>
                  </a:lnTo>
                  <a:lnTo>
                    <a:pt x="1" y="21"/>
                  </a:lnTo>
                  <a:lnTo>
                    <a:pt x="0" y="20"/>
                  </a:lnTo>
                  <a:lnTo>
                    <a:pt x="0" y="15"/>
                  </a:lnTo>
                  <a:lnTo>
                    <a:pt x="1" y="11"/>
                  </a:lnTo>
                  <a:lnTo>
                    <a:pt x="1" y="8"/>
                  </a:lnTo>
                  <a:lnTo>
                    <a:pt x="2" y="4"/>
                  </a:lnTo>
                  <a:lnTo>
                    <a:pt x="2" y="4"/>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70" name="Freeform 233">
              <a:extLst>
                <a:ext uri="{FF2B5EF4-FFF2-40B4-BE49-F238E27FC236}">
                  <a16:creationId xmlns:a16="http://schemas.microsoft.com/office/drawing/2014/main" id="{92EE6E56-3956-4C25-8EA9-5CF8CADED1F3}"/>
                </a:ext>
              </a:extLst>
            </p:cNvPr>
            <p:cNvSpPr>
              <a:spLocks/>
            </p:cNvSpPr>
            <p:nvPr/>
          </p:nvSpPr>
          <p:spPr bwMode="auto">
            <a:xfrm>
              <a:off x="5329" y="940"/>
              <a:ext cx="7" cy="6"/>
            </a:xfrm>
            <a:custGeom>
              <a:avLst/>
              <a:gdLst>
                <a:gd name="T0" fmla="*/ 0 w 21"/>
                <a:gd name="T1" fmla="*/ 0 h 16"/>
                <a:gd name="T2" fmla="*/ 5 w 21"/>
                <a:gd name="T3" fmla="*/ 1 h 16"/>
                <a:gd name="T4" fmla="*/ 9 w 21"/>
                <a:gd name="T5" fmla="*/ 5 h 16"/>
                <a:gd name="T6" fmla="*/ 14 w 21"/>
                <a:gd name="T7" fmla="*/ 8 h 16"/>
                <a:gd name="T8" fmla="*/ 19 w 21"/>
                <a:gd name="T9" fmla="*/ 11 h 16"/>
                <a:gd name="T10" fmla="*/ 21 w 21"/>
                <a:gd name="T11" fmla="*/ 13 h 16"/>
                <a:gd name="T12" fmla="*/ 17 w 21"/>
                <a:gd name="T13" fmla="*/ 16 h 16"/>
                <a:gd name="T14" fmla="*/ 13 w 21"/>
                <a:gd name="T15" fmla="*/ 13 h 16"/>
                <a:gd name="T16" fmla="*/ 9 w 21"/>
                <a:gd name="T17" fmla="*/ 11 h 16"/>
                <a:gd name="T18" fmla="*/ 4 w 21"/>
                <a:gd name="T19" fmla="*/ 7 h 16"/>
                <a:gd name="T20" fmla="*/ 0 w 21"/>
                <a:gd name="T21" fmla="*/ 3 h 16"/>
                <a:gd name="T22" fmla="*/ 0 w 21"/>
                <a:gd name="T23" fmla="*/ 2 h 16"/>
                <a:gd name="T24" fmla="*/ 0 w 21"/>
                <a:gd name="T25" fmla="*/ 0 h 16"/>
                <a:gd name="T26" fmla="*/ 0 w 21"/>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16">
                  <a:moveTo>
                    <a:pt x="0" y="0"/>
                  </a:moveTo>
                  <a:lnTo>
                    <a:pt x="5" y="1"/>
                  </a:lnTo>
                  <a:lnTo>
                    <a:pt x="9" y="5"/>
                  </a:lnTo>
                  <a:lnTo>
                    <a:pt x="14" y="8"/>
                  </a:lnTo>
                  <a:lnTo>
                    <a:pt x="19" y="11"/>
                  </a:lnTo>
                  <a:lnTo>
                    <a:pt x="21" y="13"/>
                  </a:lnTo>
                  <a:lnTo>
                    <a:pt x="17" y="16"/>
                  </a:lnTo>
                  <a:lnTo>
                    <a:pt x="13" y="13"/>
                  </a:lnTo>
                  <a:lnTo>
                    <a:pt x="9" y="11"/>
                  </a:lnTo>
                  <a:lnTo>
                    <a:pt x="4" y="7"/>
                  </a:lnTo>
                  <a:lnTo>
                    <a:pt x="0" y="3"/>
                  </a:lnTo>
                  <a:lnTo>
                    <a:pt x="0" y="2"/>
                  </a:lnTo>
                  <a:lnTo>
                    <a:pt x="0" y="0"/>
                  </a:lnTo>
                  <a:lnTo>
                    <a:pt x="0"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71" name="Freeform 234">
              <a:extLst>
                <a:ext uri="{FF2B5EF4-FFF2-40B4-BE49-F238E27FC236}">
                  <a16:creationId xmlns:a16="http://schemas.microsoft.com/office/drawing/2014/main" id="{11DDB6A9-662F-4793-826E-FCCF2D6BF3BD}"/>
                </a:ext>
              </a:extLst>
            </p:cNvPr>
            <p:cNvSpPr>
              <a:spLocks/>
            </p:cNvSpPr>
            <p:nvPr/>
          </p:nvSpPr>
          <p:spPr bwMode="auto">
            <a:xfrm>
              <a:off x="5328" y="945"/>
              <a:ext cx="4" cy="3"/>
            </a:xfrm>
            <a:custGeom>
              <a:avLst/>
              <a:gdLst>
                <a:gd name="T0" fmla="*/ 0 w 11"/>
                <a:gd name="T1" fmla="*/ 3 h 9"/>
                <a:gd name="T2" fmla="*/ 1 w 11"/>
                <a:gd name="T3" fmla="*/ 0 h 9"/>
                <a:gd name="T4" fmla="*/ 2 w 11"/>
                <a:gd name="T5" fmla="*/ 0 h 9"/>
                <a:gd name="T6" fmla="*/ 4 w 11"/>
                <a:gd name="T7" fmla="*/ 0 h 9"/>
                <a:gd name="T8" fmla="*/ 6 w 11"/>
                <a:gd name="T9" fmla="*/ 3 h 9"/>
                <a:gd name="T10" fmla="*/ 9 w 11"/>
                <a:gd name="T11" fmla="*/ 4 h 9"/>
                <a:gd name="T12" fmla="*/ 11 w 11"/>
                <a:gd name="T13" fmla="*/ 5 h 9"/>
                <a:gd name="T14" fmla="*/ 11 w 11"/>
                <a:gd name="T15" fmla="*/ 8 h 9"/>
                <a:gd name="T16" fmla="*/ 9 w 11"/>
                <a:gd name="T17" fmla="*/ 9 h 9"/>
                <a:gd name="T18" fmla="*/ 6 w 11"/>
                <a:gd name="T19" fmla="*/ 8 h 9"/>
                <a:gd name="T20" fmla="*/ 4 w 11"/>
                <a:gd name="T21" fmla="*/ 7 h 9"/>
                <a:gd name="T22" fmla="*/ 1 w 11"/>
                <a:gd name="T23" fmla="*/ 4 h 9"/>
                <a:gd name="T24" fmla="*/ 0 w 11"/>
                <a:gd name="T25" fmla="*/ 3 h 9"/>
                <a:gd name="T26" fmla="*/ 0 w 11"/>
                <a:gd name="T2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9">
                  <a:moveTo>
                    <a:pt x="0" y="3"/>
                  </a:moveTo>
                  <a:lnTo>
                    <a:pt x="1" y="0"/>
                  </a:lnTo>
                  <a:lnTo>
                    <a:pt x="2" y="0"/>
                  </a:lnTo>
                  <a:lnTo>
                    <a:pt x="4" y="0"/>
                  </a:lnTo>
                  <a:lnTo>
                    <a:pt x="6" y="3"/>
                  </a:lnTo>
                  <a:lnTo>
                    <a:pt x="9" y="4"/>
                  </a:lnTo>
                  <a:lnTo>
                    <a:pt x="11" y="5"/>
                  </a:lnTo>
                  <a:lnTo>
                    <a:pt x="11" y="8"/>
                  </a:lnTo>
                  <a:lnTo>
                    <a:pt x="9" y="9"/>
                  </a:lnTo>
                  <a:lnTo>
                    <a:pt x="6" y="8"/>
                  </a:lnTo>
                  <a:lnTo>
                    <a:pt x="4" y="7"/>
                  </a:lnTo>
                  <a:lnTo>
                    <a:pt x="1" y="4"/>
                  </a:lnTo>
                  <a:lnTo>
                    <a:pt x="0" y="3"/>
                  </a:lnTo>
                  <a:lnTo>
                    <a:pt x="0" y="3"/>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72" name="Freeform 235">
              <a:extLst>
                <a:ext uri="{FF2B5EF4-FFF2-40B4-BE49-F238E27FC236}">
                  <a16:creationId xmlns:a16="http://schemas.microsoft.com/office/drawing/2014/main" id="{BA84A758-8147-413F-A7BC-34ECC4E44493}"/>
                </a:ext>
              </a:extLst>
            </p:cNvPr>
            <p:cNvSpPr>
              <a:spLocks/>
            </p:cNvSpPr>
            <p:nvPr/>
          </p:nvSpPr>
          <p:spPr bwMode="auto">
            <a:xfrm>
              <a:off x="5332" y="936"/>
              <a:ext cx="7" cy="5"/>
            </a:xfrm>
            <a:custGeom>
              <a:avLst/>
              <a:gdLst>
                <a:gd name="T0" fmla="*/ 0 w 23"/>
                <a:gd name="T1" fmla="*/ 2 h 17"/>
                <a:gd name="T2" fmla="*/ 3 w 23"/>
                <a:gd name="T3" fmla="*/ 0 h 17"/>
                <a:gd name="T4" fmla="*/ 9 w 23"/>
                <a:gd name="T5" fmla="*/ 4 h 17"/>
                <a:gd name="T6" fmla="*/ 15 w 23"/>
                <a:gd name="T7" fmla="*/ 9 h 17"/>
                <a:gd name="T8" fmla="*/ 21 w 23"/>
                <a:gd name="T9" fmla="*/ 14 h 17"/>
                <a:gd name="T10" fmla="*/ 23 w 23"/>
                <a:gd name="T11" fmla="*/ 15 h 17"/>
                <a:gd name="T12" fmla="*/ 21 w 23"/>
                <a:gd name="T13" fmla="*/ 17 h 17"/>
                <a:gd name="T14" fmla="*/ 16 w 23"/>
                <a:gd name="T15" fmla="*/ 15 h 17"/>
                <a:gd name="T16" fmla="*/ 11 w 23"/>
                <a:gd name="T17" fmla="*/ 11 h 17"/>
                <a:gd name="T18" fmla="*/ 5 w 23"/>
                <a:gd name="T19" fmla="*/ 7 h 17"/>
                <a:gd name="T20" fmla="*/ 0 w 23"/>
                <a:gd name="T21" fmla="*/ 2 h 17"/>
                <a:gd name="T22" fmla="*/ 0 w 23"/>
                <a:gd name="T2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7">
                  <a:moveTo>
                    <a:pt x="0" y="2"/>
                  </a:moveTo>
                  <a:lnTo>
                    <a:pt x="3" y="0"/>
                  </a:lnTo>
                  <a:lnTo>
                    <a:pt x="9" y="4"/>
                  </a:lnTo>
                  <a:lnTo>
                    <a:pt x="15" y="9"/>
                  </a:lnTo>
                  <a:lnTo>
                    <a:pt x="21" y="14"/>
                  </a:lnTo>
                  <a:lnTo>
                    <a:pt x="23" y="15"/>
                  </a:lnTo>
                  <a:lnTo>
                    <a:pt x="21" y="17"/>
                  </a:lnTo>
                  <a:lnTo>
                    <a:pt x="16" y="15"/>
                  </a:lnTo>
                  <a:lnTo>
                    <a:pt x="11" y="11"/>
                  </a:lnTo>
                  <a:lnTo>
                    <a:pt x="5" y="7"/>
                  </a:lnTo>
                  <a:lnTo>
                    <a:pt x="0" y="2"/>
                  </a:lnTo>
                  <a:lnTo>
                    <a:pt x="0" y="2"/>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73" name="Freeform 236">
              <a:extLst>
                <a:ext uri="{FF2B5EF4-FFF2-40B4-BE49-F238E27FC236}">
                  <a16:creationId xmlns:a16="http://schemas.microsoft.com/office/drawing/2014/main" id="{66AD31DD-FEE8-4388-BE9C-C5983D2A5C2F}"/>
                </a:ext>
              </a:extLst>
            </p:cNvPr>
            <p:cNvSpPr>
              <a:spLocks/>
            </p:cNvSpPr>
            <p:nvPr/>
          </p:nvSpPr>
          <p:spPr bwMode="auto">
            <a:xfrm>
              <a:off x="5335" y="936"/>
              <a:ext cx="5" cy="6"/>
            </a:xfrm>
            <a:custGeom>
              <a:avLst/>
              <a:gdLst>
                <a:gd name="T0" fmla="*/ 0 w 16"/>
                <a:gd name="T1" fmla="*/ 16 h 19"/>
                <a:gd name="T2" fmla="*/ 3 w 16"/>
                <a:gd name="T3" fmla="*/ 11 h 19"/>
                <a:gd name="T4" fmla="*/ 6 w 16"/>
                <a:gd name="T5" fmla="*/ 7 h 19"/>
                <a:gd name="T6" fmla="*/ 10 w 16"/>
                <a:gd name="T7" fmla="*/ 4 h 19"/>
                <a:gd name="T8" fmla="*/ 15 w 16"/>
                <a:gd name="T9" fmla="*/ 0 h 19"/>
                <a:gd name="T10" fmla="*/ 15 w 16"/>
                <a:gd name="T11" fmla="*/ 0 h 19"/>
                <a:gd name="T12" fmla="*/ 16 w 16"/>
                <a:gd name="T13" fmla="*/ 2 h 19"/>
                <a:gd name="T14" fmla="*/ 15 w 16"/>
                <a:gd name="T15" fmla="*/ 4 h 19"/>
                <a:gd name="T16" fmla="*/ 13 w 16"/>
                <a:gd name="T17" fmla="*/ 6 h 19"/>
                <a:gd name="T18" fmla="*/ 10 w 16"/>
                <a:gd name="T19" fmla="*/ 7 h 19"/>
                <a:gd name="T20" fmla="*/ 9 w 16"/>
                <a:gd name="T21" fmla="*/ 11 h 19"/>
                <a:gd name="T22" fmla="*/ 6 w 16"/>
                <a:gd name="T23" fmla="*/ 14 h 19"/>
                <a:gd name="T24" fmla="*/ 5 w 16"/>
                <a:gd name="T25" fmla="*/ 16 h 19"/>
                <a:gd name="T26" fmla="*/ 4 w 16"/>
                <a:gd name="T27" fmla="*/ 17 h 19"/>
                <a:gd name="T28" fmla="*/ 4 w 16"/>
                <a:gd name="T29" fmla="*/ 19 h 19"/>
                <a:gd name="T30" fmla="*/ 0 w 16"/>
                <a:gd name="T31" fmla="*/ 19 h 19"/>
                <a:gd name="T32" fmla="*/ 0 w 16"/>
                <a:gd name="T33" fmla="*/ 16 h 19"/>
                <a:gd name="T34" fmla="*/ 0 w 16"/>
                <a:gd name="T35"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9">
                  <a:moveTo>
                    <a:pt x="0" y="16"/>
                  </a:moveTo>
                  <a:lnTo>
                    <a:pt x="3" y="11"/>
                  </a:lnTo>
                  <a:lnTo>
                    <a:pt x="6" y="7"/>
                  </a:lnTo>
                  <a:lnTo>
                    <a:pt x="10" y="4"/>
                  </a:lnTo>
                  <a:lnTo>
                    <a:pt x="15" y="0"/>
                  </a:lnTo>
                  <a:lnTo>
                    <a:pt x="15" y="0"/>
                  </a:lnTo>
                  <a:lnTo>
                    <a:pt x="16" y="2"/>
                  </a:lnTo>
                  <a:lnTo>
                    <a:pt x="15" y="4"/>
                  </a:lnTo>
                  <a:lnTo>
                    <a:pt x="13" y="6"/>
                  </a:lnTo>
                  <a:lnTo>
                    <a:pt x="10" y="7"/>
                  </a:lnTo>
                  <a:lnTo>
                    <a:pt x="9" y="11"/>
                  </a:lnTo>
                  <a:lnTo>
                    <a:pt x="6" y="14"/>
                  </a:lnTo>
                  <a:lnTo>
                    <a:pt x="5" y="16"/>
                  </a:lnTo>
                  <a:lnTo>
                    <a:pt x="4" y="17"/>
                  </a:lnTo>
                  <a:lnTo>
                    <a:pt x="4" y="19"/>
                  </a:lnTo>
                  <a:lnTo>
                    <a:pt x="0" y="19"/>
                  </a:lnTo>
                  <a:lnTo>
                    <a:pt x="0" y="16"/>
                  </a:lnTo>
                  <a:lnTo>
                    <a:pt x="0" y="16"/>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74" name="Freeform 237">
              <a:extLst>
                <a:ext uri="{FF2B5EF4-FFF2-40B4-BE49-F238E27FC236}">
                  <a16:creationId xmlns:a16="http://schemas.microsoft.com/office/drawing/2014/main" id="{F7692FED-F6A2-442E-91D6-9A64334C8EB3}"/>
                </a:ext>
              </a:extLst>
            </p:cNvPr>
            <p:cNvSpPr>
              <a:spLocks/>
            </p:cNvSpPr>
            <p:nvPr/>
          </p:nvSpPr>
          <p:spPr bwMode="auto">
            <a:xfrm>
              <a:off x="5340" y="927"/>
              <a:ext cx="5" cy="8"/>
            </a:xfrm>
            <a:custGeom>
              <a:avLst/>
              <a:gdLst>
                <a:gd name="T0" fmla="*/ 16 w 17"/>
                <a:gd name="T1" fmla="*/ 1 h 24"/>
                <a:gd name="T2" fmla="*/ 16 w 17"/>
                <a:gd name="T3" fmla="*/ 0 h 24"/>
                <a:gd name="T4" fmla="*/ 17 w 17"/>
                <a:gd name="T5" fmla="*/ 0 h 24"/>
                <a:gd name="T6" fmla="*/ 17 w 17"/>
                <a:gd name="T7" fmla="*/ 1 h 24"/>
                <a:gd name="T8" fmla="*/ 17 w 17"/>
                <a:gd name="T9" fmla="*/ 3 h 24"/>
                <a:gd name="T10" fmla="*/ 16 w 17"/>
                <a:gd name="T11" fmla="*/ 6 h 24"/>
                <a:gd name="T12" fmla="*/ 15 w 17"/>
                <a:gd name="T13" fmla="*/ 10 h 24"/>
                <a:gd name="T14" fmla="*/ 12 w 17"/>
                <a:gd name="T15" fmla="*/ 12 h 24"/>
                <a:gd name="T16" fmla="*/ 12 w 17"/>
                <a:gd name="T17" fmla="*/ 14 h 24"/>
                <a:gd name="T18" fmla="*/ 10 w 17"/>
                <a:gd name="T19" fmla="*/ 16 h 24"/>
                <a:gd name="T20" fmla="*/ 6 w 17"/>
                <a:gd name="T21" fmla="*/ 19 h 24"/>
                <a:gd name="T22" fmla="*/ 4 w 17"/>
                <a:gd name="T23" fmla="*/ 21 h 24"/>
                <a:gd name="T24" fmla="*/ 2 w 17"/>
                <a:gd name="T25" fmla="*/ 22 h 24"/>
                <a:gd name="T26" fmla="*/ 0 w 17"/>
                <a:gd name="T27" fmla="*/ 24 h 24"/>
                <a:gd name="T28" fmla="*/ 0 w 17"/>
                <a:gd name="T29" fmla="*/ 22 h 24"/>
                <a:gd name="T30" fmla="*/ 1 w 17"/>
                <a:gd name="T31" fmla="*/ 19 h 24"/>
                <a:gd name="T32" fmla="*/ 4 w 17"/>
                <a:gd name="T33" fmla="*/ 16 h 24"/>
                <a:gd name="T34" fmla="*/ 6 w 17"/>
                <a:gd name="T35" fmla="*/ 14 h 24"/>
                <a:gd name="T36" fmla="*/ 9 w 17"/>
                <a:gd name="T37" fmla="*/ 11 h 24"/>
                <a:gd name="T38" fmla="*/ 10 w 17"/>
                <a:gd name="T39" fmla="*/ 8 h 24"/>
                <a:gd name="T40" fmla="*/ 12 w 17"/>
                <a:gd name="T41" fmla="*/ 5 h 24"/>
                <a:gd name="T42" fmla="*/ 15 w 17"/>
                <a:gd name="T43" fmla="*/ 2 h 24"/>
                <a:gd name="T44" fmla="*/ 16 w 17"/>
                <a:gd name="T45" fmla="*/ 1 h 24"/>
                <a:gd name="T46" fmla="*/ 16 w 17"/>
                <a:gd name="T4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4">
                  <a:moveTo>
                    <a:pt x="16" y="1"/>
                  </a:moveTo>
                  <a:lnTo>
                    <a:pt x="16" y="0"/>
                  </a:lnTo>
                  <a:lnTo>
                    <a:pt x="17" y="0"/>
                  </a:lnTo>
                  <a:lnTo>
                    <a:pt x="17" y="1"/>
                  </a:lnTo>
                  <a:lnTo>
                    <a:pt x="17" y="3"/>
                  </a:lnTo>
                  <a:lnTo>
                    <a:pt x="16" y="6"/>
                  </a:lnTo>
                  <a:lnTo>
                    <a:pt x="15" y="10"/>
                  </a:lnTo>
                  <a:lnTo>
                    <a:pt x="12" y="12"/>
                  </a:lnTo>
                  <a:lnTo>
                    <a:pt x="12" y="14"/>
                  </a:lnTo>
                  <a:lnTo>
                    <a:pt x="10" y="16"/>
                  </a:lnTo>
                  <a:lnTo>
                    <a:pt x="6" y="19"/>
                  </a:lnTo>
                  <a:lnTo>
                    <a:pt x="4" y="21"/>
                  </a:lnTo>
                  <a:lnTo>
                    <a:pt x="2" y="22"/>
                  </a:lnTo>
                  <a:lnTo>
                    <a:pt x="0" y="24"/>
                  </a:lnTo>
                  <a:lnTo>
                    <a:pt x="0" y="22"/>
                  </a:lnTo>
                  <a:lnTo>
                    <a:pt x="1" y="19"/>
                  </a:lnTo>
                  <a:lnTo>
                    <a:pt x="4" y="16"/>
                  </a:lnTo>
                  <a:lnTo>
                    <a:pt x="6" y="14"/>
                  </a:lnTo>
                  <a:lnTo>
                    <a:pt x="9" y="11"/>
                  </a:lnTo>
                  <a:lnTo>
                    <a:pt x="10" y="8"/>
                  </a:lnTo>
                  <a:lnTo>
                    <a:pt x="12" y="5"/>
                  </a:lnTo>
                  <a:lnTo>
                    <a:pt x="15" y="2"/>
                  </a:lnTo>
                  <a:lnTo>
                    <a:pt x="16" y="1"/>
                  </a:lnTo>
                  <a:lnTo>
                    <a:pt x="16" y="1"/>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75" name="Freeform 238">
              <a:extLst>
                <a:ext uri="{FF2B5EF4-FFF2-40B4-BE49-F238E27FC236}">
                  <a16:creationId xmlns:a16="http://schemas.microsoft.com/office/drawing/2014/main" id="{2E8BADE4-D2B7-45EF-B086-6D399F1FEC87}"/>
                </a:ext>
              </a:extLst>
            </p:cNvPr>
            <p:cNvSpPr>
              <a:spLocks/>
            </p:cNvSpPr>
            <p:nvPr/>
          </p:nvSpPr>
          <p:spPr bwMode="auto">
            <a:xfrm>
              <a:off x="5362" y="908"/>
              <a:ext cx="5" cy="11"/>
            </a:xfrm>
            <a:custGeom>
              <a:avLst/>
              <a:gdLst>
                <a:gd name="T0" fmla="*/ 10 w 14"/>
                <a:gd name="T1" fmla="*/ 1 h 33"/>
                <a:gd name="T2" fmla="*/ 12 w 14"/>
                <a:gd name="T3" fmla="*/ 0 h 33"/>
                <a:gd name="T4" fmla="*/ 14 w 14"/>
                <a:gd name="T5" fmla="*/ 3 h 33"/>
                <a:gd name="T6" fmla="*/ 14 w 14"/>
                <a:gd name="T7" fmla="*/ 6 h 33"/>
                <a:gd name="T8" fmla="*/ 12 w 14"/>
                <a:gd name="T9" fmla="*/ 13 h 33"/>
                <a:gd name="T10" fmla="*/ 10 w 14"/>
                <a:gd name="T11" fmla="*/ 18 h 33"/>
                <a:gd name="T12" fmla="*/ 10 w 14"/>
                <a:gd name="T13" fmla="*/ 23 h 33"/>
                <a:gd name="T14" fmla="*/ 9 w 14"/>
                <a:gd name="T15" fmla="*/ 23 h 33"/>
                <a:gd name="T16" fmla="*/ 7 w 14"/>
                <a:gd name="T17" fmla="*/ 25 h 33"/>
                <a:gd name="T18" fmla="*/ 6 w 14"/>
                <a:gd name="T19" fmla="*/ 28 h 33"/>
                <a:gd name="T20" fmla="*/ 5 w 14"/>
                <a:gd name="T21" fmla="*/ 30 h 33"/>
                <a:gd name="T22" fmla="*/ 2 w 14"/>
                <a:gd name="T23" fmla="*/ 32 h 33"/>
                <a:gd name="T24" fmla="*/ 1 w 14"/>
                <a:gd name="T25" fmla="*/ 33 h 33"/>
                <a:gd name="T26" fmla="*/ 0 w 14"/>
                <a:gd name="T27" fmla="*/ 32 h 33"/>
                <a:gd name="T28" fmla="*/ 1 w 14"/>
                <a:gd name="T29" fmla="*/ 29 h 33"/>
                <a:gd name="T30" fmla="*/ 2 w 14"/>
                <a:gd name="T31" fmla="*/ 27 h 33"/>
                <a:gd name="T32" fmla="*/ 4 w 14"/>
                <a:gd name="T33" fmla="*/ 23 h 33"/>
                <a:gd name="T34" fmla="*/ 5 w 14"/>
                <a:gd name="T35" fmla="*/ 19 h 33"/>
                <a:gd name="T36" fmla="*/ 7 w 14"/>
                <a:gd name="T37" fmla="*/ 16 h 33"/>
                <a:gd name="T38" fmla="*/ 7 w 14"/>
                <a:gd name="T39" fmla="*/ 13 h 33"/>
                <a:gd name="T40" fmla="*/ 9 w 14"/>
                <a:gd name="T41" fmla="*/ 9 h 33"/>
                <a:gd name="T42" fmla="*/ 9 w 14"/>
                <a:gd name="T43" fmla="*/ 5 h 33"/>
                <a:gd name="T44" fmla="*/ 10 w 14"/>
                <a:gd name="T45" fmla="*/ 1 h 33"/>
                <a:gd name="T46" fmla="*/ 10 w 14"/>
                <a:gd name="T4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33">
                  <a:moveTo>
                    <a:pt x="10" y="1"/>
                  </a:moveTo>
                  <a:lnTo>
                    <a:pt x="12" y="0"/>
                  </a:lnTo>
                  <a:lnTo>
                    <a:pt x="14" y="3"/>
                  </a:lnTo>
                  <a:lnTo>
                    <a:pt x="14" y="6"/>
                  </a:lnTo>
                  <a:lnTo>
                    <a:pt x="12" y="13"/>
                  </a:lnTo>
                  <a:lnTo>
                    <a:pt x="10" y="18"/>
                  </a:lnTo>
                  <a:lnTo>
                    <a:pt x="10" y="23"/>
                  </a:lnTo>
                  <a:lnTo>
                    <a:pt x="9" y="23"/>
                  </a:lnTo>
                  <a:lnTo>
                    <a:pt x="7" y="25"/>
                  </a:lnTo>
                  <a:lnTo>
                    <a:pt x="6" y="28"/>
                  </a:lnTo>
                  <a:lnTo>
                    <a:pt x="5" y="30"/>
                  </a:lnTo>
                  <a:lnTo>
                    <a:pt x="2" y="32"/>
                  </a:lnTo>
                  <a:lnTo>
                    <a:pt x="1" y="33"/>
                  </a:lnTo>
                  <a:lnTo>
                    <a:pt x="0" y="32"/>
                  </a:lnTo>
                  <a:lnTo>
                    <a:pt x="1" y="29"/>
                  </a:lnTo>
                  <a:lnTo>
                    <a:pt x="2" y="27"/>
                  </a:lnTo>
                  <a:lnTo>
                    <a:pt x="4" y="23"/>
                  </a:lnTo>
                  <a:lnTo>
                    <a:pt x="5" y="19"/>
                  </a:lnTo>
                  <a:lnTo>
                    <a:pt x="7" y="16"/>
                  </a:lnTo>
                  <a:lnTo>
                    <a:pt x="7" y="13"/>
                  </a:lnTo>
                  <a:lnTo>
                    <a:pt x="9" y="9"/>
                  </a:lnTo>
                  <a:lnTo>
                    <a:pt x="9" y="5"/>
                  </a:lnTo>
                  <a:lnTo>
                    <a:pt x="10" y="1"/>
                  </a:lnTo>
                  <a:lnTo>
                    <a:pt x="10" y="1"/>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76" name="Freeform 239">
              <a:extLst>
                <a:ext uri="{FF2B5EF4-FFF2-40B4-BE49-F238E27FC236}">
                  <a16:creationId xmlns:a16="http://schemas.microsoft.com/office/drawing/2014/main" id="{39C16556-2616-400D-AA71-13434DE7AD9A}"/>
                </a:ext>
              </a:extLst>
            </p:cNvPr>
            <p:cNvSpPr>
              <a:spLocks/>
            </p:cNvSpPr>
            <p:nvPr/>
          </p:nvSpPr>
          <p:spPr bwMode="auto">
            <a:xfrm>
              <a:off x="5351" y="921"/>
              <a:ext cx="4" cy="8"/>
            </a:xfrm>
            <a:custGeom>
              <a:avLst/>
              <a:gdLst>
                <a:gd name="T0" fmla="*/ 8 w 11"/>
                <a:gd name="T1" fmla="*/ 3 h 23"/>
                <a:gd name="T2" fmla="*/ 9 w 11"/>
                <a:gd name="T3" fmla="*/ 0 h 23"/>
                <a:gd name="T4" fmla="*/ 10 w 11"/>
                <a:gd name="T5" fmla="*/ 3 h 23"/>
                <a:gd name="T6" fmla="*/ 11 w 11"/>
                <a:gd name="T7" fmla="*/ 5 h 23"/>
                <a:gd name="T8" fmla="*/ 10 w 11"/>
                <a:gd name="T9" fmla="*/ 11 h 23"/>
                <a:gd name="T10" fmla="*/ 8 w 11"/>
                <a:gd name="T11" fmla="*/ 16 h 23"/>
                <a:gd name="T12" fmla="*/ 5 w 11"/>
                <a:gd name="T13" fmla="*/ 20 h 23"/>
                <a:gd name="T14" fmla="*/ 4 w 11"/>
                <a:gd name="T15" fmla="*/ 21 h 23"/>
                <a:gd name="T16" fmla="*/ 3 w 11"/>
                <a:gd name="T17" fmla="*/ 21 h 23"/>
                <a:gd name="T18" fmla="*/ 0 w 11"/>
                <a:gd name="T19" fmla="*/ 23 h 23"/>
                <a:gd name="T20" fmla="*/ 0 w 11"/>
                <a:gd name="T21" fmla="*/ 21 h 23"/>
                <a:gd name="T22" fmla="*/ 3 w 11"/>
                <a:gd name="T23" fmla="*/ 16 h 23"/>
                <a:gd name="T24" fmla="*/ 5 w 11"/>
                <a:gd name="T25" fmla="*/ 13 h 23"/>
                <a:gd name="T26" fmla="*/ 8 w 11"/>
                <a:gd name="T27" fmla="*/ 8 h 23"/>
                <a:gd name="T28" fmla="*/ 8 w 11"/>
                <a:gd name="T29" fmla="*/ 3 h 23"/>
                <a:gd name="T30" fmla="*/ 8 w 11"/>
                <a:gd name="T31"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23">
                  <a:moveTo>
                    <a:pt x="8" y="3"/>
                  </a:moveTo>
                  <a:lnTo>
                    <a:pt x="9" y="0"/>
                  </a:lnTo>
                  <a:lnTo>
                    <a:pt x="10" y="3"/>
                  </a:lnTo>
                  <a:lnTo>
                    <a:pt x="11" y="5"/>
                  </a:lnTo>
                  <a:lnTo>
                    <a:pt x="10" y="11"/>
                  </a:lnTo>
                  <a:lnTo>
                    <a:pt x="8" y="16"/>
                  </a:lnTo>
                  <a:lnTo>
                    <a:pt x="5" y="20"/>
                  </a:lnTo>
                  <a:lnTo>
                    <a:pt x="4" y="21"/>
                  </a:lnTo>
                  <a:lnTo>
                    <a:pt x="3" y="21"/>
                  </a:lnTo>
                  <a:lnTo>
                    <a:pt x="0" y="23"/>
                  </a:lnTo>
                  <a:lnTo>
                    <a:pt x="0" y="21"/>
                  </a:lnTo>
                  <a:lnTo>
                    <a:pt x="3" y="16"/>
                  </a:lnTo>
                  <a:lnTo>
                    <a:pt x="5" y="13"/>
                  </a:lnTo>
                  <a:lnTo>
                    <a:pt x="8" y="8"/>
                  </a:lnTo>
                  <a:lnTo>
                    <a:pt x="8" y="3"/>
                  </a:lnTo>
                  <a:lnTo>
                    <a:pt x="8" y="3"/>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77" name="Freeform 240">
              <a:extLst>
                <a:ext uri="{FF2B5EF4-FFF2-40B4-BE49-F238E27FC236}">
                  <a16:creationId xmlns:a16="http://schemas.microsoft.com/office/drawing/2014/main" id="{16824258-5EE7-427A-811C-60DF32F3C995}"/>
                </a:ext>
              </a:extLst>
            </p:cNvPr>
            <p:cNvSpPr>
              <a:spLocks/>
            </p:cNvSpPr>
            <p:nvPr/>
          </p:nvSpPr>
          <p:spPr bwMode="auto">
            <a:xfrm>
              <a:off x="5335" y="929"/>
              <a:ext cx="11" cy="8"/>
            </a:xfrm>
            <a:custGeom>
              <a:avLst/>
              <a:gdLst>
                <a:gd name="T0" fmla="*/ 0 w 32"/>
                <a:gd name="T1" fmla="*/ 0 h 25"/>
                <a:gd name="T2" fmla="*/ 7 w 32"/>
                <a:gd name="T3" fmla="*/ 2 h 25"/>
                <a:gd name="T4" fmla="*/ 12 w 32"/>
                <a:gd name="T5" fmla="*/ 9 h 25"/>
                <a:gd name="T6" fmla="*/ 17 w 32"/>
                <a:gd name="T7" fmla="*/ 15 h 25"/>
                <a:gd name="T8" fmla="*/ 23 w 32"/>
                <a:gd name="T9" fmla="*/ 17 h 25"/>
                <a:gd name="T10" fmla="*/ 25 w 32"/>
                <a:gd name="T11" fmla="*/ 19 h 25"/>
                <a:gd name="T12" fmla="*/ 28 w 32"/>
                <a:gd name="T13" fmla="*/ 20 h 25"/>
                <a:gd name="T14" fmla="*/ 30 w 32"/>
                <a:gd name="T15" fmla="*/ 22 h 25"/>
                <a:gd name="T16" fmla="*/ 32 w 32"/>
                <a:gd name="T17" fmla="*/ 24 h 25"/>
                <a:gd name="T18" fmla="*/ 32 w 32"/>
                <a:gd name="T19" fmla="*/ 25 h 25"/>
                <a:gd name="T20" fmla="*/ 30 w 32"/>
                <a:gd name="T21" fmla="*/ 25 h 25"/>
                <a:gd name="T22" fmla="*/ 22 w 32"/>
                <a:gd name="T23" fmla="*/ 21 h 25"/>
                <a:gd name="T24" fmla="*/ 14 w 32"/>
                <a:gd name="T25" fmla="*/ 16 h 25"/>
                <a:gd name="T26" fmla="*/ 7 w 32"/>
                <a:gd name="T27" fmla="*/ 10 h 25"/>
                <a:gd name="T28" fmla="*/ 0 w 32"/>
                <a:gd name="T29" fmla="*/ 2 h 25"/>
                <a:gd name="T30" fmla="*/ 0 w 32"/>
                <a:gd name="T31" fmla="*/ 1 h 25"/>
                <a:gd name="T32" fmla="*/ 0 w 32"/>
                <a:gd name="T33" fmla="*/ 0 h 25"/>
                <a:gd name="T34" fmla="*/ 0 w 32"/>
                <a:gd name="T3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25">
                  <a:moveTo>
                    <a:pt x="0" y="0"/>
                  </a:moveTo>
                  <a:lnTo>
                    <a:pt x="7" y="2"/>
                  </a:lnTo>
                  <a:lnTo>
                    <a:pt x="12" y="9"/>
                  </a:lnTo>
                  <a:lnTo>
                    <a:pt x="17" y="15"/>
                  </a:lnTo>
                  <a:lnTo>
                    <a:pt x="23" y="17"/>
                  </a:lnTo>
                  <a:lnTo>
                    <a:pt x="25" y="19"/>
                  </a:lnTo>
                  <a:lnTo>
                    <a:pt x="28" y="20"/>
                  </a:lnTo>
                  <a:lnTo>
                    <a:pt x="30" y="22"/>
                  </a:lnTo>
                  <a:lnTo>
                    <a:pt x="32" y="24"/>
                  </a:lnTo>
                  <a:lnTo>
                    <a:pt x="32" y="25"/>
                  </a:lnTo>
                  <a:lnTo>
                    <a:pt x="30" y="25"/>
                  </a:lnTo>
                  <a:lnTo>
                    <a:pt x="22" y="21"/>
                  </a:lnTo>
                  <a:lnTo>
                    <a:pt x="14" y="16"/>
                  </a:lnTo>
                  <a:lnTo>
                    <a:pt x="7" y="10"/>
                  </a:lnTo>
                  <a:lnTo>
                    <a:pt x="0" y="2"/>
                  </a:lnTo>
                  <a:lnTo>
                    <a:pt x="0" y="1"/>
                  </a:lnTo>
                  <a:lnTo>
                    <a:pt x="0" y="0"/>
                  </a:lnTo>
                  <a:lnTo>
                    <a:pt x="0"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78" name="Freeform 241">
              <a:extLst>
                <a:ext uri="{FF2B5EF4-FFF2-40B4-BE49-F238E27FC236}">
                  <a16:creationId xmlns:a16="http://schemas.microsoft.com/office/drawing/2014/main" id="{9EE40AD3-FB5F-4749-A14A-BB73ACCC74F9}"/>
                </a:ext>
              </a:extLst>
            </p:cNvPr>
            <p:cNvSpPr>
              <a:spLocks/>
            </p:cNvSpPr>
            <p:nvPr/>
          </p:nvSpPr>
          <p:spPr bwMode="auto">
            <a:xfrm>
              <a:off x="5340" y="926"/>
              <a:ext cx="11" cy="7"/>
            </a:xfrm>
            <a:custGeom>
              <a:avLst/>
              <a:gdLst>
                <a:gd name="T0" fmla="*/ 1 w 33"/>
                <a:gd name="T1" fmla="*/ 0 h 21"/>
                <a:gd name="T2" fmla="*/ 9 w 33"/>
                <a:gd name="T3" fmla="*/ 4 h 21"/>
                <a:gd name="T4" fmla="*/ 15 w 33"/>
                <a:gd name="T5" fmla="*/ 10 h 21"/>
                <a:gd name="T6" fmla="*/ 22 w 33"/>
                <a:gd name="T7" fmla="*/ 16 h 21"/>
                <a:gd name="T8" fmla="*/ 31 w 33"/>
                <a:gd name="T9" fmla="*/ 18 h 21"/>
                <a:gd name="T10" fmla="*/ 31 w 33"/>
                <a:gd name="T11" fmla="*/ 20 h 21"/>
                <a:gd name="T12" fmla="*/ 33 w 33"/>
                <a:gd name="T13" fmla="*/ 21 h 21"/>
                <a:gd name="T14" fmla="*/ 24 w 33"/>
                <a:gd name="T15" fmla="*/ 21 h 21"/>
                <a:gd name="T16" fmla="*/ 16 w 33"/>
                <a:gd name="T17" fmla="*/ 16 h 21"/>
                <a:gd name="T18" fmla="*/ 10 w 33"/>
                <a:gd name="T19" fmla="*/ 10 h 21"/>
                <a:gd name="T20" fmla="*/ 5 w 33"/>
                <a:gd name="T21" fmla="*/ 5 h 21"/>
                <a:gd name="T22" fmla="*/ 2 w 33"/>
                <a:gd name="T23" fmla="*/ 4 h 21"/>
                <a:gd name="T24" fmla="*/ 1 w 33"/>
                <a:gd name="T25" fmla="*/ 2 h 21"/>
                <a:gd name="T26" fmla="*/ 0 w 33"/>
                <a:gd name="T27" fmla="*/ 1 h 21"/>
                <a:gd name="T28" fmla="*/ 1 w 33"/>
                <a:gd name="T29" fmla="*/ 0 h 21"/>
                <a:gd name="T30" fmla="*/ 1 w 33"/>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21">
                  <a:moveTo>
                    <a:pt x="1" y="0"/>
                  </a:moveTo>
                  <a:lnTo>
                    <a:pt x="9" y="4"/>
                  </a:lnTo>
                  <a:lnTo>
                    <a:pt x="15" y="10"/>
                  </a:lnTo>
                  <a:lnTo>
                    <a:pt x="22" y="16"/>
                  </a:lnTo>
                  <a:lnTo>
                    <a:pt x="31" y="18"/>
                  </a:lnTo>
                  <a:lnTo>
                    <a:pt x="31" y="20"/>
                  </a:lnTo>
                  <a:lnTo>
                    <a:pt x="33" y="21"/>
                  </a:lnTo>
                  <a:lnTo>
                    <a:pt x="24" y="21"/>
                  </a:lnTo>
                  <a:lnTo>
                    <a:pt x="16" y="16"/>
                  </a:lnTo>
                  <a:lnTo>
                    <a:pt x="10" y="10"/>
                  </a:lnTo>
                  <a:lnTo>
                    <a:pt x="5" y="5"/>
                  </a:lnTo>
                  <a:lnTo>
                    <a:pt x="2" y="4"/>
                  </a:lnTo>
                  <a:lnTo>
                    <a:pt x="1" y="2"/>
                  </a:lnTo>
                  <a:lnTo>
                    <a:pt x="0" y="1"/>
                  </a:lnTo>
                  <a:lnTo>
                    <a:pt x="1" y="0"/>
                  </a:lnTo>
                  <a:lnTo>
                    <a:pt x="1"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79" name="Freeform 242">
              <a:extLst>
                <a:ext uri="{FF2B5EF4-FFF2-40B4-BE49-F238E27FC236}">
                  <a16:creationId xmlns:a16="http://schemas.microsoft.com/office/drawing/2014/main" id="{6293ED62-E82B-4EB4-B8FE-7D535998FE2A}"/>
                </a:ext>
              </a:extLst>
            </p:cNvPr>
            <p:cNvSpPr>
              <a:spLocks/>
            </p:cNvSpPr>
            <p:nvPr/>
          </p:nvSpPr>
          <p:spPr bwMode="auto">
            <a:xfrm>
              <a:off x="5347" y="923"/>
              <a:ext cx="10" cy="5"/>
            </a:xfrm>
            <a:custGeom>
              <a:avLst/>
              <a:gdLst>
                <a:gd name="T0" fmla="*/ 2 w 29"/>
                <a:gd name="T1" fmla="*/ 0 h 15"/>
                <a:gd name="T2" fmla="*/ 8 w 29"/>
                <a:gd name="T3" fmla="*/ 3 h 15"/>
                <a:gd name="T4" fmla="*/ 13 w 29"/>
                <a:gd name="T5" fmla="*/ 6 h 15"/>
                <a:gd name="T6" fmla="*/ 19 w 29"/>
                <a:gd name="T7" fmla="*/ 10 h 15"/>
                <a:gd name="T8" fmla="*/ 26 w 29"/>
                <a:gd name="T9" fmla="*/ 10 h 15"/>
                <a:gd name="T10" fmla="*/ 28 w 29"/>
                <a:gd name="T11" fmla="*/ 10 h 15"/>
                <a:gd name="T12" fmla="*/ 29 w 29"/>
                <a:gd name="T13" fmla="*/ 11 h 15"/>
                <a:gd name="T14" fmla="*/ 28 w 29"/>
                <a:gd name="T15" fmla="*/ 13 h 15"/>
                <a:gd name="T16" fmla="*/ 27 w 29"/>
                <a:gd name="T17" fmla="*/ 14 h 15"/>
                <a:gd name="T18" fmla="*/ 21 w 29"/>
                <a:gd name="T19" fmla="*/ 15 h 15"/>
                <a:gd name="T20" fmla="*/ 16 w 29"/>
                <a:gd name="T21" fmla="*/ 13 h 15"/>
                <a:gd name="T22" fmla="*/ 8 w 29"/>
                <a:gd name="T23" fmla="*/ 8 h 15"/>
                <a:gd name="T24" fmla="*/ 3 w 29"/>
                <a:gd name="T25" fmla="*/ 4 h 15"/>
                <a:gd name="T26" fmla="*/ 0 w 29"/>
                <a:gd name="T27" fmla="*/ 0 h 15"/>
                <a:gd name="T28" fmla="*/ 2 w 29"/>
                <a:gd name="T29" fmla="*/ 0 h 15"/>
                <a:gd name="T30" fmla="*/ 2 w 29"/>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5">
                  <a:moveTo>
                    <a:pt x="2" y="0"/>
                  </a:moveTo>
                  <a:lnTo>
                    <a:pt x="8" y="3"/>
                  </a:lnTo>
                  <a:lnTo>
                    <a:pt x="13" y="6"/>
                  </a:lnTo>
                  <a:lnTo>
                    <a:pt x="19" y="10"/>
                  </a:lnTo>
                  <a:lnTo>
                    <a:pt x="26" y="10"/>
                  </a:lnTo>
                  <a:lnTo>
                    <a:pt x="28" y="10"/>
                  </a:lnTo>
                  <a:lnTo>
                    <a:pt x="29" y="11"/>
                  </a:lnTo>
                  <a:lnTo>
                    <a:pt x="28" y="13"/>
                  </a:lnTo>
                  <a:lnTo>
                    <a:pt x="27" y="14"/>
                  </a:lnTo>
                  <a:lnTo>
                    <a:pt x="21" y="15"/>
                  </a:lnTo>
                  <a:lnTo>
                    <a:pt x="16" y="13"/>
                  </a:lnTo>
                  <a:lnTo>
                    <a:pt x="8" y="8"/>
                  </a:lnTo>
                  <a:lnTo>
                    <a:pt x="3" y="4"/>
                  </a:lnTo>
                  <a:lnTo>
                    <a:pt x="0" y="0"/>
                  </a:lnTo>
                  <a:lnTo>
                    <a:pt x="2" y="0"/>
                  </a:lnTo>
                  <a:lnTo>
                    <a:pt x="2"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80" name="Freeform 243">
              <a:extLst>
                <a:ext uri="{FF2B5EF4-FFF2-40B4-BE49-F238E27FC236}">
                  <a16:creationId xmlns:a16="http://schemas.microsoft.com/office/drawing/2014/main" id="{D085D8FC-95DC-4B80-AD45-3301373E47D6}"/>
                </a:ext>
              </a:extLst>
            </p:cNvPr>
            <p:cNvSpPr>
              <a:spLocks/>
            </p:cNvSpPr>
            <p:nvPr/>
          </p:nvSpPr>
          <p:spPr bwMode="auto">
            <a:xfrm>
              <a:off x="5361" y="910"/>
              <a:ext cx="7" cy="3"/>
            </a:xfrm>
            <a:custGeom>
              <a:avLst/>
              <a:gdLst>
                <a:gd name="T0" fmla="*/ 1 w 21"/>
                <a:gd name="T1" fmla="*/ 0 h 8"/>
                <a:gd name="T2" fmla="*/ 6 w 21"/>
                <a:gd name="T3" fmla="*/ 0 h 8"/>
                <a:gd name="T4" fmla="*/ 13 w 21"/>
                <a:gd name="T5" fmla="*/ 2 h 8"/>
                <a:gd name="T6" fmla="*/ 16 w 21"/>
                <a:gd name="T7" fmla="*/ 3 h 8"/>
                <a:gd name="T8" fmla="*/ 19 w 21"/>
                <a:gd name="T9" fmla="*/ 4 h 8"/>
                <a:gd name="T10" fmla="*/ 21 w 21"/>
                <a:gd name="T11" fmla="*/ 5 h 8"/>
                <a:gd name="T12" fmla="*/ 21 w 21"/>
                <a:gd name="T13" fmla="*/ 8 h 8"/>
                <a:gd name="T14" fmla="*/ 16 w 21"/>
                <a:gd name="T15" fmla="*/ 8 h 8"/>
                <a:gd name="T16" fmla="*/ 10 w 21"/>
                <a:gd name="T17" fmla="*/ 8 h 8"/>
                <a:gd name="T18" fmla="*/ 4 w 21"/>
                <a:gd name="T19" fmla="*/ 5 h 8"/>
                <a:gd name="T20" fmla="*/ 0 w 21"/>
                <a:gd name="T21" fmla="*/ 3 h 8"/>
                <a:gd name="T22" fmla="*/ 0 w 21"/>
                <a:gd name="T23" fmla="*/ 2 h 8"/>
                <a:gd name="T24" fmla="*/ 1 w 21"/>
                <a:gd name="T25" fmla="*/ 0 h 8"/>
                <a:gd name="T26" fmla="*/ 1 w 21"/>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8">
                  <a:moveTo>
                    <a:pt x="1" y="0"/>
                  </a:moveTo>
                  <a:lnTo>
                    <a:pt x="6" y="0"/>
                  </a:lnTo>
                  <a:lnTo>
                    <a:pt x="13" y="2"/>
                  </a:lnTo>
                  <a:lnTo>
                    <a:pt x="16" y="3"/>
                  </a:lnTo>
                  <a:lnTo>
                    <a:pt x="19" y="4"/>
                  </a:lnTo>
                  <a:lnTo>
                    <a:pt x="21" y="5"/>
                  </a:lnTo>
                  <a:lnTo>
                    <a:pt x="21" y="8"/>
                  </a:lnTo>
                  <a:lnTo>
                    <a:pt x="16" y="8"/>
                  </a:lnTo>
                  <a:lnTo>
                    <a:pt x="10" y="8"/>
                  </a:lnTo>
                  <a:lnTo>
                    <a:pt x="4" y="5"/>
                  </a:lnTo>
                  <a:lnTo>
                    <a:pt x="0" y="3"/>
                  </a:lnTo>
                  <a:lnTo>
                    <a:pt x="0" y="2"/>
                  </a:lnTo>
                  <a:lnTo>
                    <a:pt x="1" y="0"/>
                  </a:lnTo>
                  <a:lnTo>
                    <a:pt x="1"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81" name="Freeform 244">
              <a:extLst>
                <a:ext uri="{FF2B5EF4-FFF2-40B4-BE49-F238E27FC236}">
                  <a16:creationId xmlns:a16="http://schemas.microsoft.com/office/drawing/2014/main" id="{862EF8F8-7D58-474A-98D4-BE852CC0BA19}"/>
                </a:ext>
              </a:extLst>
            </p:cNvPr>
            <p:cNvSpPr>
              <a:spLocks/>
            </p:cNvSpPr>
            <p:nvPr/>
          </p:nvSpPr>
          <p:spPr bwMode="auto">
            <a:xfrm>
              <a:off x="5358" y="914"/>
              <a:ext cx="12" cy="3"/>
            </a:xfrm>
            <a:custGeom>
              <a:avLst/>
              <a:gdLst>
                <a:gd name="T0" fmla="*/ 0 w 36"/>
                <a:gd name="T1" fmla="*/ 6 h 9"/>
                <a:gd name="T2" fmla="*/ 8 w 36"/>
                <a:gd name="T3" fmla="*/ 6 h 9"/>
                <a:gd name="T4" fmla="*/ 17 w 36"/>
                <a:gd name="T5" fmla="*/ 4 h 9"/>
                <a:gd name="T6" fmla="*/ 26 w 36"/>
                <a:gd name="T7" fmla="*/ 3 h 9"/>
                <a:gd name="T8" fmla="*/ 33 w 36"/>
                <a:gd name="T9" fmla="*/ 0 h 9"/>
                <a:gd name="T10" fmla="*/ 36 w 36"/>
                <a:gd name="T11" fmla="*/ 2 h 9"/>
                <a:gd name="T12" fmla="*/ 36 w 36"/>
                <a:gd name="T13" fmla="*/ 3 h 9"/>
                <a:gd name="T14" fmla="*/ 33 w 36"/>
                <a:gd name="T15" fmla="*/ 6 h 9"/>
                <a:gd name="T16" fmla="*/ 29 w 36"/>
                <a:gd name="T17" fmla="*/ 7 h 9"/>
                <a:gd name="T18" fmla="*/ 26 w 36"/>
                <a:gd name="T19" fmla="*/ 8 h 9"/>
                <a:gd name="T20" fmla="*/ 22 w 36"/>
                <a:gd name="T21" fmla="*/ 9 h 9"/>
                <a:gd name="T22" fmla="*/ 12 w 36"/>
                <a:gd name="T23" fmla="*/ 9 h 9"/>
                <a:gd name="T24" fmla="*/ 4 w 36"/>
                <a:gd name="T25" fmla="*/ 9 h 9"/>
                <a:gd name="T26" fmla="*/ 0 w 36"/>
                <a:gd name="T27" fmla="*/ 7 h 9"/>
                <a:gd name="T28" fmla="*/ 0 w 36"/>
                <a:gd name="T29" fmla="*/ 6 h 9"/>
                <a:gd name="T30" fmla="*/ 0 w 3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9">
                  <a:moveTo>
                    <a:pt x="0" y="6"/>
                  </a:moveTo>
                  <a:lnTo>
                    <a:pt x="8" y="6"/>
                  </a:lnTo>
                  <a:lnTo>
                    <a:pt x="17" y="4"/>
                  </a:lnTo>
                  <a:lnTo>
                    <a:pt x="26" y="3"/>
                  </a:lnTo>
                  <a:lnTo>
                    <a:pt x="33" y="0"/>
                  </a:lnTo>
                  <a:lnTo>
                    <a:pt x="36" y="2"/>
                  </a:lnTo>
                  <a:lnTo>
                    <a:pt x="36" y="3"/>
                  </a:lnTo>
                  <a:lnTo>
                    <a:pt x="33" y="6"/>
                  </a:lnTo>
                  <a:lnTo>
                    <a:pt x="29" y="7"/>
                  </a:lnTo>
                  <a:lnTo>
                    <a:pt x="26" y="8"/>
                  </a:lnTo>
                  <a:lnTo>
                    <a:pt x="22" y="9"/>
                  </a:lnTo>
                  <a:lnTo>
                    <a:pt x="12" y="9"/>
                  </a:lnTo>
                  <a:lnTo>
                    <a:pt x="4" y="9"/>
                  </a:lnTo>
                  <a:lnTo>
                    <a:pt x="0" y="7"/>
                  </a:lnTo>
                  <a:lnTo>
                    <a:pt x="0" y="6"/>
                  </a:lnTo>
                  <a:lnTo>
                    <a:pt x="0" y="6"/>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82" name="Freeform 245">
              <a:extLst>
                <a:ext uri="{FF2B5EF4-FFF2-40B4-BE49-F238E27FC236}">
                  <a16:creationId xmlns:a16="http://schemas.microsoft.com/office/drawing/2014/main" id="{223EDF54-E73F-473A-BC1B-A6292E440B6E}"/>
                </a:ext>
              </a:extLst>
            </p:cNvPr>
            <p:cNvSpPr>
              <a:spLocks/>
            </p:cNvSpPr>
            <p:nvPr/>
          </p:nvSpPr>
          <p:spPr bwMode="auto">
            <a:xfrm>
              <a:off x="5337" y="936"/>
              <a:ext cx="4" cy="3"/>
            </a:xfrm>
            <a:custGeom>
              <a:avLst/>
              <a:gdLst>
                <a:gd name="T0" fmla="*/ 0 w 13"/>
                <a:gd name="T1" fmla="*/ 0 h 9"/>
                <a:gd name="T2" fmla="*/ 4 w 13"/>
                <a:gd name="T3" fmla="*/ 0 h 9"/>
                <a:gd name="T4" fmla="*/ 8 w 13"/>
                <a:gd name="T5" fmla="*/ 3 h 9"/>
                <a:gd name="T6" fmla="*/ 10 w 13"/>
                <a:gd name="T7" fmla="*/ 5 h 9"/>
                <a:gd name="T8" fmla="*/ 13 w 13"/>
                <a:gd name="T9" fmla="*/ 9 h 9"/>
                <a:gd name="T10" fmla="*/ 9 w 13"/>
                <a:gd name="T11" fmla="*/ 8 h 9"/>
                <a:gd name="T12" fmla="*/ 4 w 13"/>
                <a:gd name="T13" fmla="*/ 7 h 9"/>
                <a:gd name="T14" fmla="*/ 2 w 13"/>
                <a:gd name="T15" fmla="*/ 3 h 9"/>
                <a:gd name="T16" fmla="*/ 0 w 13"/>
                <a:gd name="T17" fmla="*/ 0 h 9"/>
                <a:gd name="T18" fmla="*/ 0 w 13"/>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0" y="0"/>
                  </a:moveTo>
                  <a:lnTo>
                    <a:pt x="4" y="0"/>
                  </a:lnTo>
                  <a:lnTo>
                    <a:pt x="8" y="3"/>
                  </a:lnTo>
                  <a:lnTo>
                    <a:pt x="10" y="5"/>
                  </a:lnTo>
                  <a:lnTo>
                    <a:pt x="13" y="9"/>
                  </a:lnTo>
                  <a:lnTo>
                    <a:pt x="9" y="8"/>
                  </a:lnTo>
                  <a:lnTo>
                    <a:pt x="4" y="7"/>
                  </a:lnTo>
                  <a:lnTo>
                    <a:pt x="2" y="3"/>
                  </a:lnTo>
                  <a:lnTo>
                    <a:pt x="0" y="0"/>
                  </a:lnTo>
                  <a:lnTo>
                    <a:pt x="0"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83" name="Freeform 246">
              <a:extLst>
                <a:ext uri="{FF2B5EF4-FFF2-40B4-BE49-F238E27FC236}">
                  <a16:creationId xmlns:a16="http://schemas.microsoft.com/office/drawing/2014/main" id="{48460FB7-6F42-41B1-978F-2BBEFB8FB163}"/>
                </a:ext>
              </a:extLst>
            </p:cNvPr>
            <p:cNvSpPr>
              <a:spLocks/>
            </p:cNvSpPr>
            <p:nvPr/>
          </p:nvSpPr>
          <p:spPr bwMode="auto">
            <a:xfrm>
              <a:off x="5353" y="921"/>
              <a:ext cx="7" cy="5"/>
            </a:xfrm>
            <a:custGeom>
              <a:avLst/>
              <a:gdLst>
                <a:gd name="T0" fmla="*/ 3 w 20"/>
                <a:gd name="T1" fmla="*/ 0 h 13"/>
                <a:gd name="T2" fmla="*/ 3 w 20"/>
                <a:gd name="T3" fmla="*/ 0 h 13"/>
                <a:gd name="T4" fmla="*/ 5 w 20"/>
                <a:gd name="T5" fmla="*/ 1 h 13"/>
                <a:gd name="T6" fmla="*/ 9 w 20"/>
                <a:gd name="T7" fmla="*/ 3 h 13"/>
                <a:gd name="T8" fmla="*/ 11 w 20"/>
                <a:gd name="T9" fmla="*/ 5 h 13"/>
                <a:gd name="T10" fmla="*/ 13 w 20"/>
                <a:gd name="T11" fmla="*/ 6 h 13"/>
                <a:gd name="T12" fmla="*/ 15 w 20"/>
                <a:gd name="T13" fmla="*/ 8 h 13"/>
                <a:gd name="T14" fmla="*/ 16 w 20"/>
                <a:gd name="T15" fmla="*/ 9 h 13"/>
                <a:gd name="T16" fmla="*/ 19 w 20"/>
                <a:gd name="T17" fmla="*/ 10 h 13"/>
                <a:gd name="T18" fmla="*/ 20 w 20"/>
                <a:gd name="T19" fmla="*/ 11 h 13"/>
                <a:gd name="T20" fmla="*/ 18 w 20"/>
                <a:gd name="T21" fmla="*/ 13 h 13"/>
                <a:gd name="T22" fmla="*/ 13 w 20"/>
                <a:gd name="T23" fmla="*/ 11 h 13"/>
                <a:gd name="T24" fmla="*/ 9 w 20"/>
                <a:gd name="T25" fmla="*/ 9 h 13"/>
                <a:gd name="T26" fmla="*/ 4 w 20"/>
                <a:gd name="T27" fmla="*/ 5 h 13"/>
                <a:gd name="T28" fmla="*/ 1 w 20"/>
                <a:gd name="T29" fmla="*/ 3 h 13"/>
                <a:gd name="T30" fmla="*/ 0 w 20"/>
                <a:gd name="T31" fmla="*/ 1 h 13"/>
                <a:gd name="T32" fmla="*/ 3 w 20"/>
                <a:gd name="T33" fmla="*/ 0 h 13"/>
                <a:gd name="T34" fmla="*/ 3 w 20"/>
                <a:gd name="T3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3">
                  <a:moveTo>
                    <a:pt x="3" y="0"/>
                  </a:moveTo>
                  <a:lnTo>
                    <a:pt x="3" y="0"/>
                  </a:lnTo>
                  <a:lnTo>
                    <a:pt x="5" y="1"/>
                  </a:lnTo>
                  <a:lnTo>
                    <a:pt x="9" y="3"/>
                  </a:lnTo>
                  <a:lnTo>
                    <a:pt x="11" y="5"/>
                  </a:lnTo>
                  <a:lnTo>
                    <a:pt x="13" y="6"/>
                  </a:lnTo>
                  <a:lnTo>
                    <a:pt x="15" y="8"/>
                  </a:lnTo>
                  <a:lnTo>
                    <a:pt x="16" y="9"/>
                  </a:lnTo>
                  <a:lnTo>
                    <a:pt x="19" y="10"/>
                  </a:lnTo>
                  <a:lnTo>
                    <a:pt x="20" y="11"/>
                  </a:lnTo>
                  <a:lnTo>
                    <a:pt x="18" y="13"/>
                  </a:lnTo>
                  <a:lnTo>
                    <a:pt x="13" y="11"/>
                  </a:lnTo>
                  <a:lnTo>
                    <a:pt x="9" y="9"/>
                  </a:lnTo>
                  <a:lnTo>
                    <a:pt x="4" y="5"/>
                  </a:lnTo>
                  <a:lnTo>
                    <a:pt x="1" y="3"/>
                  </a:lnTo>
                  <a:lnTo>
                    <a:pt x="0" y="1"/>
                  </a:lnTo>
                  <a:lnTo>
                    <a:pt x="3" y="0"/>
                  </a:lnTo>
                  <a:lnTo>
                    <a:pt x="3"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84" name="Freeform 247">
              <a:extLst>
                <a:ext uri="{FF2B5EF4-FFF2-40B4-BE49-F238E27FC236}">
                  <a16:creationId xmlns:a16="http://schemas.microsoft.com/office/drawing/2014/main" id="{39A2348C-7F88-47E7-9BCD-EADF4EF0DF8E}"/>
                </a:ext>
              </a:extLst>
            </p:cNvPr>
            <p:cNvSpPr>
              <a:spLocks/>
            </p:cNvSpPr>
            <p:nvPr/>
          </p:nvSpPr>
          <p:spPr bwMode="auto">
            <a:xfrm>
              <a:off x="5347" y="928"/>
              <a:ext cx="6" cy="3"/>
            </a:xfrm>
            <a:custGeom>
              <a:avLst/>
              <a:gdLst>
                <a:gd name="T0" fmla="*/ 0 w 17"/>
                <a:gd name="T1" fmla="*/ 2 h 9"/>
                <a:gd name="T2" fmla="*/ 0 w 17"/>
                <a:gd name="T3" fmla="*/ 0 h 9"/>
                <a:gd name="T4" fmla="*/ 3 w 17"/>
                <a:gd name="T5" fmla="*/ 0 h 9"/>
                <a:gd name="T6" fmla="*/ 6 w 17"/>
                <a:gd name="T7" fmla="*/ 2 h 9"/>
                <a:gd name="T8" fmla="*/ 9 w 17"/>
                <a:gd name="T9" fmla="*/ 4 h 9"/>
                <a:gd name="T10" fmla="*/ 13 w 17"/>
                <a:gd name="T11" fmla="*/ 5 h 9"/>
                <a:gd name="T12" fmla="*/ 17 w 17"/>
                <a:gd name="T13" fmla="*/ 8 h 9"/>
                <a:gd name="T14" fmla="*/ 14 w 17"/>
                <a:gd name="T15" fmla="*/ 9 h 9"/>
                <a:gd name="T16" fmla="*/ 13 w 17"/>
                <a:gd name="T17" fmla="*/ 9 h 9"/>
                <a:gd name="T18" fmla="*/ 9 w 17"/>
                <a:gd name="T19" fmla="*/ 9 h 9"/>
                <a:gd name="T20" fmla="*/ 6 w 17"/>
                <a:gd name="T21" fmla="*/ 8 h 9"/>
                <a:gd name="T22" fmla="*/ 2 w 17"/>
                <a:gd name="T23" fmla="*/ 4 h 9"/>
                <a:gd name="T24" fmla="*/ 0 w 17"/>
                <a:gd name="T25" fmla="*/ 2 h 9"/>
                <a:gd name="T26" fmla="*/ 0 w 17"/>
                <a:gd name="T2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9">
                  <a:moveTo>
                    <a:pt x="0" y="2"/>
                  </a:moveTo>
                  <a:lnTo>
                    <a:pt x="0" y="0"/>
                  </a:lnTo>
                  <a:lnTo>
                    <a:pt x="3" y="0"/>
                  </a:lnTo>
                  <a:lnTo>
                    <a:pt x="6" y="2"/>
                  </a:lnTo>
                  <a:lnTo>
                    <a:pt x="9" y="4"/>
                  </a:lnTo>
                  <a:lnTo>
                    <a:pt x="13" y="5"/>
                  </a:lnTo>
                  <a:lnTo>
                    <a:pt x="17" y="8"/>
                  </a:lnTo>
                  <a:lnTo>
                    <a:pt x="14" y="9"/>
                  </a:lnTo>
                  <a:lnTo>
                    <a:pt x="13" y="9"/>
                  </a:lnTo>
                  <a:lnTo>
                    <a:pt x="9" y="9"/>
                  </a:lnTo>
                  <a:lnTo>
                    <a:pt x="6" y="8"/>
                  </a:lnTo>
                  <a:lnTo>
                    <a:pt x="2" y="4"/>
                  </a:lnTo>
                  <a:lnTo>
                    <a:pt x="0" y="2"/>
                  </a:lnTo>
                  <a:lnTo>
                    <a:pt x="0" y="2"/>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85" name="Freeform 248">
              <a:extLst>
                <a:ext uri="{FF2B5EF4-FFF2-40B4-BE49-F238E27FC236}">
                  <a16:creationId xmlns:a16="http://schemas.microsoft.com/office/drawing/2014/main" id="{D3F6214E-4F16-4BC6-8E5F-02CB2846B95B}"/>
                </a:ext>
              </a:extLst>
            </p:cNvPr>
            <p:cNvSpPr>
              <a:spLocks/>
            </p:cNvSpPr>
            <p:nvPr/>
          </p:nvSpPr>
          <p:spPr bwMode="auto">
            <a:xfrm>
              <a:off x="5359" y="921"/>
              <a:ext cx="5" cy="1"/>
            </a:xfrm>
            <a:custGeom>
              <a:avLst/>
              <a:gdLst>
                <a:gd name="T0" fmla="*/ 1 w 15"/>
                <a:gd name="T1" fmla="*/ 0 h 5"/>
                <a:gd name="T2" fmla="*/ 3 w 15"/>
                <a:gd name="T3" fmla="*/ 1 h 5"/>
                <a:gd name="T4" fmla="*/ 7 w 15"/>
                <a:gd name="T5" fmla="*/ 1 h 5"/>
                <a:gd name="T6" fmla="*/ 10 w 15"/>
                <a:gd name="T7" fmla="*/ 1 h 5"/>
                <a:gd name="T8" fmla="*/ 14 w 15"/>
                <a:gd name="T9" fmla="*/ 0 h 5"/>
                <a:gd name="T10" fmla="*/ 15 w 15"/>
                <a:gd name="T11" fmla="*/ 0 h 5"/>
                <a:gd name="T12" fmla="*/ 15 w 15"/>
                <a:gd name="T13" fmla="*/ 2 h 5"/>
                <a:gd name="T14" fmla="*/ 12 w 15"/>
                <a:gd name="T15" fmla="*/ 3 h 5"/>
                <a:gd name="T16" fmla="*/ 7 w 15"/>
                <a:gd name="T17" fmla="*/ 5 h 5"/>
                <a:gd name="T18" fmla="*/ 3 w 15"/>
                <a:gd name="T19" fmla="*/ 3 h 5"/>
                <a:gd name="T20" fmla="*/ 0 w 15"/>
                <a:gd name="T21" fmla="*/ 2 h 5"/>
                <a:gd name="T22" fmla="*/ 0 w 15"/>
                <a:gd name="T23" fmla="*/ 1 h 5"/>
                <a:gd name="T24" fmla="*/ 1 w 15"/>
                <a:gd name="T25" fmla="*/ 0 h 5"/>
                <a:gd name="T26" fmla="*/ 1 w 15"/>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5">
                  <a:moveTo>
                    <a:pt x="1" y="0"/>
                  </a:moveTo>
                  <a:lnTo>
                    <a:pt x="3" y="1"/>
                  </a:lnTo>
                  <a:lnTo>
                    <a:pt x="7" y="1"/>
                  </a:lnTo>
                  <a:lnTo>
                    <a:pt x="10" y="1"/>
                  </a:lnTo>
                  <a:lnTo>
                    <a:pt x="14" y="0"/>
                  </a:lnTo>
                  <a:lnTo>
                    <a:pt x="15" y="0"/>
                  </a:lnTo>
                  <a:lnTo>
                    <a:pt x="15" y="2"/>
                  </a:lnTo>
                  <a:lnTo>
                    <a:pt x="12" y="3"/>
                  </a:lnTo>
                  <a:lnTo>
                    <a:pt x="7" y="5"/>
                  </a:lnTo>
                  <a:lnTo>
                    <a:pt x="3" y="3"/>
                  </a:lnTo>
                  <a:lnTo>
                    <a:pt x="0" y="2"/>
                  </a:lnTo>
                  <a:lnTo>
                    <a:pt x="0" y="1"/>
                  </a:lnTo>
                  <a:lnTo>
                    <a:pt x="1" y="0"/>
                  </a:lnTo>
                  <a:lnTo>
                    <a:pt x="1"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86" name="Freeform 249">
              <a:extLst>
                <a:ext uri="{FF2B5EF4-FFF2-40B4-BE49-F238E27FC236}">
                  <a16:creationId xmlns:a16="http://schemas.microsoft.com/office/drawing/2014/main" id="{C4A81ED0-7B6A-4EE4-AF08-C57E3B8E4D9E}"/>
                </a:ext>
              </a:extLst>
            </p:cNvPr>
            <p:cNvSpPr>
              <a:spLocks/>
            </p:cNvSpPr>
            <p:nvPr/>
          </p:nvSpPr>
          <p:spPr bwMode="auto">
            <a:xfrm>
              <a:off x="5322" y="949"/>
              <a:ext cx="7" cy="2"/>
            </a:xfrm>
            <a:custGeom>
              <a:avLst/>
              <a:gdLst>
                <a:gd name="T0" fmla="*/ 1 w 21"/>
                <a:gd name="T1" fmla="*/ 3 h 6"/>
                <a:gd name="T2" fmla="*/ 5 w 21"/>
                <a:gd name="T3" fmla="*/ 0 h 6"/>
                <a:gd name="T4" fmla="*/ 11 w 21"/>
                <a:gd name="T5" fmla="*/ 0 h 6"/>
                <a:gd name="T6" fmla="*/ 16 w 21"/>
                <a:gd name="T7" fmla="*/ 1 h 6"/>
                <a:gd name="T8" fmla="*/ 21 w 21"/>
                <a:gd name="T9" fmla="*/ 1 h 6"/>
                <a:gd name="T10" fmla="*/ 21 w 21"/>
                <a:gd name="T11" fmla="*/ 3 h 6"/>
                <a:gd name="T12" fmla="*/ 19 w 21"/>
                <a:gd name="T13" fmla="*/ 5 h 6"/>
                <a:gd name="T14" fmla="*/ 15 w 21"/>
                <a:gd name="T15" fmla="*/ 6 h 6"/>
                <a:gd name="T16" fmla="*/ 10 w 21"/>
                <a:gd name="T17" fmla="*/ 6 h 6"/>
                <a:gd name="T18" fmla="*/ 5 w 21"/>
                <a:gd name="T19" fmla="*/ 5 h 6"/>
                <a:gd name="T20" fmla="*/ 0 w 21"/>
                <a:gd name="T21" fmla="*/ 4 h 6"/>
                <a:gd name="T22" fmla="*/ 0 w 21"/>
                <a:gd name="T23" fmla="*/ 3 h 6"/>
                <a:gd name="T24" fmla="*/ 1 w 21"/>
                <a:gd name="T25" fmla="*/ 3 h 6"/>
                <a:gd name="T26" fmla="*/ 1 w 21"/>
                <a:gd name="T2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6">
                  <a:moveTo>
                    <a:pt x="1" y="3"/>
                  </a:moveTo>
                  <a:lnTo>
                    <a:pt x="5" y="0"/>
                  </a:lnTo>
                  <a:lnTo>
                    <a:pt x="11" y="0"/>
                  </a:lnTo>
                  <a:lnTo>
                    <a:pt x="16" y="1"/>
                  </a:lnTo>
                  <a:lnTo>
                    <a:pt x="21" y="1"/>
                  </a:lnTo>
                  <a:lnTo>
                    <a:pt x="21" y="3"/>
                  </a:lnTo>
                  <a:lnTo>
                    <a:pt x="19" y="5"/>
                  </a:lnTo>
                  <a:lnTo>
                    <a:pt x="15" y="6"/>
                  </a:lnTo>
                  <a:lnTo>
                    <a:pt x="10" y="6"/>
                  </a:lnTo>
                  <a:lnTo>
                    <a:pt x="5" y="5"/>
                  </a:lnTo>
                  <a:lnTo>
                    <a:pt x="0" y="4"/>
                  </a:lnTo>
                  <a:lnTo>
                    <a:pt x="0" y="3"/>
                  </a:lnTo>
                  <a:lnTo>
                    <a:pt x="1" y="3"/>
                  </a:lnTo>
                  <a:lnTo>
                    <a:pt x="1" y="3"/>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87" name="Freeform 250">
              <a:extLst>
                <a:ext uri="{FF2B5EF4-FFF2-40B4-BE49-F238E27FC236}">
                  <a16:creationId xmlns:a16="http://schemas.microsoft.com/office/drawing/2014/main" id="{8AF7B580-8F30-45EF-B2B8-6340B1B100BA}"/>
                </a:ext>
              </a:extLst>
            </p:cNvPr>
            <p:cNvSpPr>
              <a:spLocks/>
            </p:cNvSpPr>
            <p:nvPr/>
          </p:nvSpPr>
          <p:spPr bwMode="auto">
            <a:xfrm>
              <a:off x="5311" y="957"/>
              <a:ext cx="5" cy="3"/>
            </a:xfrm>
            <a:custGeom>
              <a:avLst/>
              <a:gdLst>
                <a:gd name="T0" fmla="*/ 0 w 15"/>
                <a:gd name="T1" fmla="*/ 3 h 8"/>
                <a:gd name="T2" fmla="*/ 3 w 15"/>
                <a:gd name="T3" fmla="*/ 0 h 8"/>
                <a:gd name="T4" fmla="*/ 5 w 15"/>
                <a:gd name="T5" fmla="*/ 1 h 8"/>
                <a:gd name="T6" fmla="*/ 9 w 15"/>
                <a:gd name="T7" fmla="*/ 3 h 8"/>
                <a:gd name="T8" fmla="*/ 13 w 15"/>
                <a:gd name="T9" fmla="*/ 3 h 8"/>
                <a:gd name="T10" fmla="*/ 14 w 15"/>
                <a:gd name="T11" fmla="*/ 3 h 8"/>
                <a:gd name="T12" fmla="*/ 15 w 15"/>
                <a:gd name="T13" fmla="*/ 5 h 8"/>
                <a:gd name="T14" fmla="*/ 14 w 15"/>
                <a:gd name="T15" fmla="*/ 5 h 8"/>
                <a:gd name="T16" fmla="*/ 13 w 15"/>
                <a:gd name="T17" fmla="*/ 8 h 8"/>
                <a:gd name="T18" fmla="*/ 9 w 15"/>
                <a:gd name="T19" fmla="*/ 6 h 8"/>
                <a:gd name="T20" fmla="*/ 8 w 15"/>
                <a:gd name="T21" fmla="*/ 6 h 8"/>
                <a:gd name="T22" fmla="*/ 5 w 15"/>
                <a:gd name="T23" fmla="*/ 5 h 8"/>
                <a:gd name="T24" fmla="*/ 3 w 15"/>
                <a:gd name="T25" fmla="*/ 5 h 8"/>
                <a:gd name="T26" fmla="*/ 0 w 15"/>
                <a:gd name="T27" fmla="*/ 4 h 8"/>
                <a:gd name="T28" fmla="*/ 0 w 15"/>
                <a:gd name="T29" fmla="*/ 3 h 8"/>
                <a:gd name="T30" fmla="*/ 0 w 15"/>
                <a:gd name="T3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8">
                  <a:moveTo>
                    <a:pt x="0" y="3"/>
                  </a:moveTo>
                  <a:lnTo>
                    <a:pt x="3" y="0"/>
                  </a:lnTo>
                  <a:lnTo>
                    <a:pt x="5" y="1"/>
                  </a:lnTo>
                  <a:lnTo>
                    <a:pt x="9" y="3"/>
                  </a:lnTo>
                  <a:lnTo>
                    <a:pt x="13" y="3"/>
                  </a:lnTo>
                  <a:lnTo>
                    <a:pt x="14" y="3"/>
                  </a:lnTo>
                  <a:lnTo>
                    <a:pt x="15" y="5"/>
                  </a:lnTo>
                  <a:lnTo>
                    <a:pt x="14" y="5"/>
                  </a:lnTo>
                  <a:lnTo>
                    <a:pt x="13" y="8"/>
                  </a:lnTo>
                  <a:lnTo>
                    <a:pt x="9" y="6"/>
                  </a:lnTo>
                  <a:lnTo>
                    <a:pt x="8" y="6"/>
                  </a:lnTo>
                  <a:lnTo>
                    <a:pt x="5" y="5"/>
                  </a:lnTo>
                  <a:lnTo>
                    <a:pt x="3" y="5"/>
                  </a:lnTo>
                  <a:lnTo>
                    <a:pt x="0" y="4"/>
                  </a:lnTo>
                  <a:lnTo>
                    <a:pt x="0" y="3"/>
                  </a:lnTo>
                  <a:lnTo>
                    <a:pt x="0" y="3"/>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88" name="Freeform 251">
              <a:extLst>
                <a:ext uri="{FF2B5EF4-FFF2-40B4-BE49-F238E27FC236}">
                  <a16:creationId xmlns:a16="http://schemas.microsoft.com/office/drawing/2014/main" id="{409C3160-C42A-4247-B5F1-6F2C91B126AA}"/>
                </a:ext>
              </a:extLst>
            </p:cNvPr>
            <p:cNvSpPr>
              <a:spLocks/>
            </p:cNvSpPr>
            <p:nvPr/>
          </p:nvSpPr>
          <p:spPr bwMode="auto">
            <a:xfrm>
              <a:off x="5317" y="954"/>
              <a:ext cx="4" cy="1"/>
            </a:xfrm>
            <a:custGeom>
              <a:avLst/>
              <a:gdLst>
                <a:gd name="T0" fmla="*/ 0 w 10"/>
                <a:gd name="T1" fmla="*/ 2 h 4"/>
                <a:gd name="T2" fmla="*/ 2 w 10"/>
                <a:gd name="T3" fmla="*/ 0 h 4"/>
                <a:gd name="T4" fmla="*/ 5 w 10"/>
                <a:gd name="T5" fmla="*/ 0 h 4"/>
                <a:gd name="T6" fmla="*/ 7 w 10"/>
                <a:gd name="T7" fmla="*/ 0 h 4"/>
                <a:gd name="T8" fmla="*/ 9 w 10"/>
                <a:gd name="T9" fmla="*/ 0 h 4"/>
                <a:gd name="T10" fmla="*/ 10 w 10"/>
                <a:gd name="T11" fmla="*/ 1 h 4"/>
                <a:gd name="T12" fmla="*/ 10 w 10"/>
                <a:gd name="T13" fmla="*/ 2 h 4"/>
                <a:gd name="T14" fmla="*/ 7 w 10"/>
                <a:gd name="T15" fmla="*/ 4 h 4"/>
                <a:gd name="T16" fmla="*/ 2 w 10"/>
                <a:gd name="T17" fmla="*/ 4 h 4"/>
                <a:gd name="T18" fmla="*/ 0 w 10"/>
                <a:gd name="T19" fmla="*/ 2 h 4"/>
                <a:gd name="T20" fmla="*/ 0 w 10"/>
                <a:gd name="T21" fmla="*/ 2 h 4"/>
                <a:gd name="T22" fmla="*/ 0 w 10"/>
                <a:gd name="T2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4">
                  <a:moveTo>
                    <a:pt x="0" y="2"/>
                  </a:moveTo>
                  <a:lnTo>
                    <a:pt x="2" y="0"/>
                  </a:lnTo>
                  <a:lnTo>
                    <a:pt x="5" y="0"/>
                  </a:lnTo>
                  <a:lnTo>
                    <a:pt x="7" y="0"/>
                  </a:lnTo>
                  <a:lnTo>
                    <a:pt x="9" y="0"/>
                  </a:lnTo>
                  <a:lnTo>
                    <a:pt x="10" y="1"/>
                  </a:lnTo>
                  <a:lnTo>
                    <a:pt x="10" y="2"/>
                  </a:lnTo>
                  <a:lnTo>
                    <a:pt x="7" y="4"/>
                  </a:lnTo>
                  <a:lnTo>
                    <a:pt x="2" y="4"/>
                  </a:lnTo>
                  <a:lnTo>
                    <a:pt x="0" y="2"/>
                  </a:lnTo>
                  <a:lnTo>
                    <a:pt x="0" y="2"/>
                  </a:lnTo>
                  <a:lnTo>
                    <a:pt x="0" y="2"/>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89" name="Freeform 252">
              <a:extLst>
                <a:ext uri="{FF2B5EF4-FFF2-40B4-BE49-F238E27FC236}">
                  <a16:creationId xmlns:a16="http://schemas.microsoft.com/office/drawing/2014/main" id="{4C0B875F-CF01-4740-BEA7-11DDBFFFD195}"/>
                </a:ext>
              </a:extLst>
            </p:cNvPr>
            <p:cNvSpPr>
              <a:spLocks/>
            </p:cNvSpPr>
            <p:nvPr/>
          </p:nvSpPr>
          <p:spPr bwMode="auto">
            <a:xfrm>
              <a:off x="5414" y="792"/>
              <a:ext cx="12" cy="13"/>
            </a:xfrm>
            <a:custGeom>
              <a:avLst/>
              <a:gdLst>
                <a:gd name="T0" fmla="*/ 0 w 36"/>
                <a:gd name="T1" fmla="*/ 2 h 40"/>
                <a:gd name="T2" fmla="*/ 0 w 36"/>
                <a:gd name="T3" fmla="*/ 0 h 40"/>
                <a:gd name="T4" fmla="*/ 2 w 36"/>
                <a:gd name="T5" fmla="*/ 0 h 40"/>
                <a:gd name="T6" fmla="*/ 7 w 36"/>
                <a:gd name="T7" fmla="*/ 2 h 40"/>
                <a:gd name="T8" fmla="*/ 13 w 36"/>
                <a:gd name="T9" fmla="*/ 7 h 40"/>
                <a:gd name="T10" fmla="*/ 18 w 36"/>
                <a:gd name="T11" fmla="*/ 12 h 40"/>
                <a:gd name="T12" fmla="*/ 23 w 36"/>
                <a:gd name="T13" fmla="*/ 17 h 40"/>
                <a:gd name="T14" fmla="*/ 27 w 36"/>
                <a:gd name="T15" fmla="*/ 21 h 40"/>
                <a:gd name="T16" fmla="*/ 31 w 36"/>
                <a:gd name="T17" fmla="*/ 26 h 40"/>
                <a:gd name="T18" fmla="*/ 33 w 36"/>
                <a:gd name="T19" fmla="*/ 31 h 40"/>
                <a:gd name="T20" fmla="*/ 36 w 36"/>
                <a:gd name="T21" fmla="*/ 38 h 40"/>
                <a:gd name="T22" fmla="*/ 35 w 36"/>
                <a:gd name="T23" fmla="*/ 40 h 40"/>
                <a:gd name="T24" fmla="*/ 35 w 36"/>
                <a:gd name="T25" fmla="*/ 40 h 40"/>
                <a:gd name="T26" fmla="*/ 31 w 36"/>
                <a:gd name="T27" fmla="*/ 34 h 40"/>
                <a:gd name="T28" fmla="*/ 26 w 36"/>
                <a:gd name="T29" fmla="*/ 27 h 40"/>
                <a:gd name="T30" fmla="*/ 21 w 36"/>
                <a:gd name="T31" fmla="*/ 21 h 40"/>
                <a:gd name="T32" fmla="*/ 16 w 36"/>
                <a:gd name="T33" fmla="*/ 15 h 40"/>
                <a:gd name="T34" fmla="*/ 12 w 36"/>
                <a:gd name="T35" fmla="*/ 11 h 40"/>
                <a:gd name="T36" fmla="*/ 8 w 36"/>
                <a:gd name="T37" fmla="*/ 7 h 40"/>
                <a:gd name="T38" fmla="*/ 3 w 36"/>
                <a:gd name="T39" fmla="*/ 5 h 40"/>
                <a:gd name="T40" fmla="*/ 0 w 36"/>
                <a:gd name="T41" fmla="*/ 2 h 40"/>
                <a:gd name="T42" fmla="*/ 0 w 36"/>
                <a:gd name="T4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0">
                  <a:moveTo>
                    <a:pt x="0" y="2"/>
                  </a:moveTo>
                  <a:lnTo>
                    <a:pt x="0" y="0"/>
                  </a:lnTo>
                  <a:lnTo>
                    <a:pt x="2" y="0"/>
                  </a:lnTo>
                  <a:lnTo>
                    <a:pt x="7" y="2"/>
                  </a:lnTo>
                  <a:lnTo>
                    <a:pt x="13" y="7"/>
                  </a:lnTo>
                  <a:lnTo>
                    <a:pt x="18" y="12"/>
                  </a:lnTo>
                  <a:lnTo>
                    <a:pt x="23" y="17"/>
                  </a:lnTo>
                  <a:lnTo>
                    <a:pt x="27" y="21"/>
                  </a:lnTo>
                  <a:lnTo>
                    <a:pt x="31" y="26"/>
                  </a:lnTo>
                  <a:lnTo>
                    <a:pt x="33" y="31"/>
                  </a:lnTo>
                  <a:lnTo>
                    <a:pt x="36" y="38"/>
                  </a:lnTo>
                  <a:lnTo>
                    <a:pt x="35" y="40"/>
                  </a:lnTo>
                  <a:lnTo>
                    <a:pt x="35" y="40"/>
                  </a:lnTo>
                  <a:lnTo>
                    <a:pt x="31" y="34"/>
                  </a:lnTo>
                  <a:lnTo>
                    <a:pt x="26" y="27"/>
                  </a:lnTo>
                  <a:lnTo>
                    <a:pt x="21" y="21"/>
                  </a:lnTo>
                  <a:lnTo>
                    <a:pt x="16" y="15"/>
                  </a:lnTo>
                  <a:lnTo>
                    <a:pt x="12" y="11"/>
                  </a:lnTo>
                  <a:lnTo>
                    <a:pt x="8" y="7"/>
                  </a:lnTo>
                  <a:lnTo>
                    <a:pt x="3" y="5"/>
                  </a:lnTo>
                  <a:lnTo>
                    <a:pt x="0" y="2"/>
                  </a:lnTo>
                  <a:lnTo>
                    <a:pt x="0" y="2"/>
                  </a:lnTo>
                  <a:close/>
                </a:path>
              </a:pathLst>
            </a:custGeom>
            <a:solidFill>
              <a:srgbClr val="C2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90" name="Freeform 253">
              <a:extLst>
                <a:ext uri="{FF2B5EF4-FFF2-40B4-BE49-F238E27FC236}">
                  <a16:creationId xmlns:a16="http://schemas.microsoft.com/office/drawing/2014/main" id="{D06D2401-026A-4F67-97BD-2750134AC64C}"/>
                </a:ext>
              </a:extLst>
            </p:cNvPr>
            <p:cNvSpPr>
              <a:spLocks/>
            </p:cNvSpPr>
            <p:nvPr/>
          </p:nvSpPr>
          <p:spPr bwMode="auto">
            <a:xfrm>
              <a:off x="5411" y="789"/>
              <a:ext cx="5" cy="10"/>
            </a:xfrm>
            <a:custGeom>
              <a:avLst/>
              <a:gdLst>
                <a:gd name="T0" fmla="*/ 3 w 15"/>
                <a:gd name="T1" fmla="*/ 29 h 30"/>
                <a:gd name="T2" fmla="*/ 1 w 15"/>
                <a:gd name="T3" fmla="*/ 30 h 30"/>
                <a:gd name="T4" fmla="*/ 0 w 15"/>
                <a:gd name="T5" fmla="*/ 26 h 30"/>
                <a:gd name="T6" fmla="*/ 1 w 15"/>
                <a:gd name="T7" fmla="*/ 22 h 30"/>
                <a:gd name="T8" fmla="*/ 2 w 15"/>
                <a:gd name="T9" fmla="*/ 17 h 30"/>
                <a:gd name="T10" fmla="*/ 3 w 15"/>
                <a:gd name="T11" fmla="*/ 12 h 30"/>
                <a:gd name="T12" fmla="*/ 6 w 15"/>
                <a:gd name="T13" fmla="*/ 10 h 30"/>
                <a:gd name="T14" fmla="*/ 7 w 15"/>
                <a:gd name="T15" fmla="*/ 7 h 30"/>
                <a:gd name="T16" fmla="*/ 8 w 15"/>
                <a:gd name="T17" fmla="*/ 5 h 30"/>
                <a:gd name="T18" fmla="*/ 11 w 15"/>
                <a:gd name="T19" fmla="*/ 2 h 30"/>
                <a:gd name="T20" fmla="*/ 12 w 15"/>
                <a:gd name="T21" fmla="*/ 0 h 30"/>
                <a:gd name="T22" fmla="*/ 13 w 15"/>
                <a:gd name="T23" fmla="*/ 1 h 30"/>
                <a:gd name="T24" fmla="*/ 15 w 15"/>
                <a:gd name="T25" fmla="*/ 4 h 30"/>
                <a:gd name="T26" fmla="*/ 11 w 15"/>
                <a:gd name="T27" fmla="*/ 10 h 30"/>
                <a:gd name="T28" fmla="*/ 8 w 15"/>
                <a:gd name="T29" fmla="*/ 16 h 30"/>
                <a:gd name="T30" fmla="*/ 5 w 15"/>
                <a:gd name="T31" fmla="*/ 22 h 30"/>
                <a:gd name="T32" fmla="*/ 3 w 15"/>
                <a:gd name="T33" fmla="*/ 29 h 30"/>
                <a:gd name="T34" fmla="*/ 3 w 15"/>
                <a:gd name="T3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0">
                  <a:moveTo>
                    <a:pt x="3" y="29"/>
                  </a:moveTo>
                  <a:lnTo>
                    <a:pt x="1" y="30"/>
                  </a:lnTo>
                  <a:lnTo>
                    <a:pt x="0" y="26"/>
                  </a:lnTo>
                  <a:lnTo>
                    <a:pt x="1" y="22"/>
                  </a:lnTo>
                  <a:lnTo>
                    <a:pt x="2" y="17"/>
                  </a:lnTo>
                  <a:lnTo>
                    <a:pt x="3" y="12"/>
                  </a:lnTo>
                  <a:lnTo>
                    <a:pt x="6" y="10"/>
                  </a:lnTo>
                  <a:lnTo>
                    <a:pt x="7" y="7"/>
                  </a:lnTo>
                  <a:lnTo>
                    <a:pt x="8" y="5"/>
                  </a:lnTo>
                  <a:lnTo>
                    <a:pt x="11" y="2"/>
                  </a:lnTo>
                  <a:lnTo>
                    <a:pt x="12" y="0"/>
                  </a:lnTo>
                  <a:lnTo>
                    <a:pt x="13" y="1"/>
                  </a:lnTo>
                  <a:lnTo>
                    <a:pt x="15" y="4"/>
                  </a:lnTo>
                  <a:lnTo>
                    <a:pt x="11" y="10"/>
                  </a:lnTo>
                  <a:lnTo>
                    <a:pt x="8" y="16"/>
                  </a:lnTo>
                  <a:lnTo>
                    <a:pt x="5" y="22"/>
                  </a:lnTo>
                  <a:lnTo>
                    <a:pt x="3" y="29"/>
                  </a:lnTo>
                  <a:lnTo>
                    <a:pt x="3" y="29"/>
                  </a:lnTo>
                  <a:close/>
                </a:path>
              </a:pathLst>
            </a:custGeom>
            <a:solidFill>
              <a:srgbClr val="C2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91" name="Freeform 254">
              <a:extLst>
                <a:ext uri="{FF2B5EF4-FFF2-40B4-BE49-F238E27FC236}">
                  <a16:creationId xmlns:a16="http://schemas.microsoft.com/office/drawing/2014/main" id="{BFE83D65-28D8-4E94-BC6D-90747E30F0E6}"/>
                </a:ext>
              </a:extLst>
            </p:cNvPr>
            <p:cNvSpPr>
              <a:spLocks/>
            </p:cNvSpPr>
            <p:nvPr/>
          </p:nvSpPr>
          <p:spPr bwMode="auto">
            <a:xfrm>
              <a:off x="5408" y="786"/>
              <a:ext cx="2" cy="9"/>
            </a:xfrm>
            <a:custGeom>
              <a:avLst/>
              <a:gdLst>
                <a:gd name="T0" fmla="*/ 5 w 6"/>
                <a:gd name="T1" fmla="*/ 26 h 29"/>
                <a:gd name="T2" fmla="*/ 4 w 6"/>
                <a:gd name="T3" fmla="*/ 29 h 29"/>
                <a:gd name="T4" fmla="*/ 2 w 6"/>
                <a:gd name="T5" fmla="*/ 28 h 29"/>
                <a:gd name="T6" fmla="*/ 1 w 6"/>
                <a:gd name="T7" fmla="*/ 25 h 29"/>
                <a:gd name="T8" fmla="*/ 1 w 6"/>
                <a:gd name="T9" fmla="*/ 21 h 29"/>
                <a:gd name="T10" fmla="*/ 0 w 6"/>
                <a:gd name="T11" fmla="*/ 16 h 29"/>
                <a:gd name="T12" fmla="*/ 1 w 6"/>
                <a:gd name="T13" fmla="*/ 11 h 29"/>
                <a:gd name="T14" fmla="*/ 1 w 6"/>
                <a:gd name="T15" fmla="*/ 5 h 29"/>
                <a:gd name="T16" fmla="*/ 2 w 6"/>
                <a:gd name="T17" fmla="*/ 1 h 29"/>
                <a:gd name="T18" fmla="*/ 4 w 6"/>
                <a:gd name="T19" fmla="*/ 0 h 29"/>
                <a:gd name="T20" fmla="*/ 5 w 6"/>
                <a:gd name="T21" fmla="*/ 1 h 29"/>
                <a:gd name="T22" fmla="*/ 6 w 6"/>
                <a:gd name="T23" fmla="*/ 2 h 29"/>
                <a:gd name="T24" fmla="*/ 6 w 6"/>
                <a:gd name="T25" fmla="*/ 5 h 29"/>
                <a:gd name="T26" fmla="*/ 5 w 6"/>
                <a:gd name="T27" fmla="*/ 11 h 29"/>
                <a:gd name="T28" fmla="*/ 5 w 6"/>
                <a:gd name="T29" fmla="*/ 16 h 29"/>
                <a:gd name="T30" fmla="*/ 5 w 6"/>
                <a:gd name="T31" fmla="*/ 21 h 29"/>
                <a:gd name="T32" fmla="*/ 5 w 6"/>
                <a:gd name="T33" fmla="*/ 26 h 29"/>
                <a:gd name="T34" fmla="*/ 5 w 6"/>
                <a:gd name="T35"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29">
                  <a:moveTo>
                    <a:pt x="5" y="26"/>
                  </a:moveTo>
                  <a:lnTo>
                    <a:pt x="4" y="29"/>
                  </a:lnTo>
                  <a:lnTo>
                    <a:pt x="2" y="28"/>
                  </a:lnTo>
                  <a:lnTo>
                    <a:pt x="1" y="25"/>
                  </a:lnTo>
                  <a:lnTo>
                    <a:pt x="1" y="21"/>
                  </a:lnTo>
                  <a:lnTo>
                    <a:pt x="0" y="16"/>
                  </a:lnTo>
                  <a:lnTo>
                    <a:pt x="1" y="11"/>
                  </a:lnTo>
                  <a:lnTo>
                    <a:pt x="1" y="5"/>
                  </a:lnTo>
                  <a:lnTo>
                    <a:pt x="2" y="1"/>
                  </a:lnTo>
                  <a:lnTo>
                    <a:pt x="4" y="0"/>
                  </a:lnTo>
                  <a:lnTo>
                    <a:pt x="5" y="1"/>
                  </a:lnTo>
                  <a:lnTo>
                    <a:pt x="6" y="2"/>
                  </a:lnTo>
                  <a:lnTo>
                    <a:pt x="6" y="5"/>
                  </a:lnTo>
                  <a:lnTo>
                    <a:pt x="5" y="11"/>
                  </a:lnTo>
                  <a:lnTo>
                    <a:pt x="5" y="16"/>
                  </a:lnTo>
                  <a:lnTo>
                    <a:pt x="5" y="21"/>
                  </a:lnTo>
                  <a:lnTo>
                    <a:pt x="5" y="26"/>
                  </a:lnTo>
                  <a:lnTo>
                    <a:pt x="5" y="26"/>
                  </a:lnTo>
                  <a:close/>
                </a:path>
              </a:pathLst>
            </a:custGeom>
            <a:solidFill>
              <a:srgbClr val="C2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92" name="Freeform 255">
              <a:extLst>
                <a:ext uri="{FF2B5EF4-FFF2-40B4-BE49-F238E27FC236}">
                  <a16:creationId xmlns:a16="http://schemas.microsoft.com/office/drawing/2014/main" id="{FB950924-476C-4292-A82F-D2ACEF479FC1}"/>
                </a:ext>
              </a:extLst>
            </p:cNvPr>
            <p:cNvSpPr>
              <a:spLocks/>
            </p:cNvSpPr>
            <p:nvPr/>
          </p:nvSpPr>
          <p:spPr bwMode="auto">
            <a:xfrm>
              <a:off x="5418" y="799"/>
              <a:ext cx="10" cy="4"/>
            </a:xfrm>
            <a:custGeom>
              <a:avLst/>
              <a:gdLst>
                <a:gd name="T0" fmla="*/ 28 w 29"/>
                <a:gd name="T1" fmla="*/ 4 h 11"/>
                <a:gd name="T2" fmla="*/ 20 w 29"/>
                <a:gd name="T3" fmla="*/ 4 h 11"/>
                <a:gd name="T4" fmla="*/ 14 w 29"/>
                <a:gd name="T5" fmla="*/ 5 h 11"/>
                <a:gd name="T6" fmla="*/ 8 w 29"/>
                <a:gd name="T7" fmla="*/ 8 h 11"/>
                <a:gd name="T8" fmla="*/ 3 w 29"/>
                <a:gd name="T9" fmla="*/ 11 h 11"/>
                <a:gd name="T10" fmla="*/ 0 w 29"/>
                <a:gd name="T11" fmla="*/ 11 h 11"/>
                <a:gd name="T12" fmla="*/ 0 w 29"/>
                <a:gd name="T13" fmla="*/ 9 h 11"/>
                <a:gd name="T14" fmla="*/ 4 w 29"/>
                <a:gd name="T15" fmla="*/ 5 h 11"/>
                <a:gd name="T16" fmla="*/ 10 w 29"/>
                <a:gd name="T17" fmla="*/ 3 h 11"/>
                <a:gd name="T18" fmla="*/ 16 w 29"/>
                <a:gd name="T19" fmla="*/ 0 h 11"/>
                <a:gd name="T20" fmla="*/ 24 w 29"/>
                <a:gd name="T21" fmla="*/ 0 h 11"/>
                <a:gd name="T22" fmla="*/ 28 w 29"/>
                <a:gd name="T23" fmla="*/ 0 h 11"/>
                <a:gd name="T24" fmla="*/ 29 w 29"/>
                <a:gd name="T25" fmla="*/ 1 h 11"/>
                <a:gd name="T26" fmla="*/ 29 w 29"/>
                <a:gd name="T27" fmla="*/ 3 h 11"/>
                <a:gd name="T28" fmla="*/ 28 w 29"/>
                <a:gd name="T29" fmla="*/ 4 h 11"/>
                <a:gd name="T30" fmla="*/ 28 w 29"/>
                <a:gd name="T31"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1">
                  <a:moveTo>
                    <a:pt x="28" y="4"/>
                  </a:moveTo>
                  <a:lnTo>
                    <a:pt x="20" y="4"/>
                  </a:lnTo>
                  <a:lnTo>
                    <a:pt x="14" y="5"/>
                  </a:lnTo>
                  <a:lnTo>
                    <a:pt x="8" y="8"/>
                  </a:lnTo>
                  <a:lnTo>
                    <a:pt x="3" y="11"/>
                  </a:lnTo>
                  <a:lnTo>
                    <a:pt x="0" y="11"/>
                  </a:lnTo>
                  <a:lnTo>
                    <a:pt x="0" y="9"/>
                  </a:lnTo>
                  <a:lnTo>
                    <a:pt x="4" y="5"/>
                  </a:lnTo>
                  <a:lnTo>
                    <a:pt x="10" y="3"/>
                  </a:lnTo>
                  <a:lnTo>
                    <a:pt x="16" y="0"/>
                  </a:lnTo>
                  <a:lnTo>
                    <a:pt x="24" y="0"/>
                  </a:lnTo>
                  <a:lnTo>
                    <a:pt x="28" y="0"/>
                  </a:lnTo>
                  <a:lnTo>
                    <a:pt x="29" y="1"/>
                  </a:lnTo>
                  <a:lnTo>
                    <a:pt x="29" y="3"/>
                  </a:lnTo>
                  <a:lnTo>
                    <a:pt x="28" y="4"/>
                  </a:lnTo>
                  <a:lnTo>
                    <a:pt x="28" y="4"/>
                  </a:lnTo>
                  <a:close/>
                </a:path>
              </a:pathLst>
            </a:custGeom>
            <a:solidFill>
              <a:srgbClr val="C2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93" name="Freeform 256">
              <a:extLst>
                <a:ext uri="{FF2B5EF4-FFF2-40B4-BE49-F238E27FC236}">
                  <a16:creationId xmlns:a16="http://schemas.microsoft.com/office/drawing/2014/main" id="{73F060FF-489F-41A1-85C9-D0D4A4D1C522}"/>
                </a:ext>
              </a:extLst>
            </p:cNvPr>
            <p:cNvSpPr>
              <a:spLocks/>
            </p:cNvSpPr>
            <p:nvPr/>
          </p:nvSpPr>
          <p:spPr bwMode="auto">
            <a:xfrm>
              <a:off x="5404" y="788"/>
              <a:ext cx="9" cy="4"/>
            </a:xfrm>
            <a:custGeom>
              <a:avLst/>
              <a:gdLst>
                <a:gd name="T0" fmla="*/ 0 w 27"/>
                <a:gd name="T1" fmla="*/ 2 h 12"/>
                <a:gd name="T2" fmla="*/ 5 w 27"/>
                <a:gd name="T3" fmla="*/ 0 h 12"/>
                <a:gd name="T4" fmla="*/ 11 w 27"/>
                <a:gd name="T5" fmla="*/ 2 h 12"/>
                <a:gd name="T6" fmla="*/ 16 w 27"/>
                <a:gd name="T7" fmla="*/ 4 h 12"/>
                <a:gd name="T8" fmla="*/ 23 w 27"/>
                <a:gd name="T9" fmla="*/ 7 h 12"/>
                <a:gd name="T10" fmla="*/ 25 w 27"/>
                <a:gd name="T11" fmla="*/ 8 h 12"/>
                <a:gd name="T12" fmla="*/ 27 w 27"/>
                <a:gd name="T13" fmla="*/ 10 h 12"/>
                <a:gd name="T14" fmla="*/ 27 w 27"/>
                <a:gd name="T15" fmla="*/ 12 h 12"/>
                <a:gd name="T16" fmla="*/ 25 w 27"/>
                <a:gd name="T17" fmla="*/ 12 h 12"/>
                <a:gd name="T18" fmla="*/ 20 w 27"/>
                <a:gd name="T19" fmla="*/ 9 h 12"/>
                <a:gd name="T20" fmla="*/ 16 w 27"/>
                <a:gd name="T21" fmla="*/ 8 h 12"/>
                <a:gd name="T22" fmla="*/ 13 w 27"/>
                <a:gd name="T23" fmla="*/ 5 h 12"/>
                <a:gd name="T24" fmla="*/ 9 w 27"/>
                <a:gd name="T25" fmla="*/ 5 h 12"/>
                <a:gd name="T26" fmla="*/ 6 w 27"/>
                <a:gd name="T27" fmla="*/ 4 h 12"/>
                <a:gd name="T28" fmla="*/ 3 w 27"/>
                <a:gd name="T29" fmla="*/ 4 h 12"/>
                <a:gd name="T30" fmla="*/ 0 w 27"/>
                <a:gd name="T31" fmla="*/ 4 h 12"/>
                <a:gd name="T32" fmla="*/ 0 w 27"/>
                <a:gd name="T33" fmla="*/ 2 h 12"/>
                <a:gd name="T34" fmla="*/ 0 w 27"/>
                <a:gd name="T35"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12">
                  <a:moveTo>
                    <a:pt x="0" y="2"/>
                  </a:moveTo>
                  <a:lnTo>
                    <a:pt x="5" y="0"/>
                  </a:lnTo>
                  <a:lnTo>
                    <a:pt x="11" y="2"/>
                  </a:lnTo>
                  <a:lnTo>
                    <a:pt x="16" y="4"/>
                  </a:lnTo>
                  <a:lnTo>
                    <a:pt x="23" y="7"/>
                  </a:lnTo>
                  <a:lnTo>
                    <a:pt x="25" y="8"/>
                  </a:lnTo>
                  <a:lnTo>
                    <a:pt x="27" y="10"/>
                  </a:lnTo>
                  <a:lnTo>
                    <a:pt x="27" y="12"/>
                  </a:lnTo>
                  <a:lnTo>
                    <a:pt x="25" y="12"/>
                  </a:lnTo>
                  <a:lnTo>
                    <a:pt x="20" y="9"/>
                  </a:lnTo>
                  <a:lnTo>
                    <a:pt x="16" y="8"/>
                  </a:lnTo>
                  <a:lnTo>
                    <a:pt x="13" y="5"/>
                  </a:lnTo>
                  <a:lnTo>
                    <a:pt x="9" y="5"/>
                  </a:lnTo>
                  <a:lnTo>
                    <a:pt x="6" y="4"/>
                  </a:lnTo>
                  <a:lnTo>
                    <a:pt x="3" y="4"/>
                  </a:lnTo>
                  <a:lnTo>
                    <a:pt x="0" y="4"/>
                  </a:lnTo>
                  <a:lnTo>
                    <a:pt x="0" y="2"/>
                  </a:lnTo>
                  <a:lnTo>
                    <a:pt x="0" y="2"/>
                  </a:lnTo>
                  <a:close/>
                </a:path>
              </a:pathLst>
            </a:custGeom>
            <a:solidFill>
              <a:srgbClr val="C2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94" name="Freeform 257">
              <a:extLst>
                <a:ext uri="{FF2B5EF4-FFF2-40B4-BE49-F238E27FC236}">
                  <a16:creationId xmlns:a16="http://schemas.microsoft.com/office/drawing/2014/main" id="{A552D6AC-F601-42C6-83E3-8B5CC7C8869C}"/>
                </a:ext>
              </a:extLst>
            </p:cNvPr>
            <p:cNvSpPr>
              <a:spLocks/>
            </p:cNvSpPr>
            <p:nvPr/>
          </p:nvSpPr>
          <p:spPr bwMode="auto">
            <a:xfrm>
              <a:off x="5416" y="795"/>
              <a:ext cx="9" cy="3"/>
            </a:xfrm>
            <a:custGeom>
              <a:avLst/>
              <a:gdLst>
                <a:gd name="T0" fmla="*/ 25 w 26"/>
                <a:gd name="T1" fmla="*/ 4 h 7"/>
                <a:gd name="T2" fmla="*/ 20 w 26"/>
                <a:gd name="T3" fmla="*/ 4 h 7"/>
                <a:gd name="T4" fmla="*/ 13 w 26"/>
                <a:gd name="T5" fmla="*/ 4 h 7"/>
                <a:gd name="T6" fmla="*/ 8 w 26"/>
                <a:gd name="T7" fmla="*/ 6 h 7"/>
                <a:gd name="T8" fmla="*/ 3 w 26"/>
                <a:gd name="T9" fmla="*/ 7 h 7"/>
                <a:gd name="T10" fmla="*/ 2 w 26"/>
                <a:gd name="T11" fmla="*/ 7 h 7"/>
                <a:gd name="T12" fmla="*/ 0 w 26"/>
                <a:gd name="T13" fmla="*/ 7 h 7"/>
                <a:gd name="T14" fmla="*/ 0 w 26"/>
                <a:gd name="T15" fmla="*/ 7 h 7"/>
                <a:gd name="T16" fmla="*/ 0 w 26"/>
                <a:gd name="T17" fmla="*/ 6 h 7"/>
                <a:gd name="T18" fmla="*/ 5 w 26"/>
                <a:gd name="T19" fmla="*/ 2 h 7"/>
                <a:gd name="T20" fmla="*/ 11 w 26"/>
                <a:gd name="T21" fmla="*/ 1 h 7"/>
                <a:gd name="T22" fmla="*/ 18 w 26"/>
                <a:gd name="T23" fmla="*/ 0 h 7"/>
                <a:gd name="T24" fmla="*/ 25 w 26"/>
                <a:gd name="T25" fmla="*/ 2 h 7"/>
                <a:gd name="T26" fmla="*/ 26 w 26"/>
                <a:gd name="T27" fmla="*/ 2 h 7"/>
                <a:gd name="T28" fmla="*/ 25 w 26"/>
                <a:gd name="T29" fmla="*/ 4 h 7"/>
                <a:gd name="T30" fmla="*/ 25 w 26"/>
                <a:gd name="T3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7">
                  <a:moveTo>
                    <a:pt x="25" y="4"/>
                  </a:moveTo>
                  <a:lnTo>
                    <a:pt x="20" y="4"/>
                  </a:lnTo>
                  <a:lnTo>
                    <a:pt x="13" y="4"/>
                  </a:lnTo>
                  <a:lnTo>
                    <a:pt x="8" y="6"/>
                  </a:lnTo>
                  <a:lnTo>
                    <a:pt x="3" y="7"/>
                  </a:lnTo>
                  <a:lnTo>
                    <a:pt x="2" y="7"/>
                  </a:lnTo>
                  <a:lnTo>
                    <a:pt x="0" y="7"/>
                  </a:lnTo>
                  <a:lnTo>
                    <a:pt x="0" y="7"/>
                  </a:lnTo>
                  <a:lnTo>
                    <a:pt x="0" y="6"/>
                  </a:lnTo>
                  <a:lnTo>
                    <a:pt x="5" y="2"/>
                  </a:lnTo>
                  <a:lnTo>
                    <a:pt x="11" y="1"/>
                  </a:lnTo>
                  <a:lnTo>
                    <a:pt x="18" y="0"/>
                  </a:lnTo>
                  <a:lnTo>
                    <a:pt x="25" y="2"/>
                  </a:lnTo>
                  <a:lnTo>
                    <a:pt x="26" y="2"/>
                  </a:lnTo>
                  <a:lnTo>
                    <a:pt x="25" y="4"/>
                  </a:lnTo>
                  <a:lnTo>
                    <a:pt x="25" y="4"/>
                  </a:lnTo>
                  <a:close/>
                </a:path>
              </a:pathLst>
            </a:custGeom>
            <a:solidFill>
              <a:srgbClr val="C2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95" name="Freeform 258">
              <a:extLst>
                <a:ext uri="{FF2B5EF4-FFF2-40B4-BE49-F238E27FC236}">
                  <a16:creationId xmlns:a16="http://schemas.microsoft.com/office/drawing/2014/main" id="{E2EDDE39-E880-4124-A8CB-24FD571BF7FE}"/>
                </a:ext>
              </a:extLst>
            </p:cNvPr>
            <p:cNvSpPr>
              <a:spLocks/>
            </p:cNvSpPr>
            <p:nvPr/>
          </p:nvSpPr>
          <p:spPr bwMode="auto">
            <a:xfrm>
              <a:off x="5454" y="985"/>
              <a:ext cx="5" cy="6"/>
            </a:xfrm>
            <a:custGeom>
              <a:avLst/>
              <a:gdLst>
                <a:gd name="T0" fmla="*/ 0 w 16"/>
                <a:gd name="T1" fmla="*/ 16 h 19"/>
                <a:gd name="T2" fmla="*/ 0 w 16"/>
                <a:gd name="T3" fmla="*/ 19 h 19"/>
                <a:gd name="T4" fmla="*/ 0 w 16"/>
                <a:gd name="T5" fmla="*/ 19 h 19"/>
                <a:gd name="T6" fmla="*/ 2 w 16"/>
                <a:gd name="T7" fmla="*/ 19 h 19"/>
                <a:gd name="T8" fmla="*/ 4 w 16"/>
                <a:gd name="T9" fmla="*/ 19 h 19"/>
                <a:gd name="T10" fmla="*/ 6 w 16"/>
                <a:gd name="T11" fmla="*/ 16 h 19"/>
                <a:gd name="T12" fmla="*/ 9 w 16"/>
                <a:gd name="T13" fmla="*/ 14 h 19"/>
                <a:gd name="T14" fmla="*/ 11 w 16"/>
                <a:gd name="T15" fmla="*/ 10 h 19"/>
                <a:gd name="T16" fmla="*/ 13 w 16"/>
                <a:gd name="T17" fmla="*/ 7 h 19"/>
                <a:gd name="T18" fmla="*/ 14 w 16"/>
                <a:gd name="T19" fmla="*/ 5 h 19"/>
                <a:gd name="T20" fmla="*/ 15 w 16"/>
                <a:gd name="T21" fmla="*/ 4 h 19"/>
                <a:gd name="T22" fmla="*/ 16 w 16"/>
                <a:gd name="T23" fmla="*/ 1 h 19"/>
                <a:gd name="T24" fmla="*/ 16 w 16"/>
                <a:gd name="T25" fmla="*/ 0 h 19"/>
                <a:gd name="T26" fmla="*/ 15 w 16"/>
                <a:gd name="T27" fmla="*/ 0 h 19"/>
                <a:gd name="T28" fmla="*/ 14 w 16"/>
                <a:gd name="T29" fmla="*/ 0 h 19"/>
                <a:gd name="T30" fmla="*/ 9 w 16"/>
                <a:gd name="T31" fmla="*/ 4 h 19"/>
                <a:gd name="T32" fmla="*/ 6 w 16"/>
                <a:gd name="T33" fmla="*/ 7 h 19"/>
                <a:gd name="T34" fmla="*/ 2 w 16"/>
                <a:gd name="T35" fmla="*/ 12 h 19"/>
                <a:gd name="T36" fmla="*/ 0 w 16"/>
                <a:gd name="T37" fmla="*/ 16 h 19"/>
                <a:gd name="T38" fmla="*/ 0 w 16"/>
                <a:gd name="T39"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19">
                  <a:moveTo>
                    <a:pt x="0" y="16"/>
                  </a:moveTo>
                  <a:lnTo>
                    <a:pt x="0" y="19"/>
                  </a:lnTo>
                  <a:lnTo>
                    <a:pt x="0" y="19"/>
                  </a:lnTo>
                  <a:lnTo>
                    <a:pt x="2" y="19"/>
                  </a:lnTo>
                  <a:lnTo>
                    <a:pt x="4" y="19"/>
                  </a:lnTo>
                  <a:lnTo>
                    <a:pt x="6" y="16"/>
                  </a:lnTo>
                  <a:lnTo>
                    <a:pt x="9" y="14"/>
                  </a:lnTo>
                  <a:lnTo>
                    <a:pt x="11" y="10"/>
                  </a:lnTo>
                  <a:lnTo>
                    <a:pt x="13" y="7"/>
                  </a:lnTo>
                  <a:lnTo>
                    <a:pt x="14" y="5"/>
                  </a:lnTo>
                  <a:lnTo>
                    <a:pt x="15" y="4"/>
                  </a:lnTo>
                  <a:lnTo>
                    <a:pt x="16" y="1"/>
                  </a:lnTo>
                  <a:lnTo>
                    <a:pt x="16" y="0"/>
                  </a:lnTo>
                  <a:lnTo>
                    <a:pt x="15" y="0"/>
                  </a:lnTo>
                  <a:lnTo>
                    <a:pt x="14" y="0"/>
                  </a:lnTo>
                  <a:lnTo>
                    <a:pt x="9" y="4"/>
                  </a:lnTo>
                  <a:lnTo>
                    <a:pt x="6" y="7"/>
                  </a:lnTo>
                  <a:lnTo>
                    <a:pt x="2" y="12"/>
                  </a:lnTo>
                  <a:lnTo>
                    <a:pt x="0" y="16"/>
                  </a:lnTo>
                  <a:lnTo>
                    <a:pt x="0" y="16"/>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96" name="Freeform 259">
              <a:extLst>
                <a:ext uri="{FF2B5EF4-FFF2-40B4-BE49-F238E27FC236}">
                  <a16:creationId xmlns:a16="http://schemas.microsoft.com/office/drawing/2014/main" id="{9DCC6EAF-A3B9-4FBF-A18A-5F66ECA359F3}"/>
                </a:ext>
              </a:extLst>
            </p:cNvPr>
            <p:cNvSpPr>
              <a:spLocks/>
            </p:cNvSpPr>
            <p:nvPr/>
          </p:nvSpPr>
          <p:spPr bwMode="auto">
            <a:xfrm>
              <a:off x="5457" y="1001"/>
              <a:ext cx="7" cy="9"/>
            </a:xfrm>
            <a:custGeom>
              <a:avLst/>
              <a:gdLst>
                <a:gd name="T0" fmla="*/ 21 w 21"/>
                <a:gd name="T1" fmla="*/ 23 h 25"/>
                <a:gd name="T2" fmla="*/ 16 w 21"/>
                <a:gd name="T3" fmla="*/ 16 h 25"/>
                <a:gd name="T4" fmla="*/ 13 w 21"/>
                <a:gd name="T5" fmla="*/ 11 h 25"/>
                <a:gd name="T6" fmla="*/ 8 w 21"/>
                <a:gd name="T7" fmla="*/ 5 h 25"/>
                <a:gd name="T8" fmla="*/ 3 w 21"/>
                <a:gd name="T9" fmla="*/ 0 h 25"/>
                <a:gd name="T10" fmla="*/ 0 w 21"/>
                <a:gd name="T11" fmla="*/ 1 h 25"/>
                <a:gd name="T12" fmla="*/ 1 w 21"/>
                <a:gd name="T13" fmla="*/ 4 h 25"/>
                <a:gd name="T14" fmla="*/ 3 w 21"/>
                <a:gd name="T15" fmla="*/ 8 h 25"/>
                <a:gd name="T16" fmla="*/ 6 w 21"/>
                <a:gd name="T17" fmla="*/ 11 h 25"/>
                <a:gd name="T18" fmla="*/ 9 w 21"/>
                <a:gd name="T19" fmla="*/ 15 h 25"/>
                <a:gd name="T20" fmla="*/ 13 w 21"/>
                <a:gd name="T21" fmla="*/ 19 h 25"/>
                <a:gd name="T22" fmla="*/ 14 w 21"/>
                <a:gd name="T23" fmla="*/ 23 h 25"/>
                <a:gd name="T24" fmla="*/ 18 w 21"/>
                <a:gd name="T25" fmla="*/ 25 h 25"/>
                <a:gd name="T26" fmla="*/ 20 w 21"/>
                <a:gd name="T27" fmla="*/ 25 h 25"/>
                <a:gd name="T28" fmla="*/ 21 w 21"/>
                <a:gd name="T29" fmla="*/ 23 h 25"/>
                <a:gd name="T30" fmla="*/ 21 w 21"/>
                <a:gd name="T31"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5">
                  <a:moveTo>
                    <a:pt x="21" y="23"/>
                  </a:moveTo>
                  <a:lnTo>
                    <a:pt x="16" y="16"/>
                  </a:lnTo>
                  <a:lnTo>
                    <a:pt x="13" y="11"/>
                  </a:lnTo>
                  <a:lnTo>
                    <a:pt x="8" y="5"/>
                  </a:lnTo>
                  <a:lnTo>
                    <a:pt x="3" y="0"/>
                  </a:lnTo>
                  <a:lnTo>
                    <a:pt x="0" y="1"/>
                  </a:lnTo>
                  <a:lnTo>
                    <a:pt x="1" y="4"/>
                  </a:lnTo>
                  <a:lnTo>
                    <a:pt x="3" y="8"/>
                  </a:lnTo>
                  <a:lnTo>
                    <a:pt x="6" y="11"/>
                  </a:lnTo>
                  <a:lnTo>
                    <a:pt x="9" y="15"/>
                  </a:lnTo>
                  <a:lnTo>
                    <a:pt x="13" y="19"/>
                  </a:lnTo>
                  <a:lnTo>
                    <a:pt x="14" y="23"/>
                  </a:lnTo>
                  <a:lnTo>
                    <a:pt x="18" y="25"/>
                  </a:lnTo>
                  <a:lnTo>
                    <a:pt x="20" y="25"/>
                  </a:lnTo>
                  <a:lnTo>
                    <a:pt x="21" y="23"/>
                  </a:lnTo>
                  <a:lnTo>
                    <a:pt x="21" y="23"/>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97" name="Freeform 260">
              <a:extLst>
                <a:ext uri="{FF2B5EF4-FFF2-40B4-BE49-F238E27FC236}">
                  <a16:creationId xmlns:a16="http://schemas.microsoft.com/office/drawing/2014/main" id="{A913CA9D-24CA-4204-B132-66EB6F017514}"/>
                </a:ext>
              </a:extLst>
            </p:cNvPr>
            <p:cNvSpPr>
              <a:spLocks/>
            </p:cNvSpPr>
            <p:nvPr/>
          </p:nvSpPr>
          <p:spPr bwMode="auto">
            <a:xfrm>
              <a:off x="5462" y="992"/>
              <a:ext cx="5" cy="13"/>
            </a:xfrm>
            <a:custGeom>
              <a:avLst/>
              <a:gdLst>
                <a:gd name="T0" fmla="*/ 15 w 15"/>
                <a:gd name="T1" fmla="*/ 37 h 39"/>
                <a:gd name="T2" fmla="*/ 10 w 15"/>
                <a:gd name="T3" fmla="*/ 28 h 39"/>
                <a:gd name="T4" fmla="*/ 7 w 15"/>
                <a:gd name="T5" fmla="*/ 20 h 39"/>
                <a:gd name="T6" fmla="*/ 3 w 15"/>
                <a:gd name="T7" fmla="*/ 12 h 39"/>
                <a:gd name="T8" fmla="*/ 2 w 15"/>
                <a:gd name="T9" fmla="*/ 3 h 39"/>
                <a:gd name="T10" fmla="*/ 2 w 15"/>
                <a:gd name="T11" fmla="*/ 0 h 39"/>
                <a:gd name="T12" fmla="*/ 1 w 15"/>
                <a:gd name="T13" fmla="*/ 0 h 39"/>
                <a:gd name="T14" fmla="*/ 0 w 15"/>
                <a:gd name="T15" fmla="*/ 1 h 39"/>
                <a:gd name="T16" fmla="*/ 0 w 15"/>
                <a:gd name="T17" fmla="*/ 4 h 39"/>
                <a:gd name="T18" fmla="*/ 1 w 15"/>
                <a:gd name="T19" fmla="*/ 13 h 39"/>
                <a:gd name="T20" fmla="*/ 3 w 15"/>
                <a:gd name="T21" fmla="*/ 22 h 39"/>
                <a:gd name="T22" fmla="*/ 7 w 15"/>
                <a:gd name="T23" fmla="*/ 29 h 39"/>
                <a:gd name="T24" fmla="*/ 12 w 15"/>
                <a:gd name="T25" fmla="*/ 38 h 39"/>
                <a:gd name="T26" fmla="*/ 12 w 15"/>
                <a:gd name="T27" fmla="*/ 39 h 39"/>
                <a:gd name="T28" fmla="*/ 13 w 15"/>
                <a:gd name="T29" fmla="*/ 38 h 39"/>
                <a:gd name="T30" fmla="*/ 13 w 15"/>
                <a:gd name="T31" fmla="*/ 37 h 39"/>
                <a:gd name="T32" fmla="*/ 15 w 15"/>
                <a:gd name="T33" fmla="*/ 37 h 39"/>
                <a:gd name="T34" fmla="*/ 15 w 15"/>
                <a:gd name="T35"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39">
                  <a:moveTo>
                    <a:pt x="15" y="37"/>
                  </a:moveTo>
                  <a:lnTo>
                    <a:pt x="10" y="28"/>
                  </a:lnTo>
                  <a:lnTo>
                    <a:pt x="7" y="20"/>
                  </a:lnTo>
                  <a:lnTo>
                    <a:pt x="3" y="12"/>
                  </a:lnTo>
                  <a:lnTo>
                    <a:pt x="2" y="3"/>
                  </a:lnTo>
                  <a:lnTo>
                    <a:pt x="2" y="0"/>
                  </a:lnTo>
                  <a:lnTo>
                    <a:pt x="1" y="0"/>
                  </a:lnTo>
                  <a:lnTo>
                    <a:pt x="0" y="1"/>
                  </a:lnTo>
                  <a:lnTo>
                    <a:pt x="0" y="4"/>
                  </a:lnTo>
                  <a:lnTo>
                    <a:pt x="1" y="13"/>
                  </a:lnTo>
                  <a:lnTo>
                    <a:pt x="3" y="22"/>
                  </a:lnTo>
                  <a:lnTo>
                    <a:pt x="7" y="29"/>
                  </a:lnTo>
                  <a:lnTo>
                    <a:pt x="12" y="38"/>
                  </a:lnTo>
                  <a:lnTo>
                    <a:pt x="12" y="39"/>
                  </a:lnTo>
                  <a:lnTo>
                    <a:pt x="13" y="38"/>
                  </a:lnTo>
                  <a:lnTo>
                    <a:pt x="13" y="37"/>
                  </a:lnTo>
                  <a:lnTo>
                    <a:pt x="15" y="37"/>
                  </a:lnTo>
                  <a:lnTo>
                    <a:pt x="15" y="37"/>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98" name="Freeform 261">
              <a:extLst>
                <a:ext uri="{FF2B5EF4-FFF2-40B4-BE49-F238E27FC236}">
                  <a16:creationId xmlns:a16="http://schemas.microsoft.com/office/drawing/2014/main" id="{B02749AE-DA2E-4C49-8A75-47E0C775A961}"/>
                </a:ext>
              </a:extLst>
            </p:cNvPr>
            <p:cNvSpPr>
              <a:spLocks/>
            </p:cNvSpPr>
            <p:nvPr/>
          </p:nvSpPr>
          <p:spPr bwMode="auto">
            <a:xfrm>
              <a:off x="5455" y="1004"/>
              <a:ext cx="12" cy="3"/>
            </a:xfrm>
            <a:custGeom>
              <a:avLst/>
              <a:gdLst>
                <a:gd name="T0" fmla="*/ 32 w 34"/>
                <a:gd name="T1" fmla="*/ 3 h 10"/>
                <a:gd name="T2" fmla="*/ 34 w 34"/>
                <a:gd name="T3" fmla="*/ 1 h 10"/>
                <a:gd name="T4" fmla="*/ 31 w 34"/>
                <a:gd name="T5" fmla="*/ 1 h 10"/>
                <a:gd name="T6" fmla="*/ 25 w 34"/>
                <a:gd name="T7" fmla="*/ 0 h 10"/>
                <a:gd name="T8" fmla="*/ 17 w 34"/>
                <a:gd name="T9" fmla="*/ 1 h 10"/>
                <a:gd name="T10" fmla="*/ 10 w 34"/>
                <a:gd name="T11" fmla="*/ 2 h 10"/>
                <a:gd name="T12" fmla="*/ 3 w 34"/>
                <a:gd name="T13" fmla="*/ 5 h 10"/>
                <a:gd name="T14" fmla="*/ 1 w 34"/>
                <a:gd name="T15" fmla="*/ 6 h 10"/>
                <a:gd name="T16" fmla="*/ 0 w 34"/>
                <a:gd name="T17" fmla="*/ 8 h 10"/>
                <a:gd name="T18" fmla="*/ 1 w 34"/>
                <a:gd name="T19" fmla="*/ 10 h 10"/>
                <a:gd name="T20" fmla="*/ 3 w 34"/>
                <a:gd name="T21" fmla="*/ 10 h 10"/>
                <a:gd name="T22" fmla="*/ 11 w 34"/>
                <a:gd name="T23" fmla="*/ 6 h 10"/>
                <a:gd name="T24" fmla="*/ 19 w 34"/>
                <a:gd name="T25" fmla="*/ 5 h 10"/>
                <a:gd name="T26" fmla="*/ 25 w 34"/>
                <a:gd name="T27" fmla="*/ 3 h 10"/>
                <a:gd name="T28" fmla="*/ 32 w 34"/>
                <a:gd name="T29" fmla="*/ 3 h 10"/>
                <a:gd name="T30" fmla="*/ 32 w 34"/>
                <a:gd name="T31"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10">
                  <a:moveTo>
                    <a:pt x="32" y="3"/>
                  </a:moveTo>
                  <a:lnTo>
                    <a:pt x="34" y="1"/>
                  </a:lnTo>
                  <a:lnTo>
                    <a:pt x="31" y="1"/>
                  </a:lnTo>
                  <a:lnTo>
                    <a:pt x="25" y="0"/>
                  </a:lnTo>
                  <a:lnTo>
                    <a:pt x="17" y="1"/>
                  </a:lnTo>
                  <a:lnTo>
                    <a:pt x="10" y="2"/>
                  </a:lnTo>
                  <a:lnTo>
                    <a:pt x="3" y="5"/>
                  </a:lnTo>
                  <a:lnTo>
                    <a:pt x="1" y="6"/>
                  </a:lnTo>
                  <a:lnTo>
                    <a:pt x="0" y="8"/>
                  </a:lnTo>
                  <a:lnTo>
                    <a:pt x="1" y="10"/>
                  </a:lnTo>
                  <a:lnTo>
                    <a:pt x="3" y="10"/>
                  </a:lnTo>
                  <a:lnTo>
                    <a:pt x="11" y="6"/>
                  </a:lnTo>
                  <a:lnTo>
                    <a:pt x="19" y="5"/>
                  </a:lnTo>
                  <a:lnTo>
                    <a:pt x="25" y="3"/>
                  </a:lnTo>
                  <a:lnTo>
                    <a:pt x="32" y="3"/>
                  </a:lnTo>
                  <a:lnTo>
                    <a:pt x="32" y="3"/>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99" name="Freeform 262">
              <a:extLst>
                <a:ext uri="{FF2B5EF4-FFF2-40B4-BE49-F238E27FC236}">
                  <a16:creationId xmlns:a16="http://schemas.microsoft.com/office/drawing/2014/main" id="{068AE44F-C0DE-4EED-BC43-087896A7309D}"/>
                </a:ext>
              </a:extLst>
            </p:cNvPr>
            <p:cNvSpPr>
              <a:spLocks/>
            </p:cNvSpPr>
            <p:nvPr/>
          </p:nvSpPr>
          <p:spPr bwMode="auto">
            <a:xfrm>
              <a:off x="5458" y="995"/>
              <a:ext cx="12" cy="6"/>
            </a:xfrm>
            <a:custGeom>
              <a:avLst/>
              <a:gdLst>
                <a:gd name="T0" fmla="*/ 35 w 35"/>
                <a:gd name="T1" fmla="*/ 4 h 18"/>
                <a:gd name="T2" fmla="*/ 35 w 35"/>
                <a:gd name="T3" fmla="*/ 2 h 18"/>
                <a:gd name="T4" fmla="*/ 35 w 35"/>
                <a:gd name="T5" fmla="*/ 0 h 18"/>
                <a:gd name="T6" fmla="*/ 33 w 35"/>
                <a:gd name="T7" fmla="*/ 0 h 18"/>
                <a:gd name="T8" fmla="*/ 32 w 35"/>
                <a:gd name="T9" fmla="*/ 2 h 18"/>
                <a:gd name="T10" fmla="*/ 28 w 35"/>
                <a:gd name="T11" fmla="*/ 2 h 18"/>
                <a:gd name="T12" fmla="*/ 26 w 35"/>
                <a:gd name="T13" fmla="*/ 4 h 18"/>
                <a:gd name="T14" fmla="*/ 22 w 35"/>
                <a:gd name="T15" fmla="*/ 5 h 18"/>
                <a:gd name="T16" fmla="*/ 18 w 35"/>
                <a:gd name="T17" fmla="*/ 7 h 18"/>
                <a:gd name="T18" fmla="*/ 15 w 35"/>
                <a:gd name="T19" fmla="*/ 8 h 18"/>
                <a:gd name="T20" fmla="*/ 11 w 35"/>
                <a:gd name="T21" fmla="*/ 10 h 18"/>
                <a:gd name="T22" fmla="*/ 6 w 35"/>
                <a:gd name="T23" fmla="*/ 12 h 18"/>
                <a:gd name="T24" fmla="*/ 1 w 35"/>
                <a:gd name="T25" fmla="*/ 14 h 18"/>
                <a:gd name="T26" fmla="*/ 0 w 35"/>
                <a:gd name="T27" fmla="*/ 15 h 18"/>
                <a:gd name="T28" fmla="*/ 1 w 35"/>
                <a:gd name="T29" fmla="*/ 18 h 18"/>
                <a:gd name="T30" fmla="*/ 10 w 35"/>
                <a:gd name="T31" fmla="*/ 15 h 18"/>
                <a:gd name="T32" fmla="*/ 17 w 35"/>
                <a:gd name="T33" fmla="*/ 12 h 18"/>
                <a:gd name="T34" fmla="*/ 26 w 35"/>
                <a:gd name="T35" fmla="*/ 8 h 18"/>
                <a:gd name="T36" fmla="*/ 35 w 35"/>
                <a:gd name="T37" fmla="*/ 4 h 18"/>
                <a:gd name="T38" fmla="*/ 35 w 35"/>
                <a:gd name="T3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18">
                  <a:moveTo>
                    <a:pt x="35" y="4"/>
                  </a:moveTo>
                  <a:lnTo>
                    <a:pt x="35" y="2"/>
                  </a:lnTo>
                  <a:lnTo>
                    <a:pt x="35" y="0"/>
                  </a:lnTo>
                  <a:lnTo>
                    <a:pt x="33" y="0"/>
                  </a:lnTo>
                  <a:lnTo>
                    <a:pt x="32" y="2"/>
                  </a:lnTo>
                  <a:lnTo>
                    <a:pt x="28" y="2"/>
                  </a:lnTo>
                  <a:lnTo>
                    <a:pt x="26" y="4"/>
                  </a:lnTo>
                  <a:lnTo>
                    <a:pt x="22" y="5"/>
                  </a:lnTo>
                  <a:lnTo>
                    <a:pt x="18" y="7"/>
                  </a:lnTo>
                  <a:lnTo>
                    <a:pt x="15" y="8"/>
                  </a:lnTo>
                  <a:lnTo>
                    <a:pt x="11" y="10"/>
                  </a:lnTo>
                  <a:lnTo>
                    <a:pt x="6" y="12"/>
                  </a:lnTo>
                  <a:lnTo>
                    <a:pt x="1" y="14"/>
                  </a:lnTo>
                  <a:lnTo>
                    <a:pt x="0" y="15"/>
                  </a:lnTo>
                  <a:lnTo>
                    <a:pt x="1" y="18"/>
                  </a:lnTo>
                  <a:lnTo>
                    <a:pt x="10" y="15"/>
                  </a:lnTo>
                  <a:lnTo>
                    <a:pt x="17" y="12"/>
                  </a:lnTo>
                  <a:lnTo>
                    <a:pt x="26" y="8"/>
                  </a:lnTo>
                  <a:lnTo>
                    <a:pt x="35" y="4"/>
                  </a:lnTo>
                  <a:lnTo>
                    <a:pt x="35" y="4"/>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00" name="Freeform 263">
              <a:extLst>
                <a:ext uri="{FF2B5EF4-FFF2-40B4-BE49-F238E27FC236}">
                  <a16:creationId xmlns:a16="http://schemas.microsoft.com/office/drawing/2014/main" id="{6511A3F9-0AA1-4FC4-AE84-3E9CE4075ACA}"/>
                </a:ext>
              </a:extLst>
            </p:cNvPr>
            <p:cNvSpPr>
              <a:spLocks/>
            </p:cNvSpPr>
            <p:nvPr/>
          </p:nvSpPr>
          <p:spPr bwMode="auto">
            <a:xfrm>
              <a:off x="5457" y="993"/>
              <a:ext cx="9" cy="4"/>
            </a:xfrm>
            <a:custGeom>
              <a:avLst/>
              <a:gdLst>
                <a:gd name="T0" fmla="*/ 26 w 26"/>
                <a:gd name="T1" fmla="*/ 2 h 12"/>
                <a:gd name="T2" fmla="*/ 25 w 26"/>
                <a:gd name="T3" fmla="*/ 0 h 12"/>
                <a:gd name="T4" fmla="*/ 24 w 26"/>
                <a:gd name="T5" fmla="*/ 0 h 12"/>
                <a:gd name="T6" fmla="*/ 19 w 26"/>
                <a:gd name="T7" fmla="*/ 1 h 12"/>
                <a:gd name="T8" fmla="*/ 14 w 26"/>
                <a:gd name="T9" fmla="*/ 3 h 12"/>
                <a:gd name="T10" fmla="*/ 9 w 26"/>
                <a:gd name="T11" fmla="*/ 6 h 12"/>
                <a:gd name="T12" fmla="*/ 4 w 26"/>
                <a:gd name="T13" fmla="*/ 7 h 12"/>
                <a:gd name="T14" fmla="*/ 2 w 26"/>
                <a:gd name="T15" fmla="*/ 7 h 12"/>
                <a:gd name="T16" fmla="*/ 0 w 26"/>
                <a:gd name="T17" fmla="*/ 9 h 12"/>
                <a:gd name="T18" fmla="*/ 0 w 26"/>
                <a:gd name="T19" fmla="*/ 11 h 12"/>
                <a:gd name="T20" fmla="*/ 2 w 26"/>
                <a:gd name="T21" fmla="*/ 12 h 12"/>
                <a:gd name="T22" fmla="*/ 9 w 26"/>
                <a:gd name="T23" fmla="*/ 11 h 12"/>
                <a:gd name="T24" fmla="*/ 15 w 26"/>
                <a:gd name="T25" fmla="*/ 9 h 12"/>
                <a:gd name="T26" fmla="*/ 20 w 26"/>
                <a:gd name="T27" fmla="*/ 6 h 12"/>
                <a:gd name="T28" fmla="*/ 26 w 26"/>
                <a:gd name="T29" fmla="*/ 2 h 12"/>
                <a:gd name="T30" fmla="*/ 26 w 26"/>
                <a:gd name="T3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12">
                  <a:moveTo>
                    <a:pt x="26" y="2"/>
                  </a:moveTo>
                  <a:lnTo>
                    <a:pt x="25" y="0"/>
                  </a:lnTo>
                  <a:lnTo>
                    <a:pt x="24" y="0"/>
                  </a:lnTo>
                  <a:lnTo>
                    <a:pt x="19" y="1"/>
                  </a:lnTo>
                  <a:lnTo>
                    <a:pt x="14" y="3"/>
                  </a:lnTo>
                  <a:lnTo>
                    <a:pt x="9" y="6"/>
                  </a:lnTo>
                  <a:lnTo>
                    <a:pt x="4" y="7"/>
                  </a:lnTo>
                  <a:lnTo>
                    <a:pt x="2" y="7"/>
                  </a:lnTo>
                  <a:lnTo>
                    <a:pt x="0" y="9"/>
                  </a:lnTo>
                  <a:lnTo>
                    <a:pt x="0" y="11"/>
                  </a:lnTo>
                  <a:lnTo>
                    <a:pt x="2" y="12"/>
                  </a:lnTo>
                  <a:lnTo>
                    <a:pt x="9" y="11"/>
                  </a:lnTo>
                  <a:lnTo>
                    <a:pt x="15" y="9"/>
                  </a:lnTo>
                  <a:lnTo>
                    <a:pt x="20" y="6"/>
                  </a:lnTo>
                  <a:lnTo>
                    <a:pt x="26" y="2"/>
                  </a:lnTo>
                  <a:lnTo>
                    <a:pt x="26" y="2"/>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01" name="Freeform 264">
              <a:extLst>
                <a:ext uri="{FF2B5EF4-FFF2-40B4-BE49-F238E27FC236}">
                  <a16:creationId xmlns:a16="http://schemas.microsoft.com/office/drawing/2014/main" id="{79DE16F2-62D5-4086-B768-4F34AA56C74A}"/>
                </a:ext>
              </a:extLst>
            </p:cNvPr>
            <p:cNvSpPr>
              <a:spLocks/>
            </p:cNvSpPr>
            <p:nvPr/>
          </p:nvSpPr>
          <p:spPr bwMode="auto">
            <a:xfrm>
              <a:off x="5455" y="1008"/>
              <a:ext cx="6" cy="7"/>
            </a:xfrm>
            <a:custGeom>
              <a:avLst/>
              <a:gdLst>
                <a:gd name="T0" fmla="*/ 14 w 16"/>
                <a:gd name="T1" fmla="*/ 21 h 21"/>
                <a:gd name="T2" fmla="*/ 15 w 16"/>
                <a:gd name="T3" fmla="*/ 21 h 21"/>
                <a:gd name="T4" fmla="*/ 16 w 16"/>
                <a:gd name="T5" fmla="*/ 21 h 21"/>
                <a:gd name="T6" fmla="*/ 16 w 16"/>
                <a:gd name="T7" fmla="*/ 18 h 21"/>
                <a:gd name="T8" fmla="*/ 16 w 16"/>
                <a:gd name="T9" fmla="*/ 17 h 21"/>
                <a:gd name="T10" fmla="*/ 15 w 16"/>
                <a:gd name="T11" fmla="*/ 13 h 21"/>
                <a:gd name="T12" fmla="*/ 12 w 16"/>
                <a:gd name="T13" fmla="*/ 11 h 21"/>
                <a:gd name="T14" fmla="*/ 10 w 16"/>
                <a:gd name="T15" fmla="*/ 8 h 21"/>
                <a:gd name="T16" fmla="*/ 9 w 16"/>
                <a:gd name="T17" fmla="*/ 7 h 21"/>
                <a:gd name="T18" fmla="*/ 6 w 16"/>
                <a:gd name="T19" fmla="*/ 4 h 21"/>
                <a:gd name="T20" fmla="*/ 5 w 16"/>
                <a:gd name="T21" fmla="*/ 3 h 21"/>
                <a:gd name="T22" fmla="*/ 2 w 16"/>
                <a:gd name="T23" fmla="*/ 0 h 21"/>
                <a:gd name="T24" fmla="*/ 1 w 16"/>
                <a:gd name="T25" fmla="*/ 0 h 21"/>
                <a:gd name="T26" fmla="*/ 1 w 16"/>
                <a:gd name="T27" fmla="*/ 2 h 21"/>
                <a:gd name="T28" fmla="*/ 0 w 16"/>
                <a:gd name="T29" fmla="*/ 4 h 21"/>
                <a:gd name="T30" fmla="*/ 2 w 16"/>
                <a:gd name="T31" fmla="*/ 8 h 21"/>
                <a:gd name="T32" fmla="*/ 6 w 16"/>
                <a:gd name="T33" fmla="*/ 12 h 21"/>
                <a:gd name="T34" fmla="*/ 10 w 16"/>
                <a:gd name="T35" fmla="*/ 16 h 21"/>
                <a:gd name="T36" fmla="*/ 14 w 16"/>
                <a:gd name="T37" fmla="*/ 21 h 21"/>
                <a:gd name="T38" fmla="*/ 14 w 16"/>
                <a:gd name="T3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21">
                  <a:moveTo>
                    <a:pt x="14" y="21"/>
                  </a:moveTo>
                  <a:lnTo>
                    <a:pt x="15" y="21"/>
                  </a:lnTo>
                  <a:lnTo>
                    <a:pt x="16" y="21"/>
                  </a:lnTo>
                  <a:lnTo>
                    <a:pt x="16" y="18"/>
                  </a:lnTo>
                  <a:lnTo>
                    <a:pt x="16" y="17"/>
                  </a:lnTo>
                  <a:lnTo>
                    <a:pt x="15" y="13"/>
                  </a:lnTo>
                  <a:lnTo>
                    <a:pt x="12" y="11"/>
                  </a:lnTo>
                  <a:lnTo>
                    <a:pt x="10" y="8"/>
                  </a:lnTo>
                  <a:lnTo>
                    <a:pt x="9" y="7"/>
                  </a:lnTo>
                  <a:lnTo>
                    <a:pt x="6" y="4"/>
                  </a:lnTo>
                  <a:lnTo>
                    <a:pt x="5" y="3"/>
                  </a:lnTo>
                  <a:lnTo>
                    <a:pt x="2" y="0"/>
                  </a:lnTo>
                  <a:lnTo>
                    <a:pt x="1" y="0"/>
                  </a:lnTo>
                  <a:lnTo>
                    <a:pt x="1" y="2"/>
                  </a:lnTo>
                  <a:lnTo>
                    <a:pt x="0" y="4"/>
                  </a:lnTo>
                  <a:lnTo>
                    <a:pt x="2" y="8"/>
                  </a:lnTo>
                  <a:lnTo>
                    <a:pt x="6" y="12"/>
                  </a:lnTo>
                  <a:lnTo>
                    <a:pt x="10" y="16"/>
                  </a:lnTo>
                  <a:lnTo>
                    <a:pt x="14" y="21"/>
                  </a:lnTo>
                  <a:lnTo>
                    <a:pt x="14" y="21"/>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02" name="Freeform 265">
              <a:extLst>
                <a:ext uri="{FF2B5EF4-FFF2-40B4-BE49-F238E27FC236}">
                  <a16:creationId xmlns:a16="http://schemas.microsoft.com/office/drawing/2014/main" id="{4031FA20-D9F4-4B72-97B3-BAF30F9BF41C}"/>
                </a:ext>
              </a:extLst>
            </p:cNvPr>
            <p:cNvSpPr>
              <a:spLocks/>
            </p:cNvSpPr>
            <p:nvPr/>
          </p:nvSpPr>
          <p:spPr bwMode="auto">
            <a:xfrm>
              <a:off x="5454" y="1008"/>
              <a:ext cx="5" cy="8"/>
            </a:xfrm>
            <a:custGeom>
              <a:avLst/>
              <a:gdLst>
                <a:gd name="T0" fmla="*/ 15 w 15"/>
                <a:gd name="T1" fmla="*/ 0 h 24"/>
                <a:gd name="T2" fmla="*/ 10 w 15"/>
                <a:gd name="T3" fmla="*/ 1 h 24"/>
                <a:gd name="T4" fmla="*/ 6 w 15"/>
                <a:gd name="T5" fmla="*/ 6 h 24"/>
                <a:gd name="T6" fmla="*/ 3 w 15"/>
                <a:gd name="T7" fmla="*/ 12 h 24"/>
                <a:gd name="T8" fmla="*/ 1 w 15"/>
                <a:gd name="T9" fmla="*/ 18 h 24"/>
                <a:gd name="T10" fmla="*/ 0 w 15"/>
                <a:gd name="T11" fmla="*/ 22 h 24"/>
                <a:gd name="T12" fmla="*/ 0 w 15"/>
                <a:gd name="T13" fmla="*/ 23 h 24"/>
                <a:gd name="T14" fmla="*/ 1 w 15"/>
                <a:gd name="T15" fmla="*/ 24 h 24"/>
                <a:gd name="T16" fmla="*/ 3 w 15"/>
                <a:gd name="T17" fmla="*/ 24 h 24"/>
                <a:gd name="T18" fmla="*/ 4 w 15"/>
                <a:gd name="T19" fmla="*/ 19 h 24"/>
                <a:gd name="T20" fmla="*/ 6 w 15"/>
                <a:gd name="T21" fmla="*/ 14 h 24"/>
                <a:gd name="T22" fmla="*/ 8 w 15"/>
                <a:gd name="T23" fmla="*/ 10 h 24"/>
                <a:gd name="T24" fmla="*/ 10 w 15"/>
                <a:gd name="T25" fmla="*/ 6 h 24"/>
                <a:gd name="T26" fmla="*/ 13 w 15"/>
                <a:gd name="T27" fmla="*/ 5 h 24"/>
                <a:gd name="T28" fmla="*/ 15 w 15"/>
                <a:gd name="T29" fmla="*/ 3 h 24"/>
                <a:gd name="T30" fmla="*/ 15 w 15"/>
                <a:gd name="T31" fmla="*/ 1 h 24"/>
                <a:gd name="T32" fmla="*/ 15 w 15"/>
                <a:gd name="T33" fmla="*/ 0 h 24"/>
                <a:gd name="T34" fmla="*/ 15 w 15"/>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24">
                  <a:moveTo>
                    <a:pt x="15" y="0"/>
                  </a:moveTo>
                  <a:lnTo>
                    <a:pt x="10" y="1"/>
                  </a:lnTo>
                  <a:lnTo>
                    <a:pt x="6" y="6"/>
                  </a:lnTo>
                  <a:lnTo>
                    <a:pt x="3" y="12"/>
                  </a:lnTo>
                  <a:lnTo>
                    <a:pt x="1" y="18"/>
                  </a:lnTo>
                  <a:lnTo>
                    <a:pt x="0" y="22"/>
                  </a:lnTo>
                  <a:lnTo>
                    <a:pt x="0" y="23"/>
                  </a:lnTo>
                  <a:lnTo>
                    <a:pt x="1" y="24"/>
                  </a:lnTo>
                  <a:lnTo>
                    <a:pt x="3" y="24"/>
                  </a:lnTo>
                  <a:lnTo>
                    <a:pt x="4" y="19"/>
                  </a:lnTo>
                  <a:lnTo>
                    <a:pt x="6" y="14"/>
                  </a:lnTo>
                  <a:lnTo>
                    <a:pt x="8" y="10"/>
                  </a:lnTo>
                  <a:lnTo>
                    <a:pt x="10" y="6"/>
                  </a:lnTo>
                  <a:lnTo>
                    <a:pt x="13" y="5"/>
                  </a:lnTo>
                  <a:lnTo>
                    <a:pt x="15" y="3"/>
                  </a:lnTo>
                  <a:lnTo>
                    <a:pt x="15" y="1"/>
                  </a:lnTo>
                  <a:lnTo>
                    <a:pt x="15" y="0"/>
                  </a:lnTo>
                  <a:lnTo>
                    <a:pt x="15" y="0"/>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03" name="Freeform 266">
              <a:extLst>
                <a:ext uri="{FF2B5EF4-FFF2-40B4-BE49-F238E27FC236}">
                  <a16:creationId xmlns:a16="http://schemas.microsoft.com/office/drawing/2014/main" id="{7AC33664-47D0-43FB-AB6E-FA76BA07BC87}"/>
                </a:ext>
              </a:extLst>
            </p:cNvPr>
            <p:cNvSpPr>
              <a:spLocks/>
            </p:cNvSpPr>
            <p:nvPr/>
          </p:nvSpPr>
          <p:spPr bwMode="auto">
            <a:xfrm>
              <a:off x="5451" y="987"/>
              <a:ext cx="10" cy="4"/>
            </a:xfrm>
            <a:custGeom>
              <a:avLst/>
              <a:gdLst>
                <a:gd name="T0" fmla="*/ 29 w 29"/>
                <a:gd name="T1" fmla="*/ 12 h 13"/>
                <a:gd name="T2" fmla="*/ 27 w 29"/>
                <a:gd name="T3" fmla="*/ 7 h 13"/>
                <a:gd name="T4" fmla="*/ 20 w 29"/>
                <a:gd name="T5" fmla="*/ 3 h 13"/>
                <a:gd name="T6" fmla="*/ 14 w 29"/>
                <a:gd name="T7" fmla="*/ 2 h 13"/>
                <a:gd name="T8" fmla="*/ 8 w 29"/>
                <a:gd name="T9" fmla="*/ 0 h 13"/>
                <a:gd name="T10" fmla="*/ 3 w 29"/>
                <a:gd name="T11" fmla="*/ 0 h 13"/>
                <a:gd name="T12" fmla="*/ 1 w 29"/>
                <a:gd name="T13" fmla="*/ 2 h 13"/>
                <a:gd name="T14" fmla="*/ 0 w 29"/>
                <a:gd name="T15" fmla="*/ 2 h 13"/>
                <a:gd name="T16" fmla="*/ 1 w 29"/>
                <a:gd name="T17" fmla="*/ 4 h 13"/>
                <a:gd name="T18" fmla="*/ 5 w 29"/>
                <a:gd name="T19" fmla="*/ 5 h 13"/>
                <a:gd name="T20" fmla="*/ 11 w 29"/>
                <a:gd name="T21" fmla="*/ 7 h 13"/>
                <a:gd name="T22" fmla="*/ 15 w 29"/>
                <a:gd name="T23" fmla="*/ 7 h 13"/>
                <a:gd name="T24" fmla="*/ 20 w 29"/>
                <a:gd name="T25" fmla="*/ 9 h 13"/>
                <a:gd name="T26" fmla="*/ 22 w 29"/>
                <a:gd name="T27" fmla="*/ 10 h 13"/>
                <a:gd name="T28" fmla="*/ 25 w 29"/>
                <a:gd name="T29" fmla="*/ 12 h 13"/>
                <a:gd name="T30" fmla="*/ 27 w 29"/>
                <a:gd name="T31" fmla="*/ 13 h 13"/>
                <a:gd name="T32" fmla="*/ 29 w 29"/>
                <a:gd name="T33" fmla="*/ 12 h 13"/>
                <a:gd name="T34" fmla="*/ 29 w 29"/>
                <a:gd name="T3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13">
                  <a:moveTo>
                    <a:pt x="29" y="12"/>
                  </a:moveTo>
                  <a:lnTo>
                    <a:pt x="27" y="7"/>
                  </a:lnTo>
                  <a:lnTo>
                    <a:pt x="20" y="3"/>
                  </a:lnTo>
                  <a:lnTo>
                    <a:pt x="14" y="2"/>
                  </a:lnTo>
                  <a:lnTo>
                    <a:pt x="8" y="0"/>
                  </a:lnTo>
                  <a:lnTo>
                    <a:pt x="3" y="0"/>
                  </a:lnTo>
                  <a:lnTo>
                    <a:pt x="1" y="2"/>
                  </a:lnTo>
                  <a:lnTo>
                    <a:pt x="0" y="2"/>
                  </a:lnTo>
                  <a:lnTo>
                    <a:pt x="1" y="4"/>
                  </a:lnTo>
                  <a:lnTo>
                    <a:pt x="5" y="5"/>
                  </a:lnTo>
                  <a:lnTo>
                    <a:pt x="11" y="7"/>
                  </a:lnTo>
                  <a:lnTo>
                    <a:pt x="15" y="7"/>
                  </a:lnTo>
                  <a:lnTo>
                    <a:pt x="20" y="9"/>
                  </a:lnTo>
                  <a:lnTo>
                    <a:pt x="22" y="10"/>
                  </a:lnTo>
                  <a:lnTo>
                    <a:pt x="25" y="12"/>
                  </a:lnTo>
                  <a:lnTo>
                    <a:pt x="27" y="13"/>
                  </a:lnTo>
                  <a:lnTo>
                    <a:pt x="29" y="12"/>
                  </a:lnTo>
                  <a:lnTo>
                    <a:pt x="29" y="12"/>
                  </a:lnTo>
                  <a:close/>
                </a:path>
              </a:pathLst>
            </a:custGeom>
            <a:solidFill>
              <a:srgbClr val="73AB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04" name="Freeform 267">
              <a:extLst>
                <a:ext uri="{FF2B5EF4-FFF2-40B4-BE49-F238E27FC236}">
                  <a16:creationId xmlns:a16="http://schemas.microsoft.com/office/drawing/2014/main" id="{8C0F8097-6FB2-42C1-B57E-8DA5C00E85D4}"/>
                </a:ext>
              </a:extLst>
            </p:cNvPr>
            <p:cNvSpPr>
              <a:spLocks/>
            </p:cNvSpPr>
            <p:nvPr/>
          </p:nvSpPr>
          <p:spPr bwMode="auto">
            <a:xfrm>
              <a:off x="5407" y="827"/>
              <a:ext cx="6" cy="4"/>
            </a:xfrm>
            <a:custGeom>
              <a:avLst/>
              <a:gdLst>
                <a:gd name="T0" fmla="*/ 14 w 17"/>
                <a:gd name="T1" fmla="*/ 0 h 14"/>
                <a:gd name="T2" fmla="*/ 12 w 17"/>
                <a:gd name="T3" fmla="*/ 3 h 14"/>
                <a:gd name="T4" fmla="*/ 8 w 17"/>
                <a:gd name="T5" fmla="*/ 5 h 14"/>
                <a:gd name="T6" fmla="*/ 4 w 17"/>
                <a:gd name="T7" fmla="*/ 9 h 14"/>
                <a:gd name="T8" fmla="*/ 0 w 17"/>
                <a:gd name="T9" fmla="*/ 13 h 14"/>
                <a:gd name="T10" fmla="*/ 0 w 17"/>
                <a:gd name="T11" fmla="*/ 13 h 14"/>
                <a:gd name="T12" fmla="*/ 2 w 17"/>
                <a:gd name="T13" fmla="*/ 14 h 14"/>
                <a:gd name="T14" fmla="*/ 3 w 17"/>
                <a:gd name="T15" fmla="*/ 13 h 14"/>
                <a:gd name="T16" fmla="*/ 7 w 17"/>
                <a:gd name="T17" fmla="*/ 11 h 14"/>
                <a:gd name="T18" fmla="*/ 9 w 17"/>
                <a:gd name="T19" fmla="*/ 9 h 14"/>
                <a:gd name="T20" fmla="*/ 12 w 17"/>
                <a:gd name="T21" fmla="*/ 8 h 14"/>
                <a:gd name="T22" fmla="*/ 14 w 17"/>
                <a:gd name="T23" fmla="*/ 5 h 14"/>
                <a:gd name="T24" fmla="*/ 17 w 17"/>
                <a:gd name="T25" fmla="*/ 4 h 14"/>
                <a:gd name="T26" fmla="*/ 17 w 17"/>
                <a:gd name="T27" fmla="*/ 1 h 14"/>
                <a:gd name="T28" fmla="*/ 14 w 17"/>
                <a:gd name="T29" fmla="*/ 0 h 14"/>
                <a:gd name="T30" fmla="*/ 14 w 17"/>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4">
                  <a:moveTo>
                    <a:pt x="14" y="0"/>
                  </a:moveTo>
                  <a:lnTo>
                    <a:pt x="12" y="3"/>
                  </a:lnTo>
                  <a:lnTo>
                    <a:pt x="8" y="5"/>
                  </a:lnTo>
                  <a:lnTo>
                    <a:pt x="4" y="9"/>
                  </a:lnTo>
                  <a:lnTo>
                    <a:pt x="0" y="13"/>
                  </a:lnTo>
                  <a:lnTo>
                    <a:pt x="0" y="13"/>
                  </a:lnTo>
                  <a:lnTo>
                    <a:pt x="2" y="14"/>
                  </a:lnTo>
                  <a:lnTo>
                    <a:pt x="3" y="13"/>
                  </a:lnTo>
                  <a:lnTo>
                    <a:pt x="7" y="11"/>
                  </a:lnTo>
                  <a:lnTo>
                    <a:pt x="9" y="9"/>
                  </a:lnTo>
                  <a:lnTo>
                    <a:pt x="12" y="8"/>
                  </a:lnTo>
                  <a:lnTo>
                    <a:pt x="14" y="5"/>
                  </a:lnTo>
                  <a:lnTo>
                    <a:pt x="17" y="4"/>
                  </a:lnTo>
                  <a:lnTo>
                    <a:pt x="17" y="1"/>
                  </a:lnTo>
                  <a:lnTo>
                    <a:pt x="14" y="0"/>
                  </a:lnTo>
                  <a:lnTo>
                    <a:pt x="14"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05" name="Freeform 268">
              <a:extLst>
                <a:ext uri="{FF2B5EF4-FFF2-40B4-BE49-F238E27FC236}">
                  <a16:creationId xmlns:a16="http://schemas.microsoft.com/office/drawing/2014/main" id="{821BC7DB-E211-42F7-A652-621D8C4A05B3}"/>
                </a:ext>
              </a:extLst>
            </p:cNvPr>
            <p:cNvSpPr>
              <a:spLocks/>
            </p:cNvSpPr>
            <p:nvPr/>
          </p:nvSpPr>
          <p:spPr bwMode="auto">
            <a:xfrm>
              <a:off x="5406" y="831"/>
              <a:ext cx="7" cy="5"/>
            </a:xfrm>
            <a:custGeom>
              <a:avLst/>
              <a:gdLst>
                <a:gd name="T0" fmla="*/ 19 w 21"/>
                <a:gd name="T1" fmla="*/ 0 h 14"/>
                <a:gd name="T2" fmla="*/ 15 w 21"/>
                <a:gd name="T3" fmla="*/ 2 h 14"/>
                <a:gd name="T4" fmla="*/ 10 w 21"/>
                <a:gd name="T5" fmla="*/ 5 h 14"/>
                <a:gd name="T6" fmla="*/ 5 w 21"/>
                <a:gd name="T7" fmla="*/ 7 h 14"/>
                <a:gd name="T8" fmla="*/ 1 w 21"/>
                <a:gd name="T9" fmla="*/ 11 h 14"/>
                <a:gd name="T10" fmla="*/ 0 w 21"/>
                <a:gd name="T11" fmla="*/ 11 h 14"/>
                <a:gd name="T12" fmla="*/ 0 w 21"/>
                <a:gd name="T13" fmla="*/ 12 h 14"/>
                <a:gd name="T14" fmla="*/ 0 w 21"/>
                <a:gd name="T15" fmla="*/ 14 h 14"/>
                <a:gd name="T16" fmla="*/ 2 w 21"/>
                <a:gd name="T17" fmla="*/ 12 h 14"/>
                <a:gd name="T18" fmla="*/ 5 w 21"/>
                <a:gd name="T19" fmla="*/ 11 h 14"/>
                <a:gd name="T20" fmla="*/ 7 w 21"/>
                <a:gd name="T21" fmla="*/ 10 h 14"/>
                <a:gd name="T22" fmla="*/ 10 w 21"/>
                <a:gd name="T23" fmla="*/ 10 h 14"/>
                <a:gd name="T24" fmla="*/ 14 w 21"/>
                <a:gd name="T25" fmla="*/ 8 h 14"/>
                <a:gd name="T26" fmla="*/ 17 w 21"/>
                <a:gd name="T27" fmla="*/ 6 h 14"/>
                <a:gd name="T28" fmla="*/ 20 w 21"/>
                <a:gd name="T29" fmla="*/ 3 h 14"/>
                <a:gd name="T30" fmla="*/ 21 w 21"/>
                <a:gd name="T31" fmla="*/ 1 h 14"/>
                <a:gd name="T32" fmla="*/ 19 w 21"/>
                <a:gd name="T33" fmla="*/ 0 h 14"/>
                <a:gd name="T34" fmla="*/ 19 w 21"/>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14">
                  <a:moveTo>
                    <a:pt x="19" y="0"/>
                  </a:moveTo>
                  <a:lnTo>
                    <a:pt x="15" y="2"/>
                  </a:lnTo>
                  <a:lnTo>
                    <a:pt x="10" y="5"/>
                  </a:lnTo>
                  <a:lnTo>
                    <a:pt x="5" y="7"/>
                  </a:lnTo>
                  <a:lnTo>
                    <a:pt x="1" y="11"/>
                  </a:lnTo>
                  <a:lnTo>
                    <a:pt x="0" y="11"/>
                  </a:lnTo>
                  <a:lnTo>
                    <a:pt x="0" y="12"/>
                  </a:lnTo>
                  <a:lnTo>
                    <a:pt x="0" y="14"/>
                  </a:lnTo>
                  <a:lnTo>
                    <a:pt x="2" y="12"/>
                  </a:lnTo>
                  <a:lnTo>
                    <a:pt x="5" y="11"/>
                  </a:lnTo>
                  <a:lnTo>
                    <a:pt x="7" y="10"/>
                  </a:lnTo>
                  <a:lnTo>
                    <a:pt x="10" y="10"/>
                  </a:lnTo>
                  <a:lnTo>
                    <a:pt x="14" y="8"/>
                  </a:lnTo>
                  <a:lnTo>
                    <a:pt x="17" y="6"/>
                  </a:lnTo>
                  <a:lnTo>
                    <a:pt x="20" y="3"/>
                  </a:lnTo>
                  <a:lnTo>
                    <a:pt x="21" y="1"/>
                  </a:lnTo>
                  <a:lnTo>
                    <a:pt x="19" y="0"/>
                  </a:lnTo>
                  <a:lnTo>
                    <a:pt x="19"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06" name="Freeform 269">
              <a:extLst>
                <a:ext uri="{FF2B5EF4-FFF2-40B4-BE49-F238E27FC236}">
                  <a16:creationId xmlns:a16="http://schemas.microsoft.com/office/drawing/2014/main" id="{BB15E17D-D6CD-493D-A7EA-02DD352AD50C}"/>
                </a:ext>
              </a:extLst>
            </p:cNvPr>
            <p:cNvSpPr>
              <a:spLocks/>
            </p:cNvSpPr>
            <p:nvPr/>
          </p:nvSpPr>
          <p:spPr bwMode="auto">
            <a:xfrm>
              <a:off x="5407" y="837"/>
              <a:ext cx="4" cy="3"/>
            </a:xfrm>
            <a:custGeom>
              <a:avLst/>
              <a:gdLst>
                <a:gd name="T0" fmla="*/ 14 w 14"/>
                <a:gd name="T1" fmla="*/ 0 h 7"/>
                <a:gd name="T2" fmla="*/ 9 w 14"/>
                <a:gd name="T3" fmla="*/ 0 h 7"/>
                <a:gd name="T4" fmla="*/ 6 w 14"/>
                <a:gd name="T5" fmla="*/ 1 h 7"/>
                <a:gd name="T6" fmla="*/ 2 w 14"/>
                <a:gd name="T7" fmla="*/ 3 h 7"/>
                <a:gd name="T8" fmla="*/ 0 w 14"/>
                <a:gd name="T9" fmla="*/ 7 h 7"/>
                <a:gd name="T10" fmla="*/ 4 w 14"/>
                <a:gd name="T11" fmla="*/ 7 h 7"/>
                <a:gd name="T12" fmla="*/ 6 w 14"/>
                <a:gd name="T13" fmla="*/ 6 h 7"/>
                <a:gd name="T14" fmla="*/ 10 w 14"/>
                <a:gd name="T15" fmla="*/ 5 h 7"/>
                <a:gd name="T16" fmla="*/ 14 w 14"/>
                <a:gd name="T17" fmla="*/ 2 h 7"/>
                <a:gd name="T18" fmla="*/ 14 w 14"/>
                <a:gd name="T19" fmla="*/ 1 h 7"/>
                <a:gd name="T20" fmla="*/ 14 w 14"/>
                <a:gd name="T21" fmla="*/ 0 h 7"/>
                <a:gd name="T22" fmla="*/ 14 w 14"/>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7">
                  <a:moveTo>
                    <a:pt x="14" y="0"/>
                  </a:moveTo>
                  <a:lnTo>
                    <a:pt x="9" y="0"/>
                  </a:lnTo>
                  <a:lnTo>
                    <a:pt x="6" y="1"/>
                  </a:lnTo>
                  <a:lnTo>
                    <a:pt x="2" y="3"/>
                  </a:lnTo>
                  <a:lnTo>
                    <a:pt x="0" y="7"/>
                  </a:lnTo>
                  <a:lnTo>
                    <a:pt x="4" y="7"/>
                  </a:lnTo>
                  <a:lnTo>
                    <a:pt x="6" y="6"/>
                  </a:lnTo>
                  <a:lnTo>
                    <a:pt x="10" y="5"/>
                  </a:lnTo>
                  <a:lnTo>
                    <a:pt x="14" y="2"/>
                  </a:lnTo>
                  <a:lnTo>
                    <a:pt x="14" y="1"/>
                  </a:lnTo>
                  <a:lnTo>
                    <a:pt x="14" y="0"/>
                  </a:lnTo>
                  <a:lnTo>
                    <a:pt x="14"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07" name="Freeform 270">
              <a:extLst>
                <a:ext uri="{FF2B5EF4-FFF2-40B4-BE49-F238E27FC236}">
                  <a16:creationId xmlns:a16="http://schemas.microsoft.com/office/drawing/2014/main" id="{171EAF39-4908-49CE-800E-F590F101E654}"/>
                </a:ext>
              </a:extLst>
            </p:cNvPr>
            <p:cNvSpPr>
              <a:spLocks/>
            </p:cNvSpPr>
            <p:nvPr/>
          </p:nvSpPr>
          <p:spPr bwMode="auto">
            <a:xfrm>
              <a:off x="5402" y="840"/>
              <a:ext cx="10" cy="4"/>
            </a:xfrm>
            <a:custGeom>
              <a:avLst/>
              <a:gdLst>
                <a:gd name="T0" fmla="*/ 25 w 29"/>
                <a:gd name="T1" fmla="*/ 1 h 13"/>
                <a:gd name="T2" fmla="*/ 20 w 29"/>
                <a:gd name="T3" fmla="*/ 3 h 13"/>
                <a:gd name="T4" fmla="*/ 14 w 29"/>
                <a:gd name="T5" fmla="*/ 5 h 13"/>
                <a:gd name="T6" fmla="*/ 9 w 29"/>
                <a:gd name="T7" fmla="*/ 8 h 13"/>
                <a:gd name="T8" fmla="*/ 3 w 29"/>
                <a:gd name="T9" fmla="*/ 10 h 13"/>
                <a:gd name="T10" fmla="*/ 0 w 29"/>
                <a:gd name="T11" fmla="*/ 11 h 13"/>
                <a:gd name="T12" fmla="*/ 4 w 29"/>
                <a:gd name="T13" fmla="*/ 13 h 13"/>
                <a:gd name="T14" fmla="*/ 9 w 29"/>
                <a:gd name="T15" fmla="*/ 11 h 13"/>
                <a:gd name="T16" fmla="*/ 14 w 29"/>
                <a:gd name="T17" fmla="*/ 9 h 13"/>
                <a:gd name="T18" fmla="*/ 19 w 29"/>
                <a:gd name="T19" fmla="*/ 8 h 13"/>
                <a:gd name="T20" fmla="*/ 25 w 29"/>
                <a:gd name="T21" fmla="*/ 5 h 13"/>
                <a:gd name="T22" fmla="*/ 28 w 29"/>
                <a:gd name="T23" fmla="*/ 3 h 13"/>
                <a:gd name="T24" fmla="*/ 29 w 29"/>
                <a:gd name="T25" fmla="*/ 1 h 13"/>
                <a:gd name="T26" fmla="*/ 27 w 29"/>
                <a:gd name="T27" fmla="*/ 0 h 13"/>
                <a:gd name="T28" fmla="*/ 25 w 29"/>
                <a:gd name="T29" fmla="*/ 1 h 13"/>
                <a:gd name="T30" fmla="*/ 25 w 29"/>
                <a:gd name="T3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3">
                  <a:moveTo>
                    <a:pt x="25" y="1"/>
                  </a:moveTo>
                  <a:lnTo>
                    <a:pt x="20" y="3"/>
                  </a:lnTo>
                  <a:lnTo>
                    <a:pt x="14" y="5"/>
                  </a:lnTo>
                  <a:lnTo>
                    <a:pt x="9" y="8"/>
                  </a:lnTo>
                  <a:lnTo>
                    <a:pt x="3" y="10"/>
                  </a:lnTo>
                  <a:lnTo>
                    <a:pt x="0" y="11"/>
                  </a:lnTo>
                  <a:lnTo>
                    <a:pt x="4" y="13"/>
                  </a:lnTo>
                  <a:lnTo>
                    <a:pt x="9" y="11"/>
                  </a:lnTo>
                  <a:lnTo>
                    <a:pt x="14" y="9"/>
                  </a:lnTo>
                  <a:lnTo>
                    <a:pt x="19" y="8"/>
                  </a:lnTo>
                  <a:lnTo>
                    <a:pt x="25" y="5"/>
                  </a:lnTo>
                  <a:lnTo>
                    <a:pt x="28" y="3"/>
                  </a:lnTo>
                  <a:lnTo>
                    <a:pt x="29" y="1"/>
                  </a:lnTo>
                  <a:lnTo>
                    <a:pt x="27" y="0"/>
                  </a:lnTo>
                  <a:lnTo>
                    <a:pt x="25" y="1"/>
                  </a:lnTo>
                  <a:lnTo>
                    <a:pt x="25" y="1"/>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08" name="Freeform 271">
              <a:extLst>
                <a:ext uri="{FF2B5EF4-FFF2-40B4-BE49-F238E27FC236}">
                  <a16:creationId xmlns:a16="http://schemas.microsoft.com/office/drawing/2014/main" id="{61912F4F-076D-482B-B569-569978C40E5B}"/>
                </a:ext>
              </a:extLst>
            </p:cNvPr>
            <p:cNvSpPr>
              <a:spLocks/>
            </p:cNvSpPr>
            <p:nvPr/>
          </p:nvSpPr>
          <p:spPr bwMode="auto">
            <a:xfrm>
              <a:off x="5405" y="844"/>
              <a:ext cx="6" cy="3"/>
            </a:xfrm>
            <a:custGeom>
              <a:avLst/>
              <a:gdLst>
                <a:gd name="T0" fmla="*/ 2 w 20"/>
                <a:gd name="T1" fmla="*/ 5 h 7"/>
                <a:gd name="T2" fmla="*/ 0 w 20"/>
                <a:gd name="T3" fmla="*/ 6 h 7"/>
                <a:gd name="T4" fmla="*/ 0 w 20"/>
                <a:gd name="T5" fmla="*/ 7 h 7"/>
                <a:gd name="T6" fmla="*/ 3 w 20"/>
                <a:gd name="T7" fmla="*/ 7 h 7"/>
                <a:gd name="T8" fmla="*/ 10 w 20"/>
                <a:gd name="T9" fmla="*/ 6 h 7"/>
                <a:gd name="T10" fmla="*/ 15 w 20"/>
                <a:gd name="T11" fmla="*/ 5 h 7"/>
                <a:gd name="T12" fmla="*/ 19 w 20"/>
                <a:gd name="T13" fmla="*/ 4 h 7"/>
                <a:gd name="T14" fmla="*/ 20 w 20"/>
                <a:gd name="T15" fmla="*/ 1 h 7"/>
                <a:gd name="T16" fmla="*/ 19 w 20"/>
                <a:gd name="T17" fmla="*/ 0 h 7"/>
                <a:gd name="T18" fmla="*/ 13 w 20"/>
                <a:gd name="T19" fmla="*/ 1 h 7"/>
                <a:gd name="T20" fmla="*/ 10 w 20"/>
                <a:gd name="T21" fmla="*/ 2 h 7"/>
                <a:gd name="T22" fmla="*/ 5 w 20"/>
                <a:gd name="T23" fmla="*/ 4 h 7"/>
                <a:gd name="T24" fmla="*/ 2 w 20"/>
                <a:gd name="T25" fmla="*/ 5 h 7"/>
                <a:gd name="T26" fmla="*/ 2 w 20"/>
                <a:gd name="T2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7">
                  <a:moveTo>
                    <a:pt x="2" y="5"/>
                  </a:moveTo>
                  <a:lnTo>
                    <a:pt x="0" y="6"/>
                  </a:lnTo>
                  <a:lnTo>
                    <a:pt x="0" y="7"/>
                  </a:lnTo>
                  <a:lnTo>
                    <a:pt x="3" y="7"/>
                  </a:lnTo>
                  <a:lnTo>
                    <a:pt x="10" y="6"/>
                  </a:lnTo>
                  <a:lnTo>
                    <a:pt x="15" y="5"/>
                  </a:lnTo>
                  <a:lnTo>
                    <a:pt x="19" y="4"/>
                  </a:lnTo>
                  <a:lnTo>
                    <a:pt x="20" y="1"/>
                  </a:lnTo>
                  <a:lnTo>
                    <a:pt x="19" y="0"/>
                  </a:lnTo>
                  <a:lnTo>
                    <a:pt x="13" y="1"/>
                  </a:lnTo>
                  <a:lnTo>
                    <a:pt x="10" y="2"/>
                  </a:lnTo>
                  <a:lnTo>
                    <a:pt x="5" y="4"/>
                  </a:lnTo>
                  <a:lnTo>
                    <a:pt x="2" y="5"/>
                  </a:lnTo>
                  <a:lnTo>
                    <a:pt x="2" y="5"/>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09" name="Freeform 272">
              <a:extLst>
                <a:ext uri="{FF2B5EF4-FFF2-40B4-BE49-F238E27FC236}">
                  <a16:creationId xmlns:a16="http://schemas.microsoft.com/office/drawing/2014/main" id="{3B5664AC-F052-4A88-A9C0-54E8B4326B0F}"/>
                </a:ext>
              </a:extLst>
            </p:cNvPr>
            <p:cNvSpPr>
              <a:spLocks/>
            </p:cNvSpPr>
            <p:nvPr/>
          </p:nvSpPr>
          <p:spPr bwMode="auto">
            <a:xfrm>
              <a:off x="5408" y="831"/>
              <a:ext cx="4" cy="6"/>
            </a:xfrm>
            <a:custGeom>
              <a:avLst/>
              <a:gdLst>
                <a:gd name="T0" fmla="*/ 2 w 10"/>
                <a:gd name="T1" fmla="*/ 1 h 19"/>
                <a:gd name="T2" fmla="*/ 0 w 10"/>
                <a:gd name="T3" fmla="*/ 0 h 19"/>
                <a:gd name="T4" fmla="*/ 0 w 10"/>
                <a:gd name="T5" fmla="*/ 2 h 19"/>
                <a:gd name="T6" fmla="*/ 1 w 10"/>
                <a:gd name="T7" fmla="*/ 5 h 19"/>
                <a:gd name="T8" fmla="*/ 4 w 10"/>
                <a:gd name="T9" fmla="*/ 8 h 19"/>
                <a:gd name="T10" fmla="*/ 5 w 10"/>
                <a:gd name="T11" fmla="*/ 12 h 19"/>
                <a:gd name="T12" fmla="*/ 8 w 10"/>
                <a:gd name="T13" fmla="*/ 16 h 19"/>
                <a:gd name="T14" fmla="*/ 8 w 10"/>
                <a:gd name="T15" fmla="*/ 19 h 19"/>
                <a:gd name="T16" fmla="*/ 9 w 10"/>
                <a:gd name="T17" fmla="*/ 19 h 19"/>
                <a:gd name="T18" fmla="*/ 9 w 10"/>
                <a:gd name="T19" fmla="*/ 19 h 19"/>
                <a:gd name="T20" fmla="*/ 10 w 10"/>
                <a:gd name="T21" fmla="*/ 17 h 19"/>
                <a:gd name="T22" fmla="*/ 10 w 10"/>
                <a:gd name="T23" fmla="*/ 12 h 19"/>
                <a:gd name="T24" fmla="*/ 9 w 10"/>
                <a:gd name="T25" fmla="*/ 8 h 19"/>
                <a:gd name="T26" fmla="*/ 5 w 10"/>
                <a:gd name="T27" fmla="*/ 3 h 19"/>
                <a:gd name="T28" fmla="*/ 2 w 10"/>
                <a:gd name="T29" fmla="*/ 1 h 19"/>
                <a:gd name="T30" fmla="*/ 2 w 10"/>
                <a:gd name="T3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9">
                  <a:moveTo>
                    <a:pt x="2" y="1"/>
                  </a:moveTo>
                  <a:lnTo>
                    <a:pt x="0" y="0"/>
                  </a:lnTo>
                  <a:lnTo>
                    <a:pt x="0" y="2"/>
                  </a:lnTo>
                  <a:lnTo>
                    <a:pt x="1" y="5"/>
                  </a:lnTo>
                  <a:lnTo>
                    <a:pt x="4" y="8"/>
                  </a:lnTo>
                  <a:lnTo>
                    <a:pt x="5" y="12"/>
                  </a:lnTo>
                  <a:lnTo>
                    <a:pt x="8" y="16"/>
                  </a:lnTo>
                  <a:lnTo>
                    <a:pt x="8" y="19"/>
                  </a:lnTo>
                  <a:lnTo>
                    <a:pt x="9" y="19"/>
                  </a:lnTo>
                  <a:lnTo>
                    <a:pt x="9" y="19"/>
                  </a:lnTo>
                  <a:lnTo>
                    <a:pt x="10" y="17"/>
                  </a:lnTo>
                  <a:lnTo>
                    <a:pt x="10" y="12"/>
                  </a:lnTo>
                  <a:lnTo>
                    <a:pt x="9" y="8"/>
                  </a:lnTo>
                  <a:lnTo>
                    <a:pt x="5" y="3"/>
                  </a:lnTo>
                  <a:lnTo>
                    <a:pt x="2" y="1"/>
                  </a:lnTo>
                  <a:lnTo>
                    <a:pt x="2" y="1"/>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10" name="Freeform 273">
              <a:extLst>
                <a:ext uri="{FF2B5EF4-FFF2-40B4-BE49-F238E27FC236}">
                  <a16:creationId xmlns:a16="http://schemas.microsoft.com/office/drawing/2014/main" id="{5921A2A8-3AC6-478D-9041-DF2A7DD981C4}"/>
                </a:ext>
              </a:extLst>
            </p:cNvPr>
            <p:cNvSpPr>
              <a:spLocks/>
            </p:cNvSpPr>
            <p:nvPr/>
          </p:nvSpPr>
          <p:spPr bwMode="auto">
            <a:xfrm>
              <a:off x="5407" y="836"/>
              <a:ext cx="4" cy="6"/>
            </a:xfrm>
            <a:custGeom>
              <a:avLst/>
              <a:gdLst>
                <a:gd name="T0" fmla="*/ 1 w 12"/>
                <a:gd name="T1" fmla="*/ 0 h 16"/>
                <a:gd name="T2" fmla="*/ 0 w 12"/>
                <a:gd name="T3" fmla="*/ 4 h 16"/>
                <a:gd name="T4" fmla="*/ 3 w 12"/>
                <a:gd name="T5" fmla="*/ 8 h 16"/>
                <a:gd name="T6" fmla="*/ 6 w 12"/>
                <a:gd name="T7" fmla="*/ 11 h 16"/>
                <a:gd name="T8" fmla="*/ 8 w 12"/>
                <a:gd name="T9" fmla="*/ 16 h 16"/>
                <a:gd name="T10" fmla="*/ 10 w 12"/>
                <a:gd name="T11" fmla="*/ 16 h 16"/>
                <a:gd name="T12" fmla="*/ 12 w 12"/>
                <a:gd name="T13" fmla="*/ 16 h 16"/>
                <a:gd name="T14" fmla="*/ 10 w 12"/>
                <a:gd name="T15" fmla="*/ 11 h 16"/>
                <a:gd name="T16" fmla="*/ 8 w 12"/>
                <a:gd name="T17" fmla="*/ 6 h 16"/>
                <a:gd name="T18" fmla="*/ 5 w 12"/>
                <a:gd name="T19" fmla="*/ 3 h 16"/>
                <a:gd name="T20" fmla="*/ 1 w 12"/>
                <a:gd name="T21" fmla="*/ 0 h 16"/>
                <a:gd name="T22" fmla="*/ 1 w 12"/>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6">
                  <a:moveTo>
                    <a:pt x="1" y="0"/>
                  </a:moveTo>
                  <a:lnTo>
                    <a:pt x="0" y="4"/>
                  </a:lnTo>
                  <a:lnTo>
                    <a:pt x="3" y="8"/>
                  </a:lnTo>
                  <a:lnTo>
                    <a:pt x="6" y="11"/>
                  </a:lnTo>
                  <a:lnTo>
                    <a:pt x="8" y="16"/>
                  </a:lnTo>
                  <a:lnTo>
                    <a:pt x="10" y="16"/>
                  </a:lnTo>
                  <a:lnTo>
                    <a:pt x="12" y="16"/>
                  </a:lnTo>
                  <a:lnTo>
                    <a:pt x="10" y="11"/>
                  </a:lnTo>
                  <a:lnTo>
                    <a:pt x="8" y="6"/>
                  </a:lnTo>
                  <a:lnTo>
                    <a:pt x="5" y="3"/>
                  </a:lnTo>
                  <a:lnTo>
                    <a:pt x="1" y="0"/>
                  </a:lnTo>
                  <a:lnTo>
                    <a:pt x="1"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11" name="Freeform 274">
              <a:extLst>
                <a:ext uri="{FF2B5EF4-FFF2-40B4-BE49-F238E27FC236}">
                  <a16:creationId xmlns:a16="http://schemas.microsoft.com/office/drawing/2014/main" id="{11573A57-E063-447B-9052-E8EA92DC093D}"/>
                </a:ext>
              </a:extLst>
            </p:cNvPr>
            <p:cNvSpPr>
              <a:spLocks/>
            </p:cNvSpPr>
            <p:nvPr/>
          </p:nvSpPr>
          <p:spPr bwMode="auto">
            <a:xfrm>
              <a:off x="5407" y="841"/>
              <a:ext cx="3" cy="7"/>
            </a:xfrm>
            <a:custGeom>
              <a:avLst/>
              <a:gdLst>
                <a:gd name="T0" fmla="*/ 2 w 10"/>
                <a:gd name="T1" fmla="*/ 0 h 21"/>
                <a:gd name="T2" fmla="*/ 0 w 10"/>
                <a:gd name="T3" fmla="*/ 0 h 21"/>
                <a:gd name="T4" fmla="*/ 0 w 10"/>
                <a:gd name="T5" fmla="*/ 1 h 21"/>
                <a:gd name="T6" fmla="*/ 0 w 10"/>
                <a:gd name="T7" fmla="*/ 4 h 21"/>
                <a:gd name="T8" fmla="*/ 1 w 10"/>
                <a:gd name="T9" fmla="*/ 6 h 21"/>
                <a:gd name="T10" fmla="*/ 2 w 10"/>
                <a:gd name="T11" fmla="*/ 9 h 21"/>
                <a:gd name="T12" fmla="*/ 4 w 10"/>
                <a:gd name="T13" fmla="*/ 13 h 21"/>
                <a:gd name="T14" fmla="*/ 5 w 10"/>
                <a:gd name="T15" fmla="*/ 18 h 21"/>
                <a:gd name="T16" fmla="*/ 6 w 10"/>
                <a:gd name="T17" fmla="*/ 21 h 21"/>
                <a:gd name="T18" fmla="*/ 9 w 10"/>
                <a:gd name="T19" fmla="*/ 21 h 21"/>
                <a:gd name="T20" fmla="*/ 10 w 10"/>
                <a:gd name="T21" fmla="*/ 20 h 21"/>
                <a:gd name="T22" fmla="*/ 9 w 10"/>
                <a:gd name="T23" fmla="*/ 15 h 21"/>
                <a:gd name="T24" fmla="*/ 6 w 10"/>
                <a:gd name="T25" fmla="*/ 9 h 21"/>
                <a:gd name="T26" fmla="*/ 4 w 10"/>
                <a:gd name="T27" fmla="*/ 4 h 21"/>
                <a:gd name="T28" fmla="*/ 2 w 10"/>
                <a:gd name="T29" fmla="*/ 0 h 21"/>
                <a:gd name="T30" fmla="*/ 2 w 10"/>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21">
                  <a:moveTo>
                    <a:pt x="2" y="0"/>
                  </a:moveTo>
                  <a:lnTo>
                    <a:pt x="0" y="0"/>
                  </a:lnTo>
                  <a:lnTo>
                    <a:pt x="0" y="1"/>
                  </a:lnTo>
                  <a:lnTo>
                    <a:pt x="0" y="4"/>
                  </a:lnTo>
                  <a:lnTo>
                    <a:pt x="1" y="6"/>
                  </a:lnTo>
                  <a:lnTo>
                    <a:pt x="2" y="9"/>
                  </a:lnTo>
                  <a:lnTo>
                    <a:pt x="4" y="13"/>
                  </a:lnTo>
                  <a:lnTo>
                    <a:pt x="5" y="18"/>
                  </a:lnTo>
                  <a:lnTo>
                    <a:pt x="6" y="21"/>
                  </a:lnTo>
                  <a:lnTo>
                    <a:pt x="9" y="21"/>
                  </a:lnTo>
                  <a:lnTo>
                    <a:pt x="10" y="20"/>
                  </a:lnTo>
                  <a:lnTo>
                    <a:pt x="9" y="15"/>
                  </a:lnTo>
                  <a:lnTo>
                    <a:pt x="6" y="9"/>
                  </a:lnTo>
                  <a:lnTo>
                    <a:pt x="4" y="4"/>
                  </a:lnTo>
                  <a:lnTo>
                    <a:pt x="2" y="0"/>
                  </a:lnTo>
                  <a:lnTo>
                    <a:pt x="2" y="0"/>
                  </a:lnTo>
                  <a:close/>
                </a:path>
              </a:pathLst>
            </a:custGeom>
            <a:solidFill>
              <a:srgbClr val="FFAD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12" name="Freeform 275">
              <a:extLst>
                <a:ext uri="{FF2B5EF4-FFF2-40B4-BE49-F238E27FC236}">
                  <a16:creationId xmlns:a16="http://schemas.microsoft.com/office/drawing/2014/main" id="{24513DF1-D129-4F5A-84BB-C75CD41B53FE}"/>
                </a:ext>
              </a:extLst>
            </p:cNvPr>
            <p:cNvSpPr>
              <a:spLocks/>
            </p:cNvSpPr>
            <p:nvPr/>
          </p:nvSpPr>
          <p:spPr bwMode="auto">
            <a:xfrm>
              <a:off x="5396" y="820"/>
              <a:ext cx="9" cy="13"/>
            </a:xfrm>
            <a:custGeom>
              <a:avLst/>
              <a:gdLst>
                <a:gd name="T0" fmla="*/ 7 w 27"/>
                <a:gd name="T1" fmla="*/ 0 h 39"/>
                <a:gd name="T2" fmla="*/ 18 w 27"/>
                <a:gd name="T3" fmla="*/ 0 h 39"/>
                <a:gd name="T4" fmla="*/ 24 w 27"/>
                <a:gd name="T5" fmla="*/ 9 h 39"/>
                <a:gd name="T6" fmla="*/ 27 w 27"/>
                <a:gd name="T7" fmla="*/ 19 h 39"/>
                <a:gd name="T8" fmla="*/ 24 w 27"/>
                <a:gd name="T9" fmla="*/ 30 h 39"/>
                <a:gd name="T10" fmla="*/ 20 w 27"/>
                <a:gd name="T11" fmla="*/ 34 h 39"/>
                <a:gd name="T12" fmla="*/ 14 w 27"/>
                <a:gd name="T13" fmla="*/ 37 h 39"/>
                <a:gd name="T14" fmla="*/ 8 w 27"/>
                <a:gd name="T15" fmla="*/ 39 h 39"/>
                <a:gd name="T16" fmla="*/ 2 w 27"/>
                <a:gd name="T17" fmla="*/ 39 h 39"/>
                <a:gd name="T18" fmla="*/ 0 w 27"/>
                <a:gd name="T19" fmla="*/ 36 h 39"/>
                <a:gd name="T20" fmla="*/ 2 w 27"/>
                <a:gd name="T21" fmla="*/ 36 h 39"/>
                <a:gd name="T22" fmla="*/ 9 w 27"/>
                <a:gd name="T23" fmla="*/ 34 h 39"/>
                <a:gd name="T24" fmla="*/ 17 w 27"/>
                <a:gd name="T25" fmla="*/ 31 h 39"/>
                <a:gd name="T26" fmla="*/ 20 w 27"/>
                <a:gd name="T27" fmla="*/ 25 h 39"/>
                <a:gd name="T28" fmla="*/ 23 w 27"/>
                <a:gd name="T29" fmla="*/ 17 h 39"/>
                <a:gd name="T30" fmla="*/ 20 w 27"/>
                <a:gd name="T31" fmla="*/ 10 h 39"/>
                <a:gd name="T32" fmla="*/ 17 w 27"/>
                <a:gd name="T33" fmla="*/ 6 h 39"/>
                <a:gd name="T34" fmla="*/ 10 w 27"/>
                <a:gd name="T35" fmla="*/ 4 h 39"/>
                <a:gd name="T36" fmla="*/ 5 w 27"/>
                <a:gd name="T37" fmla="*/ 5 h 39"/>
                <a:gd name="T38" fmla="*/ 4 w 27"/>
                <a:gd name="T39" fmla="*/ 5 h 39"/>
                <a:gd name="T40" fmla="*/ 3 w 27"/>
                <a:gd name="T41" fmla="*/ 4 h 39"/>
                <a:gd name="T42" fmla="*/ 4 w 27"/>
                <a:gd name="T43" fmla="*/ 1 h 39"/>
                <a:gd name="T44" fmla="*/ 7 w 27"/>
                <a:gd name="T45" fmla="*/ 0 h 39"/>
                <a:gd name="T46" fmla="*/ 7 w 27"/>
                <a:gd name="T4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9">
                  <a:moveTo>
                    <a:pt x="7" y="0"/>
                  </a:moveTo>
                  <a:lnTo>
                    <a:pt x="18" y="0"/>
                  </a:lnTo>
                  <a:lnTo>
                    <a:pt x="24" y="9"/>
                  </a:lnTo>
                  <a:lnTo>
                    <a:pt x="27" y="19"/>
                  </a:lnTo>
                  <a:lnTo>
                    <a:pt x="24" y="30"/>
                  </a:lnTo>
                  <a:lnTo>
                    <a:pt x="20" y="34"/>
                  </a:lnTo>
                  <a:lnTo>
                    <a:pt x="14" y="37"/>
                  </a:lnTo>
                  <a:lnTo>
                    <a:pt x="8" y="39"/>
                  </a:lnTo>
                  <a:lnTo>
                    <a:pt x="2" y="39"/>
                  </a:lnTo>
                  <a:lnTo>
                    <a:pt x="0" y="36"/>
                  </a:lnTo>
                  <a:lnTo>
                    <a:pt x="2" y="36"/>
                  </a:lnTo>
                  <a:lnTo>
                    <a:pt x="9" y="34"/>
                  </a:lnTo>
                  <a:lnTo>
                    <a:pt x="17" y="31"/>
                  </a:lnTo>
                  <a:lnTo>
                    <a:pt x="20" y="25"/>
                  </a:lnTo>
                  <a:lnTo>
                    <a:pt x="23" y="17"/>
                  </a:lnTo>
                  <a:lnTo>
                    <a:pt x="20" y="10"/>
                  </a:lnTo>
                  <a:lnTo>
                    <a:pt x="17" y="6"/>
                  </a:lnTo>
                  <a:lnTo>
                    <a:pt x="10" y="4"/>
                  </a:lnTo>
                  <a:lnTo>
                    <a:pt x="5" y="5"/>
                  </a:lnTo>
                  <a:lnTo>
                    <a:pt x="4" y="5"/>
                  </a:lnTo>
                  <a:lnTo>
                    <a:pt x="3" y="4"/>
                  </a:lnTo>
                  <a:lnTo>
                    <a:pt x="4" y="1"/>
                  </a:lnTo>
                  <a:lnTo>
                    <a:pt x="7" y="0"/>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13" name="Freeform 276">
              <a:extLst>
                <a:ext uri="{FF2B5EF4-FFF2-40B4-BE49-F238E27FC236}">
                  <a16:creationId xmlns:a16="http://schemas.microsoft.com/office/drawing/2014/main" id="{80C98B4B-D810-4BF1-AF53-01F68D08CCA5}"/>
                </a:ext>
              </a:extLst>
            </p:cNvPr>
            <p:cNvSpPr>
              <a:spLocks/>
            </p:cNvSpPr>
            <p:nvPr/>
          </p:nvSpPr>
          <p:spPr bwMode="auto">
            <a:xfrm>
              <a:off x="5333" y="779"/>
              <a:ext cx="88" cy="32"/>
            </a:xfrm>
            <a:custGeom>
              <a:avLst/>
              <a:gdLst>
                <a:gd name="T0" fmla="*/ 104 w 263"/>
                <a:gd name="T1" fmla="*/ 0 h 96"/>
                <a:gd name="T2" fmla="*/ 126 w 263"/>
                <a:gd name="T3" fmla="*/ 1 h 96"/>
                <a:gd name="T4" fmla="*/ 147 w 263"/>
                <a:gd name="T5" fmla="*/ 3 h 96"/>
                <a:gd name="T6" fmla="*/ 168 w 263"/>
                <a:gd name="T7" fmla="*/ 4 h 96"/>
                <a:gd name="T8" fmla="*/ 190 w 263"/>
                <a:gd name="T9" fmla="*/ 5 h 96"/>
                <a:gd name="T10" fmla="*/ 207 w 263"/>
                <a:gd name="T11" fmla="*/ 9 h 96"/>
                <a:gd name="T12" fmla="*/ 225 w 263"/>
                <a:gd name="T13" fmla="*/ 15 h 96"/>
                <a:gd name="T14" fmla="*/ 243 w 263"/>
                <a:gd name="T15" fmla="*/ 25 h 96"/>
                <a:gd name="T16" fmla="*/ 263 w 263"/>
                <a:gd name="T17" fmla="*/ 40 h 96"/>
                <a:gd name="T18" fmla="*/ 260 w 263"/>
                <a:gd name="T19" fmla="*/ 43 h 96"/>
                <a:gd name="T20" fmla="*/ 235 w 263"/>
                <a:gd name="T21" fmla="*/ 27 h 96"/>
                <a:gd name="T22" fmla="*/ 211 w 263"/>
                <a:gd name="T23" fmla="*/ 15 h 96"/>
                <a:gd name="T24" fmla="*/ 187 w 263"/>
                <a:gd name="T25" fmla="*/ 9 h 96"/>
                <a:gd name="T26" fmla="*/ 162 w 263"/>
                <a:gd name="T27" fmla="*/ 8 h 96"/>
                <a:gd name="T28" fmla="*/ 140 w 263"/>
                <a:gd name="T29" fmla="*/ 5 h 96"/>
                <a:gd name="T30" fmla="*/ 117 w 263"/>
                <a:gd name="T31" fmla="*/ 4 h 96"/>
                <a:gd name="T32" fmla="*/ 96 w 263"/>
                <a:gd name="T33" fmla="*/ 5 h 96"/>
                <a:gd name="T34" fmla="*/ 75 w 263"/>
                <a:gd name="T35" fmla="*/ 10 h 96"/>
                <a:gd name="T36" fmla="*/ 55 w 263"/>
                <a:gd name="T37" fmla="*/ 16 h 96"/>
                <a:gd name="T38" fmla="*/ 35 w 263"/>
                <a:gd name="T39" fmla="*/ 27 h 96"/>
                <a:gd name="T40" fmla="*/ 19 w 263"/>
                <a:gd name="T41" fmla="*/ 40 h 96"/>
                <a:gd name="T42" fmla="*/ 8 w 263"/>
                <a:gd name="T43" fmla="*/ 59 h 96"/>
                <a:gd name="T44" fmla="*/ 5 w 263"/>
                <a:gd name="T45" fmla="*/ 68 h 96"/>
                <a:gd name="T46" fmla="*/ 4 w 263"/>
                <a:gd name="T47" fmla="*/ 78 h 96"/>
                <a:gd name="T48" fmla="*/ 6 w 263"/>
                <a:gd name="T49" fmla="*/ 88 h 96"/>
                <a:gd name="T50" fmla="*/ 14 w 263"/>
                <a:gd name="T51" fmla="*/ 93 h 96"/>
                <a:gd name="T52" fmla="*/ 14 w 263"/>
                <a:gd name="T53" fmla="*/ 94 h 96"/>
                <a:gd name="T54" fmla="*/ 14 w 263"/>
                <a:gd name="T55" fmla="*/ 96 h 96"/>
                <a:gd name="T56" fmla="*/ 4 w 263"/>
                <a:gd name="T57" fmla="*/ 92 h 96"/>
                <a:gd name="T58" fmla="*/ 0 w 263"/>
                <a:gd name="T59" fmla="*/ 83 h 96"/>
                <a:gd name="T60" fmla="*/ 1 w 263"/>
                <a:gd name="T61" fmla="*/ 69 h 96"/>
                <a:gd name="T62" fmla="*/ 4 w 263"/>
                <a:gd name="T63" fmla="*/ 59 h 96"/>
                <a:gd name="T64" fmla="*/ 15 w 263"/>
                <a:gd name="T65" fmla="*/ 38 h 96"/>
                <a:gd name="T66" fmla="*/ 33 w 263"/>
                <a:gd name="T67" fmla="*/ 24 h 96"/>
                <a:gd name="T68" fmla="*/ 54 w 263"/>
                <a:gd name="T69" fmla="*/ 13 h 96"/>
                <a:gd name="T70" fmla="*/ 75 w 263"/>
                <a:gd name="T71" fmla="*/ 6 h 96"/>
                <a:gd name="T72" fmla="*/ 82 w 263"/>
                <a:gd name="T73" fmla="*/ 4 h 96"/>
                <a:gd name="T74" fmla="*/ 89 w 263"/>
                <a:gd name="T75" fmla="*/ 3 h 96"/>
                <a:gd name="T76" fmla="*/ 97 w 263"/>
                <a:gd name="T77" fmla="*/ 1 h 96"/>
                <a:gd name="T78" fmla="*/ 104 w 263"/>
                <a:gd name="T79" fmla="*/ 0 h 96"/>
                <a:gd name="T80" fmla="*/ 104 w 263"/>
                <a:gd name="T8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96">
                  <a:moveTo>
                    <a:pt x="104" y="0"/>
                  </a:moveTo>
                  <a:lnTo>
                    <a:pt x="126" y="1"/>
                  </a:lnTo>
                  <a:lnTo>
                    <a:pt x="147" y="3"/>
                  </a:lnTo>
                  <a:lnTo>
                    <a:pt x="168" y="4"/>
                  </a:lnTo>
                  <a:lnTo>
                    <a:pt x="190" y="5"/>
                  </a:lnTo>
                  <a:lnTo>
                    <a:pt x="207" y="9"/>
                  </a:lnTo>
                  <a:lnTo>
                    <a:pt x="225" y="15"/>
                  </a:lnTo>
                  <a:lnTo>
                    <a:pt x="243" y="25"/>
                  </a:lnTo>
                  <a:lnTo>
                    <a:pt x="263" y="40"/>
                  </a:lnTo>
                  <a:lnTo>
                    <a:pt x="260" y="43"/>
                  </a:lnTo>
                  <a:lnTo>
                    <a:pt x="235" y="27"/>
                  </a:lnTo>
                  <a:lnTo>
                    <a:pt x="211" y="15"/>
                  </a:lnTo>
                  <a:lnTo>
                    <a:pt x="187" y="9"/>
                  </a:lnTo>
                  <a:lnTo>
                    <a:pt x="162" y="8"/>
                  </a:lnTo>
                  <a:lnTo>
                    <a:pt x="140" y="5"/>
                  </a:lnTo>
                  <a:lnTo>
                    <a:pt x="117" y="4"/>
                  </a:lnTo>
                  <a:lnTo>
                    <a:pt x="96" y="5"/>
                  </a:lnTo>
                  <a:lnTo>
                    <a:pt x="75" y="10"/>
                  </a:lnTo>
                  <a:lnTo>
                    <a:pt x="55" y="16"/>
                  </a:lnTo>
                  <a:lnTo>
                    <a:pt x="35" y="27"/>
                  </a:lnTo>
                  <a:lnTo>
                    <a:pt x="19" y="40"/>
                  </a:lnTo>
                  <a:lnTo>
                    <a:pt x="8" y="59"/>
                  </a:lnTo>
                  <a:lnTo>
                    <a:pt x="5" y="68"/>
                  </a:lnTo>
                  <a:lnTo>
                    <a:pt x="4" y="78"/>
                  </a:lnTo>
                  <a:lnTo>
                    <a:pt x="6" y="88"/>
                  </a:lnTo>
                  <a:lnTo>
                    <a:pt x="14" y="93"/>
                  </a:lnTo>
                  <a:lnTo>
                    <a:pt x="14" y="94"/>
                  </a:lnTo>
                  <a:lnTo>
                    <a:pt x="14" y="96"/>
                  </a:lnTo>
                  <a:lnTo>
                    <a:pt x="4" y="92"/>
                  </a:lnTo>
                  <a:lnTo>
                    <a:pt x="0" y="83"/>
                  </a:lnTo>
                  <a:lnTo>
                    <a:pt x="1" y="69"/>
                  </a:lnTo>
                  <a:lnTo>
                    <a:pt x="4" y="59"/>
                  </a:lnTo>
                  <a:lnTo>
                    <a:pt x="15" y="38"/>
                  </a:lnTo>
                  <a:lnTo>
                    <a:pt x="33" y="24"/>
                  </a:lnTo>
                  <a:lnTo>
                    <a:pt x="54" y="13"/>
                  </a:lnTo>
                  <a:lnTo>
                    <a:pt x="75" y="6"/>
                  </a:lnTo>
                  <a:lnTo>
                    <a:pt x="82" y="4"/>
                  </a:lnTo>
                  <a:lnTo>
                    <a:pt x="89" y="3"/>
                  </a:lnTo>
                  <a:lnTo>
                    <a:pt x="97" y="1"/>
                  </a:lnTo>
                  <a:lnTo>
                    <a:pt x="104" y="0"/>
                  </a:lnTo>
                  <a:lnTo>
                    <a:pt x="1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14" name="Freeform 277">
              <a:extLst>
                <a:ext uri="{FF2B5EF4-FFF2-40B4-BE49-F238E27FC236}">
                  <a16:creationId xmlns:a16="http://schemas.microsoft.com/office/drawing/2014/main" id="{6BDE6070-F6F1-46B0-803A-3BD73DCC5D89}"/>
                </a:ext>
              </a:extLst>
            </p:cNvPr>
            <p:cNvSpPr>
              <a:spLocks/>
            </p:cNvSpPr>
            <p:nvPr/>
          </p:nvSpPr>
          <p:spPr bwMode="auto">
            <a:xfrm>
              <a:off x="5336" y="792"/>
              <a:ext cx="94" cy="20"/>
            </a:xfrm>
            <a:custGeom>
              <a:avLst/>
              <a:gdLst>
                <a:gd name="T0" fmla="*/ 250 w 281"/>
                <a:gd name="T1" fmla="*/ 0 h 60"/>
                <a:gd name="T2" fmla="*/ 262 w 281"/>
                <a:gd name="T3" fmla="*/ 8 h 60"/>
                <a:gd name="T4" fmla="*/ 275 w 281"/>
                <a:gd name="T5" fmla="*/ 20 h 60"/>
                <a:gd name="T6" fmla="*/ 281 w 281"/>
                <a:gd name="T7" fmla="*/ 31 h 60"/>
                <a:gd name="T8" fmla="*/ 279 w 281"/>
                <a:gd name="T9" fmla="*/ 44 h 60"/>
                <a:gd name="T10" fmla="*/ 265 w 281"/>
                <a:gd name="T11" fmla="*/ 49 h 60"/>
                <a:gd name="T12" fmla="*/ 243 w 281"/>
                <a:gd name="T13" fmla="*/ 51 h 60"/>
                <a:gd name="T14" fmla="*/ 221 w 281"/>
                <a:gd name="T15" fmla="*/ 52 h 60"/>
                <a:gd name="T16" fmla="*/ 199 w 281"/>
                <a:gd name="T17" fmla="*/ 55 h 60"/>
                <a:gd name="T18" fmla="*/ 157 w 281"/>
                <a:gd name="T19" fmla="*/ 55 h 60"/>
                <a:gd name="T20" fmla="*/ 116 w 281"/>
                <a:gd name="T21" fmla="*/ 56 h 60"/>
                <a:gd name="T22" fmla="*/ 75 w 281"/>
                <a:gd name="T23" fmla="*/ 57 h 60"/>
                <a:gd name="T24" fmla="*/ 35 w 281"/>
                <a:gd name="T25" fmla="*/ 60 h 60"/>
                <a:gd name="T26" fmla="*/ 26 w 281"/>
                <a:gd name="T27" fmla="*/ 59 h 60"/>
                <a:gd name="T28" fmla="*/ 18 w 281"/>
                <a:gd name="T29" fmla="*/ 59 h 60"/>
                <a:gd name="T30" fmla="*/ 11 w 281"/>
                <a:gd name="T31" fmla="*/ 59 h 60"/>
                <a:gd name="T32" fmla="*/ 3 w 281"/>
                <a:gd name="T33" fmla="*/ 60 h 60"/>
                <a:gd name="T34" fmla="*/ 2 w 281"/>
                <a:gd name="T35" fmla="*/ 59 h 60"/>
                <a:gd name="T36" fmla="*/ 0 w 281"/>
                <a:gd name="T37" fmla="*/ 59 h 60"/>
                <a:gd name="T38" fmla="*/ 0 w 281"/>
                <a:gd name="T39" fmla="*/ 57 h 60"/>
                <a:gd name="T40" fmla="*/ 1 w 281"/>
                <a:gd name="T41" fmla="*/ 55 h 60"/>
                <a:gd name="T42" fmla="*/ 21 w 281"/>
                <a:gd name="T43" fmla="*/ 55 h 60"/>
                <a:gd name="T44" fmla="*/ 40 w 281"/>
                <a:gd name="T45" fmla="*/ 55 h 60"/>
                <a:gd name="T46" fmla="*/ 60 w 281"/>
                <a:gd name="T47" fmla="*/ 55 h 60"/>
                <a:gd name="T48" fmla="*/ 80 w 281"/>
                <a:gd name="T49" fmla="*/ 52 h 60"/>
                <a:gd name="T50" fmla="*/ 123 w 281"/>
                <a:gd name="T51" fmla="*/ 51 h 60"/>
                <a:gd name="T52" fmla="*/ 167 w 281"/>
                <a:gd name="T53" fmla="*/ 51 h 60"/>
                <a:gd name="T54" fmla="*/ 209 w 281"/>
                <a:gd name="T55" fmla="*/ 49 h 60"/>
                <a:gd name="T56" fmla="*/ 252 w 281"/>
                <a:gd name="T57" fmla="*/ 46 h 60"/>
                <a:gd name="T58" fmla="*/ 260 w 281"/>
                <a:gd name="T59" fmla="*/ 45 h 60"/>
                <a:gd name="T60" fmla="*/ 268 w 281"/>
                <a:gd name="T61" fmla="*/ 44 h 60"/>
                <a:gd name="T62" fmla="*/ 275 w 281"/>
                <a:gd name="T63" fmla="*/ 39 h 60"/>
                <a:gd name="T64" fmla="*/ 277 w 281"/>
                <a:gd name="T65" fmla="*/ 31 h 60"/>
                <a:gd name="T66" fmla="*/ 271 w 281"/>
                <a:gd name="T67" fmla="*/ 23 h 60"/>
                <a:gd name="T68" fmla="*/ 263 w 281"/>
                <a:gd name="T69" fmla="*/ 15 h 60"/>
                <a:gd name="T70" fmla="*/ 256 w 281"/>
                <a:gd name="T71" fmla="*/ 8 h 60"/>
                <a:gd name="T72" fmla="*/ 247 w 281"/>
                <a:gd name="T73" fmla="*/ 2 h 60"/>
                <a:gd name="T74" fmla="*/ 250 w 281"/>
                <a:gd name="T75" fmla="*/ 0 h 60"/>
                <a:gd name="T76" fmla="*/ 250 w 281"/>
                <a:gd name="T7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1" h="60">
                  <a:moveTo>
                    <a:pt x="250" y="0"/>
                  </a:moveTo>
                  <a:lnTo>
                    <a:pt x="262" y="8"/>
                  </a:lnTo>
                  <a:lnTo>
                    <a:pt x="275" y="20"/>
                  </a:lnTo>
                  <a:lnTo>
                    <a:pt x="281" y="31"/>
                  </a:lnTo>
                  <a:lnTo>
                    <a:pt x="279" y="44"/>
                  </a:lnTo>
                  <a:lnTo>
                    <a:pt x="265" y="49"/>
                  </a:lnTo>
                  <a:lnTo>
                    <a:pt x="243" y="51"/>
                  </a:lnTo>
                  <a:lnTo>
                    <a:pt x="221" y="52"/>
                  </a:lnTo>
                  <a:lnTo>
                    <a:pt x="199" y="55"/>
                  </a:lnTo>
                  <a:lnTo>
                    <a:pt x="157" y="55"/>
                  </a:lnTo>
                  <a:lnTo>
                    <a:pt x="116" y="56"/>
                  </a:lnTo>
                  <a:lnTo>
                    <a:pt x="75" y="57"/>
                  </a:lnTo>
                  <a:lnTo>
                    <a:pt x="35" y="60"/>
                  </a:lnTo>
                  <a:lnTo>
                    <a:pt x="26" y="59"/>
                  </a:lnTo>
                  <a:lnTo>
                    <a:pt x="18" y="59"/>
                  </a:lnTo>
                  <a:lnTo>
                    <a:pt x="11" y="59"/>
                  </a:lnTo>
                  <a:lnTo>
                    <a:pt x="3" y="60"/>
                  </a:lnTo>
                  <a:lnTo>
                    <a:pt x="2" y="59"/>
                  </a:lnTo>
                  <a:lnTo>
                    <a:pt x="0" y="59"/>
                  </a:lnTo>
                  <a:lnTo>
                    <a:pt x="0" y="57"/>
                  </a:lnTo>
                  <a:lnTo>
                    <a:pt x="1" y="55"/>
                  </a:lnTo>
                  <a:lnTo>
                    <a:pt x="21" y="55"/>
                  </a:lnTo>
                  <a:lnTo>
                    <a:pt x="40" y="55"/>
                  </a:lnTo>
                  <a:lnTo>
                    <a:pt x="60" y="55"/>
                  </a:lnTo>
                  <a:lnTo>
                    <a:pt x="80" y="52"/>
                  </a:lnTo>
                  <a:lnTo>
                    <a:pt x="123" y="51"/>
                  </a:lnTo>
                  <a:lnTo>
                    <a:pt x="167" y="51"/>
                  </a:lnTo>
                  <a:lnTo>
                    <a:pt x="209" y="49"/>
                  </a:lnTo>
                  <a:lnTo>
                    <a:pt x="252" y="46"/>
                  </a:lnTo>
                  <a:lnTo>
                    <a:pt x="260" y="45"/>
                  </a:lnTo>
                  <a:lnTo>
                    <a:pt x="268" y="44"/>
                  </a:lnTo>
                  <a:lnTo>
                    <a:pt x="275" y="39"/>
                  </a:lnTo>
                  <a:lnTo>
                    <a:pt x="277" y="31"/>
                  </a:lnTo>
                  <a:lnTo>
                    <a:pt x="271" y="23"/>
                  </a:lnTo>
                  <a:lnTo>
                    <a:pt x="263" y="15"/>
                  </a:lnTo>
                  <a:lnTo>
                    <a:pt x="256" y="8"/>
                  </a:lnTo>
                  <a:lnTo>
                    <a:pt x="247" y="2"/>
                  </a:lnTo>
                  <a:lnTo>
                    <a:pt x="250" y="0"/>
                  </a:lnTo>
                  <a:lnTo>
                    <a:pt x="2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15" name="Freeform 278">
              <a:extLst>
                <a:ext uri="{FF2B5EF4-FFF2-40B4-BE49-F238E27FC236}">
                  <a16:creationId xmlns:a16="http://schemas.microsoft.com/office/drawing/2014/main" id="{96ACE076-5DB0-4B71-BFA9-4DA7F5FAFCB9}"/>
                </a:ext>
              </a:extLst>
            </p:cNvPr>
            <p:cNvSpPr>
              <a:spLocks/>
            </p:cNvSpPr>
            <p:nvPr/>
          </p:nvSpPr>
          <p:spPr bwMode="auto">
            <a:xfrm>
              <a:off x="5410" y="808"/>
              <a:ext cx="4" cy="40"/>
            </a:xfrm>
            <a:custGeom>
              <a:avLst/>
              <a:gdLst>
                <a:gd name="T0" fmla="*/ 4 w 14"/>
                <a:gd name="T1" fmla="*/ 0 h 120"/>
                <a:gd name="T2" fmla="*/ 10 w 14"/>
                <a:gd name="T3" fmla="*/ 14 h 120"/>
                <a:gd name="T4" fmla="*/ 12 w 14"/>
                <a:gd name="T5" fmla="*/ 30 h 120"/>
                <a:gd name="T6" fmla="*/ 14 w 14"/>
                <a:gd name="T7" fmla="*/ 48 h 120"/>
                <a:gd name="T8" fmla="*/ 14 w 14"/>
                <a:gd name="T9" fmla="*/ 64 h 120"/>
                <a:gd name="T10" fmla="*/ 12 w 14"/>
                <a:gd name="T11" fmla="*/ 78 h 120"/>
                <a:gd name="T12" fmla="*/ 9 w 14"/>
                <a:gd name="T13" fmla="*/ 92 h 120"/>
                <a:gd name="T14" fmla="*/ 6 w 14"/>
                <a:gd name="T15" fmla="*/ 104 h 120"/>
                <a:gd name="T16" fmla="*/ 7 w 14"/>
                <a:gd name="T17" fmla="*/ 118 h 120"/>
                <a:gd name="T18" fmla="*/ 4 w 14"/>
                <a:gd name="T19" fmla="*/ 120 h 120"/>
                <a:gd name="T20" fmla="*/ 2 w 14"/>
                <a:gd name="T21" fmla="*/ 115 h 120"/>
                <a:gd name="T22" fmla="*/ 2 w 14"/>
                <a:gd name="T23" fmla="*/ 108 h 120"/>
                <a:gd name="T24" fmla="*/ 2 w 14"/>
                <a:gd name="T25" fmla="*/ 102 h 120"/>
                <a:gd name="T26" fmla="*/ 4 w 14"/>
                <a:gd name="T27" fmla="*/ 97 h 120"/>
                <a:gd name="T28" fmla="*/ 7 w 14"/>
                <a:gd name="T29" fmla="*/ 73 h 120"/>
                <a:gd name="T30" fmla="*/ 9 w 14"/>
                <a:gd name="T31" fmla="*/ 49 h 120"/>
                <a:gd name="T32" fmla="*/ 6 w 14"/>
                <a:gd name="T33" fmla="*/ 24 h 120"/>
                <a:gd name="T34" fmla="*/ 0 w 14"/>
                <a:gd name="T35" fmla="*/ 1 h 120"/>
                <a:gd name="T36" fmla="*/ 4 w 14"/>
                <a:gd name="T37" fmla="*/ 0 h 120"/>
                <a:gd name="T38" fmla="*/ 4 w 14"/>
                <a:gd name="T3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20">
                  <a:moveTo>
                    <a:pt x="4" y="0"/>
                  </a:moveTo>
                  <a:lnTo>
                    <a:pt x="10" y="14"/>
                  </a:lnTo>
                  <a:lnTo>
                    <a:pt x="12" y="30"/>
                  </a:lnTo>
                  <a:lnTo>
                    <a:pt x="14" y="48"/>
                  </a:lnTo>
                  <a:lnTo>
                    <a:pt x="14" y="64"/>
                  </a:lnTo>
                  <a:lnTo>
                    <a:pt x="12" y="78"/>
                  </a:lnTo>
                  <a:lnTo>
                    <a:pt x="9" y="92"/>
                  </a:lnTo>
                  <a:lnTo>
                    <a:pt x="6" y="104"/>
                  </a:lnTo>
                  <a:lnTo>
                    <a:pt x="7" y="118"/>
                  </a:lnTo>
                  <a:lnTo>
                    <a:pt x="4" y="120"/>
                  </a:lnTo>
                  <a:lnTo>
                    <a:pt x="2" y="115"/>
                  </a:lnTo>
                  <a:lnTo>
                    <a:pt x="2" y="108"/>
                  </a:lnTo>
                  <a:lnTo>
                    <a:pt x="2" y="102"/>
                  </a:lnTo>
                  <a:lnTo>
                    <a:pt x="4" y="97"/>
                  </a:lnTo>
                  <a:lnTo>
                    <a:pt x="7" y="73"/>
                  </a:lnTo>
                  <a:lnTo>
                    <a:pt x="9" y="49"/>
                  </a:lnTo>
                  <a:lnTo>
                    <a:pt x="6" y="24"/>
                  </a:lnTo>
                  <a:lnTo>
                    <a:pt x="0" y="1"/>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16" name="Freeform 279">
              <a:extLst>
                <a:ext uri="{FF2B5EF4-FFF2-40B4-BE49-F238E27FC236}">
                  <a16:creationId xmlns:a16="http://schemas.microsoft.com/office/drawing/2014/main" id="{D45E2362-CFAA-481D-AD86-EC93AF0518CB}"/>
                </a:ext>
              </a:extLst>
            </p:cNvPr>
            <p:cNvSpPr>
              <a:spLocks/>
            </p:cNvSpPr>
            <p:nvPr/>
          </p:nvSpPr>
          <p:spPr bwMode="auto">
            <a:xfrm>
              <a:off x="5279" y="913"/>
              <a:ext cx="93" cy="69"/>
            </a:xfrm>
            <a:custGeom>
              <a:avLst/>
              <a:gdLst>
                <a:gd name="T0" fmla="*/ 279 w 279"/>
                <a:gd name="T1" fmla="*/ 2 h 207"/>
                <a:gd name="T2" fmla="*/ 276 w 279"/>
                <a:gd name="T3" fmla="*/ 5 h 207"/>
                <a:gd name="T4" fmla="*/ 273 w 279"/>
                <a:gd name="T5" fmla="*/ 8 h 207"/>
                <a:gd name="T6" fmla="*/ 269 w 279"/>
                <a:gd name="T7" fmla="*/ 11 h 207"/>
                <a:gd name="T8" fmla="*/ 266 w 279"/>
                <a:gd name="T9" fmla="*/ 15 h 207"/>
                <a:gd name="T10" fmla="*/ 255 w 279"/>
                <a:gd name="T11" fmla="*/ 24 h 207"/>
                <a:gd name="T12" fmla="*/ 245 w 279"/>
                <a:gd name="T13" fmla="*/ 34 h 207"/>
                <a:gd name="T14" fmla="*/ 232 w 279"/>
                <a:gd name="T15" fmla="*/ 43 h 207"/>
                <a:gd name="T16" fmla="*/ 224 w 279"/>
                <a:gd name="T17" fmla="*/ 54 h 207"/>
                <a:gd name="T18" fmla="*/ 200 w 279"/>
                <a:gd name="T19" fmla="*/ 73 h 207"/>
                <a:gd name="T20" fmla="*/ 177 w 279"/>
                <a:gd name="T21" fmla="*/ 92 h 207"/>
                <a:gd name="T22" fmla="*/ 154 w 279"/>
                <a:gd name="T23" fmla="*/ 109 h 207"/>
                <a:gd name="T24" fmla="*/ 131 w 279"/>
                <a:gd name="T25" fmla="*/ 126 h 207"/>
                <a:gd name="T26" fmla="*/ 112 w 279"/>
                <a:gd name="T27" fmla="*/ 141 h 207"/>
                <a:gd name="T28" fmla="*/ 93 w 279"/>
                <a:gd name="T29" fmla="*/ 156 h 207"/>
                <a:gd name="T30" fmla="*/ 74 w 279"/>
                <a:gd name="T31" fmla="*/ 167 h 207"/>
                <a:gd name="T32" fmla="*/ 51 w 279"/>
                <a:gd name="T33" fmla="*/ 168 h 207"/>
                <a:gd name="T34" fmla="*/ 40 w 279"/>
                <a:gd name="T35" fmla="*/ 165 h 207"/>
                <a:gd name="T36" fmla="*/ 28 w 279"/>
                <a:gd name="T37" fmla="*/ 168 h 207"/>
                <a:gd name="T38" fmla="*/ 19 w 279"/>
                <a:gd name="T39" fmla="*/ 177 h 207"/>
                <a:gd name="T40" fmla="*/ 19 w 279"/>
                <a:gd name="T41" fmla="*/ 191 h 207"/>
                <a:gd name="T42" fmla="*/ 20 w 279"/>
                <a:gd name="T43" fmla="*/ 195 h 207"/>
                <a:gd name="T44" fmla="*/ 21 w 279"/>
                <a:gd name="T45" fmla="*/ 198 h 207"/>
                <a:gd name="T46" fmla="*/ 21 w 279"/>
                <a:gd name="T47" fmla="*/ 204 h 207"/>
                <a:gd name="T48" fmla="*/ 19 w 279"/>
                <a:gd name="T49" fmla="*/ 207 h 207"/>
                <a:gd name="T50" fmla="*/ 5 w 279"/>
                <a:gd name="T51" fmla="*/ 204 h 207"/>
                <a:gd name="T52" fmla="*/ 0 w 279"/>
                <a:gd name="T53" fmla="*/ 191 h 207"/>
                <a:gd name="T54" fmla="*/ 1 w 279"/>
                <a:gd name="T55" fmla="*/ 175 h 207"/>
                <a:gd name="T56" fmla="*/ 7 w 279"/>
                <a:gd name="T57" fmla="*/ 162 h 207"/>
                <a:gd name="T58" fmla="*/ 11 w 279"/>
                <a:gd name="T59" fmla="*/ 158 h 207"/>
                <a:gd name="T60" fmla="*/ 14 w 279"/>
                <a:gd name="T61" fmla="*/ 155 h 207"/>
                <a:gd name="T62" fmla="*/ 18 w 279"/>
                <a:gd name="T63" fmla="*/ 152 h 207"/>
                <a:gd name="T64" fmla="*/ 23 w 279"/>
                <a:gd name="T65" fmla="*/ 149 h 207"/>
                <a:gd name="T66" fmla="*/ 25 w 279"/>
                <a:gd name="T67" fmla="*/ 152 h 207"/>
                <a:gd name="T68" fmla="*/ 20 w 279"/>
                <a:gd name="T69" fmla="*/ 157 h 207"/>
                <a:gd name="T70" fmla="*/ 12 w 279"/>
                <a:gd name="T71" fmla="*/ 163 h 207"/>
                <a:gd name="T72" fmla="*/ 7 w 279"/>
                <a:gd name="T73" fmla="*/ 171 h 207"/>
                <a:gd name="T74" fmla="*/ 5 w 279"/>
                <a:gd name="T75" fmla="*/ 180 h 207"/>
                <a:gd name="T76" fmla="*/ 5 w 279"/>
                <a:gd name="T77" fmla="*/ 190 h 207"/>
                <a:gd name="T78" fmla="*/ 7 w 279"/>
                <a:gd name="T79" fmla="*/ 198 h 207"/>
                <a:gd name="T80" fmla="*/ 16 w 279"/>
                <a:gd name="T81" fmla="*/ 204 h 207"/>
                <a:gd name="T82" fmla="*/ 18 w 279"/>
                <a:gd name="T83" fmla="*/ 198 h 207"/>
                <a:gd name="T84" fmla="*/ 16 w 279"/>
                <a:gd name="T85" fmla="*/ 193 h 207"/>
                <a:gd name="T86" fmla="*/ 14 w 279"/>
                <a:gd name="T87" fmla="*/ 187 h 207"/>
                <a:gd name="T88" fmla="*/ 14 w 279"/>
                <a:gd name="T89" fmla="*/ 180 h 207"/>
                <a:gd name="T90" fmla="*/ 20 w 279"/>
                <a:gd name="T91" fmla="*/ 170 h 207"/>
                <a:gd name="T92" fmla="*/ 29 w 279"/>
                <a:gd name="T93" fmla="*/ 163 h 207"/>
                <a:gd name="T94" fmla="*/ 40 w 279"/>
                <a:gd name="T95" fmla="*/ 161 h 207"/>
                <a:gd name="T96" fmla="*/ 50 w 279"/>
                <a:gd name="T97" fmla="*/ 165 h 207"/>
                <a:gd name="T98" fmla="*/ 70 w 279"/>
                <a:gd name="T99" fmla="*/ 163 h 207"/>
                <a:gd name="T100" fmla="*/ 89 w 279"/>
                <a:gd name="T101" fmla="*/ 153 h 207"/>
                <a:gd name="T102" fmla="*/ 107 w 279"/>
                <a:gd name="T103" fmla="*/ 139 h 207"/>
                <a:gd name="T104" fmla="*/ 123 w 279"/>
                <a:gd name="T105" fmla="*/ 126 h 207"/>
                <a:gd name="T106" fmla="*/ 143 w 279"/>
                <a:gd name="T107" fmla="*/ 112 h 207"/>
                <a:gd name="T108" fmla="*/ 163 w 279"/>
                <a:gd name="T109" fmla="*/ 97 h 207"/>
                <a:gd name="T110" fmla="*/ 183 w 279"/>
                <a:gd name="T111" fmla="*/ 82 h 207"/>
                <a:gd name="T112" fmla="*/ 203 w 279"/>
                <a:gd name="T113" fmla="*/ 65 h 207"/>
                <a:gd name="T114" fmla="*/ 220 w 279"/>
                <a:gd name="T115" fmla="*/ 49 h 207"/>
                <a:gd name="T116" fmla="*/ 239 w 279"/>
                <a:gd name="T117" fmla="*/ 33 h 207"/>
                <a:gd name="T118" fmla="*/ 258 w 279"/>
                <a:gd name="T119" fmla="*/ 16 h 207"/>
                <a:gd name="T120" fmla="*/ 275 w 279"/>
                <a:gd name="T121" fmla="*/ 0 h 207"/>
                <a:gd name="T122" fmla="*/ 279 w 279"/>
                <a:gd name="T123" fmla="*/ 2 h 207"/>
                <a:gd name="T124" fmla="*/ 279 w 279"/>
                <a:gd name="T125" fmla="*/ 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 h="207">
                  <a:moveTo>
                    <a:pt x="279" y="2"/>
                  </a:moveTo>
                  <a:lnTo>
                    <a:pt x="276" y="5"/>
                  </a:lnTo>
                  <a:lnTo>
                    <a:pt x="273" y="8"/>
                  </a:lnTo>
                  <a:lnTo>
                    <a:pt x="269" y="11"/>
                  </a:lnTo>
                  <a:lnTo>
                    <a:pt x="266" y="15"/>
                  </a:lnTo>
                  <a:lnTo>
                    <a:pt x="255" y="24"/>
                  </a:lnTo>
                  <a:lnTo>
                    <a:pt x="245" y="34"/>
                  </a:lnTo>
                  <a:lnTo>
                    <a:pt x="232" y="43"/>
                  </a:lnTo>
                  <a:lnTo>
                    <a:pt x="224" y="54"/>
                  </a:lnTo>
                  <a:lnTo>
                    <a:pt x="200" y="73"/>
                  </a:lnTo>
                  <a:lnTo>
                    <a:pt x="177" y="92"/>
                  </a:lnTo>
                  <a:lnTo>
                    <a:pt x="154" y="109"/>
                  </a:lnTo>
                  <a:lnTo>
                    <a:pt x="131" y="126"/>
                  </a:lnTo>
                  <a:lnTo>
                    <a:pt x="112" y="141"/>
                  </a:lnTo>
                  <a:lnTo>
                    <a:pt x="93" y="156"/>
                  </a:lnTo>
                  <a:lnTo>
                    <a:pt x="74" y="167"/>
                  </a:lnTo>
                  <a:lnTo>
                    <a:pt x="51" y="168"/>
                  </a:lnTo>
                  <a:lnTo>
                    <a:pt x="40" y="165"/>
                  </a:lnTo>
                  <a:lnTo>
                    <a:pt x="28" y="168"/>
                  </a:lnTo>
                  <a:lnTo>
                    <a:pt x="19" y="177"/>
                  </a:lnTo>
                  <a:lnTo>
                    <a:pt x="19" y="191"/>
                  </a:lnTo>
                  <a:lnTo>
                    <a:pt x="20" y="195"/>
                  </a:lnTo>
                  <a:lnTo>
                    <a:pt x="21" y="198"/>
                  </a:lnTo>
                  <a:lnTo>
                    <a:pt x="21" y="204"/>
                  </a:lnTo>
                  <a:lnTo>
                    <a:pt x="19" y="207"/>
                  </a:lnTo>
                  <a:lnTo>
                    <a:pt x="5" y="204"/>
                  </a:lnTo>
                  <a:lnTo>
                    <a:pt x="0" y="191"/>
                  </a:lnTo>
                  <a:lnTo>
                    <a:pt x="1" y="175"/>
                  </a:lnTo>
                  <a:lnTo>
                    <a:pt x="7" y="162"/>
                  </a:lnTo>
                  <a:lnTo>
                    <a:pt x="11" y="158"/>
                  </a:lnTo>
                  <a:lnTo>
                    <a:pt x="14" y="155"/>
                  </a:lnTo>
                  <a:lnTo>
                    <a:pt x="18" y="152"/>
                  </a:lnTo>
                  <a:lnTo>
                    <a:pt x="23" y="149"/>
                  </a:lnTo>
                  <a:lnTo>
                    <a:pt x="25" y="152"/>
                  </a:lnTo>
                  <a:lnTo>
                    <a:pt x="20" y="157"/>
                  </a:lnTo>
                  <a:lnTo>
                    <a:pt x="12" y="163"/>
                  </a:lnTo>
                  <a:lnTo>
                    <a:pt x="7" y="171"/>
                  </a:lnTo>
                  <a:lnTo>
                    <a:pt x="5" y="180"/>
                  </a:lnTo>
                  <a:lnTo>
                    <a:pt x="5" y="190"/>
                  </a:lnTo>
                  <a:lnTo>
                    <a:pt x="7" y="198"/>
                  </a:lnTo>
                  <a:lnTo>
                    <a:pt x="16" y="204"/>
                  </a:lnTo>
                  <a:lnTo>
                    <a:pt x="18" y="198"/>
                  </a:lnTo>
                  <a:lnTo>
                    <a:pt x="16" y="193"/>
                  </a:lnTo>
                  <a:lnTo>
                    <a:pt x="14" y="187"/>
                  </a:lnTo>
                  <a:lnTo>
                    <a:pt x="14" y="180"/>
                  </a:lnTo>
                  <a:lnTo>
                    <a:pt x="20" y="170"/>
                  </a:lnTo>
                  <a:lnTo>
                    <a:pt x="29" y="163"/>
                  </a:lnTo>
                  <a:lnTo>
                    <a:pt x="40" y="161"/>
                  </a:lnTo>
                  <a:lnTo>
                    <a:pt x="50" y="165"/>
                  </a:lnTo>
                  <a:lnTo>
                    <a:pt x="70" y="163"/>
                  </a:lnTo>
                  <a:lnTo>
                    <a:pt x="89" y="153"/>
                  </a:lnTo>
                  <a:lnTo>
                    <a:pt x="107" y="139"/>
                  </a:lnTo>
                  <a:lnTo>
                    <a:pt x="123" y="126"/>
                  </a:lnTo>
                  <a:lnTo>
                    <a:pt x="143" y="112"/>
                  </a:lnTo>
                  <a:lnTo>
                    <a:pt x="163" y="97"/>
                  </a:lnTo>
                  <a:lnTo>
                    <a:pt x="183" y="82"/>
                  </a:lnTo>
                  <a:lnTo>
                    <a:pt x="203" y="65"/>
                  </a:lnTo>
                  <a:lnTo>
                    <a:pt x="220" y="49"/>
                  </a:lnTo>
                  <a:lnTo>
                    <a:pt x="239" y="33"/>
                  </a:lnTo>
                  <a:lnTo>
                    <a:pt x="258" y="16"/>
                  </a:lnTo>
                  <a:lnTo>
                    <a:pt x="275" y="0"/>
                  </a:lnTo>
                  <a:lnTo>
                    <a:pt x="279" y="2"/>
                  </a:lnTo>
                  <a:lnTo>
                    <a:pt x="27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17" name="Freeform 280">
              <a:extLst>
                <a:ext uri="{FF2B5EF4-FFF2-40B4-BE49-F238E27FC236}">
                  <a16:creationId xmlns:a16="http://schemas.microsoft.com/office/drawing/2014/main" id="{795A5D8A-DDDF-446F-BF78-3BD54FBAAABD}"/>
                </a:ext>
              </a:extLst>
            </p:cNvPr>
            <p:cNvSpPr>
              <a:spLocks/>
            </p:cNvSpPr>
            <p:nvPr/>
          </p:nvSpPr>
          <p:spPr bwMode="auto">
            <a:xfrm>
              <a:off x="5420" y="847"/>
              <a:ext cx="99" cy="61"/>
            </a:xfrm>
            <a:custGeom>
              <a:avLst/>
              <a:gdLst>
                <a:gd name="T0" fmla="*/ 11 w 298"/>
                <a:gd name="T1" fmla="*/ 0 h 185"/>
                <a:gd name="T2" fmla="*/ 44 w 298"/>
                <a:gd name="T3" fmla="*/ 2 h 185"/>
                <a:gd name="T4" fmla="*/ 77 w 298"/>
                <a:gd name="T5" fmla="*/ 9 h 185"/>
                <a:gd name="T6" fmla="*/ 107 w 298"/>
                <a:gd name="T7" fmla="*/ 23 h 185"/>
                <a:gd name="T8" fmla="*/ 134 w 298"/>
                <a:gd name="T9" fmla="*/ 43 h 185"/>
                <a:gd name="T10" fmla="*/ 162 w 298"/>
                <a:gd name="T11" fmla="*/ 62 h 185"/>
                <a:gd name="T12" fmla="*/ 190 w 298"/>
                <a:gd name="T13" fmla="*/ 81 h 185"/>
                <a:gd name="T14" fmla="*/ 216 w 298"/>
                <a:gd name="T15" fmla="*/ 101 h 185"/>
                <a:gd name="T16" fmla="*/ 242 w 298"/>
                <a:gd name="T17" fmla="*/ 125 h 185"/>
                <a:gd name="T18" fmla="*/ 258 w 298"/>
                <a:gd name="T19" fmla="*/ 137 h 185"/>
                <a:gd name="T20" fmla="*/ 270 w 298"/>
                <a:gd name="T21" fmla="*/ 154 h 185"/>
                <a:gd name="T22" fmla="*/ 283 w 298"/>
                <a:gd name="T23" fmla="*/ 169 h 185"/>
                <a:gd name="T24" fmla="*/ 298 w 298"/>
                <a:gd name="T25" fmla="*/ 183 h 185"/>
                <a:gd name="T26" fmla="*/ 298 w 298"/>
                <a:gd name="T27" fmla="*/ 183 h 185"/>
                <a:gd name="T28" fmla="*/ 298 w 298"/>
                <a:gd name="T29" fmla="*/ 185 h 185"/>
                <a:gd name="T30" fmla="*/ 280 w 298"/>
                <a:gd name="T31" fmla="*/ 173 h 185"/>
                <a:gd name="T32" fmla="*/ 266 w 298"/>
                <a:gd name="T33" fmla="*/ 156 h 185"/>
                <a:gd name="T34" fmla="*/ 252 w 298"/>
                <a:gd name="T35" fmla="*/ 140 h 185"/>
                <a:gd name="T36" fmla="*/ 236 w 298"/>
                <a:gd name="T37" fmla="*/ 126 h 185"/>
                <a:gd name="T38" fmla="*/ 216 w 298"/>
                <a:gd name="T39" fmla="*/ 106 h 185"/>
                <a:gd name="T40" fmla="*/ 196 w 298"/>
                <a:gd name="T41" fmla="*/ 90 h 185"/>
                <a:gd name="T42" fmla="*/ 175 w 298"/>
                <a:gd name="T43" fmla="*/ 75 h 185"/>
                <a:gd name="T44" fmla="*/ 153 w 298"/>
                <a:gd name="T45" fmla="*/ 61 h 185"/>
                <a:gd name="T46" fmla="*/ 128 w 298"/>
                <a:gd name="T47" fmla="*/ 43 h 185"/>
                <a:gd name="T48" fmla="*/ 103 w 298"/>
                <a:gd name="T49" fmla="*/ 27 h 185"/>
                <a:gd name="T50" fmla="*/ 77 w 298"/>
                <a:gd name="T51" fmla="*/ 14 h 185"/>
                <a:gd name="T52" fmla="*/ 49 w 298"/>
                <a:gd name="T53" fmla="*/ 8 h 185"/>
                <a:gd name="T54" fmla="*/ 38 w 298"/>
                <a:gd name="T55" fmla="*/ 5 h 185"/>
                <a:gd name="T56" fmla="*/ 25 w 298"/>
                <a:gd name="T57" fmla="*/ 4 h 185"/>
                <a:gd name="T58" fmla="*/ 12 w 298"/>
                <a:gd name="T59" fmla="*/ 4 h 185"/>
                <a:gd name="T60" fmla="*/ 1 w 298"/>
                <a:gd name="T61" fmla="*/ 5 h 185"/>
                <a:gd name="T62" fmla="*/ 0 w 298"/>
                <a:gd name="T63" fmla="*/ 3 h 185"/>
                <a:gd name="T64" fmla="*/ 0 w 298"/>
                <a:gd name="T65" fmla="*/ 2 h 185"/>
                <a:gd name="T66" fmla="*/ 2 w 298"/>
                <a:gd name="T67" fmla="*/ 2 h 185"/>
                <a:gd name="T68" fmla="*/ 5 w 298"/>
                <a:gd name="T69" fmla="*/ 2 h 185"/>
                <a:gd name="T70" fmla="*/ 9 w 298"/>
                <a:gd name="T71" fmla="*/ 0 h 185"/>
                <a:gd name="T72" fmla="*/ 11 w 298"/>
                <a:gd name="T73" fmla="*/ 0 h 185"/>
                <a:gd name="T74" fmla="*/ 11 w 298"/>
                <a:gd name="T75"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8" h="185">
                  <a:moveTo>
                    <a:pt x="11" y="0"/>
                  </a:moveTo>
                  <a:lnTo>
                    <a:pt x="44" y="2"/>
                  </a:lnTo>
                  <a:lnTo>
                    <a:pt x="77" y="9"/>
                  </a:lnTo>
                  <a:lnTo>
                    <a:pt x="107" y="23"/>
                  </a:lnTo>
                  <a:lnTo>
                    <a:pt x="134" y="43"/>
                  </a:lnTo>
                  <a:lnTo>
                    <a:pt x="162" y="62"/>
                  </a:lnTo>
                  <a:lnTo>
                    <a:pt x="190" y="81"/>
                  </a:lnTo>
                  <a:lnTo>
                    <a:pt x="216" y="101"/>
                  </a:lnTo>
                  <a:lnTo>
                    <a:pt x="242" y="125"/>
                  </a:lnTo>
                  <a:lnTo>
                    <a:pt x="258" y="137"/>
                  </a:lnTo>
                  <a:lnTo>
                    <a:pt x="270" y="154"/>
                  </a:lnTo>
                  <a:lnTo>
                    <a:pt x="283" y="169"/>
                  </a:lnTo>
                  <a:lnTo>
                    <a:pt x="298" y="183"/>
                  </a:lnTo>
                  <a:lnTo>
                    <a:pt x="298" y="183"/>
                  </a:lnTo>
                  <a:lnTo>
                    <a:pt x="298" y="185"/>
                  </a:lnTo>
                  <a:lnTo>
                    <a:pt x="280" y="173"/>
                  </a:lnTo>
                  <a:lnTo>
                    <a:pt x="266" y="156"/>
                  </a:lnTo>
                  <a:lnTo>
                    <a:pt x="252" y="140"/>
                  </a:lnTo>
                  <a:lnTo>
                    <a:pt x="236" y="126"/>
                  </a:lnTo>
                  <a:lnTo>
                    <a:pt x="216" y="106"/>
                  </a:lnTo>
                  <a:lnTo>
                    <a:pt x="196" y="90"/>
                  </a:lnTo>
                  <a:lnTo>
                    <a:pt x="175" y="75"/>
                  </a:lnTo>
                  <a:lnTo>
                    <a:pt x="153" y="61"/>
                  </a:lnTo>
                  <a:lnTo>
                    <a:pt x="128" y="43"/>
                  </a:lnTo>
                  <a:lnTo>
                    <a:pt x="103" y="27"/>
                  </a:lnTo>
                  <a:lnTo>
                    <a:pt x="77" y="14"/>
                  </a:lnTo>
                  <a:lnTo>
                    <a:pt x="49" y="8"/>
                  </a:lnTo>
                  <a:lnTo>
                    <a:pt x="38" y="5"/>
                  </a:lnTo>
                  <a:lnTo>
                    <a:pt x="25" y="4"/>
                  </a:lnTo>
                  <a:lnTo>
                    <a:pt x="12" y="4"/>
                  </a:lnTo>
                  <a:lnTo>
                    <a:pt x="1" y="5"/>
                  </a:lnTo>
                  <a:lnTo>
                    <a:pt x="0" y="3"/>
                  </a:lnTo>
                  <a:lnTo>
                    <a:pt x="0" y="2"/>
                  </a:lnTo>
                  <a:lnTo>
                    <a:pt x="2" y="2"/>
                  </a:lnTo>
                  <a:lnTo>
                    <a:pt x="5" y="2"/>
                  </a:lnTo>
                  <a:lnTo>
                    <a:pt x="9" y="0"/>
                  </a:lnTo>
                  <a:lnTo>
                    <a:pt x="11"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18" name="Freeform 281">
              <a:extLst>
                <a:ext uri="{FF2B5EF4-FFF2-40B4-BE49-F238E27FC236}">
                  <a16:creationId xmlns:a16="http://schemas.microsoft.com/office/drawing/2014/main" id="{D3420030-D651-477A-B8F4-AB068651E053}"/>
                </a:ext>
              </a:extLst>
            </p:cNvPr>
            <p:cNvSpPr>
              <a:spLocks/>
            </p:cNvSpPr>
            <p:nvPr/>
          </p:nvSpPr>
          <p:spPr bwMode="auto">
            <a:xfrm>
              <a:off x="5518" y="908"/>
              <a:ext cx="15" cy="32"/>
            </a:xfrm>
            <a:custGeom>
              <a:avLst/>
              <a:gdLst>
                <a:gd name="T0" fmla="*/ 1 w 45"/>
                <a:gd name="T1" fmla="*/ 0 h 96"/>
                <a:gd name="T2" fmla="*/ 8 w 45"/>
                <a:gd name="T3" fmla="*/ 5 h 96"/>
                <a:gd name="T4" fmla="*/ 14 w 45"/>
                <a:gd name="T5" fmla="*/ 12 h 96"/>
                <a:gd name="T6" fmla="*/ 19 w 45"/>
                <a:gd name="T7" fmla="*/ 20 h 96"/>
                <a:gd name="T8" fmla="*/ 24 w 45"/>
                <a:gd name="T9" fmla="*/ 27 h 96"/>
                <a:gd name="T10" fmla="*/ 30 w 45"/>
                <a:gd name="T11" fmla="*/ 39 h 96"/>
                <a:gd name="T12" fmla="*/ 38 w 45"/>
                <a:gd name="T13" fmla="*/ 50 h 96"/>
                <a:gd name="T14" fmla="*/ 42 w 45"/>
                <a:gd name="T15" fmla="*/ 61 h 96"/>
                <a:gd name="T16" fmla="*/ 44 w 45"/>
                <a:gd name="T17" fmla="*/ 75 h 96"/>
                <a:gd name="T18" fmla="*/ 44 w 45"/>
                <a:gd name="T19" fmla="*/ 80 h 96"/>
                <a:gd name="T20" fmla="*/ 45 w 45"/>
                <a:gd name="T21" fmla="*/ 86 h 96"/>
                <a:gd name="T22" fmla="*/ 45 w 45"/>
                <a:gd name="T23" fmla="*/ 93 h 96"/>
                <a:gd name="T24" fmla="*/ 42 w 45"/>
                <a:gd name="T25" fmla="*/ 96 h 96"/>
                <a:gd name="T26" fmla="*/ 39 w 45"/>
                <a:gd name="T27" fmla="*/ 80 h 96"/>
                <a:gd name="T28" fmla="*/ 37 w 45"/>
                <a:gd name="T29" fmla="*/ 64 h 96"/>
                <a:gd name="T30" fmla="*/ 32 w 45"/>
                <a:gd name="T31" fmla="*/ 49 h 96"/>
                <a:gd name="T32" fmla="*/ 23 w 45"/>
                <a:gd name="T33" fmla="*/ 35 h 96"/>
                <a:gd name="T34" fmla="*/ 18 w 45"/>
                <a:gd name="T35" fmla="*/ 26 h 96"/>
                <a:gd name="T36" fmla="*/ 13 w 45"/>
                <a:gd name="T37" fmla="*/ 17 h 96"/>
                <a:gd name="T38" fmla="*/ 5 w 45"/>
                <a:gd name="T39" fmla="*/ 10 h 96"/>
                <a:gd name="T40" fmla="*/ 0 w 45"/>
                <a:gd name="T41" fmla="*/ 2 h 96"/>
                <a:gd name="T42" fmla="*/ 0 w 45"/>
                <a:gd name="T43" fmla="*/ 0 h 96"/>
                <a:gd name="T44" fmla="*/ 1 w 45"/>
                <a:gd name="T45" fmla="*/ 0 h 96"/>
                <a:gd name="T46" fmla="*/ 1 w 45"/>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96">
                  <a:moveTo>
                    <a:pt x="1" y="0"/>
                  </a:moveTo>
                  <a:lnTo>
                    <a:pt x="8" y="5"/>
                  </a:lnTo>
                  <a:lnTo>
                    <a:pt x="14" y="12"/>
                  </a:lnTo>
                  <a:lnTo>
                    <a:pt x="19" y="20"/>
                  </a:lnTo>
                  <a:lnTo>
                    <a:pt x="24" y="27"/>
                  </a:lnTo>
                  <a:lnTo>
                    <a:pt x="30" y="39"/>
                  </a:lnTo>
                  <a:lnTo>
                    <a:pt x="38" y="50"/>
                  </a:lnTo>
                  <a:lnTo>
                    <a:pt x="42" y="61"/>
                  </a:lnTo>
                  <a:lnTo>
                    <a:pt x="44" y="75"/>
                  </a:lnTo>
                  <a:lnTo>
                    <a:pt x="44" y="80"/>
                  </a:lnTo>
                  <a:lnTo>
                    <a:pt x="45" y="86"/>
                  </a:lnTo>
                  <a:lnTo>
                    <a:pt x="45" y="93"/>
                  </a:lnTo>
                  <a:lnTo>
                    <a:pt x="42" y="96"/>
                  </a:lnTo>
                  <a:lnTo>
                    <a:pt x="39" y="80"/>
                  </a:lnTo>
                  <a:lnTo>
                    <a:pt x="37" y="64"/>
                  </a:lnTo>
                  <a:lnTo>
                    <a:pt x="32" y="49"/>
                  </a:lnTo>
                  <a:lnTo>
                    <a:pt x="23" y="35"/>
                  </a:lnTo>
                  <a:lnTo>
                    <a:pt x="18" y="26"/>
                  </a:lnTo>
                  <a:lnTo>
                    <a:pt x="13" y="17"/>
                  </a:lnTo>
                  <a:lnTo>
                    <a:pt x="5" y="10"/>
                  </a:lnTo>
                  <a:lnTo>
                    <a:pt x="0" y="2"/>
                  </a:lnTo>
                  <a:lnTo>
                    <a:pt x="0" y="0"/>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19" name="Freeform 282">
              <a:extLst>
                <a:ext uri="{FF2B5EF4-FFF2-40B4-BE49-F238E27FC236}">
                  <a16:creationId xmlns:a16="http://schemas.microsoft.com/office/drawing/2014/main" id="{C16474B8-2772-4D78-87B2-6B38A33B3BA0}"/>
                </a:ext>
              </a:extLst>
            </p:cNvPr>
            <p:cNvSpPr>
              <a:spLocks/>
            </p:cNvSpPr>
            <p:nvPr/>
          </p:nvSpPr>
          <p:spPr bwMode="auto">
            <a:xfrm>
              <a:off x="5407" y="983"/>
              <a:ext cx="45" cy="73"/>
            </a:xfrm>
            <a:custGeom>
              <a:avLst/>
              <a:gdLst>
                <a:gd name="T0" fmla="*/ 72 w 135"/>
                <a:gd name="T1" fmla="*/ 0 h 220"/>
                <a:gd name="T2" fmla="*/ 76 w 135"/>
                <a:gd name="T3" fmla="*/ 4 h 220"/>
                <a:gd name="T4" fmla="*/ 71 w 135"/>
                <a:gd name="T5" fmla="*/ 5 h 220"/>
                <a:gd name="T6" fmla="*/ 66 w 135"/>
                <a:gd name="T7" fmla="*/ 7 h 220"/>
                <a:gd name="T8" fmla="*/ 59 w 135"/>
                <a:gd name="T9" fmla="*/ 7 h 220"/>
                <a:gd name="T10" fmla="*/ 57 w 135"/>
                <a:gd name="T11" fmla="*/ 9 h 220"/>
                <a:gd name="T12" fmla="*/ 43 w 135"/>
                <a:gd name="T13" fmla="*/ 10 h 220"/>
                <a:gd name="T14" fmla="*/ 29 w 135"/>
                <a:gd name="T15" fmla="*/ 12 h 220"/>
                <a:gd name="T16" fmla="*/ 17 w 135"/>
                <a:gd name="T17" fmla="*/ 16 h 220"/>
                <a:gd name="T18" fmla="*/ 5 w 135"/>
                <a:gd name="T19" fmla="*/ 22 h 220"/>
                <a:gd name="T20" fmla="*/ 10 w 135"/>
                <a:gd name="T21" fmla="*/ 31 h 220"/>
                <a:gd name="T22" fmla="*/ 19 w 135"/>
                <a:gd name="T23" fmla="*/ 44 h 220"/>
                <a:gd name="T24" fmla="*/ 28 w 135"/>
                <a:gd name="T25" fmla="*/ 56 h 220"/>
                <a:gd name="T26" fmla="*/ 37 w 135"/>
                <a:gd name="T27" fmla="*/ 73 h 220"/>
                <a:gd name="T28" fmla="*/ 45 w 135"/>
                <a:gd name="T29" fmla="*/ 90 h 220"/>
                <a:gd name="T30" fmla="*/ 57 w 135"/>
                <a:gd name="T31" fmla="*/ 108 h 220"/>
                <a:gd name="T32" fmla="*/ 68 w 135"/>
                <a:gd name="T33" fmla="*/ 124 h 220"/>
                <a:gd name="T34" fmla="*/ 82 w 135"/>
                <a:gd name="T35" fmla="*/ 143 h 220"/>
                <a:gd name="T36" fmla="*/ 92 w 135"/>
                <a:gd name="T37" fmla="*/ 156 h 220"/>
                <a:gd name="T38" fmla="*/ 103 w 135"/>
                <a:gd name="T39" fmla="*/ 168 h 220"/>
                <a:gd name="T40" fmla="*/ 113 w 135"/>
                <a:gd name="T41" fmla="*/ 182 h 220"/>
                <a:gd name="T42" fmla="*/ 123 w 135"/>
                <a:gd name="T43" fmla="*/ 197 h 220"/>
                <a:gd name="T44" fmla="*/ 126 w 135"/>
                <a:gd name="T45" fmla="*/ 200 h 220"/>
                <a:gd name="T46" fmla="*/ 128 w 135"/>
                <a:gd name="T47" fmla="*/ 207 h 220"/>
                <a:gd name="T48" fmla="*/ 132 w 135"/>
                <a:gd name="T49" fmla="*/ 213 h 220"/>
                <a:gd name="T50" fmla="*/ 135 w 135"/>
                <a:gd name="T51" fmla="*/ 220 h 220"/>
                <a:gd name="T52" fmla="*/ 131 w 135"/>
                <a:gd name="T53" fmla="*/ 220 h 220"/>
                <a:gd name="T54" fmla="*/ 128 w 135"/>
                <a:gd name="T55" fmla="*/ 216 h 220"/>
                <a:gd name="T56" fmla="*/ 126 w 135"/>
                <a:gd name="T57" fmla="*/ 208 h 220"/>
                <a:gd name="T58" fmla="*/ 122 w 135"/>
                <a:gd name="T59" fmla="*/ 202 h 220"/>
                <a:gd name="T60" fmla="*/ 120 w 135"/>
                <a:gd name="T61" fmla="*/ 197 h 220"/>
                <a:gd name="T62" fmla="*/ 110 w 135"/>
                <a:gd name="T63" fmla="*/ 186 h 220"/>
                <a:gd name="T64" fmla="*/ 101 w 135"/>
                <a:gd name="T65" fmla="*/ 176 h 220"/>
                <a:gd name="T66" fmla="*/ 92 w 135"/>
                <a:gd name="T67" fmla="*/ 164 h 220"/>
                <a:gd name="T68" fmla="*/ 84 w 135"/>
                <a:gd name="T69" fmla="*/ 152 h 220"/>
                <a:gd name="T70" fmla="*/ 74 w 135"/>
                <a:gd name="T71" fmla="*/ 141 h 220"/>
                <a:gd name="T72" fmla="*/ 66 w 135"/>
                <a:gd name="T73" fmla="*/ 130 h 220"/>
                <a:gd name="T74" fmla="*/ 58 w 135"/>
                <a:gd name="T75" fmla="*/ 119 h 220"/>
                <a:gd name="T76" fmla="*/ 52 w 135"/>
                <a:gd name="T77" fmla="*/ 108 h 220"/>
                <a:gd name="T78" fmla="*/ 40 w 135"/>
                <a:gd name="T79" fmla="*/ 92 h 220"/>
                <a:gd name="T80" fmla="*/ 32 w 135"/>
                <a:gd name="T81" fmla="*/ 75 h 220"/>
                <a:gd name="T82" fmla="*/ 23 w 135"/>
                <a:gd name="T83" fmla="*/ 58 h 220"/>
                <a:gd name="T84" fmla="*/ 12 w 135"/>
                <a:gd name="T85" fmla="*/ 41 h 220"/>
                <a:gd name="T86" fmla="*/ 6 w 135"/>
                <a:gd name="T87" fmla="*/ 34 h 220"/>
                <a:gd name="T88" fmla="*/ 1 w 135"/>
                <a:gd name="T89" fmla="*/ 27 h 220"/>
                <a:gd name="T90" fmla="*/ 0 w 135"/>
                <a:gd name="T91" fmla="*/ 21 h 220"/>
                <a:gd name="T92" fmla="*/ 6 w 135"/>
                <a:gd name="T93" fmla="*/ 16 h 220"/>
                <a:gd name="T94" fmla="*/ 22 w 135"/>
                <a:gd name="T95" fmla="*/ 10 h 220"/>
                <a:gd name="T96" fmla="*/ 38 w 135"/>
                <a:gd name="T97" fmla="*/ 6 h 220"/>
                <a:gd name="T98" fmla="*/ 55 w 135"/>
                <a:gd name="T99" fmla="*/ 4 h 220"/>
                <a:gd name="T100" fmla="*/ 72 w 135"/>
                <a:gd name="T101" fmla="*/ 0 h 220"/>
                <a:gd name="T102" fmla="*/ 72 w 135"/>
                <a:gd name="T10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 h="220">
                  <a:moveTo>
                    <a:pt x="72" y="0"/>
                  </a:moveTo>
                  <a:lnTo>
                    <a:pt x="76" y="4"/>
                  </a:lnTo>
                  <a:lnTo>
                    <a:pt x="71" y="5"/>
                  </a:lnTo>
                  <a:lnTo>
                    <a:pt x="66" y="7"/>
                  </a:lnTo>
                  <a:lnTo>
                    <a:pt x="59" y="7"/>
                  </a:lnTo>
                  <a:lnTo>
                    <a:pt x="57" y="9"/>
                  </a:lnTo>
                  <a:lnTo>
                    <a:pt x="43" y="10"/>
                  </a:lnTo>
                  <a:lnTo>
                    <a:pt x="29" y="12"/>
                  </a:lnTo>
                  <a:lnTo>
                    <a:pt x="17" y="16"/>
                  </a:lnTo>
                  <a:lnTo>
                    <a:pt x="5" y="22"/>
                  </a:lnTo>
                  <a:lnTo>
                    <a:pt x="10" y="31"/>
                  </a:lnTo>
                  <a:lnTo>
                    <a:pt x="19" y="44"/>
                  </a:lnTo>
                  <a:lnTo>
                    <a:pt x="28" y="56"/>
                  </a:lnTo>
                  <a:lnTo>
                    <a:pt x="37" y="73"/>
                  </a:lnTo>
                  <a:lnTo>
                    <a:pt x="45" y="90"/>
                  </a:lnTo>
                  <a:lnTo>
                    <a:pt x="57" y="108"/>
                  </a:lnTo>
                  <a:lnTo>
                    <a:pt x="68" y="124"/>
                  </a:lnTo>
                  <a:lnTo>
                    <a:pt x="82" y="143"/>
                  </a:lnTo>
                  <a:lnTo>
                    <a:pt x="92" y="156"/>
                  </a:lnTo>
                  <a:lnTo>
                    <a:pt x="103" y="168"/>
                  </a:lnTo>
                  <a:lnTo>
                    <a:pt x="113" y="182"/>
                  </a:lnTo>
                  <a:lnTo>
                    <a:pt x="123" y="197"/>
                  </a:lnTo>
                  <a:lnTo>
                    <a:pt x="126" y="200"/>
                  </a:lnTo>
                  <a:lnTo>
                    <a:pt x="128" y="207"/>
                  </a:lnTo>
                  <a:lnTo>
                    <a:pt x="132" y="213"/>
                  </a:lnTo>
                  <a:lnTo>
                    <a:pt x="135" y="220"/>
                  </a:lnTo>
                  <a:lnTo>
                    <a:pt x="131" y="220"/>
                  </a:lnTo>
                  <a:lnTo>
                    <a:pt x="128" y="216"/>
                  </a:lnTo>
                  <a:lnTo>
                    <a:pt x="126" y="208"/>
                  </a:lnTo>
                  <a:lnTo>
                    <a:pt x="122" y="202"/>
                  </a:lnTo>
                  <a:lnTo>
                    <a:pt x="120" y="197"/>
                  </a:lnTo>
                  <a:lnTo>
                    <a:pt x="110" y="186"/>
                  </a:lnTo>
                  <a:lnTo>
                    <a:pt x="101" y="176"/>
                  </a:lnTo>
                  <a:lnTo>
                    <a:pt x="92" y="164"/>
                  </a:lnTo>
                  <a:lnTo>
                    <a:pt x="84" y="152"/>
                  </a:lnTo>
                  <a:lnTo>
                    <a:pt x="74" y="141"/>
                  </a:lnTo>
                  <a:lnTo>
                    <a:pt x="66" y="130"/>
                  </a:lnTo>
                  <a:lnTo>
                    <a:pt x="58" y="119"/>
                  </a:lnTo>
                  <a:lnTo>
                    <a:pt x="52" y="108"/>
                  </a:lnTo>
                  <a:lnTo>
                    <a:pt x="40" y="92"/>
                  </a:lnTo>
                  <a:lnTo>
                    <a:pt x="32" y="75"/>
                  </a:lnTo>
                  <a:lnTo>
                    <a:pt x="23" y="58"/>
                  </a:lnTo>
                  <a:lnTo>
                    <a:pt x="12" y="41"/>
                  </a:lnTo>
                  <a:lnTo>
                    <a:pt x="6" y="34"/>
                  </a:lnTo>
                  <a:lnTo>
                    <a:pt x="1" y="27"/>
                  </a:lnTo>
                  <a:lnTo>
                    <a:pt x="0" y="21"/>
                  </a:lnTo>
                  <a:lnTo>
                    <a:pt x="6" y="16"/>
                  </a:lnTo>
                  <a:lnTo>
                    <a:pt x="22" y="10"/>
                  </a:lnTo>
                  <a:lnTo>
                    <a:pt x="38" y="6"/>
                  </a:lnTo>
                  <a:lnTo>
                    <a:pt x="55" y="4"/>
                  </a:lnTo>
                  <a:lnTo>
                    <a:pt x="72" y="0"/>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20" name="Freeform 283">
              <a:extLst>
                <a:ext uri="{FF2B5EF4-FFF2-40B4-BE49-F238E27FC236}">
                  <a16:creationId xmlns:a16="http://schemas.microsoft.com/office/drawing/2014/main" id="{16EF489B-AA12-4787-9B22-5C47F8D0ABC4}"/>
                </a:ext>
              </a:extLst>
            </p:cNvPr>
            <p:cNvSpPr>
              <a:spLocks/>
            </p:cNvSpPr>
            <p:nvPr/>
          </p:nvSpPr>
          <p:spPr bwMode="auto">
            <a:xfrm>
              <a:off x="5358" y="847"/>
              <a:ext cx="84" cy="102"/>
            </a:xfrm>
            <a:custGeom>
              <a:avLst/>
              <a:gdLst>
                <a:gd name="T0" fmla="*/ 188 w 253"/>
                <a:gd name="T1" fmla="*/ 2 h 306"/>
                <a:gd name="T2" fmla="*/ 178 w 253"/>
                <a:gd name="T3" fmla="*/ 0 h 306"/>
                <a:gd name="T4" fmla="*/ 170 w 253"/>
                <a:gd name="T5" fmla="*/ 2 h 306"/>
                <a:gd name="T6" fmla="*/ 121 w 253"/>
                <a:gd name="T7" fmla="*/ 22 h 306"/>
                <a:gd name="T8" fmla="*/ 79 w 253"/>
                <a:gd name="T9" fmla="*/ 59 h 306"/>
                <a:gd name="T10" fmla="*/ 44 w 253"/>
                <a:gd name="T11" fmla="*/ 91 h 306"/>
                <a:gd name="T12" fmla="*/ 14 w 253"/>
                <a:gd name="T13" fmla="*/ 125 h 306"/>
                <a:gd name="T14" fmla="*/ 2 w 253"/>
                <a:gd name="T15" fmla="*/ 141 h 306"/>
                <a:gd name="T16" fmla="*/ 2 w 253"/>
                <a:gd name="T17" fmla="*/ 156 h 306"/>
                <a:gd name="T18" fmla="*/ 20 w 253"/>
                <a:gd name="T19" fmla="*/ 175 h 306"/>
                <a:gd name="T20" fmla="*/ 35 w 253"/>
                <a:gd name="T21" fmla="*/ 196 h 306"/>
                <a:gd name="T22" fmla="*/ 49 w 253"/>
                <a:gd name="T23" fmla="*/ 210 h 306"/>
                <a:gd name="T24" fmla="*/ 64 w 253"/>
                <a:gd name="T25" fmla="*/ 214 h 306"/>
                <a:gd name="T26" fmla="*/ 93 w 253"/>
                <a:gd name="T27" fmla="*/ 199 h 306"/>
                <a:gd name="T28" fmla="*/ 121 w 253"/>
                <a:gd name="T29" fmla="*/ 186 h 306"/>
                <a:gd name="T30" fmla="*/ 132 w 253"/>
                <a:gd name="T31" fmla="*/ 180 h 306"/>
                <a:gd name="T32" fmla="*/ 144 w 253"/>
                <a:gd name="T33" fmla="*/ 175 h 306"/>
                <a:gd name="T34" fmla="*/ 156 w 253"/>
                <a:gd name="T35" fmla="*/ 181 h 306"/>
                <a:gd name="T36" fmla="*/ 172 w 253"/>
                <a:gd name="T37" fmla="*/ 194 h 306"/>
                <a:gd name="T38" fmla="*/ 193 w 253"/>
                <a:gd name="T39" fmla="*/ 218 h 306"/>
                <a:gd name="T40" fmla="*/ 209 w 253"/>
                <a:gd name="T41" fmla="*/ 239 h 306"/>
                <a:gd name="T42" fmla="*/ 217 w 253"/>
                <a:gd name="T43" fmla="*/ 253 h 306"/>
                <a:gd name="T44" fmla="*/ 227 w 253"/>
                <a:gd name="T45" fmla="*/ 268 h 306"/>
                <a:gd name="T46" fmla="*/ 237 w 253"/>
                <a:gd name="T47" fmla="*/ 287 h 306"/>
                <a:gd name="T48" fmla="*/ 249 w 253"/>
                <a:gd name="T49" fmla="*/ 306 h 306"/>
                <a:gd name="T50" fmla="*/ 249 w 253"/>
                <a:gd name="T51" fmla="*/ 297 h 306"/>
                <a:gd name="T52" fmla="*/ 225 w 253"/>
                <a:gd name="T53" fmla="*/ 258 h 306"/>
                <a:gd name="T54" fmla="*/ 198 w 253"/>
                <a:gd name="T55" fmla="*/ 218 h 306"/>
                <a:gd name="T56" fmla="*/ 168 w 253"/>
                <a:gd name="T57" fmla="*/ 183 h 306"/>
                <a:gd name="T58" fmla="*/ 152 w 253"/>
                <a:gd name="T59" fmla="*/ 170 h 306"/>
                <a:gd name="T60" fmla="*/ 158 w 253"/>
                <a:gd name="T61" fmla="*/ 165 h 306"/>
                <a:gd name="T62" fmla="*/ 160 w 253"/>
                <a:gd name="T63" fmla="*/ 163 h 306"/>
                <a:gd name="T64" fmla="*/ 157 w 253"/>
                <a:gd name="T65" fmla="*/ 161 h 306"/>
                <a:gd name="T66" fmla="*/ 139 w 253"/>
                <a:gd name="T67" fmla="*/ 171 h 306"/>
                <a:gd name="T68" fmla="*/ 109 w 253"/>
                <a:gd name="T69" fmla="*/ 186 h 306"/>
                <a:gd name="T70" fmla="*/ 84 w 253"/>
                <a:gd name="T71" fmla="*/ 199 h 306"/>
                <a:gd name="T72" fmla="*/ 63 w 253"/>
                <a:gd name="T73" fmla="*/ 210 h 306"/>
                <a:gd name="T74" fmla="*/ 49 w 253"/>
                <a:gd name="T75" fmla="*/ 204 h 306"/>
                <a:gd name="T76" fmla="*/ 35 w 253"/>
                <a:gd name="T77" fmla="*/ 188 h 306"/>
                <a:gd name="T78" fmla="*/ 23 w 253"/>
                <a:gd name="T79" fmla="*/ 171 h 306"/>
                <a:gd name="T80" fmla="*/ 7 w 253"/>
                <a:gd name="T81" fmla="*/ 157 h 306"/>
                <a:gd name="T82" fmla="*/ 9 w 253"/>
                <a:gd name="T83" fmla="*/ 139 h 306"/>
                <a:gd name="T84" fmla="*/ 23 w 253"/>
                <a:gd name="T85" fmla="*/ 120 h 306"/>
                <a:gd name="T86" fmla="*/ 40 w 253"/>
                <a:gd name="T87" fmla="*/ 101 h 306"/>
                <a:gd name="T88" fmla="*/ 63 w 253"/>
                <a:gd name="T89" fmla="*/ 81 h 306"/>
                <a:gd name="T90" fmla="*/ 93 w 253"/>
                <a:gd name="T91" fmla="*/ 52 h 306"/>
                <a:gd name="T92" fmla="*/ 136 w 253"/>
                <a:gd name="T93" fmla="*/ 19 h 306"/>
                <a:gd name="T94" fmla="*/ 168 w 253"/>
                <a:gd name="T95" fmla="*/ 7 h 306"/>
                <a:gd name="T96" fmla="*/ 185 w 253"/>
                <a:gd name="T97" fmla="*/ 5 h 306"/>
                <a:gd name="T98" fmla="*/ 191 w 253"/>
                <a:gd name="T99" fmla="*/ 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3" h="306">
                  <a:moveTo>
                    <a:pt x="191" y="5"/>
                  </a:moveTo>
                  <a:lnTo>
                    <a:pt x="188" y="2"/>
                  </a:lnTo>
                  <a:lnTo>
                    <a:pt x="185" y="0"/>
                  </a:lnTo>
                  <a:lnTo>
                    <a:pt x="178" y="0"/>
                  </a:lnTo>
                  <a:lnTo>
                    <a:pt x="173" y="0"/>
                  </a:lnTo>
                  <a:lnTo>
                    <a:pt x="170" y="2"/>
                  </a:lnTo>
                  <a:lnTo>
                    <a:pt x="144" y="9"/>
                  </a:lnTo>
                  <a:lnTo>
                    <a:pt x="121" y="22"/>
                  </a:lnTo>
                  <a:lnTo>
                    <a:pt x="99" y="39"/>
                  </a:lnTo>
                  <a:lnTo>
                    <a:pt x="79" y="59"/>
                  </a:lnTo>
                  <a:lnTo>
                    <a:pt x="61" y="75"/>
                  </a:lnTo>
                  <a:lnTo>
                    <a:pt x="44" y="91"/>
                  </a:lnTo>
                  <a:lnTo>
                    <a:pt x="28" y="107"/>
                  </a:lnTo>
                  <a:lnTo>
                    <a:pt x="14" y="125"/>
                  </a:lnTo>
                  <a:lnTo>
                    <a:pt x="7" y="132"/>
                  </a:lnTo>
                  <a:lnTo>
                    <a:pt x="2" y="141"/>
                  </a:lnTo>
                  <a:lnTo>
                    <a:pt x="0" y="149"/>
                  </a:lnTo>
                  <a:lnTo>
                    <a:pt x="2" y="156"/>
                  </a:lnTo>
                  <a:lnTo>
                    <a:pt x="11" y="165"/>
                  </a:lnTo>
                  <a:lnTo>
                    <a:pt x="20" y="175"/>
                  </a:lnTo>
                  <a:lnTo>
                    <a:pt x="28" y="185"/>
                  </a:lnTo>
                  <a:lnTo>
                    <a:pt x="35" y="196"/>
                  </a:lnTo>
                  <a:lnTo>
                    <a:pt x="41" y="203"/>
                  </a:lnTo>
                  <a:lnTo>
                    <a:pt x="49" y="210"/>
                  </a:lnTo>
                  <a:lnTo>
                    <a:pt x="56" y="214"/>
                  </a:lnTo>
                  <a:lnTo>
                    <a:pt x="64" y="214"/>
                  </a:lnTo>
                  <a:lnTo>
                    <a:pt x="78" y="207"/>
                  </a:lnTo>
                  <a:lnTo>
                    <a:pt x="93" y="199"/>
                  </a:lnTo>
                  <a:lnTo>
                    <a:pt x="107" y="193"/>
                  </a:lnTo>
                  <a:lnTo>
                    <a:pt x="121" y="186"/>
                  </a:lnTo>
                  <a:lnTo>
                    <a:pt x="126" y="184"/>
                  </a:lnTo>
                  <a:lnTo>
                    <a:pt x="132" y="180"/>
                  </a:lnTo>
                  <a:lnTo>
                    <a:pt x="138" y="178"/>
                  </a:lnTo>
                  <a:lnTo>
                    <a:pt x="144" y="175"/>
                  </a:lnTo>
                  <a:lnTo>
                    <a:pt x="149" y="178"/>
                  </a:lnTo>
                  <a:lnTo>
                    <a:pt x="156" y="181"/>
                  </a:lnTo>
                  <a:lnTo>
                    <a:pt x="165" y="186"/>
                  </a:lnTo>
                  <a:lnTo>
                    <a:pt x="172" y="194"/>
                  </a:lnTo>
                  <a:lnTo>
                    <a:pt x="183" y="205"/>
                  </a:lnTo>
                  <a:lnTo>
                    <a:pt x="193" y="218"/>
                  </a:lnTo>
                  <a:lnTo>
                    <a:pt x="201" y="229"/>
                  </a:lnTo>
                  <a:lnTo>
                    <a:pt x="209" y="239"/>
                  </a:lnTo>
                  <a:lnTo>
                    <a:pt x="214" y="245"/>
                  </a:lnTo>
                  <a:lnTo>
                    <a:pt x="217" y="253"/>
                  </a:lnTo>
                  <a:lnTo>
                    <a:pt x="222" y="261"/>
                  </a:lnTo>
                  <a:lnTo>
                    <a:pt x="227" y="268"/>
                  </a:lnTo>
                  <a:lnTo>
                    <a:pt x="232" y="277"/>
                  </a:lnTo>
                  <a:lnTo>
                    <a:pt x="237" y="287"/>
                  </a:lnTo>
                  <a:lnTo>
                    <a:pt x="242" y="296"/>
                  </a:lnTo>
                  <a:lnTo>
                    <a:pt x="249" y="306"/>
                  </a:lnTo>
                  <a:lnTo>
                    <a:pt x="253" y="305"/>
                  </a:lnTo>
                  <a:lnTo>
                    <a:pt x="249" y="297"/>
                  </a:lnTo>
                  <a:lnTo>
                    <a:pt x="239" y="281"/>
                  </a:lnTo>
                  <a:lnTo>
                    <a:pt x="225" y="258"/>
                  </a:lnTo>
                  <a:lnTo>
                    <a:pt x="210" y="237"/>
                  </a:lnTo>
                  <a:lnTo>
                    <a:pt x="198" y="218"/>
                  </a:lnTo>
                  <a:lnTo>
                    <a:pt x="183" y="199"/>
                  </a:lnTo>
                  <a:lnTo>
                    <a:pt x="168" y="183"/>
                  </a:lnTo>
                  <a:lnTo>
                    <a:pt x="149" y="173"/>
                  </a:lnTo>
                  <a:lnTo>
                    <a:pt x="152" y="170"/>
                  </a:lnTo>
                  <a:lnTo>
                    <a:pt x="156" y="168"/>
                  </a:lnTo>
                  <a:lnTo>
                    <a:pt x="158" y="165"/>
                  </a:lnTo>
                  <a:lnTo>
                    <a:pt x="160" y="164"/>
                  </a:lnTo>
                  <a:lnTo>
                    <a:pt x="160" y="163"/>
                  </a:lnTo>
                  <a:lnTo>
                    <a:pt x="158" y="161"/>
                  </a:lnTo>
                  <a:lnTo>
                    <a:pt x="157" y="161"/>
                  </a:lnTo>
                  <a:lnTo>
                    <a:pt x="153" y="163"/>
                  </a:lnTo>
                  <a:lnTo>
                    <a:pt x="139" y="171"/>
                  </a:lnTo>
                  <a:lnTo>
                    <a:pt x="126" y="179"/>
                  </a:lnTo>
                  <a:lnTo>
                    <a:pt x="109" y="186"/>
                  </a:lnTo>
                  <a:lnTo>
                    <a:pt x="95" y="194"/>
                  </a:lnTo>
                  <a:lnTo>
                    <a:pt x="84" y="199"/>
                  </a:lnTo>
                  <a:lnTo>
                    <a:pt x="73" y="205"/>
                  </a:lnTo>
                  <a:lnTo>
                    <a:pt x="63" y="210"/>
                  </a:lnTo>
                  <a:lnTo>
                    <a:pt x="56" y="210"/>
                  </a:lnTo>
                  <a:lnTo>
                    <a:pt x="49" y="204"/>
                  </a:lnTo>
                  <a:lnTo>
                    <a:pt x="41" y="196"/>
                  </a:lnTo>
                  <a:lnTo>
                    <a:pt x="35" y="188"/>
                  </a:lnTo>
                  <a:lnTo>
                    <a:pt x="29" y="180"/>
                  </a:lnTo>
                  <a:lnTo>
                    <a:pt x="23" y="171"/>
                  </a:lnTo>
                  <a:lnTo>
                    <a:pt x="15" y="164"/>
                  </a:lnTo>
                  <a:lnTo>
                    <a:pt x="7" y="157"/>
                  </a:lnTo>
                  <a:lnTo>
                    <a:pt x="4" y="150"/>
                  </a:lnTo>
                  <a:lnTo>
                    <a:pt x="9" y="139"/>
                  </a:lnTo>
                  <a:lnTo>
                    <a:pt x="15" y="130"/>
                  </a:lnTo>
                  <a:lnTo>
                    <a:pt x="23" y="120"/>
                  </a:lnTo>
                  <a:lnTo>
                    <a:pt x="31" y="112"/>
                  </a:lnTo>
                  <a:lnTo>
                    <a:pt x="40" y="101"/>
                  </a:lnTo>
                  <a:lnTo>
                    <a:pt x="51" y="91"/>
                  </a:lnTo>
                  <a:lnTo>
                    <a:pt x="63" y="81"/>
                  </a:lnTo>
                  <a:lnTo>
                    <a:pt x="74" y="71"/>
                  </a:lnTo>
                  <a:lnTo>
                    <a:pt x="93" y="52"/>
                  </a:lnTo>
                  <a:lnTo>
                    <a:pt x="113" y="33"/>
                  </a:lnTo>
                  <a:lnTo>
                    <a:pt x="136" y="19"/>
                  </a:lnTo>
                  <a:lnTo>
                    <a:pt x="160" y="9"/>
                  </a:lnTo>
                  <a:lnTo>
                    <a:pt x="168" y="7"/>
                  </a:lnTo>
                  <a:lnTo>
                    <a:pt x="177" y="5"/>
                  </a:lnTo>
                  <a:lnTo>
                    <a:pt x="185" y="5"/>
                  </a:lnTo>
                  <a:lnTo>
                    <a:pt x="191" y="5"/>
                  </a:lnTo>
                  <a:lnTo>
                    <a:pt x="19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21" name="Freeform 284">
              <a:extLst>
                <a:ext uri="{FF2B5EF4-FFF2-40B4-BE49-F238E27FC236}">
                  <a16:creationId xmlns:a16="http://schemas.microsoft.com/office/drawing/2014/main" id="{0D172478-27A1-478C-861F-492CE93F5CBB}"/>
                </a:ext>
              </a:extLst>
            </p:cNvPr>
            <p:cNvSpPr>
              <a:spLocks/>
            </p:cNvSpPr>
            <p:nvPr/>
          </p:nvSpPr>
          <p:spPr bwMode="auto">
            <a:xfrm>
              <a:off x="5460" y="974"/>
              <a:ext cx="65" cy="22"/>
            </a:xfrm>
            <a:custGeom>
              <a:avLst/>
              <a:gdLst>
                <a:gd name="T0" fmla="*/ 186 w 194"/>
                <a:gd name="T1" fmla="*/ 0 h 67"/>
                <a:gd name="T2" fmla="*/ 194 w 194"/>
                <a:gd name="T3" fmla="*/ 12 h 67"/>
                <a:gd name="T4" fmla="*/ 193 w 194"/>
                <a:gd name="T5" fmla="*/ 26 h 67"/>
                <a:gd name="T6" fmla="*/ 184 w 194"/>
                <a:gd name="T7" fmla="*/ 37 h 67"/>
                <a:gd name="T8" fmla="*/ 170 w 194"/>
                <a:gd name="T9" fmla="*/ 44 h 67"/>
                <a:gd name="T10" fmla="*/ 147 w 194"/>
                <a:gd name="T11" fmla="*/ 52 h 67"/>
                <a:gd name="T12" fmla="*/ 120 w 194"/>
                <a:gd name="T13" fmla="*/ 58 h 67"/>
                <a:gd name="T14" fmla="*/ 95 w 194"/>
                <a:gd name="T15" fmla="*/ 62 h 67"/>
                <a:gd name="T16" fmla="*/ 69 w 194"/>
                <a:gd name="T17" fmla="*/ 67 h 67"/>
                <a:gd name="T18" fmla="*/ 51 w 194"/>
                <a:gd name="T19" fmla="*/ 67 h 67"/>
                <a:gd name="T20" fmla="*/ 35 w 194"/>
                <a:gd name="T21" fmla="*/ 67 h 67"/>
                <a:gd name="T22" fmla="*/ 18 w 194"/>
                <a:gd name="T23" fmla="*/ 62 h 67"/>
                <a:gd name="T24" fmla="*/ 6 w 194"/>
                <a:gd name="T25" fmla="*/ 51 h 67"/>
                <a:gd name="T26" fmla="*/ 3 w 194"/>
                <a:gd name="T27" fmla="*/ 46 h 67"/>
                <a:gd name="T28" fmla="*/ 2 w 194"/>
                <a:gd name="T29" fmla="*/ 41 h 67"/>
                <a:gd name="T30" fmla="*/ 0 w 194"/>
                <a:gd name="T31" fmla="*/ 34 h 67"/>
                <a:gd name="T32" fmla="*/ 2 w 194"/>
                <a:gd name="T33" fmla="*/ 29 h 67"/>
                <a:gd name="T34" fmla="*/ 5 w 194"/>
                <a:gd name="T35" fmla="*/ 34 h 67"/>
                <a:gd name="T36" fmla="*/ 7 w 194"/>
                <a:gd name="T37" fmla="*/ 42 h 67"/>
                <a:gd name="T38" fmla="*/ 10 w 194"/>
                <a:gd name="T39" fmla="*/ 48 h 67"/>
                <a:gd name="T40" fmla="*/ 15 w 194"/>
                <a:gd name="T41" fmla="*/ 56 h 67"/>
                <a:gd name="T42" fmla="*/ 41 w 194"/>
                <a:gd name="T43" fmla="*/ 63 h 67"/>
                <a:gd name="T44" fmla="*/ 70 w 194"/>
                <a:gd name="T45" fmla="*/ 62 h 67"/>
                <a:gd name="T46" fmla="*/ 98 w 194"/>
                <a:gd name="T47" fmla="*/ 57 h 67"/>
                <a:gd name="T48" fmla="*/ 126 w 194"/>
                <a:gd name="T49" fmla="*/ 53 h 67"/>
                <a:gd name="T50" fmla="*/ 143 w 194"/>
                <a:gd name="T51" fmla="*/ 48 h 67"/>
                <a:gd name="T52" fmla="*/ 159 w 194"/>
                <a:gd name="T53" fmla="*/ 44 h 67"/>
                <a:gd name="T54" fmla="*/ 174 w 194"/>
                <a:gd name="T55" fmla="*/ 37 h 67"/>
                <a:gd name="T56" fmla="*/ 188 w 194"/>
                <a:gd name="T57" fmla="*/ 26 h 67"/>
                <a:gd name="T58" fmla="*/ 191 w 194"/>
                <a:gd name="T59" fmla="*/ 19 h 67"/>
                <a:gd name="T60" fmla="*/ 189 w 194"/>
                <a:gd name="T61" fmla="*/ 13 h 67"/>
                <a:gd name="T62" fmla="*/ 187 w 194"/>
                <a:gd name="T63" fmla="*/ 7 h 67"/>
                <a:gd name="T64" fmla="*/ 184 w 194"/>
                <a:gd name="T65" fmla="*/ 2 h 67"/>
                <a:gd name="T66" fmla="*/ 186 w 194"/>
                <a:gd name="T67" fmla="*/ 2 h 67"/>
                <a:gd name="T68" fmla="*/ 186 w 194"/>
                <a:gd name="T69" fmla="*/ 0 h 67"/>
                <a:gd name="T70" fmla="*/ 186 w 194"/>
                <a:gd name="T7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4" h="67">
                  <a:moveTo>
                    <a:pt x="186" y="0"/>
                  </a:moveTo>
                  <a:lnTo>
                    <a:pt x="194" y="12"/>
                  </a:lnTo>
                  <a:lnTo>
                    <a:pt x="193" y="26"/>
                  </a:lnTo>
                  <a:lnTo>
                    <a:pt x="184" y="37"/>
                  </a:lnTo>
                  <a:lnTo>
                    <a:pt x="170" y="44"/>
                  </a:lnTo>
                  <a:lnTo>
                    <a:pt x="147" y="52"/>
                  </a:lnTo>
                  <a:lnTo>
                    <a:pt x="120" y="58"/>
                  </a:lnTo>
                  <a:lnTo>
                    <a:pt x="95" y="62"/>
                  </a:lnTo>
                  <a:lnTo>
                    <a:pt x="69" y="67"/>
                  </a:lnTo>
                  <a:lnTo>
                    <a:pt x="51" y="67"/>
                  </a:lnTo>
                  <a:lnTo>
                    <a:pt x="35" y="67"/>
                  </a:lnTo>
                  <a:lnTo>
                    <a:pt x="18" y="62"/>
                  </a:lnTo>
                  <a:lnTo>
                    <a:pt x="6" y="51"/>
                  </a:lnTo>
                  <a:lnTo>
                    <a:pt x="3" y="46"/>
                  </a:lnTo>
                  <a:lnTo>
                    <a:pt x="2" y="41"/>
                  </a:lnTo>
                  <a:lnTo>
                    <a:pt x="0" y="34"/>
                  </a:lnTo>
                  <a:lnTo>
                    <a:pt x="2" y="29"/>
                  </a:lnTo>
                  <a:lnTo>
                    <a:pt x="5" y="34"/>
                  </a:lnTo>
                  <a:lnTo>
                    <a:pt x="7" y="42"/>
                  </a:lnTo>
                  <a:lnTo>
                    <a:pt x="10" y="48"/>
                  </a:lnTo>
                  <a:lnTo>
                    <a:pt x="15" y="56"/>
                  </a:lnTo>
                  <a:lnTo>
                    <a:pt x="41" y="63"/>
                  </a:lnTo>
                  <a:lnTo>
                    <a:pt x="70" y="62"/>
                  </a:lnTo>
                  <a:lnTo>
                    <a:pt x="98" y="57"/>
                  </a:lnTo>
                  <a:lnTo>
                    <a:pt x="126" y="53"/>
                  </a:lnTo>
                  <a:lnTo>
                    <a:pt x="143" y="48"/>
                  </a:lnTo>
                  <a:lnTo>
                    <a:pt x="159" y="44"/>
                  </a:lnTo>
                  <a:lnTo>
                    <a:pt x="174" y="37"/>
                  </a:lnTo>
                  <a:lnTo>
                    <a:pt x="188" y="26"/>
                  </a:lnTo>
                  <a:lnTo>
                    <a:pt x="191" y="19"/>
                  </a:lnTo>
                  <a:lnTo>
                    <a:pt x="189" y="13"/>
                  </a:lnTo>
                  <a:lnTo>
                    <a:pt x="187" y="7"/>
                  </a:lnTo>
                  <a:lnTo>
                    <a:pt x="184" y="2"/>
                  </a:lnTo>
                  <a:lnTo>
                    <a:pt x="186" y="2"/>
                  </a:lnTo>
                  <a:lnTo>
                    <a:pt x="186" y="0"/>
                  </a:lnTo>
                  <a:lnTo>
                    <a:pt x="1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22" name="Freeform 285">
              <a:extLst>
                <a:ext uri="{FF2B5EF4-FFF2-40B4-BE49-F238E27FC236}">
                  <a16:creationId xmlns:a16="http://schemas.microsoft.com/office/drawing/2014/main" id="{0A1EA0EF-6ECF-4DC4-812B-D7817D0FEE1F}"/>
                </a:ext>
              </a:extLst>
            </p:cNvPr>
            <p:cNvSpPr>
              <a:spLocks/>
            </p:cNvSpPr>
            <p:nvPr/>
          </p:nvSpPr>
          <p:spPr bwMode="auto">
            <a:xfrm>
              <a:off x="5441" y="995"/>
              <a:ext cx="30" cy="22"/>
            </a:xfrm>
            <a:custGeom>
              <a:avLst/>
              <a:gdLst>
                <a:gd name="T0" fmla="*/ 0 w 89"/>
                <a:gd name="T1" fmla="*/ 37 h 66"/>
                <a:gd name="T2" fmla="*/ 10 w 89"/>
                <a:gd name="T3" fmla="*/ 40 h 66"/>
                <a:gd name="T4" fmla="*/ 21 w 89"/>
                <a:gd name="T5" fmla="*/ 47 h 66"/>
                <a:gd name="T6" fmla="*/ 31 w 89"/>
                <a:gd name="T7" fmla="*/ 53 h 66"/>
                <a:gd name="T8" fmla="*/ 45 w 89"/>
                <a:gd name="T9" fmla="*/ 59 h 66"/>
                <a:gd name="T10" fmla="*/ 54 w 89"/>
                <a:gd name="T11" fmla="*/ 59 h 66"/>
                <a:gd name="T12" fmla="*/ 60 w 89"/>
                <a:gd name="T13" fmla="*/ 56 h 66"/>
                <a:gd name="T14" fmla="*/ 65 w 89"/>
                <a:gd name="T15" fmla="*/ 48 h 66"/>
                <a:gd name="T16" fmla="*/ 69 w 89"/>
                <a:gd name="T17" fmla="*/ 40 h 66"/>
                <a:gd name="T18" fmla="*/ 73 w 89"/>
                <a:gd name="T19" fmla="*/ 30 h 66"/>
                <a:gd name="T20" fmla="*/ 78 w 89"/>
                <a:gd name="T21" fmla="*/ 20 h 66"/>
                <a:gd name="T22" fmla="*/ 82 w 89"/>
                <a:gd name="T23" fmla="*/ 9 h 66"/>
                <a:gd name="T24" fmla="*/ 85 w 89"/>
                <a:gd name="T25" fmla="*/ 0 h 66"/>
                <a:gd name="T26" fmla="*/ 87 w 89"/>
                <a:gd name="T27" fmla="*/ 0 h 66"/>
                <a:gd name="T28" fmla="*/ 89 w 89"/>
                <a:gd name="T29" fmla="*/ 0 h 66"/>
                <a:gd name="T30" fmla="*/ 87 w 89"/>
                <a:gd name="T31" fmla="*/ 10 h 66"/>
                <a:gd name="T32" fmla="*/ 83 w 89"/>
                <a:gd name="T33" fmla="*/ 22 h 66"/>
                <a:gd name="T34" fmla="*/ 77 w 89"/>
                <a:gd name="T35" fmla="*/ 33 h 66"/>
                <a:gd name="T36" fmla="*/ 73 w 89"/>
                <a:gd name="T37" fmla="*/ 43 h 66"/>
                <a:gd name="T38" fmla="*/ 69 w 89"/>
                <a:gd name="T39" fmla="*/ 51 h 66"/>
                <a:gd name="T40" fmla="*/ 64 w 89"/>
                <a:gd name="T41" fmla="*/ 59 h 66"/>
                <a:gd name="T42" fmla="*/ 57 w 89"/>
                <a:gd name="T43" fmla="*/ 64 h 66"/>
                <a:gd name="T44" fmla="*/ 46 w 89"/>
                <a:gd name="T45" fmla="*/ 66 h 66"/>
                <a:gd name="T46" fmla="*/ 34 w 89"/>
                <a:gd name="T47" fmla="*/ 59 h 66"/>
                <a:gd name="T48" fmla="*/ 21 w 89"/>
                <a:gd name="T49" fmla="*/ 53 h 66"/>
                <a:gd name="T50" fmla="*/ 11 w 89"/>
                <a:gd name="T51" fmla="*/ 47 h 66"/>
                <a:gd name="T52" fmla="*/ 0 w 89"/>
                <a:gd name="T53" fmla="*/ 39 h 66"/>
                <a:gd name="T54" fmla="*/ 0 w 89"/>
                <a:gd name="T55" fmla="*/ 38 h 66"/>
                <a:gd name="T56" fmla="*/ 0 w 89"/>
                <a:gd name="T57" fmla="*/ 37 h 66"/>
                <a:gd name="T58" fmla="*/ 0 w 89"/>
                <a:gd name="T59"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66">
                  <a:moveTo>
                    <a:pt x="0" y="37"/>
                  </a:moveTo>
                  <a:lnTo>
                    <a:pt x="10" y="40"/>
                  </a:lnTo>
                  <a:lnTo>
                    <a:pt x="21" y="47"/>
                  </a:lnTo>
                  <a:lnTo>
                    <a:pt x="31" y="53"/>
                  </a:lnTo>
                  <a:lnTo>
                    <a:pt x="45" y="59"/>
                  </a:lnTo>
                  <a:lnTo>
                    <a:pt x="54" y="59"/>
                  </a:lnTo>
                  <a:lnTo>
                    <a:pt x="60" y="56"/>
                  </a:lnTo>
                  <a:lnTo>
                    <a:pt x="65" y="48"/>
                  </a:lnTo>
                  <a:lnTo>
                    <a:pt x="69" y="40"/>
                  </a:lnTo>
                  <a:lnTo>
                    <a:pt x="73" y="30"/>
                  </a:lnTo>
                  <a:lnTo>
                    <a:pt x="78" y="20"/>
                  </a:lnTo>
                  <a:lnTo>
                    <a:pt x="82" y="9"/>
                  </a:lnTo>
                  <a:lnTo>
                    <a:pt x="85" y="0"/>
                  </a:lnTo>
                  <a:lnTo>
                    <a:pt x="87" y="0"/>
                  </a:lnTo>
                  <a:lnTo>
                    <a:pt x="89" y="0"/>
                  </a:lnTo>
                  <a:lnTo>
                    <a:pt x="87" y="10"/>
                  </a:lnTo>
                  <a:lnTo>
                    <a:pt x="83" y="22"/>
                  </a:lnTo>
                  <a:lnTo>
                    <a:pt x="77" y="33"/>
                  </a:lnTo>
                  <a:lnTo>
                    <a:pt x="73" y="43"/>
                  </a:lnTo>
                  <a:lnTo>
                    <a:pt x="69" y="51"/>
                  </a:lnTo>
                  <a:lnTo>
                    <a:pt x="64" y="59"/>
                  </a:lnTo>
                  <a:lnTo>
                    <a:pt x="57" y="64"/>
                  </a:lnTo>
                  <a:lnTo>
                    <a:pt x="46" y="66"/>
                  </a:lnTo>
                  <a:lnTo>
                    <a:pt x="34" y="59"/>
                  </a:lnTo>
                  <a:lnTo>
                    <a:pt x="21" y="53"/>
                  </a:lnTo>
                  <a:lnTo>
                    <a:pt x="11" y="47"/>
                  </a:lnTo>
                  <a:lnTo>
                    <a:pt x="0" y="39"/>
                  </a:lnTo>
                  <a:lnTo>
                    <a:pt x="0" y="38"/>
                  </a:lnTo>
                  <a:lnTo>
                    <a:pt x="0" y="37"/>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23" name="Freeform 286">
              <a:extLst>
                <a:ext uri="{FF2B5EF4-FFF2-40B4-BE49-F238E27FC236}">
                  <a16:creationId xmlns:a16="http://schemas.microsoft.com/office/drawing/2014/main" id="{FF388C9B-8EE2-4E1C-947E-49DD92213DD1}"/>
                </a:ext>
              </a:extLst>
            </p:cNvPr>
            <p:cNvSpPr>
              <a:spLocks/>
            </p:cNvSpPr>
            <p:nvPr/>
          </p:nvSpPr>
          <p:spPr bwMode="auto">
            <a:xfrm>
              <a:off x="5419" y="939"/>
              <a:ext cx="113" cy="49"/>
            </a:xfrm>
            <a:custGeom>
              <a:avLst/>
              <a:gdLst>
                <a:gd name="T0" fmla="*/ 339 w 339"/>
                <a:gd name="T1" fmla="*/ 10 h 145"/>
                <a:gd name="T2" fmla="*/ 336 w 339"/>
                <a:gd name="T3" fmla="*/ 33 h 145"/>
                <a:gd name="T4" fmla="*/ 334 w 339"/>
                <a:gd name="T5" fmla="*/ 63 h 145"/>
                <a:gd name="T6" fmla="*/ 316 w 339"/>
                <a:gd name="T7" fmla="*/ 96 h 145"/>
                <a:gd name="T8" fmla="*/ 280 w 339"/>
                <a:gd name="T9" fmla="*/ 116 h 145"/>
                <a:gd name="T10" fmla="*/ 237 w 339"/>
                <a:gd name="T11" fmla="*/ 127 h 145"/>
                <a:gd name="T12" fmla="*/ 194 w 339"/>
                <a:gd name="T13" fmla="*/ 131 h 145"/>
                <a:gd name="T14" fmla="*/ 153 w 339"/>
                <a:gd name="T15" fmla="*/ 133 h 145"/>
                <a:gd name="T16" fmla="*/ 115 w 339"/>
                <a:gd name="T17" fmla="*/ 138 h 145"/>
                <a:gd name="T18" fmla="*/ 79 w 339"/>
                <a:gd name="T19" fmla="*/ 143 h 145"/>
                <a:gd name="T20" fmla="*/ 57 w 339"/>
                <a:gd name="T21" fmla="*/ 145 h 145"/>
                <a:gd name="T22" fmla="*/ 51 w 339"/>
                <a:gd name="T23" fmla="*/ 145 h 145"/>
                <a:gd name="T24" fmla="*/ 40 w 339"/>
                <a:gd name="T25" fmla="*/ 140 h 145"/>
                <a:gd name="T26" fmla="*/ 31 w 339"/>
                <a:gd name="T27" fmla="*/ 123 h 145"/>
                <a:gd name="T28" fmla="*/ 20 w 339"/>
                <a:gd name="T29" fmla="*/ 97 h 145"/>
                <a:gd name="T30" fmla="*/ 7 w 339"/>
                <a:gd name="T31" fmla="*/ 63 h 145"/>
                <a:gd name="T32" fmla="*/ 0 w 339"/>
                <a:gd name="T33" fmla="*/ 45 h 145"/>
                <a:gd name="T34" fmla="*/ 2 w 339"/>
                <a:gd name="T35" fmla="*/ 40 h 145"/>
                <a:gd name="T36" fmla="*/ 7 w 339"/>
                <a:gd name="T37" fmla="*/ 43 h 145"/>
                <a:gd name="T38" fmla="*/ 6 w 339"/>
                <a:gd name="T39" fmla="*/ 47 h 145"/>
                <a:gd name="T40" fmla="*/ 7 w 339"/>
                <a:gd name="T41" fmla="*/ 53 h 145"/>
                <a:gd name="T42" fmla="*/ 22 w 339"/>
                <a:gd name="T43" fmla="*/ 89 h 145"/>
                <a:gd name="T44" fmla="*/ 39 w 339"/>
                <a:gd name="T45" fmla="*/ 127 h 145"/>
                <a:gd name="T46" fmla="*/ 46 w 339"/>
                <a:gd name="T47" fmla="*/ 138 h 145"/>
                <a:gd name="T48" fmla="*/ 59 w 339"/>
                <a:gd name="T49" fmla="*/ 141 h 145"/>
                <a:gd name="T50" fmla="*/ 125 w 339"/>
                <a:gd name="T51" fmla="*/ 132 h 145"/>
                <a:gd name="T52" fmla="*/ 193 w 339"/>
                <a:gd name="T53" fmla="*/ 128 h 145"/>
                <a:gd name="T54" fmla="*/ 238 w 339"/>
                <a:gd name="T55" fmla="*/ 122 h 145"/>
                <a:gd name="T56" fmla="*/ 282 w 339"/>
                <a:gd name="T57" fmla="*/ 111 h 145"/>
                <a:gd name="T58" fmla="*/ 314 w 339"/>
                <a:gd name="T59" fmla="*/ 92 h 145"/>
                <a:gd name="T60" fmla="*/ 330 w 339"/>
                <a:gd name="T61" fmla="*/ 60 h 145"/>
                <a:gd name="T62" fmla="*/ 334 w 339"/>
                <a:gd name="T63" fmla="*/ 32 h 145"/>
                <a:gd name="T64" fmla="*/ 334 w 339"/>
                <a:gd name="T65" fmla="*/ 3 h 145"/>
                <a:gd name="T66" fmla="*/ 335 w 339"/>
                <a:gd name="T6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9" h="145">
                  <a:moveTo>
                    <a:pt x="335" y="0"/>
                  </a:moveTo>
                  <a:lnTo>
                    <a:pt x="339" y="10"/>
                  </a:lnTo>
                  <a:lnTo>
                    <a:pt x="339" y="21"/>
                  </a:lnTo>
                  <a:lnTo>
                    <a:pt x="336" y="33"/>
                  </a:lnTo>
                  <a:lnTo>
                    <a:pt x="336" y="45"/>
                  </a:lnTo>
                  <a:lnTo>
                    <a:pt x="334" y="63"/>
                  </a:lnTo>
                  <a:lnTo>
                    <a:pt x="328" y="81"/>
                  </a:lnTo>
                  <a:lnTo>
                    <a:pt x="316" y="96"/>
                  </a:lnTo>
                  <a:lnTo>
                    <a:pt x="301" y="108"/>
                  </a:lnTo>
                  <a:lnTo>
                    <a:pt x="280" y="116"/>
                  </a:lnTo>
                  <a:lnTo>
                    <a:pt x="259" y="122"/>
                  </a:lnTo>
                  <a:lnTo>
                    <a:pt x="237" y="127"/>
                  </a:lnTo>
                  <a:lnTo>
                    <a:pt x="215" y="128"/>
                  </a:lnTo>
                  <a:lnTo>
                    <a:pt x="194" y="131"/>
                  </a:lnTo>
                  <a:lnTo>
                    <a:pt x="174" y="132"/>
                  </a:lnTo>
                  <a:lnTo>
                    <a:pt x="153" y="133"/>
                  </a:lnTo>
                  <a:lnTo>
                    <a:pt x="134" y="137"/>
                  </a:lnTo>
                  <a:lnTo>
                    <a:pt x="115" y="138"/>
                  </a:lnTo>
                  <a:lnTo>
                    <a:pt x="96" y="141"/>
                  </a:lnTo>
                  <a:lnTo>
                    <a:pt x="79" y="143"/>
                  </a:lnTo>
                  <a:lnTo>
                    <a:pt x="60" y="145"/>
                  </a:lnTo>
                  <a:lnTo>
                    <a:pt x="57" y="145"/>
                  </a:lnTo>
                  <a:lnTo>
                    <a:pt x="55" y="145"/>
                  </a:lnTo>
                  <a:lnTo>
                    <a:pt x="51" y="145"/>
                  </a:lnTo>
                  <a:lnTo>
                    <a:pt x="50" y="145"/>
                  </a:lnTo>
                  <a:lnTo>
                    <a:pt x="40" y="140"/>
                  </a:lnTo>
                  <a:lnTo>
                    <a:pt x="35" y="133"/>
                  </a:lnTo>
                  <a:lnTo>
                    <a:pt x="31" y="123"/>
                  </a:lnTo>
                  <a:lnTo>
                    <a:pt x="27" y="113"/>
                  </a:lnTo>
                  <a:lnTo>
                    <a:pt x="20" y="97"/>
                  </a:lnTo>
                  <a:lnTo>
                    <a:pt x="15" y="79"/>
                  </a:lnTo>
                  <a:lnTo>
                    <a:pt x="7" y="63"/>
                  </a:lnTo>
                  <a:lnTo>
                    <a:pt x="0" y="48"/>
                  </a:lnTo>
                  <a:lnTo>
                    <a:pt x="0" y="45"/>
                  </a:lnTo>
                  <a:lnTo>
                    <a:pt x="0" y="42"/>
                  </a:lnTo>
                  <a:lnTo>
                    <a:pt x="2" y="40"/>
                  </a:lnTo>
                  <a:lnTo>
                    <a:pt x="5" y="38"/>
                  </a:lnTo>
                  <a:lnTo>
                    <a:pt x="7" y="43"/>
                  </a:lnTo>
                  <a:lnTo>
                    <a:pt x="6" y="44"/>
                  </a:lnTo>
                  <a:lnTo>
                    <a:pt x="6" y="47"/>
                  </a:lnTo>
                  <a:lnTo>
                    <a:pt x="6" y="49"/>
                  </a:lnTo>
                  <a:lnTo>
                    <a:pt x="7" y="53"/>
                  </a:lnTo>
                  <a:lnTo>
                    <a:pt x="15" y="70"/>
                  </a:lnTo>
                  <a:lnTo>
                    <a:pt x="22" y="89"/>
                  </a:lnTo>
                  <a:lnTo>
                    <a:pt x="29" y="108"/>
                  </a:lnTo>
                  <a:lnTo>
                    <a:pt x="39" y="127"/>
                  </a:lnTo>
                  <a:lnTo>
                    <a:pt x="41" y="133"/>
                  </a:lnTo>
                  <a:lnTo>
                    <a:pt x="46" y="138"/>
                  </a:lnTo>
                  <a:lnTo>
                    <a:pt x="52" y="141"/>
                  </a:lnTo>
                  <a:lnTo>
                    <a:pt x="59" y="141"/>
                  </a:lnTo>
                  <a:lnTo>
                    <a:pt x="91" y="137"/>
                  </a:lnTo>
                  <a:lnTo>
                    <a:pt x="125" y="132"/>
                  </a:lnTo>
                  <a:lnTo>
                    <a:pt x="158" y="128"/>
                  </a:lnTo>
                  <a:lnTo>
                    <a:pt x="193" y="128"/>
                  </a:lnTo>
                  <a:lnTo>
                    <a:pt x="216" y="125"/>
                  </a:lnTo>
                  <a:lnTo>
                    <a:pt x="238" y="122"/>
                  </a:lnTo>
                  <a:lnTo>
                    <a:pt x="261" y="117"/>
                  </a:lnTo>
                  <a:lnTo>
                    <a:pt x="282" y="111"/>
                  </a:lnTo>
                  <a:lnTo>
                    <a:pt x="299" y="103"/>
                  </a:lnTo>
                  <a:lnTo>
                    <a:pt x="314" y="92"/>
                  </a:lnTo>
                  <a:lnTo>
                    <a:pt x="324" y="77"/>
                  </a:lnTo>
                  <a:lnTo>
                    <a:pt x="330" y="60"/>
                  </a:lnTo>
                  <a:lnTo>
                    <a:pt x="331" y="45"/>
                  </a:lnTo>
                  <a:lnTo>
                    <a:pt x="334" y="32"/>
                  </a:lnTo>
                  <a:lnTo>
                    <a:pt x="334" y="16"/>
                  </a:lnTo>
                  <a:lnTo>
                    <a:pt x="334" y="3"/>
                  </a:lnTo>
                  <a:lnTo>
                    <a:pt x="334" y="1"/>
                  </a:lnTo>
                  <a:lnTo>
                    <a:pt x="335" y="0"/>
                  </a:lnTo>
                  <a:lnTo>
                    <a:pt x="3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24" name="Freeform 287">
              <a:extLst>
                <a:ext uri="{FF2B5EF4-FFF2-40B4-BE49-F238E27FC236}">
                  <a16:creationId xmlns:a16="http://schemas.microsoft.com/office/drawing/2014/main" id="{3B453C34-59B2-449F-B52C-B5E720B5721F}"/>
                </a:ext>
              </a:extLst>
            </p:cNvPr>
            <p:cNvSpPr>
              <a:spLocks/>
            </p:cNvSpPr>
            <p:nvPr/>
          </p:nvSpPr>
          <p:spPr bwMode="auto">
            <a:xfrm>
              <a:off x="5436" y="1033"/>
              <a:ext cx="31" cy="28"/>
            </a:xfrm>
            <a:custGeom>
              <a:avLst/>
              <a:gdLst>
                <a:gd name="T0" fmla="*/ 85 w 94"/>
                <a:gd name="T1" fmla="*/ 2 h 85"/>
                <a:gd name="T2" fmla="*/ 87 w 94"/>
                <a:gd name="T3" fmla="*/ 0 h 85"/>
                <a:gd name="T4" fmla="*/ 89 w 94"/>
                <a:gd name="T5" fmla="*/ 0 h 85"/>
                <a:gd name="T6" fmla="*/ 92 w 94"/>
                <a:gd name="T7" fmla="*/ 0 h 85"/>
                <a:gd name="T8" fmla="*/ 94 w 94"/>
                <a:gd name="T9" fmla="*/ 2 h 85"/>
                <a:gd name="T10" fmla="*/ 93 w 94"/>
                <a:gd name="T11" fmla="*/ 9 h 85"/>
                <a:gd name="T12" fmla="*/ 84 w 94"/>
                <a:gd name="T13" fmla="*/ 27 h 85"/>
                <a:gd name="T14" fmla="*/ 73 w 94"/>
                <a:gd name="T15" fmla="*/ 47 h 85"/>
                <a:gd name="T16" fmla="*/ 63 w 94"/>
                <a:gd name="T17" fmla="*/ 64 h 85"/>
                <a:gd name="T18" fmla="*/ 60 w 94"/>
                <a:gd name="T19" fmla="*/ 69 h 85"/>
                <a:gd name="T20" fmla="*/ 56 w 94"/>
                <a:gd name="T21" fmla="*/ 76 h 85"/>
                <a:gd name="T22" fmla="*/ 51 w 94"/>
                <a:gd name="T23" fmla="*/ 81 h 85"/>
                <a:gd name="T24" fmla="*/ 49 w 94"/>
                <a:gd name="T25" fmla="*/ 85 h 85"/>
                <a:gd name="T26" fmla="*/ 49 w 94"/>
                <a:gd name="T27" fmla="*/ 81 h 85"/>
                <a:gd name="T28" fmla="*/ 53 w 94"/>
                <a:gd name="T29" fmla="*/ 69 h 85"/>
                <a:gd name="T30" fmla="*/ 59 w 94"/>
                <a:gd name="T31" fmla="*/ 61 h 85"/>
                <a:gd name="T32" fmla="*/ 65 w 94"/>
                <a:gd name="T33" fmla="*/ 51 h 85"/>
                <a:gd name="T34" fmla="*/ 72 w 94"/>
                <a:gd name="T35" fmla="*/ 41 h 85"/>
                <a:gd name="T36" fmla="*/ 75 w 94"/>
                <a:gd name="T37" fmla="*/ 32 h 85"/>
                <a:gd name="T38" fmla="*/ 80 w 94"/>
                <a:gd name="T39" fmla="*/ 24 h 85"/>
                <a:gd name="T40" fmla="*/ 84 w 94"/>
                <a:gd name="T41" fmla="*/ 17 h 85"/>
                <a:gd name="T42" fmla="*/ 88 w 94"/>
                <a:gd name="T43" fmla="*/ 8 h 85"/>
                <a:gd name="T44" fmla="*/ 88 w 94"/>
                <a:gd name="T45" fmla="*/ 5 h 85"/>
                <a:gd name="T46" fmla="*/ 85 w 94"/>
                <a:gd name="T47" fmla="*/ 5 h 85"/>
                <a:gd name="T48" fmla="*/ 65 w 94"/>
                <a:gd name="T49" fmla="*/ 5 h 85"/>
                <a:gd name="T50" fmla="*/ 44 w 94"/>
                <a:gd name="T51" fmla="*/ 7 h 85"/>
                <a:gd name="T52" fmla="*/ 24 w 94"/>
                <a:gd name="T53" fmla="*/ 7 h 85"/>
                <a:gd name="T54" fmla="*/ 4 w 94"/>
                <a:gd name="T55" fmla="*/ 8 h 85"/>
                <a:gd name="T56" fmla="*/ 0 w 94"/>
                <a:gd name="T57" fmla="*/ 3 h 85"/>
                <a:gd name="T58" fmla="*/ 9 w 94"/>
                <a:gd name="T59" fmla="*/ 3 h 85"/>
                <a:gd name="T60" fmla="*/ 16 w 94"/>
                <a:gd name="T61" fmla="*/ 3 h 85"/>
                <a:gd name="T62" fmla="*/ 21 w 94"/>
                <a:gd name="T63" fmla="*/ 3 h 85"/>
                <a:gd name="T64" fmla="*/ 26 w 94"/>
                <a:gd name="T65" fmla="*/ 3 h 85"/>
                <a:gd name="T66" fmla="*/ 41 w 94"/>
                <a:gd name="T67" fmla="*/ 2 h 85"/>
                <a:gd name="T68" fmla="*/ 56 w 94"/>
                <a:gd name="T69" fmla="*/ 2 h 85"/>
                <a:gd name="T70" fmla="*/ 70 w 94"/>
                <a:gd name="T71" fmla="*/ 2 h 85"/>
                <a:gd name="T72" fmla="*/ 85 w 94"/>
                <a:gd name="T73" fmla="*/ 2 h 85"/>
                <a:gd name="T74" fmla="*/ 85 w 94"/>
                <a:gd name="T75" fmla="*/ 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85">
                  <a:moveTo>
                    <a:pt x="85" y="2"/>
                  </a:moveTo>
                  <a:lnTo>
                    <a:pt x="87" y="0"/>
                  </a:lnTo>
                  <a:lnTo>
                    <a:pt x="89" y="0"/>
                  </a:lnTo>
                  <a:lnTo>
                    <a:pt x="92" y="0"/>
                  </a:lnTo>
                  <a:lnTo>
                    <a:pt x="94" y="2"/>
                  </a:lnTo>
                  <a:lnTo>
                    <a:pt x="93" y="9"/>
                  </a:lnTo>
                  <a:lnTo>
                    <a:pt x="84" y="27"/>
                  </a:lnTo>
                  <a:lnTo>
                    <a:pt x="73" y="47"/>
                  </a:lnTo>
                  <a:lnTo>
                    <a:pt x="63" y="64"/>
                  </a:lnTo>
                  <a:lnTo>
                    <a:pt x="60" y="69"/>
                  </a:lnTo>
                  <a:lnTo>
                    <a:pt x="56" y="76"/>
                  </a:lnTo>
                  <a:lnTo>
                    <a:pt x="51" y="81"/>
                  </a:lnTo>
                  <a:lnTo>
                    <a:pt x="49" y="85"/>
                  </a:lnTo>
                  <a:lnTo>
                    <a:pt x="49" y="81"/>
                  </a:lnTo>
                  <a:lnTo>
                    <a:pt x="53" y="69"/>
                  </a:lnTo>
                  <a:lnTo>
                    <a:pt x="59" y="61"/>
                  </a:lnTo>
                  <a:lnTo>
                    <a:pt x="65" y="51"/>
                  </a:lnTo>
                  <a:lnTo>
                    <a:pt x="72" y="41"/>
                  </a:lnTo>
                  <a:lnTo>
                    <a:pt x="75" y="32"/>
                  </a:lnTo>
                  <a:lnTo>
                    <a:pt x="80" y="24"/>
                  </a:lnTo>
                  <a:lnTo>
                    <a:pt x="84" y="17"/>
                  </a:lnTo>
                  <a:lnTo>
                    <a:pt x="88" y="8"/>
                  </a:lnTo>
                  <a:lnTo>
                    <a:pt x="88" y="5"/>
                  </a:lnTo>
                  <a:lnTo>
                    <a:pt x="85" y="5"/>
                  </a:lnTo>
                  <a:lnTo>
                    <a:pt x="65" y="5"/>
                  </a:lnTo>
                  <a:lnTo>
                    <a:pt x="44" y="7"/>
                  </a:lnTo>
                  <a:lnTo>
                    <a:pt x="24" y="7"/>
                  </a:lnTo>
                  <a:lnTo>
                    <a:pt x="4" y="8"/>
                  </a:lnTo>
                  <a:lnTo>
                    <a:pt x="0" y="3"/>
                  </a:lnTo>
                  <a:lnTo>
                    <a:pt x="9" y="3"/>
                  </a:lnTo>
                  <a:lnTo>
                    <a:pt x="16" y="3"/>
                  </a:lnTo>
                  <a:lnTo>
                    <a:pt x="21" y="3"/>
                  </a:lnTo>
                  <a:lnTo>
                    <a:pt x="26" y="3"/>
                  </a:lnTo>
                  <a:lnTo>
                    <a:pt x="41" y="2"/>
                  </a:lnTo>
                  <a:lnTo>
                    <a:pt x="56" y="2"/>
                  </a:lnTo>
                  <a:lnTo>
                    <a:pt x="70" y="2"/>
                  </a:lnTo>
                  <a:lnTo>
                    <a:pt x="85" y="2"/>
                  </a:lnTo>
                  <a:lnTo>
                    <a:pt x="8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25" name="Freeform 288">
              <a:extLst>
                <a:ext uri="{FF2B5EF4-FFF2-40B4-BE49-F238E27FC236}">
                  <a16:creationId xmlns:a16="http://schemas.microsoft.com/office/drawing/2014/main" id="{71F8EECB-748C-42A4-834B-6D9C0ACC6A08}"/>
                </a:ext>
              </a:extLst>
            </p:cNvPr>
            <p:cNvSpPr>
              <a:spLocks/>
            </p:cNvSpPr>
            <p:nvPr/>
          </p:nvSpPr>
          <p:spPr bwMode="auto">
            <a:xfrm>
              <a:off x="5400" y="1055"/>
              <a:ext cx="54" cy="26"/>
            </a:xfrm>
            <a:custGeom>
              <a:avLst/>
              <a:gdLst>
                <a:gd name="T0" fmla="*/ 152 w 163"/>
                <a:gd name="T1" fmla="*/ 5 h 79"/>
                <a:gd name="T2" fmla="*/ 119 w 163"/>
                <a:gd name="T3" fmla="*/ 7 h 79"/>
                <a:gd name="T4" fmla="*/ 85 w 163"/>
                <a:gd name="T5" fmla="*/ 15 h 79"/>
                <a:gd name="T6" fmla="*/ 49 w 163"/>
                <a:gd name="T7" fmla="*/ 27 h 79"/>
                <a:gd name="T8" fmla="*/ 18 w 163"/>
                <a:gd name="T9" fmla="*/ 47 h 79"/>
                <a:gd name="T10" fmla="*/ 8 w 163"/>
                <a:gd name="T11" fmla="*/ 55 h 79"/>
                <a:gd name="T12" fmla="*/ 6 w 163"/>
                <a:gd name="T13" fmla="*/ 66 h 79"/>
                <a:gd name="T14" fmla="*/ 26 w 163"/>
                <a:gd name="T15" fmla="*/ 75 h 79"/>
                <a:gd name="T16" fmla="*/ 57 w 163"/>
                <a:gd name="T17" fmla="*/ 73 h 79"/>
                <a:gd name="T18" fmla="*/ 72 w 163"/>
                <a:gd name="T19" fmla="*/ 70 h 79"/>
                <a:gd name="T20" fmla="*/ 86 w 163"/>
                <a:gd name="T21" fmla="*/ 69 h 79"/>
                <a:gd name="T22" fmla="*/ 103 w 163"/>
                <a:gd name="T23" fmla="*/ 66 h 79"/>
                <a:gd name="T24" fmla="*/ 120 w 163"/>
                <a:gd name="T25" fmla="*/ 62 h 79"/>
                <a:gd name="T26" fmla="*/ 147 w 163"/>
                <a:gd name="T27" fmla="*/ 55 h 79"/>
                <a:gd name="T28" fmla="*/ 159 w 163"/>
                <a:gd name="T29" fmla="*/ 35 h 79"/>
                <a:gd name="T30" fmla="*/ 155 w 163"/>
                <a:gd name="T31" fmla="*/ 17 h 79"/>
                <a:gd name="T32" fmla="*/ 150 w 163"/>
                <a:gd name="T33" fmla="*/ 1 h 79"/>
                <a:gd name="T34" fmla="*/ 158 w 163"/>
                <a:gd name="T35" fmla="*/ 7 h 79"/>
                <a:gd name="T36" fmla="*/ 160 w 163"/>
                <a:gd name="T37" fmla="*/ 22 h 79"/>
                <a:gd name="T38" fmla="*/ 163 w 163"/>
                <a:gd name="T39" fmla="*/ 44 h 79"/>
                <a:gd name="T40" fmla="*/ 147 w 163"/>
                <a:gd name="T41" fmla="*/ 60 h 79"/>
                <a:gd name="T42" fmla="*/ 118 w 163"/>
                <a:gd name="T43" fmla="*/ 68 h 79"/>
                <a:gd name="T44" fmla="*/ 86 w 163"/>
                <a:gd name="T45" fmla="*/ 70 h 79"/>
                <a:gd name="T46" fmla="*/ 56 w 163"/>
                <a:gd name="T47" fmla="*/ 75 h 79"/>
                <a:gd name="T48" fmla="*/ 26 w 163"/>
                <a:gd name="T49" fmla="*/ 79 h 79"/>
                <a:gd name="T50" fmla="*/ 5 w 163"/>
                <a:gd name="T51" fmla="*/ 74 h 79"/>
                <a:gd name="T52" fmla="*/ 0 w 163"/>
                <a:gd name="T53" fmla="*/ 60 h 79"/>
                <a:gd name="T54" fmla="*/ 16 w 163"/>
                <a:gd name="T55" fmla="*/ 42 h 79"/>
                <a:gd name="T56" fmla="*/ 37 w 163"/>
                <a:gd name="T57" fmla="*/ 27 h 79"/>
                <a:gd name="T58" fmla="*/ 62 w 163"/>
                <a:gd name="T59" fmla="*/ 17 h 79"/>
                <a:gd name="T60" fmla="*/ 85 w 163"/>
                <a:gd name="T61" fmla="*/ 10 h 79"/>
                <a:gd name="T62" fmla="*/ 111 w 163"/>
                <a:gd name="T63" fmla="*/ 3 h 79"/>
                <a:gd name="T64" fmla="*/ 137 w 163"/>
                <a:gd name="T65" fmla="*/ 1 h 79"/>
                <a:gd name="T66" fmla="*/ 150 w 163"/>
                <a:gd name="T6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3" h="79">
                  <a:moveTo>
                    <a:pt x="150" y="0"/>
                  </a:moveTo>
                  <a:lnTo>
                    <a:pt x="152" y="5"/>
                  </a:lnTo>
                  <a:lnTo>
                    <a:pt x="137" y="5"/>
                  </a:lnTo>
                  <a:lnTo>
                    <a:pt x="119" y="7"/>
                  </a:lnTo>
                  <a:lnTo>
                    <a:pt x="100" y="10"/>
                  </a:lnTo>
                  <a:lnTo>
                    <a:pt x="85" y="15"/>
                  </a:lnTo>
                  <a:lnTo>
                    <a:pt x="66" y="20"/>
                  </a:lnTo>
                  <a:lnTo>
                    <a:pt x="49" y="27"/>
                  </a:lnTo>
                  <a:lnTo>
                    <a:pt x="32" y="35"/>
                  </a:lnTo>
                  <a:lnTo>
                    <a:pt x="18" y="47"/>
                  </a:lnTo>
                  <a:lnTo>
                    <a:pt x="13" y="51"/>
                  </a:lnTo>
                  <a:lnTo>
                    <a:pt x="8" y="55"/>
                  </a:lnTo>
                  <a:lnTo>
                    <a:pt x="6" y="60"/>
                  </a:lnTo>
                  <a:lnTo>
                    <a:pt x="6" y="66"/>
                  </a:lnTo>
                  <a:lnTo>
                    <a:pt x="12" y="74"/>
                  </a:lnTo>
                  <a:lnTo>
                    <a:pt x="26" y="75"/>
                  </a:lnTo>
                  <a:lnTo>
                    <a:pt x="42" y="74"/>
                  </a:lnTo>
                  <a:lnTo>
                    <a:pt x="57" y="73"/>
                  </a:lnTo>
                  <a:lnTo>
                    <a:pt x="65" y="71"/>
                  </a:lnTo>
                  <a:lnTo>
                    <a:pt x="72" y="70"/>
                  </a:lnTo>
                  <a:lnTo>
                    <a:pt x="79" y="69"/>
                  </a:lnTo>
                  <a:lnTo>
                    <a:pt x="86" y="69"/>
                  </a:lnTo>
                  <a:lnTo>
                    <a:pt x="95" y="66"/>
                  </a:lnTo>
                  <a:lnTo>
                    <a:pt x="103" y="66"/>
                  </a:lnTo>
                  <a:lnTo>
                    <a:pt x="111" y="64"/>
                  </a:lnTo>
                  <a:lnTo>
                    <a:pt x="120" y="62"/>
                  </a:lnTo>
                  <a:lnTo>
                    <a:pt x="134" y="60"/>
                  </a:lnTo>
                  <a:lnTo>
                    <a:pt x="147" y="55"/>
                  </a:lnTo>
                  <a:lnTo>
                    <a:pt x="157" y="47"/>
                  </a:lnTo>
                  <a:lnTo>
                    <a:pt x="159" y="35"/>
                  </a:lnTo>
                  <a:lnTo>
                    <a:pt x="157" y="25"/>
                  </a:lnTo>
                  <a:lnTo>
                    <a:pt x="155" y="17"/>
                  </a:lnTo>
                  <a:lnTo>
                    <a:pt x="153" y="10"/>
                  </a:lnTo>
                  <a:lnTo>
                    <a:pt x="150" y="1"/>
                  </a:lnTo>
                  <a:lnTo>
                    <a:pt x="154" y="0"/>
                  </a:lnTo>
                  <a:lnTo>
                    <a:pt x="158" y="7"/>
                  </a:lnTo>
                  <a:lnTo>
                    <a:pt x="159" y="15"/>
                  </a:lnTo>
                  <a:lnTo>
                    <a:pt x="160" y="22"/>
                  </a:lnTo>
                  <a:lnTo>
                    <a:pt x="163" y="31"/>
                  </a:lnTo>
                  <a:lnTo>
                    <a:pt x="163" y="44"/>
                  </a:lnTo>
                  <a:lnTo>
                    <a:pt x="157" y="52"/>
                  </a:lnTo>
                  <a:lnTo>
                    <a:pt x="147" y="60"/>
                  </a:lnTo>
                  <a:lnTo>
                    <a:pt x="135" y="65"/>
                  </a:lnTo>
                  <a:lnTo>
                    <a:pt x="118" y="68"/>
                  </a:lnTo>
                  <a:lnTo>
                    <a:pt x="103" y="69"/>
                  </a:lnTo>
                  <a:lnTo>
                    <a:pt x="86" y="70"/>
                  </a:lnTo>
                  <a:lnTo>
                    <a:pt x="71" y="73"/>
                  </a:lnTo>
                  <a:lnTo>
                    <a:pt x="56" y="75"/>
                  </a:lnTo>
                  <a:lnTo>
                    <a:pt x="41" y="78"/>
                  </a:lnTo>
                  <a:lnTo>
                    <a:pt x="26" y="79"/>
                  </a:lnTo>
                  <a:lnTo>
                    <a:pt x="11" y="78"/>
                  </a:lnTo>
                  <a:lnTo>
                    <a:pt x="5" y="74"/>
                  </a:lnTo>
                  <a:lnTo>
                    <a:pt x="1" y="68"/>
                  </a:lnTo>
                  <a:lnTo>
                    <a:pt x="0" y="60"/>
                  </a:lnTo>
                  <a:lnTo>
                    <a:pt x="6" y="52"/>
                  </a:lnTo>
                  <a:lnTo>
                    <a:pt x="16" y="42"/>
                  </a:lnTo>
                  <a:lnTo>
                    <a:pt x="26" y="35"/>
                  </a:lnTo>
                  <a:lnTo>
                    <a:pt x="37" y="27"/>
                  </a:lnTo>
                  <a:lnTo>
                    <a:pt x="51" y="22"/>
                  </a:lnTo>
                  <a:lnTo>
                    <a:pt x="62" y="17"/>
                  </a:lnTo>
                  <a:lnTo>
                    <a:pt x="74" y="13"/>
                  </a:lnTo>
                  <a:lnTo>
                    <a:pt x="85" y="10"/>
                  </a:lnTo>
                  <a:lnTo>
                    <a:pt x="98" y="7"/>
                  </a:lnTo>
                  <a:lnTo>
                    <a:pt x="111" y="3"/>
                  </a:lnTo>
                  <a:lnTo>
                    <a:pt x="125" y="2"/>
                  </a:lnTo>
                  <a:lnTo>
                    <a:pt x="137" y="1"/>
                  </a:lnTo>
                  <a:lnTo>
                    <a:pt x="150" y="0"/>
                  </a:lnTo>
                  <a:lnTo>
                    <a:pt x="1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26" name="Freeform 289">
              <a:extLst>
                <a:ext uri="{FF2B5EF4-FFF2-40B4-BE49-F238E27FC236}">
                  <a16:creationId xmlns:a16="http://schemas.microsoft.com/office/drawing/2014/main" id="{17061B68-CB77-4F9D-86EF-57568219BFA9}"/>
                </a:ext>
              </a:extLst>
            </p:cNvPr>
            <p:cNvSpPr>
              <a:spLocks/>
            </p:cNvSpPr>
            <p:nvPr/>
          </p:nvSpPr>
          <p:spPr bwMode="auto">
            <a:xfrm>
              <a:off x="5425" y="1082"/>
              <a:ext cx="14" cy="20"/>
            </a:xfrm>
            <a:custGeom>
              <a:avLst/>
              <a:gdLst>
                <a:gd name="T0" fmla="*/ 43 w 43"/>
                <a:gd name="T1" fmla="*/ 0 h 61"/>
                <a:gd name="T2" fmla="*/ 40 w 43"/>
                <a:gd name="T3" fmla="*/ 4 h 61"/>
                <a:gd name="T4" fmla="*/ 34 w 43"/>
                <a:gd name="T5" fmla="*/ 12 h 61"/>
                <a:gd name="T6" fmla="*/ 28 w 43"/>
                <a:gd name="T7" fmla="*/ 20 h 61"/>
                <a:gd name="T8" fmla="*/ 24 w 43"/>
                <a:gd name="T9" fmla="*/ 25 h 61"/>
                <a:gd name="T10" fmla="*/ 19 w 43"/>
                <a:gd name="T11" fmla="*/ 32 h 61"/>
                <a:gd name="T12" fmla="*/ 11 w 43"/>
                <a:gd name="T13" fmla="*/ 43 h 61"/>
                <a:gd name="T14" fmla="*/ 4 w 43"/>
                <a:gd name="T15" fmla="*/ 56 h 61"/>
                <a:gd name="T16" fmla="*/ 0 w 43"/>
                <a:gd name="T17" fmla="*/ 61 h 61"/>
                <a:gd name="T18" fmla="*/ 4 w 43"/>
                <a:gd name="T19" fmla="*/ 49 h 61"/>
                <a:gd name="T20" fmla="*/ 6 w 43"/>
                <a:gd name="T21" fmla="*/ 46 h 61"/>
                <a:gd name="T22" fmla="*/ 11 w 43"/>
                <a:gd name="T23" fmla="*/ 37 h 61"/>
                <a:gd name="T24" fmla="*/ 18 w 43"/>
                <a:gd name="T25" fmla="*/ 25 h 61"/>
                <a:gd name="T26" fmla="*/ 23 w 43"/>
                <a:gd name="T27" fmla="*/ 19 h 61"/>
                <a:gd name="T28" fmla="*/ 26 w 43"/>
                <a:gd name="T29" fmla="*/ 13 h 61"/>
                <a:gd name="T30" fmla="*/ 31 w 43"/>
                <a:gd name="T31" fmla="*/ 7 h 61"/>
                <a:gd name="T32" fmla="*/ 35 w 43"/>
                <a:gd name="T33" fmla="*/ 2 h 61"/>
                <a:gd name="T34" fmla="*/ 38 w 43"/>
                <a:gd name="T35" fmla="*/ 0 h 61"/>
                <a:gd name="T36" fmla="*/ 43 w 43"/>
                <a:gd name="T37" fmla="*/ 0 h 61"/>
                <a:gd name="T38" fmla="*/ 43 w 43"/>
                <a:gd name="T3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61">
                  <a:moveTo>
                    <a:pt x="43" y="0"/>
                  </a:moveTo>
                  <a:lnTo>
                    <a:pt x="40" y="4"/>
                  </a:lnTo>
                  <a:lnTo>
                    <a:pt x="34" y="12"/>
                  </a:lnTo>
                  <a:lnTo>
                    <a:pt x="28" y="20"/>
                  </a:lnTo>
                  <a:lnTo>
                    <a:pt x="24" y="25"/>
                  </a:lnTo>
                  <a:lnTo>
                    <a:pt x="19" y="32"/>
                  </a:lnTo>
                  <a:lnTo>
                    <a:pt x="11" y="43"/>
                  </a:lnTo>
                  <a:lnTo>
                    <a:pt x="4" y="56"/>
                  </a:lnTo>
                  <a:lnTo>
                    <a:pt x="0" y="61"/>
                  </a:lnTo>
                  <a:lnTo>
                    <a:pt x="4" y="49"/>
                  </a:lnTo>
                  <a:lnTo>
                    <a:pt x="6" y="46"/>
                  </a:lnTo>
                  <a:lnTo>
                    <a:pt x="11" y="37"/>
                  </a:lnTo>
                  <a:lnTo>
                    <a:pt x="18" y="25"/>
                  </a:lnTo>
                  <a:lnTo>
                    <a:pt x="23" y="19"/>
                  </a:lnTo>
                  <a:lnTo>
                    <a:pt x="26" y="13"/>
                  </a:lnTo>
                  <a:lnTo>
                    <a:pt x="31" y="7"/>
                  </a:lnTo>
                  <a:lnTo>
                    <a:pt x="35" y="2"/>
                  </a:lnTo>
                  <a:lnTo>
                    <a:pt x="38" y="0"/>
                  </a:lnTo>
                  <a:lnTo>
                    <a:pt x="43" y="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27" name="Freeform 290">
              <a:extLst>
                <a:ext uri="{FF2B5EF4-FFF2-40B4-BE49-F238E27FC236}">
                  <a16:creationId xmlns:a16="http://schemas.microsoft.com/office/drawing/2014/main" id="{C5AFF7DF-50A3-443C-A589-9D6B30BC29B7}"/>
                </a:ext>
              </a:extLst>
            </p:cNvPr>
            <p:cNvSpPr>
              <a:spLocks/>
            </p:cNvSpPr>
            <p:nvPr/>
          </p:nvSpPr>
          <p:spPr bwMode="auto">
            <a:xfrm>
              <a:off x="5414" y="1056"/>
              <a:ext cx="27" cy="12"/>
            </a:xfrm>
            <a:custGeom>
              <a:avLst/>
              <a:gdLst>
                <a:gd name="T0" fmla="*/ 75 w 79"/>
                <a:gd name="T1" fmla="*/ 1 h 36"/>
                <a:gd name="T2" fmla="*/ 79 w 79"/>
                <a:gd name="T3" fmla="*/ 0 h 36"/>
                <a:gd name="T4" fmla="*/ 79 w 79"/>
                <a:gd name="T5" fmla="*/ 10 h 36"/>
                <a:gd name="T6" fmla="*/ 75 w 79"/>
                <a:gd name="T7" fmla="*/ 17 h 36"/>
                <a:gd name="T8" fmla="*/ 70 w 79"/>
                <a:gd name="T9" fmla="*/ 22 h 36"/>
                <a:gd name="T10" fmla="*/ 64 w 79"/>
                <a:gd name="T11" fmla="*/ 26 h 36"/>
                <a:gd name="T12" fmla="*/ 51 w 79"/>
                <a:gd name="T13" fmla="*/ 31 h 36"/>
                <a:gd name="T14" fmla="*/ 39 w 79"/>
                <a:gd name="T15" fmla="*/ 34 h 36"/>
                <a:gd name="T16" fmla="*/ 25 w 79"/>
                <a:gd name="T17" fmla="*/ 35 h 36"/>
                <a:gd name="T18" fmla="*/ 12 w 79"/>
                <a:gd name="T19" fmla="*/ 36 h 36"/>
                <a:gd name="T20" fmla="*/ 7 w 79"/>
                <a:gd name="T21" fmla="*/ 35 h 36"/>
                <a:gd name="T22" fmla="*/ 5 w 79"/>
                <a:gd name="T23" fmla="*/ 31 h 36"/>
                <a:gd name="T24" fmla="*/ 1 w 79"/>
                <a:gd name="T25" fmla="*/ 27 h 36"/>
                <a:gd name="T26" fmla="*/ 0 w 79"/>
                <a:gd name="T27" fmla="*/ 25 h 36"/>
                <a:gd name="T28" fmla="*/ 1 w 79"/>
                <a:gd name="T29" fmla="*/ 22 h 36"/>
                <a:gd name="T30" fmla="*/ 2 w 79"/>
                <a:gd name="T31" fmla="*/ 21 h 36"/>
                <a:gd name="T32" fmla="*/ 6 w 79"/>
                <a:gd name="T33" fmla="*/ 27 h 36"/>
                <a:gd name="T34" fmla="*/ 10 w 79"/>
                <a:gd name="T35" fmla="*/ 31 h 36"/>
                <a:gd name="T36" fmla="*/ 16 w 79"/>
                <a:gd name="T37" fmla="*/ 31 h 36"/>
                <a:gd name="T38" fmla="*/ 23 w 79"/>
                <a:gd name="T39" fmla="*/ 32 h 36"/>
                <a:gd name="T40" fmla="*/ 35 w 79"/>
                <a:gd name="T41" fmla="*/ 30 h 36"/>
                <a:gd name="T42" fmla="*/ 49 w 79"/>
                <a:gd name="T43" fmla="*/ 26 h 36"/>
                <a:gd name="T44" fmla="*/ 60 w 79"/>
                <a:gd name="T45" fmla="*/ 21 h 36"/>
                <a:gd name="T46" fmla="*/ 72 w 79"/>
                <a:gd name="T47" fmla="*/ 15 h 36"/>
                <a:gd name="T48" fmla="*/ 74 w 79"/>
                <a:gd name="T49" fmla="*/ 11 h 36"/>
                <a:gd name="T50" fmla="*/ 75 w 79"/>
                <a:gd name="T51" fmla="*/ 7 h 36"/>
                <a:gd name="T52" fmla="*/ 75 w 79"/>
                <a:gd name="T53" fmla="*/ 3 h 36"/>
                <a:gd name="T54" fmla="*/ 75 w 79"/>
                <a:gd name="T55" fmla="*/ 1 h 36"/>
                <a:gd name="T56" fmla="*/ 75 w 79"/>
                <a:gd name="T5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36">
                  <a:moveTo>
                    <a:pt x="75" y="1"/>
                  </a:moveTo>
                  <a:lnTo>
                    <a:pt x="79" y="0"/>
                  </a:lnTo>
                  <a:lnTo>
                    <a:pt x="79" y="10"/>
                  </a:lnTo>
                  <a:lnTo>
                    <a:pt x="75" y="17"/>
                  </a:lnTo>
                  <a:lnTo>
                    <a:pt x="70" y="22"/>
                  </a:lnTo>
                  <a:lnTo>
                    <a:pt x="64" y="26"/>
                  </a:lnTo>
                  <a:lnTo>
                    <a:pt x="51" y="31"/>
                  </a:lnTo>
                  <a:lnTo>
                    <a:pt x="39" y="34"/>
                  </a:lnTo>
                  <a:lnTo>
                    <a:pt x="25" y="35"/>
                  </a:lnTo>
                  <a:lnTo>
                    <a:pt x="12" y="36"/>
                  </a:lnTo>
                  <a:lnTo>
                    <a:pt x="7" y="35"/>
                  </a:lnTo>
                  <a:lnTo>
                    <a:pt x="5" y="31"/>
                  </a:lnTo>
                  <a:lnTo>
                    <a:pt x="1" y="27"/>
                  </a:lnTo>
                  <a:lnTo>
                    <a:pt x="0" y="25"/>
                  </a:lnTo>
                  <a:lnTo>
                    <a:pt x="1" y="22"/>
                  </a:lnTo>
                  <a:lnTo>
                    <a:pt x="2" y="21"/>
                  </a:lnTo>
                  <a:lnTo>
                    <a:pt x="6" y="27"/>
                  </a:lnTo>
                  <a:lnTo>
                    <a:pt x="10" y="31"/>
                  </a:lnTo>
                  <a:lnTo>
                    <a:pt x="16" y="31"/>
                  </a:lnTo>
                  <a:lnTo>
                    <a:pt x="23" y="32"/>
                  </a:lnTo>
                  <a:lnTo>
                    <a:pt x="35" y="30"/>
                  </a:lnTo>
                  <a:lnTo>
                    <a:pt x="49" y="26"/>
                  </a:lnTo>
                  <a:lnTo>
                    <a:pt x="60" y="21"/>
                  </a:lnTo>
                  <a:lnTo>
                    <a:pt x="72" y="15"/>
                  </a:lnTo>
                  <a:lnTo>
                    <a:pt x="74" y="11"/>
                  </a:lnTo>
                  <a:lnTo>
                    <a:pt x="75" y="7"/>
                  </a:lnTo>
                  <a:lnTo>
                    <a:pt x="75" y="3"/>
                  </a:lnTo>
                  <a:lnTo>
                    <a:pt x="75" y="1"/>
                  </a:lnTo>
                  <a:lnTo>
                    <a:pt x="7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28" name="Freeform 291">
              <a:extLst>
                <a:ext uri="{FF2B5EF4-FFF2-40B4-BE49-F238E27FC236}">
                  <a16:creationId xmlns:a16="http://schemas.microsoft.com/office/drawing/2014/main" id="{C93A9988-102C-4618-9045-882C1445AD6B}"/>
                </a:ext>
              </a:extLst>
            </p:cNvPr>
            <p:cNvSpPr>
              <a:spLocks/>
            </p:cNvSpPr>
            <p:nvPr/>
          </p:nvSpPr>
          <p:spPr bwMode="auto">
            <a:xfrm>
              <a:off x="5428" y="1059"/>
              <a:ext cx="3" cy="4"/>
            </a:xfrm>
            <a:custGeom>
              <a:avLst/>
              <a:gdLst>
                <a:gd name="T0" fmla="*/ 3 w 8"/>
                <a:gd name="T1" fmla="*/ 0 h 13"/>
                <a:gd name="T2" fmla="*/ 5 w 8"/>
                <a:gd name="T3" fmla="*/ 1 h 13"/>
                <a:gd name="T4" fmla="*/ 6 w 8"/>
                <a:gd name="T5" fmla="*/ 4 h 13"/>
                <a:gd name="T6" fmla="*/ 8 w 8"/>
                <a:gd name="T7" fmla="*/ 7 h 13"/>
                <a:gd name="T8" fmla="*/ 8 w 8"/>
                <a:gd name="T9" fmla="*/ 12 h 13"/>
                <a:gd name="T10" fmla="*/ 5 w 8"/>
                <a:gd name="T11" fmla="*/ 13 h 13"/>
                <a:gd name="T12" fmla="*/ 4 w 8"/>
                <a:gd name="T13" fmla="*/ 12 h 13"/>
                <a:gd name="T14" fmla="*/ 3 w 8"/>
                <a:gd name="T15" fmla="*/ 9 h 13"/>
                <a:gd name="T16" fmla="*/ 3 w 8"/>
                <a:gd name="T17" fmla="*/ 7 h 13"/>
                <a:gd name="T18" fmla="*/ 1 w 8"/>
                <a:gd name="T19" fmla="*/ 3 h 13"/>
                <a:gd name="T20" fmla="*/ 0 w 8"/>
                <a:gd name="T21" fmla="*/ 1 h 13"/>
                <a:gd name="T22" fmla="*/ 0 w 8"/>
                <a:gd name="T23" fmla="*/ 0 h 13"/>
                <a:gd name="T24" fmla="*/ 3 w 8"/>
                <a:gd name="T25" fmla="*/ 0 h 13"/>
                <a:gd name="T26" fmla="*/ 3 w 8"/>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3">
                  <a:moveTo>
                    <a:pt x="3" y="0"/>
                  </a:moveTo>
                  <a:lnTo>
                    <a:pt x="5" y="1"/>
                  </a:lnTo>
                  <a:lnTo>
                    <a:pt x="6" y="4"/>
                  </a:lnTo>
                  <a:lnTo>
                    <a:pt x="8" y="7"/>
                  </a:lnTo>
                  <a:lnTo>
                    <a:pt x="8" y="12"/>
                  </a:lnTo>
                  <a:lnTo>
                    <a:pt x="5" y="13"/>
                  </a:lnTo>
                  <a:lnTo>
                    <a:pt x="4" y="12"/>
                  </a:lnTo>
                  <a:lnTo>
                    <a:pt x="3" y="9"/>
                  </a:lnTo>
                  <a:lnTo>
                    <a:pt x="3" y="7"/>
                  </a:lnTo>
                  <a:lnTo>
                    <a:pt x="1" y="3"/>
                  </a:lnTo>
                  <a:lnTo>
                    <a:pt x="0" y="1"/>
                  </a:lnTo>
                  <a:lnTo>
                    <a:pt x="0" y="0"/>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29" name="Freeform 292">
              <a:extLst>
                <a:ext uri="{FF2B5EF4-FFF2-40B4-BE49-F238E27FC236}">
                  <a16:creationId xmlns:a16="http://schemas.microsoft.com/office/drawing/2014/main" id="{0DDEBE90-9A16-461F-8ED0-147E39326EEF}"/>
                </a:ext>
              </a:extLst>
            </p:cNvPr>
            <p:cNvSpPr>
              <a:spLocks/>
            </p:cNvSpPr>
            <p:nvPr/>
          </p:nvSpPr>
          <p:spPr bwMode="auto">
            <a:xfrm>
              <a:off x="5424" y="1060"/>
              <a:ext cx="2" cy="5"/>
            </a:xfrm>
            <a:custGeom>
              <a:avLst/>
              <a:gdLst>
                <a:gd name="T0" fmla="*/ 2 w 7"/>
                <a:gd name="T1" fmla="*/ 0 h 14"/>
                <a:gd name="T2" fmla="*/ 4 w 7"/>
                <a:gd name="T3" fmla="*/ 2 h 14"/>
                <a:gd name="T4" fmla="*/ 5 w 7"/>
                <a:gd name="T5" fmla="*/ 5 h 14"/>
                <a:gd name="T6" fmla="*/ 7 w 7"/>
                <a:gd name="T7" fmla="*/ 9 h 14"/>
                <a:gd name="T8" fmla="*/ 7 w 7"/>
                <a:gd name="T9" fmla="*/ 13 h 14"/>
                <a:gd name="T10" fmla="*/ 4 w 7"/>
                <a:gd name="T11" fmla="*/ 14 h 14"/>
                <a:gd name="T12" fmla="*/ 3 w 7"/>
                <a:gd name="T13" fmla="*/ 13 h 14"/>
                <a:gd name="T14" fmla="*/ 3 w 7"/>
                <a:gd name="T15" fmla="*/ 9 h 14"/>
                <a:gd name="T16" fmla="*/ 2 w 7"/>
                <a:gd name="T17" fmla="*/ 7 h 14"/>
                <a:gd name="T18" fmla="*/ 0 w 7"/>
                <a:gd name="T19" fmla="*/ 4 h 14"/>
                <a:gd name="T20" fmla="*/ 0 w 7"/>
                <a:gd name="T21" fmla="*/ 2 h 14"/>
                <a:gd name="T22" fmla="*/ 0 w 7"/>
                <a:gd name="T23" fmla="*/ 0 h 14"/>
                <a:gd name="T24" fmla="*/ 2 w 7"/>
                <a:gd name="T25" fmla="*/ 0 h 14"/>
                <a:gd name="T26" fmla="*/ 2 w 7"/>
                <a:gd name="T2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4">
                  <a:moveTo>
                    <a:pt x="2" y="0"/>
                  </a:moveTo>
                  <a:lnTo>
                    <a:pt x="4" y="2"/>
                  </a:lnTo>
                  <a:lnTo>
                    <a:pt x="5" y="5"/>
                  </a:lnTo>
                  <a:lnTo>
                    <a:pt x="7" y="9"/>
                  </a:lnTo>
                  <a:lnTo>
                    <a:pt x="7" y="13"/>
                  </a:lnTo>
                  <a:lnTo>
                    <a:pt x="4" y="14"/>
                  </a:lnTo>
                  <a:lnTo>
                    <a:pt x="3" y="13"/>
                  </a:lnTo>
                  <a:lnTo>
                    <a:pt x="3" y="9"/>
                  </a:lnTo>
                  <a:lnTo>
                    <a:pt x="2" y="7"/>
                  </a:lnTo>
                  <a:lnTo>
                    <a:pt x="0" y="4"/>
                  </a:lnTo>
                  <a:lnTo>
                    <a:pt x="0" y="2"/>
                  </a:lnTo>
                  <a:lnTo>
                    <a:pt x="0" y="0"/>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30" name="Freeform 293">
              <a:extLst>
                <a:ext uri="{FF2B5EF4-FFF2-40B4-BE49-F238E27FC236}">
                  <a16:creationId xmlns:a16="http://schemas.microsoft.com/office/drawing/2014/main" id="{A46611A1-5A50-4253-B020-477D46B7AAFA}"/>
                </a:ext>
              </a:extLst>
            </p:cNvPr>
            <p:cNvSpPr>
              <a:spLocks/>
            </p:cNvSpPr>
            <p:nvPr/>
          </p:nvSpPr>
          <p:spPr bwMode="auto">
            <a:xfrm>
              <a:off x="5420" y="1061"/>
              <a:ext cx="3" cy="5"/>
            </a:xfrm>
            <a:custGeom>
              <a:avLst/>
              <a:gdLst>
                <a:gd name="T0" fmla="*/ 4 w 9"/>
                <a:gd name="T1" fmla="*/ 0 h 14"/>
                <a:gd name="T2" fmla="*/ 5 w 9"/>
                <a:gd name="T3" fmla="*/ 1 h 14"/>
                <a:gd name="T4" fmla="*/ 7 w 9"/>
                <a:gd name="T5" fmla="*/ 4 h 14"/>
                <a:gd name="T6" fmla="*/ 7 w 9"/>
                <a:gd name="T7" fmla="*/ 7 h 14"/>
                <a:gd name="T8" fmla="*/ 9 w 9"/>
                <a:gd name="T9" fmla="*/ 11 h 14"/>
                <a:gd name="T10" fmla="*/ 6 w 9"/>
                <a:gd name="T11" fmla="*/ 14 h 14"/>
                <a:gd name="T12" fmla="*/ 4 w 9"/>
                <a:gd name="T13" fmla="*/ 11 h 14"/>
                <a:gd name="T14" fmla="*/ 2 w 9"/>
                <a:gd name="T15" fmla="*/ 9 h 14"/>
                <a:gd name="T16" fmla="*/ 2 w 9"/>
                <a:gd name="T17" fmla="*/ 6 h 14"/>
                <a:gd name="T18" fmla="*/ 2 w 9"/>
                <a:gd name="T19" fmla="*/ 4 h 14"/>
                <a:gd name="T20" fmla="*/ 1 w 9"/>
                <a:gd name="T21" fmla="*/ 2 h 14"/>
                <a:gd name="T22" fmla="*/ 0 w 9"/>
                <a:gd name="T23" fmla="*/ 1 h 14"/>
                <a:gd name="T24" fmla="*/ 4 w 9"/>
                <a:gd name="T25" fmla="*/ 0 h 14"/>
                <a:gd name="T26" fmla="*/ 4 w 9"/>
                <a:gd name="T2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4">
                  <a:moveTo>
                    <a:pt x="4" y="0"/>
                  </a:moveTo>
                  <a:lnTo>
                    <a:pt x="5" y="1"/>
                  </a:lnTo>
                  <a:lnTo>
                    <a:pt x="7" y="4"/>
                  </a:lnTo>
                  <a:lnTo>
                    <a:pt x="7" y="7"/>
                  </a:lnTo>
                  <a:lnTo>
                    <a:pt x="9" y="11"/>
                  </a:lnTo>
                  <a:lnTo>
                    <a:pt x="6" y="14"/>
                  </a:lnTo>
                  <a:lnTo>
                    <a:pt x="4" y="11"/>
                  </a:lnTo>
                  <a:lnTo>
                    <a:pt x="2" y="9"/>
                  </a:lnTo>
                  <a:lnTo>
                    <a:pt x="2" y="6"/>
                  </a:lnTo>
                  <a:lnTo>
                    <a:pt x="2" y="4"/>
                  </a:lnTo>
                  <a:lnTo>
                    <a:pt x="1" y="2"/>
                  </a:lnTo>
                  <a:lnTo>
                    <a:pt x="0" y="1"/>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31" name="Freeform 294">
              <a:extLst>
                <a:ext uri="{FF2B5EF4-FFF2-40B4-BE49-F238E27FC236}">
                  <a16:creationId xmlns:a16="http://schemas.microsoft.com/office/drawing/2014/main" id="{BD03B310-A2C6-44E8-92CE-6A0D06C75FD0}"/>
                </a:ext>
              </a:extLst>
            </p:cNvPr>
            <p:cNvSpPr>
              <a:spLocks/>
            </p:cNvSpPr>
            <p:nvPr/>
          </p:nvSpPr>
          <p:spPr bwMode="auto">
            <a:xfrm>
              <a:off x="5420" y="1067"/>
              <a:ext cx="3" cy="12"/>
            </a:xfrm>
            <a:custGeom>
              <a:avLst/>
              <a:gdLst>
                <a:gd name="T0" fmla="*/ 4 w 10"/>
                <a:gd name="T1" fmla="*/ 0 h 36"/>
                <a:gd name="T2" fmla="*/ 6 w 10"/>
                <a:gd name="T3" fmla="*/ 8 h 36"/>
                <a:gd name="T4" fmla="*/ 9 w 10"/>
                <a:gd name="T5" fmla="*/ 17 h 36"/>
                <a:gd name="T6" fmla="*/ 10 w 10"/>
                <a:gd name="T7" fmla="*/ 27 h 36"/>
                <a:gd name="T8" fmla="*/ 9 w 10"/>
                <a:gd name="T9" fmla="*/ 36 h 36"/>
                <a:gd name="T10" fmla="*/ 5 w 10"/>
                <a:gd name="T11" fmla="*/ 34 h 36"/>
                <a:gd name="T12" fmla="*/ 5 w 10"/>
                <a:gd name="T13" fmla="*/ 27 h 36"/>
                <a:gd name="T14" fmla="*/ 5 w 10"/>
                <a:gd name="T15" fmla="*/ 18 h 36"/>
                <a:gd name="T16" fmla="*/ 3 w 10"/>
                <a:gd name="T17" fmla="*/ 9 h 36"/>
                <a:gd name="T18" fmla="*/ 0 w 10"/>
                <a:gd name="T19" fmla="*/ 3 h 36"/>
                <a:gd name="T20" fmla="*/ 4 w 10"/>
                <a:gd name="T21" fmla="*/ 0 h 36"/>
                <a:gd name="T22" fmla="*/ 4 w 10"/>
                <a:gd name="T2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36">
                  <a:moveTo>
                    <a:pt x="4" y="0"/>
                  </a:moveTo>
                  <a:lnTo>
                    <a:pt x="6" y="8"/>
                  </a:lnTo>
                  <a:lnTo>
                    <a:pt x="9" y="17"/>
                  </a:lnTo>
                  <a:lnTo>
                    <a:pt x="10" y="27"/>
                  </a:lnTo>
                  <a:lnTo>
                    <a:pt x="9" y="36"/>
                  </a:lnTo>
                  <a:lnTo>
                    <a:pt x="5" y="34"/>
                  </a:lnTo>
                  <a:lnTo>
                    <a:pt x="5" y="27"/>
                  </a:lnTo>
                  <a:lnTo>
                    <a:pt x="5" y="18"/>
                  </a:lnTo>
                  <a:lnTo>
                    <a:pt x="3" y="9"/>
                  </a:lnTo>
                  <a:lnTo>
                    <a:pt x="0" y="3"/>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32" name="Freeform 295">
              <a:extLst>
                <a:ext uri="{FF2B5EF4-FFF2-40B4-BE49-F238E27FC236}">
                  <a16:creationId xmlns:a16="http://schemas.microsoft.com/office/drawing/2014/main" id="{CCB3F681-2D49-40A1-848B-76974E4A8A45}"/>
                </a:ext>
              </a:extLst>
            </p:cNvPr>
            <p:cNvSpPr>
              <a:spLocks/>
            </p:cNvSpPr>
            <p:nvPr/>
          </p:nvSpPr>
          <p:spPr bwMode="auto">
            <a:xfrm>
              <a:off x="5426" y="1066"/>
              <a:ext cx="2" cy="12"/>
            </a:xfrm>
            <a:custGeom>
              <a:avLst/>
              <a:gdLst>
                <a:gd name="T0" fmla="*/ 2 w 7"/>
                <a:gd name="T1" fmla="*/ 0 h 35"/>
                <a:gd name="T2" fmla="*/ 5 w 7"/>
                <a:gd name="T3" fmla="*/ 7 h 35"/>
                <a:gd name="T4" fmla="*/ 7 w 7"/>
                <a:gd name="T5" fmla="*/ 16 h 35"/>
                <a:gd name="T6" fmla="*/ 7 w 7"/>
                <a:gd name="T7" fmla="*/ 26 h 35"/>
                <a:gd name="T8" fmla="*/ 7 w 7"/>
                <a:gd name="T9" fmla="*/ 35 h 35"/>
                <a:gd name="T10" fmla="*/ 5 w 7"/>
                <a:gd name="T11" fmla="*/ 35 h 35"/>
                <a:gd name="T12" fmla="*/ 2 w 7"/>
                <a:gd name="T13" fmla="*/ 35 h 35"/>
                <a:gd name="T14" fmla="*/ 2 w 7"/>
                <a:gd name="T15" fmla="*/ 27 h 35"/>
                <a:gd name="T16" fmla="*/ 2 w 7"/>
                <a:gd name="T17" fmla="*/ 19 h 35"/>
                <a:gd name="T18" fmla="*/ 1 w 7"/>
                <a:gd name="T19" fmla="*/ 9 h 35"/>
                <a:gd name="T20" fmla="*/ 0 w 7"/>
                <a:gd name="T21" fmla="*/ 4 h 35"/>
                <a:gd name="T22" fmla="*/ 2 w 7"/>
                <a:gd name="T23" fmla="*/ 0 h 35"/>
                <a:gd name="T24" fmla="*/ 2 w 7"/>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35">
                  <a:moveTo>
                    <a:pt x="2" y="0"/>
                  </a:moveTo>
                  <a:lnTo>
                    <a:pt x="5" y="7"/>
                  </a:lnTo>
                  <a:lnTo>
                    <a:pt x="7" y="16"/>
                  </a:lnTo>
                  <a:lnTo>
                    <a:pt x="7" y="26"/>
                  </a:lnTo>
                  <a:lnTo>
                    <a:pt x="7" y="35"/>
                  </a:lnTo>
                  <a:lnTo>
                    <a:pt x="5" y="35"/>
                  </a:lnTo>
                  <a:lnTo>
                    <a:pt x="2" y="35"/>
                  </a:lnTo>
                  <a:lnTo>
                    <a:pt x="2" y="27"/>
                  </a:lnTo>
                  <a:lnTo>
                    <a:pt x="2" y="19"/>
                  </a:lnTo>
                  <a:lnTo>
                    <a:pt x="1" y="9"/>
                  </a:lnTo>
                  <a:lnTo>
                    <a:pt x="0" y="4"/>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33" name="Freeform 296">
              <a:extLst>
                <a:ext uri="{FF2B5EF4-FFF2-40B4-BE49-F238E27FC236}">
                  <a16:creationId xmlns:a16="http://schemas.microsoft.com/office/drawing/2014/main" id="{96AB18CA-9870-48D4-8BF2-B378EF080B37}"/>
                </a:ext>
              </a:extLst>
            </p:cNvPr>
            <p:cNvSpPr>
              <a:spLocks/>
            </p:cNvSpPr>
            <p:nvPr/>
          </p:nvSpPr>
          <p:spPr bwMode="auto">
            <a:xfrm>
              <a:off x="5431" y="1065"/>
              <a:ext cx="4" cy="13"/>
            </a:xfrm>
            <a:custGeom>
              <a:avLst/>
              <a:gdLst>
                <a:gd name="T0" fmla="*/ 1 w 13"/>
                <a:gd name="T1" fmla="*/ 0 h 38"/>
                <a:gd name="T2" fmla="*/ 7 w 13"/>
                <a:gd name="T3" fmla="*/ 8 h 38"/>
                <a:gd name="T4" fmla="*/ 11 w 13"/>
                <a:gd name="T5" fmla="*/ 18 h 38"/>
                <a:gd name="T6" fmla="*/ 13 w 13"/>
                <a:gd name="T7" fmla="*/ 28 h 38"/>
                <a:gd name="T8" fmla="*/ 12 w 13"/>
                <a:gd name="T9" fmla="*/ 38 h 38"/>
                <a:gd name="T10" fmla="*/ 10 w 13"/>
                <a:gd name="T11" fmla="*/ 37 h 38"/>
                <a:gd name="T12" fmla="*/ 8 w 13"/>
                <a:gd name="T13" fmla="*/ 38 h 38"/>
                <a:gd name="T14" fmla="*/ 7 w 13"/>
                <a:gd name="T15" fmla="*/ 38 h 38"/>
                <a:gd name="T16" fmla="*/ 7 w 13"/>
                <a:gd name="T17" fmla="*/ 37 h 38"/>
                <a:gd name="T18" fmla="*/ 8 w 13"/>
                <a:gd name="T19" fmla="*/ 30 h 38"/>
                <a:gd name="T20" fmla="*/ 8 w 13"/>
                <a:gd name="T21" fmla="*/ 25 h 38"/>
                <a:gd name="T22" fmla="*/ 7 w 13"/>
                <a:gd name="T23" fmla="*/ 19 h 38"/>
                <a:gd name="T24" fmla="*/ 6 w 13"/>
                <a:gd name="T25" fmla="*/ 14 h 38"/>
                <a:gd name="T26" fmla="*/ 5 w 13"/>
                <a:gd name="T27" fmla="*/ 11 h 38"/>
                <a:gd name="T28" fmla="*/ 2 w 13"/>
                <a:gd name="T29" fmla="*/ 9 h 38"/>
                <a:gd name="T30" fmla="*/ 1 w 13"/>
                <a:gd name="T31" fmla="*/ 6 h 38"/>
                <a:gd name="T32" fmla="*/ 0 w 13"/>
                <a:gd name="T33" fmla="*/ 4 h 38"/>
                <a:gd name="T34" fmla="*/ 0 w 13"/>
                <a:gd name="T35" fmla="*/ 3 h 38"/>
                <a:gd name="T36" fmla="*/ 1 w 13"/>
                <a:gd name="T37" fmla="*/ 0 h 38"/>
                <a:gd name="T38" fmla="*/ 1 w 13"/>
                <a:gd name="T3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38">
                  <a:moveTo>
                    <a:pt x="1" y="0"/>
                  </a:moveTo>
                  <a:lnTo>
                    <a:pt x="7" y="8"/>
                  </a:lnTo>
                  <a:lnTo>
                    <a:pt x="11" y="18"/>
                  </a:lnTo>
                  <a:lnTo>
                    <a:pt x="13" y="28"/>
                  </a:lnTo>
                  <a:lnTo>
                    <a:pt x="12" y="38"/>
                  </a:lnTo>
                  <a:lnTo>
                    <a:pt x="10" y="37"/>
                  </a:lnTo>
                  <a:lnTo>
                    <a:pt x="8" y="38"/>
                  </a:lnTo>
                  <a:lnTo>
                    <a:pt x="7" y="38"/>
                  </a:lnTo>
                  <a:lnTo>
                    <a:pt x="7" y="37"/>
                  </a:lnTo>
                  <a:lnTo>
                    <a:pt x="8" y="30"/>
                  </a:lnTo>
                  <a:lnTo>
                    <a:pt x="8" y="25"/>
                  </a:lnTo>
                  <a:lnTo>
                    <a:pt x="7" y="19"/>
                  </a:lnTo>
                  <a:lnTo>
                    <a:pt x="6" y="14"/>
                  </a:lnTo>
                  <a:lnTo>
                    <a:pt x="5" y="11"/>
                  </a:lnTo>
                  <a:lnTo>
                    <a:pt x="2" y="9"/>
                  </a:lnTo>
                  <a:lnTo>
                    <a:pt x="1" y="6"/>
                  </a:lnTo>
                  <a:lnTo>
                    <a:pt x="0" y="4"/>
                  </a:lnTo>
                  <a:lnTo>
                    <a:pt x="0" y="3"/>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34" name="Freeform 297">
              <a:extLst>
                <a:ext uri="{FF2B5EF4-FFF2-40B4-BE49-F238E27FC236}">
                  <a16:creationId xmlns:a16="http://schemas.microsoft.com/office/drawing/2014/main" id="{36E1B6BD-9D2E-469A-9EDC-93339BC88F34}"/>
                </a:ext>
              </a:extLst>
            </p:cNvPr>
            <p:cNvSpPr>
              <a:spLocks/>
            </p:cNvSpPr>
            <p:nvPr/>
          </p:nvSpPr>
          <p:spPr bwMode="auto">
            <a:xfrm>
              <a:off x="5378" y="1163"/>
              <a:ext cx="14" cy="5"/>
            </a:xfrm>
            <a:custGeom>
              <a:avLst/>
              <a:gdLst>
                <a:gd name="T0" fmla="*/ 0 w 43"/>
                <a:gd name="T1" fmla="*/ 0 h 16"/>
                <a:gd name="T2" fmla="*/ 8 w 43"/>
                <a:gd name="T3" fmla="*/ 9 h 16"/>
                <a:gd name="T4" fmla="*/ 17 w 43"/>
                <a:gd name="T5" fmla="*/ 11 h 16"/>
                <a:gd name="T6" fmla="*/ 27 w 43"/>
                <a:gd name="T7" fmla="*/ 11 h 16"/>
                <a:gd name="T8" fmla="*/ 38 w 43"/>
                <a:gd name="T9" fmla="*/ 9 h 16"/>
                <a:gd name="T10" fmla="*/ 40 w 43"/>
                <a:gd name="T11" fmla="*/ 9 h 16"/>
                <a:gd name="T12" fmla="*/ 43 w 43"/>
                <a:gd name="T13" fmla="*/ 9 h 16"/>
                <a:gd name="T14" fmla="*/ 42 w 43"/>
                <a:gd name="T15" fmla="*/ 11 h 16"/>
                <a:gd name="T16" fmla="*/ 39 w 43"/>
                <a:gd name="T17" fmla="*/ 14 h 16"/>
                <a:gd name="T18" fmla="*/ 29 w 43"/>
                <a:gd name="T19" fmla="*/ 16 h 16"/>
                <a:gd name="T20" fmla="*/ 17 w 43"/>
                <a:gd name="T21" fmla="*/ 16 h 16"/>
                <a:gd name="T22" fmla="*/ 7 w 43"/>
                <a:gd name="T23" fmla="*/ 12 h 16"/>
                <a:gd name="T24" fmla="*/ 0 w 43"/>
                <a:gd name="T25" fmla="*/ 4 h 16"/>
                <a:gd name="T26" fmla="*/ 0 w 43"/>
                <a:gd name="T27" fmla="*/ 1 h 16"/>
                <a:gd name="T28" fmla="*/ 0 w 43"/>
                <a:gd name="T29" fmla="*/ 0 h 16"/>
                <a:gd name="T30" fmla="*/ 0 w 43"/>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16">
                  <a:moveTo>
                    <a:pt x="0" y="0"/>
                  </a:moveTo>
                  <a:lnTo>
                    <a:pt x="8" y="9"/>
                  </a:lnTo>
                  <a:lnTo>
                    <a:pt x="17" y="11"/>
                  </a:lnTo>
                  <a:lnTo>
                    <a:pt x="27" y="11"/>
                  </a:lnTo>
                  <a:lnTo>
                    <a:pt x="38" y="9"/>
                  </a:lnTo>
                  <a:lnTo>
                    <a:pt x="40" y="9"/>
                  </a:lnTo>
                  <a:lnTo>
                    <a:pt x="43" y="9"/>
                  </a:lnTo>
                  <a:lnTo>
                    <a:pt x="42" y="11"/>
                  </a:lnTo>
                  <a:lnTo>
                    <a:pt x="39" y="14"/>
                  </a:lnTo>
                  <a:lnTo>
                    <a:pt x="29" y="16"/>
                  </a:lnTo>
                  <a:lnTo>
                    <a:pt x="17" y="16"/>
                  </a:lnTo>
                  <a:lnTo>
                    <a:pt x="7" y="12"/>
                  </a:lnTo>
                  <a:lnTo>
                    <a:pt x="0" y="4"/>
                  </a:lnTo>
                  <a:lnTo>
                    <a:pt x="0"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35" name="Freeform 298">
              <a:extLst>
                <a:ext uri="{FF2B5EF4-FFF2-40B4-BE49-F238E27FC236}">
                  <a16:creationId xmlns:a16="http://schemas.microsoft.com/office/drawing/2014/main" id="{BA0350EF-146E-4748-8908-8ABBE74B95B7}"/>
                </a:ext>
              </a:extLst>
            </p:cNvPr>
            <p:cNvSpPr>
              <a:spLocks/>
            </p:cNvSpPr>
            <p:nvPr/>
          </p:nvSpPr>
          <p:spPr bwMode="auto">
            <a:xfrm>
              <a:off x="5398" y="1168"/>
              <a:ext cx="4" cy="10"/>
            </a:xfrm>
            <a:custGeom>
              <a:avLst/>
              <a:gdLst>
                <a:gd name="T0" fmla="*/ 0 w 12"/>
                <a:gd name="T1" fmla="*/ 0 h 31"/>
                <a:gd name="T2" fmla="*/ 5 w 12"/>
                <a:gd name="T3" fmla="*/ 6 h 31"/>
                <a:gd name="T4" fmla="*/ 8 w 12"/>
                <a:gd name="T5" fmla="*/ 14 h 31"/>
                <a:gd name="T6" fmla="*/ 11 w 12"/>
                <a:gd name="T7" fmla="*/ 21 h 31"/>
                <a:gd name="T8" fmla="*/ 12 w 12"/>
                <a:gd name="T9" fmla="*/ 29 h 31"/>
                <a:gd name="T10" fmla="*/ 11 w 12"/>
                <a:gd name="T11" fmla="*/ 30 h 31"/>
                <a:gd name="T12" fmla="*/ 10 w 12"/>
                <a:gd name="T13" fmla="*/ 31 h 31"/>
                <a:gd name="T14" fmla="*/ 7 w 12"/>
                <a:gd name="T15" fmla="*/ 24 h 31"/>
                <a:gd name="T16" fmla="*/ 5 w 12"/>
                <a:gd name="T17" fmla="*/ 16 h 31"/>
                <a:gd name="T18" fmla="*/ 2 w 12"/>
                <a:gd name="T19" fmla="*/ 10 h 31"/>
                <a:gd name="T20" fmla="*/ 0 w 12"/>
                <a:gd name="T21" fmla="*/ 4 h 31"/>
                <a:gd name="T22" fmla="*/ 0 w 12"/>
                <a:gd name="T23" fmla="*/ 1 h 31"/>
                <a:gd name="T24" fmla="*/ 0 w 12"/>
                <a:gd name="T25" fmla="*/ 0 h 31"/>
                <a:gd name="T26" fmla="*/ 0 w 12"/>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31">
                  <a:moveTo>
                    <a:pt x="0" y="0"/>
                  </a:moveTo>
                  <a:lnTo>
                    <a:pt x="5" y="6"/>
                  </a:lnTo>
                  <a:lnTo>
                    <a:pt x="8" y="14"/>
                  </a:lnTo>
                  <a:lnTo>
                    <a:pt x="11" y="21"/>
                  </a:lnTo>
                  <a:lnTo>
                    <a:pt x="12" y="29"/>
                  </a:lnTo>
                  <a:lnTo>
                    <a:pt x="11" y="30"/>
                  </a:lnTo>
                  <a:lnTo>
                    <a:pt x="10" y="31"/>
                  </a:lnTo>
                  <a:lnTo>
                    <a:pt x="7" y="24"/>
                  </a:lnTo>
                  <a:lnTo>
                    <a:pt x="5" y="16"/>
                  </a:lnTo>
                  <a:lnTo>
                    <a:pt x="2" y="10"/>
                  </a:lnTo>
                  <a:lnTo>
                    <a:pt x="0" y="4"/>
                  </a:lnTo>
                  <a:lnTo>
                    <a:pt x="0" y="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36" name="Freeform 299">
              <a:extLst>
                <a:ext uri="{FF2B5EF4-FFF2-40B4-BE49-F238E27FC236}">
                  <a16:creationId xmlns:a16="http://schemas.microsoft.com/office/drawing/2014/main" id="{E012A045-7A7F-4EA2-B1D6-E3ED5439113A}"/>
                </a:ext>
              </a:extLst>
            </p:cNvPr>
            <p:cNvSpPr>
              <a:spLocks/>
            </p:cNvSpPr>
            <p:nvPr/>
          </p:nvSpPr>
          <p:spPr bwMode="auto">
            <a:xfrm>
              <a:off x="5395" y="1172"/>
              <a:ext cx="2" cy="5"/>
            </a:xfrm>
            <a:custGeom>
              <a:avLst/>
              <a:gdLst>
                <a:gd name="T0" fmla="*/ 1 w 6"/>
                <a:gd name="T1" fmla="*/ 0 h 15"/>
                <a:gd name="T2" fmla="*/ 4 w 6"/>
                <a:gd name="T3" fmla="*/ 2 h 15"/>
                <a:gd name="T4" fmla="*/ 6 w 6"/>
                <a:gd name="T5" fmla="*/ 7 h 15"/>
                <a:gd name="T6" fmla="*/ 6 w 6"/>
                <a:gd name="T7" fmla="*/ 11 h 15"/>
                <a:gd name="T8" fmla="*/ 6 w 6"/>
                <a:gd name="T9" fmla="*/ 15 h 15"/>
                <a:gd name="T10" fmla="*/ 5 w 6"/>
                <a:gd name="T11" fmla="*/ 15 h 15"/>
                <a:gd name="T12" fmla="*/ 4 w 6"/>
                <a:gd name="T13" fmla="*/ 15 h 15"/>
                <a:gd name="T14" fmla="*/ 3 w 6"/>
                <a:gd name="T15" fmla="*/ 11 h 15"/>
                <a:gd name="T16" fmla="*/ 1 w 6"/>
                <a:gd name="T17" fmla="*/ 7 h 15"/>
                <a:gd name="T18" fmla="*/ 0 w 6"/>
                <a:gd name="T19" fmla="*/ 4 h 15"/>
                <a:gd name="T20" fmla="*/ 1 w 6"/>
                <a:gd name="T21" fmla="*/ 0 h 15"/>
                <a:gd name="T22" fmla="*/ 1 w 6"/>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5">
                  <a:moveTo>
                    <a:pt x="1" y="0"/>
                  </a:moveTo>
                  <a:lnTo>
                    <a:pt x="4" y="2"/>
                  </a:lnTo>
                  <a:lnTo>
                    <a:pt x="6" y="7"/>
                  </a:lnTo>
                  <a:lnTo>
                    <a:pt x="6" y="11"/>
                  </a:lnTo>
                  <a:lnTo>
                    <a:pt x="6" y="15"/>
                  </a:lnTo>
                  <a:lnTo>
                    <a:pt x="5" y="15"/>
                  </a:lnTo>
                  <a:lnTo>
                    <a:pt x="4" y="15"/>
                  </a:lnTo>
                  <a:lnTo>
                    <a:pt x="3" y="11"/>
                  </a:lnTo>
                  <a:lnTo>
                    <a:pt x="1" y="7"/>
                  </a:lnTo>
                  <a:lnTo>
                    <a:pt x="0" y="4"/>
                  </a:lnTo>
                  <a:lnTo>
                    <a:pt x="1"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37" name="Freeform 300">
              <a:extLst>
                <a:ext uri="{FF2B5EF4-FFF2-40B4-BE49-F238E27FC236}">
                  <a16:creationId xmlns:a16="http://schemas.microsoft.com/office/drawing/2014/main" id="{5F756DF4-1E2B-4B72-A8B9-047FF76E119E}"/>
                </a:ext>
              </a:extLst>
            </p:cNvPr>
            <p:cNvSpPr>
              <a:spLocks/>
            </p:cNvSpPr>
            <p:nvPr/>
          </p:nvSpPr>
          <p:spPr bwMode="auto">
            <a:xfrm>
              <a:off x="5387" y="1159"/>
              <a:ext cx="1" cy="4"/>
            </a:xfrm>
            <a:custGeom>
              <a:avLst/>
              <a:gdLst>
                <a:gd name="T0" fmla="*/ 2 w 5"/>
                <a:gd name="T1" fmla="*/ 0 h 11"/>
                <a:gd name="T2" fmla="*/ 3 w 5"/>
                <a:gd name="T3" fmla="*/ 2 h 11"/>
                <a:gd name="T4" fmla="*/ 5 w 5"/>
                <a:gd name="T5" fmla="*/ 5 h 11"/>
                <a:gd name="T6" fmla="*/ 3 w 5"/>
                <a:gd name="T7" fmla="*/ 9 h 11"/>
                <a:gd name="T8" fmla="*/ 2 w 5"/>
                <a:gd name="T9" fmla="*/ 11 h 11"/>
                <a:gd name="T10" fmla="*/ 1 w 5"/>
                <a:gd name="T11" fmla="*/ 9 h 11"/>
                <a:gd name="T12" fmla="*/ 0 w 5"/>
                <a:gd name="T13" fmla="*/ 6 h 11"/>
                <a:gd name="T14" fmla="*/ 0 w 5"/>
                <a:gd name="T15" fmla="*/ 2 h 11"/>
                <a:gd name="T16" fmla="*/ 2 w 5"/>
                <a:gd name="T17" fmla="*/ 0 h 11"/>
                <a:gd name="T18" fmla="*/ 2 w 5"/>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1">
                  <a:moveTo>
                    <a:pt x="2" y="0"/>
                  </a:moveTo>
                  <a:lnTo>
                    <a:pt x="3" y="2"/>
                  </a:lnTo>
                  <a:lnTo>
                    <a:pt x="5" y="5"/>
                  </a:lnTo>
                  <a:lnTo>
                    <a:pt x="3" y="9"/>
                  </a:lnTo>
                  <a:lnTo>
                    <a:pt x="2" y="11"/>
                  </a:lnTo>
                  <a:lnTo>
                    <a:pt x="1" y="9"/>
                  </a:lnTo>
                  <a:lnTo>
                    <a:pt x="0" y="6"/>
                  </a:lnTo>
                  <a:lnTo>
                    <a:pt x="0" y="2"/>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38" name="Freeform 301">
              <a:extLst>
                <a:ext uri="{FF2B5EF4-FFF2-40B4-BE49-F238E27FC236}">
                  <a16:creationId xmlns:a16="http://schemas.microsoft.com/office/drawing/2014/main" id="{5447243D-C0FC-4DC2-8613-A33D6E974D78}"/>
                </a:ext>
              </a:extLst>
            </p:cNvPr>
            <p:cNvSpPr>
              <a:spLocks/>
            </p:cNvSpPr>
            <p:nvPr/>
          </p:nvSpPr>
          <p:spPr bwMode="auto">
            <a:xfrm>
              <a:off x="5382" y="1162"/>
              <a:ext cx="2" cy="2"/>
            </a:xfrm>
            <a:custGeom>
              <a:avLst/>
              <a:gdLst>
                <a:gd name="T0" fmla="*/ 3 w 5"/>
                <a:gd name="T1" fmla="*/ 0 h 7"/>
                <a:gd name="T2" fmla="*/ 4 w 5"/>
                <a:gd name="T3" fmla="*/ 2 h 7"/>
                <a:gd name="T4" fmla="*/ 5 w 5"/>
                <a:gd name="T5" fmla="*/ 5 h 7"/>
                <a:gd name="T6" fmla="*/ 3 w 5"/>
                <a:gd name="T7" fmla="*/ 7 h 7"/>
                <a:gd name="T8" fmla="*/ 0 w 5"/>
                <a:gd name="T9" fmla="*/ 5 h 7"/>
                <a:gd name="T10" fmla="*/ 1 w 5"/>
                <a:gd name="T11" fmla="*/ 2 h 7"/>
                <a:gd name="T12" fmla="*/ 3 w 5"/>
                <a:gd name="T13" fmla="*/ 0 h 7"/>
                <a:gd name="T14" fmla="*/ 3 w 5"/>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3" y="0"/>
                  </a:moveTo>
                  <a:lnTo>
                    <a:pt x="4" y="2"/>
                  </a:lnTo>
                  <a:lnTo>
                    <a:pt x="5" y="5"/>
                  </a:lnTo>
                  <a:lnTo>
                    <a:pt x="3" y="7"/>
                  </a:lnTo>
                  <a:lnTo>
                    <a:pt x="0" y="5"/>
                  </a:lnTo>
                  <a:lnTo>
                    <a:pt x="1" y="2"/>
                  </a:lnTo>
                  <a:lnTo>
                    <a:pt x="3"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39" name="Freeform 302">
              <a:extLst>
                <a:ext uri="{FF2B5EF4-FFF2-40B4-BE49-F238E27FC236}">
                  <a16:creationId xmlns:a16="http://schemas.microsoft.com/office/drawing/2014/main" id="{EF2A25FF-3C09-440F-A725-6407D9EE49D1}"/>
                </a:ext>
              </a:extLst>
            </p:cNvPr>
            <p:cNvSpPr>
              <a:spLocks/>
            </p:cNvSpPr>
            <p:nvPr/>
          </p:nvSpPr>
          <p:spPr bwMode="auto">
            <a:xfrm>
              <a:off x="5456" y="814"/>
              <a:ext cx="29" cy="2"/>
            </a:xfrm>
            <a:custGeom>
              <a:avLst/>
              <a:gdLst>
                <a:gd name="T0" fmla="*/ 74 w 88"/>
                <a:gd name="T1" fmla="*/ 0 h 7"/>
                <a:gd name="T2" fmla="*/ 77 w 88"/>
                <a:gd name="T3" fmla="*/ 0 h 7"/>
                <a:gd name="T4" fmla="*/ 82 w 88"/>
                <a:gd name="T5" fmla="*/ 0 h 7"/>
                <a:gd name="T6" fmla="*/ 87 w 88"/>
                <a:gd name="T7" fmla="*/ 0 h 7"/>
                <a:gd name="T8" fmla="*/ 88 w 88"/>
                <a:gd name="T9" fmla="*/ 4 h 7"/>
                <a:gd name="T10" fmla="*/ 77 w 88"/>
                <a:gd name="T11" fmla="*/ 4 h 7"/>
                <a:gd name="T12" fmla="*/ 66 w 88"/>
                <a:gd name="T13" fmla="*/ 5 h 7"/>
                <a:gd name="T14" fmla="*/ 54 w 88"/>
                <a:gd name="T15" fmla="*/ 5 h 7"/>
                <a:gd name="T16" fmla="*/ 42 w 88"/>
                <a:gd name="T17" fmla="*/ 7 h 7"/>
                <a:gd name="T18" fmla="*/ 32 w 88"/>
                <a:gd name="T19" fmla="*/ 5 h 7"/>
                <a:gd name="T20" fmla="*/ 22 w 88"/>
                <a:gd name="T21" fmla="*/ 7 h 7"/>
                <a:gd name="T22" fmla="*/ 12 w 88"/>
                <a:gd name="T23" fmla="*/ 7 h 7"/>
                <a:gd name="T24" fmla="*/ 0 w 88"/>
                <a:gd name="T25" fmla="*/ 5 h 7"/>
                <a:gd name="T26" fmla="*/ 7 w 88"/>
                <a:gd name="T27" fmla="*/ 2 h 7"/>
                <a:gd name="T28" fmla="*/ 13 w 88"/>
                <a:gd name="T29" fmla="*/ 2 h 7"/>
                <a:gd name="T30" fmla="*/ 20 w 88"/>
                <a:gd name="T31" fmla="*/ 2 h 7"/>
                <a:gd name="T32" fmla="*/ 27 w 88"/>
                <a:gd name="T33" fmla="*/ 2 h 7"/>
                <a:gd name="T34" fmla="*/ 39 w 88"/>
                <a:gd name="T35" fmla="*/ 0 h 7"/>
                <a:gd name="T36" fmla="*/ 51 w 88"/>
                <a:gd name="T37" fmla="*/ 2 h 7"/>
                <a:gd name="T38" fmla="*/ 62 w 88"/>
                <a:gd name="T39" fmla="*/ 0 h 7"/>
                <a:gd name="T40" fmla="*/ 74 w 88"/>
                <a:gd name="T41" fmla="*/ 0 h 7"/>
                <a:gd name="T42" fmla="*/ 74 w 88"/>
                <a:gd name="T4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7">
                  <a:moveTo>
                    <a:pt x="74" y="0"/>
                  </a:moveTo>
                  <a:lnTo>
                    <a:pt x="77" y="0"/>
                  </a:lnTo>
                  <a:lnTo>
                    <a:pt x="82" y="0"/>
                  </a:lnTo>
                  <a:lnTo>
                    <a:pt x="87" y="0"/>
                  </a:lnTo>
                  <a:lnTo>
                    <a:pt x="88" y="4"/>
                  </a:lnTo>
                  <a:lnTo>
                    <a:pt x="77" y="4"/>
                  </a:lnTo>
                  <a:lnTo>
                    <a:pt x="66" y="5"/>
                  </a:lnTo>
                  <a:lnTo>
                    <a:pt x="54" y="5"/>
                  </a:lnTo>
                  <a:lnTo>
                    <a:pt x="42" y="7"/>
                  </a:lnTo>
                  <a:lnTo>
                    <a:pt x="32" y="5"/>
                  </a:lnTo>
                  <a:lnTo>
                    <a:pt x="22" y="7"/>
                  </a:lnTo>
                  <a:lnTo>
                    <a:pt x="12" y="7"/>
                  </a:lnTo>
                  <a:lnTo>
                    <a:pt x="0" y="5"/>
                  </a:lnTo>
                  <a:lnTo>
                    <a:pt x="7" y="2"/>
                  </a:lnTo>
                  <a:lnTo>
                    <a:pt x="13" y="2"/>
                  </a:lnTo>
                  <a:lnTo>
                    <a:pt x="20" y="2"/>
                  </a:lnTo>
                  <a:lnTo>
                    <a:pt x="27" y="2"/>
                  </a:lnTo>
                  <a:lnTo>
                    <a:pt x="39" y="0"/>
                  </a:lnTo>
                  <a:lnTo>
                    <a:pt x="51" y="2"/>
                  </a:lnTo>
                  <a:lnTo>
                    <a:pt x="62" y="0"/>
                  </a:lnTo>
                  <a:lnTo>
                    <a:pt x="74" y="0"/>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40" name="Freeform 303">
              <a:extLst>
                <a:ext uri="{FF2B5EF4-FFF2-40B4-BE49-F238E27FC236}">
                  <a16:creationId xmlns:a16="http://schemas.microsoft.com/office/drawing/2014/main" id="{40FCEDE0-C117-4293-BEB4-86321FC543F0}"/>
                </a:ext>
              </a:extLst>
            </p:cNvPr>
            <p:cNvSpPr>
              <a:spLocks/>
            </p:cNvSpPr>
            <p:nvPr/>
          </p:nvSpPr>
          <p:spPr bwMode="auto">
            <a:xfrm>
              <a:off x="5474" y="830"/>
              <a:ext cx="45" cy="3"/>
            </a:xfrm>
            <a:custGeom>
              <a:avLst/>
              <a:gdLst>
                <a:gd name="T0" fmla="*/ 117 w 135"/>
                <a:gd name="T1" fmla="*/ 0 h 8"/>
                <a:gd name="T2" fmla="*/ 121 w 135"/>
                <a:gd name="T3" fmla="*/ 0 h 8"/>
                <a:gd name="T4" fmla="*/ 127 w 135"/>
                <a:gd name="T5" fmla="*/ 0 h 8"/>
                <a:gd name="T6" fmla="*/ 131 w 135"/>
                <a:gd name="T7" fmla="*/ 0 h 8"/>
                <a:gd name="T8" fmla="*/ 135 w 135"/>
                <a:gd name="T9" fmla="*/ 2 h 8"/>
                <a:gd name="T10" fmla="*/ 128 w 135"/>
                <a:gd name="T11" fmla="*/ 5 h 8"/>
                <a:gd name="T12" fmla="*/ 122 w 135"/>
                <a:gd name="T13" fmla="*/ 5 h 8"/>
                <a:gd name="T14" fmla="*/ 115 w 135"/>
                <a:gd name="T15" fmla="*/ 4 h 8"/>
                <a:gd name="T16" fmla="*/ 110 w 135"/>
                <a:gd name="T17" fmla="*/ 5 h 8"/>
                <a:gd name="T18" fmla="*/ 87 w 135"/>
                <a:gd name="T19" fmla="*/ 5 h 8"/>
                <a:gd name="T20" fmla="*/ 64 w 135"/>
                <a:gd name="T21" fmla="*/ 7 h 8"/>
                <a:gd name="T22" fmla="*/ 42 w 135"/>
                <a:gd name="T23" fmla="*/ 7 h 8"/>
                <a:gd name="T24" fmla="*/ 20 w 135"/>
                <a:gd name="T25" fmla="*/ 8 h 8"/>
                <a:gd name="T26" fmla="*/ 14 w 135"/>
                <a:gd name="T27" fmla="*/ 8 h 8"/>
                <a:gd name="T28" fmla="*/ 9 w 135"/>
                <a:gd name="T29" fmla="*/ 8 h 8"/>
                <a:gd name="T30" fmla="*/ 5 w 135"/>
                <a:gd name="T31" fmla="*/ 8 h 8"/>
                <a:gd name="T32" fmla="*/ 0 w 135"/>
                <a:gd name="T33" fmla="*/ 7 h 8"/>
                <a:gd name="T34" fmla="*/ 7 w 135"/>
                <a:gd name="T35" fmla="*/ 4 h 8"/>
                <a:gd name="T36" fmla="*/ 14 w 135"/>
                <a:gd name="T37" fmla="*/ 4 h 8"/>
                <a:gd name="T38" fmla="*/ 22 w 135"/>
                <a:gd name="T39" fmla="*/ 4 h 8"/>
                <a:gd name="T40" fmla="*/ 29 w 135"/>
                <a:gd name="T41" fmla="*/ 4 h 8"/>
                <a:gd name="T42" fmla="*/ 51 w 135"/>
                <a:gd name="T43" fmla="*/ 2 h 8"/>
                <a:gd name="T44" fmla="*/ 73 w 135"/>
                <a:gd name="T45" fmla="*/ 2 h 8"/>
                <a:gd name="T46" fmla="*/ 95 w 135"/>
                <a:gd name="T47" fmla="*/ 2 h 8"/>
                <a:gd name="T48" fmla="*/ 117 w 135"/>
                <a:gd name="T49" fmla="*/ 0 h 8"/>
                <a:gd name="T50" fmla="*/ 117 w 135"/>
                <a:gd name="T5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5" h="8">
                  <a:moveTo>
                    <a:pt x="117" y="0"/>
                  </a:moveTo>
                  <a:lnTo>
                    <a:pt x="121" y="0"/>
                  </a:lnTo>
                  <a:lnTo>
                    <a:pt x="127" y="0"/>
                  </a:lnTo>
                  <a:lnTo>
                    <a:pt x="131" y="0"/>
                  </a:lnTo>
                  <a:lnTo>
                    <a:pt x="135" y="2"/>
                  </a:lnTo>
                  <a:lnTo>
                    <a:pt x="128" y="5"/>
                  </a:lnTo>
                  <a:lnTo>
                    <a:pt x="122" y="5"/>
                  </a:lnTo>
                  <a:lnTo>
                    <a:pt x="115" y="4"/>
                  </a:lnTo>
                  <a:lnTo>
                    <a:pt x="110" y="5"/>
                  </a:lnTo>
                  <a:lnTo>
                    <a:pt x="87" y="5"/>
                  </a:lnTo>
                  <a:lnTo>
                    <a:pt x="64" y="7"/>
                  </a:lnTo>
                  <a:lnTo>
                    <a:pt x="42" y="7"/>
                  </a:lnTo>
                  <a:lnTo>
                    <a:pt x="20" y="8"/>
                  </a:lnTo>
                  <a:lnTo>
                    <a:pt x="14" y="8"/>
                  </a:lnTo>
                  <a:lnTo>
                    <a:pt x="9" y="8"/>
                  </a:lnTo>
                  <a:lnTo>
                    <a:pt x="5" y="8"/>
                  </a:lnTo>
                  <a:lnTo>
                    <a:pt x="0" y="7"/>
                  </a:lnTo>
                  <a:lnTo>
                    <a:pt x="7" y="4"/>
                  </a:lnTo>
                  <a:lnTo>
                    <a:pt x="14" y="4"/>
                  </a:lnTo>
                  <a:lnTo>
                    <a:pt x="22" y="4"/>
                  </a:lnTo>
                  <a:lnTo>
                    <a:pt x="29" y="4"/>
                  </a:lnTo>
                  <a:lnTo>
                    <a:pt x="51" y="2"/>
                  </a:lnTo>
                  <a:lnTo>
                    <a:pt x="73" y="2"/>
                  </a:lnTo>
                  <a:lnTo>
                    <a:pt x="95" y="2"/>
                  </a:lnTo>
                  <a:lnTo>
                    <a:pt x="117" y="0"/>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41" name="Freeform 304">
              <a:extLst>
                <a:ext uri="{FF2B5EF4-FFF2-40B4-BE49-F238E27FC236}">
                  <a16:creationId xmlns:a16="http://schemas.microsoft.com/office/drawing/2014/main" id="{14DA71DF-D224-4174-A8FD-0D823C78A649}"/>
                </a:ext>
              </a:extLst>
            </p:cNvPr>
            <p:cNvSpPr>
              <a:spLocks/>
            </p:cNvSpPr>
            <p:nvPr/>
          </p:nvSpPr>
          <p:spPr bwMode="auto">
            <a:xfrm>
              <a:off x="5477" y="849"/>
              <a:ext cx="31" cy="3"/>
            </a:xfrm>
            <a:custGeom>
              <a:avLst/>
              <a:gdLst>
                <a:gd name="T0" fmla="*/ 77 w 92"/>
                <a:gd name="T1" fmla="*/ 0 h 9"/>
                <a:gd name="T2" fmla="*/ 81 w 92"/>
                <a:gd name="T3" fmla="*/ 0 h 9"/>
                <a:gd name="T4" fmla="*/ 85 w 92"/>
                <a:gd name="T5" fmla="*/ 0 h 9"/>
                <a:gd name="T6" fmla="*/ 88 w 92"/>
                <a:gd name="T7" fmla="*/ 0 h 9"/>
                <a:gd name="T8" fmla="*/ 92 w 92"/>
                <a:gd name="T9" fmla="*/ 1 h 9"/>
                <a:gd name="T10" fmla="*/ 87 w 92"/>
                <a:gd name="T11" fmla="*/ 4 h 9"/>
                <a:gd name="T12" fmla="*/ 81 w 92"/>
                <a:gd name="T13" fmla="*/ 5 h 9"/>
                <a:gd name="T14" fmla="*/ 73 w 92"/>
                <a:gd name="T15" fmla="*/ 4 h 9"/>
                <a:gd name="T16" fmla="*/ 67 w 92"/>
                <a:gd name="T17" fmla="*/ 6 h 9"/>
                <a:gd name="T18" fmla="*/ 51 w 92"/>
                <a:gd name="T19" fmla="*/ 8 h 9"/>
                <a:gd name="T20" fmla="*/ 34 w 92"/>
                <a:gd name="T21" fmla="*/ 9 h 9"/>
                <a:gd name="T22" fmla="*/ 17 w 92"/>
                <a:gd name="T23" fmla="*/ 9 h 9"/>
                <a:gd name="T24" fmla="*/ 0 w 92"/>
                <a:gd name="T25" fmla="*/ 9 h 9"/>
                <a:gd name="T26" fmla="*/ 5 w 92"/>
                <a:gd name="T27" fmla="*/ 5 h 9"/>
                <a:gd name="T28" fmla="*/ 12 w 92"/>
                <a:gd name="T29" fmla="*/ 5 h 9"/>
                <a:gd name="T30" fmla="*/ 18 w 92"/>
                <a:gd name="T31" fmla="*/ 6 h 9"/>
                <a:gd name="T32" fmla="*/ 25 w 92"/>
                <a:gd name="T33" fmla="*/ 6 h 9"/>
                <a:gd name="T34" fmla="*/ 38 w 92"/>
                <a:gd name="T35" fmla="*/ 4 h 9"/>
                <a:gd name="T36" fmla="*/ 51 w 92"/>
                <a:gd name="T37" fmla="*/ 2 h 9"/>
                <a:gd name="T38" fmla="*/ 64 w 92"/>
                <a:gd name="T39" fmla="*/ 1 h 9"/>
                <a:gd name="T40" fmla="*/ 77 w 92"/>
                <a:gd name="T41" fmla="*/ 0 h 9"/>
                <a:gd name="T42" fmla="*/ 77 w 92"/>
                <a:gd name="T4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2" h="9">
                  <a:moveTo>
                    <a:pt x="77" y="0"/>
                  </a:moveTo>
                  <a:lnTo>
                    <a:pt x="81" y="0"/>
                  </a:lnTo>
                  <a:lnTo>
                    <a:pt x="85" y="0"/>
                  </a:lnTo>
                  <a:lnTo>
                    <a:pt x="88" y="0"/>
                  </a:lnTo>
                  <a:lnTo>
                    <a:pt x="92" y="1"/>
                  </a:lnTo>
                  <a:lnTo>
                    <a:pt x="87" y="4"/>
                  </a:lnTo>
                  <a:lnTo>
                    <a:pt x="81" y="5"/>
                  </a:lnTo>
                  <a:lnTo>
                    <a:pt x="73" y="4"/>
                  </a:lnTo>
                  <a:lnTo>
                    <a:pt x="67" y="6"/>
                  </a:lnTo>
                  <a:lnTo>
                    <a:pt x="51" y="8"/>
                  </a:lnTo>
                  <a:lnTo>
                    <a:pt x="34" y="9"/>
                  </a:lnTo>
                  <a:lnTo>
                    <a:pt x="17" y="9"/>
                  </a:lnTo>
                  <a:lnTo>
                    <a:pt x="0" y="9"/>
                  </a:lnTo>
                  <a:lnTo>
                    <a:pt x="5" y="5"/>
                  </a:lnTo>
                  <a:lnTo>
                    <a:pt x="12" y="5"/>
                  </a:lnTo>
                  <a:lnTo>
                    <a:pt x="18" y="6"/>
                  </a:lnTo>
                  <a:lnTo>
                    <a:pt x="25" y="6"/>
                  </a:lnTo>
                  <a:lnTo>
                    <a:pt x="38" y="4"/>
                  </a:lnTo>
                  <a:lnTo>
                    <a:pt x="51" y="2"/>
                  </a:lnTo>
                  <a:lnTo>
                    <a:pt x="64" y="1"/>
                  </a:lnTo>
                  <a:lnTo>
                    <a:pt x="77" y="0"/>
                  </a:lnTo>
                  <a:lnTo>
                    <a:pt x="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442" name="Freeform 305">
              <a:extLst>
                <a:ext uri="{FF2B5EF4-FFF2-40B4-BE49-F238E27FC236}">
                  <a16:creationId xmlns:a16="http://schemas.microsoft.com/office/drawing/2014/main" id="{09F4751A-5CAC-433E-9592-B10549847C36}"/>
                </a:ext>
              </a:extLst>
            </p:cNvPr>
            <p:cNvSpPr>
              <a:spLocks/>
            </p:cNvSpPr>
            <p:nvPr/>
          </p:nvSpPr>
          <p:spPr bwMode="auto">
            <a:xfrm>
              <a:off x="5508" y="872"/>
              <a:ext cx="42" cy="2"/>
            </a:xfrm>
            <a:custGeom>
              <a:avLst/>
              <a:gdLst>
                <a:gd name="T0" fmla="*/ 93 w 126"/>
                <a:gd name="T1" fmla="*/ 1 h 8"/>
                <a:gd name="T2" fmla="*/ 101 w 126"/>
                <a:gd name="T3" fmla="*/ 0 h 8"/>
                <a:gd name="T4" fmla="*/ 109 w 126"/>
                <a:gd name="T5" fmla="*/ 0 h 8"/>
                <a:gd name="T6" fmla="*/ 117 w 126"/>
                <a:gd name="T7" fmla="*/ 0 h 8"/>
                <a:gd name="T8" fmla="*/ 124 w 126"/>
                <a:gd name="T9" fmla="*/ 2 h 8"/>
                <a:gd name="T10" fmla="*/ 126 w 126"/>
                <a:gd name="T11" fmla="*/ 2 h 8"/>
                <a:gd name="T12" fmla="*/ 126 w 126"/>
                <a:gd name="T13" fmla="*/ 5 h 8"/>
                <a:gd name="T14" fmla="*/ 96 w 126"/>
                <a:gd name="T15" fmla="*/ 5 h 8"/>
                <a:gd name="T16" fmla="*/ 64 w 126"/>
                <a:gd name="T17" fmla="*/ 5 h 8"/>
                <a:gd name="T18" fmla="*/ 33 w 126"/>
                <a:gd name="T19" fmla="*/ 6 h 8"/>
                <a:gd name="T20" fmla="*/ 3 w 126"/>
                <a:gd name="T21" fmla="*/ 8 h 8"/>
                <a:gd name="T22" fmla="*/ 1 w 126"/>
                <a:gd name="T23" fmla="*/ 7 h 8"/>
                <a:gd name="T24" fmla="*/ 0 w 126"/>
                <a:gd name="T25" fmla="*/ 6 h 8"/>
                <a:gd name="T26" fmla="*/ 5 w 126"/>
                <a:gd name="T27" fmla="*/ 2 h 8"/>
                <a:gd name="T28" fmla="*/ 13 w 126"/>
                <a:gd name="T29" fmla="*/ 2 h 8"/>
                <a:gd name="T30" fmla="*/ 19 w 126"/>
                <a:gd name="T31" fmla="*/ 2 h 8"/>
                <a:gd name="T32" fmla="*/ 26 w 126"/>
                <a:gd name="T33" fmla="*/ 2 h 8"/>
                <a:gd name="T34" fmla="*/ 43 w 126"/>
                <a:gd name="T35" fmla="*/ 2 h 8"/>
                <a:gd name="T36" fmla="*/ 59 w 126"/>
                <a:gd name="T37" fmla="*/ 2 h 8"/>
                <a:gd name="T38" fmla="*/ 75 w 126"/>
                <a:gd name="T39" fmla="*/ 2 h 8"/>
                <a:gd name="T40" fmla="*/ 93 w 126"/>
                <a:gd name="T41" fmla="*/ 1 h 8"/>
                <a:gd name="T42" fmla="*/ 93 w 126"/>
                <a:gd name="T4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8">
                  <a:moveTo>
                    <a:pt x="93" y="1"/>
                  </a:moveTo>
                  <a:lnTo>
                    <a:pt x="101" y="0"/>
                  </a:lnTo>
                  <a:lnTo>
                    <a:pt x="109" y="0"/>
                  </a:lnTo>
                  <a:lnTo>
                    <a:pt x="117" y="0"/>
                  </a:lnTo>
                  <a:lnTo>
                    <a:pt x="124" y="2"/>
                  </a:lnTo>
                  <a:lnTo>
                    <a:pt x="126" y="2"/>
                  </a:lnTo>
                  <a:lnTo>
                    <a:pt x="126" y="5"/>
                  </a:lnTo>
                  <a:lnTo>
                    <a:pt x="96" y="5"/>
                  </a:lnTo>
                  <a:lnTo>
                    <a:pt x="64" y="5"/>
                  </a:lnTo>
                  <a:lnTo>
                    <a:pt x="33" y="6"/>
                  </a:lnTo>
                  <a:lnTo>
                    <a:pt x="3" y="8"/>
                  </a:lnTo>
                  <a:lnTo>
                    <a:pt x="1" y="7"/>
                  </a:lnTo>
                  <a:lnTo>
                    <a:pt x="0" y="6"/>
                  </a:lnTo>
                  <a:lnTo>
                    <a:pt x="5" y="2"/>
                  </a:lnTo>
                  <a:lnTo>
                    <a:pt x="13" y="2"/>
                  </a:lnTo>
                  <a:lnTo>
                    <a:pt x="19" y="2"/>
                  </a:lnTo>
                  <a:lnTo>
                    <a:pt x="26" y="2"/>
                  </a:lnTo>
                  <a:lnTo>
                    <a:pt x="43" y="2"/>
                  </a:lnTo>
                  <a:lnTo>
                    <a:pt x="59" y="2"/>
                  </a:lnTo>
                  <a:lnTo>
                    <a:pt x="75" y="2"/>
                  </a:lnTo>
                  <a:lnTo>
                    <a:pt x="93" y="1"/>
                  </a:lnTo>
                  <a:lnTo>
                    <a:pt x="9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spTree>
    <p:extLst>
      <p:ext uri="{BB962C8B-B14F-4D97-AF65-F5344CB8AC3E}">
        <p14:creationId xmlns:p14="http://schemas.microsoft.com/office/powerpoint/2010/main" val="23237464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07504" y="620688"/>
            <a:ext cx="8731696" cy="830997"/>
          </a:xfrm>
          <a:prstGeom prst="rect">
            <a:avLst/>
          </a:prstGeom>
        </p:spPr>
        <p:txBody>
          <a:bodyPr wrap="square">
            <a:spAutoFit/>
          </a:bodyPr>
          <a:lstStyle/>
          <a:p>
            <a:pPr lvl="0"/>
            <a:r>
              <a:rPr lang="cs-CZ" sz="2400" dirty="0"/>
              <a:t>Dvě plné lahve minerálky tvoří 5 % zásob. Kolik plných lahví minerálky tvoří čtvrtinu zásob?</a:t>
            </a:r>
          </a:p>
        </p:txBody>
      </p:sp>
      <p:sp>
        <p:nvSpPr>
          <p:cNvPr id="13" name="Obdélník 12">
            <a:extLst>
              <a:ext uri="{FF2B5EF4-FFF2-40B4-BE49-F238E27FC236}">
                <a16:creationId xmlns:a16="http://schemas.microsoft.com/office/drawing/2014/main" id="{E8D6732C-1106-4836-AB57-09143DBEFA50}"/>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4" name="Šipka doprava 21">
            <a:hlinkClick r:id="" action="ppaction://hlinkshowjump?jump=nextslide"/>
            <a:extLst>
              <a:ext uri="{FF2B5EF4-FFF2-40B4-BE49-F238E27FC236}">
                <a16:creationId xmlns:a16="http://schemas.microsoft.com/office/drawing/2014/main" id="{86DFACE2-5F4C-480B-9024-10B717AF99AC}"/>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5" name="Šipka doprava 22">
            <a:hlinkClick r:id="" action="ppaction://hlinkshowjump?jump=previousslide"/>
            <a:extLst>
              <a:ext uri="{FF2B5EF4-FFF2-40B4-BE49-F238E27FC236}">
                <a16:creationId xmlns:a16="http://schemas.microsoft.com/office/drawing/2014/main" id="{95DE4B58-8758-44D9-A38F-EEFD477061FB}"/>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6" name="Rectangle 10">
            <a:extLst>
              <a:ext uri="{FF2B5EF4-FFF2-40B4-BE49-F238E27FC236}">
                <a16:creationId xmlns:a16="http://schemas.microsoft.com/office/drawing/2014/main" id="{FA13B627-AA10-4B15-9E77-3047A9EF5B07}"/>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- 54</a:t>
            </a:r>
          </a:p>
        </p:txBody>
      </p:sp>
      <p:sp>
        <p:nvSpPr>
          <p:cNvPr id="17" name="Zaoblený obdélník 24">
            <a:hlinkClick r:id="" action="ppaction://hlinkshowjump?jump=firstslide"/>
            <a:extLst>
              <a:ext uri="{FF2B5EF4-FFF2-40B4-BE49-F238E27FC236}">
                <a16:creationId xmlns:a16="http://schemas.microsoft.com/office/drawing/2014/main" id="{752E20C0-7ABD-4BD1-A616-EE69567EE338}"/>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45" name="TextovéPole 44">
            <a:extLst>
              <a:ext uri="{FF2B5EF4-FFF2-40B4-BE49-F238E27FC236}">
                <a16:creationId xmlns:a16="http://schemas.microsoft.com/office/drawing/2014/main" id="{8B086B39-8EBD-4462-96C7-E5FBDAF36F64}"/>
              </a:ext>
            </a:extLst>
          </p:cNvPr>
          <p:cNvSpPr txBox="1"/>
          <p:nvPr/>
        </p:nvSpPr>
        <p:spPr>
          <a:xfrm>
            <a:off x="374069" y="2018871"/>
            <a:ext cx="3613469" cy="461665"/>
          </a:xfrm>
          <a:prstGeom prst="rect">
            <a:avLst/>
          </a:prstGeom>
          <a:noFill/>
        </p:spPr>
        <p:txBody>
          <a:bodyPr wrap="square" rtlCol="0">
            <a:spAutoFit/>
          </a:bodyPr>
          <a:lstStyle/>
          <a:p>
            <a:r>
              <a:rPr lang="cs-CZ" sz="2400" dirty="0"/>
              <a:t>5 % zásob …… 2 minerálky</a:t>
            </a:r>
          </a:p>
        </p:txBody>
      </p:sp>
      <mc:AlternateContent xmlns:mc="http://schemas.openxmlformats.org/markup-compatibility/2006" xmlns:a14="http://schemas.microsoft.com/office/drawing/2010/main">
        <mc:Choice Requires="a14">
          <p:sp>
            <p:nvSpPr>
              <p:cNvPr id="46" name="TextovéPole 45">
                <a:extLst>
                  <a:ext uri="{FF2B5EF4-FFF2-40B4-BE49-F238E27FC236}">
                    <a16:creationId xmlns:a16="http://schemas.microsoft.com/office/drawing/2014/main" id="{E000E0A8-9AC3-4DDC-888A-7DE49369C9CE}"/>
                  </a:ext>
                </a:extLst>
              </p:cNvPr>
              <p:cNvSpPr txBox="1"/>
              <p:nvPr/>
            </p:nvSpPr>
            <p:spPr>
              <a:xfrm>
                <a:off x="4572000" y="2130183"/>
                <a:ext cx="1888363" cy="700705"/>
              </a:xfrm>
              <a:prstGeom prst="rect">
                <a:avLst/>
              </a:prstGeom>
              <a:noFill/>
            </p:spPr>
            <p:txBody>
              <a:bodyPr wrap="square" rtlCol="0">
                <a:spAutoFit/>
              </a:bodyPr>
              <a:lstStyle/>
              <a:p>
                <a:r>
                  <a:rPr lang="cs-CZ" sz="2800" dirty="0"/>
                  <a:t> </a:t>
                </a:r>
                <a14:m>
                  <m:oMath xmlns:m="http://schemas.openxmlformats.org/officeDocument/2006/math">
                    <m:f>
                      <m:fPr>
                        <m:ctrlPr>
                          <a:rPr lang="cs-CZ" sz="2800" i="1" smtClean="0">
                            <a:latin typeface="Cambria Math" panose="02040503050406030204" pitchFamily="18" charset="0"/>
                          </a:rPr>
                        </m:ctrlPr>
                      </m:fPr>
                      <m:num>
                        <m:r>
                          <a:rPr lang="cs-CZ" sz="2800" b="0" i="1" smtClean="0">
                            <a:latin typeface="Cambria Math" panose="02040503050406030204" pitchFamily="18" charset="0"/>
                          </a:rPr>
                          <m:t>1</m:t>
                        </m:r>
                      </m:num>
                      <m:den>
                        <m:r>
                          <a:rPr lang="cs-CZ" sz="2800" b="0" i="1" smtClean="0">
                            <a:latin typeface="Cambria Math" panose="02040503050406030204" pitchFamily="18" charset="0"/>
                          </a:rPr>
                          <m:t>4</m:t>
                        </m:r>
                      </m:den>
                    </m:f>
                  </m:oMath>
                </a14:m>
                <a:r>
                  <a:rPr lang="cs-CZ" sz="2800" dirty="0"/>
                  <a:t> </a:t>
                </a:r>
                <a:r>
                  <a:rPr lang="cs-CZ" sz="2400" dirty="0"/>
                  <a:t>= 25 %</a:t>
                </a:r>
              </a:p>
            </p:txBody>
          </p:sp>
        </mc:Choice>
        <mc:Fallback xmlns="">
          <p:sp>
            <p:nvSpPr>
              <p:cNvPr id="46" name="TextovéPole 45">
                <a:extLst>
                  <a:ext uri="{FF2B5EF4-FFF2-40B4-BE49-F238E27FC236}">
                    <a16:creationId xmlns:a16="http://schemas.microsoft.com/office/drawing/2014/main" id="{E000E0A8-9AC3-4DDC-888A-7DE49369C9CE}"/>
                  </a:ext>
                </a:extLst>
              </p:cNvPr>
              <p:cNvSpPr txBox="1">
                <a:spLocks noRot="1" noChangeAspect="1" noMove="1" noResize="1" noEditPoints="1" noAdjustHandles="1" noChangeArrowheads="1" noChangeShapeType="1" noTextEdit="1"/>
              </p:cNvSpPr>
              <p:nvPr/>
            </p:nvSpPr>
            <p:spPr>
              <a:xfrm>
                <a:off x="4572000" y="2130183"/>
                <a:ext cx="1888363" cy="700705"/>
              </a:xfrm>
              <a:prstGeom prst="rect">
                <a:avLst/>
              </a:prstGeom>
              <a:blipFill>
                <a:blip r:embed="rId2"/>
                <a:stretch>
                  <a:fillRect b="-5217"/>
                </a:stretch>
              </a:blipFill>
            </p:spPr>
            <p:txBody>
              <a:bodyPr/>
              <a:lstStyle/>
              <a:p>
                <a:r>
                  <a:rPr lang="cs-CZ">
                    <a:noFill/>
                  </a:rPr>
                  <a:t> </a:t>
                </a:r>
              </a:p>
            </p:txBody>
          </p:sp>
        </mc:Fallback>
      </mc:AlternateContent>
      <p:sp>
        <p:nvSpPr>
          <p:cNvPr id="47" name="TextovéPole 46">
            <a:extLst>
              <a:ext uri="{FF2B5EF4-FFF2-40B4-BE49-F238E27FC236}">
                <a16:creationId xmlns:a16="http://schemas.microsoft.com/office/drawing/2014/main" id="{626FE54F-479A-4906-9D89-31A7F1BB3A58}"/>
              </a:ext>
            </a:extLst>
          </p:cNvPr>
          <p:cNvSpPr txBox="1"/>
          <p:nvPr/>
        </p:nvSpPr>
        <p:spPr>
          <a:xfrm>
            <a:off x="336362" y="2480536"/>
            <a:ext cx="3861570" cy="461665"/>
          </a:xfrm>
          <a:prstGeom prst="rect">
            <a:avLst/>
          </a:prstGeom>
          <a:noFill/>
        </p:spPr>
        <p:txBody>
          <a:bodyPr wrap="square" rtlCol="0">
            <a:spAutoFit/>
          </a:bodyPr>
          <a:lstStyle/>
          <a:p>
            <a:r>
              <a:rPr lang="cs-CZ" sz="2400" dirty="0"/>
              <a:t>25 % zásob …… x minerálek</a:t>
            </a:r>
          </a:p>
        </p:txBody>
      </p:sp>
      <p:sp>
        <p:nvSpPr>
          <p:cNvPr id="48" name="TextovéPole 47">
            <a:extLst>
              <a:ext uri="{FF2B5EF4-FFF2-40B4-BE49-F238E27FC236}">
                <a16:creationId xmlns:a16="http://schemas.microsoft.com/office/drawing/2014/main" id="{852FB87D-2EAA-44EC-8655-9865FD21E8D7}"/>
              </a:ext>
            </a:extLst>
          </p:cNvPr>
          <p:cNvSpPr txBox="1"/>
          <p:nvPr/>
        </p:nvSpPr>
        <p:spPr>
          <a:xfrm>
            <a:off x="336362" y="3047722"/>
            <a:ext cx="2340850" cy="461665"/>
          </a:xfrm>
          <a:prstGeom prst="rect">
            <a:avLst/>
          </a:prstGeom>
          <a:noFill/>
        </p:spPr>
        <p:txBody>
          <a:bodyPr wrap="square" rtlCol="0">
            <a:spAutoFit/>
          </a:bodyPr>
          <a:lstStyle/>
          <a:p>
            <a:r>
              <a:rPr lang="cs-CZ" sz="2400" dirty="0"/>
              <a:t>x = 2 . 5 = </a:t>
            </a:r>
            <a:r>
              <a:rPr lang="cs-CZ" sz="2400" b="1" dirty="0"/>
              <a:t>10</a:t>
            </a:r>
          </a:p>
        </p:txBody>
      </p:sp>
      <p:cxnSp>
        <p:nvCxnSpPr>
          <p:cNvPr id="4" name="Přímá spojnice 3">
            <a:extLst>
              <a:ext uri="{FF2B5EF4-FFF2-40B4-BE49-F238E27FC236}">
                <a16:creationId xmlns:a16="http://schemas.microsoft.com/office/drawing/2014/main" id="{3B2768D6-2D30-4FC4-BDDD-A324D8B80917}"/>
              </a:ext>
            </a:extLst>
          </p:cNvPr>
          <p:cNvCxnSpPr/>
          <p:nvPr/>
        </p:nvCxnSpPr>
        <p:spPr>
          <a:xfrm>
            <a:off x="336362" y="2942201"/>
            <a:ext cx="36511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146" name="Picture 2">
            <a:extLst>
              <a:ext uri="{FF2B5EF4-FFF2-40B4-BE49-F238E27FC236}">
                <a16:creationId xmlns:a16="http://schemas.microsoft.com/office/drawing/2014/main" id="{EFD9FFDE-D60D-4CE6-BAAB-80B5EFCE34D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888" t="13980" r="12993" b="11803"/>
          <a:stretch/>
        </p:blipFill>
        <p:spPr bwMode="auto">
          <a:xfrm>
            <a:off x="6512281" y="1065261"/>
            <a:ext cx="2432116" cy="1982461"/>
          </a:xfrm>
          <a:prstGeom prst="rect">
            <a:avLst/>
          </a:prstGeom>
          <a:noFill/>
          <a:extLst>
            <a:ext uri="{909E8E84-426E-40DD-AFC4-6F175D3DCCD1}">
              <a14:hiddenFill xmlns:a14="http://schemas.microsoft.com/office/drawing/2010/main">
                <a:solidFill>
                  <a:srgbClr val="FFFFFF"/>
                </a:solidFill>
              </a14:hiddenFill>
            </a:ext>
          </a:extLst>
        </p:spPr>
      </p:pic>
      <p:sp>
        <p:nvSpPr>
          <p:cNvPr id="49" name="Nadpis 1">
            <a:extLst>
              <a:ext uri="{FF2B5EF4-FFF2-40B4-BE49-F238E27FC236}">
                <a16:creationId xmlns:a16="http://schemas.microsoft.com/office/drawing/2014/main" id="{374BCCD6-73A2-4E16-A46F-4538DA6A21F6}"/>
              </a:ext>
            </a:extLst>
          </p:cNvPr>
          <p:cNvSpPr txBox="1">
            <a:spLocks/>
          </p:cNvSpPr>
          <p:nvPr/>
        </p:nvSpPr>
        <p:spPr>
          <a:xfrm>
            <a:off x="1506787" y="3859739"/>
            <a:ext cx="5472699" cy="632891"/>
          </a:xfrm>
          <a:prstGeom prst="rect">
            <a:avLst/>
          </a:prstGeom>
        </p:spPr>
        <p:txBody>
          <a:bodyPr vert="horz" lIns="91440" tIns="45720" rIns="91440" bIns="45720" rtlCol="0" anchor="ctr">
            <a:normAutofit/>
          </a:bodyPr>
          <a:lstStyle/>
          <a:p>
            <a:pPr lvl="0">
              <a:spcBef>
                <a:spcPct val="0"/>
              </a:spcBef>
              <a:defRPr/>
            </a:pPr>
            <a:r>
              <a:rPr lang="cs-CZ" sz="2400" dirty="0"/>
              <a:t>Čtvrtinu zásob minerálek tvoří 10 lahví.</a:t>
            </a:r>
            <a:endParaRPr kumimoji="0" lang="cs-CZ" sz="2400" i="0" u="none" strike="noStrike" kern="1200" cap="none" spc="0" normalizeH="0" baseline="0" noProof="0" dirty="0">
              <a:ln>
                <a:noFill/>
              </a:ln>
              <a:solidFill>
                <a:schemeClr val="tx1"/>
              </a:solidFill>
              <a:effectLst/>
              <a:uLnTx/>
              <a:uFillTx/>
              <a:ea typeface="+mj-ea"/>
              <a:cs typeface="+mj-cs"/>
            </a:endParaRPr>
          </a:p>
        </p:txBody>
      </p:sp>
    </p:spTree>
    <p:extLst>
      <p:ext uri="{BB962C8B-B14F-4D97-AF65-F5344CB8AC3E}">
        <p14:creationId xmlns:p14="http://schemas.microsoft.com/office/powerpoint/2010/main" val="35300430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
          <p:cNvSpPr txBox="1">
            <a:spLocks/>
          </p:cNvSpPr>
          <p:nvPr/>
        </p:nvSpPr>
        <p:spPr>
          <a:xfrm>
            <a:off x="56588" y="609537"/>
            <a:ext cx="8916915" cy="744793"/>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dirty="0"/>
              <a:t>Určete skutečnou vzdušnou vzdálenost autobusových zastávek U klubu a U školy, jestliže na mapě s měřítkem 1 : 3 000 jsou zastávky vzdáleny 9 cm? </a:t>
            </a:r>
          </a:p>
        </p:txBody>
      </p:sp>
      <p:sp>
        <p:nvSpPr>
          <p:cNvPr id="12" name="Nadpis 1"/>
          <p:cNvSpPr txBox="1">
            <a:spLocks/>
          </p:cNvSpPr>
          <p:nvPr/>
        </p:nvSpPr>
        <p:spPr>
          <a:xfrm>
            <a:off x="176104" y="2667273"/>
            <a:ext cx="3787780" cy="576064"/>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cs-CZ" sz="2200" i="0" u="none" strike="noStrike" kern="1200" cap="none" spc="0" normalizeH="0" baseline="0" noProof="0" dirty="0">
                <a:ln>
                  <a:noFill/>
                </a:ln>
                <a:solidFill>
                  <a:schemeClr val="tx1"/>
                </a:solidFill>
                <a:effectLst/>
                <a:uLnTx/>
                <a:uFillTx/>
                <a:ea typeface="+mj-ea"/>
                <a:cs typeface="+mj-cs"/>
              </a:rPr>
              <a:t>měřítko mapy ..… 1 : 3 000 </a:t>
            </a:r>
          </a:p>
        </p:txBody>
      </p:sp>
      <p:sp>
        <p:nvSpPr>
          <p:cNvPr id="13" name="Nadpis 1"/>
          <p:cNvSpPr txBox="1">
            <a:spLocks/>
          </p:cNvSpPr>
          <p:nvPr/>
        </p:nvSpPr>
        <p:spPr>
          <a:xfrm>
            <a:off x="128970" y="3156148"/>
            <a:ext cx="3240360" cy="504056"/>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cs-CZ" sz="2200" i="0" u="none" strike="noStrike" kern="1200" cap="none" spc="0" normalizeH="0" baseline="0" noProof="0" dirty="0">
                <a:ln>
                  <a:noFill/>
                </a:ln>
                <a:solidFill>
                  <a:schemeClr val="tx1"/>
                </a:solidFill>
                <a:effectLst/>
                <a:uLnTx/>
                <a:uFillTx/>
                <a:ea typeface="+mj-ea"/>
                <a:cs typeface="+mj-cs"/>
              </a:rPr>
              <a:t>vzdálenost na mapě …..</a:t>
            </a:r>
          </a:p>
        </p:txBody>
      </p:sp>
      <p:sp>
        <p:nvSpPr>
          <p:cNvPr id="14" name="Nadpis 1"/>
          <p:cNvSpPr txBox="1">
            <a:spLocks/>
          </p:cNvSpPr>
          <p:nvPr/>
        </p:nvSpPr>
        <p:spPr>
          <a:xfrm>
            <a:off x="128970" y="3588197"/>
            <a:ext cx="4320480" cy="504056"/>
          </a:xfrm>
          <a:prstGeom prst="rect">
            <a:avLst/>
          </a:prstGeom>
        </p:spPr>
        <p:txBody>
          <a:bodyPr vert="horz" lIns="91440" tIns="45720" rIns="91440" bIns="45720" rtlCol="0" anchor="ctr">
            <a:normAutofit/>
          </a:bodyPr>
          <a:lstStyle/>
          <a:p>
            <a:pPr lvl="0">
              <a:spcBef>
                <a:spcPct val="0"/>
              </a:spcBef>
              <a:defRPr/>
            </a:pPr>
            <a:r>
              <a:rPr kumimoji="0" lang="cs-CZ" sz="2200" i="0" u="sng" strike="noStrike" kern="1200" cap="none" spc="0" normalizeH="0" baseline="0" noProof="0" dirty="0">
                <a:ln>
                  <a:noFill/>
                </a:ln>
                <a:solidFill>
                  <a:schemeClr val="tx1"/>
                </a:solidFill>
                <a:effectLst/>
                <a:uLnTx/>
                <a:uFillTx/>
                <a:ea typeface="+mj-ea"/>
                <a:cs typeface="+mj-cs"/>
              </a:rPr>
              <a:t>skutečná </a:t>
            </a:r>
            <a:r>
              <a:rPr lang="cs-CZ" sz="2200" u="sng" dirty="0"/>
              <a:t>vzdálenost</a:t>
            </a:r>
            <a:r>
              <a:rPr kumimoji="0" lang="cs-CZ" sz="2200" i="0" u="sng" strike="noStrike" kern="1200" cap="none" spc="0" normalizeH="0" baseline="0" noProof="0" dirty="0">
                <a:ln>
                  <a:noFill/>
                </a:ln>
                <a:solidFill>
                  <a:schemeClr val="tx1"/>
                </a:solidFill>
                <a:effectLst/>
                <a:uLnTx/>
                <a:uFillTx/>
                <a:ea typeface="+mj-ea"/>
                <a:cs typeface="+mj-cs"/>
              </a:rPr>
              <a:t> ….. x cm (m) </a:t>
            </a:r>
          </a:p>
        </p:txBody>
      </p:sp>
      <p:sp>
        <p:nvSpPr>
          <p:cNvPr id="15" name="Nadpis 1"/>
          <p:cNvSpPr txBox="1">
            <a:spLocks/>
          </p:cNvSpPr>
          <p:nvPr/>
        </p:nvSpPr>
        <p:spPr>
          <a:xfrm>
            <a:off x="128970" y="4020245"/>
            <a:ext cx="1800200" cy="504056"/>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cs-CZ" sz="2200" i="0" u="none" strike="noStrike" kern="1200" cap="none" spc="0" normalizeH="0" baseline="0" noProof="0" dirty="0">
                <a:ln>
                  <a:noFill/>
                </a:ln>
                <a:solidFill>
                  <a:schemeClr val="tx1"/>
                </a:solidFill>
                <a:effectLst/>
                <a:uLnTx/>
                <a:uFillTx/>
                <a:ea typeface="+mj-ea"/>
                <a:cs typeface="+mj-cs"/>
              </a:rPr>
              <a:t>x = 9 . 3 000</a:t>
            </a:r>
          </a:p>
        </p:txBody>
      </p:sp>
      <p:sp>
        <p:nvSpPr>
          <p:cNvPr id="16" name="Nadpis 1"/>
          <p:cNvSpPr txBox="1">
            <a:spLocks/>
          </p:cNvSpPr>
          <p:nvPr/>
        </p:nvSpPr>
        <p:spPr>
          <a:xfrm>
            <a:off x="3225314" y="3156149"/>
            <a:ext cx="1368152" cy="504056"/>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cs-CZ" sz="2200" i="0" u="none" strike="noStrike" kern="1200" cap="none" spc="0" normalizeH="0" baseline="0" noProof="0" dirty="0">
                <a:ln>
                  <a:noFill/>
                </a:ln>
                <a:solidFill>
                  <a:schemeClr val="tx1"/>
                </a:solidFill>
                <a:effectLst/>
                <a:uLnTx/>
                <a:uFillTx/>
                <a:ea typeface="+mj-ea"/>
                <a:cs typeface="+mj-cs"/>
              </a:rPr>
              <a:t>9 cm</a:t>
            </a:r>
          </a:p>
        </p:txBody>
      </p:sp>
      <p:sp>
        <p:nvSpPr>
          <p:cNvPr id="17" name="Nadpis 1"/>
          <p:cNvSpPr txBox="1">
            <a:spLocks/>
          </p:cNvSpPr>
          <p:nvPr/>
        </p:nvSpPr>
        <p:spPr>
          <a:xfrm>
            <a:off x="1713146" y="4020245"/>
            <a:ext cx="2448272" cy="504056"/>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cs-CZ" sz="2200" i="0" u="none" strike="noStrike" kern="1200" cap="none" spc="0" normalizeH="0" baseline="0" noProof="0" dirty="0">
                <a:ln>
                  <a:noFill/>
                </a:ln>
                <a:solidFill>
                  <a:schemeClr val="tx1"/>
                </a:solidFill>
                <a:effectLst/>
                <a:uLnTx/>
                <a:uFillTx/>
                <a:ea typeface="+mj-ea"/>
                <a:cs typeface="+mj-cs"/>
              </a:rPr>
              <a:t>= 27 000 cm  </a:t>
            </a:r>
          </a:p>
        </p:txBody>
      </p:sp>
      <p:sp>
        <p:nvSpPr>
          <p:cNvPr id="18" name="Nadpis 1"/>
          <p:cNvSpPr txBox="1">
            <a:spLocks/>
          </p:cNvSpPr>
          <p:nvPr/>
        </p:nvSpPr>
        <p:spPr>
          <a:xfrm>
            <a:off x="3153306" y="4033887"/>
            <a:ext cx="1728192" cy="504056"/>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cs-CZ" sz="2200" b="1" i="0" u="none" strike="noStrike" kern="1200" cap="none" spc="0" normalizeH="0" baseline="0" noProof="0" dirty="0">
                <a:ln>
                  <a:noFill/>
                </a:ln>
                <a:solidFill>
                  <a:schemeClr val="tx1"/>
                </a:solidFill>
                <a:effectLst/>
                <a:uLnTx/>
                <a:uFillTx/>
                <a:ea typeface="+mj-ea"/>
                <a:cs typeface="+mj-cs"/>
              </a:rPr>
              <a:t>= 270 m</a:t>
            </a:r>
            <a:endParaRPr kumimoji="0" lang="cs-CZ" sz="2200" b="0" i="0" u="none" strike="noStrike" kern="1200" cap="none" spc="0" normalizeH="0" baseline="0" noProof="0" dirty="0">
              <a:ln>
                <a:noFill/>
              </a:ln>
              <a:solidFill>
                <a:schemeClr val="tx1"/>
              </a:solidFill>
              <a:effectLst/>
              <a:uLnTx/>
              <a:uFillTx/>
              <a:ea typeface="+mj-ea"/>
              <a:cs typeface="+mj-cs"/>
            </a:endParaRPr>
          </a:p>
        </p:txBody>
      </p:sp>
      <p:sp>
        <p:nvSpPr>
          <p:cNvPr id="19" name="Nadpis 1"/>
          <p:cNvSpPr txBox="1">
            <a:spLocks/>
          </p:cNvSpPr>
          <p:nvPr/>
        </p:nvSpPr>
        <p:spPr>
          <a:xfrm>
            <a:off x="475612" y="4452293"/>
            <a:ext cx="8150302" cy="632891"/>
          </a:xfrm>
          <a:prstGeom prst="rect">
            <a:avLst/>
          </a:prstGeom>
        </p:spPr>
        <p:txBody>
          <a:bodyPr vert="horz" lIns="91440" tIns="45720" rIns="91440" bIns="45720" rtlCol="0" anchor="ctr">
            <a:normAutofit/>
          </a:bodyPr>
          <a:lstStyle/>
          <a:p>
            <a:pPr lvl="0">
              <a:spcBef>
                <a:spcPct val="0"/>
              </a:spcBef>
              <a:defRPr/>
            </a:pPr>
            <a:r>
              <a:rPr lang="cs-CZ" sz="2200" dirty="0"/>
              <a:t>Skutečná vzdušná vzdálenost autobusových zastávek je 270 m.</a:t>
            </a:r>
            <a:endParaRPr kumimoji="0" lang="cs-CZ" sz="2200" i="0" u="none" strike="noStrike" kern="1200" cap="none" spc="0" normalizeH="0" baseline="0" noProof="0" dirty="0">
              <a:ln>
                <a:noFill/>
              </a:ln>
              <a:solidFill>
                <a:schemeClr val="tx1"/>
              </a:solidFill>
              <a:effectLst/>
              <a:uLnTx/>
              <a:uFillTx/>
              <a:ea typeface="+mj-ea"/>
              <a:cs typeface="+mj-cs"/>
            </a:endParaRPr>
          </a:p>
        </p:txBody>
      </p:sp>
      <p:pic>
        <p:nvPicPr>
          <p:cNvPr id="2" name="Obrázek 1"/>
          <p:cNvPicPr>
            <a:picLocks noChangeAspect="1"/>
          </p:cNvPicPr>
          <p:nvPr/>
        </p:nvPicPr>
        <p:blipFill rotWithShape="1">
          <a:blip r:embed="rId2"/>
          <a:srcRect l="7783" t="34979" r="3373" b="9493"/>
          <a:stretch/>
        </p:blipFill>
        <p:spPr>
          <a:xfrm>
            <a:off x="4226111" y="1496531"/>
            <a:ext cx="4810385" cy="2405193"/>
          </a:xfrm>
          <a:prstGeom prst="rect">
            <a:avLst/>
          </a:prstGeom>
        </p:spPr>
      </p:pic>
      <p:sp>
        <p:nvSpPr>
          <p:cNvPr id="3" name="Ovál 2"/>
          <p:cNvSpPr/>
          <p:nvPr/>
        </p:nvSpPr>
        <p:spPr>
          <a:xfrm>
            <a:off x="4896081" y="2789506"/>
            <a:ext cx="144016" cy="144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Ovál 22"/>
          <p:cNvSpPr/>
          <p:nvPr/>
        </p:nvSpPr>
        <p:spPr>
          <a:xfrm>
            <a:off x="7387281" y="2861498"/>
            <a:ext cx="144016" cy="144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TextovéPole 23"/>
          <p:cNvSpPr txBox="1"/>
          <p:nvPr/>
        </p:nvSpPr>
        <p:spPr>
          <a:xfrm>
            <a:off x="7956377" y="1550173"/>
            <a:ext cx="1017126" cy="369332"/>
          </a:xfrm>
          <a:prstGeom prst="rect">
            <a:avLst/>
          </a:prstGeom>
          <a:solidFill>
            <a:schemeClr val="bg1"/>
          </a:solidFill>
          <a:ln>
            <a:solidFill>
              <a:schemeClr val="tx1"/>
            </a:solidFill>
          </a:ln>
        </p:spPr>
        <p:txBody>
          <a:bodyPr wrap="square" rtlCol="0">
            <a:spAutoFit/>
          </a:bodyPr>
          <a:lstStyle/>
          <a:p>
            <a:r>
              <a:rPr lang="cs-CZ" dirty="0"/>
              <a:t>1 : 3 000</a:t>
            </a:r>
          </a:p>
        </p:txBody>
      </p:sp>
      <p:cxnSp>
        <p:nvCxnSpPr>
          <p:cNvPr id="5" name="Přímá spojnice se šipkou 4"/>
          <p:cNvCxnSpPr>
            <a:stCxn id="3" idx="6"/>
          </p:cNvCxnSpPr>
          <p:nvPr/>
        </p:nvCxnSpPr>
        <p:spPr>
          <a:xfrm>
            <a:off x="5040097" y="2861506"/>
            <a:ext cx="2347184" cy="71992"/>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Obdélník 24">
            <a:extLst>
              <a:ext uri="{FF2B5EF4-FFF2-40B4-BE49-F238E27FC236}">
                <a16:creationId xmlns:a16="http://schemas.microsoft.com/office/drawing/2014/main" id="{85A85633-3AAA-4ED0-B5F0-F300C1A8A936}"/>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6" name="Šipka doprava 21">
            <a:hlinkClick r:id="" action="ppaction://hlinkshowjump?jump=nextslide"/>
            <a:extLst>
              <a:ext uri="{FF2B5EF4-FFF2-40B4-BE49-F238E27FC236}">
                <a16:creationId xmlns:a16="http://schemas.microsoft.com/office/drawing/2014/main" id="{6AD3D720-79FA-4AC5-8F4C-F89C07CD69DE}"/>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7" name="Šipka doprava 22">
            <a:hlinkClick r:id="" action="ppaction://hlinkshowjump?jump=previousslide"/>
            <a:extLst>
              <a:ext uri="{FF2B5EF4-FFF2-40B4-BE49-F238E27FC236}">
                <a16:creationId xmlns:a16="http://schemas.microsoft.com/office/drawing/2014/main" id="{442F23C2-0E87-40E1-AA4B-830B2B3D9403}"/>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8" name="Rectangle 10">
            <a:extLst>
              <a:ext uri="{FF2B5EF4-FFF2-40B4-BE49-F238E27FC236}">
                <a16:creationId xmlns:a16="http://schemas.microsoft.com/office/drawing/2014/main" id="{C8DDB125-4279-4EDE-8103-68324E6566C6}"/>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- 55</a:t>
            </a:r>
          </a:p>
        </p:txBody>
      </p:sp>
      <p:sp>
        <p:nvSpPr>
          <p:cNvPr id="29" name="Zaoblený obdélník 24">
            <a:hlinkClick r:id="" action="ppaction://hlinkshowjump?jump=firstslide"/>
            <a:extLst>
              <a:ext uri="{FF2B5EF4-FFF2-40B4-BE49-F238E27FC236}">
                <a16:creationId xmlns:a16="http://schemas.microsoft.com/office/drawing/2014/main" id="{2B90BE7D-073E-46EB-9F03-E9733AA11CD4}"/>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Tree>
    <p:extLst>
      <p:ext uri="{BB962C8B-B14F-4D97-AF65-F5344CB8AC3E}">
        <p14:creationId xmlns:p14="http://schemas.microsoft.com/office/powerpoint/2010/main" val="33273477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délník 7"/>
          <p:cNvSpPr/>
          <p:nvPr/>
        </p:nvSpPr>
        <p:spPr>
          <a:xfrm>
            <a:off x="79946" y="602820"/>
            <a:ext cx="8956550" cy="830997"/>
          </a:xfrm>
          <a:prstGeom prst="rect">
            <a:avLst/>
          </a:prstGeom>
        </p:spPr>
        <p:txBody>
          <a:bodyPr wrap="square">
            <a:spAutoFit/>
          </a:bodyPr>
          <a:lstStyle/>
          <a:p>
            <a:r>
              <a:rPr lang="cs-CZ" sz="2400" dirty="0">
                <a:cs typeface="Times New Roman" panose="02020603050405020304" pitchFamily="18" charset="0"/>
              </a:rPr>
              <a:t>Kolo má průměr 70 cm. Jakou vzdálenost v metrech urazíme, jestliže se kolo otočí 1000x? (výsledek zaokrouhlete na stovky metrů)</a:t>
            </a:r>
          </a:p>
        </p:txBody>
      </p:sp>
      <p:sp>
        <p:nvSpPr>
          <p:cNvPr id="9" name="Ovál 8"/>
          <p:cNvSpPr/>
          <p:nvPr/>
        </p:nvSpPr>
        <p:spPr>
          <a:xfrm>
            <a:off x="899592" y="2729633"/>
            <a:ext cx="10795" cy="107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0" name="Ovál 9"/>
          <p:cNvSpPr/>
          <p:nvPr/>
        </p:nvSpPr>
        <p:spPr>
          <a:xfrm>
            <a:off x="888797" y="4113850"/>
            <a:ext cx="10795" cy="107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1" name="Ovál 10"/>
          <p:cNvSpPr/>
          <p:nvPr/>
        </p:nvSpPr>
        <p:spPr>
          <a:xfrm>
            <a:off x="888797" y="4519038"/>
            <a:ext cx="10795" cy="107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3" name="Rectangle 8"/>
          <p:cNvSpPr>
            <a:spLocks noChangeArrowheads="1"/>
          </p:cNvSpPr>
          <p:nvPr/>
        </p:nvSpPr>
        <p:spPr bwMode="auto">
          <a:xfrm>
            <a:off x="467544" y="2311278"/>
            <a:ext cx="180049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cs-CZ" altLang="cs-CZ" sz="2000" dirty="0">
                <a:latin typeface="Times New Roman" panose="02020603050405020304" pitchFamily="18" charset="0"/>
                <a:ea typeface="Times New Roman" pitchFamily="18" charset="0"/>
                <a:cs typeface="Times New Roman" panose="02020603050405020304" pitchFamily="18" charset="0"/>
              </a:rPr>
              <a:t>d = 70 cm</a:t>
            </a:r>
          </a:p>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000" b="0" i="0" u="none" strike="noStrike" cap="none" normalizeH="0" baseline="0" dirty="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π  = 3,14 </a:t>
            </a:r>
          </a:p>
          <a:p>
            <a:pPr lvl="0" eaLnBrk="0" hangingPunct="0"/>
            <a:r>
              <a:rPr kumimoji="0" lang="cs-CZ" altLang="cs-CZ" sz="2000" b="0" i="0" strike="noStrike" cap="none" normalizeH="0" baseline="0" dirty="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o</a:t>
            </a:r>
            <a:r>
              <a:rPr lang="cs-CZ" altLang="cs-CZ" sz="2000" baseline="-25000" dirty="0">
                <a:latin typeface="Times New Roman" panose="02020603050405020304" pitchFamily="18" charset="0"/>
                <a:ea typeface="Times New Roman" pitchFamily="18" charset="0"/>
                <a:cs typeface="Times New Roman" panose="02020603050405020304" pitchFamily="18" charset="0"/>
              </a:rPr>
              <a:t>1</a:t>
            </a:r>
            <a:r>
              <a:rPr kumimoji="0" lang="cs-CZ" altLang="cs-CZ" sz="2000" b="0" i="0" strike="noStrike" cap="none" normalizeH="0" baseline="0" dirty="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 ? cm </a:t>
            </a:r>
          </a:p>
          <a:p>
            <a:pPr eaLnBrk="0" hangingPunct="0"/>
            <a:r>
              <a:rPr lang="cs-CZ" altLang="cs-CZ" sz="2000" dirty="0">
                <a:latin typeface="Times New Roman" panose="02020603050405020304" pitchFamily="18" charset="0"/>
                <a:ea typeface="Times New Roman" pitchFamily="18" charset="0"/>
                <a:cs typeface="Times New Roman" panose="02020603050405020304" pitchFamily="18" charset="0"/>
              </a:rPr>
              <a:t>o</a:t>
            </a:r>
            <a:r>
              <a:rPr lang="cs-CZ" altLang="cs-CZ" sz="2000" baseline="-25000" dirty="0">
                <a:latin typeface="Times New Roman" panose="02020603050405020304" pitchFamily="18" charset="0"/>
                <a:ea typeface="Times New Roman" pitchFamily="18" charset="0"/>
                <a:cs typeface="Times New Roman" panose="02020603050405020304" pitchFamily="18" charset="0"/>
              </a:rPr>
              <a:t>1000</a:t>
            </a:r>
            <a:r>
              <a:rPr lang="cs-CZ" altLang="cs-CZ" sz="2000" dirty="0">
                <a:latin typeface="Times New Roman" panose="02020603050405020304" pitchFamily="18" charset="0"/>
                <a:ea typeface="Times New Roman" pitchFamily="18" charset="0"/>
                <a:cs typeface="Times New Roman" panose="02020603050405020304" pitchFamily="18" charset="0"/>
              </a:rPr>
              <a:t>  = ? cm </a:t>
            </a:r>
            <a:r>
              <a:rPr kumimoji="0" lang="cs-CZ" altLang="cs-CZ" sz="2000" b="0" i="0"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4" name="Rectangle 9"/>
          <p:cNvSpPr>
            <a:spLocks noChangeArrowheads="1"/>
          </p:cNvSpPr>
          <p:nvPr/>
        </p:nvSpPr>
        <p:spPr bwMode="auto">
          <a:xfrm>
            <a:off x="467544" y="4417755"/>
            <a:ext cx="16401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000" b="1" dirty="0">
                <a:latin typeface="Times New Roman" panose="02020603050405020304" pitchFamily="18" charset="0"/>
                <a:ea typeface="Times New Roman" panose="02020603050405020304" pitchFamily="18" charset="0"/>
                <a:cs typeface="Times New Roman" panose="02020603050405020304" pitchFamily="18" charset="0"/>
              </a:rPr>
              <a:t>o</a:t>
            </a:r>
            <a:r>
              <a:rPr lang="cs-CZ" altLang="cs-CZ" sz="2000" baseline="-25000" dirty="0">
                <a:latin typeface="Times New Roman" panose="02020603050405020304" pitchFamily="18" charset="0"/>
                <a:ea typeface="Times New Roman" pitchFamily="18" charset="0"/>
                <a:cs typeface="Times New Roman" panose="02020603050405020304" pitchFamily="18" charset="0"/>
              </a:rPr>
              <a:t>1</a:t>
            </a:r>
            <a:r>
              <a:rPr lang="cs-CZ" altLang="cs-CZ" sz="2000" b="1" dirty="0">
                <a:latin typeface="Times New Roman" panose="02020603050405020304" pitchFamily="18" charset="0"/>
                <a:ea typeface="Times New Roman" panose="02020603050405020304" pitchFamily="18" charset="0"/>
                <a:cs typeface="Times New Roman" panose="02020603050405020304" pitchFamily="18" charset="0"/>
              </a:rPr>
              <a:t> = 219,8 cm</a:t>
            </a:r>
          </a:p>
        </p:txBody>
      </p:sp>
      <p:sp>
        <p:nvSpPr>
          <p:cNvPr id="16" name="Obdélník 15"/>
          <p:cNvSpPr/>
          <p:nvPr/>
        </p:nvSpPr>
        <p:spPr>
          <a:xfrm>
            <a:off x="958250" y="5325561"/>
            <a:ext cx="5368777" cy="400110"/>
          </a:xfrm>
          <a:prstGeom prst="rect">
            <a:avLst/>
          </a:prstGeom>
        </p:spPr>
        <p:txBody>
          <a:bodyPr wrap="none">
            <a:spAutoFit/>
          </a:bodyPr>
          <a:lstStyle/>
          <a:p>
            <a:r>
              <a:rPr lang="cs-CZ" altLang="cs-CZ" sz="2000" dirty="0">
                <a:latin typeface="Times New Roman" pitchFamily="18" charset="0"/>
                <a:ea typeface="Times New Roman" pitchFamily="18" charset="0"/>
                <a:cs typeface="Times New Roman" pitchFamily="18" charset="0"/>
              </a:rPr>
              <a:t>Při 1000 otáčkách kola urazíme přibližně 2 200 m.</a:t>
            </a:r>
            <a:endParaRPr lang="cs-CZ" sz="2000" dirty="0"/>
          </a:p>
        </p:txBody>
      </p:sp>
      <p:sp>
        <p:nvSpPr>
          <p:cNvPr id="17" name="Rectangle 8"/>
          <p:cNvSpPr>
            <a:spLocks noChangeArrowheads="1"/>
          </p:cNvSpPr>
          <p:nvPr/>
        </p:nvSpPr>
        <p:spPr bwMode="auto">
          <a:xfrm>
            <a:off x="107504" y="2009553"/>
            <a:ext cx="14401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cs-CZ" altLang="cs-CZ" sz="2000" dirty="0">
                <a:latin typeface="Times New Roman" panose="02020603050405020304" pitchFamily="18" charset="0"/>
                <a:ea typeface="Times New Roman" pitchFamily="18" charset="0"/>
                <a:cs typeface="Times New Roman" panose="02020603050405020304" pitchFamily="18" charset="0"/>
              </a:rPr>
              <a:t>kružnice</a:t>
            </a:r>
            <a:endParaRPr kumimoji="0" lang="cs-CZ" altLang="cs-CZ"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p:txBody>
      </p:sp>
      <p:sp>
        <p:nvSpPr>
          <p:cNvPr id="18" name="Obdélník 17"/>
          <p:cNvSpPr/>
          <p:nvPr/>
        </p:nvSpPr>
        <p:spPr>
          <a:xfrm>
            <a:off x="395536" y="3593729"/>
            <a:ext cx="1883849" cy="400110"/>
          </a:xfrm>
          <a:prstGeom prst="rect">
            <a:avLst/>
          </a:prstGeom>
        </p:spPr>
        <p:txBody>
          <a:bodyPr wrap="none">
            <a:spAutoFit/>
          </a:bodyPr>
          <a:lstStyle/>
          <a:p>
            <a:pPr lvl="0"/>
            <a:r>
              <a:rPr lang="cs-CZ" altLang="cs-CZ" dirty="0">
                <a:latin typeface="Times New Roman" pitchFamily="18" charset="0"/>
                <a:ea typeface="Times New Roman" pitchFamily="18" charset="0"/>
                <a:cs typeface="Times New Roman" pitchFamily="18" charset="0"/>
              </a:rPr>
              <a:t> </a:t>
            </a:r>
            <a:r>
              <a:rPr lang="cs-CZ" altLang="cs-CZ" sz="2000" dirty="0">
                <a:latin typeface="Times New Roman" panose="02020603050405020304" pitchFamily="18" charset="0"/>
                <a:ea typeface="Times New Roman" panose="02020603050405020304" pitchFamily="18" charset="0"/>
                <a:cs typeface="Times New Roman" panose="02020603050405020304" pitchFamily="18" charset="0"/>
              </a:rPr>
              <a:t>o</a:t>
            </a:r>
            <a:r>
              <a:rPr lang="cs-CZ" altLang="cs-CZ" sz="2000" baseline="-25000" dirty="0">
                <a:latin typeface="Times New Roman" panose="02020603050405020304" pitchFamily="18" charset="0"/>
                <a:ea typeface="Times New Roman" pitchFamily="18" charset="0"/>
                <a:cs typeface="Times New Roman" panose="02020603050405020304" pitchFamily="18" charset="0"/>
              </a:rPr>
              <a:t>1</a:t>
            </a:r>
            <a:r>
              <a:rPr lang="cs-CZ" altLang="cs-CZ" sz="2000" dirty="0">
                <a:latin typeface="Times New Roman" panose="02020603050405020304" pitchFamily="18" charset="0"/>
                <a:ea typeface="Times New Roman" panose="02020603050405020304" pitchFamily="18" charset="0"/>
                <a:cs typeface="Times New Roman" panose="02020603050405020304" pitchFamily="18" charset="0"/>
              </a:rPr>
              <a:t> = π.d             </a:t>
            </a:r>
          </a:p>
        </p:txBody>
      </p:sp>
      <p:sp>
        <p:nvSpPr>
          <p:cNvPr id="19" name="Obdélník 18"/>
          <p:cNvSpPr/>
          <p:nvPr/>
        </p:nvSpPr>
        <p:spPr>
          <a:xfrm>
            <a:off x="467544" y="4012567"/>
            <a:ext cx="1568058" cy="400110"/>
          </a:xfrm>
          <a:prstGeom prst="rect">
            <a:avLst/>
          </a:prstGeom>
        </p:spPr>
        <p:txBody>
          <a:bodyPr wrap="none">
            <a:spAutoFit/>
          </a:bodyPr>
          <a:lstStyle/>
          <a:p>
            <a:pPr lvl="0"/>
            <a:r>
              <a:rPr lang="cs-CZ" altLang="cs-CZ" sz="2000" dirty="0">
                <a:latin typeface="Times New Roman" panose="02020603050405020304" pitchFamily="18" charset="0"/>
                <a:ea typeface="Times New Roman" panose="02020603050405020304" pitchFamily="18" charset="0"/>
                <a:cs typeface="Times New Roman" panose="02020603050405020304" pitchFamily="18" charset="0"/>
              </a:rPr>
              <a:t>o</a:t>
            </a:r>
            <a:r>
              <a:rPr lang="cs-CZ" altLang="cs-CZ" sz="2000" baseline="-25000" dirty="0">
                <a:latin typeface="Times New Roman" panose="02020603050405020304" pitchFamily="18" charset="0"/>
                <a:ea typeface="Times New Roman" pitchFamily="18" charset="0"/>
                <a:cs typeface="Times New Roman" panose="02020603050405020304" pitchFamily="18" charset="0"/>
              </a:rPr>
              <a:t>1</a:t>
            </a:r>
            <a:r>
              <a:rPr lang="cs-CZ" altLang="cs-CZ" sz="2000" dirty="0">
                <a:latin typeface="Times New Roman" panose="02020603050405020304" pitchFamily="18" charset="0"/>
                <a:ea typeface="Times New Roman" panose="02020603050405020304" pitchFamily="18" charset="0"/>
                <a:cs typeface="Times New Roman" panose="02020603050405020304" pitchFamily="18" charset="0"/>
              </a:rPr>
              <a:t> = 3,14 . 70</a:t>
            </a:r>
          </a:p>
        </p:txBody>
      </p:sp>
      <p:cxnSp>
        <p:nvCxnSpPr>
          <p:cNvPr id="20" name="Přímá spojnice 19"/>
          <p:cNvCxnSpPr/>
          <p:nvPr/>
        </p:nvCxnSpPr>
        <p:spPr>
          <a:xfrm>
            <a:off x="395536" y="3634717"/>
            <a:ext cx="169925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Ovál 21"/>
          <p:cNvSpPr/>
          <p:nvPr/>
        </p:nvSpPr>
        <p:spPr>
          <a:xfrm>
            <a:off x="4849237" y="4519038"/>
            <a:ext cx="10795" cy="107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3" name="Rectangle 9"/>
          <p:cNvSpPr>
            <a:spLocks noChangeArrowheads="1"/>
          </p:cNvSpPr>
          <p:nvPr/>
        </p:nvSpPr>
        <p:spPr bwMode="auto">
          <a:xfrm>
            <a:off x="2689881" y="4417755"/>
            <a:ext cx="35384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r>
              <a:rPr lang="cs-CZ" altLang="cs-CZ" sz="2000" b="1" dirty="0">
                <a:latin typeface="Times New Roman" panose="02020603050405020304" pitchFamily="18" charset="0"/>
                <a:ea typeface="Times New Roman" panose="02020603050405020304" pitchFamily="18" charset="0"/>
                <a:cs typeface="Times New Roman" panose="02020603050405020304" pitchFamily="18" charset="0"/>
              </a:rPr>
              <a:t>o</a:t>
            </a:r>
            <a:r>
              <a:rPr lang="cs-CZ" altLang="cs-CZ" sz="2000" b="1" baseline="-25000" dirty="0">
                <a:latin typeface="Times New Roman" panose="02020603050405020304" pitchFamily="18" charset="0"/>
                <a:ea typeface="Times New Roman" pitchFamily="18" charset="0"/>
                <a:cs typeface="Times New Roman" panose="02020603050405020304" pitchFamily="18" charset="0"/>
              </a:rPr>
              <a:t>1000</a:t>
            </a:r>
            <a:r>
              <a:rPr lang="cs-CZ" altLang="cs-CZ" sz="2000" b="1" dirty="0">
                <a:latin typeface="Times New Roman" panose="02020603050405020304" pitchFamily="18" charset="0"/>
                <a:ea typeface="Times New Roman" panose="02020603050405020304" pitchFamily="18" charset="0"/>
                <a:cs typeface="Times New Roman" panose="02020603050405020304" pitchFamily="18" charset="0"/>
              </a:rPr>
              <a:t> = 219 800 cm = </a:t>
            </a:r>
            <a:r>
              <a:rPr lang="cs-CZ" altLang="cs-CZ" sz="2000" b="1" u="sng" dirty="0">
                <a:latin typeface="Times New Roman" panose="02020603050405020304" pitchFamily="18" charset="0"/>
                <a:ea typeface="Times New Roman" panose="02020603050405020304" pitchFamily="18" charset="0"/>
                <a:cs typeface="Times New Roman" panose="02020603050405020304" pitchFamily="18" charset="0"/>
              </a:rPr>
              <a:t>2 200 m</a:t>
            </a:r>
          </a:p>
        </p:txBody>
      </p:sp>
      <p:sp>
        <p:nvSpPr>
          <p:cNvPr id="24" name="Obdélník 23"/>
          <p:cNvSpPr/>
          <p:nvPr/>
        </p:nvSpPr>
        <p:spPr>
          <a:xfrm>
            <a:off x="2626220" y="3593729"/>
            <a:ext cx="2735044" cy="400110"/>
          </a:xfrm>
          <a:prstGeom prst="rect">
            <a:avLst/>
          </a:prstGeom>
        </p:spPr>
        <p:txBody>
          <a:bodyPr wrap="none">
            <a:spAutoFit/>
          </a:bodyPr>
          <a:lstStyle/>
          <a:p>
            <a:pPr lvl="0"/>
            <a:r>
              <a:rPr lang="cs-CZ" altLang="cs-CZ" dirty="0">
                <a:latin typeface="Times New Roman" pitchFamily="18" charset="0"/>
                <a:ea typeface="Times New Roman" pitchFamily="18" charset="0"/>
                <a:cs typeface="Times New Roman" pitchFamily="18" charset="0"/>
              </a:rPr>
              <a:t> </a:t>
            </a:r>
            <a:r>
              <a:rPr lang="cs-CZ" altLang="cs-CZ" sz="2000" dirty="0">
                <a:latin typeface="Times New Roman" panose="02020603050405020304" pitchFamily="18" charset="0"/>
                <a:ea typeface="Times New Roman" panose="02020603050405020304" pitchFamily="18" charset="0"/>
                <a:cs typeface="Times New Roman" panose="02020603050405020304" pitchFamily="18" charset="0"/>
              </a:rPr>
              <a:t>o</a:t>
            </a:r>
            <a:r>
              <a:rPr lang="cs-CZ" altLang="cs-CZ" sz="2000" baseline="-25000" dirty="0">
                <a:latin typeface="Times New Roman" panose="02020603050405020304" pitchFamily="18" charset="0"/>
                <a:ea typeface="Times New Roman" pitchFamily="18" charset="0"/>
                <a:cs typeface="Times New Roman" panose="02020603050405020304" pitchFamily="18" charset="0"/>
              </a:rPr>
              <a:t>1000</a:t>
            </a:r>
            <a:r>
              <a:rPr lang="cs-CZ" altLang="cs-CZ" sz="2000" dirty="0">
                <a:latin typeface="Times New Roman" panose="02020603050405020304" pitchFamily="18" charset="0"/>
                <a:ea typeface="Times New Roman" panose="02020603050405020304" pitchFamily="18" charset="0"/>
                <a:cs typeface="Times New Roman" panose="02020603050405020304" pitchFamily="18" charset="0"/>
              </a:rPr>
              <a:t> = 1000 . o</a:t>
            </a:r>
            <a:r>
              <a:rPr lang="cs-CZ" altLang="cs-CZ" sz="2000" baseline="-25000" dirty="0">
                <a:latin typeface="Times New Roman" panose="02020603050405020304" pitchFamily="18" charset="0"/>
                <a:ea typeface="Times New Roman" pitchFamily="18" charset="0"/>
                <a:cs typeface="Times New Roman" panose="02020603050405020304" pitchFamily="18" charset="0"/>
              </a:rPr>
              <a:t>1</a:t>
            </a:r>
            <a:r>
              <a:rPr lang="cs-CZ" altLang="cs-CZ" sz="2000" dirty="0">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25" name="Obdélník 24"/>
          <p:cNvSpPr/>
          <p:nvPr/>
        </p:nvSpPr>
        <p:spPr>
          <a:xfrm>
            <a:off x="2690008" y="4012567"/>
            <a:ext cx="2207656" cy="400110"/>
          </a:xfrm>
          <a:prstGeom prst="rect">
            <a:avLst/>
          </a:prstGeom>
        </p:spPr>
        <p:txBody>
          <a:bodyPr wrap="none">
            <a:spAutoFit/>
          </a:bodyPr>
          <a:lstStyle/>
          <a:p>
            <a:pPr lvl="0"/>
            <a:r>
              <a:rPr lang="cs-CZ" altLang="cs-CZ" sz="2000" dirty="0">
                <a:latin typeface="Times New Roman" panose="02020603050405020304" pitchFamily="18" charset="0"/>
                <a:ea typeface="Times New Roman" panose="02020603050405020304" pitchFamily="18" charset="0"/>
                <a:cs typeface="Times New Roman" panose="02020603050405020304" pitchFamily="18" charset="0"/>
              </a:rPr>
              <a:t>o</a:t>
            </a:r>
            <a:r>
              <a:rPr lang="cs-CZ" altLang="cs-CZ" sz="2000" baseline="-25000" dirty="0">
                <a:latin typeface="Times New Roman" panose="02020603050405020304" pitchFamily="18" charset="0"/>
                <a:ea typeface="Times New Roman" pitchFamily="18" charset="0"/>
                <a:cs typeface="Times New Roman" panose="02020603050405020304" pitchFamily="18" charset="0"/>
              </a:rPr>
              <a:t>1000</a:t>
            </a:r>
            <a:r>
              <a:rPr lang="cs-CZ" altLang="cs-CZ" sz="2000" dirty="0">
                <a:latin typeface="Times New Roman" panose="02020603050405020304" pitchFamily="18" charset="0"/>
                <a:ea typeface="Times New Roman" panose="02020603050405020304" pitchFamily="18" charset="0"/>
                <a:cs typeface="Times New Roman" panose="02020603050405020304" pitchFamily="18" charset="0"/>
              </a:rPr>
              <a:t> = 1000 . 219,8</a:t>
            </a:r>
          </a:p>
        </p:txBody>
      </p:sp>
      <p:sp>
        <p:nvSpPr>
          <p:cNvPr id="26" name="Obdélník 25">
            <a:extLst>
              <a:ext uri="{FF2B5EF4-FFF2-40B4-BE49-F238E27FC236}">
                <a16:creationId xmlns:a16="http://schemas.microsoft.com/office/drawing/2014/main" id="{A407C7FD-B960-4287-81CE-4160E296B8D2}"/>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7" name="Šipka doprava 21">
            <a:hlinkClick r:id="" action="ppaction://hlinkshowjump?jump=nextslide"/>
            <a:extLst>
              <a:ext uri="{FF2B5EF4-FFF2-40B4-BE49-F238E27FC236}">
                <a16:creationId xmlns:a16="http://schemas.microsoft.com/office/drawing/2014/main" id="{94DDB2DF-A173-4574-9E0D-2B1E53628A8A}"/>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8" name="Šipka doprava 22">
            <a:hlinkClick r:id="" action="ppaction://hlinkshowjump?jump=previousslide"/>
            <a:extLst>
              <a:ext uri="{FF2B5EF4-FFF2-40B4-BE49-F238E27FC236}">
                <a16:creationId xmlns:a16="http://schemas.microsoft.com/office/drawing/2014/main" id="{33DF15C2-22DA-47C6-8F36-3A2FA0870002}"/>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4" name="Rectangle 10">
            <a:extLst>
              <a:ext uri="{FF2B5EF4-FFF2-40B4-BE49-F238E27FC236}">
                <a16:creationId xmlns:a16="http://schemas.microsoft.com/office/drawing/2014/main" id="{98348B1A-C4F0-4DA1-947E-2D777A0B6191}"/>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- 56</a:t>
            </a:r>
          </a:p>
        </p:txBody>
      </p:sp>
      <p:sp>
        <p:nvSpPr>
          <p:cNvPr id="35" name="Zaoblený obdélník 24">
            <a:hlinkClick r:id="" action="ppaction://hlinkshowjump?jump=firstslide"/>
            <a:extLst>
              <a:ext uri="{FF2B5EF4-FFF2-40B4-BE49-F238E27FC236}">
                <a16:creationId xmlns:a16="http://schemas.microsoft.com/office/drawing/2014/main" id="{18A20525-9139-4B29-ADB1-21821A636C37}"/>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pic>
        <p:nvPicPr>
          <p:cNvPr id="36" name="Picture 2" descr="C:\Users\Martin Holý\AppData\Local\Microsoft\Windows\Temporary Internet Files\Content.IE5\W1LG2CCZ\MC900197730[1].wmf">
            <a:extLst>
              <a:ext uri="{FF2B5EF4-FFF2-40B4-BE49-F238E27FC236}">
                <a16:creationId xmlns:a16="http://schemas.microsoft.com/office/drawing/2014/main" id="{68690813-985B-4A21-8C60-360F384E67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253929" y="1524131"/>
            <a:ext cx="2415937" cy="2165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6600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délník 36">
            <a:extLst>
              <a:ext uri="{FF2B5EF4-FFF2-40B4-BE49-F238E27FC236}">
                <a16:creationId xmlns:a16="http://schemas.microsoft.com/office/drawing/2014/main" id="{18D12E1C-0F5C-4C02-BE22-940021A1CB64}"/>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41" name="Šipka doprava 21">
            <a:hlinkClick r:id="" action="ppaction://hlinkshowjump?jump=nextslide"/>
            <a:extLst>
              <a:ext uri="{FF2B5EF4-FFF2-40B4-BE49-F238E27FC236}">
                <a16:creationId xmlns:a16="http://schemas.microsoft.com/office/drawing/2014/main" id="{779BEA4D-00A2-45B9-AB70-533CC31EAA7B}"/>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59" name="Šipka doprava 22">
            <a:hlinkClick r:id="" action="ppaction://hlinkshowjump?jump=previousslide"/>
            <a:extLst>
              <a:ext uri="{FF2B5EF4-FFF2-40B4-BE49-F238E27FC236}">
                <a16:creationId xmlns:a16="http://schemas.microsoft.com/office/drawing/2014/main" id="{7FA70CDE-E58E-4140-A28B-6E0CAA1C9864}"/>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60" name="Rectangle 10">
            <a:extLst>
              <a:ext uri="{FF2B5EF4-FFF2-40B4-BE49-F238E27FC236}">
                <a16:creationId xmlns:a16="http://schemas.microsoft.com/office/drawing/2014/main" id="{5FB382B6-1070-43D0-95CF-E3248F3289A9}"/>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- 57</a:t>
            </a:r>
          </a:p>
        </p:txBody>
      </p:sp>
      <p:sp>
        <p:nvSpPr>
          <p:cNvPr id="61" name="Zaoblený obdélník 24">
            <a:hlinkClick r:id="" action="ppaction://hlinkshowjump?jump=firstslide"/>
            <a:extLst>
              <a:ext uri="{FF2B5EF4-FFF2-40B4-BE49-F238E27FC236}">
                <a16:creationId xmlns:a16="http://schemas.microsoft.com/office/drawing/2014/main" id="{B1A4DD2C-4988-4A65-8FB9-038CA54865D0}"/>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9" name="TextovéPole 8">
            <a:extLst>
              <a:ext uri="{FF2B5EF4-FFF2-40B4-BE49-F238E27FC236}">
                <a16:creationId xmlns:a16="http://schemas.microsoft.com/office/drawing/2014/main" id="{0F82BB9C-79A1-4092-AC4D-95F6331BD15B}"/>
              </a:ext>
            </a:extLst>
          </p:cNvPr>
          <p:cNvSpPr txBox="1"/>
          <p:nvPr/>
        </p:nvSpPr>
        <p:spPr>
          <a:xfrm>
            <a:off x="79945" y="653614"/>
            <a:ext cx="8968803" cy="1938992"/>
          </a:xfrm>
          <a:prstGeom prst="rect">
            <a:avLst/>
          </a:prstGeom>
          <a:noFill/>
          <a:ln>
            <a:noFill/>
          </a:ln>
        </p:spPr>
        <p:txBody>
          <a:bodyPr wrap="square" rtlCol="0">
            <a:spAutoFit/>
          </a:bodyPr>
          <a:lstStyle/>
          <a:p>
            <a:r>
              <a:rPr lang="cs-CZ" sz="2400" dirty="0"/>
              <a:t>Novákovi chovají slepice, kachny a králíky. Aktuálně jsou počty chovaných slepic a kachen v poměru 4 : 3 (v tomto pořadí). Počet králíků je poloviční než počet slepic a počet chovaných kachen je 36. Žádná jiná zvířata Novákovi nechovají. Kolik zvířat Novákovi chovají celkem? </a:t>
            </a:r>
          </a:p>
        </p:txBody>
      </p:sp>
      <p:sp>
        <p:nvSpPr>
          <p:cNvPr id="10" name="TextovéPole 9">
            <a:extLst>
              <a:ext uri="{FF2B5EF4-FFF2-40B4-BE49-F238E27FC236}">
                <a16:creationId xmlns:a16="http://schemas.microsoft.com/office/drawing/2014/main" id="{79E92362-93C4-4B09-964B-BBA87269DC96}"/>
              </a:ext>
            </a:extLst>
          </p:cNvPr>
          <p:cNvSpPr txBox="1"/>
          <p:nvPr/>
        </p:nvSpPr>
        <p:spPr>
          <a:xfrm>
            <a:off x="89469" y="2756251"/>
            <a:ext cx="1100789" cy="461665"/>
          </a:xfrm>
          <a:prstGeom prst="rect">
            <a:avLst/>
          </a:prstGeom>
          <a:noFill/>
        </p:spPr>
        <p:txBody>
          <a:bodyPr wrap="square" rtlCol="0">
            <a:spAutoFit/>
          </a:bodyPr>
          <a:lstStyle/>
          <a:p>
            <a:r>
              <a:rPr lang="cs-CZ" sz="2400" dirty="0"/>
              <a:t>1 díl …</a:t>
            </a:r>
            <a:endParaRPr lang="cs-CZ" sz="2400" baseline="30000" dirty="0"/>
          </a:p>
        </p:txBody>
      </p:sp>
      <p:sp>
        <p:nvSpPr>
          <p:cNvPr id="11" name="TextovéPole 10">
            <a:extLst>
              <a:ext uri="{FF2B5EF4-FFF2-40B4-BE49-F238E27FC236}">
                <a16:creationId xmlns:a16="http://schemas.microsoft.com/office/drawing/2014/main" id="{589D5441-9806-447D-AFDC-F1FE6F33C16D}"/>
              </a:ext>
            </a:extLst>
          </p:cNvPr>
          <p:cNvSpPr txBox="1"/>
          <p:nvPr/>
        </p:nvSpPr>
        <p:spPr>
          <a:xfrm>
            <a:off x="1003869" y="2765776"/>
            <a:ext cx="1100789" cy="461665"/>
          </a:xfrm>
          <a:prstGeom prst="rect">
            <a:avLst/>
          </a:prstGeom>
          <a:noFill/>
        </p:spPr>
        <p:txBody>
          <a:bodyPr wrap="square" rtlCol="0">
            <a:spAutoFit/>
          </a:bodyPr>
          <a:lstStyle/>
          <a:p>
            <a:r>
              <a:rPr lang="cs-CZ" sz="2400" dirty="0"/>
              <a:t>36 : 3 =</a:t>
            </a:r>
            <a:endParaRPr lang="cs-CZ" sz="2400" baseline="30000" dirty="0"/>
          </a:p>
        </p:txBody>
      </p:sp>
      <p:sp>
        <p:nvSpPr>
          <p:cNvPr id="12" name="TextovéPole 11">
            <a:extLst>
              <a:ext uri="{FF2B5EF4-FFF2-40B4-BE49-F238E27FC236}">
                <a16:creationId xmlns:a16="http://schemas.microsoft.com/office/drawing/2014/main" id="{CCCC87AC-C051-4771-87B6-B8126848F24D}"/>
              </a:ext>
            </a:extLst>
          </p:cNvPr>
          <p:cNvSpPr txBox="1"/>
          <p:nvPr/>
        </p:nvSpPr>
        <p:spPr>
          <a:xfrm>
            <a:off x="2013519" y="2775301"/>
            <a:ext cx="567389" cy="461665"/>
          </a:xfrm>
          <a:prstGeom prst="rect">
            <a:avLst/>
          </a:prstGeom>
          <a:noFill/>
        </p:spPr>
        <p:txBody>
          <a:bodyPr wrap="square" rtlCol="0">
            <a:spAutoFit/>
          </a:bodyPr>
          <a:lstStyle/>
          <a:p>
            <a:r>
              <a:rPr lang="cs-CZ" sz="2400" dirty="0"/>
              <a:t>12</a:t>
            </a:r>
            <a:endParaRPr lang="cs-CZ" sz="2400" baseline="30000" dirty="0"/>
          </a:p>
        </p:txBody>
      </p:sp>
      <p:sp>
        <p:nvSpPr>
          <p:cNvPr id="13" name="TextovéPole 12">
            <a:extLst>
              <a:ext uri="{FF2B5EF4-FFF2-40B4-BE49-F238E27FC236}">
                <a16:creationId xmlns:a16="http://schemas.microsoft.com/office/drawing/2014/main" id="{1BEB4E02-3341-4EE5-9B41-83860E31F553}"/>
              </a:ext>
            </a:extLst>
          </p:cNvPr>
          <p:cNvSpPr txBox="1"/>
          <p:nvPr/>
        </p:nvSpPr>
        <p:spPr>
          <a:xfrm>
            <a:off x="89470" y="3222486"/>
            <a:ext cx="2291413" cy="461665"/>
          </a:xfrm>
          <a:prstGeom prst="rect">
            <a:avLst/>
          </a:prstGeom>
          <a:noFill/>
        </p:spPr>
        <p:txBody>
          <a:bodyPr wrap="square" rtlCol="0">
            <a:spAutoFit/>
          </a:bodyPr>
          <a:lstStyle/>
          <a:p>
            <a:r>
              <a:rPr lang="cs-CZ" sz="2400" dirty="0"/>
              <a:t>slepice (4 díly) …</a:t>
            </a:r>
            <a:endParaRPr lang="cs-CZ" sz="2400" baseline="30000" dirty="0"/>
          </a:p>
        </p:txBody>
      </p:sp>
      <p:sp>
        <p:nvSpPr>
          <p:cNvPr id="14" name="TextovéPole 13">
            <a:extLst>
              <a:ext uri="{FF2B5EF4-FFF2-40B4-BE49-F238E27FC236}">
                <a16:creationId xmlns:a16="http://schemas.microsoft.com/office/drawing/2014/main" id="{0E8E2E44-FB33-4909-8684-F7E9B980E4C3}"/>
              </a:ext>
            </a:extLst>
          </p:cNvPr>
          <p:cNvSpPr txBox="1"/>
          <p:nvPr/>
        </p:nvSpPr>
        <p:spPr>
          <a:xfrm>
            <a:off x="2270694" y="3212961"/>
            <a:ext cx="1100789" cy="461665"/>
          </a:xfrm>
          <a:prstGeom prst="rect">
            <a:avLst/>
          </a:prstGeom>
          <a:noFill/>
        </p:spPr>
        <p:txBody>
          <a:bodyPr wrap="square" rtlCol="0">
            <a:spAutoFit/>
          </a:bodyPr>
          <a:lstStyle/>
          <a:p>
            <a:r>
              <a:rPr lang="cs-CZ" sz="2400" dirty="0"/>
              <a:t>12 . 4 =</a:t>
            </a:r>
            <a:endParaRPr lang="cs-CZ" sz="2400" baseline="30000" dirty="0"/>
          </a:p>
        </p:txBody>
      </p:sp>
      <p:sp>
        <p:nvSpPr>
          <p:cNvPr id="15" name="TextovéPole 14">
            <a:extLst>
              <a:ext uri="{FF2B5EF4-FFF2-40B4-BE49-F238E27FC236}">
                <a16:creationId xmlns:a16="http://schemas.microsoft.com/office/drawing/2014/main" id="{D24C1199-8013-49B2-AE34-A4D80357F01A}"/>
              </a:ext>
            </a:extLst>
          </p:cNvPr>
          <p:cNvSpPr txBox="1"/>
          <p:nvPr/>
        </p:nvSpPr>
        <p:spPr>
          <a:xfrm>
            <a:off x="3280344" y="3222486"/>
            <a:ext cx="567389" cy="461665"/>
          </a:xfrm>
          <a:prstGeom prst="rect">
            <a:avLst/>
          </a:prstGeom>
          <a:noFill/>
        </p:spPr>
        <p:txBody>
          <a:bodyPr wrap="square" rtlCol="0">
            <a:spAutoFit/>
          </a:bodyPr>
          <a:lstStyle/>
          <a:p>
            <a:r>
              <a:rPr lang="cs-CZ" sz="2400" b="1" dirty="0"/>
              <a:t>48</a:t>
            </a:r>
            <a:endParaRPr lang="cs-CZ" sz="2400" b="1" baseline="30000" dirty="0"/>
          </a:p>
        </p:txBody>
      </p:sp>
      <p:sp>
        <p:nvSpPr>
          <p:cNvPr id="16" name="TextovéPole 15">
            <a:extLst>
              <a:ext uri="{FF2B5EF4-FFF2-40B4-BE49-F238E27FC236}">
                <a16:creationId xmlns:a16="http://schemas.microsoft.com/office/drawing/2014/main" id="{E38EBBC8-03AB-4156-8792-05627B05DA2F}"/>
              </a:ext>
            </a:extLst>
          </p:cNvPr>
          <p:cNvSpPr txBox="1"/>
          <p:nvPr/>
        </p:nvSpPr>
        <p:spPr>
          <a:xfrm>
            <a:off x="1903137" y="4706982"/>
            <a:ext cx="3321801" cy="461665"/>
          </a:xfrm>
          <a:prstGeom prst="rect">
            <a:avLst/>
          </a:prstGeom>
          <a:noFill/>
        </p:spPr>
        <p:txBody>
          <a:bodyPr wrap="square" rtlCol="0">
            <a:spAutoFit/>
          </a:bodyPr>
          <a:lstStyle/>
          <a:p>
            <a:r>
              <a:rPr lang="cs-CZ" sz="2400" dirty="0"/>
              <a:t>48 + 36 + 24 = </a:t>
            </a:r>
            <a:r>
              <a:rPr lang="cs-CZ" sz="2400" b="1" dirty="0"/>
              <a:t>108 zvířat</a:t>
            </a:r>
            <a:endParaRPr lang="cs-CZ" sz="2400" b="1" baseline="30000" dirty="0"/>
          </a:p>
        </p:txBody>
      </p:sp>
      <p:sp>
        <p:nvSpPr>
          <p:cNvPr id="17" name="TextovéPole 16">
            <a:extLst>
              <a:ext uri="{FF2B5EF4-FFF2-40B4-BE49-F238E27FC236}">
                <a16:creationId xmlns:a16="http://schemas.microsoft.com/office/drawing/2014/main" id="{FE0E4C00-1253-4E3C-9C47-86149E755199}"/>
              </a:ext>
            </a:extLst>
          </p:cNvPr>
          <p:cNvSpPr txBox="1"/>
          <p:nvPr/>
        </p:nvSpPr>
        <p:spPr>
          <a:xfrm>
            <a:off x="1244603" y="3702395"/>
            <a:ext cx="2035741" cy="461665"/>
          </a:xfrm>
          <a:prstGeom prst="rect">
            <a:avLst/>
          </a:prstGeom>
          <a:noFill/>
        </p:spPr>
        <p:txBody>
          <a:bodyPr wrap="square" rtlCol="0">
            <a:spAutoFit/>
          </a:bodyPr>
          <a:lstStyle/>
          <a:p>
            <a:r>
              <a:rPr lang="cs-CZ" sz="2400" dirty="0"/>
              <a:t>48 : 2 = </a:t>
            </a:r>
            <a:r>
              <a:rPr lang="cs-CZ" sz="2400" b="1" dirty="0"/>
              <a:t>24</a:t>
            </a:r>
            <a:endParaRPr lang="cs-CZ" sz="2400" b="1" baseline="30000" dirty="0"/>
          </a:p>
        </p:txBody>
      </p:sp>
      <p:sp>
        <p:nvSpPr>
          <p:cNvPr id="18" name="TextovéPole 17">
            <a:extLst>
              <a:ext uri="{FF2B5EF4-FFF2-40B4-BE49-F238E27FC236}">
                <a16:creationId xmlns:a16="http://schemas.microsoft.com/office/drawing/2014/main" id="{2690B658-59DA-42EF-B941-52FADEE51A05}"/>
              </a:ext>
            </a:extLst>
          </p:cNvPr>
          <p:cNvSpPr txBox="1"/>
          <p:nvPr/>
        </p:nvSpPr>
        <p:spPr>
          <a:xfrm>
            <a:off x="89468" y="3697907"/>
            <a:ext cx="1371687" cy="461665"/>
          </a:xfrm>
          <a:prstGeom prst="rect">
            <a:avLst/>
          </a:prstGeom>
          <a:noFill/>
        </p:spPr>
        <p:txBody>
          <a:bodyPr wrap="square" rtlCol="0">
            <a:spAutoFit/>
          </a:bodyPr>
          <a:lstStyle/>
          <a:p>
            <a:r>
              <a:rPr lang="cs-CZ" sz="2400" dirty="0"/>
              <a:t>králíci ….</a:t>
            </a:r>
            <a:endParaRPr lang="cs-CZ" sz="2400" baseline="30000" dirty="0"/>
          </a:p>
        </p:txBody>
      </p:sp>
      <p:sp>
        <p:nvSpPr>
          <p:cNvPr id="19" name="TextovéPole 18">
            <a:extLst>
              <a:ext uri="{FF2B5EF4-FFF2-40B4-BE49-F238E27FC236}">
                <a16:creationId xmlns:a16="http://schemas.microsoft.com/office/drawing/2014/main" id="{E51DEE69-DC69-43B8-8CC9-8514234590BE}"/>
              </a:ext>
            </a:extLst>
          </p:cNvPr>
          <p:cNvSpPr txBox="1"/>
          <p:nvPr/>
        </p:nvSpPr>
        <p:spPr>
          <a:xfrm>
            <a:off x="2580908" y="5742721"/>
            <a:ext cx="4715438" cy="461665"/>
          </a:xfrm>
          <a:prstGeom prst="rect">
            <a:avLst/>
          </a:prstGeom>
          <a:noFill/>
        </p:spPr>
        <p:txBody>
          <a:bodyPr wrap="square" rtlCol="0">
            <a:spAutoFit/>
          </a:bodyPr>
          <a:lstStyle/>
          <a:p>
            <a:r>
              <a:rPr lang="cs-CZ" sz="2400" dirty="0"/>
              <a:t>Novákovi chovají celkem 108 zvířat.</a:t>
            </a:r>
            <a:endParaRPr lang="cs-CZ" sz="2400" b="1" baseline="30000" dirty="0"/>
          </a:p>
        </p:txBody>
      </p:sp>
      <p:pic>
        <p:nvPicPr>
          <p:cNvPr id="20" name="Obrázek 19">
            <a:extLst>
              <a:ext uri="{FF2B5EF4-FFF2-40B4-BE49-F238E27FC236}">
                <a16:creationId xmlns:a16="http://schemas.microsoft.com/office/drawing/2014/main" id="{BF31384D-AF9B-4CBC-9E29-7C53D9B3A67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66029" y="2309429"/>
            <a:ext cx="1482288" cy="1533401"/>
          </a:xfrm>
          <a:prstGeom prst="rect">
            <a:avLst/>
          </a:prstGeom>
        </p:spPr>
      </p:pic>
    </p:spTree>
    <p:extLst>
      <p:ext uri="{BB962C8B-B14F-4D97-AF65-F5344CB8AC3E}">
        <p14:creationId xmlns:p14="http://schemas.microsoft.com/office/powerpoint/2010/main" val="2241198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07504" y="620687"/>
            <a:ext cx="8928992" cy="1580646"/>
          </a:xfrm>
          <a:prstGeom prst="rect">
            <a:avLst/>
          </a:prstGeom>
          <a:noFill/>
          <a:ln w="9525">
            <a:noFill/>
            <a:miter lim="800000"/>
            <a:headEnd/>
            <a:tailEnd/>
          </a:ln>
          <a:effectLst/>
        </p:spPr>
        <p:txBody>
          <a:bodyPr anchor="t"/>
          <a:lstStyle/>
          <a:p>
            <a:r>
              <a:rPr lang="cs-CZ" sz="2400" dirty="0"/>
              <a:t>Rodiče a jejich 2 děti Lukáš a Eliška váží dohromady 240 kg. Rodiče váží dohromady dvakrát více než jejich děti dohromady? Lukáš váží 55 kg a jeho maminka váží o 20% více než Lukáš. Kolik Kg váží Eliška a kolik kg váží tatínek? </a:t>
            </a:r>
            <a:endParaRPr lang="cs-CZ" sz="2400" b="1" dirty="0">
              <a:latin typeface="Times New Roman" pitchFamily="18" charset="0"/>
              <a:cs typeface="Times New Roman" pitchFamily="18" charset="0"/>
            </a:endParaRPr>
          </a:p>
        </p:txBody>
      </p:sp>
      <p:sp>
        <p:nvSpPr>
          <p:cNvPr id="9" name="Rectangle 2"/>
          <p:cNvSpPr txBox="1">
            <a:spLocks noChangeArrowheads="1"/>
          </p:cNvSpPr>
          <p:nvPr/>
        </p:nvSpPr>
        <p:spPr bwMode="auto">
          <a:xfrm>
            <a:off x="5039544" y="6281936"/>
            <a:ext cx="410445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400" kern="0" dirty="0">
                <a:solidFill>
                  <a:schemeClr val="tx1"/>
                </a:solidFill>
                <a:latin typeface="+mn-lt"/>
              </a:rPr>
              <a:t>Eliška váží 25 kg, tatínek 94 kg.</a:t>
            </a:r>
            <a:endParaRPr lang="cs-CZ" sz="2400" b="1" kern="0" dirty="0">
              <a:solidFill>
                <a:schemeClr val="tx1"/>
              </a:solidFill>
              <a:latin typeface="+mn-lt"/>
            </a:endParaRPr>
          </a:p>
        </p:txBody>
      </p:sp>
      <p:sp>
        <p:nvSpPr>
          <p:cNvPr id="10" name="Rectangle 2"/>
          <p:cNvSpPr txBox="1">
            <a:spLocks noChangeArrowheads="1"/>
          </p:cNvSpPr>
          <p:nvPr/>
        </p:nvSpPr>
        <p:spPr bwMode="auto">
          <a:xfrm>
            <a:off x="495300" y="2134063"/>
            <a:ext cx="4724400" cy="1080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lnSpc>
                <a:spcPct val="150000"/>
              </a:lnSpc>
              <a:spcAft>
                <a:spcPts val="600"/>
              </a:spcAft>
              <a:defRPr/>
            </a:pPr>
            <a:r>
              <a:rPr lang="cs-CZ" sz="2400" kern="0" dirty="0">
                <a:solidFill>
                  <a:schemeClr val="tx1"/>
                </a:solidFill>
                <a:latin typeface="+mn-lt"/>
              </a:rPr>
              <a:t>děti ……….. x kg       </a:t>
            </a:r>
            <a:r>
              <a:rPr lang="cs-CZ" sz="2400" kern="0" dirty="0">
                <a:solidFill>
                  <a:srgbClr val="FF0000"/>
                </a:solidFill>
                <a:latin typeface="+mn-lt"/>
              </a:rPr>
              <a:t>80 kg</a:t>
            </a:r>
          </a:p>
          <a:p>
            <a:pPr algn="l">
              <a:defRPr/>
            </a:pPr>
            <a:r>
              <a:rPr lang="cs-CZ" sz="2400" kern="0" dirty="0">
                <a:solidFill>
                  <a:schemeClr val="tx1"/>
                </a:solidFill>
                <a:latin typeface="+mn-lt"/>
              </a:rPr>
              <a:t>rodiče ……. 2x kg     </a:t>
            </a:r>
            <a:r>
              <a:rPr lang="cs-CZ" sz="2400" kern="0" dirty="0">
                <a:solidFill>
                  <a:srgbClr val="FF0000"/>
                </a:solidFill>
                <a:latin typeface="+mn-lt"/>
              </a:rPr>
              <a:t>160 kg</a:t>
            </a:r>
          </a:p>
        </p:txBody>
      </p:sp>
      <p:cxnSp>
        <p:nvCxnSpPr>
          <p:cNvPr id="11" name="Přímá spojnice 10"/>
          <p:cNvCxnSpPr>
            <a:cxnSpLocks/>
          </p:cNvCxnSpPr>
          <p:nvPr/>
        </p:nvCxnSpPr>
        <p:spPr>
          <a:xfrm>
            <a:off x="539552" y="3214184"/>
            <a:ext cx="28083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bdélník 11">
            <a:extLst>
              <a:ext uri="{FF2B5EF4-FFF2-40B4-BE49-F238E27FC236}">
                <a16:creationId xmlns:a16="http://schemas.microsoft.com/office/drawing/2014/main" id="{C011C264-F4F3-431C-85B9-ECA3AEBA97C4}"/>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3" name="Šipka doprava 21">
            <a:hlinkClick r:id="" action="ppaction://hlinkshowjump?jump=nextslide"/>
            <a:extLst>
              <a:ext uri="{FF2B5EF4-FFF2-40B4-BE49-F238E27FC236}">
                <a16:creationId xmlns:a16="http://schemas.microsoft.com/office/drawing/2014/main" id="{0EEE76E4-0890-495F-A188-82BEE7621DE2}"/>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4" name="Šipka doprava 22">
            <a:hlinkClick r:id="" action="ppaction://hlinkshowjump?jump=previousslide"/>
            <a:extLst>
              <a:ext uri="{FF2B5EF4-FFF2-40B4-BE49-F238E27FC236}">
                <a16:creationId xmlns:a16="http://schemas.microsoft.com/office/drawing/2014/main" id="{696A89BC-2527-4433-867B-6B2CBF67626B}"/>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6" name="Rectangle 10">
            <a:extLst>
              <a:ext uri="{FF2B5EF4-FFF2-40B4-BE49-F238E27FC236}">
                <a16:creationId xmlns:a16="http://schemas.microsoft.com/office/drawing/2014/main" id="{E5BD3751-1C12-49E5-A5DE-DDEEA47777C3}"/>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- 58</a:t>
            </a:r>
          </a:p>
        </p:txBody>
      </p:sp>
      <p:sp>
        <p:nvSpPr>
          <p:cNvPr id="17" name="Zaoblený obdélník 24">
            <a:hlinkClick r:id="" action="ppaction://hlinkshowjump?jump=firstslide"/>
            <a:extLst>
              <a:ext uri="{FF2B5EF4-FFF2-40B4-BE49-F238E27FC236}">
                <a16:creationId xmlns:a16="http://schemas.microsoft.com/office/drawing/2014/main" id="{28965E81-B157-4F57-BF10-1F1B40AEB4DD}"/>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18" name="Rectangle 2">
            <a:extLst>
              <a:ext uri="{FF2B5EF4-FFF2-40B4-BE49-F238E27FC236}">
                <a16:creationId xmlns:a16="http://schemas.microsoft.com/office/drawing/2014/main" id="{99BE0A9D-675C-402C-B58A-1382D08BA5B4}"/>
              </a:ext>
            </a:extLst>
          </p:cNvPr>
          <p:cNvSpPr txBox="1">
            <a:spLocks noChangeArrowheads="1"/>
          </p:cNvSpPr>
          <p:nvPr/>
        </p:nvSpPr>
        <p:spPr bwMode="auto">
          <a:xfrm>
            <a:off x="539552" y="3214184"/>
            <a:ext cx="237626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lnSpc>
                <a:spcPct val="150000"/>
              </a:lnSpc>
              <a:spcAft>
                <a:spcPts val="0"/>
              </a:spcAft>
              <a:defRPr/>
            </a:pPr>
            <a:r>
              <a:rPr lang="cs-CZ" sz="2400" kern="0" dirty="0">
                <a:solidFill>
                  <a:schemeClr val="tx1"/>
                </a:solidFill>
                <a:latin typeface="+mn-lt"/>
              </a:rPr>
              <a:t>x + 2x = 240</a:t>
            </a:r>
          </a:p>
          <a:p>
            <a:pPr algn="l">
              <a:lnSpc>
                <a:spcPct val="150000"/>
              </a:lnSpc>
              <a:spcAft>
                <a:spcPts val="0"/>
              </a:spcAft>
              <a:defRPr/>
            </a:pPr>
            <a:r>
              <a:rPr lang="cs-CZ" sz="2400" kern="0" dirty="0">
                <a:solidFill>
                  <a:schemeClr val="tx1"/>
                </a:solidFill>
                <a:latin typeface="+mn-lt"/>
              </a:rPr>
              <a:t>      3x = 240</a:t>
            </a:r>
          </a:p>
          <a:p>
            <a:pPr algn="l">
              <a:lnSpc>
                <a:spcPct val="150000"/>
              </a:lnSpc>
              <a:spcAft>
                <a:spcPts val="0"/>
              </a:spcAft>
              <a:defRPr/>
            </a:pPr>
            <a:r>
              <a:rPr lang="cs-CZ" sz="2400" kern="0" dirty="0">
                <a:solidFill>
                  <a:schemeClr val="tx1"/>
                </a:solidFill>
                <a:latin typeface="+mn-lt"/>
              </a:rPr>
              <a:t>       </a:t>
            </a:r>
            <a:r>
              <a:rPr lang="cs-CZ" sz="2400" b="1" u="sng" kern="0" dirty="0">
                <a:solidFill>
                  <a:schemeClr val="tx1"/>
                </a:solidFill>
                <a:latin typeface="+mn-lt"/>
              </a:rPr>
              <a:t>x = 80</a:t>
            </a:r>
          </a:p>
        </p:txBody>
      </p:sp>
      <p:sp>
        <p:nvSpPr>
          <p:cNvPr id="19" name="Rectangle 2">
            <a:extLst>
              <a:ext uri="{FF2B5EF4-FFF2-40B4-BE49-F238E27FC236}">
                <a16:creationId xmlns:a16="http://schemas.microsoft.com/office/drawing/2014/main" id="{CF920A56-CD7B-4F22-A177-FD1691E2E8C0}"/>
              </a:ext>
            </a:extLst>
          </p:cNvPr>
          <p:cNvSpPr txBox="1">
            <a:spLocks noChangeArrowheads="1"/>
          </p:cNvSpPr>
          <p:nvPr/>
        </p:nvSpPr>
        <p:spPr bwMode="auto">
          <a:xfrm>
            <a:off x="3275856" y="3358200"/>
            <a:ext cx="295232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0"/>
              </a:spcAft>
              <a:defRPr/>
            </a:pPr>
            <a:r>
              <a:rPr lang="cs-CZ" sz="2400" kern="0" dirty="0">
                <a:solidFill>
                  <a:schemeClr val="tx1"/>
                </a:solidFill>
                <a:latin typeface="+mn-lt"/>
              </a:rPr>
              <a:t>Eliška</a:t>
            </a:r>
          </a:p>
          <a:p>
            <a:pPr algn="l">
              <a:spcAft>
                <a:spcPts val="0"/>
              </a:spcAft>
              <a:defRPr/>
            </a:pPr>
            <a:r>
              <a:rPr lang="cs-CZ" sz="2400" kern="0" dirty="0">
                <a:solidFill>
                  <a:schemeClr val="tx1"/>
                </a:solidFill>
                <a:latin typeface="+mn-lt"/>
              </a:rPr>
              <a:t>    80 - 55 = </a:t>
            </a:r>
            <a:r>
              <a:rPr lang="cs-CZ" sz="2400" b="1" u="sng" kern="0" dirty="0">
                <a:solidFill>
                  <a:schemeClr val="tx1"/>
                </a:solidFill>
                <a:latin typeface="+mn-lt"/>
              </a:rPr>
              <a:t>25 kg </a:t>
            </a:r>
          </a:p>
        </p:txBody>
      </p:sp>
      <p:sp>
        <p:nvSpPr>
          <p:cNvPr id="20" name="Rectangle 2">
            <a:extLst>
              <a:ext uri="{FF2B5EF4-FFF2-40B4-BE49-F238E27FC236}">
                <a16:creationId xmlns:a16="http://schemas.microsoft.com/office/drawing/2014/main" id="{C6A876CA-89C1-4A31-A19C-58A5364ADBDC}"/>
              </a:ext>
            </a:extLst>
          </p:cNvPr>
          <p:cNvSpPr txBox="1">
            <a:spLocks noChangeArrowheads="1"/>
          </p:cNvSpPr>
          <p:nvPr/>
        </p:nvSpPr>
        <p:spPr bwMode="auto">
          <a:xfrm>
            <a:off x="3275856" y="4294304"/>
            <a:ext cx="295232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0"/>
              </a:spcAft>
              <a:defRPr/>
            </a:pPr>
            <a:r>
              <a:rPr lang="cs-CZ" sz="2400" kern="0" dirty="0">
                <a:solidFill>
                  <a:schemeClr val="tx1"/>
                </a:solidFill>
                <a:latin typeface="+mn-lt"/>
              </a:rPr>
              <a:t>maminka</a:t>
            </a:r>
          </a:p>
          <a:p>
            <a:pPr algn="l">
              <a:spcAft>
                <a:spcPts val="0"/>
              </a:spcAft>
              <a:defRPr/>
            </a:pPr>
            <a:r>
              <a:rPr lang="cs-CZ" sz="2400" kern="0" dirty="0">
                <a:solidFill>
                  <a:schemeClr val="tx1"/>
                </a:solidFill>
                <a:latin typeface="+mn-lt"/>
              </a:rPr>
              <a:t>    55 + 11 = </a:t>
            </a:r>
            <a:r>
              <a:rPr lang="cs-CZ" sz="2400" b="1" u="sng" kern="0" dirty="0">
                <a:solidFill>
                  <a:schemeClr val="tx1"/>
                </a:solidFill>
                <a:latin typeface="+mn-lt"/>
              </a:rPr>
              <a:t>66 kg</a:t>
            </a:r>
          </a:p>
        </p:txBody>
      </p:sp>
      <p:sp>
        <p:nvSpPr>
          <p:cNvPr id="21" name="Rectangle 2">
            <a:extLst>
              <a:ext uri="{FF2B5EF4-FFF2-40B4-BE49-F238E27FC236}">
                <a16:creationId xmlns:a16="http://schemas.microsoft.com/office/drawing/2014/main" id="{7F302E40-1D11-496A-9942-932842313825}"/>
              </a:ext>
            </a:extLst>
          </p:cNvPr>
          <p:cNvSpPr txBox="1">
            <a:spLocks noChangeArrowheads="1"/>
          </p:cNvSpPr>
          <p:nvPr/>
        </p:nvSpPr>
        <p:spPr bwMode="auto">
          <a:xfrm>
            <a:off x="3275856" y="5374424"/>
            <a:ext cx="295232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spcAft>
                <a:spcPts val="0"/>
              </a:spcAft>
              <a:defRPr/>
            </a:pPr>
            <a:r>
              <a:rPr lang="cs-CZ" sz="2400" kern="0" dirty="0">
                <a:solidFill>
                  <a:schemeClr val="tx1"/>
                </a:solidFill>
                <a:latin typeface="+mn-lt"/>
              </a:rPr>
              <a:t>tatínek</a:t>
            </a:r>
          </a:p>
          <a:p>
            <a:pPr algn="l">
              <a:spcAft>
                <a:spcPts val="0"/>
              </a:spcAft>
              <a:defRPr/>
            </a:pPr>
            <a:r>
              <a:rPr lang="cs-CZ" sz="2400" kern="0" dirty="0">
                <a:solidFill>
                  <a:schemeClr val="tx1"/>
                </a:solidFill>
                <a:latin typeface="+mn-lt"/>
              </a:rPr>
              <a:t>    160 - 66 = </a:t>
            </a:r>
            <a:r>
              <a:rPr lang="cs-CZ" sz="2400" b="1" u="sng" kern="0" dirty="0">
                <a:solidFill>
                  <a:schemeClr val="tx1"/>
                </a:solidFill>
                <a:latin typeface="+mn-lt"/>
              </a:rPr>
              <a:t>94 kg</a:t>
            </a:r>
          </a:p>
        </p:txBody>
      </p:sp>
      <p:pic>
        <p:nvPicPr>
          <p:cNvPr id="6" name="Obrázek 5">
            <a:extLst>
              <a:ext uri="{FF2B5EF4-FFF2-40B4-BE49-F238E27FC236}">
                <a16:creationId xmlns:a16="http://schemas.microsoft.com/office/drawing/2014/main" id="{98852ED0-BDFB-4CB6-ABDA-0B3F1A6D8402}"/>
              </a:ext>
            </a:extLst>
          </p:cNvPr>
          <p:cNvPicPr>
            <a:picLocks noChangeAspect="1"/>
          </p:cNvPicPr>
          <p:nvPr/>
        </p:nvPicPr>
        <p:blipFill rotWithShape="1">
          <a:blip r:embed="rId2">
            <a:extLst>
              <a:ext uri="{28A0092B-C50C-407E-A947-70E740481C1C}">
                <a14:useLocalDpi xmlns:a14="http://schemas.microsoft.com/office/drawing/2010/main" val="0"/>
              </a:ext>
            </a:extLst>
          </a:blip>
          <a:srcRect l="2344" t="3216" r="4868" b="35597"/>
          <a:stretch/>
        </p:blipFill>
        <p:spPr>
          <a:xfrm>
            <a:off x="6012160" y="2093182"/>
            <a:ext cx="2808312" cy="1927598"/>
          </a:xfrm>
          <a:prstGeom prst="rect">
            <a:avLst/>
          </a:prstGeom>
          <a:ln>
            <a:solidFill>
              <a:schemeClr val="tx1"/>
            </a:solidFill>
          </a:ln>
        </p:spPr>
      </p:pic>
    </p:spTree>
    <p:extLst>
      <p:ext uri="{BB962C8B-B14F-4D97-AF65-F5344CB8AC3E}">
        <p14:creationId xmlns:p14="http://schemas.microsoft.com/office/powerpoint/2010/main" val="2663709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5"/>
          <p:cNvSpPr>
            <a:spLocks noChangeArrowheads="1"/>
          </p:cNvSpPr>
          <p:nvPr/>
        </p:nvSpPr>
        <p:spPr bwMode="auto">
          <a:xfrm>
            <a:off x="107504" y="620687"/>
            <a:ext cx="8712968" cy="1196823"/>
          </a:xfrm>
          <a:prstGeom prst="rect">
            <a:avLst/>
          </a:prstGeom>
          <a:noFill/>
          <a:ln w="9525">
            <a:noFill/>
            <a:miter lim="800000"/>
            <a:headEnd/>
            <a:tailEnd/>
          </a:ln>
          <a:effectLst/>
        </p:spPr>
        <p:txBody>
          <a:bodyPr anchor="t"/>
          <a:lstStyle/>
          <a:p>
            <a:pPr>
              <a:defRPr/>
            </a:pPr>
            <a:r>
              <a:rPr lang="cs-CZ" sz="2400" dirty="0"/>
              <a:t>Cyklista vyrazil průměrnou rychlostí 20 km/h. Za 2,5 hodiny za ním vyrazilo stejnou cestou auto průměrnou rychlostí 120 km/h. Za jak dlouho auto cyklistu dohonilo? </a:t>
            </a:r>
          </a:p>
        </p:txBody>
      </p:sp>
      <p:sp>
        <p:nvSpPr>
          <p:cNvPr id="109" name="TextovéPole 108"/>
          <p:cNvSpPr txBox="1"/>
          <p:nvPr/>
        </p:nvSpPr>
        <p:spPr>
          <a:xfrm>
            <a:off x="5004200" y="2636912"/>
            <a:ext cx="685400" cy="492443"/>
          </a:xfrm>
          <a:prstGeom prst="rect">
            <a:avLst/>
          </a:prstGeom>
          <a:noFill/>
        </p:spPr>
        <p:txBody>
          <a:bodyPr wrap="square" rtlCol="0">
            <a:spAutoFit/>
          </a:bodyPr>
          <a:lstStyle/>
          <a:p>
            <a:r>
              <a:rPr lang="cs-CZ" sz="2600" dirty="0">
                <a:ea typeface="Cambria Math" pitchFamily="18" charset="0"/>
                <a:cs typeface="Times New Roman" pitchFamily="18" charset="0"/>
              </a:rPr>
              <a:t>t</a:t>
            </a:r>
            <a:r>
              <a:rPr lang="cs-CZ" sz="2600" baseline="-25000" dirty="0">
                <a:ea typeface="Cambria Math" pitchFamily="18" charset="0"/>
                <a:cs typeface="Times New Roman" pitchFamily="18" charset="0"/>
              </a:rPr>
              <a:t>2</a:t>
            </a:r>
            <a:r>
              <a:rPr lang="cs-CZ" sz="2600" dirty="0">
                <a:ea typeface="Cambria Math" pitchFamily="18" charset="0"/>
                <a:cs typeface="Times New Roman" pitchFamily="18" charset="0"/>
              </a:rPr>
              <a:t> =</a:t>
            </a:r>
          </a:p>
        </p:txBody>
      </p:sp>
      <p:sp>
        <p:nvSpPr>
          <p:cNvPr id="110" name="TextovéPole 109"/>
          <p:cNvSpPr txBox="1"/>
          <p:nvPr/>
        </p:nvSpPr>
        <p:spPr>
          <a:xfrm>
            <a:off x="1619672" y="2664959"/>
            <a:ext cx="784861" cy="492443"/>
          </a:xfrm>
          <a:prstGeom prst="rect">
            <a:avLst/>
          </a:prstGeom>
          <a:noFill/>
        </p:spPr>
        <p:txBody>
          <a:bodyPr wrap="square" rtlCol="0">
            <a:spAutoFit/>
          </a:bodyPr>
          <a:lstStyle/>
          <a:p>
            <a:r>
              <a:rPr lang="cs-CZ" sz="2600" dirty="0">
                <a:ea typeface="Cambria Math" pitchFamily="18" charset="0"/>
                <a:cs typeface="Times New Roman" pitchFamily="18" charset="0"/>
              </a:rPr>
              <a:t>v</a:t>
            </a:r>
            <a:r>
              <a:rPr lang="cs-CZ" sz="2600" baseline="-25000" dirty="0">
                <a:ea typeface="Cambria Math" pitchFamily="18" charset="0"/>
                <a:cs typeface="Times New Roman" pitchFamily="18" charset="0"/>
              </a:rPr>
              <a:t>2</a:t>
            </a:r>
            <a:r>
              <a:rPr lang="cs-CZ" sz="2600" dirty="0">
                <a:ea typeface="Cambria Math" pitchFamily="18" charset="0"/>
                <a:cs typeface="Times New Roman" pitchFamily="18" charset="0"/>
              </a:rPr>
              <a:t> =</a:t>
            </a:r>
          </a:p>
        </p:txBody>
      </p:sp>
      <p:sp>
        <p:nvSpPr>
          <p:cNvPr id="111" name="TextovéPole 110"/>
          <p:cNvSpPr txBox="1"/>
          <p:nvPr/>
        </p:nvSpPr>
        <p:spPr>
          <a:xfrm>
            <a:off x="5004208" y="1844824"/>
            <a:ext cx="662814" cy="492443"/>
          </a:xfrm>
          <a:prstGeom prst="rect">
            <a:avLst/>
          </a:prstGeom>
          <a:noFill/>
        </p:spPr>
        <p:txBody>
          <a:bodyPr wrap="square" rtlCol="0">
            <a:spAutoFit/>
          </a:bodyPr>
          <a:lstStyle/>
          <a:p>
            <a:r>
              <a:rPr lang="cs-CZ" sz="2600" dirty="0">
                <a:ea typeface="Cambria Math" pitchFamily="18" charset="0"/>
                <a:cs typeface="Times New Roman" pitchFamily="18" charset="0"/>
              </a:rPr>
              <a:t>t</a:t>
            </a:r>
            <a:r>
              <a:rPr lang="cs-CZ" sz="2600" baseline="-25000" dirty="0">
                <a:ea typeface="Cambria Math" pitchFamily="18" charset="0"/>
                <a:cs typeface="Times New Roman" pitchFamily="18" charset="0"/>
              </a:rPr>
              <a:t>1</a:t>
            </a:r>
            <a:r>
              <a:rPr lang="cs-CZ" sz="2600" dirty="0">
                <a:ea typeface="Cambria Math" pitchFamily="18" charset="0"/>
                <a:cs typeface="Times New Roman" pitchFamily="18" charset="0"/>
              </a:rPr>
              <a:t> =</a:t>
            </a:r>
          </a:p>
        </p:txBody>
      </p:sp>
      <p:sp>
        <p:nvSpPr>
          <p:cNvPr id="112" name="TextovéPole 111"/>
          <p:cNvSpPr txBox="1"/>
          <p:nvPr/>
        </p:nvSpPr>
        <p:spPr>
          <a:xfrm>
            <a:off x="1651204" y="1844824"/>
            <a:ext cx="787196" cy="492443"/>
          </a:xfrm>
          <a:prstGeom prst="rect">
            <a:avLst/>
          </a:prstGeom>
          <a:noFill/>
        </p:spPr>
        <p:txBody>
          <a:bodyPr wrap="square" rtlCol="0">
            <a:spAutoFit/>
          </a:bodyPr>
          <a:lstStyle/>
          <a:p>
            <a:r>
              <a:rPr lang="cs-CZ" sz="2600" dirty="0">
                <a:ea typeface="Cambria Math" pitchFamily="18" charset="0"/>
                <a:cs typeface="Times New Roman" pitchFamily="18" charset="0"/>
              </a:rPr>
              <a:t>v</a:t>
            </a:r>
            <a:r>
              <a:rPr lang="cs-CZ" sz="2600" baseline="-25000" dirty="0">
                <a:ea typeface="Cambria Math" pitchFamily="18" charset="0"/>
                <a:cs typeface="Times New Roman" pitchFamily="18" charset="0"/>
              </a:rPr>
              <a:t>1</a:t>
            </a:r>
            <a:r>
              <a:rPr lang="cs-CZ" sz="2600" dirty="0">
                <a:ea typeface="Cambria Math" pitchFamily="18" charset="0"/>
                <a:cs typeface="Times New Roman" pitchFamily="18" charset="0"/>
              </a:rPr>
              <a:t> =</a:t>
            </a:r>
          </a:p>
        </p:txBody>
      </p:sp>
      <p:cxnSp>
        <p:nvCxnSpPr>
          <p:cNvPr id="113" name="Přímá spojnice se šipkou 112"/>
          <p:cNvCxnSpPr/>
          <p:nvPr/>
        </p:nvCxnSpPr>
        <p:spPr>
          <a:xfrm>
            <a:off x="1187624" y="2394467"/>
            <a:ext cx="6696744" cy="0"/>
          </a:xfrm>
          <a:prstGeom prst="straightConnector1">
            <a:avLst/>
          </a:prstGeom>
          <a:ln w="38100">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14" name="Přímá spojnice se šipkou 113"/>
          <p:cNvCxnSpPr/>
          <p:nvPr/>
        </p:nvCxnSpPr>
        <p:spPr>
          <a:xfrm>
            <a:off x="1187624" y="3186555"/>
            <a:ext cx="6696744" cy="0"/>
          </a:xfrm>
          <a:prstGeom prst="straightConnector1">
            <a:avLst/>
          </a:prstGeom>
          <a:ln w="38100">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pic>
        <p:nvPicPr>
          <p:cNvPr id="115" name="Picture 2" descr="C:\Users\Martin Holý\AppData\Local\Microsoft\Windows\Temporary Internet Files\Content.IE5\W1LG2CCZ\MC9001977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40231" y="1916832"/>
            <a:ext cx="794318" cy="711964"/>
          </a:xfrm>
          <a:prstGeom prst="rect">
            <a:avLst/>
          </a:prstGeom>
          <a:noFill/>
          <a:extLst>
            <a:ext uri="{909E8E84-426E-40DD-AFC4-6F175D3DCCD1}">
              <a14:hiddenFill xmlns:a14="http://schemas.microsoft.com/office/drawing/2010/main">
                <a:solidFill>
                  <a:srgbClr val="FFFFFF"/>
                </a:solidFill>
              </a14:hiddenFill>
            </a:ext>
          </a:extLst>
        </p:spPr>
      </p:pic>
      <p:sp>
        <p:nvSpPr>
          <p:cNvPr id="116" name="Rectangle 5"/>
          <p:cNvSpPr>
            <a:spLocks noChangeArrowheads="1"/>
          </p:cNvSpPr>
          <p:nvPr/>
        </p:nvSpPr>
        <p:spPr bwMode="auto">
          <a:xfrm>
            <a:off x="107504" y="476672"/>
            <a:ext cx="8712968" cy="1338535"/>
          </a:xfrm>
          <a:prstGeom prst="rect">
            <a:avLst/>
          </a:prstGeom>
          <a:noFill/>
          <a:ln w="9525">
            <a:noFill/>
            <a:miter lim="800000"/>
            <a:headEnd/>
            <a:tailEnd/>
          </a:ln>
          <a:effectLst/>
        </p:spPr>
        <p:txBody>
          <a:bodyPr anchor="t"/>
          <a:lstStyle/>
          <a:p>
            <a:pPr>
              <a:defRPr/>
            </a:pPr>
            <a:endParaRPr lang="cs-CZ" sz="2400" dirty="0">
              <a:solidFill>
                <a:srgbClr val="FF0000"/>
              </a:solidFill>
            </a:endParaRPr>
          </a:p>
        </p:txBody>
      </p:sp>
      <p:pic>
        <p:nvPicPr>
          <p:cNvPr id="117" name="Picture 2" descr="C:\Program Files (x86)\Microsoft Office\MEDIA\CAGCAT10\j021295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58863" y="2826251"/>
            <a:ext cx="886975" cy="556907"/>
          </a:xfrm>
          <a:prstGeom prst="rect">
            <a:avLst/>
          </a:prstGeom>
          <a:noFill/>
          <a:extLst>
            <a:ext uri="{909E8E84-426E-40DD-AFC4-6F175D3DCCD1}">
              <a14:hiddenFill xmlns:a14="http://schemas.microsoft.com/office/drawing/2010/main">
                <a:solidFill>
                  <a:srgbClr val="FFFFFF"/>
                </a:solidFill>
              </a14:hiddenFill>
            </a:ext>
          </a:extLst>
        </p:spPr>
      </p:pic>
      <p:sp>
        <p:nvSpPr>
          <p:cNvPr id="118" name="TextovéPole 117"/>
          <p:cNvSpPr txBox="1"/>
          <p:nvPr/>
        </p:nvSpPr>
        <p:spPr>
          <a:xfrm>
            <a:off x="219185" y="4490792"/>
            <a:ext cx="2998147" cy="492443"/>
          </a:xfrm>
          <a:prstGeom prst="rect">
            <a:avLst/>
          </a:prstGeom>
          <a:noFill/>
        </p:spPr>
        <p:txBody>
          <a:bodyPr wrap="square" rtlCol="0">
            <a:spAutoFit/>
          </a:bodyPr>
          <a:lstStyle/>
          <a:p>
            <a:r>
              <a:rPr lang="cs-CZ" sz="2600" dirty="0">
                <a:cs typeface="Times New Roman" pitchFamily="18" charset="0"/>
              </a:rPr>
              <a:t>20.(x + 2,5) = 120x</a:t>
            </a:r>
            <a:endParaRPr lang="cs-CZ" sz="2600" baseline="-25000" dirty="0">
              <a:cs typeface="Times New Roman" pitchFamily="18" charset="0"/>
            </a:endParaRPr>
          </a:p>
        </p:txBody>
      </p:sp>
      <p:sp>
        <p:nvSpPr>
          <p:cNvPr id="119" name="TextovéPole 118"/>
          <p:cNvSpPr txBox="1"/>
          <p:nvPr/>
        </p:nvSpPr>
        <p:spPr>
          <a:xfrm>
            <a:off x="1085691" y="4006549"/>
            <a:ext cx="2664296" cy="492443"/>
          </a:xfrm>
          <a:prstGeom prst="rect">
            <a:avLst/>
          </a:prstGeom>
          <a:noFill/>
        </p:spPr>
        <p:txBody>
          <a:bodyPr wrap="square" rtlCol="0">
            <a:spAutoFit/>
          </a:bodyPr>
          <a:lstStyle/>
          <a:p>
            <a:r>
              <a:rPr lang="cs-CZ" sz="2600" dirty="0">
                <a:cs typeface="Times New Roman" pitchFamily="18" charset="0"/>
              </a:rPr>
              <a:t>v</a:t>
            </a:r>
            <a:r>
              <a:rPr lang="cs-CZ" sz="2600" baseline="-25000" dirty="0">
                <a:cs typeface="Times New Roman" pitchFamily="18" charset="0"/>
              </a:rPr>
              <a:t>1</a:t>
            </a:r>
            <a:r>
              <a:rPr lang="cs-CZ" sz="2600" dirty="0">
                <a:cs typeface="Times New Roman" pitchFamily="18" charset="0"/>
              </a:rPr>
              <a:t> . t</a:t>
            </a:r>
            <a:r>
              <a:rPr lang="cs-CZ" sz="2600" baseline="-25000" dirty="0">
                <a:cs typeface="Times New Roman" pitchFamily="18" charset="0"/>
              </a:rPr>
              <a:t>1 </a:t>
            </a:r>
            <a:r>
              <a:rPr lang="cs-CZ" sz="2600" dirty="0">
                <a:cs typeface="Times New Roman" pitchFamily="18" charset="0"/>
              </a:rPr>
              <a:t>= v</a:t>
            </a:r>
            <a:r>
              <a:rPr lang="cs-CZ" sz="2600" baseline="-25000" dirty="0">
                <a:cs typeface="Times New Roman" pitchFamily="18" charset="0"/>
              </a:rPr>
              <a:t>2</a:t>
            </a:r>
            <a:r>
              <a:rPr lang="cs-CZ" sz="2600" dirty="0">
                <a:cs typeface="Times New Roman" pitchFamily="18" charset="0"/>
              </a:rPr>
              <a:t> . t</a:t>
            </a:r>
            <a:r>
              <a:rPr lang="cs-CZ" sz="2600" baseline="-25000" dirty="0">
                <a:cs typeface="Times New Roman" pitchFamily="18" charset="0"/>
              </a:rPr>
              <a:t>2</a:t>
            </a:r>
          </a:p>
        </p:txBody>
      </p:sp>
      <p:sp>
        <p:nvSpPr>
          <p:cNvPr id="120" name="TextovéPole 119"/>
          <p:cNvSpPr txBox="1"/>
          <p:nvPr/>
        </p:nvSpPr>
        <p:spPr>
          <a:xfrm>
            <a:off x="1537247" y="3508132"/>
            <a:ext cx="1172084" cy="492443"/>
          </a:xfrm>
          <a:prstGeom prst="rect">
            <a:avLst/>
          </a:prstGeom>
          <a:noFill/>
        </p:spPr>
        <p:txBody>
          <a:bodyPr wrap="square" rtlCol="0">
            <a:spAutoFit/>
          </a:bodyPr>
          <a:lstStyle/>
          <a:p>
            <a:r>
              <a:rPr lang="cs-CZ" sz="2600" dirty="0">
                <a:cs typeface="Times New Roman" pitchFamily="18" charset="0"/>
              </a:rPr>
              <a:t>s</a:t>
            </a:r>
            <a:r>
              <a:rPr lang="cs-CZ" sz="2600" baseline="-25000" dirty="0">
                <a:cs typeface="Times New Roman" pitchFamily="18" charset="0"/>
              </a:rPr>
              <a:t>1</a:t>
            </a:r>
            <a:r>
              <a:rPr lang="cs-CZ" sz="2600" dirty="0">
                <a:cs typeface="Times New Roman" pitchFamily="18" charset="0"/>
              </a:rPr>
              <a:t> = s</a:t>
            </a:r>
            <a:r>
              <a:rPr lang="cs-CZ" sz="2600" baseline="-25000" dirty="0">
                <a:cs typeface="Times New Roman" pitchFamily="18" charset="0"/>
              </a:rPr>
              <a:t>2</a:t>
            </a:r>
          </a:p>
        </p:txBody>
      </p:sp>
      <p:sp>
        <p:nvSpPr>
          <p:cNvPr id="121" name="TextovéPole 120"/>
          <p:cNvSpPr txBox="1"/>
          <p:nvPr/>
        </p:nvSpPr>
        <p:spPr>
          <a:xfrm>
            <a:off x="590514" y="4971053"/>
            <a:ext cx="2841307" cy="492443"/>
          </a:xfrm>
          <a:prstGeom prst="rect">
            <a:avLst/>
          </a:prstGeom>
          <a:noFill/>
        </p:spPr>
        <p:txBody>
          <a:bodyPr wrap="square" rtlCol="0">
            <a:spAutoFit/>
          </a:bodyPr>
          <a:lstStyle/>
          <a:p>
            <a:r>
              <a:rPr lang="cs-CZ" sz="2600" dirty="0">
                <a:cs typeface="Times New Roman" pitchFamily="18" charset="0"/>
              </a:rPr>
              <a:t>20x + 50 = 120x</a:t>
            </a:r>
            <a:endParaRPr lang="cs-CZ" sz="2600" baseline="-25000" dirty="0">
              <a:cs typeface="Times New Roman" pitchFamily="18" charset="0"/>
            </a:endParaRPr>
          </a:p>
        </p:txBody>
      </p:sp>
      <p:sp>
        <p:nvSpPr>
          <p:cNvPr id="122" name="TextovéPole 121"/>
          <p:cNvSpPr txBox="1"/>
          <p:nvPr/>
        </p:nvSpPr>
        <p:spPr>
          <a:xfrm>
            <a:off x="985304" y="5465849"/>
            <a:ext cx="1882615" cy="492443"/>
          </a:xfrm>
          <a:prstGeom prst="rect">
            <a:avLst/>
          </a:prstGeom>
          <a:noFill/>
        </p:spPr>
        <p:txBody>
          <a:bodyPr wrap="square" rtlCol="0">
            <a:spAutoFit/>
          </a:bodyPr>
          <a:lstStyle/>
          <a:p>
            <a:r>
              <a:rPr lang="cs-CZ" sz="2600" dirty="0">
                <a:cs typeface="Times New Roman" pitchFamily="18" charset="0"/>
              </a:rPr>
              <a:t>-100x = -50</a:t>
            </a:r>
            <a:endParaRPr lang="cs-CZ" sz="2600" baseline="-25000" dirty="0">
              <a:cs typeface="Times New Roman" pitchFamily="18" charset="0"/>
            </a:endParaRPr>
          </a:p>
        </p:txBody>
      </p:sp>
      <p:sp>
        <p:nvSpPr>
          <p:cNvPr id="123" name="TextovéPole 122"/>
          <p:cNvSpPr txBox="1"/>
          <p:nvPr/>
        </p:nvSpPr>
        <p:spPr>
          <a:xfrm>
            <a:off x="1583946" y="5949256"/>
            <a:ext cx="1825299" cy="492443"/>
          </a:xfrm>
          <a:prstGeom prst="rect">
            <a:avLst/>
          </a:prstGeom>
          <a:noFill/>
        </p:spPr>
        <p:txBody>
          <a:bodyPr wrap="square" rtlCol="0">
            <a:spAutoFit/>
          </a:bodyPr>
          <a:lstStyle/>
          <a:p>
            <a:r>
              <a:rPr lang="cs-CZ" sz="2600" b="1" dirty="0">
                <a:cs typeface="Times New Roman" pitchFamily="18" charset="0"/>
              </a:rPr>
              <a:t>x = 0,5 h</a:t>
            </a:r>
            <a:endParaRPr lang="cs-CZ" sz="2600" b="1" baseline="-25000" dirty="0">
              <a:cs typeface="Times New Roman" pitchFamily="18" charset="0"/>
            </a:endParaRPr>
          </a:p>
        </p:txBody>
      </p:sp>
      <p:sp>
        <p:nvSpPr>
          <p:cNvPr id="124" name="TextovéPole 123"/>
          <p:cNvSpPr txBox="1"/>
          <p:nvPr/>
        </p:nvSpPr>
        <p:spPr>
          <a:xfrm>
            <a:off x="3076902" y="4971052"/>
            <a:ext cx="1957946" cy="492443"/>
          </a:xfrm>
          <a:prstGeom prst="rect">
            <a:avLst/>
          </a:prstGeom>
          <a:noFill/>
        </p:spPr>
        <p:txBody>
          <a:bodyPr wrap="square" rtlCol="0">
            <a:spAutoFit/>
          </a:bodyPr>
          <a:lstStyle/>
          <a:p>
            <a:r>
              <a:rPr lang="cs-CZ" sz="2600" dirty="0">
                <a:cs typeface="Times New Roman" pitchFamily="18" charset="0"/>
              </a:rPr>
              <a:t>/-120x -50</a:t>
            </a:r>
            <a:endParaRPr lang="cs-CZ" sz="2600" baseline="-25000" dirty="0">
              <a:cs typeface="Times New Roman" pitchFamily="18" charset="0"/>
            </a:endParaRPr>
          </a:p>
        </p:txBody>
      </p:sp>
      <p:sp>
        <p:nvSpPr>
          <p:cNvPr id="125" name="TextovéPole 124"/>
          <p:cNvSpPr txBox="1"/>
          <p:nvPr/>
        </p:nvSpPr>
        <p:spPr>
          <a:xfrm>
            <a:off x="3092706" y="5461593"/>
            <a:ext cx="1232145" cy="492443"/>
          </a:xfrm>
          <a:prstGeom prst="rect">
            <a:avLst/>
          </a:prstGeom>
          <a:noFill/>
        </p:spPr>
        <p:txBody>
          <a:bodyPr wrap="square" rtlCol="0">
            <a:spAutoFit/>
          </a:bodyPr>
          <a:lstStyle/>
          <a:p>
            <a:r>
              <a:rPr lang="cs-CZ" sz="2600" dirty="0">
                <a:cs typeface="Times New Roman" pitchFamily="18" charset="0"/>
              </a:rPr>
              <a:t>/:(-100)</a:t>
            </a:r>
            <a:endParaRPr lang="cs-CZ" sz="2600" baseline="-25000" dirty="0">
              <a:cs typeface="Times New Roman" pitchFamily="18" charset="0"/>
            </a:endParaRPr>
          </a:p>
        </p:txBody>
      </p:sp>
      <p:sp>
        <p:nvSpPr>
          <p:cNvPr id="126" name="TextovéPole 125"/>
          <p:cNvSpPr txBox="1"/>
          <p:nvPr/>
        </p:nvSpPr>
        <p:spPr>
          <a:xfrm>
            <a:off x="5286272" y="4408478"/>
            <a:ext cx="3857728" cy="492443"/>
          </a:xfrm>
          <a:prstGeom prst="rect">
            <a:avLst/>
          </a:prstGeom>
          <a:noFill/>
        </p:spPr>
        <p:txBody>
          <a:bodyPr wrap="square" rtlCol="0">
            <a:spAutoFit/>
          </a:bodyPr>
          <a:lstStyle/>
          <a:p>
            <a:r>
              <a:rPr lang="cs-CZ" sz="2600" dirty="0">
                <a:cs typeface="Times New Roman" pitchFamily="18" charset="0"/>
              </a:rPr>
              <a:t>s</a:t>
            </a:r>
            <a:r>
              <a:rPr lang="cs-CZ" sz="2600" baseline="-25000" dirty="0">
                <a:cs typeface="Times New Roman" pitchFamily="18" charset="0"/>
              </a:rPr>
              <a:t>1</a:t>
            </a:r>
            <a:r>
              <a:rPr lang="cs-CZ" sz="2600" dirty="0">
                <a:cs typeface="Times New Roman" pitchFamily="18" charset="0"/>
              </a:rPr>
              <a:t> = 20.(0,5 + 2,5) = </a:t>
            </a:r>
            <a:r>
              <a:rPr lang="cs-CZ" sz="2600" b="1" dirty="0">
                <a:cs typeface="Times New Roman" pitchFamily="18" charset="0"/>
              </a:rPr>
              <a:t>60 km</a:t>
            </a:r>
            <a:endParaRPr lang="cs-CZ" sz="2600" b="1" baseline="-25000" dirty="0">
              <a:cs typeface="Times New Roman" pitchFamily="18" charset="0"/>
            </a:endParaRPr>
          </a:p>
        </p:txBody>
      </p:sp>
      <p:sp>
        <p:nvSpPr>
          <p:cNvPr id="127" name="TextovéPole 126"/>
          <p:cNvSpPr txBox="1"/>
          <p:nvPr/>
        </p:nvSpPr>
        <p:spPr>
          <a:xfrm>
            <a:off x="5289150" y="4942509"/>
            <a:ext cx="3709917" cy="492443"/>
          </a:xfrm>
          <a:prstGeom prst="rect">
            <a:avLst/>
          </a:prstGeom>
          <a:noFill/>
        </p:spPr>
        <p:txBody>
          <a:bodyPr wrap="square" rtlCol="0">
            <a:spAutoFit/>
          </a:bodyPr>
          <a:lstStyle/>
          <a:p>
            <a:r>
              <a:rPr lang="cs-CZ" sz="2600" dirty="0">
                <a:cs typeface="Times New Roman" pitchFamily="18" charset="0"/>
              </a:rPr>
              <a:t>s</a:t>
            </a:r>
            <a:r>
              <a:rPr lang="cs-CZ" sz="2600" baseline="-25000" dirty="0">
                <a:cs typeface="Times New Roman" pitchFamily="18" charset="0"/>
              </a:rPr>
              <a:t>2</a:t>
            </a:r>
            <a:r>
              <a:rPr lang="cs-CZ" sz="2600" dirty="0">
                <a:cs typeface="Times New Roman" pitchFamily="18" charset="0"/>
              </a:rPr>
              <a:t> = 120 . 0,5 = </a:t>
            </a:r>
            <a:r>
              <a:rPr lang="cs-CZ" sz="2600" b="1" dirty="0">
                <a:cs typeface="Times New Roman" pitchFamily="18" charset="0"/>
              </a:rPr>
              <a:t>60 km</a:t>
            </a:r>
            <a:endParaRPr lang="cs-CZ" sz="2600" b="1" baseline="-25000" dirty="0">
              <a:cs typeface="Times New Roman" pitchFamily="18" charset="0"/>
            </a:endParaRPr>
          </a:p>
        </p:txBody>
      </p:sp>
      <p:sp>
        <p:nvSpPr>
          <p:cNvPr id="128" name="TextovéPole 127"/>
          <p:cNvSpPr txBox="1"/>
          <p:nvPr/>
        </p:nvSpPr>
        <p:spPr>
          <a:xfrm>
            <a:off x="4204344" y="6198133"/>
            <a:ext cx="4939656" cy="492443"/>
          </a:xfrm>
          <a:prstGeom prst="rect">
            <a:avLst/>
          </a:prstGeom>
          <a:solidFill>
            <a:schemeClr val="bg1"/>
          </a:solidFill>
        </p:spPr>
        <p:txBody>
          <a:bodyPr wrap="square" rtlCol="0">
            <a:spAutoFit/>
          </a:bodyPr>
          <a:lstStyle/>
          <a:p>
            <a:r>
              <a:rPr lang="cs-CZ" sz="2600" dirty="0">
                <a:cs typeface="Times New Roman" pitchFamily="18" charset="0"/>
              </a:rPr>
              <a:t>Auto dohoní cyklistu za 0,5 hodiny.</a:t>
            </a:r>
            <a:endParaRPr lang="cs-CZ" sz="2600" baseline="-25000" dirty="0">
              <a:cs typeface="Times New Roman" pitchFamily="18" charset="0"/>
            </a:endParaRPr>
          </a:p>
        </p:txBody>
      </p:sp>
      <p:sp>
        <p:nvSpPr>
          <p:cNvPr id="129" name="TextovéPole 128"/>
          <p:cNvSpPr txBox="1"/>
          <p:nvPr/>
        </p:nvSpPr>
        <p:spPr>
          <a:xfrm>
            <a:off x="4897243" y="3851854"/>
            <a:ext cx="1764196" cy="492443"/>
          </a:xfrm>
          <a:prstGeom prst="rect">
            <a:avLst/>
          </a:prstGeom>
          <a:noFill/>
        </p:spPr>
        <p:txBody>
          <a:bodyPr wrap="square" rtlCol="0">
            <a:spAutoFit/>
          </a:bodyPr>
          <a:lstStyle/>
          <a:p>
            <a:r>
              <a:rPr lang="cs-CZ" sz="2600" dirty="0">
                <a:cs typeface="Times New Roman" pitchFamily="18" charset="0"/>
              </a:rPr>
              <a:t>zkouška:</a:t>
            </a:r>
          </a:p>
        </p:txBody>
      </p:sp>
      <p:sp>
        <p:nvSpPr>
          <p:cNvPr id="130" name="TextovéPole 129"/>
          <p:cNvSpPr txBox="1"/>
          <p:nvPr/>
        </p:nvSpPr>
        <p:spPr>
          <a:xfrm>
            <a:off x="3802659" y="2348880"/>
            <a:ext cx="481309" cy="492443"/>
          </a:xfrm>
          <a:prstGeom prst="rect">
            <a:avLst/>
          </a:prstGeom>
          <a:noFill/>
        </p:spPr>
        <p:txBody>
          <a:bodyPr wrap="square" rtlCol="0">
            <a:spAutoFit/>
          </a:bodyPr>
          <a:lstStyle/>
          <a:p>
            <a:r>
              <a:rPr lang="cs-CZ" sz="2600" b="1" dirty="0">
                <a:ea typeface="Cambria Math" pitchFamily="18" charset="0"/>
                <a:cs typeface="Times New Roman" pitchFamily="18" charset="0"/>
              </a:rPr>
              <a:t>s</a:t>
            </a:r>
            <a:r>
              <a:rPr lang="cs-CZ" sz="2600" b="1" baseline="-25000" dirty="0">
                <a:ea typeface="Cambria Math" pitchFamily="18" charset="0"/>
                <a:cs typeface="Times New Roman" pitchFamily="18" charset="0"/>
              </a:rPr>
              <a:t>1</a:t>
            </a:r>
            <a:endParaRPr lang="cs-CZ" sz="2600" b="1" dirty="0">
              <a:ea typeface="Cambria Math" pitchFamily="18" charset="0"/>
              <a:cs typeface="Times New Roman" pitchFamily="18" charset="0"/>
            </a:endParaRPr>
          </a:p>
        </p:txBody>
      </p:sp>
      <p:sp>
        <p:nvSpPr>
          <p:cNvPr id="131" name="TextovéPole 130"/>
          <p:cNvSpPr txBox="1"/>
          <p:nvPr/>
        </p:nvSpPr>
        <p:spPr>
          <a:xfrm>
            <a:off x="3802658" y="3140968"/>
            <a:ext cx="481309" cy="492443"/>
          </a:xfrm>
          <a:prstGeom prst="rect">
            <a:avLst/>
          </a:prstGeom>
          <a:noFill/>
        </p:spPr>
        <p:txBody>
          <a:bodyPr wrap="square" rtlCol="0">
            <a:spAutoFit/>
          </a:bodyPr>
          <a:lstStyle/>
          <a:p>
            <a:r>
              <a:rPr lang="cs-CZ" sz="2600" b="1" dirty="0">
                <a:ea typeface="Cambria Math" pitchFamily="18" charset="0"/>
                <a:cs typeface="Times New Roman" pitchFamily="18" charset="0"/>
              </a:rPr>
              <a:t>s</a:t>
            </a:r>
            <a:r>
              <a:rPr lang="cs-CZ" sz="2600" b="1" baseline="-25000" dirty="0">
                <a:ea typeface="Cambria Math" pitchFamily="18" charset="0"/>
                <a:cs typeface="Times New Roman" pitchFamily="18" charset="0"/>
              </a:rPr>
              <a:t>2</a:t>
            </a:r>
            <a:endParaRPr lang="cs-CZ" sz="2600" b="1" dirty="0">
              <a:ea typeface="Cambria Math" pitchFamily="18" charset="0"/>
              <a:cs typeface="Times New Roman" pitchFamily="18" charset="0"/>
            </a:endParaRPr>
          </a:p>
        </p:txBody>
      </p:sp>
      <p:sp>
        <p:nvSpPr>
          <p:cNvPr id="30" name="Obdélník 29">
            <a:extLst>
              <a:ext uri="{FF2B5EF4-FFF2-40B4-BE49-F238E27FC236}">
                <a16:creationId xmlns:a16="http://schemas.microsoft.com/office/drawing/2014/main" id="{0BE5FAB4-3B1E-4831-A6AD-5216584FFBA5}"/>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1" name="Šipka doprava 21">
            <a:hlinkClick r:id="" action="ppaction://hlinkshowjump?jump=nextslide"/>
            <a:extLst>
              <a:ext uri="{FF2B5EF4-FFF2-40B4-BE49-F238E27FC236}">
                <a16:creationId xmlns:a16="http://schemas.microsoft.com/office/drawing/2014/main" id="{82EA70D6-5184-40C6-B40B-3F9A38942B16}"/>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2" name="Šipka doprava 22">
            <a:hlinkClick r:id="" action="ppaction://hlinkshowjump?jump=previousslide"/>
            <a:extLst>
              <a:ext uri="{FF2B5EF4-FFF2-40B4-BE49-F238E27FC236}">
                <a16:creationId xmlns:a16="http://schemas.microsoft.com/office/drawing/2014/main" id="{77ABAA2E-D0A1-4C6C-B00C-C821E840565C}"/>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3" name="Rectangle 10">
            <a:extLst>
              <a:ext uri="{FF2B5EF4-FFF2-40B4-BE49-F238E27FC236}">
                <a16:creationId xmlns:a16="http://schemas.microsoft.com/office/drawing/2014/main" id="{A64CF967-A0A5-494B-9516-E95F232D9BE6}"/>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- 5</a:t>
            </a:r>
          </a:p>
        </p:txBody>
      </p:sp>
      <p:sp>
        <p:nvSpPr>
          <p:cNvPr id="34" name="Zaoblený obdélník 24">
            <a:hlinkClick r:id="" action="ppaction://hlinkshowjump?jump=firstslide"/>
            <a:extLst>
              <a:ext uri="{FF2B5EF4-FFF2-40B4-BE49-F238E27FC236}">
                <a16:creationId xmlns:a16="http://schemas.microsoft.com/office/drawing/2014/main" id="{9C24BE93-3D10-49D2-A25D-DF1CFEF408AF}"/>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35" name="TextovéPole 34">
            <a:extLst>
              <a:ext uri="{FF2B5EF4-FFF2-40B4-BE49-F238E27FC236}">
                <a16:creationId xmlns:a16="http://schemas.microsoft.com/office/drawing/2014/main" id="{13FC8E6B-9191-4683-8297-94BAF96A03EC}"/>
              </a:ext>
            </a:extLst>
          </p:cNvPr>
          <p:cNvSpPr txBox="1"/>
          <p:nvPr/>
        </p:nvSpPr>
        <p:spPr>
          <a:xfrm>
            <a:off x="2249515" y="1856113"/>
            <a:ext cx="1520974" cy="492443"/>
          </a:xfrm>
          <a:prstGeom prst="rect">
            <a:avLst/>
          </a:prstGeom>
          <a:noFill/>
        </p:spPr>
        <p:txBody>
          <a:bodyPr wrap="square" rtlCol="0">
            <a:spAutoFit/>
          </a:bodyPr>
          <a:lstStyle/>
          <a:p>
            <a:r>
              <a:rPr lang="cs-CZ" sz="2600" b="1" dirty="0">
                <a:ea typeface="Cambria Math" pitchFamily="18" charset="0"/>
                <a:cs typeface="Times New Roman" pitchFamily="18" charset="0"/>
              </a:rPr>
              <a:t>20</a:t>
            </a:r>
            <a:r>
              <a:rPr lang="cs-CZ" sz="2600" dirty="0">
                <a:ea typeface="Cambria Math" pitchFamily="18" charset="0"/>
                <a:cs typeface="Times New Roman" pitchFamily="18" charset="0"/>
              </a:rPr>
              <a:t> km/h </a:t>
            </a:r>
          </a:p>
        </p:txBody>
      </p:sp>
      <p:sp>
        <p:nvSpPr>
          <p:cNvPr id="36" name="TextovéPole 35">
            <a:extLst>
              <a:ext uri="{FF2B5EF4-FFF2-40B4-BE49-F238E27FC236}">
                <a16:creationId xmlns:a16="http://schemas.microsoft.com/office/drawing/2014/main" id="{EE78BCFF-6353-409A-8C1B-15DD2B862132}"/>
              </a:ext>
            </a:extLst>
          </p:cNvPr>
          <p:cNvSpPr txBox="1"/>
          <p:nvPr/>
        </p:nvSpPr>
        <p:spPr>
          <a:xfrm>
            <a:off x="2217984" y="2653669"/>
            <a:ext cx="1721838" cy="492443"/>
          </a:xfrm>
          <a:prstGeom prst="rect">
            <a:avLst/>
          </a:prstGeom>
          <a:noFill/>
        </p:spPr>
        <p:txBody>
          <a:bodyPr wrap="square" rtlCol="0">
            <a:spAutoFit/>
          </a:bodyPr>
          <a:lstStyle/>
          <a:p>
            <a:r>
              <a:rPr lang="cs-CZ" sz="2600" b="1" dirty="0">
                <a:ea typeface="Cambria Math" pitchFamily="18" charset="0"/>
                <a:cs typeface="Times New Roman" pitchFamily="18" charset="0"/>
              </a:rPr>
              <a:t>120</a:t>
            </a:r>
            <a:r>
              <a:rPr lang="cs-CZ" sz="2600" dirty="0">
                <a:ea typeface="Cambria Math" pitchFamily="18" charset="0"/>
                <a:cs typeface="Times New Roman" pitchFamily="18" charset="0"/>
              </a:rPr>
              <a:t> km/h</a:t>
            </a:r>
          </a:p>
        </p:txBody>
      </p:sp>
      <p:sp>
        <p:nvSpPr>
          <p:cNvPr id="37" name="TextovéPole 36">
            <a:extLst>
              <a:ext uri="{FF2B5EF4-FFF2-40B4-BE49-F238E27FC236}">
                <a16:creationId xmlns:a16="http://schemas.microsoft.com/office/drawing/2014/main" id="{C238B932-4652-498C-9FAF-672D7DB09C5E}"/>
              </a:ext>
            </a:extLst>
          </p:cNvPr>
          <p:cNvSpPr txBox="1"/>
          <p:nvPr/>
        </p:nvSpPr>
        <p:spPr>
          <a:xfrm>
            <a:off x="5568645" y="2614335"/>
            <a:ext cx="753133" cy="492443"/>
          </a:xfrm>
          <a:prstGeom prst="rect">
            <a:avLst/>
          </a:prstGeom>
          <a:noFill/>
        </p:spPr>
        <p:txBody>
          <a:bodyPr wrap="square" rtlCol="0">
            <a:spAutoFit/>
          </a:bodyPr>
          <a:lstStyle/>
          <a:p>
            <a:r>
              <a:rPr lang="cs-CZ" sz="2600" b="1" dirty="0">
                <a:ea typeface="Cambria Math" pitchFamily="18" charset="0"/>
                <a:cs typeface="Times New Roman" pitchFamily="18" charset="0"/>
              </a:rPr>
              <a:t>x</a:t>
            </a:r>
            <a:r>
              <a:rPr lang="cs-CZ" sz="2600" dirty="0">
                <a:ea typeface="Cambria Math" pitchFamily="18" charset="0"/>
                <a:cs typeface="Times New Roman" pitchFamily="18" charset="0"/>
              </a:rPr>
              <a:t>  h</a:t>
            </a:r>
          </a:p>
        </p:txBody>
      </p:sp>
      <p:sp>
        <p:nvSpPr>
          <p:cNvPr id="38" name="TextovéPole 37">
            <a:extLst>
              <a:ext uri="{FF2B5EF4-FFF2-40B4-BE49-F238E27FC236}">
                <a16:creationId xmlns:a16="http://schemas.microsoft.com/office/drawing/2014/main" id="{C06089FB-13D2-4E0A-A8CE-FACEA5B19DC2}"/>
              </a:ext>
            </a:extLst>
          </p:cNvPr>
          <p:cNvSpPr txBox="1"/>
          <p:nvPr/>
        </p:nvSpPr>
        <p:spPr>
          <a:xfrm>
            <a:off x="5557363" y="1844825"/>
            <a:ext cx="1317570" cy="492443"/>
          </a:xfrm>
          <a:prstGeom prst="rect">
            <a:avLst/>
          </a:prstGeom>
          <a:noFill/>
        </p:spPr>
        <p:txBody>
          <a:bodyPr wrap="square" rtlCol="0">
            <a:spAutoFit/>
          </a:bodyPr>
          <a:lstStyle/>
          <a:p>
            <a:r>
              <a:rPr lang="cs-CZ" sz="2600" b="1" dirty="0">
                <a:ea typeface="Cambria Math" pitchFamily="18" charset="0"/>
                <a:cs typeface="Times New Roman" pitchFamily="18" charset="0"/>
              </a:rPr>
              <a:t>x + 2,5 </a:t>
            </a:r>
            <a:r>
              <a:rPr lang="cs-CZ" sz="2600" dirty="0">
                <a:ea typeface="Cambria Math" pitchFamily="18" charset="0"/>
                <a:cs typeface="Times New Roman" pitchFamily="18" charset="0"/>
              </a:rPr>
              <a:t>h</a:t>
            </a:r>
          </a:p>
        </p:txBody>
      </p:sp>
    </p:spTree>
    <p:extLst>
      <p:ext uri="{BB962C8B-B14F-4D97-AF65-F5344CB8AC3E}">
        <p14:creationId xmlns:p14="http://schemas.microsoft.com/office/powerpoint/2010/main" val="28801226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89465" y="620688"/>
            <a:ext cx="8682001" cy="754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r>
              <a:rPr lang="cs-CZ" sz="2400" dirty="0">
                <a:solidFill>
                  <a:schemeClr val="tx1"/>
                </a:solidFill>
                <a:latin typeface="+mn-lt"/>
              </a:rPr>
              <a:t>Ve třídě jsou chlapci a dívky v poměru 5 : 8. Kolik je ve třídě celkem žáků, jestliže dívek je o 6 více než chlapců?</a:t>
            </a:r>
          </a:p>
        </p:txBody>
      </p:sp>
      <p:sp>
        <p:nvSpPr>
          <p:cNvPr id="25" name="Rectangle 2"/>
          <p:cNvSpPr txBox="1">
            <a:spLocks noChangeArrowheads="1"/>
          </p:cNvSpPr>
          <p:nvPr/>
        </p:nvSpPr>
        <p:spPr bwMode="auto">
          <a:xfrm>
            <a:off x="435507" y="2930165"/>
            <a:ext cx="4075112"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400" kern="0" dirty="0">
                <a:solidFill>
                  <a:schemeClr val="tx1"/>
                </a:solidFill>
                <a:latin typeface="+mn-lt"/>
              </a:rPr>
              <a:t>rozdíl 8 - 5 = 3 díly</a:t>
            </a:r>
          </a:p>
        </p:txBody>
      </p:sp>
      <p:sp>
        <p:nvSpPr>
          <p:cNvPr id="26" name="Rectangle 2"/>
          <p:cNvSpPr txBox="1">
            <a:spLocks noChangeArrowheads="1"/>
          </p:cNvSpPr>
          <p:nvPr/>
        </p:nvSpPr>
        <p:spPr bwMode="auto">
          <a:xfrm>
            <a:off x="447135" y="3686355"/>
            <a:ext cx="5418643" cy="52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400" kern="0" dirty="0">
                <a:solidFill>
                  <a:schemeClr val="tx1"/>
                </a:solidFill>
                <a:latin typeface="+mn-lt"/>
              </a:rPr>
              <a:t>1.díl …. 6 : 3 = </a:t>
            </a:r>
            <a:r>
              <a:rPr lang="cs-CZ" sz="2400" b="1" kern="0" dirty="0">
                <a:solidFill>
                  <a:schemeClr val="tx1"/>
                </a:solidFill>
                <a:latin typeface="+mn-lt"/>
              </a:rPr>
              <a:t>2</a:t>
            </a:r>
          </a:p>
        </p:txBody>
      </p:sp>
      <p:sp>
        <p:nvSpPr>
          <p:cNvPr id="27" name="Rectangle 2"/>
          <p:cNvSpPr txBox="1">
            <a:spLocks noChangeArrowheads="1"/>
          </p:cNvSpPr>
          <p:nvPr/>
        </p:nvSpPr>
        <p:spPr bwMode="auto">
          <a:xfrm>
            <a:off x="3561486" y="6154683"/>
            <a:ext cx="5186954" cy="656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400" kern="0" dirty="0">
                <a:solidFill>
                  <a:schemeClr val="tx1"/>
                </a:solidFill>
                <a:latin typeface="+mn-lt"/>
              </a:rPr>
              <a:t>Ve třídě je 26 žáků.</a:t>
            </a:r>
            <a:endParaRPr lang="cs-CZ" sz="2400" b="1" kern="0" dirty="0">
              <a:solidFill>
                <a:schemeClr val="tx1"/>
              </a:solidFill>
              <a:latin typeface="+mn-lt"/>
            </a:endParaRPr>
          </a:p>
        </p:txBody>
      </p:sp>
      <p:sp>
        <p:nvSpPr>
          <p:cNvPr id="28" name="Rectangle 2"/>
          <p:cNvSpPr txBox="1">
            <a:spLocks noChangeArrowheads="1"/>
          </p:cNvSpPr>
          <p:nvPr/>
        </p:nvSpPr>
        <p:spPr bwMode="auto">
          <a:xfrm>
            <a:off x="435502" y="2303866"/>
            <a:ext cx="2583271"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400" kern="0" dirty="0">
                <a:solidFill>
                  <a:schemeClr val="tx1"/>
                </a:solidFill>
                <a:latin typeface="+mn-lt"/>
              </a:rPr>
              <a:t>poměr = 5 : 8</a:t>
            </a:r>
          </a:p>
        </p:txBody>
      </p:sp>
      <p:sp>
        <p:nvSpPr>
          <p:cNvPr id="17" name="Rectangle 2"/>
          <p:cNvSpPr txBox="1">
            <a:spLocks noChangeArrowheads="1"/>
          </p:cNvSpPr>
          <p:nvPr/>
        </p:nvSpPr>
        <p:spPr bwMode="auto">
          <a:xfrm>
            <a:off x="435502" y="4301694"/>
            <a:ext cx="5418643" cy="52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400" kern="0" dirty="0">
                <a:solidFill>
                  <a:schemeClr val="tx1"/>
                </a:solidFill>
                <a:latin typeface="+mn-lt"/>
              </a:rPr>
              <a:t>chlapci (5 dílů) …. 5. 2 = </a:t>
            </a:r>
            <a:r>
              <a:rPr lang="cs-CZ" sz="2400" b="1" kern="0" dirty="0">
                <a:solidFill>
                  <a:schemeClr val="tx1"/>
                </a:solidFill>
                <a:latin typeface="+mn-lt"/>
              </a:rPr>
              <a:t>10</a:t>
            </a:r>
          </a:p>
        </p:txBody>
      </p:sp>
      <p:sp>
        <p:nvSpPr>
          <p:cNvPr id="19" name="Rectangle 2"/>
          <p:cNvSpPr txBox="1">
            <a:spLocks noChangeArrowheads="1"/>
          </p:cNvSpPr>
          <p:nvPr/>
        </p:nvSpPr>
        <p:spPr bwMode="auto">
          <a:xfrm>
            <a:off x="450116" y="4854926"/>
            <a:ext cx="5418643" cy="52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400" kern="0" dirty="0">
                <a:solidFill>
                  <a:schemeClr val="tx1"/>
                </a:solidFill>
                <a:latin typeface="+mn-lt"/>
              </a:rPr>
              <a:t>dívky (8 dílů) …. </a:t>
            </a:r>
            <a:r>
              <a:rPr lang="cs-CZ" sz="2400" kern="0">
                <a:solidFill>
                  <a:schemeClr val="tx1"/>
                </a:solidFill>
                <a:latin typeface="+mn-lt"/>
              </a:rPr>
              <a:t>8 . </a:t>
            </a:r>
            <a:r>
              <a:rPr lang="cs-CZ" sz="2400" kern="0" dirty="0">
                <a:solidFill>
                  <a:schemeClr val="tx1"/>
                </a:solidFill>
                <a:latin typeface="+mn-lt"/>
              </a:rPr>
              <a:t>2 = </a:t>
            </a:r>
            <a:r>
              <a:rPr lang="cs-CZ" sz="2400" b="1" kern="0" dirty="0">
                <a:solidFill>
                  <a:schemeClr val="tx1"/>
                </a:solidFill>
                <a:latin typeface="+mn-lt"/>
              </a:rPr>
              <a:t>16</a:t>
            </a:r>
          </a:p>
        </p:txBody>
      </p:sp>
      <p:sp>
        <p:nvSpPr>
          <p:cNvPr id="33" name="Rectangle 2"/>
          <p:cNvSpPr txBox="1">
            <a:spLocks noChangeArrowheads="1"/>
          </p:cNvSpPr>
          <p:nvPr/>
        </p:nvSpPr>
        <p:spPr bwMode="auto">
          <a:xfrm>
            <a:off x="2556572" y="5508366"/>
            <a:ext cx="2641729" cy="52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rgbClr val="284C6A"/>
                </a:solidFill>
                <a:latin typeface="+mj-lt"/>
                <a:ea typeface="+mj-ea"/>
                <a:cs typeface="+mj-cs"/>
              </a:defRPr>
            </a:lvl1pPr>
            <a:lvl2pPr algn="l" rtl="0" fontAlgn="base">
              <a:spcBef>
                <a:spcPct val="0"/>
              </a:spcBef>
              <a:spcAft>
                <a:spcPct val="0"/>
              </a:spcAft>
              <a:defRPr sz="4400">
                <a:solidFill>
                  <a:srgbClr val="284C6A"/>
                </a:solidFill>
                <a:latin typeface="Trebuchet MS" pitchFamily="34" charset="0"/>
              </a:defRPr>
            </a:lvl2pPr>
            <a:lvl3pPr algn="l" rtl="0" fontAlgn="base">
              <a:spcBef>
                <a:spcPct val="0"/>
              </a:spcBef>
              <a:spcAft>
                <a:spcPct val="0"/>
              </a:spcAft>
              <a:defRPr sz="4400">
                <a:solidFill>
                  <a:srgbClr val="284C6A"/>
                </a:solidFill>
                <a:latin typeface="Trebuchet MS" pitchFamily="34" charset="0"/>
              </a:defRPr>
            </a:lvl3pPr>
            <a:lvl4pPr algn="l" rtl="0" fontAlgn="base">
              <a:spcBef>
                <a:spcPct val="0"/>
              </a:spcBef>
              <a:spcAft>
                <a:spcPct val="0"/>
              </a:spcAft>
              <a:defRPr sz="4400">
                <a:solidFill>
                  <a:srgbClr val="284C6A"/>
                </a:solidFill>
                <a:latin typeface="Trebuchet MS" pitchFamily="34" charset="0"/>
              </a:defRPr>
            </a:lvl4pPr>
            <a:lvl5pPr algn="l" rtl="0" fontAlgn="base">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a:lstStyle>
          <a:p>
            <a:pPr algn="l">
              <a:defRPr/>
            </a:pPr>
            <a:r>
              <a:rPr lang="cs-CZ" sz="2400" kern="0" dirty="0">
                <a:solidFill>
                  <a:schemeClr val="tx1"/>
                </a:solidFill>
                <a:latin typeface="+mn-lt"/>
              </a:rPr>
              <a:t>10 + 16 = 26</a:t>
            </a:r>
            <a:endParaRPr lang="cs-CZ" sz="2400" b="1" kern="0" dirty="0">
              <a:solidFill>
                <a:schemeClr val="tx1"/>
              </a:solidFill>
              <a:latin typeface="+mn-lt"/>
            </a:endParaRPr>
          </a:p>
        </p:txBody>
      </p:sp>
      <p:pic>
        <p:nvPicPr>
          <p:cNvPr id="22" name="Picture 2" descr="Výsledek obrázku pro žác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2561" y="1278904"/>
            <a:ext cx="2061887" cy="1657757"/>
          </a:xfrm>
          <a:prstGeom prst="rect">
            <a:avLst/>
          </a:prstGeom>
          <a:noFill/>
          <a:extLst>
            <a:ext uri="{909E8E84-426E-40DD-AFC4-6F175D3DCCD1}">
              <a14:hiddenFill xmlns:a14="http://schemas.microsoft.com/office/drawing/2010/main">
                <a:solidFill>
                  <a:srgbClr val="FFFFFF"/>
                </a:solidFill>
              </a14:hiddenFill>
            </a:ext>
          </a:extLst>
        </p:spPr>
      </p:pic>
      <p:sp>
        <p:nvSpPr>
          <p:cNvPr id="31" name="Obdélník 30">
            <a:extLst>
              <a:ext uri="{FF2B5EF4-FFF2-40B4-BE49-F238E27FC236}">
                <a16:creationId xmlns:a16="http://schemas.microsoft.com/office/drawing/2014/main" id="{F3B6F922-2654-4E9D-8A2E-BBFB410DDDDA}"/>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2" name="Šipka doprava 21">
            <a:hlinkClick r:id="" action="ppaction://hlinkshowjump?jump=nextslide"/>
            <a:extLst>
              <a:ext uri="{FF2B5EF4-FFF2-40B4-BE49-F238E27FC236}">
                <a16:creationId xmlns:a16="http://schemas.microsoft.com/office/drawing/2014/main" id="{113194D7-565A-46F9-9DF3-408EEFC52247}"/>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4" name="Šipka doprava 22">
            <a:hlinkClick r:id="" action="ppaction://hlinkshowjump?jump=previousslide"/>
            <a:extLst>
              <a:ext uri="{FF2B5EF4-FFF2-40B4-BE49-F238E27FC236}">
                <a16:creationId xmlns:a16="http://schemas.microsoft.com/office/drawing/2014/main" id="{CAAEF7DF-F508-491C-B607-D93E358FB32C}"/>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5" name="Rectangle 10">
            <a:extLst>
              <a:ext uri="{FF2B5EF4-FFF2-40B4-BE49-F238E27FC236}">
                <a16:creationId xmlns:a16="http://schemas.microsoft.com/office/drawing/2014/main" id="{83FAA29A-8BCF-4FBE-81B7-D534283BF6B9}"/>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- 59</a:t>
            </a:r>
          </a:p>
        </p:txBody>
      </p:sp>
      <p:sp>
        <p:nvSpPr>
          <p:cNvPr id="36" name="Zaoblený obdélník 24">
            <a:hlinkClick r:id="" action="ppaction://hlinkshowjump?jump=firstslide"/>
            <a:extLst>
              <a:ext uri="{FF2B5EF4-FFF2-40B4-BE49-F238E27FC236}">
                <a16:creationId xmlns:a16="http://schemas.microsoft.com/office/drawing/2014/main" id="{25639794-0AAE-44BE-9798-7E213695BE39}"/>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Tree>
    <p:extLst>
      <p:ext uri="{BB962C8B-B14F-4D97-AF65-F5344CB8AC3E}">
        <p14:creationId xmlns:p14="http://schemas.microsoft.com/office/powerpoint/2010/main" val="27795486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délník 36">
            <a:extLst>
              <a:ext uri="{FF2B5EF4-FFF2-40B4-BE49-F238E27FC236}">
                <a16:creationId xmlns:a16="http://schemas.microsoft.com/office/drawing/2014/main" id="{D84898FE-8721-4BC4-9A26-193B68BFE1AA}"/>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38" name="Šipka doprava 21">
            <a:hlinkClick r:id="" action="ppaction://hlinkshowjump?jump=nextslide"/>
            <a:extLst>
              <a:ext uri="{FF2B5EF4-FFF2-40B4-BE49-F238E27FC236}">
                <a16:creationId xmlns:a16="http://schemas.microsoft.com/office/drawing/2014/main" id="{AD4A37C0-8640-4B3B-BF3F-D822FC20164D}"/>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41" name="Šipka doprava 22">
            <a:hlinkClick r:id="" action="ppaction://hlinkshowjump?jump=previousslide"/>
            <a:extLst>
              <a:ext uri="{FF2B5EF4-FFF2-40B4-BE49-F238E27FC236}">
                <a16:creationId xmlns:a16="http://schemas.microsoft.com/office/drawing/2014/main" id="{9EC7489B-84E9-4486-B8D4-958438354A99}"/>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42" name="Rectangle 10">
            <a:extLst>
              <a:ext uri="{FF2B5EF4-FFF2-40B4-BE49-F238E27FC236}">
                <a16:creationId xmlns:a16="http://schemas.microsoft.com/office/drawing/2014/main" id="{CD167D4A-1335-49C7-B6AD-23CDCB06D142}"/>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- 60</a:t>
            </a:r>
          </a:p>
        </p:txBody>
      </p:sp>
      <p:sp>
        <p:nvSpPr>
          <p:cNvPr id="44" name="Zaoblený obdélník 24">
            <a:hlinkClick r:id="" action="ppaction://hlinkshowjump?jump=firstslide"/>
            <a:extLst>
              <a:ext uri="{FF2B5EF4-FFF2-40B4-BE49-F238E27FC236}">
                <a16:creationId xmlns:a16="http://schemas.microsoft.com/office/drawing/2014/main" id="{548A994C-D333-4585-AB22-01EC05D1530B}"/>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32" name="Nadpis 1">
            <a:extLst>
              <a:ext uri="{FF2B5EF4-FFF2-40B4-BE49-F238E27FC236}">
                <a16:creationId xmlns:a16="http://schemas.microsoft.com/office/drawing/2014/main" id="{491F2649-F455-4E30-B9CA-15D467CA3B6D}"/>
              </a:ext>
            </a:extLst>
          </p:cNvPr>
          <p:cNvSpPr>
            <a:spLocks noGrp="1"/>
          </p:cNvSpPr>
          <p:nvPr>
            <p:ph type="title"/>
          </p:nvPr>
        </p:nvSpPr>
        <p:spPr>
          <a:xfrm>
            <a:off x="108519" y="620687"/>
            <a:ext cx="8790383" cy="1103729"/>
          </a:xfrm>
        </p:spPr>
        <p:txBody>
          <a:bodyPr anchor="t">
            <a:noAutofit/>
          </a:bodyPr>
          <a:lstStyle/>
          <a:p>
            <a:pPr algn="l">
              <a:spcAft>
                <a:spcPts val="600"/>
              </a:spcAft>
            </a:pPr>
            <a:r>
              <a:rPr lang="cs-CZ" sz="2400" dirty="0">
                <a:latin typeface="+mn-lt"/>
              </a:rPr>
              <a:t>Úklidová firma má umýt všechna okna školy. První den firma umyla jednu šestinu oken školy, druhý den třikrát více oken než první den a zbývá jim ještě umýt 18 oken. Kolik oken má škola? </a:t>
            </a:r>
            <a:endParaRPr lang="cs-CZ" sz="2400" dirty="0">
              <a:latin typeface="+mn-lt"/>
              <a:cs typeface="Times New Roman" panose="02020603050405020304" pitchFamily="18" charset="0"/>
            </a:endParaRPr>
          </a:p>
        </p:txBody>
      </p:sp>
      <p:sp>
        <p:nvSpPr>
          <p:cNvPr id="33" name="TextovéPole 32">
            <a:extLst>
              <a:ext uri="{FF2B5EF4-FFF2-40B4-BE49-F238E27FC236}">
                <a16:creationId xmlns:a16="http://schemas.microsoft.com/office/drawing/2014/main" id="{3363A7BC-356A-4D2A-9F8A-C68FC0D8654A}"/>
              </a:ext>
            </a:extLst>
          </p:cNvPr>
          <p:cNvSpPr txBox="1"/>
          <p:nvPr/>
        </p:nvSpPr>
        <p:spPr>
          <a:xfrm>
            <a:off x="786806" y="1957212"/>
            <a:ext cx="3306726" cy="461665"/>
          </a:xfrm>
          <a:prstGeom prst="rect">
            <a:avLst/>
          </a:prstGeom>
          <a:noFill/>
        </p:spPr>
        <p:txBody>
          <a:bodyPr wrap="square" rtlCol="0">
            <a:spAutoFit/>
          </a:bodyPr>
          <a:lstStyle/>
          <a:p>
            <a:r>
              <a:rPr lang="cs-CZ" sz="2400" dirty="0">
                <a:latin typeface="Cambria Math" panose="02040503050406030204" pitchFamily="18" charset="0"/>
                <a:ea typeface="Cambria Math" panose="02040503050406030204" pitchFamily="18" charset="0"/>
              </a:rPr>
              <a:t>celkem …………. x</a:t>
            </a:r>
          </a:p>
        </p:txBody>
      </p:sp>
      <mc:AlternateContent xmlns:mc="http://schemas.openxmlformats.org/markup-compatibility/2006" xmlns:a14="http://schemas.microsoft.com/office/drawing/2010/main">
        <mc:Choice Requires="a14">
          <p:sp>
            <p:nvSpPr>
              <p:cNvPr id="34" name="TextovéPole 33">
                <a:extLst>
                  <a:ext uri="{FF2B5EF4-FFF2-40B4-BE49-F238E27FC236}">
                    <a16:creationId xmlns:a16="http://schemas.microsoft.com/office/drawing/2014/main" id="{0E75969F-9A4F-46E3-8E18-B28851AC498B}"/>
                  </a:ext>
                </a:extLst>
              </p:cNvPr>
              <p:cNvSpPr txBox="1"/>
              <p:nvPr/>
            </p:nvSpPr>
            <p:spPr>
              <a:xfrm>
                <a:off x="786806" y="2465659"/>
                <a:ext cx="3306726" cy="666529"/>
              </a:xfrm>
              <a:prstGeom prst="rect">
                <a:avLst/>
              </a:prstGeom>
              <a:noFill/>
            </p:spPr>
            <p:txBody>
              <a:bodyPr wrap="square" rtlCol="0">
                <a:spAutoFit/>
              </a:bodyPr>
              <a:lstStyle/>
              <a:p>
                <a:r>
                  <a:rPr lang="cs-CZ" sz="2400" dirty="0">
                    <a:solidFill>
                      <a:schemeClr val="tx1"/>
                    </a:solidFill>
                    <a:latin typeface="Cambria Math" panose="02040503050406030204" pitchFamily="18" charset="0"/>
                    <a:ea typeface="Cambria Math" panose="02040503050406030204" pitchFamily="18" charset="0"/>
                  </a:rPr>
                  <a:t>1.den …………. </a:t>
                </a:r>
                <a14:m>
                  <m:oMath xmlns:m="http://schemas.openxmlformats.org/officeDocument/2006/math">
                    <m:f>
                      <m:fPr>
                        <m:ctrlPr>
                          <a:rPr lang="cs-CZ" sz="2800" i="1" dirty="0">
                            <a:solidFill>
                              <a:schemeClr val="tx1"/>
                            </a:solidFill>
                            <a:latin typeface="Cambria Math" panose="02040503050406030204" pitchFamily="18" charset="0"/>
                          </a:rPr>
                        </m:ctrlPr>
                      </m:fPr>
                      <m:num>
                        <m:r>
                          <m:rPr>
                            <m:sty m:val="p"/>
                          </m:rPr>
                          <a:rPr lang="cs-CZ" sz="2800" dirty="0">
                            <a:solidFill>
                              <a:schemeClr val="tx1"/>
                            </a:solidFill>
                            <a:latin typeface="Cambria Math" panose="02040503050406030204" pitchFamily="18" charset="0"/>
                          </a:rPr>
                          <m:t>x</m:t>
                        </m:r>
                      </m:num>
                      <m:den>
                        <m:r>
                          <a:rPr lang="cs-CZ" sz="2800" b="0" i="0" dirty="0" smtClean="0">
                            <a:solidFill>
                              <a:schemeClr val="tx1"/>
                            </a:solidFill>
                            <a:latin typeface="Cambria Math" panose="02040503050406030204" pitchFamily="18" charset="0"/>
                          </a:rPr>
                          <m:t>6</m:t>
                        </m:r>
                      </m:den>
                    </m:f>
                  </m:oMath>
                </a14:m>
                <a:endParaRPr lang="cs-CZ" sz="2400" dirty="0">
                  <a:solidFill>
                    <a:schemeClr val="tx1"/>
                  </a:solidFill>
                  <a:latin typeface="Cambria Math" panose="02040503050406030204" pitchFamily="18" charset="0"/>
                  <a:ea typeface="Cambria Math" panose="02040503050406030204" pitchFamily="18" charset="0"/>
                </a:endParaRPr>
              </a:p>
            </p:txBody>
          </p:sp>
        </mc:Choice>
        <mc:Fallback xmlns="">
          <p:sp>
            <p:nvSpPr>
              <p:cNvPr id="34" name="TextovéPole 33">
                <a:extLst>
                  <a:ext uri="{FF2B5EF4-FFF2-40B4-BE49-F238E27FC236}">
                    <a16:creationId xmlns:a16="http://schemas.microsoft.com/office/drawing/2014/main" id="{0E75969F-9A4F-46E3-8E18-B28851AC498B}"/>
                  </a:ext>
                </a:extLst>
              </p:cNvPr>
              <p:cNvSpPr txBox="1">
                <a:spLocks noRot="1" noChangeAspect="1" noMove="1" noResize="1" noEditPoints="1" noAdjustHandles="1" noChangeArrowheads="1" noChangeShapeType="1" noTextEdit="1"/>
              </p:cNvSpPr>
              <p:nvPr/>
            </p:nvSpPr>
            <p:spPr>
              <a:xfrm>
                <a:off x="786806" y="2465659"/>
                <a:ext cx="3306726" cy="666529"/>
              </a:xfrm>
              <a:prstGeom prst="rect">
                <a:avLst/>
              </a:prstGeom>
              <a:blipFill>
                <a:blip r:embed="rId3"/>
                <a:stretch>
                  <a:fillRect l="-2762" b="-272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5" name="TextovéPole 34">
                <a:extLst>
                  <a:ext uri="{FF2B5EF4-FFF2-40B4-BE49-F238E27FC236}">
                    <a16:creationId xmlns:a16="http://schemas.microsoft.com/office/drawing/2014/main" id="{5A242ECC-190C-4C87-89D0-A52BE9B14A32}"/>
                  </a:ext>
                </a:extLst>
              </p:cNvPr>
              <p:cNvSpPr txBox="1"/>
              <p:nvPr/>
            </p:nvSpPr>
            <p:spPr>
              <a:xfrm>
                <a:off x="786806" y="3126365"/>
                <a:ext cx="3183786" cy="663836"/>
              </a:xfrm>
              <a:prstGeom prst="rect">
                <a:avLst/>
              </a:prstGeom>
              <a:noFill/>
            </p:spPr>
            <p:txBody>
              <a:bodyPr wrap="square" rtlCol="0">
                <a:spAutoFit/>
              </a:bodyPr>
              <a:lstStyle/>
              <a:p>
                <a:r>
                  <a:rPr lang="cs-CZ" sz="2400" dirty="0">
                    <a:solidFill>
                      <a:schemeClr val="tx1"/>
                    </a:solidFill>
                    <a:latin typeface="Cambria Math" panose="02040503050406030204" pitchFamily="18" charset="0"/>
                    <a:ea typeface="Cambria Math" panose="02040503050406030204" pitchFamily="18" charset="0"/>
                  </a:rPr>
                  <a:t>2.den …………. </a:t>
                </a:r>
                <a14:m>
                  <m:oMath xmlns:m="http://schemas.openxmlformats.org/officeDocument/2006/math">
                    <m:r>
                      <a:rPr lang="cs-CZ" sz="2800" b="0" i="0" dirty="0" smtClean="0">
                        <a:solidFill>
                          <a:schemeClr val="tx1"/>
                        </a:solidFill>
                        <a:latin typeface="Cambria Math" panose="02040503050406030204" pitchFamily="18" charset="0"/>
                      </a:rPr>
                      <m:t>3.</m:t>
                    </m:r>
                    <m:f>
                      <m:fPr>
                        <m:ctrlPr>
                          <a:rPr lang="cs-CZ" sz="2800" i="1" dirty="0" smtClean="0">
                            <a:solidFill>
                              <a:schemeClr val="tx1"/>
                            </a:solidFill>
                            <a:latin typeface="Cambria Math" panose="02040503050406030204" pitchFamily="18" charset="0"/>
                          </a:rPr>
                        </m:ctrlPr>
                      </m:fPr>
                      <m:num>
                        <m:r>
                          <m:rPr>
                            <m:sty m:val="p"/>
                          </m:rPr>
                          <a:rPr lang="cs-CZ" sz="2800" b="0" i="0" dirty="0" smtClean="0">
                            <a:solidFill>
                              <a:schemeClr val="tx1"/>
                            </a:solidFill>
                            <a:latin typeface="Cambria Math" panose="02040503050406030204" pitchFamily="18" charset="0"/>
                          </a:rPr>
                          <m:t>x</m:t>
                        </m:r>
                      </m:num>
                      <m:den>
                        <m:r>
                          <a:rPr lang="cs-CZ" sz="2800" b="0" i="0" dirty="0" smtClean="0">
                            <a:solidFill>
                              <a:schemeClr val="tx1"/>
                            </a:solidFill>
                            <a:latin typeface="Cambria Math" panose="02040503050406030204" pitchFamily="18" charset="0"/>
                          </a:rPr>
                          <m:t>6</m:t>
                        </m:r>
                      </m:den>
                    </m:f>
                    <m:r>
                      <a:rPr lang="cs-CZ" sz="2800" b="0" i="1" dirty="0" smtClean="0">
                        <a:solidFill>
                          <a:schemeClr val="tx1"/>
                        </a:solidFill>
                        <a:latin typeface="Cambria Math" panose="02040503050406030204" pitchFamily="18" charset="0"/>
                      </a:rPr>
                      <m:t>=</m:t>
                    </m:r>
                    <m:f>
                      <m:fPr>
                        <m:ctrlPr>
                          <a:rPr lang="cs-CZ" sz="2400" i="1" dirty="0">
                            <a:solidFill>
                              <a:schemeClr val="tx1"/>
                            </a:solidFill>
                            <a:latin typeface="Cambria Math" panose="02040503050406030204" pitchFamily="18" charset="0"/>
                          </a:rPr>
                        </m:ctrlPr>
                      </m:fPr>
                      <m:num>
                        <m:r>
                          <m:rPr>
                            <m:sty m:val="p"/>
                          </m:rPr>
                          <a:rPr lang="cs-CZ" sz="2400" dirty="0">
                            <a:solidFill>
                              <a:schemeClr val="tx1"/>
                            </a:solidFill>
                            <a:latin typeface="Cambria Math" panose="02040503050406030204" pitchFamily="18" charset="0"/>
                          </a:rPr>
                          <m:t>x</m:t>
                        </m:r>
                      </m:num>
                      <m:den>
                        <m:r>
                          <a:rPr lang="cs-CZ" sz="2400" b="0" i="0" dirty="0" smtClean="0">
                            <a:solidFill>
                              <a:schemeClr val="tx1"/>
                            </a:solidFill>
                            <a:latin typeface="Cambria Math" panose="02040503050406030204" pitchFamily="18" charset="0"/>
                          </a:rPr>
                          <m:t>2</m:t>
                        </m:r>
                      </m:den>
                    </m:f>
                  </m:oMath>
                </a14:m>
                <a:endParaRPr lang="cs-CZ" sz="2400" dirty="0">
                  <a:solidFill>
                    <a:schemeClr val="tx1"/>
                  </a:solidFill>
                </a:endParaRPr>
              </a:p>
            </p:txBody>
          </p:sp>
        </mc:Choice>
        <mc:Fallback xmlns="">
          <p:sp>
            <p:nvSpPr>
              <p:cNvPr id="35" name="TextovéPole 34">
                <a:extLst>
                  <a:ext uri="{FF2B5EF4-FFF2-40B4-BE49-F238E27FC236}">
                    <a16:creationId xmlns:a16="http://schemas.microsoft.com/office/drawing/2014/main" id="{5A242ECC-190C-4C87-89D0-A52BE9B14A32}"/>
                  </a:ext>
                </a:extLst>
              </p:cNvPr>
              <p:cNvSpPr txBox="1">
                <a:spLocks noRot="1" noChangeAspect="1" noMove="1" noResize="1" noEditPoints="1" noAdjustHandles="1" noChangeArrowheads="1" noChangeShapeType="1" noTextEdit="1"/>
              </p:cNvSpPr>
              <p:nvPr/>
            </p:nvSpPr>
            <p:spPr>
              <a:xfrm>
                <a:off x="786806" y="3126365"/>
                <a:ext cx="3183786" cy="663836"/>
              </a:xfrm>
              <a:prstGeom prst="rect">
                <a:avLst/>
              </a:prstGeom>
              <a:blipFill>
                <a:blip r:embed="rId4"/>
                <a:stretch>
                  <a:fillRect l="-2874" b="-3670"/>
                </a:stretch>
              </a:blipFill>
            </p:spPr>
            <p:txBody>
              <a:bodyPr/>
              <a:lstStyle/>
              <a:p>
                <a:r>
                  <a:rPr lang="cs-CZ">
                    <a:noFill/>
                  </a:rPr>
                  <a:t> </a:t>
                </a:r>
              </a:p>
            </p:txBody>
          </p:sp>
        </mc:Fallback>
      </mc:AlternateContent>
      <p:cxnSp>
        <p:nvCxnSpPr>
          <p:cNvPr id="45" name="Přímá spojnice 44">
            <a:extLst>
              <a:ext uri="{FF2B5EF4-FFF2-40B4-BE49-F238E27FC236}">
                <a16:creationId xmlns:a16="http://schemas.microsoft.com/office/drawing/2014/main" id="{4876C6CD-A1FA-4609-A037-E556384AF262}"/>
              </a:ext>
            </a:extLst>
          </p:cNvPr>
          <p:cNvCxnSpPr/>
          <p:nvPr/>
        </p:nvCxnSpPr>
        <p:spPr>
          <a:xfrm>
            <a:off x="372136" y="4306431"/>
            <a:ext cx="38170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ovéPole 46">
                <a:extLst>
                  <a:ext uri="{FF2B5EF4-FFF2-40B4-BE49-F238E27FC236}">
                    <a16:creationId xmlns:a16="http://schemas.microsoft.com/office/drawing/2014/main" id="{869DE44B-EF63-40BA-9535-D5CE1BDF8A2A}"/>
                  </a:ext>
                </a:extLst>
              </p:cNvPr>
              <p:cNvSpPr txBox="1"/>
              <p:nvPr/>
            </p:nvSpPr>
            <p:spPr>
              <a:xfrm>
                <a:off x="798325" y="4417011"/>
                <a:ext cx="3306726" cy="72231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cs-CZ" sz="2400" i="1" dirty="0" smtClean="0">
                              <a:solidFill>
                                <a:schemeClr val="tx1"/>
                              </a:solidFill>
                              <a:latin typeface="Cambria Math" panose="02040503050406030204" pitchFamily="18" charset="0"/>
                            </a:rPr>
                          </m:ctrlPr>
                        </m:fPr>
                        <m:num>
                          <m:r>
                            <m:rPr>
                              <m:sty m:val="p"/>
                            </m:rPr>
                            <a:rPr lang="cs-CZ" sz="2400" dirty="0">
                              <a:solidFill>
                                <a:schemeClr val="tx1"/>
                              </a:solidFill>
                              <a:latin typeface="Cambria Math" panose="02040503050406030204" pitchFamily="18" charset="0"/>
                            </a:rPr>
                            <m:t>x</m:t>
                          </m:r>
                        </m:num>
                        <m:den>
                          <m:r>
                            <a:rPr lang="cs-CZ" sz="2400" b="0" i="1" dirty="0" smtClean="0">
                              <a:solidFill>
                                <a:schemeClr val="tx1"/>
                              </a:solidFill>
                              <a:latin typeface="Cambria Math" panose="02040503050406030204" pitchFamily="18" charset="0"/>
                            </a:rPr>
                            <m:t>6</m:t>
                          </m:r>
                        </m:den>
                      </m:f>
                      <m:r>
                        <a:rPr lang="cs-CZ" sz="2400" b="0" i="0" dirty="0" smtClean="0">
                          <a:solidFill>
                            <a:schemeClr val="tx1"/>
                          </a:solidFill>
                          <a:latin typeface="Cambria Math" panose="02040503050406030204" pitchFamily="18" charset="0"/>
                        </a:rPr>
                        <m:t>+</m:t>
                      </m:r>
                      <m:f>
                        <m:fPr>
                          <m:ctrlPr>
                            <a:rPr lang="cs-CZ" sz="2400" i="1" dirty="0" smtClean="0">
                              <a:solidFill>
                                <a:schemeClr val="tx1"/>
                              </a:solidFill>
                              <a:latin typeface="Cambria Math" panose="02040503050406030204" pitchFamily="18" charset="0"/>
                            </a:rPr>
                          </m:ctrlPr>
                        </m:fPr>
                        <m:num>
                          <m:r>
                            <m:rPr>
                              <m:sty m:val="p"/>
                            </m:rPr>
                            <a:rPr lang="cs-CZ" sz="2400" b="0" i="0" dirty="0" smtClean="0">
                              <a:solidFill>
                                <a:schemeClr val="tx1"/>
                              </a:solidFill>
                              <a:latin typeface="Cambria Math" panose="02040503050406030204" pitchFamily="18" charset="0"/>
                            </a:rPr>
                            <m:t>x</m:t>
                          </m:r>
                        </m:num>
                        <m:den>
                          <m:r>
                            <a:rPr lang="cs-CZ" sz="2400" b="0" i="0" dirty="0" smtClean="0">
                              <a:solidFill>
                                <a:schemeClr val="tx1"/>
                              </a:solidFill>
                              <a:latin typeface="Cambria Math" panose="02040503050406030204" pitchFamily="18" charset="0"/>
                            </a:rPr>
                            <m:t>2</m:t>
                          </m:r>
                        </m:den>
                      </m:f>
                      <m:r>
                        <a:rPr lang="cs-CZ" sz="2400" b="0" i="0" dirty="0" smtClean="0">
                          <a:solidFill>
                            <a:schemeClr val="tx1"/>
                          </a:solidFill>
                          <a:latin typeface="Cambria Math" panose="02040503050406030204" pitchFamily="18" charset="0"/>
                        </a:rPr>
                        <m:t>+18=</m:t>
                      </m:r>
                      <m:r>
                        <m:rPr>
                          <m:sty m:val="p"/>
                        </m:rPr>
                        <a:rPr lang="cs-CZ" sz="2400" b="0" i="0" dirty="0" smtClean="0">
                          <a:solidFill>
                            <a:schemeClr val="tx1"/>
                          </a:solidFill>
                          <a:latin typeface="Cambria Math" panose="02040503050406030204" pitchFamily="18" charset="0"/>
                        </a:rPr>
                        <m:t>x</m:t>
                      </m:r>
                    </m:oMath>
                  </m:oMathPara>
                </a14:m>
                <a:endParaRPr lang="cs-CZ" sz="2400" dirty="0">
                  <a:solidFill>
                    <a:schemeClr val="tx1"/>
                  </a:solidFill>
                </a:endParaRPr>
              </a:p>
            </p:txBody>
          </p:sp>
        </mc:Choice>
        <mc:Fallback xmlns="">
          <p:sp>
            <p:nvSpPr>
              <p:cNvPr id="47" name="TextovéPole 46">
                <a:extLst>
                  <a:ext uri="{FF2B5EF4-FFF2-40B4-BE49-F238E27FC236}">
                    <a16:creationId xmlns:a16="http://schemas.microsoft.com/office/drawing/2014/main" id="{869DE44B-EF63-40BA-9535-D5CE1BDF8A2A}"/>
                  </a:ext>
                </a:extLst>
              </p:cNvPr>
              <p:cNvSpPr txBox="1">
                <a:spLocks noRot="1" noChangeAspect="1" noMove="1" noResize="1" noEditPoints="1" noAdjustHandles="1" noChangeArrowheads="1" noChangeShapeType="1" noTextEdit="1"/>
              </p:cNvSpPr>
              <p:nvPr/>
            </p:nvSpPr>
            <p:spPr>
              <a:xfrm>
                <a:off x="798325" y="4417011"/>
                <a:ext cx="3306726" cy="722314"/>
              </a:xfrm>
              <a:prstGeom prst="rect">
                <a:avLst/>
              </a:prstGeom>
              <a:blipFill>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0" name="TextovéPole 49">
                <a:extLst>
                  <a:ext uri="{FF2B5EF4-FFF2-40B4-BE49-F238E27FC236}">
                    <a16:creationId xmlns:a16="http://schemas.microsoft.com/office/drawing/2014/main" id="{EF88E543-034A-4E86-BB3C-929306624ECC}"/>
                  </a:ext>
                </a:extLst>
              </p:cNvPr>
              <p:cNvSpPr txBox="1"/>
              <p:nvPr/>
            </p:nvSpPr>
            <p:spPr>
              <a:xfrm>
                <a:off x="478459" y="5156545"/>
                <a:ext cx="3306726" cy="461665"/>
              </a:xfrm>
              <a:prstGeom prst="rect">
                <a:avLst/>
              </a:prstGeom>
              <a:noFill/>
            </p:spPr>
            <p:txBody>
              <a:bodyPr wrap="square" rtlCol="0">
                <a:spAutoFit/>
              </a:bodyPr>
              <a:lstStyle/>
              <a:p>
                <a:r>
                  <a:rPr lang="cs-CZ" sz="2400" dirty="0">
                    <a:solidFill>
                      <a:schemeClr val="tx1"/>
                    </a:solidFill>
                    <a:latin typeface="Cambria Math" panose="02040503050406030204" pitchFamily="18" charset="0"/>
                    <a:ea typeface="Cambria Math" panose="02040503050406030204" pitchFamily="18" charset="0"/>
                  </a:rPr>
                  <a:t>x</a:t>
                </a:r>
                <a14:m>
                  <m:oMath xmlns:m="http://schemas.openxmlformats.org/officeDocument/2006/math">
                    <m:r>
                      <a:rPr lang="cs-CZ" sz="2400" b="0" i="0" dirty="0" smtClean="0">
                        <a:solidFill>
                          <a:schemeClr val="tx1"/>
                        </a:solidFill>
                        <a:latin typeface="Cambria Math" panose="02040503050406030204" pitchFamily="18" charset="0"/>
                      </a:rPr>
                      <m:t> + 3</m:t>
                    </m:r>
                    <m:r>
                      <m:rPr>
                        <m:sty m:val="p"/>
                      </m:rPr>
                      <a:rPr lang="cs-CZ" sz="2400" b="0" i="0" dirty="0" smtClean="0">
                        <a:solidFill>
                          <a:schemeClr val="tx1"/>
                        </a:solidFill>
                        <a:latin typeface="Cambria Math" panose="02040503050406030204" pitchFamily="18" charset="0"/>
                      </a:rPr>
                      <m:t>x</m:t>
                    </m:r>
                    <m:r>
                      <a:rPr lang="cs-CZ" sz="2400" b="0" i="0" dirty="0" smtClean="0">
                        <a:solidFill>
                          <a:schemeClr val="tx1"/>
                        </a:solidFill>
                        <a:latin typeface="Cambria Math" panose="02040503050406030204" pitchFamily="18" charset="0"/>
                      </a:rPr>
                      <m:t>+108=6</m:t>
                    </m:r>
                    <m:r>
                      <m:rPr>
                        <m:sty m:val="p"/>
                      </m:rPr>
                      <a:rPr lang="cs-CZ" sz="2400" b="0" i="0" dirty="0" smtClean="0">
                        <a:solidFill>
                          <a:schemeClr val="tx1"/>
                        </a:solidFill>
                        <a:latin typeface="Cambria Math" panose="02040503050406030204" pitchFamily="18" charset="0"/>
                      </a:rPr>
                      <m:t>x</m:t>
                    </m:r>
                  </m:oMath>
                </a14:m>
                <a:endParaRPr lang="cs-CZ" sz="2400" dirty="0">
                  <a:solidFill>
                    <a:schemeClr val="tx1"/>
                  </a:solidFill>
                </a:endParaRPr>
              </a:p>
            </p:txBody>
          </p:sp>
        </mc:Choice>
        <mc:Fallback xmlns="">
          <p:sp>
            <p:nvSpPr>
              <p:cNvPr id="50" name="TextovéPole 49">
                <a:extLst>
                  <a:ext uri="{FF2B5EF4-FFF2-40B4-BE49-F238E27FC236}">
                    <a16:creationId xmlns:a16="http://schemas.microsoft.com/office/drawing/2014/main" id="{EF88E543-034A-4E86-BB3C-929306624ECC}"/>
                  </a:ext>
                </a:extLst>
              </p:cNvPr>
              <p:cNvSpPr txBox="1">
                <a:spLocks noRot="1" noChangeAspect="1" noMove="1" noResize="1" noEditPoints="1" noAdjustHandles="1" noChangeArrowheads="1" noChangeShapeType="1" noTextEdit="1"/>
              </p:cNvSpPr>
              <p:nvPr/>
            </p:nvSpPr>
            <p:spPr>
              <a:xfrm>
                <a:off x="478459" y="5156545"/>
                <a:ext cx="3306726" cy="461665"/>
              </a:xfrm>
              <a:prstGeom prst="rect">
                <a:avLst/>
              </a:prstGeom>
              <a:blipFill>
                <a:blip r:embed="rId6"/>
                <a:stretch>
                  <a:fillRect l="-2762" t="-13158" b="-26316"/>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1" name="TextovéPole 50">
                <a:extLst>
                  <a:ext uri="{FF2B5EF4-FFF2-40B4-BE49-F238E27FC236}">
                    <a16:creationId xmlns:a16="http://schemas.microsoft.com/office/drawing/2014/main" id="{1ABB3BA5-DDC0-485C-BE48-5C4A674A8954}"/>
                  </a:ext>
                </a:extLst>
              </p:cNvPr>
              <p:cNvSpPr txBox="1"/>
              <p:nvPr/>
            </p:nvSpPr>
            <p:spPr>
              <a:xfrm>
                <a:off x="903765" y="5631560"/>
                <a:ext cx="330672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400" b="0" i="0" dirty="0" smtClean="0">
                          <a:solidFill>
                            <a:schemeClr val="tx1"/>
                          </a:solidFill>
                          <a:latin typeface="Cambria Math" panose="02040503050406030204" pitchFamily="18" charset="0"/>
                        </a:rPr>
                        <m:t>−2</m:t>
                      </m:r>
                      <m:r>
                        <m:rPr>
                          <m:sty m:val="p"/>
                        </m:rPr>
                        <a:rPr lang="cs-CZ" sz="2400" b="0" i="0" dirty="0" smtClean="0">
                          <a:solidFill>
                            <a:schemeClr val="tx1"/>
                          </a:solidFill>
                          <a:latin typeface="Cambria Math" panose="02040503050406030204" pitchFamily="18" charset="0"/>
                        </a:rPr>
                        <m:t>x</m:t>
                      </m:r>
                      <m:r>
                        <a:rPr lang="cs-CZ" sz="2400" b="0" i="0" dirty="0" smtClean="0">
                          <a:solidFill>
                            <a:schemeClr val="tx1"/>
                          </a:solidFill>
                          <a:latin typeface="Cambria Math" panose="02040503050406030204" pitchFamily="18" charset="0"/>
                        </a:rPr>
                        <m:t>=−108</m:t>
                      </m:r>
                    </m:oMath>
                  </m:oMathPara>
                </a14:m>
                <a:endParaRPr lang="cs-CZ" sz="2400" dirty="0">
                  <a:solidFill>
                    <a:schemeClr val="tx1"/>
                  </a:solidFill>
                </a:endParaRPr>
              </a:p>
            </p:txBody>
          </p:sp>
        </mc:Choice>
        <mc:Fallback xmlns="">
          <p:sp>
            <p:nvSpPr>
              <p:cNvPr id="51" name="TextovéPole 50">
                <a:extLst>
                  <a:ext uri="{FF2B5EF4-FFF2-40B4-BE49-F238E27FC236}">
                    <a16:creationId xmlns:a16="http://schemas.microsoft.com/office/drawing/2014/main" id="{1ABB3BA5-DDC0-485C-BE48-5C4A674A8954}"/>
                  </a:ext>
                </a:extLst>
              </p:cNvPr>
              <p:cNvSpPr txBox="1">
                <a:spLocks noRot="1" noChangeAspect="1" noMove="1" noResize="1" noEditPoints="1" noAdjustHandles="1" noChangeArrowheads="1" noChangeShapeType="1" noTextEdit="1"/>
              </p:cNvSpPr>
              <p:nvPr/>
            </p:nvSpPr>
            <p:spPr>
              <a:xfrm>
                <a:off x="903765" y="5631560"/>
                <a:ext cx="3306726" cy="461665"/>
              </a:xfrm>
              <a:prstGeom prst="rect">
                <a:avLst/>
              </a:prstGeom>
              <a:blipFill>
                <a:blip r:embed="rId7"/>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3" name="TextovéPole 52">
                <a:extLst>
                  <a:ext uri="{FF2B5EF4-FFF2-40B4-BE49-F238E27FC236}">
                    <a16:creationId xmlns:a16="http://schemas.microsoft.com/office/drawing/2014/main" id="{95AB2391-7817-4DC1-8D7E-E7A71FE3856D}"/>
                  </a:ext>
                </a:extLst>
              </p:cNvPr>
              <p:cNvSpPr txBox="1"/>
              <p:nvPr/>
            </p:nvSpPr>
            <p:spPr>
              <a:xfrm>
                <a:off x="787695" y="6138471"/>
                <a:ext cx="330672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400" b="1" i="0" dirty="0" smtClean="0">
                          <a:solidFill>
                            <a:schemeClr val="tx1"/>
                          </a:solidFill>
                          <a:latin typeface="Cambria Math" panose="02040503050406030204" pitchFamily="18" charset="0"/>
                        </a:rPr>
                        <m:t>𝐱</m:t>
                      </m:r>
                      <m:r>
                        <a:rPr lang="cs-CZ" sz="2400" b="1" i="0" dirty="0" smtClean="0">
                          <a:solidFill>
                            <a:schemeClr val="tx1"/>
                          </a:solidFill>
                          <a:latin typeface="Cambria Math" panose="02040503050406030204" pitchFamily="18" charset="0"/>
                        </a:rPr>
                        <m:t>=</m:t>
                      </m:r>
                      <m:r>
                        <a:rPr lang="cs-CZ" sz="2400" b="1" i="0" dirty="0" smtClean="0">
                          <a:solidFill>
                            <a:schemeClr val="tx1"/>
                          </a:solidFill>
                          <a:latin typeface="Cambria Math" panose="02040503050406030204" pitchFamily="18" charset="0"/>
                        </a:rPr>
                        <m:t>𝟓𝟒</m:t>
                      </m:r>
                    </m:oMath>
                  </m:oMathPara>
                </a14:m>
                <a:endParaRPr lang="cs-CZ" sz="2400" b="1" dirty="0">
                  <a:solidFill>
                    <a:schemeClr val="tx1"/>
                  </a:solidFill>
                </a:endParaRPr>
              </a:p>
            </p:txBody>
          </p:sp>
        </mc:Choice>
        <mc:Fallback xmlns="">
          <p:sp>
            <p:nvSpPr>
              <p:cNvPr id="53" name="TextovéPole 52">
                <a:extLst>
                  <a:ext uri="{FF2B5EF4-FFF2-40B4-BE49-F238E27FC236}">
                    <a16:creationId xmlns:a16="http://schemas.microsoft.com/office/drawing/2014/main" id="{95AB2391-7817-4DC1-8D7E-E7A71FE3856D}"/>
                  </a:ext>
                </a:extLst>
              </p:cNvPr>
              <p:cNvSpPr txBox="1">
                <a:spLocks noRot="1" noChangeAspect="1" noMove="1" noResize="1" noEditPoints="1" noAdjustHandles="1" noChangeArrowheads="1" noChangeShapeType="1" noTextEdit="1"/>
              </p:cNvSpPr>
              <p:nvPr/>
            </p:nvSpPr>
            <p:spPr>
              <a:xfrm>
                <a:off x="787695" y="6138471"/>
                <a:ext cx="3306726" cy="461665"/>
              </a:xfrm>
              <a:prstGeom prst="rect">
                <a:avLst/>
              </a:prstGeom>
              <a:blipFill>
                <a:blip r:embed="rId8"/>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4" name="TextovéPole 53">
                <a:extLst>
                  <a:ext uri="{FF2B5EF4-FFF2-40B4-BE49-F238E27FC236}">
                    <a16:creationId xmlns:a16="http://schemas.microsoft.com/office/drawing/2014/main" id="{74DF8A84-C826-4C69-9455-2E7002313BF5}"/>
                  </a:ext>
                </a:extLst>
              </p:cNvPr>
              <p:cNvSpPr txBox="1"/>
              <p:nvPr/>
            </p:nvSpPr>
            <p:spPr>
              <a:xfrm>
                <a:off x="3952321" y="1950829"/>
                <a:ext cx="60140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400" b="1" i="0" dirty="0" smtClean="0">
                          <a:solidFill>
                            <a:schemeClr val="tx1"/>
                          </a:solidFill>
                          <a:latin typeface="Cambria Math" panose="02040503050406030204" pitchFamily="18" charset="0"/>
                        </a:rPr>
                        <m:t>𝟓𝟒</m:t>
                      </m:r>
                    </m:oMath>
                  </m:oMathPara>
                </a14:m>
                <a:endParaRPr lang="cs-CZ" sz="2400" b="1" dirty="0">
                  <a:solidFill>
                    <a:schemeClr val="tx1"/>
                  </a:solidFill>
                </a:endParaRPr>
              </a:p>
            </p:txBody>
          </p:sp>
        </mc:Choice>
        <mc:Fallback xmlns="">
          <p:sp>
            <p:nvSpPr>
              <p:cNvPr id="54" name="TextovéPole 53">
                <a:extLst>
                  <a:ext uri="{FF2B5EF4-FFF2-40B4-BE49-F238E27FC236}">
                    <a16:creationId xmlns:a16="http://schemas.microsoft.com/office/drawing/2014/main" id="{74DF8A84-C826-4C69-9455-2E7002313BF5}"/>
                  </a:ext>
                </a:extLst>
              </p:cNvPr>
              <p:cNvSpPr txBox="1">
                <a:spLocks noRot="1" noChangeAspect="1" noMove="1" noResize="1" noEditPoints="1" noAdjustHandles="1" noChangeArrowheads="1" noChangeShapeType="1" noTextEdit="1"/>
              </p:cNvSpPr>
              <p:nvPr/>
            </p:nvSpPr>
            <p:spPr>
              <a:xfrm>
                <a:off x="3952321" y="1950829"/>
                <a:ext cx="601409" cy="461665"/>
              </a:xfrm>
              <a:prstGeom prst="rect">
                <a:avLst/>
              </a:prstGeom>
              <a:blipFill>
                <a:blip r:embed="rId9"/>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5" name="TextovéPole 54">
                <a:extLst>
                  <a:ext uri="{FF2B5EF4-FFF2-40B4-BE49-F238E27FC236}">
                    <a16:creationId xmlns:a16="http://schemas.microsoft.com/office/drawing/2014/main" id="{950459DC-B54B-4BC5-B978-39A50B5A9108}"/>
                  </a:ext>
                </a:extLst>
              </p:cNvPr>
              <p:cNvSpPr txBox="1"/>
              <p:nvPr/>
            </p:nvSpPr>
            <p:spPr>
              <a:xfrm>
                <a:off x="3959644" y="2549238"/>
                <a:ext cx="60140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400" b="0" i="0" dirty="0" smtClean="0">
                          <a:solidFill>
                            <a:schemeClr val="tx1"/>
                          </a:solidFill>
                          <a:latin typeface="Cambria Math" panose="02040503050406030204" pitchFamily="18" charset="0"/>
                        </a:rPr>
                        <m:t>9</m:t>
                      </m:r>
                    </m:oMath>
                  </m:oMathPara>
                </a14:m>
                <a:endParaRPr lang="cs-CZ" sz="2400" dirty="0">
                  <a:solidFill>
                    <a:schemeClr val="tx1"/>
                  </a:solidFill>
                </a:endParaRPr>
              </a:p>
            </p:txBody>
          </p:sp>
        </mc:Choice>
        <mc:Fallback xmlns="">
          <p:sp>
            <p:nvSpPr>
              <p:cNvPr id="55" name="TextovéPole 54">
                <a:extLst>
                  <a:ext uri="{FF2B5EF4-FFF2-40B4-BE49-F238E27FC236}">
                    <a16:creationId xmlns:a16="http://schemas.microsoft.com/office/drawing/2014/main" id="{950459DC-B54B-4BC5-B978-39A50B5A9108}"/>
                  </a:ext>
                </a:extLst>
              </p:cNvPr>
              <p:cNvSpPr txBox="1">
                <a:spLocks noRot="1" noChangeAspect="1" noMove="1" noResize="1" noEditPoints="1" noAdjustHandles="1" noChangeArrowheads="1" noChangeShapeType="1" noTextEdit="1"/>
              </p:cNvSpPr>
              <p:nvPr/>
            </p:nvSpPr>
            <p:spPr>
              <a:xfrm>
                <a:off x="3959644" y="2549238"/>
                <a:ext cx="601409" cy="461665"/>
              </a:xfrm>
              <a:prstGeom prst="rect">
                <a:avLst/>
              </a:prstGeom>
              <a:blipFill>
                <a:blip r:embed="rId10"/>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6" name="TextovéPole 55">
                <a:extLst>
                  <a:ext uri="{FF2B5EF4-FFF2-40B4-BE49-F238E27FC236}">
                    <a16:creationId xmlns:a16="http://schemas.microsoft.com/office/drawing/2014/main" id="{13D80764-3E49-4AC7-8726-1FD0B39B07E6}"/>
                  </a:ext>
                </a:extLst>
              </p:cNvPr>
              <p:cNvSpPr txBox="1"/>
              <p:nvPr/>
            </p:nvSpPr>
            <p:spPr>
              <a:xfrm>
                <a:off x="4017727" y="3166116"/>
                <a:ext cx="60140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400" b="0" i="0" dirty="0" smtClean="0">
                          <a:solidFill>
                            <a:schemeClr val="tx1"/>
                          </a:solidFill>
                          <a:latin typeface="Cambria Math" panose="02040503050406030204" pitchFamily="18" charset="0"/>
                        </a:rPr>
                        <m:t>27</m:t>
                      </m:r>
                    </m:oMath>
                  </m:oMathPara>
                </a14:m>
                <a:endParaRPr lang="cs-CZ" sz="2400" dirty="0">
                  <a:solidFill>
                    <a:schemeClr val="tx1"/>
                  </a:solidFill>
                </a:endParaRPr>
              </a:p>
            </p:txBody>
          </p:sp>
        </mc:Choice>
        <mc:Fallback xmlns="">
          <p:sp>
            <p:nvSpPr>
              <p:cNvPr id="56" name="TextovéPole 55">
                <a:extLst>
                  <a:ext uri="{FF2B5EF4-FFF2-40B4-BE49-F238E27FC236}">
                    <a16:creationId xmlns:a16="http://schemas.microsoft.com/office/drawing/2014/main" id="{13D80764-3E49-4AC7-8726-1FD0B39B07E6}"/>
                  </a:ext>
                </a:extLst>
              </p:cNvPr>
              <p:cNvSpPr txBox="1">
                <a:spLocks noRot="1" noChangeAspect="1" noMove="1" noResize="1" noEditPoints="1" noAdjustHandles="1" noChangeArrowheads="1" noChangeShapeType="1" noTextEdit="1"/>
              </p:cNvSpPr>
              <p:nvPr/>
            </p:nvSpPr>
            <p:spPr>
              <a:xfrm>
                <a:off x="4017727" y="3166116"/>
                <a:ext cx="601409" cy="461665"/>
              </a:xfrm>
              <a:prstGeom prst="rect">
                <a:avLst/>
              </a:prstGeom>
              <a:blipFill>
                <a:blip r:embed="rId11"/>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7" name="TextovéPole 56">
                <a:extLst>
                  <a:ext uri="{FF2B5EF4-FFF2-40B4-BE49-F238E27FC236}">
                    <a16:creationId xmlns:a16="http://schemas.microsoft.com/office/drawing/2014/main" id="{8CE306AE-19E6-48DA-B33B-A1BC0B50D85B}"/>
                  </a:ext>
                </a:extLst>
              </p:cNvPr>
              <p:cNvSpPr txBox="1"/>
              <p:nvPr/>
            </p:nvSpPr>
            <p:spPr>
              <a:xfrm>
                <a:off x="5546978" y="5933828"/>
                <a:ext cx="2586930" cy="47327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cs-CZ" sz="2400" b="0" i="0" dirty="0" smtClean="0">
                          <a:solidFill>
                            <a:schemeClr val="tx1"/>
                          </a:solidFill>
                          <a:latin typeface="Cambria Math" panose="02040503050406030204" pitchFamily="18" charset="0"/>
                        </a:rPr>
                        <m:t>Š</m:t>
                      </m:r>
                      <m:r>
                        <m:rPr>
                          <m:sty m:val="p"/>
                        </m:rPr>
                        <a:rPr lang="cs-CZ" sz="2400" b="0" i="0" dirty="0" smtClean="0">
                          <a:solidFill>
                            <a:schemeClr val="tx1"/>
                          </a:solidFill>
                          <a:latin typeface="Cambria Math" panose="02040503050406030204" pitchFamily="18" charset="0"/>
                        </a:rPr>
                        <m:t>kola</m:t>
                      </m:r>
                      <m:r>
                        <a:rPr lang="cs-CZ" sz="2400" b="0" i="0" dirty="0" smtClean="0">
                          <a:solidFill>
                            <a:schemeClr val="tx1"/>
                          </a:solidFill>
                          <a:latin typeface="Cambria Math" panose="02040503050406030204" pitchFamily="18" charset="0"/>
                        </a:rPr>
                        <m:t> </m:t>
                      </m:r>
                      <m:r>
                        <m:rPr>
                          <m:sty m:val="p"/>
                        </m:rPr>
                        <a:rPr lang="cs-CZ" sz="2400" b="0" i="0" dirty="0" smtClean="0">
                          <a:solidFill>
                            <a:schemeClr val="tx1"/>
                          </a:solidFill>
                          <a:latin typeface="Cambria Math" panose="02040503050406030204" pitchFamily="18" charset="0"/>
                        </a:rPr>
                        <m:t>m</m:t>
                      </m:r>
                      <m:r>
                        <a:rPr lang="cs-CZ" sz="2400" b="0" i="0" dirty="0" smtClean="0">
                          <a:solidFill>
                            <a:schemeClr val="tx1"/>
                          </a:solidFill>
                          <a:latin typeface="Cambria Math" panose="02040503050406030204" pitchFamily="18" charset="0"/>
                        </a:rPr>
                        <m:t>á 54 </m:t>
                      </m:r>
                      <m:r>
                        <m:rPr>
                          <m:sty m:val="p"/>
                        </m:rPr>
                        <a:rPr lang="cs-CZ" sz="2400" b="0" i="0" dirty="0" smtClean="0">
                          <a:solidFill>
                            <a:schemeClr val="tx1"/>
                          </a:solidFill>
                          <a:latin typeface="Cambria Math" panose="02040503050406030204" pitchFamily="18" charset="0"/>
                        </a:rPr>
                        <m:t>oken</m:t>
                      </m:r>
                      <m:r>
                        <a:rPr lang="cs-CZ" sz="2400" b="0" i="0" dirty="0" smtClean="0">
                          <a:solidFill>
                            <a:schemeClr val="tx1"/>
                          </a:solidFill>
                          <a:latin typeface="Cambria Math" panose="02040503050406030204" pitchFamily="18" charset="0"/>
                        </a:rPr>
                        <m:t>.</m:t>
                      </m:r>
                    </m:oMath>
                  </m:oMathPara>
                </a14:m>
                <a:endParaRPr lang="cs-CZ" sz="2400" b="1" dirty="0">
                  <a:solidFill>
                    <a:schemeClr val="tx1"/>
                  </a:solidFill>
                </a:endParaRPr>
              </a:p>
            </p:txBody>
          </p:sp>
        </mc:Choice>
        <mc:Fallback xmlns="">
          <p:sp>
            <p:nvSpPr>
              <p:cNvPr id="57" name="TextovéPole 56">
                <a:extLst>
                  <a:ext uri="{FF2B5EF4-FFF2-40B4-BE49-F238E27FC236}">
                    <a16:creationId xmlns:a16="http://schemas.microsoft.com/office/drawing/2014/main" id="{8CE306AE-19E6-48DA-B33B-A1BC0B50D85B}"/>
                  </a:ext>
                </a:extLst>
              </p:cNvPr>
              <p:cNvSpPr txBox="1">
                <a:spLocks noRot="1" noChangeAspect="1" noMove="1" noResize="1" noEditPoints="1" noAdjustHandles="1" noChangeArrowheads="1" noChangeShapeType="1" noTextEdit="1"/>
              </p:cNvSpPr>
              <p:nvPr/>
            </p:nvSpPr>
            <p:spPr>
              <a:xfrm>
                <a:off x="5546978" y="5933828"/>
                <a:ext cx="2586930" cy="473271"/>
              </a:xfrm>
              <a:prstGeom prst="rect">
                <a:avLst/>
              </a:prstGeom>
              <a:blipFill>
                <a:blip r:embed="rId12"/>
                <a:stretch>
                  <a:fillRect l="-1887" b="-1282"/>
                </a:stretch>
              </a:blipFill>
            </p:spPr>
            <p:txBody>
              <a:bodyPr/>
              <a:lstStyle/>
              <a:p>
                <a:r>
                  <a:rPr lang="cs-CZ">
                    <a:noFill/>
                  </a:rPr>
                  <a:t> </a:t>
                </a:r>
              </a:p>
            </p:txBody>
          </p:sp>
        </mc:Fallback>
      </mc:AlternateContent>
      <p:sp>
        <p:nvSpPr>
          <p:cNvPr id="58" name="TextovéPole 57">
            <a:extLst>
              <a:ext uri="{FF2B5EF4-FFF2-40B4-BE49-F238E27FC236}">
                <a16:creationId xmlns:a16="http://schemas.microsoft.com/office/drawing/2014/main" id="{26CA4C41-7B76-4259-9A1C-9CB975150163}"/>
              </a:ext>
            </a:extLst>
          </p:cNvPr>
          <p:cNvSpPr txBox="1"/>
          <p:nvPr/>
        </p:nvSpPr>
        <p:spPr>
          <a:xfrm>
            <a:off x="776173" y="3803355"/>
            <a:ext cx="3306726" cy="461665"/>
          </a:xfrm>
          <a:prstGeom prst="rect">
            <a:avLst/>
          </a:prstGeom>
          <a:noFill/>
        </p:spPr>
        <p:txBody>
          <a:bodyPr wrap="square" rtlCol="0">
            <a:spAutoFit/>
          </a:bodyPr>
          <a:lstStyle/>
          <a:p>
            <a:r>
              <a:rPr lang="cs-CZ" sz="2400" dirty="0">
                <a:latin typeface="Cambria Math" panose="02040503050406030204" pitchFamily="18" charset="0"/>
                <a:ea typeface="Cambria Math" panose="02040503050406030204" pitchFamily="18" charset="0"/>
              </a:rPr>
              <a:t>3.den …………. 18</a:t>
            </a:r>
            <a:endParaRPr lang="cs-CZ" sz="2400" dirty="0"/>
          </a:p>
        </p:txBody>
      </p:sp>
      <p:sp>
        <p:nvSpPr>
          <p:cNvPr id="59" name="TextovéPole 58">
            <a:extLst>
              <a:ext uri="{FF2B5EF4-FFF2-40B4-BE49-F238E27FC236}">
                <a16:creationId xmlns:a16="http://schemas.microsoft.com/office/drawing/2014/main" id="{23C4B1DF-A609-45D7-BFE2-110615EC8841}"/>
              </a:ext>
            </a:extLst>
          </p:cNvPr>
          <p:cNvSpPr txBox="1"/>
          <p:nvPr/>
        </p:nvSpPr>
        <p:spPr>
          <a:xfrm>
            <a:off x="3818137" y="4532844"/>
            <a:ext cx="897489" cy="461665"/>
          </a:xfrm>
          <a:prstGeom prst="rect">
            <a:avLst/>
          </a:prstGeom>
          <a:noFill/>
        </p:spPr>
        <p:txBody>
          <a:bodyPr wrap="square" rtlCol="0">
            <a:spAutoFit/>
          </a:bodyPr>
          <a:lstStyle/>
          <a:p>
            <a:r>
              <a:rPr lang="cs-CZ" sz="2400" dirty="0"/>
              <a:t>/ .6</a:t>
            </a:r>
          </a:p>
        </p:txBody>
      </p:sp>
      <p:sp>
        <p:nvSpPr>
          <p:cNvPr id="60" name="TextovéPole 59">
            <a:extLst>
              <a:ext uri="{FF2B5EF4-FFF2-40B4-BE49-F238E27FC236}">
                <a16:creationId xmlns:a16="http://schemas.microsoft.com/office/drawing/2014/main" id="{F10D3DCD-A475-4558-A60B-DD0DEA7AA082}"/>
              </a:ext>
            </a:extLst>
          </p:cNvPr>
          <p:cNvSpPr txBox="1"/>
          <p:nvPr/>
        </p:nvSpPr>
        <p:spPr>
          <a:xfrm>
            <a:off x="3757476" y="5149618"/>
            <a:ext cx="1505647" cy="461665"/>
          </a:xfrm>
          <a:prstGeom prst="rect">
            <a:avLst/>
          </a:prstGeom>
          <a:noFill/>
        </p:spPr>
        <p:txBody>
          <a:bodyPr wrap="square" rtlCol="0">
            <a:spAutoFit/>
          </a:bodyPr>
          <a:lstStyle/>
          <a:p>
            <a:r>
              <a:rPr lang="cs-CZ" sz="2400" dirty="0"/>
              <a:t>/ -6x -108</a:t>
            </a:r>
          </a:p>
        </p:txBody>
      </p:sp>
      <p:sp>
        <p:nvSpPr>
          <p:cNvPr id="61" name="TextovéPole 60">
            <a:extLst>
              <a:ext uri="{FF2B5EF4-FFF2-40B4-BE49-F238E27FC236}">
                <a16:creationId xmlns:a16="http://schemas.microsoft.com/office/drawing/2014/main" id="{D8CC3754-A364-460D-BBFC-5C10FD46F674}"/>
              </a:ext>
            </a:extLst>
          </p:cNvPr>
          <p:cNvSpPr txBox="1"/>
          <p:nvPr/>
        </p:nvSpPr>
        <p:spPr>
          <a:xfrm>
            <a:off x="3693675" y="5625444"/>
            <a:ext cx="1505647" cy="461665"/>
          </a:xfrm>
          <a:prstGeom prst="rect">
            <a:avLst/>
          </a:prstGeom>
          <a:noFill/>
        </p:spPr>
        <p:txBody>
          <a:bodyPr wrap="square" rtlCol="0">
            <a:spAutoFit/>
          </a:bodyPr>
          <a:lstStyle/>
          <a:p>
            <a:r>
              <a:rPr lang="cs-CZ" sz="2400" dirty="0"/>
              <a:t>/ : (-2)</a:t>
            </a:r>
          </a:p>
        </p:txBody>
      </p:sp>
      <p:sp>
        <p:nvSpPr>
          <p:cNvPr id="62" name="TextovéPole 61">
            <a:extLst>
              <a:ext uri="{FF2B5EF4-FFF2-40B4-BE49-F238E27FC236}">
                <a16:creationId xmlns:a16="http://schemas.microsoft.com/office/drawing/2014/main" id="{C01BA02E-22E3-4C72-B7A6-A875E96F20F5}"/>
              </a:ext>
            </a:extLst>
          </p:cNvPr>
          <p:cNvSpPr txBox="1"/>
          <p:nvPr/>
        </p:nvSpPr>
        <p:spPr>
          <a:xfrm>
            <a:off x="5795111" y="3844766"/>
            <a:ext cx="2809337" cy="461665"/>
          </a:xfrm>
          <a:prstGeom prst="rect">
            <a:avLst/>
          </a:prstGeom>
          <a:noFill/>
        </p:spPr>
        <p:txBody>
          <a:bodyPr wrap="square" rtlCol="0">
            <a:spAutoFit/>
          </a:bodyPr>
          <a:lstStyle/>
          <a:p>
            <a:r>
              <a:rPr lang="cs-CZ" sz="2400" dirty="0"/>
              <a:t>Zk. 9 + 27 + 18 = 54</a:t>
            </a:r>
          </a:p>
        </p:txBody>
      </p:sp>
      <p:pic>
        <p:nvPicPr>
          <p:cNvPr id="63" name="Obrázek 62" descr="Obsah obrázku budova&#10;&#10;Popis byl vytvořen automaticky">
            <a:extLst>
              <a:ext uri="{FF2B5EF4-FFF2-40B4-BE49-F238E27FC236}">
                <a16:creationId xmlns:a16="http://schemas.microsoft.com/office/drawing/2014/main" id="{30F4E745-1FFC-4E62-875A-8E45A48D4F0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60246" y="1467652"/>
            <a:ext cx="2175235" cy="2160129"/>
          </a:xfrm>
          <a:prstGeom prst="rect">
            <a:avLst/>
          </a:prstGeom>
        </p:spPr>
      </p:pic>
    </p:spTree>
    <p:extLst>
      <p:ext uri="{BB962C8B-B14F-4D97-AF65-F5344CB8AC3E}">
        <p14:creationId xmlns:p14="http://schemas.microsoft.com/office/powerpoint/2010/main" val="942037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p:cNvSpPr>
            <a:spLocks noChangeArrowheads="1"/>
          </p:cNvSpPr>
          <p:nvPr/>
        </p:nvSpPr>
        <p:spPr bwMode="auto">
          <a:xfrm>
            <a:off x="107504" y="620687"/>
            <a:ext cx="7027074" cy="792089"/>
          </a:xfrm>
          <a:prstGeom prst="rect">
            <a:avLst/>
          </a:prstGeom>
          <a:noFill/>
          <a:ln w="9525">
            <a:noFill/>
            <a:miter lim="800000"/>
            <a:headEnd/>
            <a:tailEnd/>
          </a:ln>
          <a:effectLst/>
        </p:spPr>
        <p:txBody>
          <a:bodyPr anchor="t"/>
          <a:lstStyle/>
          <a:p>
            <a:pPr indent="-342900"/>
            <a:r>
              <a:rPr lang="cs-CZ" sz="2400" dirty="0">
                <a:cs typeface="Times New Roman" pitchFamily="18" charset="0"/>
              </a:rPr>
              <a:t>Určete čísla, pro která platí, že 20 % z jejich součtu je 6 a</a:t>
            </a:r>
            <a:r>
              <a:rPr lang="cs-CZ" sz="2400" dirty="0">
                <a:solidFill>
                  <a:schemeClr val="accent2"/>
                </a:solidFill>
              </a:rPr>
              <a:t> </a:t>
            </a:r>
            <a:r>
              <a:rPr lang="cs-CZ" sz="2400" dirty="0">
                <a:cs typeface="Times New Roman" pitchFamily="18" charset="0"/>
              </a:rPr>
              <a:t>třetina jejich rozdílu je 2. </a:t>
            </a:r>
          </a:p>
        </p:txBody>
      </p:sp>
      <mc:AlternateContent xmlns:mc="http://schemas.openxmlformats.org/markup-compatibility/2006" xmlns:a14="http://schemas.microsoft.com/office/drawing/2010/main">
        <mc:Choice Requires="a14">
          <p:sp>
            <p:nvSpPr>
              <p:cNvPr id="26" name="TextovéPole 25"/>
              <p:cNvSpPr txBox="1"/>
              <p:nvPr/>
            </p:nvSpPr>
            <p:spPr>
              <a:xfrm>
                <a:off x="455471" y="2443642"/>
                <a:ext cx="1956289" cy="8191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cs-CZ" sz="2600" i="1" smtClean="0">
                              <a:latin typeface="Cambria Math" panose="02040503050406030204" pitchFamily="18" charset="0"/>
                              <a:cs typeface="Times New Roman" pitchFamily="18" charset="0"/>
                            </a:rPr>
                          </m:ctrlPr>
                        </m:fPr>
                        <m:num>
                          <m:r>
                            <m:rPr>
                              <m:sty m:val="p"/>
                            </m:rPr>
                            <a:rPr lang="cs-CZ" sz="2600" b="0" i="0" smtClean="0">
                              <a:latin typeface="Cambria Math" panose="02040503050406030204" pitchFamily="18" charset="0"/>
                              <a:cs typeface="Times New Roman" pitchFamily="18" charset="0"/>
                            </a:rPr>
                            <m:t>x</m:t>
                          </m:r>
                          <m:r>
                            <a:rPr lang="cs-CZ" sz="2600" b="0" i="0" smtClean="0">
                              <a:latin typeface="Cambria Math" panose="02040503050406030204" pitchFamily="18" charset="0"/>
                              <a:cs typeface="Times New Roman" pitchFamily="18" charset="0"/>
                            </a:rPr>
                            <m:t>+</m:t>
                          </m:r>
                          <m:r>
                            <m:rPr>
                              <m:sty m:val="p"/>
                            </m:rPr>
                            <a:rPr lang="cs-CZ" sz="2600" b="0" i="0" smtClean="0">
                              <a:latin typeface="Cambria Math" panose="02040503050406030204" pitchFamily="18" charset="0"/>
                              <a:cs typeface="Times New Roman" pitchFamily="18" charset="0"/>
                            </a:rPr>
                            <m:t>y</m:t>
                          </m:r>
                        </m:num>
                        <m:den>
                          <m:r>
                            <a:rPr lang="cs-CZ" sz="2600" b="0" i="0" smtClean="0">
                              <a:latin typeface="Cambria Math" panose="02040503050406030204" pitchFamily="18" charset="0"/>
                              <a:cs typeface="Times New Roman" pitchFamily="18" charset="0"/>
                            </a:rPr>
                            <m:t>5</m:t>
                          </m:r>
                        </m:den>
                      </m:f>
                      <m:r>
                        <a:rPr lang="cs-CZ" sz="2600" b="0" i="1" smtClean="0">
                          <a:latin typeface="Cambria Math" panose="02040503050406030204" pitchFamily="18" charset="0"/>
                          <a:cs typeface="Times New Roman" pitchFamily="18" charset="0"/>
                        </a:rPr>
                        <m:t>=</m:t>
                      </m:r>
                      <m:r>
                        <a:rPr lang="cs-CZ" sz="2600" b="0" i="0" smtClean="0">
                          <a:latin typeface="Cambria Math" panose="02040503050406030204" pitchFamily="18" charset="0"/>
                          <a:cs typeface="Times New Roman" pitchFamily="18" charset="0"/>
                        </a:rPr>
                        <m:t>6</m:t>
                      </m:r>
                    </m:oMath>
                  </m:oMathPara>
                </a14:m>
                <a:endParaRPr lang="cs-CZ" sz="2600" dirty="0">
                  <a:cs typeface="Times New Roman" pitchFamily="18" charset="0"/>
                </a:endParaRPr>
              </a:p>
            </p:txBody>
          </p:sp>
        </mc:Choice>
        <mc:Fallback xmlns="">
          <p:sp>
            <p:nvSpPr>
              <p:cNvPr id="26" name="TextovéPole 25"/>
              <p:cNvSpPr txBox="1">
                <a:spLocks noRot="1" noChangeAspect="1" noMove="1" noResize="1" noEditPoints="1" noAdjustHandles="1" noChangeArrowheads="1" noChangeShapeType="1" noTextEdit="1"/>
              </p:cNvSpPr>
              <p:nvPr/>
            </p:nvSpPr>
            <p:spPr>
              <a:xfrm>
                <a:off x="455471" y="2443642"/>
                <a:ext cx="1956289" cy="819199"/>
              </a:xfrm>
              <a:prstGeom prst="rect">
                <a:avLst/>
              </a:prstGeom>
              <a:blipFill>
                <a:blip r:embed="rId3"/>
                <a:stretch>
                  <a:fillRect/>
                </a:stretch>
              </a:blipFill>
            </p:spPr>
            <p:txBody>
              <a:bodyPr/>
              <a:lstStyle/>
              <a:p>
                <a:r>
                  <a:rPr lang="cs-CZ">
                    <a:noFill/>
                  </a:rPr>
                  <a:t> </a:t>
                </a:r>
              </a:p>
            </p:txBody>
          </p:sp>
        </mc:Fallback>
      </mc:AlternateContent>
      <p:sp>
        <p:nvSpPr>
          <p:cNvPr id="27" name="Rectangle 5"/>
          <p:cNvSpPr>
            <a:spLocks noChangeArrowheads="1"/>
          </p:cNvSpPr>
          <p:nvPr/>
        </p:nvSpPr>
        <p:spPr bwMode="auto">
          <a:xfrm>
            <a:off x="323528" y="1480510"/>
            <a:ext cx="1403672" cy="912734"/>
          </a:xfrm>
          <a:prstGeom prst="rect">
            <a:avLst/>
          </a:prstGeom>
          <a:noFill/>
          <a:ln w="9525">
            <a:noFill/>
            <a:miter lim="800000"/>
            <a:headEnd/>
            <a:tailEnd/>
          </a:ln>
          <a:effectLst/>
        </p:spPr>
        <p:txBody>
          <a:bodyPr anchor="t"/>
          <a:lstStyle/>
          <a:p>
            <a:pPr>
              <a:spcAft>
                <a:spcPts val="600"/>
              </a:spcAft>
            </a:pPr>
            <a:r>
              <a:rPr lang="cs-CZ" sz="2600" dirty="0">
                <a:cs typeface="Times New Roman" pitchFamily="18" charset="0"/>
              </a:rPr>
              <a:t>1.číslo …</a:t>
            </a:r>
          </a:p>
          <a:p>
            <a:r>
              <a:rPr lang="cs-CZ" sz="2600" dirty="0">
                <a:cs typeface="Times New Roman" pitchFamily="18" charset="0"/>
              </a:rPr>
              <a:t>2.číslo … </a:t>
            </a:r>
          </a:p>
        </p:txBody>
      </p:sp>
      <p:sp>
        <p:nvSpPr>
          <p:cNvPr id="28" name="TextovéPole 27"/>
          <p:cNvSpPr txBox="1"/>
          <p:nvPr/>
        </p:nvSpPr>
        <p:spPr>
          <a:xfrm>
            <a:off x="674984" y="4941168"/>
            <a:ext cx="1968363" cy="492443"/>
          </a:xfrm>
          <a:prstGeom prst="rect">
            <a:avLst/>
          </a:prstGeom>
          <a:noFill/>
        </p:spPr>
        <p:txBody>
          <a:bodyPr wrap="square" rtlCol="0">
            <a:spAutoFit/>
          </a:bodyPr>
          <a:lstStyle/>
          <a:p>
            <a:r>
              <a:rPr lang="cs-CZ" sz="2600" dirty="0">
                <a:cs typeface="Times New Roman" pitchFamily="18" charset="0"/>
              </a:rPr>
              <a:t>2x       = 36</a:t>
            </a:r>
          </a:p>
        </p:txBody>
      </p:sp>
      <p:cxnSp>
        <p:nvCxnSpPr>
          <p:cNvPr id="29" name="Přímá spojnice 28"/>
          <p:cNvCxnSpPr/>
          <p:nvPr/>
        </p:nvCxnSpPr>
        <p:spPr>
          <a:xfrm flipH="1">
            <a:off x="323528" y="4017838"/>
            <a:ext cx="2160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Přímá spojnice 48"/>
          <p:cNvCxnSpPr/>
          <p:nvPr/>
        </p:nvCxnSpPr>
        <p:spPr>
          <a:xfrm flipH="1">
            <a:off x="323528" y="2405421"/>
            <a:ext cx="2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ovéPole 49"/>
          <p:cNvSpPr txBox="1"/>
          <p:nvPr/>
        </p:nvSpPr>
        <p:spPr>
          <a:xfrm>
            <a:off x="827584" y="5373216"/>
            <a:ext cx="1596250" cy="492443"/>
          </a:xfrm>
          <a:prstGeom prst="rect">
            <a:avLst/>
          </a:prstGeom>
          <a:noFill/>
        </p:spPr>
        <p:txBody>
          <a:bodyPr wrap="square" rtlCol="0">
            <a:spAutoFit/>
          </a:bodyPr>
          <a:lstStyle/>
          <a:p>
            <a:r>
              <a:rPr lang="cs-CZ" sz="2600" b="1" dirty="0">
                <a:cs typeface="Times New Roman" pitchFamily="18" charset="0"/>
              </a:rPr>
              <a:t>      </a:t>
            </a:r>
            <a:r>
              <a:rPr lang="cs-CZ" sz="2600" b="1" u="sng" dirty="0">
                <a:cs typeface="Times New Roman" pitchFamily="18" charset="0"/>
              </a:rPr>
              <a:t>x = 18 </a:t>
            </a:r>
          </a:p>
        </p:txBody>
      </p:sp>
      <p:sp>
        <p:nvSpPr>
          <p:cNvPr id="51" name="TextovéPole 50"/>
          <p:cNvSpPr txBox="1"/>
          <p:nvPr/>
        </p:nvSpPr>
        <p:spPr>
          <a:xfrm>
            <a:off x="715344" y="5934471"/>
            <a:ext cx="1656184" cy="492443"/>
          </a:xfrm>
          <a:prstGeom prst="rect">
            <a:avLst/>
          </a:prstGeom>
          <a:noFill/>
        </p:spPr>
        <p:txBody>
          <a:bodyPr wrap="square" rtlCol="0">
            <a:spAutoFit/>
          </a:bodyPr>
          <a:lstStyle/>
          <a:p>
            <a:r>
              <a:rPr lang="cs-CZ" sz="2600" dirty="0">
                <a:cs typeface="Times New Roman" pitchFamily="18" charset="0"/>
              </a:rPr>
              <a:t>18 + y = 30</a:t>
            </a:r>
          </a:p>
        </p:txBody>
      </p:sp>
      <p:sp>
        <p:nvSpPr>
          <p:cNvPr id="52" name="TextovéPole 51"/>
          <p:cNvSpPr txBox="1"/>
          <p:nvPr/>
        </p:nvSpPr>
        <p:spPr>
          <a:xfrm>
            <a:off x="2639857" y="4911551"/>
            <a:ext cx="864096" cy="492443"/>
          </a:xfrm>
          <a:prstGeom prst="rect">
            <a:avLst/>
          </a:prstGeom>
          <a:noFill/>
        </p:spPr>
        <p:txBody>
          <a:bodyPr wrap="square" rtlCol="0">
            <a:spAutoFit/>
          </a:bodyPr>
          <a:lstStyle/>
          <a:p>
            <a:r>
              <a:rPr lang="cs-CZ" sz="2600" dirty="0">
                <a:cs typeface="Times New Roman" pitchFamily="18" charset="0"/>
              </a:rPr>
              <a:t>/:2</a:t>
            </a:r>
          </a:p>
        </p:txBody>
      </p:sp>
      <p:sp>
        <p:nvSpPr>
          <p:cNvPr id="54" name="Rectangle 5"/>
          <p:cNvSpPr>
            <a:spLocks noChangeArrowheads="1"/>
          </p:cNvSpPr>
          <p:nvPr/>
        </p:nvSpPr>
        <p:spPr bwMode="auto">
          <a:xfrm>
            <a:off x="2070024" y="1503089"/>
            <a:ext cx="582865" cy="461178"/>
          </a:xfrm>
          <a:prstGeom prst="rect">
            <a:avLst/>
          </a:prstGeom>
          <a:noFill/>
          <a:ln w="9525">
            <a:noFill/>
            <a:miter lim="800000"/>
            <a:headEnd/>
            <a:tailEnd/>
          </a:ln>
          <a:effectLst/>
        </p:spPr>
        <p:txBody>
          <a:bodyPr anchor="t"/>
          <a:lstStyle/>
          <a:p>
            <a:pPr algn="ctr"/>
            <a:r>
              <a:rPr lang="cs-CZ" sz="2600" b="1" dirty="0">
                <a:solidFill>
                  <a:srgbClr val="FF0000"/>
                </a:solidFill>
                <a:cs typeface="Times New Roman" pitchFamily="18" charset="0"/>
              </a:rPr>
              <a:t>18</a:t>
            </a:r>
          </a:p>
        </p:txBody>
      </p:sp>
      <p:sp>
        <p:nvSpPr>
          <p:cNvPr id="55" name="Rectangle 18"/>
          <p:cNvSpPr>
            <a:spLocks noChangeArrowheads="1"/>
          </p:cNvSpPr>
          <p:nvPr/>
        </p:nvSpPr>
        <p:spPr bwMode="auto">
          <a:xfrm>
            <a:off x="4814545" y="5960852"/>
            <a:ext cx="2929632" cy="518970"/>
          </a:xfrm>
          <a:prstGeom prst="rect">
            <a:avLst/>
          </a:prstGeom>
          <a:solidFill>
            <a:schemeClr val="bg1"/>
          </a:solidFill>
          <a:ln w="9525">
            <a:noFill/>
            <a:miter lim="800000"/>
            <a:headEnd/>
            <a:tailEnd/>
          </a:ln>
          <a:effectLst/>
        </p:spPr>
        <p:txBody>
          <a:bodyPr anchor="t"/>
          <a:lstStyle/>
          <a:p>
            <a:r>
              <a:rPr lang="cs-CZ" sz="2600" dirty="0">
                <a:cs typeface="Times New Roman" pitchFamily="18" charset="0"/>
              </a:rPr>
              <a:t>Jsou to čísla 18 a 12.</a:t>
            </a:r>
          </a:p>
        </p:txBody>
      </p:sp>
      <p:sp>
        <p:nvSpPr>
          <p:cNvPr id="56" name="TextovéPole 55"/>
          <p:cNvSpPr txBox="1"/>
          <p:nvPr/>
        </p:nvSpPr>
        <p:spPr>
          <a:xfrm>
            <a:off x="2692781" y="3393576"/>
            <a:ext cx="936104" cy="492443"/>
          </a:xfrm>
          <a:prstGeom prst="rect">
            <a:avLst/>
          </a:prstGeom>
          <a:noFill/>
        </p:spPr>
        <p:txBody>
          <a:bodyPr wrap="square" rtlCol="0">
            <a:spAutoFit/>
          </a:bodyPr>
          <a:lstStyle/>
          <a:p>
            <a:r>
              <a:rPr lang="cs-CZ" sz="2600" dirty="0">
                <a:cs typeface="Times New Roman" pitchFamily="18" charset="0"/>
              </a:rPr>
              <a:t>/.3</a:t>
            </a:r>
          </a:p>
        </p:txBody>
      </p:sp>
      <p:sp>
        <p:nvSpPr>
          <p:cNvPr id="57" name="TextovéPole 56"/>
          <p:cNvSpPr txBox="1"/>
          <p:nvPr/>
        </p:nvSpPr>
        <p:spPr>
          <a:xfrm>
            <a:off x="815511" y="4032111"/>
            <a:ext cx="1956289" cy="492443"/>
          </a:xfrm>
          <a:prstGeom prst="rect">
            <a:avLst/>
          </a:prstGeom>
          <a:noFill/>
        </p:spPr>
        <p:txBody>
          <a:bodyPr wrap="square" rtlCol="0">
            <a:spAutoFit/>
          </a:bodyPr>
          <a:lstStyle/>
          <a:p>
            <a:r>
              <a:rPr lang="cs-CZ" sz="2600" dirty="0">
                <a:cs typeface="Times New Roman" pitchFamily="18" charset="0"/>
              </a:rPr>
              <a:t>x + y = 30</a:t>
            </a:r>
          </a:p>
        </p:txBody>
      </p:sp>
      <p:sp>
        <p:nvSpPr>
          <p:cNvPr id="58" name="TextovéPole 57"/>
          <p:cNvSpPr txBox="1"/>
          <p:nvPr/>
        </p:nvSpPr>
        <p:spPr>
          <a:xfrm>
            <a:off x="455470" y="4464159"/>
            <a:ext cx="1884282" cy="492443"/>
          </a:xfrm>
          <a:prstGeom prst="rect">
            <a:avLst/>
          </a:prstGeom>
          <a:noFill/>
        </p:spPr>
        <p:txBody>
          <a:bodyPr wrap="square" rtlCol="0">
            <a:spAutoFit/>
          </a:bodyPr>
          <a:lstStyle/>
          <a:p>
            <a:r>
              <a:rPr lang="cs-CZ" sz="2600" dirty="0">
                <a:cs typeface="Times New Roman" pitchFamily="18" charset="0"/>
              </a:rPr>
              <a:t>     x  - y = 6</a:t>
            </a:r>
          </a:p>
        </p:txBody>
      </p:sp>
      <p:cxnSp>
        <p:nvCxnSpPr>
          <p:cNvPr id="61" name="Přímá spojnice 62"/>
          <p:cNvCxnSpPr/>
          <p:nvPr/>
        </p:nvCxnSpPr>
        <p:spPr>
          <a:xfrm flipH="1">
            <a:off x="281487" y="4935665"/>
            <a:ext cx="2160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ovéPole 63"/>
          <p:cNvSpPr txBox="1"/>
          <p:nvPr/>
        </p:nvSpPr>
        <p:spPr>
          <a:xfrm>
            <a:off x="2639857" y="5934471"/>
            <a:ext cx="864096" cy="492443"/>
          </a:xfrm>
          <a:prstGeom prst="rect">
            <a:avLst/>
          </a:prstGeom>
          <a:noFill/>
        </p:spPr>
        <p:txBody>
          <a:bodyPr wrap="square" rtlCol="0">
            <a:spAutoFit/>
          </a:bodyPr>
          <a:lstStyle/>
          <a:p>
            <a:r>
              <a:rPr lang="cs-CZ" sz="2600" dirty="0">
                <a:cs typeface="Times New Roman" pitchFamily="18" charset="0"/>
              </a:rPr>
              <a:t>/-18</a:t>
            </a:r>
          </a:p>
        </p:txBody>
      </p:sp>
      <p:sp>
        <p:nvSpPr>
          <p:cNvPr id="66" name="TextovéPole 65"/>
          <p:cNvSpPr txBox="1"/>
          <p:nvPr/>
        </p:nvSpPr>
        <p:spPr>
          <a:xfrm>
            <a:off x="3923928" y="3429000"/>
            <a:ext cx="4248472" cy="492443"/>
          </a:xfrm>
          <a:prstGeom prst="rect">
            <a:avLst/>
          </a:prstGeom>
          <a:noFill/>
        </p:spPr>
        <p:txBody>
          <a:bodyPr wrap="square" rtlCol="0">
            <a:spAutoFit/>
          </a:bodyPr>
          <a:lstStyle/>
          <a:p>
            <a:r>
              <a:rPr lang="cs-CZ" sz="2600" dirty="0" err="1">
                <a:cs typeface="Times New Roman" pitchFamily="18" charset="0"/>
              </a:rPr>
              <a:t>Zk</a:t>
            </a:r>
            <a:r>
              <a:rPr lang="cs-CZ" sz="2600" dirty="0">
                <a:cs typeface="Times New Roman" pitchFamily="18" charset="0"/>
              </a:rPr>
              <a:t>.</a:t>
            </a:r>
          </a:p>
        </p:txBody>
      </p:sp>
      <p:graphicFrame>
        <p:nvGraphicFramePr>
          <p:cNvPr id="67" name="Objekt 66"/>
          <p:cNvGraphicFramePr>
            <a:graphicFrameLocks noChangeAspect="1"/>
          </p:cNvGraphicFramePr>
          <p:nvPr>
            <p:extLst>
              <p:ext uri="{D42A27DB-BD31-4B8C-83A1-F6EECF244321}">
                <p14:modId xmlns:p14="http://schemas.microsoft.com/office/powerpoint/2010/main" val="254978616"/>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52" name="Rovnice" r:id="rId4" imgW="114151" imgH="215619" progId="Equation.3">
                  <p:embed/>
                </p:oleObj>
              </mc:Choice>
              <mc:Fallback>
                <p:oleObj name="Rovnice" r:id="rId4" imgW="114151" imgH="21561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2" name="Group 5"/>
          <p:cNvGrpSpPr>
            <a:grpSpLocks noChangeAspect="1"/>
          </p:cNvGrpSpPr>
          <p:nvPr/>
        </p:nvGrpSpPr>
        <p:grpSpPr bwMode="auto">
          <a:xfrm>
            <a:off x="6651353" y="1043826"/>
            <a:ext cx="2442677" cy="1620352"/>
            <a:chOff x="3923" y="878"/>
            <a:chExt cx="1910" cy="1267"/>
          </a:xfrm>
        </p:grpSpPr>
        <p:sp>
          <p:nvSpPr>
            <p:cNvPr id="73" name="AutoShape 4"/>
            <p:cNvSpPr>
              <a:spLocks noChangeAspect="1" noChangeArrowheads="1" noTextEdit="1"/>
            </p:cNvSpPr>
            <p:nvPr/>
          </p:nvSpPr>
          <p:spPr bwMode="auto">
            <a:xfrm>
              <a:off x="3923" y="878"/>
              <a:ext cx="1910" cy="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4" name="Freeform 6"/>
            <p:cNvSpPr>
              <a:spLocks/>
            </p:cNvSpPr>
            <p:nvPr/>
          </p:nvSpPr>
          <p:spPr bwMode="auto">
            <a:xfrm>
              <a:off x="4662" y="1366"/>
              <a:ext cx="32" cy="29"/>
            </a:xfrm>
            <a:custGeom>
              <a:avLst/>
              <a:gdLst>
                <a:gd name="T0" fmla="*/ 19 w 65"/>
                <a:gd name="T1" fmla="*/ 0 h 60"/>
                <a:gd name="T2" fmla="*/ 0 w 65"/>
                <a:gd name="T3" fmla="*/ 13 h 60"/>
                <a:gd name="T4" fmla="*/ 0 w 65"/>
                <a:gd name="T5" fmla="*/ 48 h 60"/>
                <a:gd name="T6" fmla="*/ 46 w 65"/>
                <a:gd name="T7" fmla="*/ 60 h 60"/>
                <a:gd name="T8" fmla="*/ 65 w 65"/>
                <a:gd name="T9" fmla="*/ 13 h 60"/>
                <a:gd name="T10" fmla="*/ 56 w 65"/>
                <a:gd name="T11" fmla="*/ 0 h 60"/>
                <a:gd name="T12" fmla="*/ 19 w 65"/>
                <a:gd name="T13" fmla="*/ 0 h 60"/>
                <a:gd name="T14" fmla="*/ 19 w 65"/>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0">
                  <a:moveTo>
                    <a:pt x="19" y="0"/>
                  </a:moveTo>
                  <a:lnTo>
                    <a:pt x="0" y="13"/>
                  </a:lnTo>
                  <a:lnTo>
                    <a:pt x="0" y="48"/>
                  </a:lnTo>
                  <a:lnTo>
                    <a:pt x="46" y="60"/>
                  </a:lnTo>
                  <a:lnTo>
                    <a:pt x="65" y="13"/>
                  </a:lnTo>
                  <a:lnTo>
                    <a:pt x="56" y="0"/>
                  </a:lnTo>
                  <a:lnTo>
                    <a:pt x="19" y="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5" name="Freeform 7"/>
            <p:cNvSpPr>
              <a:spLocks/>
            </p:cNvSpPr>
            <p:nvPr/>
          </p:nvSpPr>
          <p:spPr bwMode="auto">
            <a:xfrm>
              <a:off x="4648" y="1277"/>
              <a:ext cx="60" cy="42"/>
            </a:xfrm>
            <a:custGeom>
              <a:avLst/>
              <a:gdLst>
                <a:gd name="T0" fmla="*/ 73 w 120"/>
                <a:gd name="T1" fmla="*/ 0 h 85"/>
                <a:gd name="T2" fmla="*/ 0 w 120"/>
                <a:gd name="T3" fmla="*/ 37 h 85"/>
                <a:gd name="T4" fmla="*/ 27 w 120"/>
                <a:gd name="T5" fmla="*/ 85 h 85"/>
                <a:gd name="T6" fmla="*/ 83 w 120"/>
                <a:gd name="T7" fmla="*/ 85 h 85"/>
                <a:gd name="T8" fmla="*/ 120 w 120"/>
                <a:gd name="T9" fmla="*/ 49 h 85"/>
                <a:gd name="T10" fmla="*/ 120 w 120"/>
                <a:gd name="T11" fmla="*/ 13 h 85"/>
                <a:gd name="T12" fmla="*/ 73 w 120"/>
                <a:gd name="T13" fmla="*/ 0 h 85"/>
                <a:gd name="T14" fmla="*/ 73 w 120"/>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85">
                  <a:moveTo>
                    <a:pt x="73" y="0"/>
                  </a:moveTo>
                  <a:lnTo>
                    <a:pt x="0" y="37"/>
                  </a:lnTo>
                  <a:lnTo>
                    <a:pt x="27" y="85"/>
                  </a:lnTo>
                  <a:lnTo>
                    <a:pt x="83" y="85"/>
                  </a:lnTo>
                  <a:lnTo>
                    <a:pt x="120" y="49"/>
                  </a:lnTo>
                  <a:lnTo>
                    <a:pt x="120" y="13"/>
                  </a:lnTo>
                  <a:lnTo>
                    <a:pt x="73" y="0"/>
                  </a:lnTo>
                  <a:lnTo>
                    <a:pt x="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6" name="Freeform 8"/>
            <p:cNvSpPr>
              <a:spLocks/>
            </p:cNvSpPr>
            <p:nvPr/>
          </p:nvSpPr>
          <p:spPr bwMode="auto">
            <a:xfrm>
              <a:off x="4468" y="897"/>
              <a:ext cx="457" cy="362"/>
            </a:xfrm>
            <a:custGeom>
              <a:avLst/>
              <a:gdLst>
                <a:gd name="T0" fmla="*/ 268 w 915"/>
                <a:gd name="T1" fmla="*/ 24 h 725"/>
                <a:gd name="T2" fmla="*/ 204 w 915"/>
                <a:gd name="T3" fmla="*/ 83 h 725"/>
                <a:gd name="T4" fmla="*/ 130 w 915"/>
                <a:gd name="T5" fmla="*/ 83 h 725"/>
                <a:gd name="T6" fmla="*/ 65 w 915"/>
                <a:gd name="T7" fmla="*/ 130 h 725"/>
                <a:gd name="T8" fmla="*/ 46 w 915"/>
                <a:gd name="T9" fmla="*/ 214 h 725"/>
                <a:gd name="T10" fmla="*/ 0 w 915"/>
                <a:gd name="T11" fmla="*/ 309 h 725"/>
                <a:gd name="T12" fmla="*/ 19 w 915"/>
                <a:gd name="T13" fmla="*/ 545 h 725"/>
                <a:gd name="T14" fmla="*/ 10 w 915"/>
                <a:gd name="T15" fmla="*/ 665 h 725"/>
                <a:gd name="T16" fmla="*/ 148 w 915"/>
                <a:gd name="T17" fmla="*/ 725 h 725"/>
                <a:gd name="T18" fmla="*/ 315 w 915"/>
                <a:gd name="T19" fmla="*/ 712 h 725"/>
                <a:gd name="T20" fmla="*/ 500 w 915"/>
                <a:gd name="T21" fmla="*/ 725 h 725"/>
                <a:gd name="T22" fmla="*/ 648 w 915"/>
                <a:gd name="T23" fmla="*/ 677 h 725"/>
                <a:gd name="T24" fmla="*/ 813 w 915"/>
                <a:gd name="T25" fmla="*/ 701 h 725"/>
                <a:gd name="T26" fmla="*/ 878 w 915"/>
                <a:gd name="T27" fmla="*/ 677 h 725"/>
                <a:gd name="T28" fmla="*/ 878 w 915"/>
                <a:gd name="T29" fmla="*/ 582 h 725"/>
                <a:gd name="T30" fmla="*/ 915 w 915"/>
                <a:gd name="T31" fmla="*/ 510 h 725"/>
                <a:gd name="T32" fmla="*/ 869 w 915"/>
                <a:gd name="T33" fmla="*/ 452 h 725"/>
                <a:gd name="T34" fmla="*/ 850 w 915"/>
                <a:gd name="T35" fmla="*/ 130 h 725"/>
                <a:gd name="T36" fmla="*/ 878 w 915"/>
                <a:gd name="T37" fmla="*/ 71 h 725"/>
                <a:gd name="T38" fmla="*/ 813 w 915"/>
                <a:gd name="T39" fmla="*/ 24 h 725"/>
                <a:gd name="T40" fmla="*/ 740 w 915"/>
                <a:gd name="T41" fmla="*/ 35 h 725"/>
                <a:gd name="T42" fmla="*/ 676 w 915"/>
                <a:gd name="T43" fmla="*/ 0 h 725"/>
                <a:gd name="T44" fmla="*/ 528 w 915"/>
                <a:gd name="T45" fmla="*/ 35 h 725"/>
                <a:gd name="T46" fmla="*/ 350 w 915"/>
                <a:gd name="T47" fmla="*/ 35 h 725"/>
                <a:gd name="T48" fmla="*/ 268 w 915"/>
                <a:gd name="T49" fmla="*/ 24 h 725"/>
                <a:gd name="T50" fmla="*/ 268 w 915"/>
                <a:gd name="T51" fmla="*/ 24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5" h="725">
                  <a:moveTo>
                    <a:pt x="268" y="24"/>
                  </a:moveTo>
                  <a:lnTo>
                    <a:pt x="204" y="83"/>
                  </a:lnTo>
                  <a:lnTo>
                    <a:pt x="130" y="83"/>
                  </a:lnTo>
                  <a:lnTo>
                    <a:pt x="65" y="130"/>
                  </a:lnTo>
                  <a:lnTo>
                    <a:pt x="46" y="214"/>
                  </a:lnTo>
                  <a:lnTo>
                    <a:pt x="0" y="309"/>
                  </a:lnTo>
                  <a:lnTo>
                    <a:pt x="19" y="545"/>
                  </a:lnTo>
                  <a:lnTo>
                    <a:pt x="10" y="665"/>
                  </a:lnTo>
                  <a:lnTo>
                    <a:pt x="148" y="725"/>
                  </a:lnTo>
                  <a:lnTo>
                    <a:pt x="315" y="712"/>
                  </a:lnTo>
                  <a:lnTo>
                    <a:pt x="500" y="725"/>
                  </a:lnTo>
                  <a:lnTo>
                    <a:pt x="648" y="677"/>
                  </a:lnTo>
                  <a:lnTo>
                    <a:pt x="813" y="701"/>
                  </a:lnTo>
                  <a:lnTo>
                    <a:pt x="878" y="677"/>
                  </a:lnTo>
                  <a:lnTo>
                    <a:pt x="878" y="582"/>
                  </a:lnTo>
                  <a:lnTo>
                    <a:pt x="915" y="510"/>
                  </a:lnTo>
                  <a:lnTo>
                    <a:pt x="869" y="452"/>
                  </a:lnTo>
                  <a:lnTo>
                    <a:pt x="850" y="130"/>
                  </a:lnTo>
                  <a:lnTo>
                    <a:pt x="878" y="71"/>
                  </a:lnTo>
                  <a:lnTo>
                    <a:pt x="813" y="24"/>
                  </a:lnTo>
                  <a:lnTo>
                    <a:pt x="740" y="35"/>
                  </a:lnTo>
                  <a:lnTo>
                    <a:pt x="676" y="0"/>
                  </a:lnTo>
                  <a:lnTo>
                    <a:pt x="528" y="35"/>
                  </a:lnTo>
                  <a:lnTo>
                    <a:pt x="350" y="35"/>
                  </a:lnTo>
                  <a:lnTo>
                    <a:pt x="268" y="24"/>
                  </a:lnTo>
                  <a:lnTo>
                    <a:pt x="26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7" name="Freeform 10"/>
            <p:cNvSpPr>
              <a:spLocks/>
            </p:cNvSpPr>
            <p:nvPr/>
          </p:nvSpPr>
          <p:spPr bwMode="auto">
            <a:xfrm>
              <a:off x="4967" y="939"/>
              <a:ext cx="651" cy="991"/>
            </a:xfrm>
            <a:custGeom>
              <a:avLst/>
              <a:gdLst>
                <a:gd name="T0" fmla="*/ 0 w 1303"/>
                <a:gd name="T1" fmla="*/ 1200 h 1983"/>
                <a:gd name="T2" fmla="*/ 147 w 1303"/>
                <a:gd name="T3" fmla="*/ 73 h 1983"/>
                <a:gd name="T4" fmla="*/ 249 w 1303"/>
                <a:gd name="T5" fmla="*/ 0 h 1983"/>
                <a:gd name="T6" fmla="*/ 1173 w 1303"/>
                <a:gd name="T7" fmla="*/ 11 h 1983"/>
                <a:gd name="T8" fmla="*/ 1303 w 1303"/>
                <a:gd name="T9" fmla="*/ 142 h 1983"/>
                <a:gd name="T10" fmla="*/ 1145 w 1303"/>
                <a:gd name="T11" fmla="*/ 1722 h 1983"/>
                <a:gd name="T12" fmla="*/ 1274 w 1303"/>
                <a:gd name="T13" fmla="*/ 1804 h 1983"/>
                <a:gd name="T14" fmla="*/ 1219 w 1303"/>
                <a:gd name="T15" fmla="*/ 1983 h 1983"/>
                <a:gd name="T16" fmla="*/ 601 w 1303"/>
                <a:gd name="T17" fmla="*/ 1899 h 1983"/>
                <a:gd name="T18" fmla="*/ 0 w 1303"/>
                <a:gd name="T19" fmla="*/ 1200 h 1983"/>
                <a:gd name="T20" fmla="*/ 0 w 1303"/>
                <a:gd name="T21" fmla="*/ 120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3" h="1983">
                  <a:moveTo>
                    <a:pt x="0" y="1200"/>
                  </a:moveTo>
                  <a:lnTo>
                    <a:pt x="147" y="73"/>
                  </a:lnTo>
                  <a:lnTo>
                    <a:pt x="249" y="0"/>
                  </a:lnTo>
                  <a:lnTo>
                    <a:pt x="1173" y="11"/>
                  </a:lnTo>
                  <a:lnTo>
                    <a:pt x="1303" y="142"/>
                  </a:lnTo>
                  <a:lnTo>
                    <a:pt x="1145" y="1722"/>
                  </a:lnTo>
                  <a:lnTo>
                    <a:pt x="1274" y="1804"/>
                  </a:lnTo>
                  <a:lnTo>
                    <a:pt x="1219" y="1983"/>
                  </a:lnTo>
                  <a:lnTo>
                    <a:pt x="601" y="1899"/>
                  </a:lnTo>
                  <a:lnTo>
                    <a:pt x="0" y="1200"/>
                  </a:lnTo>
                  <a:lnTo>
                    <a:pt x="0" y="120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8" name="Freeform 11"/>
            <p:cNvSpPr>
              <a:spLocks/>
            </p:cNvSpPr>
            <p:nvPr/>
          </p:nvSpPr>
          <p:spPr bwMode="auto">
            <a:xfrm>
              <a:off x="3923" y="1502"/>
              <a:ext cx="632" cy="529"/>
            </a:xfrm>
            <a:custGeom>
              <a:avLst/>
              <a:gdLst>
                <a:gd name="T0" fmla="*/ 369 w 1265"/>
                <a:gd name="T1" fmla="*/ 130 h 1057"/>
                <a:gd name="T2" fmla="*/ 276 w 1265"/>
                <a:gd name="T3" fmla="*/ 215 h 1057"/>
                <a:gd name="T4" fmla="*/ 359 w 1265"/>
                <a:gd name="T5" fmla="*/ 274 h 1057"/>
                <a:gd name="T6" fmla="*/ 296 w 1265"/>
                <a:gd name="T7" fmla="*/ 321 h 1057"/>
                <a:gd name="T8" fmla="*/ 223 w 1265"/>
                <a:gd name="T9" fmla="*/ 368 h 1057"/>
                <a:gd name="T10" fmla="*/ 230 w 1265"/>
                <a:gd name="T11" fmla="*/ 416 h 1057"/>
                <a:gd name="T12" fmla="*/ 305 w 1265"/>
                <a:gd name="T13" fmla="*/ 475 h 1057"/>
                <a:gd name="T14" fmla="*/ 258 w 1265"/>
                <a:gd name="T15" fmla="*/ 522 h 1057"/>
                <a:gd name="T16" fmla="*/ 314 w 1265"/>
                <a:gd name="T17" fmla="*/ 583 h 1057"/>
                <a:gd name="T18" fmla="*/ 258 w 1265"/>
                <a:gd name="T19" fmla="*/ 617 h 1057"/>
                <a:gd name="T20" fmla="*/ 56 w 1265"/>
                <a:gd name="T21" fmla="*/ 689 h 1057"/>
                <a:gd name="T22" fmla="*/ 16 w 1265"/>
                <a:gd name="T23" fmla="*/ 725 h 1057"/>
                <a:gd name="T24" fmla="*/ 73 w 1265"/>
                <a:gd name="T25" fmla="*/ 760 h 1057"/>
                <a:gd name="T26" fmla="*/ 0 w 1265"/>
                <a:gd name="T27" fmla="*/ 771 h 1057"/>
                <a:gd name="T28" fmla="*/ 73 w 1265"/>
                <a:gd name="T29" fmla="*/ 843 h 1057"/>
                <a:gd name="T30" fmla="*/ 359 w 1265"/>
                <a:gd name="T31" fmla="*/ 1057 h 1057"/>
                <a:gd name="T32" fmla="*/ 942 w 1265"/>
                <a:gd name="T33" fmla="*/ 868 h 1057"/>
                <a:gd name="T34" fmla="*/ 1227 w 1265"/>
                <a:gd name="T35" fmla="*/ 522 h 1057"/>
                <a:gd name="T36" fmla="*/ 1099 w 1265"/>
                <a:gd name="T37" fmla="*/ 475 h 1057"/>
                <a:gd name="T38" fmla="*/ 1209 w 1265"/>
                <a:gd name="T39" fmla="*/ 403 h 1057"/>
                <a:gd name="T40" fmla="*/ 1145 w 1265"/>
                <a:gd name="T41" fmla="*/ 379 h 1057"/>
                <a:gd name="T42" fmla="*/ 1219 w 1265"/>
                <a:gd name="T43" fmla="*/ 356 h 1057"/>
                <a:gd name="T44" fmla="*/ 1145 w 1265"/>
                <a:gd name="T45" fmla="*/ 321 h 1057"/>
                <a:gd name="T46" fmla="*/ 1227 w 1265"/>
                <a:gd name="T47" fmla="*/ 297 h 1057"/>
                <a:gd name="T48" fmla="*/ 1154 w 1265"/>
                <a:gd name="T49" fmla="*/ 262 h 1057"/>
                <a:gd name="T50" fmla="*/ 1227 w 1265"/>
                <a:gd name="T51" fmla="*/ 237 h 1057"/>
                <a:gd name="T52" fmla="*/ 1183 w 1265"/>
                <a:gd name="T53" fmla="*/ 202 h 1057"/>
                <a:gd name="T54" fmla="*/ 1265 w 1265"/>
                <a:gd name="T55" fmla="*/ 155 h 1057"/>
                <a:gd name="T56" fmla="*/ 1127 w 1265"/>
                <a:gd name="T57" fmla="*/ 106 h 1057"/>
                <a:gd name="T58" fmla="*/ 1183 w 1265"/>
                <a:gd name="T59" fmla="*/ 83 h 1057"/>
                <a:gd name="T60" fmla="*/ 859 w 1265"/>
                <a:gd name="T61" fmla="*/ 0 h 1057"/>
                <a:gd name="T62" fmla="*/ 369 w 1265"/>
                <a:gd name="T63" fmla="*/ 130 h 1057"/>
                <a:gd name="T64" fmla="*/ 369 w 1265"/>
                <a:gd name="T65" fmla="*/ 130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5" h="1057">
                  <a:moveTo>
                    <a:pt x="369" y="130"/>
                  </a:moveTo>
                  <a:lnTo>
                    <a:pt x="276" y="215"/>
                  </a:lnTo>
                  <a:lnTo>
                    <a:pt x="359" y="274"/>
                  </a:lnTo>
                  <a:lnTo>
                    <a:pt x="296" y="321"/>
                  </a:lnTo>
                  <a:lnTo>
                    <a:pt x="223" y="368"/>
                  </a:lnTo>
                  <a:lnTo>
                    <a:pt x="230" y="416"/>
                  </a:lnTo>
                  <a:lnTo>
                    <a:pt x="305" y="475"/>
                  </a:lnTo>
                  <a:lnTo>
                    <a:pt x="258" y="522"/>
                  </a:lnTo>
                  <a:lnTo>
                    <a:pt x="314" y="583"/>
                  </a:lnTo>
                  <a:lnTo>
                    <a:pt x="258" y="617"/>
                  </a:lnTo>
                  <a:lnTo>
                    <a:pt x="56" y="689"/>
                  </a:lnTo>
                  <a:lnTo>
                    <a:pt x="16" y="725"/>
                  </a:lnTo>
                  <a:lnTo>
                    <a:pt x="73" y="760"/>
                  </a:lnTo>
                  <a:lnTo>
                    <a:pt x="0" y="771"/>
                  </a:lnTo>
                  <a:lnTo>
                    <a:pt x="73" y="843"/>
                  </a:lnTo>
                  <a:lnTo>
                    <a:pt x="359" y="1057"/>
                  </a:lnTo>
                  <a:lnTo>
                    <a:pt x="942" y="868"/>
                  </a:lnTo>
                  <a:lnTo>
                    <a:pt x="1227" y="522"/>
                  </a:lnTo>
                  <a:lnTo>
                    <a:pt x="1099" y="475"/>
                  </a:lnTo>
                  <a:lnTo>
                    <a:pt x="1209" y="403"/>
                  </a:lnTo>
                  <a:lnTo>
                    <a:pt x="1145" y="379"/>
                  </a:lnTo>
                  <a:lnTo>
                    <a:pt x="1219" y="356"/>
                  </a:lnTo>
                  <a:lnTo>
                    <a:pt x="1145" y="321"/>
                  </a:lnTo>
                  <a:lnTo>
                    <a:pt x="1227" y="297"/>
                  </a:lnTo>
                  <a:lnTo>
                    <a:pt x="1154" y="262"/>
                  </a:lnTo>
                  <a:lnTo>
                    <a:pt x="1227" y="237"/>
                  </a:lnTo>
                  <a:lnTo>
                    <a:pt x="1183" y="202"/>
                  </a:lnTo>
                  <a:lnTo>
                    <a:pt x="1265" y="155"/>
                  </a:lnTo>
                  <a:lnTo>
                    <a:pt x="1127" y="106"/>
                  </a:lnTo>
                  <a:lnTo>
                    <a:pt x="1183" y="83"/>
                  </a:lnTo>
                  <a:lnTo>
                    <a:pt x="859" y="0"/>
                  </a:lnTo>
                  <a:lnTo>
                    <a:pt x="369" y="130"/>
                  </a:lnTo>
                  <a:lnTo>
                    <a:pt x="369" y="13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79" name="Freeform 12"/>
            <p:cNvSpPr>
              <a:spLocks/>
            </p:cNvSpPr>
            <p:nvPr/>
          </p:nvSpPr>
          <p:spPr bwMode="auto">
            <a:xfrm>
              <a:off x="3960" y="1764"/>
              <a:ext cx="489" cy="179"/>
            </a:xfrm>
            <a:custGeom>
              <a:avLst/>
              <a:gdLst>
                <a:gd name="T0" fmla="*/ 0 w 979"/>
                <a:gd name="T1" fmla="*/ 48 h 358"/>
                <a:gd name="T2" fmla="*/ 232 w 979"/>
                <a:gd name="T3" fmla="*/ 85 h 358"/>
                <a:gd name="T4" fmla="*/ 398 w 979"/>
                <a:gd name="T5" fmla="*/ 72 h 358"/>
                <a:gd name="T6" fmla="*/ 656 w 979"/>
                <a:gd name="T7" fmla="*/ 0 h 358"/>
                <a:gd name="T8" fmla="*/ 979 w 979"/>
                <a:gd name="T9" fmla="*/ 273 h 358"/>
                <a:gd name="T10" fmla="*/ 499 w 979"/>
                <a:gd name="T11" fmla="*/ 358 h 358"/>
                <a:gd name="T12" fmla="*/ 342 w 979"/>
                <a:gd name="T13" fmla="*/ 346 h 358"/>
                <a:gd name="T14" fmla="*/ 0 w 979"/>
                <a:gd name="T15" fmla="*/ 48 h 358"/>
                <a:gd name="T16" fmla="*/ 0 w 979"/>
                <a:gd name="T17" fmla="*/ 4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9" h="358">
                  <a:moveTo>
                    <a:pt x="0" y="48"/>
                  </a:moveTo>
                  <a:lnTo>
                    <a:pt x="232" y="85"/>
                  </a:lnTo>
                  <a:lnTo>
                    <a:pt x="398" y="72"/>
                  </a:lnTo>
                  <a:lnTo>
                    <a:pt x="656" y="0"/>
                  </a:lnTo>
                  <a:lnTo>
                    <a:pt x="979" y="273"/>
                  </a:lnTo>
                  <a:lnTo>
                    <a:pt x="499" y="358"/>
                  </a:lnTo>
                  <a:lnTo>
                    <a:pt x="342" y="346"/>
                  </a:lnTo>
                  <a:lnTo>
                    <a:pt x="0" y="48"/>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3" name="Freeform 13"/>
            <p:cNvSpPr>
              <a:spLocks/>
            </p:cNvSpPr>
            <p:nvPr/>
          </p:nvSpPr>
          <p:spPr bwMode="auto">
            <a:xfrm>
              <a:off x="4311" y="1604"/>
              <a:ext cx="203" cy="124"/>
            </a:xfrm>
            <a:custGeom>
              <a:avLst/>
              <a:gdLst>
                <a:gd name="T0" fmla="*/ 0 w 408"/>
                <a:gd name="T1" fmla="*/ 130 h 249"/>
                <a:gd name="T2" fmla="*/ 408 w 408"/>
                <a:gd name="T3" fmla="*/ 0 h 249"/>
                <a:gd name="T4" fmla="*/ 360 w 408"/>
                <a:gd name="T5" fmla="*/ 249 h 249"/>
                <a:gd name="T6" fmla="*/ 250 w 408"/>
                <a:gd name="T7" fmla="*/ 166 h 249"/>
                <a:gd name="T8" fmla="*/ 93 w 408"/>
                <a:gd name="T9" fmla="*/ 154 h 249"/>
                <a:gd name="T10" fmla="*/ 0 w 408"/>
                <a:gd name="T11" fmla="*/ 130 h 249"/>
                <a:gd name="T12" fmla="*/ 0 w 408"/>
                <a:gd name="T13" fmla="*/ 130 h 249"/>
              </a:gdLst>
              <a:ahLst/>
              <a:cxnLst>
                <a:cxn ang="0">
                  <a:pos x="T0" y="T1"/>
                </a:cxn>
                <a:cxn ang="0">
                  <a:pos x="T2" y="T3"/>
                </a:cxn>
                <a:cxn ang="0">
                  <a:pos x="T4" y="T5"/>
                </a:cxn>
                <a:cxn ang="0">
                  <a:pos x="T6" y="T7"/>
                </a:cxn>
                <a:cxn ang="0">
                  <a:pos x="T8" y="T9"/>
                </a:cxn>
                <a:cxn ang="0">
                  <a:pos x="T10" y="T11"/>
                </a:cxn>
                <a:cxn ang="0">
                  <a:pos x="T12" y="T13"/>
                </a:cxn>
              </a:cxnLst>
              <a:rect l="0" t="0" r="r" b="b"/>
              <a:pathLst>
                <a:path w="408" h="249">
                  <a:moveTo>
                    <a:pt x="0" y="130"/>
                  </a:moveTo>
                  <a:lnTo>
                    <a:pt x="408" y="0"/>
                  </a:lnTo>
                  <a:lnTo>
                    <a:pt x="360" y="249"/>
                  </a:lnTo>
                  <a:lnTo>
                    <a:pt x="250" y="166"/>
                  </a:lnTo>
                  <a:lnTo>
                    <a:pt x="93" y="154"/>
                  </a:lnTo>
                  <a:lnTo>
                    <a:pt x="0" y="130"/>
                  </a:lnTo>
                  <a:lnTo>
                    <a:pt x="0" y="130"/>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4" name="Freeform 14"/>
            <p:cNvSpPr>
              <a:spLocks/>
            </p:cNvSpPr>
            <p:nvPr/>
          </p:nvSpPr>
          <p:spPr bwMode="auto">
            <a:xfrm>
              <a:off x="4094" y="1615"/>
              <a:ext cx="193" cy="125"/>
            </a:xfrm>
            <a:custGeom>
              <a:avLst/>
              <a:gdLst>
                <a:gd name="T0" fmla="*/ 0 w 387"/>
                <a:gd name="T1" fmla="*/ 0 h 250"/>
                <a:gd name="T2" fmla="*/ 156 w 387"/>
                <a:gd name="T3" fmla="*/ 96 h 250"/>
                <a:gd name="T4" fmla="*/ 387 w 387"/>
                <a:gd name="T5" fmla="*/ 131 h 250"/>
                <a:gd name="T6" fmla="*/ 17 w 387"/>
                <a:gd name="T7" fmla="*/ 250 h 250"/>
                <a:gd name="T8" fmla="*/ 0 w 387"/>
                <a:gd name="T9" fmla="*/ 0 h 250"/>
                <a:gd name="T10" fmla="*/ 0 w 387"/>
                <a:gd name="T11" fmla="*/ 0 h 250"/>
              </a:gdLst>
              <a:ahLst/>
              <a:cxnLst>
                <a:cxn ang="0">
                  <a:pos x="T0" y="T1"/>
                </a:cxn>
                <a:cxn ang="0">
                  <a:pos x="T2" y="T3"/>
                </a:cxn>
                <a:cxn ang="0">
                  <a:pos x="T4" y="T5"/>
                </a:cxn>
                <a:cxn ang="0">
                  <a:pos x="T6" y="T7"/>
                </a:cxn>
                <a:cxn ang="0">
                  <a:pos x="T8" y="T9"/>
                </a:cxn>
                <a:cxn ang="0">
                  <a:pos x="T10" y="T11"/>
                </a:cxn>
              </a:cxnLst>
              <a:rect l="0" t="0" r="r" b="b"/>
              <a:pathLst>
                <a:path w="387" h="250">
                  <a:moveTo>
                    <a:pt x="0" y="0"/>
                  </a:moveTo>
                  <a:lnTo>
                    <a:pt x="156" y="96"/>
                  </a:lnTo>
                  <a:lnTo>
                    <a:pt x="387" y="131"/>
                  </a:lnTo>
                  <a:lnTo>
                    <a:pt x="17" y="250"/>
                  </a:lnTo>
                  <a:lnTo>
                    <a:pt x="0" y="0"/>
                  </a:lnTo>
                  <a:lnTo>
                    <a:pt x="0" y="0"/>
                  </a:lnTo>
                  <a:close/>
                </a:path>
              </a:pathLst>
            </a:custGeom>
            <a:solidFill>
              <a:srgbClr val="FFC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5" name="Freeform 15"/>
            <p:cNvSpPr>
              <a:spLocks/>
            </p:cNvSpPr>
            <p:nvPr/>
          </p:nvSpPr>
          <p:spPr bwMode="auto">
            <a:xfrm>
              <a:off x="4080" y="1538"/>
              <a:ext cx="328" cy="83"/>
            </a:xfrm>
            <a:custGeom>
              <a:avLst/>
              <a:gdLst>
                <a:gd name="T0" fmla="*/ 184 w 656"/>
                <a:gd name="T1" fmla="*/ 0 h 165"/>
                <a:gd name="T2" fmla="*/ 0 w 656"/>
                <a:gd name="T3" fmla="*/ 58 h 165"/>
                <a:gd name="T4" fmla="*/ 388 w 656"/>
                <a:gd name="T5" fmla="*/ 165 h 165"/>
                <a:gd name="T6" fmla="*/ 656 w 656"/>
                <a:gd name="T7" fmla="*/ 71 h 165"/>
                <a:gd name="T8" fmla="*/ 184 w 656"/>
                <a:gd name="T9" fmla="*/ 0 h 165"/>
                <a:gd name="T10" fmla="*/ 184 w 656"/>
                <a:gd name="T11" fmla="*/ 0 h 165"/>
              </a:gdLst>
              <a:ahLst/>
              <a:cxnLst>
                <a:cxn ang="0">
                  <a:pos x="T0" y="T1"/>
                </a:cxn>
                <a:cxn ang="0">
                  <a:pos x="T2" y="T3"/>
                </a:cxn>
                <a:cxn ang="0">
                  <a:pos x="T4" y="T5"/>
                </a:cxn>
                <a:cxn ang="0">
                  <a:pos x="T6" y="T7"/>
                </a:cxn>
                <a:cxn ang="0">
                  <a:pos x="T8" y="T9"/>
                </a:cxn>
                <a:cxn ang="0">
                  <a:pos x="T10" y="T11"/>
                </a:cxn>
              </a:cxnLst>
              <a:rect l="0" t="0" r="r" b="b"/>
              <a:pathLst>
                <a:path w="656" h="165">
                  <a:moveTo>
                    <a:pt x="184" y="0"/>
                  </a:moveTo>
                  <a:lnTo>
                    <a:pt x="0" y="58"/>
                  </a:lnTo>
                  <a:lnTo>
                    <a:pt x="388" y="165"/>
                  </a:lnTo>
                  <a:lnTo>
                    <a:pt x="656" y="71"/>
                  </a:lnTo>
                  <a:lnTo>
                    <a:pt x="184" y="0"/>
                  </a:lnTo>
                  <a:lnTo>
                    <a:pt x="18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6" name="Freeform 16"/>
            <p:cNvSpPr>
              <a:spLocks/>
            </p:cNvSpPr>
            <p:nvPr/>
          </p:nvSpPr>
          <p:spPr bwMode="auto">
            <a:xfrm>
              <a:off x="4084" y="1444"/>
              <a:ext cx="425" cy="148"/>
            </a:xfrm>
            <a:custGeom>
              <a:avLst/>
              <a:gdLst>
                <a:gd name="T0" fmla="*/ 442 w 850"/>
                <a:gd name="T1" fmla="*/ 0 h 296"/>
                <a:gd name="T2" fmla="*/ 323 w 850"/>
                <a:gd name="T3" fmla="*/ 82 h 296"/>
                <a:gd name="T4" fmla="*/ 0 w 850"/>
                <a:gd name="T5" fmla="*/ 164 h 296"/>
                <a:gd name="T6" fmla="*/ 397 w 850"/>
                <a:gd name="T7" fmla="*/ 214 h 296"/>
                <a:gd name="T8" fmla="*/ 609 w 850"/>
                <a:gd name="T9" fmla="*/ 296 h 296"/>
                <a:gd name="T10" fmla="*/ 850 w 850"/>
                <a:gd name="T11" fmla="*/ 118 h 296"/>
                <a:gd name="T12" fmla="*/ 442 w 850"/>
                <a:gd name="T13" fmla="*/ 0 h 296"/>
                <a:gd name="T14" fmla="*/ 442 w 850"/>
                <a:gd name="T15" fmla="*/ 0 h 2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0" h="296">
                  <a:moveTo>
                    <a:pt x="442" y="0"/>
                  </a:moveTo>
                  <a:lnTo>
                    <a:pt x="323" y="82"/>
                  </a:lnTo>
                  <a:lnTo>
                    <a:pt x="0" y="164"/>
                  </a:lnTo>
                  <a:lnTo>
                    <a:pt x="397" y="214"/>
                  </a:lnTo>
                  <a:lnTo>
                    <a:pt x="609" y="296"/>
                  </a:lnTo>
                  <a:lnTo>
                    <a:pt x="850" y="118"/>
                  </a:lnTo>
                  <a:lnTo>
                    <a:pt x="442" y="0"/>
                  </a:lnTo>
                  <a:lnTo>
                    <a:pt x="4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7" name="Freeform 17"/>
            <p:cNvSpPr>
              <a:spLocks/>
            </p:cNvSpPr>
            <p:nvPr/>
          </p:nvSpPr>
          <p:spPr bwMode="auto">
            <a:xfrm>
              <a:off x="4824" y="1550"/>
              <a:ext cx="572" cy="357"/>
            </a:xfrm>
            <a:custGeom>
              <a:avLst/>
              <a:gdLst>
                <a:gd name="T0" fmla="*/ 0 w 1145"/>
                <a:gd name="T1" fmla="*/ 59 h 712"/>
                <a:gd name="T2" fmla="*/ 222 w 1145"/>
                <a:gd name="T3" fmla="*/ 0 h 712"/>
                <a:gd name="T4" fmla="*/ 490 w 1145"/>
                <a:gd name="T5" fmla="*/ 10 h 712"/>
                <a:gd name="T6" fmla="*/ 774 w 1145"/>
                <a:gd name="T7" fmla="*/ 106 h 712"/>
                <a:gd name="T8" fmla="*/ 979 w 1145"/>
                <a:gd name="T9" fmla="*/ 236 h 712"/>
                <a:gd name="T10" fmla="*/ 1145 w 1145"/>
                <a:gd name="T11" fmla="*/ 511 h 712"/>
                <a:gd name="T12" fmla="*/ 969 w 1145"/>
                <a:gd name="T13" fmla="*/ 558 h 712"/>
                <a:gd name="T14" fmla="*/ 1025 w 1145"/>
                <a:gd name="T15" fmla="*/ 712 h 712"/>
                <a:gd name="T16" fmla="*/ 46 w 1145"/>
                <a:gd name="T17" fmla="*/ 580 h 712"/>
                <a:gd name="T18" fmla="*/ 0 w 1145"/>
                <a:gd name="T19" fmla="*/ 59 h 712"/>
                <a:gd name="T20" fmla="*/ 0 w 1145"/>
                <a:gd name="T21" fmla="*/ 59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5" h="712">
                  <a:moveTo>
                    <a:pt x="0" y="59"/>
                  </a:moveTo>
                  <a:lnTo>
                    <a:pt x="222" y="0"/>
                  </a:lnTo>
                  <a:lnTo>
                    <a:pt x="490" y="10"/>
                  </a:lnTo>
                  <a:lnTo>
                    <a:pt x="774" y="106"/>
                  </a:lnTo>
                  <a:lnTo>
                    <a:pt x="979" y="236"/>
                  </a:lnTo>
                  <a:lnTo>
                    <a:pt x="1145" y="511"/>
                  </a:lnTo>
                  <a:lnTo>
                    <a:pt x="969" y="558"/>
                  </a:lnTo>
                  <a:lnTo>
                    <a:pt x="1025" y="712"/>
                  </a:lnTo>
                  <a:lnTo>
                    <a:pt x="46" y="580"/>
                  </a:lnTo>
                  <a:lnTo>
                    <a:pt x="0" y="59"/>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8" name="Freeform 18"/>
            <p:cNvSpPr>
              <a:spLocks/>
            </p:cNvSpPr>
            <p:nvPr/>
          </p:nvSpPr>
          <p:spPr bwMode="auto">
            <a:xfrm>
              <a:off x="4339" y="1776"/>
              <a:ext cx="1024" cy="350"/>
            </a:xfrm>
            <a:custGeom>
              <a:avLst/>
              <a:gdLst>
                <a:gd name="T0" fmla="*/ 0 w 2049"/>
                <a:gd name="T1" fmla="*/ 343 h 700"/>
                <a:gd name="T2" fmla="*/ 1145 w 2049"/>
                <a:gd name="T3" fmla="*/ 700 h 700"/>
                <a:gd name="T4" fmla="*/ 2049 w 2049"/>
                <a:gd name="T5" fmla="*/ 296 h 700"/>
                <a:gd name="T6" fmla="*/ 2023 w 2049"/>
                <a:gd name="T7" fmla="*/ 248 h 700"/>
                <a:gd name="T8" fmla="*/ 498 w 2049"/>
                <a:gd name="T9" fmla="*/ 0 h 700"/>
                <a:gd name="T10" fmla="*/ 0 w 2049"/>
                <a:gd name="T11" fmla="*/ 343 h 700"/>
                <a:gd name="T12" fmla="*/ 0 w 2049"/>
                <a:gd name="T13" fmla="*/ 343 h 700"/>
              </a:gdLst>
              <a:ahLst/>
              <a:cxnLst>
                <a:cxn ang="0">
                  <a:pos x="T0" y="T1"/>
                </a:cxn>
                <a:cxn ang="0">
                  <a:pos x="T2" y="T3"/>
                </a:cxn>
                <a:cxn ang="0">
                  <a:pos x="T4" y="T5"/>
                </a:cxn>
                <a:cxn ang="0">
                  <a:pos x="T6" y="T7"/>
                </a:cxn>
                <a:cxn ang="0">
                  <a:pos x="T8" y="T9"/>
                </a:cxn>
                <a:cxn ang="0">
                  <a:pos x="T10" y="T11"/>
                </a:cxn>
                <a:cxn ang="0">
                  <a:pos x="T12" y="T13"/>
                </a:cxn>
              </a:cxnLst>
              <a:rect l="0" t="0" r="r" b="b"/>
              <a:pathLst>
                <a:path w="2049" h="700">
                  <a:moveTo>
                    <a:pt x="0" y="343"/>
                  </a:moveTo>
                  <a:lnTo>
                    <a:pt x="1145" y="700"/>
                  </a:lnTo>
                  <a:lnTo>
                    <a:pt x="2049" y="296"/>
                  </a:lnTo>
                  <a:lnTo>
                    <a:pt x="2023" y="248"/>
                  </a:lnTo>
                  <a:lnTo>
                    <a:pt x="498" y="0"/>
                  </a:lnTo>
                  <a:lnTo>
                    <a:pt x="0" y="343"/>
                  </a:lnTo>
                  <a:lnTo>
                    <a:pt x="0" y="343"/>
                  </a:lnTo>
                  <a:close/>
                </a:path>
              </a:pathLst>
            </a:custGeom>
            <a:solidFill>
              <a:srgbClr val="9E5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9" name="Freeform 19"/>
            <p:cNvSpPr>
              <a:spLocks/>
            </p:cNvSpPr>
            <p:nvPr/>
          </p:nvSpPr>
          <p:spPr bwMode="auto">
            <a:xfrm>
              <a:off x="4389" y="1841"/>
              <a:ext cx="933" cy="220"/>
            </a:xfrm>
            <a:custGeom>
              <a:avLst/>
              <a:gdLst>
                <a:gd name="T0" fmla="*/ 0 w 1866"/>
                <a:gd name="T1" fmla="*/ 179 h 441"/>
                <a:gd name="T2" fmla="*/ 777 w 1866"/>
                <a:gd name="T3" fmla="*/ 441 h 441"/>
                <a:gd name="T4" fmla="*/ 951 w 1866"/>
                <a:gd name="T5" fmla="*/ 428 h 441"/>
                <a:gd name="T6" fmla="*/ 1211 w 1866"/>
                <a:gd name="T7" fmla="*/ 441 h 441"/>
                <a:gd name="T8" fmla="*/ 1866 w 1866"/>
                <a:gd name="T9" fmla="*/ 155 h 441"/>
                <a:gd name="T10" fmla="*/ 1155 w 1866"/>
                <a:gd name="T11" fmla="*/ 0 h 441"/>
                <a:gd name="T12" fmla="*/ 138 w 1866"/>
                <a:gd name="T13" fmla="*/ 49 h 441"/>
                <a:gd name="T14" fmla="*/ 0 w 1866"/>
                <a:gd name="T15" fmla="*/ 179 h 441"/>
                <a:gd name="T16" fmla="*/ 0 w 1866"/>
                <a:gd name="T17" fmla="*/ 17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6" h="441">
                  <a:moveTo>
                    <a:pt x="0" y="179"/>
                  </a:moveTo>
                  <a:lnTo>
                    <a:pt x="777" y="441"/>
                  </a:lnTo>
                  <a:lnTo>
                    <a:pt x="951" y="428"/>
                  </a:lnTo>
                  <a:lnTo>
                    <a:pt x="1211" y="441"/>
                  </a:lnTo>
                  <a:lnTo>
                    <a:pt x="1866" y="155"/>
                  </a:lnTo>
                  <a:lnTo>
                    <a:pt x="1155" y="0"/>
                  </a:lnTo>
                  <a:lnTo>
                    <a:pt x="138" y="49"/>
                  </a:lnTo>
                  <a:lnTo>
                    <a:pt x="0" y="179"/>
                  </a:lnTo>
                  <a:lnTo>
                    <a:pt x="0" y="179"/>
                  </a:lnTo>
                  <a:close/>
                </a:path>
              </a:pathLst>
            </a:cu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0" name="Freeform 20"/>
            <p:cNvSpPr>
              <a:spLocks/>
            </p:cNvSpPr>
            <p:nvPr/>
          </p:nvSpPr>
          <p:spPr bwMode="auto">
            <a:xfrm>
              <a:off x="4325" y="1764"/>
              <a:ext cx="896" cy="273"/>
            </a:xfrm>
            <a:custGeom>
              <a:avLst/>
              <a:gdLst>
                <a:gd name="T0" fmla="*/ 0 w 1793"/>
                <a:gd name="T1" fmla="*/ 119 h 547"/>
                <a:gd name="T2" fmla="*/ 157 w 1793"/>
                <a:gd name="T3" fmla="*/ 132 h 547"/>
                <a:gd name="T4" fmla="*/ 296 w 1793"/>
                <a:gd name="T5" fmla="*/ 85 h 547"/>
                <a:gd name="T6" fmla="*/ 472 w 1793"/>
                <a:gd name="T7" fmla="*/ 0 h 547"/>
                <a:gd name="T8" fmla="*/ 1793 w 1793"/>
                <a:gd name="T9" fmla="*/ 227 h 547"/>
                <a:gd name="T10" fmla="*/ 1662 w 1793"/>
                <a:gd name="T11" fmla="*/ 321 h 547"/>
                <a:gd name="T12" fmla="*/ 1312 w 1793"/>
                <a:gd name="T13" fmla="*/ 418 h 547"/>
                <a:gd name="T14" fmla="*/ 1126 w 1793"/>
                <a:gd name="T15" fmla="*/ 547 h 547"/>
                <a:gd name="T16" fmla="*/ 1034 w 1793"/>
                <a:gd name="T17" fmla="*/ 499 h 547"/>
                <a:gd name="T18" fmla="*/ 786 w 1793"/>
                <a:gd name="T19" fmla="*/ 475 h 547"/>
                <a:gd name="T20" fmla="*/ 462 w 1793"/>
                <a:gd name="T21" fmla="*/ 358 h 547"/>
                <a:gd name="T22" fmla="*/ 167 w 1793"/>
                <a:gd name="T23" fmla="*/ 203 h 547"/>
                <a:gd name="T24" fmla="*/ 0 w 1793"/>
                <a:gd name="T25" fmla="*/ 119 h 547"/>
                <a:gd name="T26" fmla="*/ 0 w 1793"/>
                <a:gd name="T27" fmla="*/ 119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3" h="547">
                  <a:moveTo>
                    <a:pt x="0" y="119"/>
                  </a:moveTo>
                  <a:lnTo>
                    <a:pt x="157" y="132"/>
                  </a:lnTo>
                  <a:lnTo>
                    <a:pt x="296" y="85"/>
                  </a:lnTo>
                  <a:lnTo>
                    <a:pt x="472" y="0"/>
                  </a:lnTo>
                  <a:lnTo>
                    <a:pt x="1793" y="227"/>
                  </a:lnTo>
                  <a:lnTo>
                    <a:pt x="1662" y="321"/>
                  </a:lnTo>
                  <a:lnTo>
                    <a:pt x="1312" y="418"/>
                  </a:lnTo>
                  <a:lnTo>
                    <a:pt x="1126" y="547"/>
                  </a:lnTo>
                  <a:lnTo>
                    <a:pt x="1034" y="499"/>
                  </a:lnTo>
                  <a:lnTo>
                    <a:pt x="786" y="475"/>
                  </a:lnTo>
                  <a:lnTo>
                    <a:pt x="462" y="358"/>
                  </a:lnTo>
                  <a:lnTo>
                    <a:pt x="167" y="203"/>
                  </a:lnTo>
                  <a:lnTo>
                    <a:pt x="0" y="119"/>
                  </a:lnTo>
                  <a:lnTo>
                    <a:pt x="0"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1" name="Freeform 21"/>
            <p:cNvSpPr>
              <a:spLocks/>
            </p:cNvSpPr>
            <p:nvPr/>
          </p:nvSpPr>
          <p:spPr bwMode="auto">
            <a:xfrm>
              <a:off x="4602" y="1532"/>
              <a:ext cx="359" cy="160"/>
            </a:xfrm>
            <a:custGeom>
              <a:avLst/>
              <a:gdLst>
                <a:gd name="T0" fmla="*/ 148 w 720"/>
                <a:gd name="T1" fmla="*/ 286 h 320"/>
                <a:gd name="T2" fmla="*/ 65 w 720"/>
                <a:gd name="T3" fmla="*/ 297 h 320"/>
                <a:gd name="T4" fmla="*/ 75 w 720"/>
                <a:gd name="T5" fmla="*/ 273 h 320"/>
                <a:gd name="T6" fmla="*/ 18 w 720"/>
                <a:gd name="T7" fmla="*/ 251 h 320"/>
                <a:gd name="T8" fmla="*/ 37 w 720"/>
                <a:gd name="T9" fmla="*/ 215 h 320"/>
                <a:gd name="T10" fmla="*/ 0 w 720"/>
                <a:gd name="T11" fmla="*/ 166 h 320"/>
                <a:gd name="T12" fmla="*/ 75 w 720"/>
                <a:gd name="T13" fmla="*/ 166 h 320"/>
                <a:gd name="T14" fmla="*/ 0 w 720"/>
                <a:gd name="T15" fmla="*/ 119 h 320"/>
                <a:gd name="T16" fmla="*/ 37 w 720"/>
                <a:gd name="T17" fmla="*/ 84 h 320"/>
                <a:gd name="T18" fmla="*/ 82 w 720"/>
                <a:gd name="T19" fmla="*/ 106 h 320"/>
                <a:gd name="T20" fmla="*/ 222 w 720"/>
                <a:gd name="T21" fmla="*/ 24 h 320"/>
                <a:gd name="T22" fmla="*/ 333 w 720"/>
                <a:gd name="T23" fmla="*/ 24 h 320"/>
                <a:gd name="T24" fmla="*/ 370 w 720"/>
                <a:gd name="T25" fmla="*/ 0 h 320"/>
                <a:gd name="T26" fmla="*/ 462 w 720"/>
                <a:gd name="T27" fmla="*/ 71 h 320"/>
                <a:gd name="T28" fmla="*/ 657 w 720"/>
                <a:gd name="T29" fmla="*/ 143 h 320"/>
                <a:gd name="T30" fmla="*/ 720 w 720"/>
                <a:gd name="T31" fmla="*/ 273 h 320"/>
                <a:gd name="T32" fmla="*/ 499 w 720"/>
                <a:gd name="T33" fmla="*/ 320 h 320"/>
                <a:gd name="T34" fmla="*/ 195 w 720"/>
                <a:gd name="T35" fmla="*/ 238 h 320"/>
                <a:gd name="T36" fmla="*/ 148 w 720"/>
                <a:gd name="T37" fmla="*/ 286 h 320"/>
                <a:gd name="T38" fmla="*/ 148 w 720"/>
                <a:gd name="T39" fmla="*/ 28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0" h="320">
                  <a:moveTo>
                    <a:pt x="148" y="286"/>
                  </a:moveTo>
                  <a:lnTo>
                    <a:pt x="65" y="297"/>
                  </a:lnTo>
                  <a:lnTo>
                    <a:pt x="75" y="273"/>
                  </a:lnTo>
                  <a:lnTo>
                    <a:pt x="18" y="251"/>
                  </a:lnTo>
                  <a:lnTo>
                    <a:pt x="37" y="215"/>
                  </a:lnTo>
                  <a:lnTo>
                    <a:pt x="0" y="166"/>
                  </a:lnTo>
                  <a:lnTo>
                    <a:pt x="75" y="166"/>
                  </a:lnTo>
                  <a:lnTo>
                    <a:pt x="0" y="119"/>
                  </a:lnTo>
                  <a:lnTo>
                    <a:pt x="37" y="84"/>
                  </a:lnTo>
                  <a:lnTo>
                    <a:pt x="82" y="106"/>
                  </a:lnTo>
                  <a:lnTo>
                    <a:pt x="222" y="24"/>
                  </a:lnTo>
                  <a:lnTo>
                    <a:pt x="333" y="24"/>
                  </a:lnTo>
                  <a:lnTo>
                    <a:pt x="370" y="0"/>
                  </a:lnTo>
                  <a:lnTo>
                    <a:pt x="462" y="71"/>
                  </a:lnTo>
                  <a:lnTo>
                    <a:pt x="657" y="143"/>
                  </a:lnTo>
                  <a:lnTo>
                    <a:pt x="720" y="273"/>
                  </a:lnTo>
                  <a:lnTo>
                    <a:pt x="499" y="320"/>
                  </a:lnTo>
                  <a:lnTo>
                    <a:pt x="195" y="238"/>
                  </a:lnTo>
                  <a:lnTo>
                    <a:pt x="148" y="286"/>
                  </a:lnTo>
                  <a:lnTo>
                    <a:pt x="148" y="286"/>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2" name="Freeform 22"/>
            <p:cNvSpPr>
              <a:spLocks/>
            </p:cNvSpPr>
            <p:nvPr/>
          </p:nvSpPr>
          <p:spPr bwMode="auto">
            <a:xfrm>
              <a:off x="4542" y="1621"/>
              <a:ext cx="475" cy="256"/>
            </a:xfrm>
            <a:custGeom>
              <a:avLst/>
              <a:gdLst>
                <a:gd name="T0" fmla="*/ 380 w 951"/>
                <a:gd name="T1" fmla="*/ 0 h 512"/>
                <a:gd name="T2" fmla="*/ 268 w 951"/>
                <a:gd name="T3" fmla="*/ 95 h 512"/>
                <a:gd name="T4" fmla="*/ 230 w 951"/>
                <a:gd name="T5" fmla="*/ 202 h 512"/>
                <a:gd name="T6" fmla="*/ 103 w 951"/>
                <a:gd name="T7" fmla="*/ 357 h 512"/>
                <a:gd name="T8" fmla="*/ 10 w 951"/>
                <a:gd name="T9" fmla="*/ 452 h 512"/>
                <a:gd name="T10" fmla="*/ 0 w 951"/>
                <a:gd name="T11" fmla="*/ 488 h 512"/>
                <a:gd name="T12" fmla="*/ 28 w 951"/>
                <a:gd name="T13" fmla="*/ 512 h 512"/>
                <a:gd name="T14" fmla="*/ 120 w 951"/>
                <a:gd name="T15" fmla="*/ 499 h 512"/>
                <a:gd name="T16" fmla="*/ 249 w 951"/>
                <a:gd name="T17" fmla="*/ 476 h 512"/>
                <a:gd name="T18" fmla="*/ 369 w 951"/>
                <a:gd name="T19" fmla="*/ 499 h 512"/>
                <a:gd name="T20" fmla="*/ 592 w 951"/>
                <a:gd name="T21" fmla="*/ 499 h 512"/>
                <a:gd name="T22" fmla="*/ 878 w 951"/>
                <a:gd name="T23" fmla="*/ 465 h 512"/>
                <a:gd name="T24" fmla="*/ 951 w 951"/>
                <a:gd name="T25" fmla="*/ 417 h 512"/>
                <a:gd name="T26" fmla="*/ 878 w 951"/>
                <a:gd name="T27" fmla="*/ 155 h 512"/>
                <a:gd name="T28" fmla="*/ 657 w 951"/>
                <a:gd name="T29" fmla="*/ 166 h 512"/>
                <a:gd name="T30" fmla="*/ 573 w 951"/>
                <a:gd name="T31" fmla="*/ 84 h 512"/>
                <a:gd name="T32" fmla="*/ 425 w 951"/>
                <a:gd name="T33" fmla="*/ 0 h 512"/>
                <a:gd name="T34" fmla="*/ 380 w 951"/>
                <a:gd name="T35" fmla="*/ 0 h 512"/>
                <a:gd name="T36" fmla="*/ 380 w 951"/>
                <a:gd name="T37"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1" h="512">
                  <a:moveTo>
                    <a:pt x="380" y="0"/>
                  </a:moveTo>
                  <a:lnTo>
                    <a:pt x="268" y="95"/>
                  </a:lnTo>
                  <a:lnTo>
                    <a:pt x="230" y="202"/>
                  </a:lnTo>
                  <a:lnTo>
                    <a:pt x="103" y="357"/>
                  </a:lnTo>
                  <a:lnTo>
                    <a:pt x="10" y="452"/>
                  </a:lnTo>
                  <a:lnTo>
                    <a:pt x="0" y="488"/>
                  </a:lnTo>
                  <a:lnTo>
                    <a:pt x="28" y="512"/>
                  </a:lnTo>
                  <a:lnTo>
                    <a:pt x="120" y="499"/>
                  </a:lnTo>
                  <a:lnTo>
                    <a:pt x="249" y="476"/>
                  </a:lnTo>
                  <a:lnTo>
                    <a:pt x="369" y="499"/>
                  </a:lnTo>
                  <a:lnTo>
                    <a:pt x="592" y="499"/>
                  </a:lnTo>
                  <a:lnTo>
                    <a:pt x="878" y="465"/>
                  </a:lnTo>
                  <a:lnTo>
                    <a:pt x="951" y="417"/>
                  </a:lnTo>
                  <a:lnTo>
                    <a:pt x="878" y="155"/>
                  </a:lnTo>
                  <a:lnTo>
                    <a:pt x="657" y="166"/>
                  </a:lnTo>
                  <a:lnTo>
                    <a:pt x="573" y="84"/>
                  </a:lnTo>
                  <a:lnTo>
                    <a:pt x="425" y="0"/>
                  </a:lnTo>
                  <a:lnTo>
                    <a:pt x="380" y="0"/>
                  </a:lnTo>
                  <a:lnTo>
                    <a:pt x="380" y="0"/>
                  </a:lnTo>
                  <a:close/>
                </a:path>
              </a:pathLst>
            </a:custGeom>
            <a:solidFill>
              <a:srgbClr val="FFC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3" name="Freeform 23"/>
            <p:cNvSpPr>
              <a:spLocks/>
            </p:cNvSpPr>
            <p:nvPr/>
          </p:nvSpPr>
          <p:spPr bwMode="auto">
            <a:xfrm>
              <a:off x="4657" y="1859"/>
              <a:ext cx="360" cy="130"/>
            </a:xfrm>
            <a:custGeom>
              <a:avLst/>
              <a:gdLst>
                <a:gd name="T0" fmla="*/ 29 w 721"/>
                <a:gd name="T1" fmla="*/ 261 h 261"/>
                <a:gd name="T2" fmla="*/ 157 w 721"/>
                <a:gd name="T3" fmla="*/ 248 h 261"/>
                <a:gd name="T4" fmla="*/ 270 w 721"/>
                <a:gd name="T5" fmla="*/ 237 h 261"/>
                <a:gd name="T6" fmla="*/ 482 w 721"/>
                <a:gd name="T7" fmla="*/ 118 h 261"/>
                <a:gd name="T8" fmla="*/ 721 w 721"/>
                <a:gd name="T9" fmla="*/ 0 h 261"/>
                <a:gd name="T10" fmla="*/ 657 w 721"/>
                <a:gd name="T11" fmla="*/ 0 h 261"/>
                <a:gd name="T12" fmla="*/ 380 w 721"/>
                <a:gd name="T13" fmla="*/ 36 h 261"/>
                <a:gd name="T14" fmla="*/ 139 w 721"/>
                <a:gd name="T15" fmla="*/ 118 h 261"/>
                <a:gd name="T16" fmla="*/ 0 w 721"/>
                <a:gd name="T17" fmla="*/ 201 h 261"/>
                <a:gd name="T18" fmla="*/ 29 w 721"/>
                <a:gd name="T19" fmla="*/ 261 h 261"/>
                <a:gd name="T20" fmla="*/ 29 w 721"/>
                <a:gd name="T21"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1" h="261">
                  <a:moveTo>
                    <a:pt x="29" y="261"/>
                  </a:moveTo>
                  <a:lnTo>
                    <a:pt x="157" y="248"/>
                  </a:lnTo>
                  <a:lnTo>
                    <a:pt x="270" y="237"/>
                  </a:lnTo>
                  <a:lnTo>
                    <a:pt x="482" y="118"/>
                  </a:lnTo>
                  <a:lnTo>
                    <a:pt x="721" y="0"/>
                  </a:lnTo>
                  <a:lnTo>
                    <a:pt x="657" y="0"/>
                  </a:lnTo>
                  <a:lnTo>
                    <a:pt x="380" y="36"/>
                  </a:lnTo>
                  <a:lnTo>
                    <a:pt x="139" y="118"/>
                  </a:lnTo>
                  <a:lnTo>
                    <a:pt x="0" y="201"/>
                  </a:lnTo>
                  <a:lnTo>
                    <a:pt x="29" y="261"/>
                  </a:lnTo>
                  <a:lnTo>
                    <a:pt x="29" y="26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4" name="Freeform 24"/>
            <p:cNvSpPr>
              <a:spLocks/>
            </p:cNvSpPr>
            <p:nvPr/>
          </p:nvSpPr>
          <p:spPr bwMode="auto">
            <a:xfrm>
              <a:off x="5045" y="1972"/>
              <a:ext cx="300" cy="53"/>
            </a:xfrm>
            <a:custGeom>
              <a:avLst/>
              <a:gdLst>
                <a:gd name="T0" fmla="*/ 0 w 601"/>
                <a:gd name="T1" fmla="*/ 46 h 106"/>
                <a:gd name="T2" fmla="*/ 239 w 601"/>
                <a:gd name="T3" fmla="*/ 57 h 106"/>
                <a:gd name="T4" fmla="*/ 554 w 601"/>
                <a:gd name="T5" fmla="*/ 106 h 106"/>
                <a:gd name="T6" fmla="*/ 601 w 601"/>
                <a:gd name="T7" fmla="*/ 34 h 106"/>
                <a:gd name="T8" fmla="*/ 379 w 601"/>
                <a:gd name="T9" fmla="*/ 10 h 106"/>
                <a:gd name="T10" fmla="*/ 73 w 601"/>
                <a:gd name="T11" fmla="*/ 0 h 106"/>
                <a:gd name="T12" fmla="*/ 0 w 601"/>
                <a:gd name="T13" fmla="*/ 46 h 106"/>
                <a:gd name="T14" fmla="*/ 0 w 601"/>
                <a:gd name="T15" fmla="*/ 4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106">
                  <a:moveTo>
                    <a:pt x="0" y="46"/>
                  </a:moveTo>
                  <a:lnTo>
                    <a:pt x="239" y="57"/>
                  </a:lnTo>
                  <a:lnTo>
                    <a:pt x="554" y="106"/>
                  </a:lnTo>
                  <a:lnTo>
                    <a:pt x="601" y="34"/>
                  </a:lnTo>
                  <a:lnTo>
                    <a:pt x="379" y="10"/>
                  </a:lnTo>
                  <a:lnTo>
                    <a:pt x="73" y="0"/>
                  </a:lnTo>
                  <a:lnTo>
                    <a:pt x="0" y="46"/>
                  </a:lnTo>
                  <a:lnTo>
                    <a:pt x="0" y="46"/>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5" name="Freeform 25"/>
            <p:cNvSpPr>
              <a:spLocks/>
            </p:cNvSpPr>
            <p:nvPr/>
          </p:nvSpPr>
          <p:spPr bwMode="auto">
            <a:xfrm>
              <a:off x="4616" y="1532"/>
              <a:ext cx="286" cy="96"/>
            </a:xfrm>
            <a:custGeom>
              <a:avLst/>
              <a:gdLst>
                <a:gd name="T0" fmla="*/ 0 w 573"/>
                <a:gd name="T1" fmla="*/ 96 h 191"/>
                <a:gd name="T2" fmla="*/ 65 w 573"/>
                <a:gd name="T3" fmla="*/ 96 h 191"/>
                <a:gd name="T4" fmla="*/ 138 w 573"/>
                <a:gd name="T5" fmla="*/ 37 h 191"/>
                <a:gd name="T6" fmla="*/ 194 w 573"/>
                <a:gd name="T7" fmla="*/ 13 h 191"/>
                <a:gd name="T8" fmla="*/ 232 w 573"/>
                <a:gd name="T9" fmla="*/ 0 h 191"/>
                <a:gd name="T10" fmla="*/ 305 w 573"/>
                <a:gd name="T11" fmla="*/ 13 h 191"/>
                <a:gd name="T12" fmla="*/ 361 w 573"/>
                <a:gd name="T13" fmla="*/ 47 h 191"/>
                <a:gd name="T14" fmla="*/ 397 w 573"/>
                <a:gd name="T15" fmla="*/ 84 h 191"/>
                <a:gd name="T16" fmla="*/ 342 w 573"/>
                <a:gd name="T17" fmla="*/ 0 h 191"/>
                <a:gd name="T18" fmla="*/ 380 w 573"/>
                <a:gd name="T19" fmla="*/ 13 h 191"/>
                <a:gd name="T20" fmla="*/ 444 w 573"/>
                <a:gd name="T21" fmla="*/ 84 h 191"/>
                <a:gd name="T22" fmla="*/ 471 w 573"/>
                <a:gd name="T23" fmla="*/ 60 h 191"/>
                <a:gd name="T24" fmla="*/ 471 w 573"/>
                <a:gd name="T25" fmla="*/ 84 h 191"/>
                <a:gd name="T26" fmla="*/ 573 w 573"/>
                <a:gd name="T27" fmla="*/ 119 h 191"/>
                <a:gd name="T28" fmla="*/ 509 w 573"/>
                <a:gd name="T29" fmla="*/ 106 h 191"/>
                <a:gd name="T30" fmla="*/ 471 w 573"/>
                <a:gd name="T31" fmla="*/ 96 h 191"/>
                <a:gd name="T32" fmla="*/ 425 w 573"/>
                <a:gd name="T33" fmla="*/ 96 h 191"/>
                <a:gd name="T34" fmla="*/ 388 w 573"/>
                <a:gd name="T35" fmla="*/ 132 h 191"/>
                <a:gd name="T36" fmla="*/ 352 w 573"/>
                <a:gd name="T37" fmla="*/ 166 h 191"/>
                <a:gd name="T38" fmla="*/ 305 w 573"/>
                <a:gd name="T39" fmla="*/ 178 h 191"/>
                <a:gd name="T40" fmla="*/ 268 w 573"/>
                <a:gd name="T41" fmla="*/ 191 h 191"/>
                <a:gd name="T42" fmla="*/ 239 w 573"/>
                <a:gd name="T43" fmla="*/ 166 h 191"/>
                <a:gd name="T44" fmla="*/ 221 w 573"/>
                <a:gd name="T45" fmla="*/ 156 h 191"/>
                <a:gd name="T46" fmla="*/ 185 w 573"/>
                <a:gd name="T47" fmla="*/ 132 h 191"/>
                <a:gd name="T48" fmla="*/ 120 w 573"/>
                <a:gd name="T49" fmla="*/ 143 h 191"/>
                <a:gd name="T50" fmla="*/ 101 w 573"/>
                <a:gd name="T51" fmla="*/ 156 h 191"/>
                <a:gd name="T52" fmla="*/ 176 w 573"/>
                <a:gd name="T53" fmla="*/ 106 h 191"/>
                <a:gd name="T54" fmla="*/ 314 w 573"/>
                <a:gd name="T55" fmla="*/ 143 h 191"/>
                <a:gd name="T56" fmla="*/ 204 w 573"/>
                <a:gd name="T57" fmla="*/ 84 h 191"/>
                <a:gd name="T58" fmla="*/ 331 w 573"/>
                <a:gd name="T59" fmla="*/ 132 h 191"/>
                <a:gd name="T60" fmla="*/ 221 w 573"/>
                <a:gd name="T61" fmla="*/ 60 h 191"/>
                <a:gd name="T62" fmla="*/ 352 w 573"/>
                <a:gd name="T63" fmla="*/ 96 h 191"/>
                <a:gd name="T64" fmla="*/ 249 w 573"/>
                <a:gd name="T65" fmla="*/ 37 h 191"/>
                <a:gd name="T66" fmla="*/ 213 w 573"/>
                <a:gd name="T67" fmla="*/ 37 h 191"/>
                <a:gd name="T68" fmla="*/ 167 w 573"/>
                <a:gd name="T69" fmla="*/ 47 h 191"/>
                <a:gd name="T70" fmla="*/ 111 w 573"/>
                <a:gd name="T71" fmla="*/ 71 h 191"/>
                <a:gd name="T72" fmla="*/ 75 w 573"/>
                <a:gd name="T73" fmla="*/ 119 h 191"/>
                <a:gd name="T74" fmla="*/ 0 w 573"/>
                <a:gd name="T75" fmla="*/ 96 h 191"/>
                <a:gd name="T76" fmla="*/ 0 w 573"/>
                <a:gd name="T7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3" h="191">
                  <a:moveTo>
                    <a:pt x="0" y="96"/>
                  </a:moveTo>
                  <a:lnTo>
                    <a:pt x="65" y="96"/>
                  </a:lnTo>
                  <a:lnTo>
                    <a:pt x="138" y="37"/>
                  </a:lnTo>
                  <a:lnTo>
                    <a:pt x="194" y="13"/>
                  </a:lnTo>
                  <a:lnTo>
                    <a:pt x="232" y="0"/>
                  </a:lnTo>
                  <a:lnTo>
                    <a:pt x="305" y="13"/>
                  </a:lnTo>
                  <a:lnTo>
                    <a:pt x="361" y="47"/>
                  </a:lnTo>
                  <a:lnTo>
                    <a:pt x="397" y="84"/>
                  </a:lnTo>
                  <a:lnTo>
                    <a:pt x="342" y="0"/>
                  </a:lnTo>
                  <a:lnTo>
                    <a:pt x="380" y="13"/>
                  </a:lnTo>
                  <a:lnTo>
                    <a:pt x="444" y="84"/>
                  </a:lnTo>
                  <a:lnTo>
                    <a:pt x="471" y="60"/>
                  </a:lnTo>
                  <a:lnTo>
                    <a:pt x="471" y="84"/>
                  </a:lnTo>
                  <a:lnTo>
                    <a:pt x="573" y="119"/>
                  </a:lnTo>
                  <a:lnTo>
                    <a:pt x="509" y="106"/>
                  </a:lnTo>
                  <a:lnTo>
                    <a:pt x="471" y="96"/>
                  </a:lnTo>
                  <a:lnTo>
                    <a:pt x="425" y="96"/>
                  </a:lnTo>
                  <a:lnTo>
                    <a:pt x="388" y="132"/>
                  </a:lnTo>
                  <a:lnTo>
                    <a:pt x="352" y="166"/>
                  </a:lnTo>
                  <a:lnTo>
                    <a:pt x="305" y="178"/>
                  </a:lnTo>
                  <a:lnTo>
                    <a:pt x="268" y="191"/>
                  </a:lnTo>
                  <a:lnTo>
                    <a:pt x="239" y="166"/>
                  </a:lnTo>
                  <a:lnTo>
                    <a:pt x="221" y="156"/>
                  </a:lnTo>
                  <a:lnTo>
                    <a:pt x="185" y="132"/>
                  </a:lnTo>
                  <a:lnTo>
                    <a:pt x="120" y="143"/>
                  </a:lnTo>
                  <a:lnTo>
                    <a:pt x="101" y="156"/>
                  </a:lnTo>
                  <a:lnTo>
                    <a:pt x="176" y="106"/>
                  </a:lnTo>
                  <a:lnTo>
                    <a:pt x="314" y="143"/>
                  </a:lnTo>
                  <a:lnTo>
                    <a:pt x="204" y="84"/>
                  </a:lnTo>
                  <a:lnTo>
                    <a:pt x="331" y="132"/>
                  </a:lnTo>
                  <a:lnTo>
                    <a:pt x="221" y="60"/>
                  </a:lnTo>
                  <a:lnTo>
                    <a:pt x="352" y="96"/>
                  </a:lnTo>
                  <a:lnTo>
                    <a:pt x="249" y="37"/>
                  </a:lnTo>
                  <a:lnTo>
                    <a:pt x="213" y="37"/>
                  </a:lnTo>
                  <a:lnTo>
                    <a:pt x="167" y="47"/>
                  </a:lnTo>
                  <a:lnTo>
                    <a:pt x="111" y="71"/>
                  </a:lnTo>
                  <a:lnTo>
                    <a:pt x="75" y="119"/>
                  </a:lnTo>
                  <a:lnTo>
                    <a:pt x="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6" name="Freeform 26"/>
            <p:cNvSpPr>
              <a:spLocks/>
            </p:cNvSpPr>
            <p:nvPr/>
          </p:nvSpPr>
          <p:spPr bwMode="auto">
            <a:xfrm>
              <a:off x="4616" y="1610"/>
              <a:ext cx="110" cy="112"/>
            </a:xfrm>
            <a:custGeom>
              <a:avLst/>
              <a:gdLst>
                <a:gd name="T0" fmla="*/ 92 w 221"/>
                <a:gd name="T1" fmla="*/ 10 h 224"/>
                <a:gd name="T2" fmla="*/ 65 w 221"/>
                <a:gd name="T3" fmla="*/ 47 h 224"/>
                <a:gd name="T4" fmla="*/ 28 w 221"/>
                <a:gd name="T5" fmla="*/ 59 h 224"/>
                <a:gd name="T6" fmla="*/ 0 w 221"/>
                <a:gd name="T7" fmla="*/ 59 h 224"/>
                <a:gd name="T8" fmla="*/ 75 w 221"/>
                <a:gd name="T9" fmla="*/ 59 h 224"/>
                <a:gd name="T10" fmla="*/ 28 w 221"/>
                <a:gd name="T11" fmla="*/ 106 h 224"/>
                <a:gd name="T12" fmla="*/ 82 w 221"/>
                <a:gd name="T13" fmla="*/ 95 h 224"/>
                <a:gd name="T14" fmla="*/ 75 w 221"/>
                <a:gd name="T15" fmla="*/ 130 h 224"/>
                <a:gd name="T16" fmla="*/ 101 w 221"/>
                <a:gd name="T17" fmla="*/ 141 h 224"/>
                <a:gd name="T18" fmla="*/ 82 w 221"/>
                <a:gd name="T19" fmla="*/ 224 h 224"/>
                <a:gd name="T20" fmla="*/ 148 w 221"/>
                <a:gd name="T21" fmla="*/ 95 h 224"/>
                <a:gd name="T22" fmla="*/ 194 w 221"/>
                <a:gd name="T23" fmla="*/ 47 h 224"/>
                <a:gd name="T24" fmla="*/ 221 w 221"/>
                <a:gd name="T25" fmla="*/ 35 h 224"/>
                <a:gd name="T26" fmla="*/ 185 w 221"/>
                <a:gd name="T27" fmla="*/ 0 h 224"/>
                <a:gd name="T28" fmla="*/ 138 w 221"/>
                <a:gd name="T29" fmla="*/ 10 h 224"/>
                <a:gd name="T30" fmla="*/ 92 w 221"/>
                <a:gd name="T31" fmla="*/ 10 h 224"/>
                <a:gd name="T32" fmla="*/ 92 w 221"/>
                <a:gd name="T33" fmla="*/ 1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1" h="224">
                  <a:moveTo>
                    <a:pt x="92" y="10"/>
                  </a:moveTo>
                  <a:lnTo>
                    <a:pt x="65" y="47"/>
                  </a:lnTo>
                  <a:lnTo>
                    <a:pt x="28" y="59"/>
                  </a:lnTo>
                  <a:lnTo>
                    <a:pt x="0" y="59"/>
                  </a:lnTo>
                  <a:lnTo>
                    <a:pt x="75" y="59"/>
                  </a:lnTo>
                  <a:lnTo>
                    <a:pt x="28" y="106"/>
                  </a:lnTo>
                  <a:lnTo>
                    <a:pt x="82" y="95"/>
                  </a:lnTo>
                  <a:lnTo>
                    <a:pt x="75" y="130"/>
                  </a:lnTo>
                  <a:lnTo>
                    <a:pt x="101" y="141"/>
                  </a:lnTo>
                  <a:lnTo>
                    <a:pt x="82" y="224"/>
                  </a:lnTo>
                  <a:lnTo>
                    <a:pt x="148" y="95"/>
                  </a:lnTo>
                  <a:lnTo>
                    <a:pt x="194" y="47"/>
                  </a:lnTo>
                  <a:lnTo>
                    <a:pt x="221" y="35"/>
                  </a:lnTo>
                  <a:lnTo>
                    <a:pt x="185" y="0"/>
                  </a:lnTo>
                  <a:lnTo>
                    <a:pt x="138" y="10"/>
                  </a:lnTo>
                  <a:lnTo>
                    <a:pt x="92" y="10"/>
                  </a:lnTo>
                  <a:lnTo>
                    <a:pt x="9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7" name="Freeform 27"/>
            <p:cNvSpPr>
              <a:spLocks/>
            </p:cNvSpPr>
            <p:nvPr/>
          </p:nvSpPr>
          <p:spPr bwMode="auto">
            <a:xfrm>
              <a:off x="4542" y="1698"/>
              <a:ext cx="374" cy="184"/>
            </a:xfrm>
            <a:custGeom>
              <a:avLst/>
              <a:gdLst>
                <a:gd name="T0" fmla="*/ 10 w 749"/>
                <a:gd name="T1" fmla="*/ 166 h 368"/>
                <a:gd name="T2" fmla="*/ 28 w 749"/>
                <a:gd name="T3" fmla="*/ 59 h 368"/>
                <a:gd name="T4" fmla="*/ 103 w 749"/>
                <a:gd name="T5" fmla="*/ 0 h 368"/>
                <a:gd name="T6" fmla="*/ 167 w 749"/>
                <a:gd name="T7" fmla="*/ 24 h 368"/>
                <a:gd name="T8" fmla="*/ 195 w 749"/>
                <a:gd name="T9" fmla="*/ 106 h 368"/>
                <a:gd name="T10" fmla="*/ 230 w 749"/>
                <a:gd name="T11" fmla="*/ 59 h 368"/>
                <a:gd name="T12" fmla="*/ 277 w 749"/>
                <a:gd name="T13" fmla="*/ 0 h 368"/>
                <a:gd name="T14" fmla="*/ 352 w 749"/>
                <a:gd name="T15" fmla="*/ 0 h 368"/>
                <a:gd name="T16" fmla="*/ 249 w 749"/>
                <a:gd name="T17" fmla="*/ 47 h 368"/>
                <a:gd name="T18" fmla="*/ 240 w 749"/>
                <a:gd name="T19" fmla="*/ 130 h 368"/>
                <a:gd name="T20" fmla="*/ 268 w 749"/>
                <a:gd name="T21" fmla="*/ 225 h 368"/>
                <a:gd name="T22" fmla="*/ 361 w 749"/>
                <a:gd name="T23" fmla="*/ 273 h 368"/>
                <a:gd name="T24" fmla="*/ 444 w 749"/>
                <a:gd name="T25" fmla="*/ 238 h 368"/>
                <a:gd name="T26" fmla="*/ 434 w 749"/>
                <a:gd name="T27" fmla="*/ 143 h 368"/>
                <a:gd name="T28" fmla="*/ 369 w 749"/>
                <a:gd name="T29" fmla="*/ 59 h 368"/>
                <a:gd name="T30" fmla="*/ 380 w 749"/>
                <a:gd name="T31" fmla="*/ 24 h 368"/>
                <a:gd name="T32" fmla="*/ 444 w 749"/>
                <a:gd name="T33" fmla="*/ 106 h 368"/>
                <a:gd name="T34" fmla="*/ 692 w 749"/>
                <a:gd name="T35" fmla="*/ 83 h 368"/>
                <a:gd name="T36" fmla="*/ 749 w 749"/>
                <a:gd name="T37" fmla="*/ 96 h 368"/>
                <a:gd name="T38" fmla="*/ 462 w 749"/>
                <a:gd name="T39" fmla="*/ 249 h 368"/>
                <a:gd name="T40" fmla="*/ 407 w 749"/>
                <a:gd name="T41" fmla="*/ 297 h 368"/>
                <a:gd name="T42" fmla="*/ 342 w 749"/>
                <a:gd name="T43" fmla="*/ 297 h 368"/>
                <a:gd name="T44" fmla="*/ 333 w 749"/>
                <a:gd name="T45" fmla="*/ 321 h 368"/>
                <a:gd name="T46" fmla="*/ 249 w 749"/>
                <a:gd name="T47" fmla="*/ 333 h 368"/>
                <a:gd name="T48" fmla="*/ 148 w 749"/>
                <a:gd name="T49" fmla="*/ 357 h 368"/>
                <a:gd name="T50" fmla="*/ 65 w 749"/>
                <a:gd name="T51" fmla="*/ 368 h 368"/>
                <a:gd name="T52" fmla="*/ 10 w 749"/>
                <a:gd name="T53" fmla="*/ 357 h 368"/>
                <a:gd name="T54" fmla="*/ 46 w 749"/>
                <a:gd name="T55" fmla="*/ 357 h 368"/>
                <a:gd name="T56" fmla="*/ 138 w 749"/>
                <a:gd name="T57" fmla="*/ 344 h 368"/>
                <a:gd name="T58" fmla="*/ 230 w 749"/>
                <a:gd name="T59" fmla="*/ 310 h 368"/>
                <a:gd name="T60" fmla="*/ 296 w 749"/>
                <a:gd name="T61" fmla="*/ 297 h 368"/>
                <a:gd name="T62" fmla="*/ 296 w 749"/>
                <a:gd name="T63" fmla="*/ 273 h 368"/>
                <a:gd name="T64" fmla="*/ 249 w 749"/>
                <a:gd name="T65" fmla="*/ 238 h 368"/>
                <a:gd name="T66" fmla="*/ 240 w 749"/>
                <a:gd name="T67" fmla="*/ 191 h 368"/>
                <a:gd name="T68" fmla="*/ 157 w 749"/>
                <a:gd name="T69" fmla="*/ 178 h 368"/>
                <a:gd name="T70" fmla="*/ 65 w 749"/>
                <a:gd name="T71" fmla="*/ 238 h 368"/>
                <a:gd name="T72" fmla="*/ 75 w 749"/>
                <a:gd name="T73" fmla="*/ 215 h 368"/>
                <a:gd name="T74" fmla="*/ 157 w 749"/>
                <a:gd name="T75" fmla="*/ 96 h 368"/>
                <a:gd name="T76" fmla="*/ 138 w 749"/>
                <a:gd name="T77" fmla="*/ 37 h 368"/>
                <a:gd name="T78" fmla="*/ 28 w 749"/>
                <a:gd name="T79" fmla="*/ 72 h 368"/>
                <a:gd name="T80" fmla="*/ 46 w 749"/>
                <a:gd name="T81" fmla="*/ 215 h 368"/>
                <a:gd name="T82" fmla="*/ 38 w 749"/>
                <a:gd name="T83" fmla="*/ 22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9" h="368">
                  <a:moveTo>
                    <a:pt x="38" y="225"/>
                  </a:moveTo>
                  <a:lnTo>
                    <a:pt x="10" y="166"/>
                  </a:lnTo>
                  <a:lnTo>
                    <a:pt x="10" y="106"/>
                  </a:lnTo>
                  <a:lnTo>
                    <a:pt x="28" y="59"/>
                  </a:lnTo>
                  <a:lnTo>
                    <a:pt x="65" y="24"/>
                  </a:lnTo>
                  <a:lnTo>
                    <a:pt x="103" y="0"/>
                  </a:lnTo>
                  <a:lnTo>
                    <a:pt x="138" y="11"/>
                  </a:lnTo>
                  <a:lnTo>
                    <a:pt x="167" y="24"/>
                  </a:lnTo>
                  <a:lnTo>
                    <a:pt x="185" y="59"/>
                  </a:lnTo>
                  <a:lnTo>
                    <a:pt x="195" y="106"/>
                  </a:lnTo>
                  <a:lnTo>
                    <a:pt x="213" y="130"/>
                  </a:lnTo>
                  <a:lnTo>
                    <a:pt x="230" y="59"/>
                  </a:lnTo>
                  <a:lnTo>
                    <a:pt x="259" y="24"/>
                  </a:lnTo>
                  <a:lnTo>
                    <a:pt x="277" y="0"/>
                  </a:lnTo>
                  <a:lnTo>
                    <a:pt x="315" y="0"/>
                  </a:lnTo>
                  <a:lnTo>
                    <a:pt x="352" y="0"/>
                  </a:lnTo>
                  <a:lnTo>
                    <a:pt x="277" y="24"/>
                  </a:lnTo>
                  <a:lnTo>
                    <a:pt x="249" y="47"/>
                  </a:lnTo>
                  <a:lnTo>
                    <a:pt x="240" y="83"/>
                  </a:lnTo>
                  <a:lnTo>
                    <a:pt x="240" y="130"/>
                  </a:lnTo>
                  <a:lnTo>
                    <a:pt x="249" y="178"/>
                  </a:lnTo>
                  <a:lnTo>
                    <a:pt x="268" y="225"/>
                  </a:lnTo>
                  <a:lnTo>
                    <a:pt x="315" y="262"/>
                  </a:lnTo>
                  <a:lnTo>
                    <a:pt x="361" y="273"/>
                  </a:lnTo>
                  <a:lnTo>
                    <a:pt x="407" y="262"/>
                  </a:lnTo>
                  <a:lnTo>
                    <a:pt x="444" y="238"/>
                  </a:lnTo>
                  <a:lnTo>
                    <a:pt x="453" y="202"/>
                  </a:lnTo>
                  <a:lnTo>
                    <a:pt x="434" y="143"/>
                  </a:lnTo>
                  <a:lnTo>
                    <a:pt x="397" y="96"/>
                  </a:lnTo>
                  <a:lnTo>
                    <a:pt x="369" y="59"/>
                  </a:lnTo>
                  <a:lnTo>
                    <a:pt x="352" y="37"/>
                  </a:lnTo>
                  <a:lnTo>
                    <a:pt x="380" y="24"/>
                  </a:lnTo>
                  <a:lnTo>
                    <a:pt x="425" y="72"/>
                  </a:lnTo>
                  <a:lnTo>
                    <a:pt x="444" y="106"/>
                  </a:lnTo>
                  <a:lnTo>
                    <a:pt x="453" y="155"/>
                  </a:lnTo>
                  <a:lnTo>
                    <a:pt x="692" y="83"/>
                  </a:lnTo>
                  <a:lnTo>
                    <a:pt x="462" y="191"/>
                  </a:lnTo>
                  <a:lnTo>
                    <a:pt x="749" y="96"/>
                  </a:lnTo>
                  <a:lnTo>
                    <a:pt x="462" y="215"/>
                  </a:lnTo>
                  <a:lnTo>
                    <a:pt x="462" y="249"/>
                  </a:lnTo>
                  <a:lnTo>
                    <a:pt x="444" y="273"/>
                  </a:lnTo>
                  <a:lnTo>
                    <a:pt x="407" y="297"/>
                  </a:lnTo>
                  <a:lnTo>
                    <a:pt x="369" y="297"/>
                  </a:lnTo>
                  <a:lnTo>
                    <a:pt x="342" y="297"/>
                  </a:lnTo>
                  <a:lnTo>
                    <a:pt x="352" y="321"/>
                  </a:lnTo>
                  <a:lnTo>
                    <a:pt x="333" y="321"/>
                  </a:lnTo>
                  <a:lnTo>
                    <a:pt x="296" y="333"/>
                  </a:lnTo>
                  <a:lnTo>
                    <a:pt x="249" y="333"/>
                  </a:lnTo>
                  <a:lnTo>
                    <a:pt x="213" y="333"/>
                  </a:lnTo>
                  <a:lnTo>
                    <a:pt x="148" y="357"/>
                  </a:lnTo>
                  <a:lnTo>
                    <a:pt x="103" y="368"/>
                  </a:lnTo>
                  <a:lnTo>
                    <a:pt x="65" y="368"/>
                  </a:lnTo>
                  <a:lnTo>
                    <a:pt x="38" y="368"/>
                  </a:lnTo>
                  <a:lnTo>
                    <a:pt x="10" y="357"/>
                  </a:lnTo>
                  <a:lnTo>
                    <a:pt x="0" y="333"/>
                  </a:lnTo>
                  <a:lnTo>
                    <a:pt x="46" y="357"/>
                  </a:lnTo>
                  <a:lnTo>
                    <a:pt x="92" y="357"/>
                  </a:lnTo>
                  <a:lnTo>
                    <a:pt x="138" y="344"/>
                  </a:lnTo>
                  <a:lnTo>
                    <a:pt x="185" y="321"/>
                  </a:lnTo>
                  <a:lnTo>
                    <a:pt x="230" y="310"/>
                  </a:lnTo>
                  <a:lnTo>
                    <a:pt x="259" y="310"/>
                  </a:lnTo>
                  <a:lnTo>
                    <a:pt x="296" y="297"/>
                  </a:lnTo>
                  <a:lnTo>
                    <a:pt x="296" y="284"/>
                  </a:lnTo>
                  <a:lnTo>
                    <a:pt x="296" y="273"/>
                  </a:lnTo>
                  <a:lnTo>
                    <a:pt x="277" y="249"/>
                  </a:lnTo>
                  <a:lnTo>
                    <a:pt x="249" y="238"/>
                  </a:lnTo>
                  <a:lnTo>
                    <a:pt x="249" y="215"/>
                  </a:lnTo>
                  <a:lnTo>
                    <a:pt x="240" y="191"/>
                  </a:lnTo>
                  <a:lnTo>
                    <a:pt x="195" y="166"/>
                  </a:lnTo>
                  <a:lnTo>
                    <a:pt x="157" y="178"/>
                  </a:lnTo>
                  <a:lnTo>
                    <a:pt x="110" y="215"/>
                  </a:lnTo>
                  <a:lnTo>
                    <a:pt x="65" y="238"/>
                  </a:lnTo>
                  <a:lnTo>
                    <a:pt x="28" y="273"/>
                  </a:lnTo>
                  <a:lnTo>
                    <a:pt x="75" y="215"/>
                  </a:lnTo>
                  <a:lnTo>
                    <a:pt x="185" y="155"/>
                  </a:lnTo>
                  <a:lnTo>
                    <a:pt x="157" y="96"/>
                  </a:lnTo>
                  <a:lnTo>
                    <a:pt x="110" y="59"/>
                  </a:lnTo>
                  <a:lnTo>
                    <a:pt x="138" y="37"/>
                  </a:lnTo>
                  <a:lnTo>
                    <a:pt x="120" y="11"/>
                  </a:lnTo>
                  <a:lnTo>
                    <a:pt x="28" y="72"/>
                  </a:lnTo>
                  <a:lnTo>
                    <a:pt x="18" y="155"/>
                  </a:lnTo>
                  <a:lnTo>
                    <a:pt x="46" y="215"/>
                  </a:lnTo>
                  <a:lnTo>
                    <a:pt x="38" y="225"/>
                  </a:lnTo>
                  <a:lnTo>
                    <a:pt x="38" y="2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8" name="Freeform 28"/>
            <p:cNvSpPr>
              <a:spLocks/>
            </p:cNvSpPr>
            <p:nvPr/>
          </p:nvSpPr>
          <p:spPr bwMode="auto">
            <a:xfrm>
              <a:off x="4653" y="1598"/>
              <a:ext cx="508" cy="403"/>
            </a:xfrm>
            <a:custGeom>
              <a:avLst/>
              <a:gdLst>
                <a:gd name="T0" fmla="*/ 267 w 1015"/>
                <a:gd name="T1" fmla="*/ 545 h 806"/>
                <a:gd name="T2" fmla="*/ 461 w 1015"/>
                <a:gd name="T3" fmla="*/ 534 h 806"/>
                <a:gd name="T4" fmla="*/ 636 w 1015"/>
                <a:gd name="T5" fmla="*/ 511 h 806"/>
                <a:gd name="T6" fmla="*/ 683 w 1015"/>
                <a:gd name="T7" fmla="*/ 450 h 806"/>
                <a:gd name="T8" fmla="*/ 683 w 1015"/>
                <a:gd name="T9" fmla="*/ 392 h 806"/>
                <a:gd name="T10" fmla="*/ 655 w 1015"/>
                <a:gd name="T11" fmla="*/ 331 h 806"/>
                <a:gd name="T12" fmla="*/ 627 w 1015"/>
                <a:gd name="T13" fmla="*/ 248 h 806"/>
                <a:gd name="T14" fmla="*/ 544 w 1015"/>
                <a:gd name="T15" fmla="*/ 225 h 806"/>
                <a:gd name="T16" fmla="*/ 498 w 1015"/>
                <a:gd name="T17" fmla="*/ 284 h 806"/>
                <a:gd name="T18" fmla="*/ 416 w 1015"/>
                <a:gd name="T19" fmla="*/ 260 h 806"/>
                <a:gd name="T20" fmla="*/ 359 w 1015"/>
                <a:gd name="T21" fmla="*/ 165 h 806"/>
                <a:gd name="T22" fmla="*/ 305 w 1015"/>
                <a:gd name="T23" fmla="*/ 95 h 806"/>
                <a:gd name="T24" fmla="*/ 359 w 1015"/>
                <a:gd name="T25" fmla="*/ 95 h 806"/>
                <a:gd name="T26" fmla="*/ 423 w 1015"/>
                <a:gd name="T27" fmla="*/ 154 h 806"/>
                <a:gd name="T28" fmla="*/ 461 w 1015"/>
                <a:gd name="T29" fmla="*/ 141 h 806"/>
                <a:gd name="T30" fmla="*/ 498 w 1015"/>
                <a:gd name="T31" fmla="*/ 130 h 806"/>
                <a:gd name="T32" fmla="*/ 516 w 1015"/>
                <a:gd name="T33" fmla="*/ 95 h 806"/>
                <a:gd name="T34" fmla="*/ 563 w 1015"/>
                <a:gd name="T35" fmla="*/ 83 h 806"/>
                <a:gd name="T36" fmla="*/ 571 w 1015"/>
                <a:gd name="T37" fmla="*/ 46 h 806"/>
                <a:gd name="T38" fmla="*/ 627 w 1015"/>
                <a:gd name="T39" fmla="*/ 34 h 806"/>
                <a:gd name="T40" fmla="*/ 683 w 1015"/>
                <a:gd name="T41" fmla="*/ 141 h 806"/>
                <a:gd name="T42" fmla="*/ 728 w 1015"/>
                <a:gd name="T43" fmla="*/ 284 h 806"/>
                <a:gd name="T44" fmla="*/ 803 w 1015"/>
                <a:gd name="T45" fmla="*/ 416 h 806"/>
                <a:gd name="T46" fmla="*/ 904 w 1015"/>
                <a:gd name="T47" fmla="*/ 498 h 806"/>
                <a:gd name="T48" fmla="*/ 756 w 1015"/>
                <a:gd name="T49" fmla="*/ 522 h 806"/>
                <a:gd name="T50" fmla="*/ 544 w 1015"/>
                <a:gd name="T51" fmla="*/ 604 h 806"/>
                <a:gd name="T52" fmla="*/ 387 w 1015"/>
                <a:gd name="T53" fmla="*/ 712 h 806"/>
                <a:gd name="T54" fmla="*/ 267 w 1015"/>
                <a:gd name="T55" fmla="*/ 770 h 806"/>
                <a:gd name="T56" fmla="*/ 129 w 1015"/>
                <a:gd name="T57" fmla="*/ 795 h 806"/>
                <a:gd name="T58" fmla="*/ 7 w 1015"/>
                <a:gd name="T59" fmla="*/ 795 h 806"/>
                <a:gd name="T60" fmla="*/ 7 w 1015"/>
                <a:gd name="T61" fmla="*/ 759 h 806"/>
                <a:gd name="T62" fmla="*/ 92 w 1015"/>
                <a:gd name="T63" fmla="*/ 770 h 806"/>
                <a:gd name="T64" fmla="*/ 286 w 1015"/>
                <a:gd name="T65" fmla="*/ 749 h 806"/>
                <a:gd name="T66" fmla="*/ 507 w 1015"/>
                <a:gd name="T67" fmla="*/ 617 h 806"/>
                <a:gd name="T68" fmla="*/ 674 w 1015"/>
                <a:gd name="T69" fmla="*/ 534 h 806"/>
                <a:gd name="T70" fmla="*/ 469 w 1015"/>
                <a:gd name="T71" fmla="*/ 558 h 806"/>
                <a:gd name="T72" fmla="*/ 294 w 1015"/>
                <a:gd name="T73" fmla="*/ 604 h 806"/>
                <a:gd name="T74" fmla="*/ 129 w 1015"/>
                <a:gd name="T75" fmla="*/ 652 h 806"/>
                <a:gd name="T76" fmla="*/ 157 w 1015"/>
                <a:gd name="T77" fmla="*/ 628 h 806"/>
                <a:gd name="T78" fmla="*/ 359 w 1015"/>
                <a:gd name="T79" fmla="*/ 569 h 806"/>
                <a:gd name="T80" fmla="*/ 146 w 1015"/>
                <a:gd name="T81" fmla="*/ 545 h 806"/>
                <a:gd name="T82" fmla="*/ 146 w 1015"/>
                <a:gd name="T83" fmla="*/ 534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5" h="806">
                  <a:moveTo>
                    <a:pt x="146" y="534"/>
                  </a:moveTo>
                  <a:lnTo>
                    <a:pt x="267" y="545"/>
                  </a:lnTo>
                  <a:lnTo>
                    <a:pt x="369" y="545"/>
                  </a:lnTo>
                  <a:lnTo>
                    <a:pt x="461" y="534"/>
                  </a:lnTo>
                  <a:lnTo>
                    <a:pt x="544" y="522"/>
                  </a:lnTo>
                  <a:lnTo>
                    <a:pt x="636" y="511"/>
                  </a:lnTo>
                  <a:lnTo>
                    <a:pt x="674" y="485"/>
                  </a:lnTo>
                  <a:lnTo>
                    <a:pt x="683" y="450"/>
                  </a:lnTo>
                  <a:lnTo>
                    <a:pt x="674" y="426"/>
                  </a:lnTo>
                  <a:lnTo>
                    <a:pt x="683" y="392"/>
                  </a:lnTo>
                  <a:lnTo>
                    <a:pt x="664" y="356"/>
                  </a:lnTo>
                  <a:lnTo>
                    <a:pt x="655" y="331"/>
                  </a:lnTo>
                  <a:lnTo>
                    <a:pt x="646" y="297"/>
                  </a:lnTo>
                  <a:lnTo>
                    <a:pt x="627" y="248"/>
                  </a:lnTo>
                  <a:lnTo>
                    <a:pt x="589" y="212"/>
                  </a:lnTo>
                  <a:lnTo>
                    <a:pt x="544" y="225"/>
                  </a:lnTo>
                  <a:lnTo>
                    <a:pt x="516" y="260"/>
                  </a:lnTo>
                  <a:lnTo>
                    <a:pt x="498" y="284"/>
                  </a:lnTo>
                  <a:lnTo>
                    <a:pt x="469" y="297"/>
                  </a:lnTo>
                  <a:lnTo>
                    <a:pt x="416" y="260"/>
                  </a:lnTo>
                  <a:lnTo>
                    <a:pt x="377" y="212"/>
                  </a:lnTo>
                  <a:lnTo>
                    <a:pt x="359" y="165"/>
                  </a:lnTo>
                  <a:lnTo>
                    <a:pt x="341" y="119"/>
                  </a:lnTo>
                  <a:lnTo>
                    <a:pt x="305" y="95"/>
                  </a:lnTo>
                  <a:lnTo>
                    <a:pt x="249" y="83"/>
                  </a:lnTo>
                  <a:lnTo>
                    <a:pt x="359" y="95"/>
                  </a:lnTo>
                  <a:lnTo>
                    <a:pt x="396" y="130"/>
                  </a:lnTo>
                  <a:lnTo>
                    <a:pt x="423" y="154"/>
                  </a:lnTo>
                  <a:lnTo>
                    <a:pt x="396" y="71"/>
                  </a:lnTo>
                  <a:lnTo>
                    <a:pt x="461" y="141"/>
                  </a:lnTo>
                  <a:lnTo>
                    <a:pt x="434" y="71"/>
                  </a:lnTo>
                  <a:lnTo>
                    <a:pt x="498" y="130"/>
                  </a:lnTo>
                  <a:lnTo>
                    <a:pt x="423" y="46"/>
                  </a:lnTo>
                  <a:lnTo>
                    <a:pt x="516" y="95"/>
                  </a:lnTo>
                  <a:lnTo>
                    <a:pt x="461" y="34"/>
                  </a:lnTo>
                  <a:lnTo>
                    <a:pt x="563" y="83"/>
                  </a:lnTo>
                  <a:lnTo>
                    <a:pt x="498" y="24"/>
                  </a:lnTo>
                  <a:lnTo>
                    <a:pt x="571" y="46"/>
                  </a:lnTo>
                  <a:lnTo>
                    <a:pt x="516" y="0"/>
                  </a:lnTo>
                  <a:lnTo>
                    <a:pt x="627" y="34"/>
                  </a:lnTo>
                  <a:lnTo>
                    <a:pt x="655" y="95"/>
                  </a:lnTo>
                  <a:lnTo>
                    <a:pt x="683" y="141"/>
                  </a:lnTo>
                  <a:lnTo>
                    <a:pt x="700" y="225"/>
                  </a:lnTo>
                  <a:lnTo>
                    <a:pt x="728" y="284"/>
                  </a:lnTo>
                  <a:lnTo>
                    <a:pt x="756" y="356"/>
                  </a:lnTo>
                  <a:lnTo>
                    <a:pt x="803" y="416"/>
                  </a:lnTo>
                  <a:lnTo>
                    <a:pt x="848" y="450"/>
                  </a:lnTo>
                  <a:lnTo>
                    <a:pt x="904" y="498"/>
                  </a:lnTo>
                  <a:lnTo>
                    <a:pt x="1015" y="545"/>
                  </a:lnTo>
                  <a:lnTo>
                    <a:pt x="756" y="522"/>
                  </a:lnTo>
                  <a:lnTo>
                    <a:pt x="627" y="569"/>
                  </a:lnTo>
                  <a:lnTo>
                    <a:pt x="544" y="604"/>
                  </a:lnTo>
                  <a:lnTo>
                    <a:pt x="469" y="652"/>
                  </a:lnTo>
                  <a:lnTo>
                    <a:pt x="387" y="712"/>
                  </a:lnTo>
                  <a:lnTo>
                    <a:pt x="341" y="736"/>
                  </a:lnTo>
                  <a:lnTo>
                    <a:pt x="267" y="770"/>
                  </a:lnTo>
                  <a:lnTo>
                    <a:pt x="193" y="770"/>
                  </a:lnTo>
                  <a:lnTo>
                    <a:pt x="129" y="795"/>
                  </a:lnTo>
                  <a:lnTo>
                    <a:pt x="54" y="806"/>
                  </a:lnTo>
                  <a:lnTo>
                    <a:pt x="7" y="795"/>
                  </a:lnTo>
                  <a:lnTo>
                    <a:pt x="0" y="783"/>
                  </a:lnTo>
                  <a:lnTo>
                    <a:pt x="7" y="759"/>
                  </a:lnTo>
                  <a:lnTo>
                    <a:pt x="7" y="783"/>
                  </a:lnTo>
                  <a:lnTo>
                    <a:pt x="92" y="770"/>
                  </a:lnTo>
                  <a:lnTo>
                    <a:pt x="211" y="749"/>
                  </a:lnTo>
                  <a:lnTo>
                    <a:pt x="286" y="749"/>
                  </a:lnTo>
                  <a:lnTo>
                    <a:pt x="404" y="677"/>
                  </a:lnTo>
                  <a:lnTo>
                    <a:pt x="507" y="617"/>
                  </a:lnTo>
                  <a:lnTo>
                    <a:pt x="617" y="569"/>
                  </a:lnTo>
                  <a:lnTo>
                    <a:pt x="674" y="534"/>
                  </a:lnTo>
                  <a:lnTo>
                    <a:pt x="655" y="522"/>
                  </a:lnTo>
                  <a:lnTo>
                    <a:pt x="469" y="558"/>
                  </a:lnTo>
                  <a:lnTo>
                    <a:pt x="377" y="580"/>
                  </a:lnTo>
                  <a:lnTo>
                    <a:pt x="294" y="604"/>
                  </a:lnTo>
                  <a:lnTo>
                    <a:pt x="221" y="617"/>
                  </a:lnTo>
                  <a:lnTo>
                    <a:pt x="129" y="652"/>
                  </a:lnTo>
                  <a:lnTo>
                    <a:pt x="17" y="712"/>
                  </a:lnTo>
                  <a:lnTo>
                    <a:pt x="157" y="628"/>
                  </a:lnTo>
                  <a:lnTo>
                    <a:pt x="331" y="580"/>
                  </a:lnTo>
                  <a:lnTo>
                    <a:pt x="359" y="569"/>
                  </a:lnTo>
                  <a:lnTo>
                    <a:pt x="305" y="558"/>
                  </a:lnTo>
                  <a:lnTo>
                    <a:pt x="146" y="545"/>
                  </a:lnTo>
                  <a:lnTo>
                    <a:pt x="146" y="534"/>
                  </a:lnTo>
                  <a:lnTo>
                    <a:pt x="146" y="5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99" name="Freeform 29"/>
            <p:cNvSpPr>
              <a:spLocks/>
            </p:cNvSpPr>
            <p:nvPr/>
          </p:nvSpPr>
          <p:spPr bwMode="auto">
            <a:xfrm>
              <a:off x="4920" y="1734"/>
              <a:ext cx="41" cy="72"/>
            </a:xfrm>
            <a:custGeom>
              <a:avLst/>
              <a:gdLst>
                <a:gd name="T0" fmla="*/ 0 w 82"/>
                <a:gd name="T1" fmla="*/ 94 h 143"/>
                <a:gd name="T2" fmla="*/ 19 w 82"/>
                <a:gd name="T3" fmla="*/ 34 h 143"/>
                <a:gd name="T4" fmla="*/ 64 w 82"/>
                <a:gd name="T5" fmla="*/ 0 h 143"/>
                <a:gd name="T6" fmla="*/ 54 w 82"/>
                <a:gd name="T7" fmla="*/ 34 h 143"/>
                <a:gd name="T8" fmla="*/ 82 w 82"/>
                <a:gd name="T9" fmla="*/ 47 h 143"/>
                <a:gd name="T10" fmla="*/ 54 w 82"/>
                <a:gd name="T11" fmla="*/ 83 h 143"/>
                <a:gd name="T12" fmla="*/ 64 w 82"/>
                <a:gd name="T13" fmla="*/ 143 h 143"/>
                <a:gd name="T14" fmla="*/ 19 w 82"/>
                <a:gd name="T15" fmla="*/ 106 h 143"/>
                <a:gd name="T16" fmla="*/ 0 w 82"/>
                <a:gd name="T17" fmla="*/ 94 h 143"/>
                <a:gd name="T18" fmla="*/ 0 w 82"/>
                <a:gd name="T19" fmla="*/ 9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143">
                  <a:moveTo>
                    <a:pt x="0" y="94"/>
                  </a:moveTo>
                  <a:lnTo>
                    <a:pt x="19" y="34"/>
                  </a:lnTo>
                  <a:lnTo>
                    <a:pt x="64" y="0"/>
                  </a:lnTo>
                  <a:lnTo>
                    <a:pt x="54" y="34"/>
                  </a:lnTo>
                  <a:lnTo>
                    <a:pt x="82" y="47"/>
                  </a:lnTo>
                  <a:lnTo>
                    <a:pt x="54" y="83"/>
                  </a:lnTo>
                  <a:lnTo>
                    <a:pt x="64" y="143"/>
                  </a:lnTo>
                  <a:lnTo>
                    <a:pt x="19" y="106"/>
                  </a:lnTo>
                  <a:lnTo>
                    <a:pt x="0" y="94"/>
                  </a:lnTo>
                  <a:lnTo>
                    <a:pt x="0"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0" name="Freeform 30"/>
            <p:cNvSpPr>
              <a:spLocks/>
            </p:cNvSpPr>
            <p:nvPr/>
          </p:nvSpPr>
          <p:spPr bwMode="auto">
            <a:xfrm>
              <a:off x="4574" y="1770"/>
              <a:ext cx="55" cy="18"/>
            </a:xfrm>
            <a:custGeom>
              <a:avLst/>
              <a:gdLst>
                <a:gd name="T0" fmla="*/ 0 w 111"/>
                <a:gd name="T1" fmla="*/ 23 h 35"/>
                <a:gd name="T2" fmla="*/ 92 w 111"/>
                <a:gd name="T3" fmla="*/ 35 h 35"/>
                <a:gd name="T4" fmla="*/ 111 w 111"/>
                <a:gd name="T5" fmla="*/ 12 h 35"/>
                <a:gd name="T6" fmla="*/ 45 w 111"/>
                <a:gd name="T7" fmla="*/ 0 h 35"/>
                <a:gd name="T8" fmla="*/ 0 w 111"/>
                <a:gd name="T9" fmla="*/ 23 h 35"/>
                <a:gd name="T10" fmla="*/ 0 w 111"/>
                <a:gd name="T11" fmla="*/ 23 h 35"/>
              </a:gdLst>
              <a:ahLst/>
              <a:cxnLst>
                <a:cxn ang="0">
                  <a:pos x="T0" y="T1"/>
                </a:cxn>
                <a:cxn ang="0">
                  <a:pos x="T2" y="T3"/>
                </a:cxn>
                <a:cxn ang="0">
                  <a:pos x="T4" y="T5"/>
                </a:cxn>
                <a:cxn ang="0">
                  <a:pos x="T6" y="T7"/>
                </a:cxn>
                <a:cxn ang="0">
                  <a:pos x="T8" y="T9"/>
                </a:cxn>
                <a:cxn ang="0">
                  <a:pos x="T10" y="T11"/>
                </a:cxn>
              </a:cxnLst>
              <a:rect l="0" t="0" r="r" b="b"/>
              <a:pathLst>
                <a:path w="111" h="35">
                  <a:moveTo>
                    <a:pt x="0" y="23"/>
                  </a:moveTo>
                  <a:lnTo>
                    <a:pt x="92" y="35"/>
                  </a:lnTo>
                  <a:lnTo>
                    <a:pt x="111" y="12"/>
                  </a:lnTo>
                  <a:lnTo>
                    <a:pt x="45" y="0"/>
                  </a:lnTo>
                  <a:lnTo>
                    <a:pt x="0" y="23"/>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1" name="Freeform 31"/>
            <p:cNvSpPr>
              <a:spLocks/>
            </p:cNvSpPr>
            <p:nvPr/>
          </p:nvSpPr>
          <p:spPr bwMode="auto">
            <a:xfrm>
              <a:off x="4694" y="1794"/>
              <a:ext cx="60" cy="23"/>
            </a:xfrm>
            <a:custGeom>
              <a:avLst/>
              <a:gdLst>
                <a:gd name="T0" fmla="*/ 0 w 120"/>
                <a:gd name="T1" fmla="*/ 0 h 47"/>
                <a:gd name="T2" fmla="*/ 120 w 120"/>
                <a:gd name="T3" fmla="*/ 47 h 47"/>
                <a:gd name="T4" fmla="*/ 28 w 120"/>
                <a:gd name="T5" fmla="*/ 24 h 47"/>
                <a:gd name="T6" fmla="*/ 0 w 120"/>
                <a:gd name="T7" fmla="*/ 0 h 47"/>
                <a:gd name="T8" fmla="*/ 0 w 120"/>
                <a:gd name="T9" fmla="*/ 0 h 47"/>
              </a:gdLst>
              <a:ahLst/>
              <a:cxnLst>
                <a:cxn ang="0">
                  <a:pos x="T0" y="T1"/>
                </a:cxn>
                <a:cxn ang="0">
                  <a:pos x="T2" y="T3"/>
                </a:cxn>
                <a:cxn ang="0">
                  <a:pos x="T4" y="T5"/>
                </a:cxn>
                <a:cxn ang="0">
                  <a:pos x="T6" y="T7"/>
                </a:cxn>
                <a:cxn ang="0">
                  <a:pos x="T8" y="T9"/>
                </a:cxn>
              </a:cxnLst>
              <a:rect l="0" t="0" r="r" b="b"/>
              <a:pathLst>
                <a:path w="120" h="47">
                  <a:moveTo>
                    <a:pt x="0" y="0"/>
                  </a:moveTo>
                  <a:lnTo>
                    <a:pt x="120" y="47"/>
                  </a:lnTo>
                  <a:lnTo>
                    <a:pt x="28" y="24"/>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2" name="Freeform 32"/>
            <p:cNvSpPr>
              <a:spLocks/>
            </p:cNvSpPr>
            <p:nvPr/>
          </p:nvSpPr>
          <p:spPr bwMode="auto">
            <a:xfrm>
              <a:off x="4717" y="1675"/>
              <a:ext cx="51" cy="42"/>
            </a:xfrm>
            <a:custGeom>
              <a:avLst/>
              <a:gdLst>
                <a:gd name="T0" fmla="*/ 0 w 101"/>
                <a:gd name="T1" fmla="*/ 11 h 84"/>
                <a:gd name="T2" fmla="*/ 101 w 101"/>
                <a:gd name="T3" fmla="*/ 84 h 84"/>
                <a:gd name="T4" fmla="*/ 17 w 101"/>
                <a:gd name="T5" fmla="*/ 0 h 84"/>
                <a:gd name="T6" fmla="*/ 0 w 101"/>
                <a:gd name="T7" fmla="*/ 11 h 84"/>
                <a:gd name="T8" fmla="*/ 0 w 101"/>
                <a:gd name="T9" fmla="*/ 11 h 84"/>
              </a:gdLst>
              <a:ahLst/>
              <a:cxnLst>
                <a:cxn ang="0">
                  <a:pos x="T0" y="T1"/>
                </a:cxn>
                <a:cxn ang="0">
                  <a:pos x="T2" y="T3"/>
                </a:cxn>
                <a:cxn ang="0">
                  <a:pos x="T4" y="T5"/>
                </a:cxn>
                <a:cxn ang="0">
                  <a:pos x="T6" y="T7"/>
                </a:cxn>
                <a:cxn ang="0">
                  <a:pos x="T8" y="T9"/>
                </a:cxn>
              </a:cxnLst>
              <a:rect l="0" t="0" r="r" b="b"/>
              <a:pathLst>
                <a:path w="101" h="84">
                  <a:moveTo>
                    <a:pt x="0" y="11"/>
                  </a:moveTo>
                  <a:lnTo>
                    <a:pt x="101" y="84"/>
                  </a:lnTo>
                  <a:lnTo>
                    <a:pt x="17" y="0"/>
                  </a:lnTo>
                  <a:lnTo>
                    <a:pt x="0" y="11"/>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3" name="Freeform 33"/>
            <p:cNvSpPr>
              <a:spLocks/>
            </p:cNvSpPr>
            <p:nvPr/>
          </p:nvSpPr>
          <p:spPr bwMode="auto">
            <a:xfrm>
              <a:off x="4851" y="1538"/>
              <a:ext cx="604" cy="357"/>
            </a:xfrm>
            <a:custGeom>
              <a:avLst/>
              <a:gdLst>
                <a:gd name="T0" fmla="*/ 0 w 1209"/>
                <a:gd name="T1" fmla="*/ 58 h 712"/>
                <a:gd name="T2" fmla="*/ 139 w 1209"/>
                <a:gd name="T3" fmla="*/ 11 h 712"/>
                <a:gd name="T4" fmla="*/ 296 w 1209"/>
                <a:gd name="T5" fmla="*/ 0 h 712"/>
                <a:gd name="T6" fmla="*/ 425 w 1209"/>
                <a:gd name="T7" fmla="*/ 11 h 712"/>
                <a:gd name="T8" fmla="*/ 592 w 1209"/>
                <a:gd name="T9" fmla="*/ 34 h 712"/>
                <a:gd name="T10" fmla="*/ 740 w 1209"/>
                <a:gd name="T11" fmla="*/ 106 h 712"/>
                <a:gd name="T12" fmla="*/ 886 w 1209"/>
                <a:gd name="T13" fmla="*/ 225 h 712"/>
                <a:gd name="T14" fmla="*/ 989 w 1209"/>
                <a:gd name="T15" fmla="*/ 331 h 712"/>
                <a:gd name="T16" fmla="*/ 1044 w 1209"/>
                <a:gd name="T17" fmla="*/ 439 h 712"/>
                <a:gd name="T18" fmla="*/ 1081 w 1209"/>
                <a:gd name="T19" fmla="*/ 463 h 712"/>
                <a:gd name="T20" fmla="*/ 1090 w 1209"/>
                <a:gd name="T21" fmla="*/ 486 h 712"/>
                <a:gd name="T22" fmla="*/ 1109 w 1209"/>
                <a:gd name="T23" fmla="*/ 511 h 712"/>
                <a:gd name="T24" fmla="*/ 1109 w 1209"/>
                <a:gd name="T25" fmla="*/ 535 h 712"/>
                <a:gd name="T26" fmla="*/ 1209 w 1209"/>
                <a:gd name="T27" fmla="*/ 535 h 712"/>
                <a:gd name="T28" fmla="*/ 998 w 1209"/>
                <a:gd name="T29" fmla="*/ 582 h 712"/>
                <a:gd name="T30" fmla="*/ 932 w 1209"/>
                <a:gd name="T31" fmla="*/ 617 h 712"/>
                <a:gd name="T32" fmla="*/ 970 w 1209"/>
                <a:gd name="T33" fmla="*/ 712 h 712"/>
                <a:gd name="T34" fmla="*/ 942 w 1209"/>
                <a:gd name="T35" fmla="*/ 712 h 712"/>
                <a:gd name="T36" fmla="*/ 924 w 1209"/>
                <a:gd name="T37" fmla="*/ 641 h 712"/>
                <a:gd name="T38" fmla="*/ 886 w 1209"/>
                <a:gd name="T39" fmla="*/ 569 h 712"/>
                <a:gd name="T40" fmla="*/ 832 w 1209"/>
                <a:gd name="T41" fmla="*/ 498 h 712"/>
                <a:gd name="T42" fmla="*/ 757 w 1209"/>
                <a:gd name="T43" fmla="*/ 416 h 712"/>
                <a:gd name="T44" fmla="*/ 729 w 1209"/>
                <a:gd name="T45" fmla="*/ 392 h 712"/>
                <a:gd name="T46" fmla="*/ 832 w 1209"/>
                <a:gd name="T47" fmla="*/ 426 h 712"/>
                <a:gd name="T48" fmla="*/ 886 w 1209"/>
                <a:gd name="T49" fmla="*/ 475 h 712"/>
                <a:gd name="T50" fmla="*/ 850 w 1209"/>
                <a:gd name="T51" fmla="*/ 284 h 712"/>
                <a:gd name="T52" fmla="*/ 942 w 1209"/>
                <a:gd name="T53" fmla="*/ 511 h 712"/>
                <a:gd name="T54" fmla="*/ 979 w 1209"/>
                <a:gd name="T55" fmla="*/ 522 h 712"/>
                <a:gd name="T56" fmla="*/ 932 w 1209"/>
                <a:gd name="T57" fmla="*/ 357 h 712"/>
                <a:gd name="T58" fmla="*/ 989 w 1209"/>
                <a:gd name="T59" fmla="*/ 511 h 712"/>
                <a:gd name="T60" fmla="*/ 1006 w 1209"/>
                <a:gd name="T61" fmla="*/ 463 h 712"/>
                <a:gd name="T62" fmla="*/ 979 w 1209"/>
                <a:gd name="T63" fmla="*/ 344 h 712"/>
                <a:gd name="T64" fmla="*/ 869 w 1209"/>
                <a:gd name="T65" fmla="*/ 249 h 712"/>
                <a:gd name="T66" fmla="*/ 729 w 1209"/>
                <a:gd name="T67" fmla="*/ 153 h 712"/>
                <a:gd name="T68" fmla="*/ 562 w 1209"/>
                <a:gd name="T69" fmla="*/ 71 h 712"/>
                <a:gd name="T70" fmla="*/ 407 w 1209"/>
                <a:gd name="T71" fmla="*/ 34 h 712"/>
                <a:gd name="T72" fmla="*/ 221 w 1209"/>
                <a:gd name="T73" fmla="*/ 34 h 712"/>
                <a:gd name="T74" fmla="*/ 102 w 1209"/>
                <a:gd name="T75" fmla="*/ 58 h 712"/>
                <a:gd name="T76" fmla="*/ 0 w 1209"/>
                <a:gd name="T77" fmla="*/ 58 h 712"/>
                <a:gd name="T78" fmla="*/ 0 w 1209"/>
                <a:gd name="T79" fmla="*/ 5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09" h="712">
                  <a:moveTo>
                    <a:pt x="0" y="58"/>
                  </a:moveTo>
                  <a:lnTo>
                    <a:pt x="139" y="11"/>
                  </a:lnTo>
                  <a:lnTo>
                    <a:pt x="296" y="0"/>
                  </a:lnTo>
                  <a:lnTo>
                    <a:pt x="425" y="11"/>
                  </a:lnTo>
                  <a:lnTo>
                    <a:pt x="592" y="34"/>
                  </a:lnTo>
                  <a:lnTo>
                    <a:pt x="740" y="106"/>
                  </a:lnTo>
                  <a:lnTo>
                    <a:pt x="886" y="225"/>
                  </a:lnTo>
                  <a:lnTo>
                    <a:pt x="989" y="331"/>
                  </a:lnTo>
                  <a:lnTo>
                    <a:pt x="1044" y="439"/>
                  </a:lnTo>
                  <a:lnTo>
                    <a:pt x="1081" y="463"/>
                  </a:lnTo>
                  <a:lnTo>
                    <a:pt x="1090" y="486"/>
                  </a:lnTo>
                  <a:lnTo>
                    <a:pt x="1109" y="511"/>
                  </a:lnTo>
                  <a:lnTo>
                    <a:pt x="1109" y="535"/>
                  </a:lnTo>
                  <a:lnTo>
                    <a:pt x="1209" y="535"/>
                  </a:lnTo>
                  <a:lnTo>
                    <a:pt x="998" y="582"/>
                  </a:lnTo>
                  <a:lnTo>
                    <a:pt x="932" y="617"/>
                  </a:lnTo>
                  <a:lnTo>
                    <a:pt x="970" y="712"/>
                  </a:lnTo>
                  <a:lnTo>
                    <a:pt x="942" y="712"/>
                  </a:lnTo>
                  <a:lnTo>
                    <a:pt x="924" y="641"/>
                  </a:lnTo>
                  <a:lnTo>
                    <a:pt x="886" y="569"/>
                  </a:lnTo>
                  <a:lnTo>
                    <a:pt x="832" y="498"/>
                  </a:lnTo>
                  <a:lnTo>
                    <a:pt x="757" y="416"/>
                  </a:lnTo>
                  <a:lnTo>
                    <a:pt x="729" y="392"/>
                  </a:lnTo>
                  <a:lnTo>
                    <a:pt x="832" y="426"/>
                  </a:lnTo>
                  <a:lnTo>
                    <a:pt x="886" y="475"/>
                  </a:lnTo>
                  <a:lnTo>
                    <a:pt x="850" y="284"/>
                  </a:lnTo>
                  <a:lnTo>
                    <a:pt x="942" y="511"/>
                  </a:lnTo>
                  <a:lnTo>
                    <a:pt x="979" y="522"/>
                  </a:lnTo>
                  <a:lnTo>
                    <a:pt x="932" y="357"/>
                  </a:lnTo>
                  <a:lnTo>
                    <a:pt x="989" y="511"/>
                  </a:lnTo>
                  <a:lnTo>
                    <a:pt x="1006" y="463"/>
                  </a:lnTo>
                  <a:lnTo>
                    <a:pt x="979" y="344"/>
                  </a:lnTo>
                  <a:lnTo>
                    <a:pt x="869" y="249"/>
                  </a:lnTo>
                  <a:lnTo>
                    <a:pt x="729" y="153"/>
                  </a:lnTo>
                  <a:lnTo>
                    <a:pt x="562" y="71"/>
                  </a:lnTo>
                  <a:lnTo>
                    <a:pt x="407" y="34"/>
                  </a:lnTo>
                  <a:lnTo>
                    <a:pt x="221" y="34"/>
                  </a:lnTo>
                  <a:lnTo>
                    <a:pt x="102" y="58"/>
                  </a:lnTo>
                  <a:lnTo>
                    <a:pt x="0" y="58"/>
                  </a:lnTo>
                  <a:lnTo>
                    <a:pt x="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4" name="Freeform 34"/>
            <p:cNvSpPr>
              <a:spLocks/>
            </p:cNvSpPr>
            <p:nvPr/>
          </p:nvSpPr>
          <p:spPr bwMode="auto">
            <a:xfrm>
              <a:off x="5087" y="1734"/>
              <a:ext cx="28" cy="101"/>
            </a:xfrm>
            <a:custGeom>
              <a:avLst/>
              <a:gdLst>
                <a:gd name="T0" fmla="*/ 9 w 56"/>
                <a:gd name="T1" fmla="*/ 201 h 201"/>
                <a:gd name="T2" fmla="*/ 0 w 56"/>
                <a:gd name="T3" fmla="*/ 130 h 201"/>
                <a:gd name="T4" fmla="*/ 9 w 56"/>
                <a:gd name="T5" fmla="*/ 71 h 201"/>
                <a:gd name="T6" fmla="*/ 28 w 56"/>
                <a:gd name="T7" fmla="*/ 0 h 201"/>
                <a:gd name="T8" fmla="*/ 56 w 56"/>
                <a:gd name="T9" fmla="*/ 0 h 201"/>
                <a:gd name="T10" fmla="*/ 18 w 56"/>
                <a:gd name="T11" fmla="*/ 83 h 201"/>
                <a:gd name="T12" fmla="*/ 9 w 56"/>
                <a:gd name="T13" fmla="*/ 201 h 201"/>
                <a:gd name="T14" fmla="*/ 9 w 56"/>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01">
                  <a:moveTo>
                    <a:pt x="9" y="201"/>
                  </a:moveTo>
                  <a:lnTo>
                    <a:pt x="0" y="130"/>
                  </a:lnTo>
                  <a:lnTo>
                    <a:pt x="9" y="71"/>
                  </a:lnTo>
                  <a:lnTo>
                    <a:pt x="28" y="0"/>
                  </a:lnTo>
                  <a:lnTo>
                    <a:pt x="56" y="0"/>
                  </a:lnTo>
                  <a:lnTo>
                    <a:pt x="18" y="83"/>
                  </a:lnTo>
                  <a:lnTo>
                    <a:pt x="9" y="201"/>
                  </a:lnTo>
                  <a:lnTo>
                    <a:pt x="9"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5" name="Freeform 35"/>
            <p:cNvSpPr>
              <a:spLocks/>
            </p:cNvSpPr>
            <p:nvPr/>
          </p:nvSpPr>
          <p:spPr bwMode="auto">
            <a:xfrm>
              <a:off x="5123" y="1740"/>
              <a:ext cx="28" cy="95"/>
            </a:xfrm>
            <a:custGeom>
              <a:avLst/>
              <a:gdLst>
                <a:gd name="T0" fmla="*/ 0 w 55"/>
                <a:gd name="T1" fmla="*/ 190 h 190"/>
                <a:gd name="T2" fmla="*/ 0 w 55"/>
                <a:gd name="T3" fmla="*/ 119 h 190"/>
                <a:gd name="T4" fmla="*/ 17 w 55"/>
                <a:gd name="T5" fmla="*/ 47 h 190"/>
                <a:gd name="T6" fmla="*/ 36 w 55"/>
                <a:gd name="T7" fmla="*/ 0 h 190"/>
                <a:gd name="T8" fmla="*/ 55 w 55"/>
                <a:gd name="T9" fmla="*/ 23 h 190"/>
                <a:gd name="T10" fmla="*/ 28 w 55"/>
                <a:gd name="T11" fmla="*/ 83 h 190"/>
                <a:gd name="T12" fmla="*/ 0 w 55"/>
                <a:gd name="T13" fmla="*/ 190 h 190"/>
                <a:gd name="T14" fmla="*/ 0 w 55"/>
                <a:gd name="T15" fmla="*/ 190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90">
                  <a:moveTo>
                    <a:pt x="0" y="190"/>
                  </a:moveTo>
                  <a:lnTo>
                    <a:pt x="0" y="119"/>
                  </a:lnTo>
                  <a:lnTo>
                    <a:pt x="17" y="47"/>
                  </a:lnTo>
                  <a:lnTo>
                    <a:pt x="36" y="0"/>
                  </a:lnTo>
                  <a:lnTo>
                    <a:pt x="55" y="23"/>
                  </a:lnTo>
                  <a:lnTo>
                    <a:pt x="28" y="83"/>
                  </a:lnTo>
                  <a:lnTo>
                    <a:pt x="0" y="190"/>
                  </a:lnTo>
                  <a:lnTo>
                    <a:pt x="0" y="1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6" name="Freeform 36"/>
            <p:cNvSpPr>
              <a:spLocks/>
            </p:cNvSpPr>
            <p:nvPr/>
          </p:nvSpPr>
          <p:spPr bwMode="auto">
            <a:xfrm>
              <a:off x="5170" y="1746"/>
              <a:ext cx="88" cy="136"/>
            </a:xfrm>
            <a:custGeom>
              <a:avLst/>
              <a:gdLst>
                <a:gd name="T0" fmla="*/ 0 w 177"/>
                <a:gd name="T1" fmla="*/ 47 h 272"/>
                <a:gd name="T2" fmla="*/ 120 w 177"/>
                <a:gd name="T3" fmla="*/ 188 h 272"/>
                <a:gd name="T4" fmla="*/ 177 w 177"/>
                <a:gd name="T5" fmla="*/ 272 h 272"/>
                <a:gd name="T6" fmla="*/ 65 w 177"/>
                <a:gd name="T7" fmla="*/ 95 h 272"/>
                <a:gd name="T8" fmla="*/ 18 w 177"/>
                <a:gd name="T9" fmla="*/ 47 h 272"/>
                <a:gd name="T10" fmla="*/ 75 w 177"/>
                <a:gd name="T11" fmla="*/ 34 h 272"/>
                <a:gd name="T12" fmla="*/ 65 w 177"/>
                <a:gd name="T13" fmla="*/ 0 h 272"/>
                <a:gd name="T14" fmla="*/ 0 w 177"/>
                <a:gd name="T15" fmla="*/ 47 h 272"/>
                <a:gd name="T16" fmla="*/ 0 w 177"/>
                <a:gd name="T17" fmla="*/ 4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72">
                  <a:moveTo>
                    <a:pt x="0" y="47"/>
                  </a:moveTo>
                  <a:lnTo>
                    <a:pt x="120" y="188"/>
                  </a:lnTo>
                  <a:lnTo>
                    <a:pt x="177" y="272"/>
                  </a:lnTo>
                  <a:lnTo>
                    <a:pt x="65" y="95"/>
                  </a:lnTo>
                  <a:lnTo>
                    <a:pt x="18" y="47"/>
                  </a:lnTo>
                  <a:lnTo>
                    <a:pt x="75" y="34"/>
                  </a:lnTo>
                  <a:lnTo>
                    <a:pt x="65" y="0"/>
                  </a:lnTo>
                  <a:lnTo>
                    <a:pt x="0" y="47"/>
                  </a:lnTo>
                  <a:lnTo>
                    <a:pt x="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7" name="Freeform 37"/>
            <p:cNvSpPr>
              <a:spLocks/>
            </p:cNvSpPr>
            <p:nvPr/>
          </p:nvSpPr>
          <p:spPr bwMode="auto">
            <a:xfrm>
              <a:off x="4961" y="939"/>
              <a:ext cx="694" cy="896"/>
            </a:xfrm>
            <a:custGeom>
              <a:avLst/>
              <a:gdLst>
                <a:gd name="T0" fmla="*/ 0 w 1386"/>
                <a:gd name="T1" fmla="*/ 1187 h 1793"/>
                <a:gd name="T2" fmla="*/ 157 w 1386"/>
                <a:gd name="T3" fmla="*/ 83 h 1793"/>
                <a:gd name="T4" fmla="*/ 250 w 1386"/>
                <a:gd name="T5" fmla="*/ 0 h 1793"/>
                <a:gd name="T6" fmla="*/ 1155 w 1386"/>
                <a:gd name="T7" fmla="*/ 0 h 1793"/>
                <a:gd name="T8" fmla="*/ 1229 w 1386"/>
                <a:gd name="T9" fmla="*/ 11 h 1793"/>
                <a:gd name="T10" fmla="*/ 1376 w 1386"/>
                <a:gd name="T11" fmla="*/ 108 h 1793"/>
                <a:gd name="T12" fmla="*/ 1386 w 1386"/>
                <a:gd name="T13" fmla="*/ 155 h 1793"/>
                <a:gd name="T14" fmla="*/ 1339 w 1386"/>
                <a:gd name="T15" fmla="*/ 393 h 1793"/>
                <a:gd name="T16" fmla="*/ 1293 w 1386"/>
                <a:gd name="T17" fmla="*/ 735 h 1793"/>
                <a:gd name="T18" fmla="*/ 1257 w 1386"/>
                <a:gd name="T19" fmla="*/ 1045 h 1793"/>
                <a:gd name="T20" fmla="*/ 1247 w 1386"/>
                <a:gd name="T21" fmla="*/ 1365 h 1793"/>
                <a:gd name="T22" fmla="*/ 1174 w 1386"/>
                <a:gd name="T23" fmla="*/ 1722 h 1793"/>
                <a:gd name="T24" fmla="*/ 1247 w 1386"/>
                <a:gd name="T25" fmla="*/ 1745 h 1793"/>
                <a:gd name="T26" fmla="*/ 1313 w 1386"/>
                <a:gd name="T27" fmla="*/ 1793 h 1793"/>
                <a:gd name="T28" fmla="*/ 1193 w 1386"/>
                <a:gd name="T29" fmla="*/ 1745 h 1793"/>
                <a:gd name="T30" fmla="*/ 1202 w 1386"/>
                <a:gd name="T31" fmla="*/ 1769 h 1793"/>
                <a:gd name="T32" fmla="*/ 1100 w 1386"/>
                <a:gd name="T33" fmla="*/ 1735 h 1793"/>
                <a:gd name="T34" fmla="*/ 1036 w 1386"/>
                <a:gd name="T35" fmla="*/ 1735 h 1793"/>
                <a:gd name="T36" fmla="*/ 1008 w 1386"/>
                <a:gd name="T37" fmla="*/ 1735 h 1793"/>
                <a:gd name="T38" fmla="*/ 1090 w 1386"/>
                <a:gd name="T39" fmla="*/ 1639 h 1793"/>
                <a:gd name="T40" fmla="*/ 1026 w 1386"/>
                <a:gd name="T41" fmla="*/ 1663 h 1793"/>
                <a:gd name="T42" fmla="*/ 1017 w 1386"/>
                <a:gd name="T43" fmla="*/ 1603 h 1793"/>
                <a:gd name="T44" fmla="*/ 1165 w 1386"/>
                <a:gd name="T45" fmla="*/ 1390 h 1793"/>
                <a:gd name="T46" fmla="*/ 1026 w 1386"/>
                <a:gd name="T47" fmla="*/ 1531 h 1793"/>
                <a:gd name="T48" fmla="*/ 1054 w 1386"/>
                <a:gd name="T49" fmla="*/ 1390 h 1793"/>
                <a:gd name="T50" fmla="*/ 1202 w 1386"/>
                <a:gd name="T51" fmla="*/ 1152 h 1793"/>
                <a:gd name="T52" fmla="*/ 1054 w 1386"/>
                <a:gd name="T53" fmla="*/ 1306 h 1793"/>
                <a:gd name="T54" fmla="*/ 1062 w 1386"/>
                <a:gd name="T55" fmla="*/ 1258 h 1793"/>
                <a:gd name="T56" fmla="*/ 1210 w 1386"/>
                <a:gd name="T57" fmla="*/ 1069 h 1793"/>
                <a:gd name="T58" fmla="*/ 1193 w 1386"/>
                <a:gd name="T59" fmla="*/ 1045 h 1793"/>
                <a:gd name="T60" fmla="*/ 1073 w 1386"/>
                <a:gd name="T61" fmla="*/ 1164 h 1793"/>
                <a:gd name="T62" fmla="*/ 1146 w 1386"/>
                <a:gd name="T63" fmla="*/ 558 h 1793"/>
                <a:gd name="T64" fmla="*/ 1174 w 1386"/>
                <a:gd name="T65" fmla="*/ 369 h 1793"/>
                <a:gd name="T66" fmla="*/ 1202 w 1386"/>
                <a:gd name="T67" fmla="*/ 95 h 1793"/>
                <a:gd name="T68" fmla="*/ 1174 w 1386"/>
                <a:gd name="T69" fmla="*/ 60 h 1793"/>
                <a:gd name="T70" fmla="*/ 1062 w 1386"/>
                <a:gd name="T71" fmla="*/ 23 h 1793"/>
                <a:gd name="T72" fmla="*/ 296 w 1386"/>
                <a:gd name="T73" fmla="*/ 23 h 1793"/>
                <a:gd name="T74" fmla="*/ 221 w 1386"/>
                <a:gd name="T75" fmla="*/ 47 h 1793"/>
                <a:gd name="T76" fmla="*/ 176 w 1386"/>
                <a:gd name="T77" fmla="*/ 83 h 1793"/>
                <a:gd name="T78" fmla="*/ 176 w 1386"/>
                <a:gd name="T79" fmla="*/ 119 h 1793"/>
                <a:gd name="T80" fmla="*/ 149 w 1386"/>
                <a:gd name="T81" fmla="*/ 403 h 1793"/>
                <a:gd name="T82" fmla="*/ 47 w 1386"/>
                <a:gd name="T83" fmla="*/ 1033 h 1793"/>
                <a:gd name="T84" fmla="*/ 38 w 1386"/>
                <a:gd name="T85" fmla="*/ 1174 h 1793"/>
                <a:gd name="T86" fmla="*/ 0 w 1386"/>
                <a:gd name="T87" fmla="*/ 1187 h 1793"/>
                <a:gd name="T88" fmla="*/ 0 w 1386"/>
                <a:gd name="T89" fmla="*/ 1187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86" h="1793">
                  <a:moveTo>
                    <a:pt x="0" y="1187"/>
                  </a:moveTo>
                  <a:lnTo>
                    <a:pt x="157" y="83"/>
                  </a:lnTo>
                  <a:lnTo>
                    <a:pt x="250" y="0"/>
                  </a:lnTo>
                  <a:lnTo>
                    <a:pt x="1155" y="0"/>
                  </a:lnTo>
                  <a:lnTo>
                    <a:pt x="1229" y="11"/>
                  </a:lnTo>
                  <a:lnTo>
                    <a:pt x="1376" y="108"/>
                  </a:lnTo>
                  <a:lnTo>
                    <a:pt x="1386" y="155"/>
                  </a:lnTo>
                  <a:lnTo>
                    <a:pt x="1339" y="393"/>
                  </a:lnTo>
                  <a:lnTo>
                    <a:pt x="1293" y="735"/>
                  </a:lnTo>
                  <a:lnTo>
                    <a:pt x="1257" y="1045"/>
                  </a:lnTo>
                  <a:lnTo>
                    <a:pt x="1247" y="1365"/>
                  </a:lnTo>
                  <a:lnTo>
                    <a:pt x="1174" y="1722"/>
                  </a:lnTo>
                  <a:lnTo>
                    <a:pt x="1247" y="1745"/>
                  </a:lnTo>
                  <a:lnTo>
                    <a:pt x="1313" y="1793"/>
                  </a:lnTo>
                  <a:lnTo>
                    <a:pt x="1193" y="1745"/>
                  </a:lnTo>
                  <a:lnTo>
                    <a:pt x="1202" y="1769"/>
                  </a:lnTo>
                  <a:lnTo>
                    <a:pt x="1100" y="1735"/>
                  </a:lnTo>
                  <a:lnTo>
                    <a:pt x="1036" y="1735"/>
                  </a:lnTo>
                  <a:lnTo>
                    <a:pt x="1008" y="1735"/>
                  </a:lnTo>
                  <a:lnTo>
                    <a:pt x="1090" y="1639"/>
                  </a:lnTo>
                  <a:lnTo>
                    <a:pt x="1026" y="1663"/>
                  </a:lnTo>
                  <a:lnTo>
                    <a:pt x="1017" y="1603"/>
                  </a:lnTo>
                  <a:lnTo>
                    <a:pt x="1165" y="1390"/>
                  </a:lnTo>
                  <a:lnTo>
                    <a:pt x="1026" y="1531"/>
                  </a:lnTo>
                  <a:lnTo>
                    <a:pt x="1054" y="1390"/>
                  </a:lnTo>
                  <a:lnTo>
                    <a:pt x="1202" y="1152"/>
                  </a:lnTo>
                  <a:lnTo>
                    <a:pt x="1054" y="1306"/>
                  </a:lnTo>
                  <a:lnTo>
                    <a:pt x="1062" y="1258"/>
                  </a:lnTo>
                  <a:lnTo>
                    <a:pt x="1210" y="1069"/>
                  </a:lnTo>
                  <a:lnTo>
                    <a:pt x="1193" y="1045"/>
                  </a:lnTo>
                  <a:lnTo>
                    <a:pt x="1073" y="1164"/>
                  </a:lnTo>
                  <a:lnTo>
                    <a:pt x="1146" y="558"/>
                  </a:lnTo>
                  <a:lnTo>
                    <a:pt x="1174" y="369"/>
                  </a:lnTo>
                  <a:lnTo>
                    <a:pt x="1202" y="95"/>
                  </a:lnTo>
                  <a:lnTo>
                    <a:pt x="1174" y="60"/>
                  </a:lnTo>
                  <a:lnTo>
                    <a:pt x="1062" y="23"/>
                  </a:lnTo>
                  <a:lnTo>
                    <a:pt x="296" y="23"/>
                  </a:lnTo>
                  <a:lnTo>
                    <a:pt x="221" y="47"/>
                  </a:lnTo>
                  <a:lnTo>
                    <a:pt x="176" y="83"/>
                  </a:lnTo>
                  <a:lnTo>
                    <a:pt x="176" y="119"/>
                  </a:lnTo>
                  <a:lnTo>
                    <a:pt x="149" y="403"/>
                  </a:lnTo>
                  <a:lnTo>
                    <a:pt x="47" y="1033"/>
                  </a:lnTo>
                  <a:lnTo>
                    <a:pt x="38" y="1174"/>
                  </a:lnTo>
                  <a:lnTo>
                    <a:pt x="0" y="1187"/>
                  </a:lnTo>
                  <a:lnTo>
                    <a:pt x="0" y="11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8" name="Freeform 38"/>
            <p:cNvSpPr>
              <a:spLocks/>
            </p:cNvSpPr>
            <p:nvPr/>
          </p:nvSpPr>
          <p:spPr bwMode="auto">
            <a:xfrm>
              <a:off x="5156" y="1847"/>
              <a:ext cx="664" cy="149"/>
            </a:xfrm>
            <a:custGeom>
              <a:avLst/>
              <a:gdLst>
                <a:gd name="T0" fmla="*/ 528 w 1330"/>
                <a:gd name="T1" fmla="*/ 71 h 297"/>
                <a:gd name="T2" fmla="*/ 575 w 1330"/>
                <a:gd name="T3" fmla="*/ 60 h 297"/>
                <a:gd name="T4" fmla="*/ 600 w 1330"/>
                <a:gd name="T5" fmla="*/ 82 h 297"/>
                <a:gd name="T6" fmla="*/ 638 w 1330"/>
                <a:gd name="T7" fmla="*/ 47 h 297"/>
                <a:gd name="T8" fmla="*/ 657 w 1330"/>
                <a:gd name="T9" fmla="*/ 60 h 297"/>
                <a:gd name="T10" fmla="*/ 702 w 1330"/>
                <a:gd name="T11" fmla="*/ 36 h 297"/>
                <a:gd name="T12" fmla="*/ 740 w 1330"/>
                <a:gd name="T13" fmla="*/ 47 h 297"/>
                <a:gd name="T14" fmla="*/ 767 w 1330"/>
                <a:gd name="T15" fmla="*/ 24 h 297"/>
                <a:gd name="T16" fmla="*/ 795 w 1330"/>
                <a:gd name="T17" fmla="*/ 36 h 297"/>
                <a:gd name="T18" fmla="*/ 869 w 1330"/>
                <a:gd name="T19" fmla="*/ 13 h 297"/>
                <a:gd name="T20" fmla="*/ 905 w 1330"/>
                <a:gd name="T21" fmla="*/ 0 h 297"/>
                <a:gd name="T22" fmla="*/ 878 w 1330"/>
                <a:gd name="T23" fmla="*/ 166 h 297"/>
                <a:gd name="T24" fmla="*/ 1330 w 1330"/>
                <a:gd name="T25" fmla="*/ 261 h 297"/>
                <a:gd name="T26" fmla="*/ 748 w 1330"/>
                <a:gd name="T27" fmla="*/ 166 h 297"/>
                <a:gd name="T28" fmla="*/ 1312 w 1330"/>
                <a:gd name="T29" fmla="*/ 272 h 297"/>
                <a:gd name="T30" fmla="*/ 1266 w 1330"/>
                <a:gd name="T31" fmla="*/ 297 h 297"/>
                <a:gd name="T32" fmla="*/ 0 w 1330"/>
                <a:gd name="T33" fmla="*/ 47 h 297"/>
                <a:gd name="T34" fmla="*/ 435 w 1330"/>
                <a:gd name="T35" fmla="*/ 106 h 297"/>
                <a:gd name="T36" fmla="*/ 528 w 1330"/>
                <a:gd name="T37" fmla="*/ 71 h 297"/>
                <a:gd name="T38" fmla="*/ 528 w 1330"/>
                <a:gd name="T39" fmla="*/ 71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30" h="297">
                  <a:moveTo>
                    <a:pt x="528" y="71"/>
                  </a:moveTo>
                  <a:lnTo>
                    <a:pt x="575" y="60"/>
                  </a:lnTo>
                  <a:lnTo>
                    <a:pt x="600" y="82"/>
                  </a:lnTo>
                  <a:lnTo>
                    <a:pt x="638" y="47"/>
                  </a:lnTo>
                  <a:lnTo>
                    <a:pt x="657" y="60"/>
                  </a:lnTo>
                  <a:lnTo>
                    <a:pt x="702" y="36"/>
                  </a:lnTo>
                  <a:lnTo>
                    <a:pt x="740" y="47"/>
                  </a:lnTo>
                  <a:lnTo>
                    <a:pt x="767" y="24"/>
                  </a:lnTo>
                  <a:lnTo>
                    <a:pt x="795" y="36"/>
                  </a:lnTo>
                  <a:lnTo>
                    <a:pt x="869" y="13"/>
                  </a:lnTo>
                  <a:lnTo>
                    <a:pt x="905" y="0"/>
                  </a:lnTo>
                  <a:lnTo>
                    <a:pt x="878" y="166"/>
                  </a:lnTo>
                  <a:lnTo>
                    <a:pt x="1330" y="261"/>
                  </a:lnTo>
                  <a:lnTo>
                    <a:pt x="748" y="166"/>
                  </a:lnTo>
                  <a:lnTo>
                    <a:pt x="1312" y="272"/>
                  </a:lnTo>
                  <a:lnTo>
                    <a:pt x="1266" y="297"/>
                  </a:lnTo>
                  <a:lnTo>
                    <a:pt x="0" y="47"/>
                  </a:lnTo>
                  <a:lnTo>
                    <a:pt x="435" y="106"/>
                  </a:lnTo>
                  <a:lnTo>
                    <a:pt x="528" y="71"/>
                  </a:lnTo>
                  <a:lnTo>
                    <a:pt x="528"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09" name="Freeform 39"/>
            <p:cNvSpPr>
              <a:spLocks/>
            </p:cNvSpPr>
            <p:nvPr/>
          </p:nvSpPr>
          <p:spPr bwMode="auto">
            <a:xfrm>
              <a:off x="5013" y="1966"/>
              <a:ext cx="337" cy="65"/>
            </a:xfrm>
            <a:custGeom>
              <a:avLst/>
              <a:gdLst>
                <a:gd name="T0" fmla="*/ 0 w 675"/>
                <a:gd name="T1" fmla="*/ 34 h 130"/>
                <a:gd name="T2" fmla="*/ 148 w 675"/>
                <a:gd name="T3" fmla="*/ 0 h 130"/>
                <a:gd name="T4" fmla="*/ 417 w 675"/>
                <a:gd name="T5" fmla="*/ 0 h 130"/>
                <a:gd name="T6" fmla="*/ 675 w 675"/>
                <a:gd name="T7" fmla="*/ 34 h 130"/>
                <a:gd name="T8" fmla="*/ 666 w 675"/>
                <a:gd name="T9" fmla="*/ 82 h 130"/>
                <a:gd name="T10" fmla="*/ 656 w 675"/>
                <a:gd name="T11" fmla="*/ 106 h 130"/>
                <a:gd name="T12" fmla="*/ 619 w 675"/>
                <a:gd name="T13" fmla="*/ 106 h 130"/>
                <a:gd name="T14" fmla="*/ 647 w 675"/>
                <a:gd name="T15" fmla="*/ 47 h 130"/>
                <a:gd name="T16" fmla="*/ 619 w 675"/>
                <a:gd name="T17" fmla="*/ 47 h 130"/>
                <a:gd name="T18" fmla="*/ 591 w 675"/>
                <a:gd name="T19" fmla="*/ 82 h 130"/>
                <a:gd name="T20" fmla="*/ 582 w 675"/>
                <a:gd name="T21" fmla="*/ 47 h 130"/>
                <a:gd name="T22" fmla="*/ 277 w 675"/>
                <a:gd name="T23" fmla="*/ 13 h 130"/>
                <a:gd name="T24" fmla="*/ 119 w 675"/>
                <a:gd name="T25" fmla="*/ 13 h 130"/>
                <a:gd name="T26" fmla="*/ 65 w 675"/>
                <a:gd name="T27" fmla="*/ 34 h 130"/>
                <a:gd name="T28" fmla="*/ 93 w 675"/>
                <a:gd name="T29" fmla="*/ 59 h 130"/>
                <a:gd name="T30" fmla="*/ 258 w 675"/>
                <a:gd name="T31" fmla="*/ 59 h 130"/>
                <a:gd name="T32" fmla="*/ 509 w 675"/>
                <a:gd name="T33" fmla="*/ 82 h 130"/>
                <a:gd name="T34" fmla="*/ 591 w 675"/>
                <a:gd name="T35" fmla="*/ 94 h 130"/>
                <a:gd name="T36" fmla="*/ 573 w 675"/>
                <a:gd name="T37" fmla="*/ 130 h 130"/>
                <a:gd name="T38" fmla="*/ 361 w 675"/>
                <a:gd name="T39" fmla="*/ 94 h 130"/>
                <a:gd name="T40" fmla="*/ 176 w 675"/>
                <a:gd name="T41" fmla="*/ 94 h 130"/>
                <a:gd name="T42" fmla="*/ 157 w 675"/>
                <a:gd name="T43" fmla="*/ 70 h 130"/>
                <a:gd name="T44" fmla="*/ 93 w 675"/>
                <a:gd name="T45" fmla="*/ 70 h 130"/>
                <a:gd name="T46" fmla="*/ 19 w 675"/>
                <a:gd name="T47" fmla="*/ 47 h 130"/>
                <a:gd name="T48" fmla="*/ 0 w 675"/>
                <a:gd name="T49" fmla="*/ 34 h 130"/>
                <a:gd name="T50" fmla="*/ 0 w 675"/>
                <a:gd name="T51" fmla="*/ 3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5" h="130">
                  <a:moveTo>
                    <a:pt x="0" y="34"/>
                  </a:moveTo>
                  <a:lnTo>
                    <a:pt x="148" y="0"/>
                  </a:lnTo>
                  <a:lnTo>
                    <a:pt x="417" y="0"/>
                  </a:lnTo>
                  <a:lnTo>
                    <a:pt x="675" y="34"/>
                  </a:lnTo>
                  <a:lnTo>
                    <a:pt x="666" y="82"/>
                  </a:lnTo>
                  <a:lnTo>
                    <a:pt x="656" y="106"/>
                  </a:lnTo>
                  <a:lnTo>
                    <a:pt x="619" y="106"/>
                  </a:lnTo>
                  <a:lnTo>
                    <a:pt x="647" y="47"/>
                  </a:lnTo>
                  <a:lnTo>
                    <a:pt x="619" y="47"/>
                  </a:lnTo>
                  <a:lnTo>
                    <a:pt x="591" y="82"/>
                  </a:lnTo>
                  <a:lnTo>
                    <a:pt x="582" y="47"/>
                  </a:lnTo>
                  <a:lnTo>
                    <a:pt x="277" y="13"/>
                  </a:lnTo>
                  <a:lnTo>
                    <a:pt x="119" y="13"/>
                  </a:lnTo>
                  <a:lnTo>
                    <a:pt x="65" y="34"/>
                  </a:lnTo>
                  <a:lnTo>
                    <a:pt x="93" y="59"/>
                  </a:lnTo>
                  <a:lnTo>
                    <a:pt x="258" y="59"/>
                  </a:lnTo>
                  <a:lnTo>
                    <a:pt x="509" y="82"/>
                  </a:lnTo>
                  <a:lnTo>
                    <a:pt x="591" y="94"/>
                  </a:lnTo>
                  <a:lnTo>
                    <a:pt x="573" y="130"/>
                  </a:lnTo>
                  <a:lnTo>
                    <a:pt x="361" y="94"/>
                  </a:lnTo>
                  <a:lnTo>
                    <a:pt x="176" y="94"/>
                  </a:lnTo>
                  <a:lnTo>
                    <a:pt x="157" y="70"/>
                  </a:lnTo>
                  <a:lnTo>
                    <a:pt x="93" y="70"/>
                  </a:lnTo>
                  <a:lnTo>
                    <a:pt x="19" y="47"/>
                  </a:lnTo>
                  <a:lnTo>
                    <a:pt x="0" y="34"/>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0" name="Freeform 40"/>
            <p:cNvSpPr>
              <a:spLocks/>
            </p:cNvSpPr>
            <p:nvPr/>
          </p:nvSpPr>
          <p:spPr bwMode="auto">
            <a:xfrm>
              <a:off x="5238" y="1918"/>
              <a:ext cx="121" cy="54"/>
            </a:xfrm>
            <a:custGeom>
              <a:avLst/>
              <a:gdLst>
                <a:gd name="T0" fmla="*/ 223 w 240"/>
                <a:gd name="T1" fmla="*/ 0 h 109"/>
                <a:gd name="T2" fmla="*/ 0 w 240"/>
                <a:gd name="T3" fmla="*/ 96 h 109"/>
                <a:gd name="T4" fmla="*/ 39 w 240"/>
                <a:gd name="T5" fmla="*/ 109 h 109"/>
                <a:gd name="T6" fmla="*/ 240 w 240"/>
                <a:gd name="T7" fmla="*/ 24 h 109"/>
                <a:gd name="T8" fmla="*/ 223 w 240"/>
                <a:gd name="T9" fmla="*/ 0 h 109"/>
                <a:gd name="T10" fmla="*/ 223 w 240"/>
                <a:gd name="T11" fmla="*/ 0 h 109"/>
              </a:gdLst>
              <a:ahLst/>
              <a:cxnLst>
                <a:cxn ang="0">
                  <a:pos x="T0" y="T1"/>
                </a:cxn>
                <a:cxn ang="0">
                  <a:pos x="T2" y="T3"/>
                </a:cxn>
                <a:cxn ang="0">
                  <a:pos x="T4" y="T5"/>
                </a:cxn>
                <a:cxn ang="0">
                  <a:pos x="T6" y="T7"/>
                </a:cxn>
                <a:cxn ang="0">
                  <a:pos x="T8" y="T9"/>
                </a:cxn>
                <a:cxn ang="0">
                  <a:pos x="T10" y="T11"/>
                </a:cxn>
              </a:cxnLst>
              <a:rect l="0" t="0" r="r" b="b"/>
              <a:pathLst>
                <a:path w="240" h="109">
                  <a:moveTo>
                    <a:pt x="223" y="0"/>
                  </a:moveTo>
                  <a:lnTo>
                    <a:pt x="0" y="96"/>
                  </a:lnTo>
                  <a:lnTo>
                    <a:pt x="39" y="109"/>
                  </a:lnTo>
                  <a:lnTo>
                    <a:pt x="240" y="24"/>
                  </a:lnTo>
                  <a:lnTo>
                    <a:pt x="223" y="0"/>
                  </a:lnTo>
                  <a:lnTo>
                    <a:pt x="2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1" name="Freeform 41"/>
            <p:cNvSpPr>
              <a:spLocks/>
            </p:cNvSpPr>
            <p:nvPr/>
          </p:nvSpPr>
          <p:spPr bwMode="auto">
            <a:xfrm>
              <a:off x="4916" y="2013"/>
              <a:ext cx="249" cy="119"/>
            </a:xfrm>
            <a:custGeom>
              <a:avLst/>
              <a:gdLst>
                <a:gd name="T0" fmla="*/ 462 w 497"/>
                <a:gd name="T1" fmla="*/ 0 h 239"/>
                <a:gd name="T2" fmla="*/ 9 w 497"/>
                <a:gd name="T3" fmla="*/ 202 h 239"/>
                <a:gd name="T4" fmla="*/ 0 w 497"/>
                <a:gd name="T5" fmla="*/ 239 h 239"/>
                <a:gd name="T6" fmla="*/ 497 w 497"/>
                <a:gd name="T7" fmla="*/ 12 h 239"/>
                <a:gd name="T8" fmla="*/ 462 w 497"/>
                <a:gd name="T9" fmla="*/ 0 h 239"/>
                <a:gd name="T10" fmla="*/ 462 w 497"/>
                <a:gd name="T11" fmla="*/ 0 h 239"/>
              </a:gdLst>
              <a:ahLst/>
              <a:cxnLst>
                <a:cxn ang="0">
                  <a:pos x="T0" y="T1"/>
                </a:cxn>
                <a:cxn ang="0">
                  <a:pos x="T2" y="T3"/>
                </a:cxn>
                <a:cxn ang="0">
                  <a:pos x="T4" y="T5"/>
                </a:cxn>
                <a:cxn ang="0">
                  <a:pos x="T6" y="T7"/>
                </a:cxn>
                <a:cxn ang="0">
                  <a:pos x="T8" y="T9"/>
                </a:cxn>
                <a:cxn ang="0">
                  <a:pos x="T10" y="T11"/>
                </a:cxn>
              </a:cxnLst>
              <a:rect l="0" t="0" r="r" b="b"/>
              <a:pathLst>
                <a:path w="497" h="239">
                  <a:moveTo>
                    <a:pt x="462" y="0"/>
                  </a:moveTo>
                  <a:lnTo>
                    <a:pt x="9" y="202"/>
                  </a:lnTo>
                  <a:lnTo>
                    <a:pt x="0" y="239"/>
                  </a:lnTo>
                  <a:lnTo>
                    <a:pt x="497" y="12"/>
                  </a:lnTo>
                  <a:lnTo>
                    <a:pt x="462" y="0"/>
                  </a:lnTo>
                  <a:lnTo>
                    <a:pt x="4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2" name="Freeform 42"/>
            <p:cNvSpPr>
              <a:spLocks/>
            </p:cNvSpPr>
            <p:nvPr/>
          </p:nvSpPr>
          <p:spPr bwMode="auto">
            <a:xfrm>
              <a:off x="4366" y="1954"/>
              <a:ext cx="642" cy="178"/>
            </a:xfrm>
            <a:custGeom>
              <a:avLst/>
              <a:gdLst>
                <a:gd name="T0" fmla="*/ 1284 w 1284"/>
                <a:gd name="T1" fmla="*/ 201 h 357"/>
                <a:gd name="T2" fmla="*/ 1026 w 1284"/>
                <a:gd name="T3" fmla="*/ 190 h 357"/>
                <a:gd name="T4" fmla="*/ 768 w 1284"/>
                <a:gd name="T5" fmla="*/ 214 h 357"/>
                <a:gd name="T6" fmla="*/ 749 w 1284"/>
                <a:gd name="T7" fmla="*/ 238 h 357"/>
                <a:gd name="T8" fmla="*/ 28 w 1284"/>
                <a:gd name="T9" fmla="*/ 0 h 357"/>
                <a:gd name="T10" fmla="*/ 0 w 1284"/>
                <a:gd name="T11" fmla="*/ 11 h 357"/>
                <a:gd name="T12" fmla="*/ 1082 w 1284"/>
                <a:gd name="T13" fmla="*/ 357 h 357"/>
                <a:gd name="T14" fmla="*/ 1082 w 1284"/>
                <a:gd name="T15" fmla="*/ 331 h 357"/>
                <a:gd name="T16" fmla="*/ 777 w 1284"/>
                <a:gd name="T17" fmla="*/ 238 h 357"/>
                <a:gd name="T18" fmla="*/ 971 w 1284"/>
                <a:gd name="T19" fmla="*/ 201 h 357"/>
                <a:gd name="T20" fmla="*/ 1174 w 1284"/>
                <a:gd name="T21" fmla="*/ 201 h 357"/>
                <a:gd name="T22" fmla="*/ 1239 w 1284"/>
                <a:gd name="T23" fmla="*/ 225 h 357"/>
                <a:gd name="T24" fmla="*/ 1284 w 1284"/>
                <a:gd name="T25" fmla="*/ 201 h 357"/>
                <a:gd name="T26" fmla="*/ 1284 w 1284"/>
                <a:gd name="T27" fmla="*/ 20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4" h="357">
                  <a:moveTo>
                    <a:pt x="1284" y="201"/>
                  </a:moveTo>
                  <a:lnTo>
                    <a:pt x="1026" y="190"/>
                  </a:lnTo>
                  <a:lnTo>
                    <a:pt x="768" y="214"/>
                  </a:lnTo>
                  <a:lnTo>
                    <a:pt x="749" y="238"/>
                  </a:lnTo>
                  <a:lnTo>
                    <a:pt x="28" y="0"/>
                  </a:lnTo>
                  <a:lnTo>
                    <a:pt x="0" y="11"/>
                  </a:lnTo>
                  <a:lnTo>
                    <a:pt x="1082" y="357"/>
                  </a:lnTo>
                  <a:lnTo>
                    <a:pt x="1082" y="331"/>
                  </a:lnTo>
                  <a:lnTo>
                    <a:pt x="777" y="238"/>
                  </a:lnTo>
                  <a:lnTo>
                    <a:pt x="971" y="201"/>
                  </a:lnTo>
                  <a:lnTo>
                    <a:pt x="1174" y="201"/>
                  </a:lnTo>
                  <a:lnTo>
                    <a:pt x="1239" y="225"/>
                  </a:lnTo>
                  <a:lnTo>
                    <a:pt x="1284" y="201"/>
                  </a:lnTo>
                  <a:lnTo>
                    <a:pt x="1284"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3" name="Freeform 43"/>
            <p:cNvSpPr>
              <a:spLocks/>
            </p:cNvSpPr>
            <p:nvPr/>
          </p:nvSpPr>
          <p:spPr bwMode="auto">
            <a:xfrm>
              <a:off x="3923" y="1764"/>
              <a:ext cx="540" cy="261"/>
            </a:xfrm>
            <a:custGeom>
              <a:avLst/>
              <a:gdLst>
                <a:gd name="T0" fmla="*/ 28 w 1080"/>
                <a:gd name="T1" fmla="*/ 25 h 524"/>
                <a:gd name="T2" fmla="*/ 213 w 1080"/>
                <a:gd name="T3" fmla="*/ 85 h 524"/>
                <a:gd name="T4" fmla="*/ 406 w 1080"/>
                <a:gd name="T5" fmla="*/ 85 h 524"/>
                <a:gd name="T6" fmla="*/ 581 w 1080"/>
                <a:gd name="T7" fmla="*/ 48 h 524"/>
                <a:gd name="T8" fmla="*/ 720 w 1080"/>
                <a:gd name="T9" fmla="*/ 0 h 524"/>
                <a:gd name="T10" fmla="*/ 932 w 1080"/>
                <a:gd name="T11" fmla="*/ 132 h 524"/>
                <a:gd name="T12" fmla="*/ 793 w 1080"/>
                <a:gd name="T13" fmla="*/ 61 h 524"/>
                <a:gd name="T14" fmla="*/ 729 w 1080"/>
                <a:gd name="T15" fmla="*/ 0 h 524"/>
                <a:gd name="T16" fmla="*/ 471 w 1080"/>
                <a:gd name="T17" fmla="*/ 85 h 524"/>
                <a:gd name="T18" fmla="*/ 91 w 1080"/>
                <a:gd name="T19" fmla="*/ 72 h 524"/>
                <a:gd name="T20" fmla="*/ 434 w 1080"/>
                <a:gd name="T21" fmla="*/ 346 h 524"/>
                <a:gd name="T22" fmla="*/ 692 w 1080"/>
                <a:gd name="T23" fmla="*/ 333 h 524"/>
                <a:gd name="T24" fmla="*/ 960 w 1080"/>
                <a:gd name="T25" fmla="*/ 286 h 524"/>
                <a:gd name="T26" fmla="*/ 878 w 1080"/>
                <a:gd name="T27" fmla="*/ 227 h 524"/>
                <a:gd name="T28" fmla="*/ 979 w 1080"/>
                <a:gd name="T29" fmla="*/ 214 h 524"/>
                <a:gd name="T30" fmla="*/ 1080 w 1080"/>
                <a:gd name="T31" fmla="*/ 273 h 524"/>
                <a:gd name="T32" fmla="*/ 1035 w 1080"/>
                <a:gd name="T33" fmla="*/ 297 h 524"/>
                <a:gd name="T34" fmla="*/ 1063 w 1080"/>
                <a:gd name="T35" fmla="*/ 309 h 524"/>
                <a:gd name="T36" fmla="*/ 859 w 1080"/>
                <a:gd name="T37" fmla="*/ 368 h 524"/>
                <a:gd name="T38" fmla="*/ 850 w 1080"/>
                <a:gd name="T39" fmla="*/ 392 h 524"/>
                <a:gd name="T40" fmla="*/ 397 w 1080"/>
                <a:gd name="T41" fmla="*/ 524 h 524"/>
                <a:gd name="T42" fmla="*/ 831 w 1080"/>
                <a:gd name="T43" fmla="*/ 368 h 524"/>
                <a:gd name="T44" fmla="*/ 388 w 1080"/>
                <a:gd name="T45" fmla="*/ 475 h 524"/>
                <a:gd name="T46" fmla="*/ 600 w 1080"/>
                <a:gd name="T47" fmla="*/ 405 h 524"/>
                <a:gd name="T48" fmla="*/ 369 w 1080"/>
                <a:gd name="T49" fmla="*/ 428 h 524"/>
                <a:gd name="T50" fmla="*/ 443 w 1080"/>
                <a:gd name="T51" fmla="*/ 381 h 524"/>
                <a:gd name="T52" fmla="*/ 359 w 1080"/>
                <a:gd name="T53" fmla="*/ 368 h 524"/>
                <a:gd name="T54" fmla="*/ 73 w 1080"/>
                <a:gd name="T55" fmla="*/ 167 h 524"/>
                <a:gd name="T56" fmla="*/ 28 w 1080"/>
                <a:gd name="T57" fmla="*/ 191 h 524"/>
                <a:gd name="T58" fmla="*/ 378 w 1080"/>
                <a:gd name="T59" fmla="*/ 452 h 524"/>
                <a:gd name="T60" fmla="*/ 0 w 1080"/>
                <a:gd name="T61" fmla="*/ 191 h 524"/>
                <a:gd name="T62" fmla="*/ 46 w 1080"/>
                <a:gd name="T63" fmla="*/ 167 h 524"/>
                <a:gd name="T64" fmla="*/ 37 w 1080"/>
                <a:gd name="T65" fmla="*/ 132 h 524"/>
                <a:gd name="T66" fmla="*/ 119 w 1080"/>
                <a:gd name="T67" fmla="*/ 119 h 524"/>
                <a:gd name="T68" fmla="*/ 28 w 1080"/>
                <a:gd name="T69" fmla="*/ 25 h 524"/>
                <a:gd name="T70" fmla="*/ 28 w 1080"/>
                <a:gd name="T71" fmla="*/ 2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0" h="524">
                  <a:moveTo>
                    <a:pt x="28" y="25"/>
                  </a:moveTo>
                  <a:lnTo>
                    <a:pt x="213" y="85"/>
                  </a:lnTo>
                  <a:lnTo>
                    <a:pt x="406" y="85"/>
                  </a:lnTo>
                  <a:lnTo>
                    <a:pt x="581" y="48"/>
                  </a:lnTo>
                  <a:lnTo>
                    <a:pt x="720" y="0"/>
                  </a:lnTo>
                  <a:lnTo>
                    <a:pt x="932" y="132"/>
                  </a:lnTo>
                  <a:lnTo>
                    <a:pt x="793" y="61"/>
                  </a:lnTo>
                  <a:lnTo>
                    <a:pt x="729" y="0"/>
                  </a:lnTo>
                  <a:lnTo>
                    <a:pt x="471" y="85"/>
                  </a:lnTo>
                  <a:lnTo>
                    <a:pt x="91" y="72"/>
                  </a:lnTo>
                  <a:lnTo>
                    <a:pt x="434" y="346"/>
                  </a:lnTo>
                  <a:lnTo>
                    <a:pt x="692" y="333"/>
                  </a:lnTo>
                  <a:lnTo>
                    <a:pt x="960" y="286"/>
                  </a:lnTo>
                  <a:lnTo>
                    <a:pt x="878" y="227"/>
                  </a:lnTo>
                  <a:lnTo>
                    <a:pt x="979" y="214"/>
                  </a:lnTo>
                  <a:lnTo>
                    <a:pt x="1080" y="273"/>
                  </a:lnTo>
                  <a:lnTo>
                    <a:pt x="1035" y="297"/>
                  </a:lnTo>
                  <a:lnTo>
                    <a:pt x="1063" y="309"/>
                  </a:lnTo>
                  <a:lnTo>
                    <a:pt x="859" y="368"/>
                  </a:lnTo>
                  <a:lnTo>
                    <a:pt x="850" y="392"/>
                  </a:lnTo>
                  <a:lnTo>
                    <a:pt x="397" y="524"/>
                  </a:lnTo>
                  <a:lnTo>
                    <a:pt x="831" y="368"/>
                  </a:lnTo>
                  <a:lnTo>
                    <a:pt x="388" y="475"/>
                  </a:lnTo>
                  <a:lnTo>
                    <a:pt x="600" y="405"/>
                  </a:lnTo>
                  <a:lnTo>
                    <a:pt x="369" y="428"/>
                  </a:lnTo>
                  <a:lnTo>
                    <a:pt x="443" y="381"/>
                  </a:lnTo>
                  <a:lnTo>
                    <a:pt x="359" y="368"/>
                  </a:lnTo>
                  <a:lnTo>
                    <a:pt x="73" y="167"/>
                  </a:lnTo>
                  <a:lnTo>
                    <a:pt x="28" y="191"/>
                  </a:lnTo>
                  <a:lnTo>
                    <a:pt x="378" y="452"/>
                  </a:lnTo>
                  <a:lnTo>
                    <a:pt x="0" y="191"/>
                  </a:lnTo>
                  <a:lnTo>
                    <a:pt x="46" y="167"/>
                  </a:lnTo>
                  <a:lnTo>
                    <a:pt x="37" y="132"/>
                  </a:lnTo>
                  <a:lnTo>
                    <a:pt x="119" y="119"/>
                  </a:lnTo>
                  <a:lnTo>
                    <a:pt x="28" y="25"/>
                  </a:lnTo>
                  <a:lnTo>
                    <a:pt x="28"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4" name="Freeform 44"/>
            <p:cNvSpPr>
              <a:spLocks/>
            </p:cNvSpPr>
            <p:nvPr/>
          </p:nvSpPr>
          <p:spPr bwMode="auto">
            <a:xfrm>
              <a:off x="3923" y="1882"/>
              <a:ext cx="185" cy="149"/>
            </a:xfrm>
            <a:custGeom>
              <a:avLst/>
              <a:gdLst>
                <a:gd name="T0" fmla="*/ 0 w 369"/>
                <a:gd name="T1" fmla="*/ 0 h 297"/>
                <a:gd name="T2" fmla="*/ 369 w 369"/>
                <a:gd name="T3" fmla="*/ 286 h 297"/>
                <a:gd name="T4" fmla="*/ 323 w 369"/>
                <a:gd name="T5" fmla="*/ 297 h 297"/>
                <a:gd name="T6" fmla="*/ 0 w 369"/>
                <a:gd name="T7" fmla="*/ 83 h 297"/>
                <a:gd name="T8" fmla="*/ 37 w 369"/>
                <a:gd name="T9" fmla="*/ 48 h 297"/>
                <a:gd name="T10" fmla="*/ 0 w 369"/>
                <a:gd name="T11" fmla="*/ 0 h 297"/>
                <a:gd name="T12" fmla="*/ 0 w 369"/>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369" h="297">
                  <a:moveTo>
                    <a:pt x="0" y="0"/>
                  </a:moveTo>
                  <a:lnTo>
                    <a:pt x="369" y="286"/>
                  </a:lnTo>
                  <a:lnTo>
                    <a:pt x="323" y="297"/>
                  </a:lnTo>
                  <a:lnTo>
                    <a:pt x="0" y="83"/>
                  </a:lnTo>
                  <a:lnTo>
                    <a:pt x="37" y="48"/>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5" name="Freeform 45"/>
            <p:cNvSpPr>
              <a:spLocks/>
            </p:cNvSpPr>
            <p:nvPr/>
          </p:nvSpPr>
          <p:spPr bwMode="auto">
            <a:xfrm>
              <a:off x="4320" y="1781"/>
              <a:ext cx="319" cy="196"/>
            </a:xfrm>
            <a:custGeom>
              <a:avLst/>
              <a:gdLst>
                <a:gd name="T0" fmla="*/ 0 w 639"/>
                <a:gd name="T1" fmla="*/ 72 h 392"/>
                <a:gd name="T2" fmla="*/ 149 w 639"/>
                <a:gd name="T3" fmla="*/ 96 h 392"/>
                <a:gd name="T4" fmla="*/ 242 w 639"/>
                <a:gd name="T5" fmla="*/ 72 h 392"/>
                <a:gd name="T6" fmla="*/ 334 w 639"/>
                <a:gd name="T7" fmla="*/ 36 h 392"/>
                <a:gd name="T8" fmla="*/ 426 w 639"/>
                <a:gd name="T9" fmla="*/ 0 h 392"/>
                <a:gd name="T10" fmla="*/ 277 w 639"/>
                <a:gd name="T11" fmla="*/ 59 h 392"/>
                <a:gd name="T12" fmla="*/ 167 w 639"/>
                <a:gd name="T13" fmla="*/ 96 h 392"/>
                <a:gd name="T14" fmla="*/ 38 w 639"/>
                <a:gd name="T15" fmla="*/ 96 h 392"/>
                <a:gd name="T16" fmla="*/ 490 w 639"/>
                <a:gd name="T17" fmla="*/ 332 h 392"/>
                <a:gd name="T18" fmla="*/ 639 w 639"/>
                <a:gd name="T19" fmla="*/ 392 h 392"/>
                <a:gd name="T20" fmla="*/ 399 w 639"/>
                <a:gd name="T21" fmla="*/ 297 h 392"/>
                <a:gd name="T22" fmla="*/ 0 w 639"/>
                <a:gd name="T23" fmla="*/ 96 h 392"/>
                <a:gd name="T24" fmla="*/ 0 w 639"/>
                <a:gd name="T25" fmla="*/ 72 h 392"/>
                <a:gd name="T26" fmla="*/ 0 w 639"/>
                <a:gd name="T27" fmla="*/ 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9" h="392">
                  <a:moveTo>
                    <a:pt x="0" y="72"/>
                  </a:moveTo>
                  <a:lnTo>
                    <a:pt x="149" y="96"/>
                  </a:lnTo>
                  <a:lnTo>
                    <a:pt x="242" y="72"/>
                  </a:lnTo>
                  <a:lnTo>
                    <a:pt x="334" y="36"/>
                  </a:lnTo>
                  <a:lnTo>
                    <a:pt x="426" y="0"/>
                  </a:lnTo>
                  <a:lnTo>
                    <a:pt x="277" y="59"/>
                  </a:lnTo>
                  <a:lnTo>
                    <a:pt x="167" y="96"/>
                  </a:lnTo>
                  <a:lnTo>
                    <a:pt x="38" y="96"/>
                  </a:lnTo>
                  <a:lnTo>
                    <a:pt x="490" y="332"/>
                  </a:lnTo>
                  <a:lnTo>
                    <a:pt x="639" y="392"/>
                  </a:lnTo>
                  <a:lnTo>
                    <a:pt x="399" y="297"/>
                  </a:lnTo>
                  <a:lnTo>
                    <a:pt x="0" y="96"/>
                  </a:lnTo>
                  <a:lnTo>
                    <a:pt x="0" y="72"/>
                  </a:lnTo>
                  <a:lnTo>
                    <a:pt x="0"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6" name="Freeform 46"/>
            <p:cNvSpPr>
              <a:spLocks/>
            </p:cNvSpPr>
            <p:nvPr/>
          </p:nvSpPr>
          <p:spPr bwMode="auto">
            <a:xfrm>
              <a:off x="4750" y="1888"/>
              <a:ext cx="471" cy="161"/>
            </a:xfrm>
            <a:custGeom>
              <a:avLst/>
              <a:gdLst>
                <a:gd name="T0" fmla="*/ 0 w 943"/>
                <a:gd name="T1" fmla="*/ 226 h 322"/>
                <a:gd name="T2" fmla="*/ 194 w 943"/>
                <a:gd name="T3" fmla="*/ 250 h 322"/>
                <a:gd name="T4" fmla="*/ 268 w 943"/>
                <a:gd name="T5" fmla="*/ 298 h 322"/>
                <a:gd name="T6" fmla="*/ 507 w 943"/>
                <a:gd name="T7" fmla="*/ 156 h 322"/>
                <a:gd name="T8" fmla="*/ 674 w 943"/>
                <a:gd name="T9" fmla="*/ 97 h 322"/>
                <a:gd name="T10" fmla="*/ 840 w 943"/>
                <a:gd name="T11" fmla="*/ 48 h 322"/>
                <a:gd name="T12" fmla="*/ 922 w 943"/>
                <a:gd name="T13" fmla="*/ 0 h 322"/>
                <a:gd name="T14" fmla="*/ 896 w 943"/>
                <a:gd name="T15" fmla="*/ 37 h 322"/>
                <a:gd name="T16" fmla="*/ 943 w 943"/>
                <a:gd name="T17" fmla="*/ 37 h 322"/>
                <a:gd name="T18" fmla="*/ 258 w 943"/>
                <a:gd name="T19" fmla="*/ 322 h 322"/>
                <a:gd name="T20" fmla="*/ 176 w 943"/>
                <a:gd name="T21" fmla="*/ 275 h 322"/>
                <a:gd name="T22" fmla="*/ 93 w 943"/>
                <a:gd name="T23" fmla="*/ 250 h 322"/>
                <a:gd name="T24" fmla="*/ 0 w 943"/>
                <a:gd name="T25" fmla="*/ 226 h 322"/>
                <a:gd name="T26" fmla="*/ 0 w 943"/>
                <a:gd name="T27" fmla="*/ 22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3" h="322">
                  <a:moveTo>
                    <a:pt x="0" y="226"/>
                  </a:moveTo>
                  <a:lnTo>
                    <a:pt x="194" y="250"/>
                  </a:lnTo>
                  <a:lnTo>
                    <a:pt x="268" y="298"/>
                  </a:lnTo>
                  <a:lnTo>
                    <a:pt x="507" y="156"/>
                  </a:lnTo>
                  <a:lnTo>
                    <a:pt x="674" y="97"/>
                  </a:lnTo>
                  <a:lnTo>
                    <a:pt x="840" y="48"/>
                  </a:lnTo>
                  <a:lnTo>
                    <a:pt x="922" y="0"/>
                  </a:lnTo>
                  <a:lnTo>
                    <a:pt x="896" y="37"/>
                  </a:lnTo>
                  <a:lnTo>
                    <a:pt x="943" y="37"/>
                  </a:lnTo>
                  <a:lnTo>
                    <a:pt x="258" y="322"/>
                  </a:lnTo>
                  <a:lnTo>
                    <a:pt x="176" y="275"/>
                  </a:lnTo>
                  <a:lnTo>
                    <a:pt x="93" y="250"/>
                  </a:lnTo>
                  <a:lnTo>
                    <a:pt x="0" y="226"/>
                  </a:lnTo>
                  <a:lnTo>
                    <a:pt x="0" y="2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7" name="Freeform 47"/>
            <p:cNvSpPr>
              <a:spLocks/>
            </p:cNvSpPr>
            <p:nvPr/>
          </p:nvSpPr>
          <p:spPr bwMode="auto">
            <a:xfrm>
              <a:off x="4043" y="1438"/>
              <a:ext cx="466" cy="213"/>
            </a:xfrm>
            <a:custGeom>
              <a:avLst/>
              <a:gdLst>
                <a:gd name="T0" fmla="*/ 380 w 934"/>
                <a:gd name="T1" fmla="*/ 106 h 426"/>
                <a:gd name="T2" fmla="*/ 214 w 934"/>
                <a:gd name="T3" fmla="*/ 141 h 426"/>
                <a:gd name="T4" fmla="*/ 103 w 934"/>
                <a:gd name="T5" fmla="*/ 153 h 426"/>
                <a:gd name="T6" fmla="*/ 0 w 934"/>
                <a:gd name="T7" fmla="*/ 188 h 426"/>
                <a:gd name="T8" fmla="*/ 167 w 934"/>
                <a:gd name="T9" fmla="*/ 201 h 426"/>
                <a:gd name="T10" fmla="*/ 29 w 934"/>
                <a:gd name="T11" fmla="*/ 272 h 426"/>
                <a:gd name="T12" fmla="*/ 221 w 934"/>
                <a:gd name="T13" fmla="*/ 235 h 426"/>
                <a:gd name="T14" fmla="*/ 371 w 934"/>
                <a:gd name="T15" fmla="*/ 248 h 426"/>
                <a:gd name="T16" fmla="*/ 536 w 934"/>
                <a:gd name="T17" fmla="*/ 284 h 426"/>
                <a:gd name="T18" fmla="*/ 592 w 934"/>
                <a:gd name="T19" fmla="*/ 307 h 426"/>
                <a:gd name="T20" fmla="*/ 519 w 934"/>
                <a:gd name="T21" fmla="*/ 354 h 426"/>
                <a:gd name="T22" fmla="*/ 592 w 934"/>
                <a:gd name="T23" fmla="*/ 331 h 426"/>
                <a:gd name="T24" fmla="*/ 583 w 934"/>
                <a:gd name="T25" fmla="*/ 366 h 426"/>
                <a:gd name="T26" fmla="*/ 453 w 934"/>
                <a:gd name="T27" fmla="*/ 426 h 426"/>
                <a:gd name="T28" fmla="*/ 896 w 934"/>
                <a:gd name="T29" fmla="*/ 294 h 426"/>
                <a:gd name="T30" fmla="*/ 831 w 934"/>
                <a:gd name="T31" fmla="*/ 284 h 426"/>
                <a:gd name="T32" fmla="*/ 906 w 934"/>
                <a:gd name="T33" fmla="*/ 235 h 426"/>
                <a:gd name="T34" fmla="*/ 850 w 934"/>
                <a:gd name="T35" fmla="*/ 212 h 426"/>
                <a:gd name="T36" fmla="*/ 934 w 934"/>
                <a:gd name="T37" fmla="*/ 141 h 426"/>
                <a:gd name="T38" fmla="*/ 925 w 934"/>
                <a:gd name="T39" fmla="*/ 129 h 426"/>
                <a:gd name="T40" fmla="*/ 693 w 934"/>
                <a:gd name="T41" fmla="*/ 294 h 426"/>
                <a:gd name="T42" fmla="*/ 519 w 934"/>
                <a:gd name="T43" fmla="*/ 225 h 426"/>
                <a:gd name="T44" fmla="*/ 361 w 934"/>
                <a:gd name="T45" fmla="*/ 188 h 426"/>
                <a:gd name="T46" fmla="*/ 92 w 934"/>
                <a:gd name="T47" fmla="*/ 175 h 426"/>
                <a:gd name="T48" fmla="*/ 426 w 934"/>
                <a:gd name="T49" fmla="*/ 93 h 426"/>
                <a:gd name="T50" fmla="*/ 536 w 934"/>
                <a:gd name="T51" fmla="*/ 22 h 426"/>
                <a:gd name="T52" fmla="*/ 896 w 934"/>
                <a:gd name="T53" fmla="*/ 117 h 426"/>
                <a:gd name="T54" fmla="*/ 526 w 934"/>
                <a:gd name="T55" fmla="*/ 0 h 426"/>
                <a:gd name="T56" fmla="*/ 380 w 934"/>
                <a:gd name="T57" fmla="*/ 106 h 426"/>
                <a:gd name="T58" fmla="*/ 380 w 934"/>
                <a:gd name="T59" fmla="*/ 10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34" h="426">
                  <a:moveTo>
                    <a:pt x="380" y="106"/>
                  </a:moveTo>
                  <a:lnTo>
                    <a:pt x="214" y="141"/>
                  </a:lnTo>
                  <a:lnTo>
                    <a:pt x="103" y="153"/>
                  </a:lnTo>
                  <a:lnTo>
                    <a:pt x="0" y="188"/>
                  </a:lnTo>
                  <a:lnTo>
                    <a:pt x="167" y="201"/>
                  </a:lnTo>
                  <a:lnTo>
                    <a:pt x="29" y="272"/>
                  </a:lnTo>
                  <a:lnTo>
                    <a:pt x="221" y="235"/>
                  </a:lnTo>
                  <a:lnTo>
                    <a:pt x="371" y="248"/>
                  </a:lnTo>
                  <a:lnTo>
                    <a:pt x="536" y="284"/>
                  </a:lnTo>
                  <a:lnTo>
                    <a:pt x="592" y="307"/>
                  </a:lnTo>
                  <a:lnTo>
                    <a:pt x="519" y="354"/>
                  </a:lnTo>
                  <a:lnTo>
                    <a:pt x="592" y="331"/>
                  </a:lnTo>
                  <a:lnTo>
                    <a:pt x="583" y="366"/>
                  </a:lnTo>
                  <a:lnTo>
                    <a:pt x="453" y="426"/>
                  </a:lnTo>
                  <a:lnTo>
                    <a:pt x="896" y="294"/>
                  </a:lnTo>
                  <a:lnTo>
                    <a:pt x="831" y="284"/>
                  </a:lnTo>
                  <a:lnTo>
                    <a:pt x="906" y="235"/>
                  </a:lnTo>
                  <a:lnTo>
                    <a:pt x="850" y="212"/>
                  </a:lnTo>
                  <a:lnTo>
                    <a:pt x="934" y="141"/>
                  </a:lnTo>
                  <a:lnTo>
                    <a:pt x="925" y="129"/>
                  </a:lnTo>
                  <a:lnTo>
                    <a:pt x="693" y="294"/>
                  </a:lnTo>
                  <a:lnTo>
                    <a:pt x="519" y="225"/>
                  </a:lnTo>
                  <a:lnTo>
                    <a:pt x="361" y="188"/>
                  </a:lnTo>
                  <a:lnTo>
                    <a:pt x="92" y="175"/>
                  </a:lnTo>
                  <a:lnTo>
                    <a:pt x="426" y="93"/>
                  </a:lnTo>
                  <a:lnTo>
                    <a:pt x="536" y="22"/>
                  </a:lnTo>
                  <a:lnTo>
                    <a:pt x="896" y="117"/>
                  </a:lnTo>
                  <a:lnTo>
                    <a:pt x="526" y="0"/>
                  </a:lnTo>
                  <a:lnTo>
                    <a:pt x="380" y="106"/>
                  </a:lnTo>
                  <a:lnTo>
                    <a:pt x="380"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8" name="Freeform 48"/>
            <p:cNvSpPr>
              <a:spLocks/>
            </p:cNvSpPr>
            <p:nvPr/>
          </p:nvSpPr>
          <p:spPr bwMode="auto">
            <a:xfrm>
              <a:off x="4080" y="1580"/>
              <a:ext cx="207" cy="48"/>
            </a:xfrm>
            <a:custGeom>
              <a:avLst/>
              <a:gdLst>
                <a:gd name="T0" fmla="*/ 0 w 415"/>
                <a:gd name="T1" fmla="*/ 0 h 95"/>
                <a:gd name="T2" fmla="*/ 146 w 415"/>
                <a:gd name="T3" fmla="*/ 0 h 95"/>
                <a:gd name="T4" fmla="*/ 239 w 415"/>
                <a:gd name="T5" fmla="*/ 23 h 95"/>
                <a:gd name="T6" fmla="*/ 324 w 415"/>
                <a:gd name="T7" fmla="*/ 60 h 95"/>
                <a:gd name="T8" fmla="*/ 415 w 415"/>
                <a:gd name="T9" fmla="*/ 82 h 95"/>
                <a:gd name="T10" fmla="*/ 341 w 415"/>
                <a:gd name="T11" fmla="*/ 82 h 95"/>
                <a:gd name="T12" fmla="*/ 296 w 415"/>
                <a:gd name="T13" fmla="*/ 95 h 95"/>
                <a:gd name="T14" fmla="*/ 45 w 415"/>
                <a:gd name="T15" fmla="*/ 47 h 95"/>
                <a:gd name="T16" fmla="*/ 83 w 415"/>
                <a:gd name="T17" fmla="*/ 10 h 95"/>
                <a:gd name="T18" fmla="*/ 0 w 415"/>
                <a:gd name="T19" fmla="*/ 0 h 95"/>
                <a:gd name="T20" fmla="*/ 0 w 415"/>
                <a:gd name="T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5" h="95">
                  <a:moveTo>
                    <a:pt x="0" y="0"/>
                  </a:moveTo>
                  <a:lnTo>
                    <a:pt x="146" y="0"/>
                  </a:lnTo>
                  <a:lnTo>
                    <a:pt x="239" y="23"/>
                  </a:lnTo>
                  <a:lnTo>
                    <a:pt x="324" y="60"/>
                  </a:lnTo>
                  <a:lnTo>
                    <a:pt x="415" y="82"/>
                  </a:lnTo>
                  <a:lnTo>
                    <a:pt x="341" y="82"/>
                  </a:lnTo>
                  <a:lnTo>
                    <a:pt x="296" y="95"/>
                  </a:lnTo>
                  <a:lnTo>
                    <a:pt x="45" y="47"/>
                  </a:lnTo>
                  <a:lnTo>
                    <a:pt x="83" y="1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19" name="Freeform 49"/>
            <p:cNvSpPr>
              <a:spLocks/>
            </p:cNvSpPr>
            <p:nvPr/>
          </p:nvSpPr>
          <p:spPr bwMode="auto">
            <a:xfrm>
              <a:off x="4066" y="1604"/>
              <a:ext cx="236" cy="77"/>
            </a:xfrm>
            <a:custGeom>
              <a:avLst/>
              <a:gdLst>
                <a:gd name="T0" fmla="*/ 0 w 472"/>
                <a:gd name="T1" fmla="*/ 0 h 154"/>
                <a:gd name="T2" fmla="*/ 185 w 472"/>
                <a:gd name="T3" fmla="*/ 84 h 154"/>
                <a:gd name="T4" fmla="*/ 472 w 472"/>
                <a:gd name="T5" fmla="*/ 143 h 154"/>
                <a:gd name="T6" fmla="*/ 425 w 472"/>
                <a:gd name="T7" fmla="*/ 154 h 154"/>
                <a:gd name="T8" fmla="*/ 148 w 472"/>
                <a:gd name="T9" fmla="*/ 95 h 154"/>
                <a:gd name="T10" fmla="*/ 0 w 472"/>
                <a:gd name="T11" fmla="*/ 0 h 154"/>
                <a:gd name="T12" fmla="*/ 0 w 472"/>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472" h="154">
                  <a:moveTo>
                    <a:pt x="0" y="0"/>
                  </a:moveTo>
                  <a:lnTo>
                    <a:pt x="185" y="84"/>
                  </a:lnTo>
                  <a:lnTo>
                    <a:pt x="472" y="143"/>
                  </a:lnTo>
                  <a:lnTo>
                    <a:pt x="425" y="154"/>
                  </a:lnTo>
                  <a:lnTo>
                    <a:pt x="148" y="95"/>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0" name="Freeform 50"/>
            <p:cNvSpPr>
              <a:spLocks/>
            </p:cNvSpPr>
            <p:nvPr/>
          </p:nvSpPr>
          <p:spPr bwMode="auto">
            <a:xfrm>
              <a:off x="4089" y="1640"/>
              <a:ext cx="180" cy="106"/>
            </a:xfrm>
            <a:custGeom>
              <a:avLst/>
              <a:gdLst>
                <a:gd name="T0" fmla="*/ 0 w 361"/>
                <a:gd name="T1" fmla="*/ 0 h 214"/>
                <a:gd name="T2" fmla="*/ 19 w 361"/>
                <a:gd name="T3" fmla="*/ 105 h 214"/>
                <a:gd name="T4" fmla="*/ 28 w 361"/>
                <a:gd name="T5" fmla="*/ 165 h 214"/>
                <a:gd name="T6" fmla="*/ 176 w 361"/>
                <a:gd name="T7" fmla="*/ 118 h 214"/>
                <a:gd name="T8" fmla="*/ 361 w 361"/>
                <a:gd name="T9" fmla="*/ 94 h 214"/>
                <a:gd name="T10" fmla="*/ 260 w 361"/>
                <a:gd name="T11" fmla="*/ 142 h 214"/>
                <a:gd name="T12" fmla="*/ 232 w 361"/>
                <a:gd name="T13" fmla="*/ 214 h 214"/>
                <a:gd name="T14" fmla="*/ 84 w 361"/>
                <a:gd name="T15" fmla="*/ 165 h 214"/>
                <a:gd name="T16" fmla="*/ 0 w 361"/>
                <a:gd name="T17" fmla="*/ 201 h 214"/>
                <a:gd name="T18" fmla="*/ 0 w 361"/>
                <a:gd name="T19" fmla="*/ 0 h 214"/>
                <a:gd name="T20" fmla="*/ 0 w 361"/>
                <a:gd name="T21"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214">
                  <a:moveTo>
                    <a:pt x="0" y="0"/>
                  </a:moveTo>
                  <a:lnTo>
                    <a:pt x="19" y="105"/>
                  </a:lnTo>
                  <a:lnTo>
                    <a:pt x="28" y="165"/>
                  </a:lnTo>
                  <a:lnTo>
                    <a:pt x="176" y="118"/>
                  </a:lnTo>
                  <a:lnTo>
                    <a:pt x="361" y="94"/>
                  </a:lnTo>
                  <a:lnTo>
                    <a:pt x="260" y="142"/>
                  </a:lnTo>
                  <a:lnTo>
                    <a:pt x="232" y="214"/>
                  </a:lnTo>
                  <a:lnTo>
                    <a:pt x="84" y="165"/>
                  </a:lnTo>
                  <a:lnTo>
                    <a:pt x="0" y="201"/>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1" name="Freeform 51"/>
            <p:cNvSpPr>
              <a:spLocks/>
            </p:cNvSpPr>
            <p:nvPr/>
          </p:nvSpPr>
          <p:spPr bwMode="auto">
            <a:xfrm>
              <a:off x="4334" y="1592"/>
              <a:ext cx="185" cy="160"/>
            </a:xfrm>
            <a:custGeom>
              <a:avLst/>
              <a:gdLst>
                <a:gd name="T0" fmla="*/ 18 w 370"/>
                <a:gd name="T1" fmla="*/ 154 h 320"/>
                <a:gd name="T2" fmla="*/ 157 w 370"/>
                <a:gd name="T3" fmla="*/ 167 h 320"/>
                <a:gd name="T4" fmla="*/ 277 w 370"/>
                <a:gd name="T5" fmla="*/ 214 h 320"/>
                <a:gd name="T6" fmla="*/ 313 w 370"/>
                <a:gd name="T7" fmla="*/ 261 h 320"/>
                <a:gd name="T8" fmla="*/ 370 w 370"/>
                <a:gd name="T9" fmla="*/ 0 h 320"/>
                <a:gd name="T10" fmla="*/ 323 w 370"/>
                <a:gd name="T11" fmla="*/ 286 h 320"/>
                <a:gd name="T12" fmla="*/ 277 w 370"/>
                <a:gd name="T13" fmla="*/ 225 h 320"/>
                <a:gd name="T14" fmla="*/ 138 w 370"/>
                <a:gd name="T15" fmla="*/ 286 h 320"/>
                <a:gd name="T16" fmla="*/ 277 w 370"/>
                <a:gd name="T17" fmla="*/ 273 h 320"/>
                <a:gd name="T18" fmla="*/ 128 w 370"/>
                <a:gd name="T19" fmla="*/ 320 h 320"/>
                <a:gd name="T20" fmla="*/ 82 w 370"/>
                <a:gd name="T21" fmla="*/ 286 h 320"/>
                <a:gd name="T22" fmla="*/ 220 w 370"/>
                <a:gd name="T23" fmla="*/ 214 h 320"/>
                <a:gd name="T24" fmla="*/ 56 w 370"/>
                <a:gd name="T25" fmla="*/ 238 h 320"/>
                <a:gd name="T26" fmla="*/ 0 w 370"/>
                <a:gd name="T27" fmla="*/ 167 h 320"/>
                <a:gd name="T28" fmla="*/ 18 w 370"/>
                <a:gd name="T29" fmla="*/ 154 h 320"/>
                <a:gd name="T30" fmla="*/ 18 w 370"/>
                <a:gd name="T31" fmla="*/ 15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0" h="320">
                  <a:moveTo>
                    <a:pt x="18" y="154"/>
                  </a:moveTo>
                  <a:lnTo>
                    <a:pt x="157" y="167"/>
                  </a:lnTo>
                  <a:lnTo>
                    <a:pt x="277" y="214"/>
                  </a:lnTo>
                  <a:lnTo>
                    <a:pt x="313" y="261"/>
                  </a:lnTo>
                  <a:lnTo>
                    <a:pt x="370" y="0"/>
                  </a:lnTo>
                  <a:lnTo>
                    <a:pt x="323" y="286"/>
                  </a:lnTo>
                  <a:lnTo>
                    <a:pt x="277" y="225"/>
                  </a:lnTo>
                  <a:lnTo>
                    <a:pt x="138" y="286"/>
                  </a:lnTo>
                  <a:lnTo>
                    <a:pt x="277" y="273"/>
                  </a:lnTo>
                  <a:lnTo>
                    <a:pt x="128" y="320"/>
                  </a:lnTo>
                  <a:lnTo>
                    <a:pt x="82" y="286"/>
                  </a:lnTo>
                  <a:lnTo>
                    <a:pt x="220" y="214"/>
                  </a:lnTo>
                  <a:lnTo>
                    <a:pt x="56" y="238"/>
                  </a:lnTo>
                  <a:lnTo>
                    <a:pt x="0" y="167"/>
                  </a:lnTo>
                  <a:lnTo>
                    <a:pt x="18" y="154"/>
                  </a:lnTo>
                  <a:lnTo>
                    <a:pt x="18"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2" name="Freeform 52"/>
            <p:cNvSpPr>
              <a:spLocks/>
            </p:cNvSpPr>
            <p:nvPr/>
          </p:nvSpPr>
          <p:spPr bwMode="auto">
            <a:xfrm>
              <a:off x="4302" y="1710"/>
              <a:ext cx="60" cy="36"/>
            </a:xfrm>
            <a:custGeom>
              <a:avLst/>
              <a:gdLst>
                <a:gd name="T0" fmla="*/ 7 w 120"/>
                <a:gd name="T1" fmla="*/ 35 h 72"/>
                <a:gd name="T2" fmla="*/ 120 w 120"/>
                <a:gd name="T3" fmla="*/ 0 h 72"/>
                <a:gd name="T4" fmla="*/ 0 w 120"/>
                <a:gd name="T5" fmla="*/ 72 h 72"/>
                <a:gd name="T6" fmla="*/ 7 w 120"/>
                <a:gd name="T7" fmla="*/ 35 h 72"/>
                <a:gd name="T8" fmla="*/ 7 w 120"/>
                <a:gd name="T9" fmla="*/ 35 h 72"/>
              </a:gdLst>
              <a:ahLst/>
              <a:cxnLst>
                <a:cxn ang="0">
                  <a:pos x="T0" y="T1"/>
                </a:cxn>
                <a:cxn ang="0">
                  <a:pos x="T2" y="T3"/>
                </a:cxn>
                <a:cxn ang="0">
                  <a:pos x="T4" y="T5"/>
                </a:cxn>
                <a:cxn ang="0">
                  <a:pos x="T6" y="T7"/>
                </a:cxn>
                <a:cxn ang="0">
                  <a:pos x="T8" y="T9"/>
                </a:cxn>
              </a:cxnLst>
              <a:rect l="0" t="0" r="r" b="b"/>
              <a:pathLst>
                <a:path w="120" h="72">
                  <a:moveTo>
                    <a:pt x="7" y="35"/>
                  </a:moveTo>
                  <a:lnTo>
                    <a:pt x="120" y="0"/>
                  </a:lnTo>
                  <a:lnTo>
                    <a:pt x="0" y="72"/>
                  </a:lnTo>
                  <a:lnTo>
                    <a:pt x="7" y="35"/>
                  </a:lnTo>
                  <a:lnTo>
                    <a:pt x="7"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3" name="Freeform 53"/>
            <p:cNvSpPr>
              <a:spLocks/>
            </p:cNvSpPr>
            <p:nvPr/>
          </p:nvSpPr>
          <p:spPr bwMode="auto">
            <a:xfrm>
              <a:off x="4329" y="1746"/>
              <a:ext cx="37" cy="12"/>
            </a:xfrm>
            <a:custGeom>
              <a:avLst/>
              <a:gdLst>
                <a:gd name="T0" fmla="*/ 0 w 73"/>
                <a:gd name="T1" fmla="*/ 23 h 23"/>
                <a:gd name="T2" fmla="*/ 66 w 73"/>
                <a:gd name="T3" fmla="*/ 0 h 23"/>
                <a:gd name="T4" fmla="*/ 73 w 73"/>
                <a:gd name="T5" fmla="*/ 23 h 23"/>
                <a:gd name="T6" fmla="*/ 0 w 73"/>
                <a:gd name="T7" fmla="*/ 23 h 23"/>
                <a:gd name="T8" fmla="*/ 0 w 73"/>
                <a:gd name="T9" fmla="*/ 23 h 23"/>
              </a:gdLst>
              <a:ahLst/>
              <a:cxnLst>
                <a:cxn ang="0">
                  <a:pos x="T0" y="T1"/>
                </a:cxn>
                <a:cxn ang="0">
                  <a:pos x="T2" y="T3"/>
                </a:cxn>
                <a:cxn ang="0">
                  <a:pos x="T4" y="T5"/>
                </a:cxn>
                <a:cxn ang="0">
                  <a:pos x="T6" y="T7"/>
                </a:cxn>
                <a:cxn ang="0">
                  <a:pos x="T8" y="T9"/>
                </a:cxn>
              </a:cxnLst>
              <a:rect l="0" t="0" r="r" b="b"/>
              <a:pathLst>
                <a:path w="73" h="23">
                  <a:moveTo>
                    <a:pt x="0" y="23"/>
                  </a:moveTo>
                  <a:lnTo>
                    <a:pt x="66" y="0"/>
                  </a:lnTo>
                  <a:lnTo>
                    <a:pt x="73" y="23"/>
                  </a:lnTo>
                  <a:lnTo>
                    <a:pt x="0" y="23"/>
                  </a:lnTo>
                  <a:lnTo>
                    <a:pt x="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4" name="Freeform 54"/>
            <p:cNvSpPr>
              <a:spLocks/>
            </p:cNvSpPr>
            <p:nvPr/>
          </p:nvSpPr>
          <p:spPr bwMode="auto">
            <a:xfrm>
              <a:off x="4237" y="1686"/>
              <a:ext cx="65" cy="42"/>
            </a:xfrm>
            <a:custGeom>
              <a:avLst/>
              <a:gdLst>
                <a:gd name="T0" fmla="*/ 0 w 131"/>
                <a:gd name="T1" fmla="*/ 35 h 83"/>
                <a:gd name="T2" fmla="*/ 113 w 131"/>
                <a:gd name="T3" fmla="*/ 83 h 83"/>
                <a:gd name="T4" fmla="*/ 28 w 131"/>
                <a:gd name="T5" fmla="*/ 24 h 83"/>
                <a:gd name="T6" fmla="*/ 131 w 131"/>
                <a:gd name="T7" fmla="*/ 48 h 83"/>
                <a:gd name="T8" fmla="*/ 65 w 131"/>
                <a:gd name="T9" fmla="*/ 0 h 83"/>
                <a:gd name="T10" fmla="*/ 0 w 131"/>
                <a:gd name="T11" fmla="*/ 35 h 83"/>
                <a:gd name="T12" fmla="*/ 0 w 131"/>
                <a:gd name="T13" fmla="*/ 35 h 83"/>
              </a:gdLst>
              <a:ahLst/>
              <a:cxnLst>
                <a:cxn ang="0">
                  <a:pos x="T0" y="T1"/>
                </a:cxn>
                <a:cxn ang="0">
                  <a:pos x="T2" y="T3"/>
                </a:cxn>
                <a:cxn ang="0">
                  <a:pos x="T4" y="T5"/>
                </a:cxn>
                <a:cxn ang="0">
                  <a:pos x="T6" y="T7"/>
                </a:cxn>
                <a:cxn ang="0">
                  <a:pos x="T8" y="T9"/>
                </a:cxn>
                <a:cxn ang="0">
                  <a:pos x="T10" y="T11"/>
                </a:cxn>
                <a:cxn ang="0">
                  <a:pos x="T12" y="T13"/>
                </a:cxn>
              </a:cxnLst>
              <a:rect l="0" t="0" r="r" b="b"/>
              <a:pathLst>
                <a:path w="131" h="83">
                  <a:moveTo>
                    <a:pt x="0" y="35"/>
                  </a:moveTo>
                  <a:lnTo>
                    <a:pt x="113" y="83"/>
                  </a:lnTo>
                  <a:lnTo>
                    <a:pt x="28" y="24"/>
                  </a:lnTo>
                  <a:lnTo>
                    <a:pt x="131" y="48"/>
                  </a:lnTo>
                  <a:lnTo>
                    <a:pt x="65" y="0"/>
                  </a:lnTo>
                  <a:lnTo>
                    <a:pt x="0" y="35"/>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5" name="Freeform 55"/>
            <p:cNvSpPr>
              <a:spLocks/>
            </p:cNvSpPr>
            <p:nvPr/>
          </p:nvSpPr>
          <p:spPr bwMode="auto">
            <a:xfrm>
              <a:off x="4348" y="1567"/>
              <a:ext cx="216" cy="84"/>
            </a:xfrm>
            <a:custGeom>
              <a:avLst/>
              <a:gdLst>
                <a:gd name="T0" fmla="*/ 0 w 433"/>
                <a:gd name="T1" fmla="*/ 167 h 167"/>
                <a:gd name="T2" fmla="*/ 405 w 433"/>
                <a:gd name="T3" fmla="*/ 25 h 167"/>
                <a:gd name="T4" fmla="*/ 314 w 433"/>
                <a:gd name="T5" fmla="*/ 0 h 167"/>
                <a:gd name="T6" fmla="*/ 433 w 433"/>
                <a:gd name="T7" fmla="*/ 25 h 167"/>
                <a:gd name="T8" fmla="*/ 397 w 433"/>
                <a:gd name="T9" fmla="*/ 48 h 167"/>
                <a:gd name="T10" fmla="*/ 0 w 433"/>
                <a:gd name="T11" fmla="*/ 167 h 167"/>
                <a:gd name="T12" fmla="*/ 0 w 433"/>
                <a:gd name="T13" fmla="*/ 167 h 167"/>
              </a:gdLst>
              <a:ahLst/>
              <a:cxnLst>
                <a:cxn ang="0">
                  <a:pos x="T0" y="T1"/>
                </a:cxn>
                <a:cxn ang="0">
                  <a:pos x="T2" y="T3"/>
                </a:cxn>
                <a:cxn ang="0">
                  <a:pos x="T4" y="T5"/>
                </a:cxn>
                <a:cxn ang="0">
                  <a:pos x="T6" y="T7"/>
                </a:cxn>
                <a:cxn ang="0">
                  <a:pos x="T8" y="T9"/>
                </a:cxn>
                <a:cxn ang="0">
                  <a:pos x="T10" y="T11"/>
                </a:cxn>
                <a:cxn ang="0">
                  <a:pos x="T12" y="T13"/>
                </a:cxn>
              </a:cxnLst>
              <a:rect l="0" t="0" r="r" b="b"/>
              <a:pathLst>
                <a:path w="433" h="167">
                  <a:moveTo>
                    <a:pt x="0" y="167"/>
                  </a:moveTo>
                  <a:lnTo>
                    <a:pt x="405" y="25"/>
                  </a:lnTo>
                  <a:lnTo>
                    <a:pt x="314" y="0"/>
                  </a:lnTo>
                  <a:lnTo>
                    <a:pt x="433" y="25"/>
                  </a:lnTo>
                  <a:lnTo>
                    <a:pt x="397" y="48"/>
                  </a:lnTo>
                  <a:lnTo>
                    <a:pt x="0" y="167"/>
                  </a:lnTo>
                  <a:lnTo>
                    <a:pt x="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6" name="Freeform 56"/>
            <p:cNvSpPr>
              <a:spLocks/>
            </p:cNvSpPr>
            <p:nvPr/>
          </p:nvSpPr>
          <p:spPr bwMode="auto">
            <a:xfrm>
              <a:off x="4029" y="1669"/>
              <a:ext cx="60" cy="65"/>
            </a:xfrm>
            <a:custGeom>
              <a:avLst/>
              <a:gdLst>
                <a:gd name="T0" fmla="*/ 45 w 118"/>
                <a:gd name="T1" fmla="*/ 0 h 132"/>
                <a:gd name="T2" fmla="*/ 110 w 118"/>
                <a:gd name="T3" fmla="*/ 36 h 132"/>
                <a:gd name="T4" fmla="*/ 110 w 118"/>
                <a:gd name="T5" fmla="*/ 132 h 132"/>
                <a:gd name="T6" fmla="*/ 10 w 118"/>
                <a:gd name="T7" fmla="*/ 84 h 132"/>
                <a:gd name="T8" fmla="*/ 92 w 118"/>
                <a:gd name="T9" fmla="*/ 107 h 132"/>
                <a:gd name="T10" fmla="*/ 0 w 118"/>
                <a:gd name="T11" fmla="*/ 36 h 132"/>
                <a:gd name="T12" fmla="*/ 118 w 118"/>
                <a:gd name="T13" fmla="*/ 71 h 132"/>
                <a:gd name="T14" fmla="*/ 45 w 118"/>
                <a:gd name="T15" fmla="*/ 0 h 132"/>
                <a:gd name="T16" fmla="*/ 45 w 118"/>
                <a:gd name="T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32">
                  <a:moveTo>
                    <a:pt x="45" y="0"/>
                  </a:moveTo>
                  <a:lnTo>
                    <a:pt x="110" y="36"/>
                  </a:lnTo>
                  <a:lnTo>
                    <a:pt x="110" y="132"/>
                  </a:lnTo>
                  <a:lnTo>
                    <a:pt x="10" y="84"/>
                  </a:lnTo>
                  <a:lnTo>
                    <a:pt x="92" y="107"/>
                  </a:lnTo>
                  <a:lnTo>
                    <a:pt x="0" y="36"/>
                  </a:lnTo>
                  <a:lnTo>
                    <a:pt x="118" y="71"/>
                  </a:lnTo>
                  <a:lnTo>
                    <a:pt x="45" y="0"/>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7" name="Freeform 57"/>
            <p:cNvSpPr>
              <a:spLocks/>
            </p:cNvSpPr>
            <p:nvPr/>
          </p:nvSpPr>
          <p:spPr bwMode="auto">
            <a:xfrm>
              <a:off x="4075" y="1746"/>
              <a:ext cx="143" cy="54"/>
            </a:xfrm>
            <a:custGeom>
              <a:avLst/>
              <a:gdLst>
                <a:gd name="T0" fmla="*/ 73 w 286"/>
                <a:gd name="T1" fmla="*/ 0 h 106"/>
                <a:gd name="T2" fmla="*/ 286 w 286"/>
                <a:gd name="T3" fmla="*/ 59 h 106"/>
                <a:gd name="T4" fmla="*/ 9 w 286"/>
                <a:gd name="T5" fmla="*/ 10 h 106"/>
                <a:gd name="T6" fmla="*/ 166 w 286"/>
                <a:gd name="T7" fmla="*/ 82 h 106"/>
                <a:gd name="T8" fmla="*/ 73 w 286"/>
                <a:gd name="T9" fmla="*/ 106 h 106"/>
                <a:gd name="T10" fmla="*/ 18 w 286"/>
                <a:gd name="T11" fmla="*/ 82 h 106"/>
                <a:gd name="T12" fmla="*/ 0 w 286"/>
                <a:gd name="T13" fmla="*/ 0 h 106"/>
                <a:gd name="T14" fmla="*/ 73 w 286"/>
                <a:gd name="T15" fmla="*/ 0 h 106"/>
                <a:gd name="T16" fmla="*/ 73 w 286"/>
                <a:gd name="T1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06">
                  <a:moveTo>
                    <a:pt x="73" y="0"/>
                  </a:moveTo>
                  <a:lnTo>
                    <a:pt x="286" y="59"/>
                  </a:lnTo>
                  <a:lnTo>
                    <a:pt x="9" y="10"/>
                  </a:lnTo>
                  <a:lnTo>
                    <a:pt x="166" y="82"/>
                  </a:lnTo>
                  <a:lnTo>
                    <a:pt x="73" y="106"/>
                  </a:lnTo>
                  <a:lnTo>
                    <a:pt x="18" y="82"/>
                  </a:lnTo>
                  <a:lnTo>
                    <a:pt x="0" y="0"/>
                  </a:lnTo>
                  <a:lnTo>
                    <a:pt x="73" y="0"/>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8" name="Freeform 58"/>
            <p:cNvSpPr>
              <a:spLocks/>
            </p:cNvSpPr>
            <p:nvPr/>
          </p:nvSpPr>
          <p:spPr bwMode="auto">
            <a:xfrm>
              <a:off x="4259" y="1336"/>
              <a:ext cx="19" cy="166"/>
            </a:xfrm>
            <a:custGeom>
              <a:avLst/>
              <a:gdLst>
                <a:gd name="T0" fmla="*/ 0 w 38"/>
                <a:gd name="T1" fmla="*/ 333 h 333"/>
                <a:gd name="T2" fmla="*/ 10 w 38"/>
                <a:gd name="T3" fmla="*/ 0 h 333"/>
                <a:gd name="T4" fmla="*/ 38 w 38"/>
                <a:gd name="T5" fmla="*/ 333 h 333"/>
                <a:gd name="T6" fmla="*/ 0 w 38"/>
                <a:gd name="T7" fmla="*/ 333 h 333"/>
                <a:gd name="T8" fmla="*/ 0 w 38"/>
                <a:gd name="T9" fmla="*/ 333 h 333"/>
              </a:gdLst>
              <a:ahLst/>
              <a:cxnLst>
                <a:cxn ang="0">
                  <a:pos x="T0" y="T1"/>
                </a:cxn>
                <a:cxn ang="0">
                  <a:pos x="T2" y="T3"/>
                </a:cxn>
                <a:cxn ang="0">
                  <a:pos x="T4" y="T5"/>
                </a:cxn>
                <a:cxn ang="0">
                  <a:pos x="T6" y="T7"/>
                </a:cxn>
                <a:cxn ang="0">
                  <a:pos x="T8" y="T9"/>
                </a:cxn>
              </a:cxnLst>
              <a:rect l="0" t="0" r="r" b="b"/>
              <a:pathLst>
                <a:path w="38" h="333">
                  <a:moveTo>
                    <a:pt x="0" y="333"/>
                  </a:moveTo>
                  <a:lnTo>
                    <a:pt x="10" y="0"/>
                  </a:lnTo>
                  <a:lnTo>
                    <a:pt x="38" y="333"/>
                  </a:lnTo>
                  <a:lnTo>
                    <a:pt x="0" y="333"/>
                  </a:lnTo>
                  <a:lnTo>
                    <a:pt x="0" y="3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29" name="Freeform 59"/>
            <p:cNvSpPr>
              <a:spLocks/>
            </p:cNvSpPr>
            <p:nvPr/>
          </p:nvSpPr>
          <p:spPr bwMode="auto">
            <a:xfrm>
              <a:off x="4676" y="1431"/>
              <a:ext cx="23" cy="24"/>
            </a:xfrm>
            <a:custGeom>
              <a:avLst/>
              <a:gdLst>
                <a:gd name="T0" fmla="*/ 0 w 47"/>
                <a:gd name="T1" fmla="*/ 35 h 47"/>
                <a:gd name="T2" fmla="*/ 37 w 47"/>
                <a:gd name="T3" fmla="*/ 47 h 47"/>
                <a:gd name="T4" fmla="*/ 47 w 47"/>
                <a:gd name="T5" fmla="*/ 0 h 47"/>
                <a:gd name="T6" fmla="*/ 18 w 47"/>
                <a:gd name="T7" fmla="*/ 0 h 47"/>
                <a:gd name="T8" fmla="*/ 0 w 47"/>
                <a:gd name="T9" fmla="*/ 13 h 47"/>
                <a:gd name="T10" fmla="*/ 28 w 47"/>
                <a:gd name="T11" fmla="*/ 13 h 47"/>
                <a:gd name="T12" fmla="*/ 9 w 47"/>
                <a:gd name="T13" fmla="*/ 24 h 47"/>
                <a:gd name="T14" fmla="*/ 0 w 47"/>
                <a:gd name="T15" fmla="*/ 35 h 47"/>
                <a:gd name="T16" fmla="*/ 0 w 47"/>
                <a:gd name="T17"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0" y="35"/>
                  </a:moveTo>
                  <a:lnTo>
                    <a:pt x="37" y="47"/>
                  </a:lnTo>
                  <a:lnTo>
                    <a:pt x="47" y="0"/>
                  </a:lnTo>
                  <a:lnTo>
                    <a:pt x="18" y="0"/>
                  </a:lnTo>
                  <a:lnTo>
                    <a:pt x="0" y="13"/>
                  </a:lnTo>
                  <a:lnTo>
                    <a:pt x="28" y="13"/>
                  </a:lnTo>
                  <a:lnTo>
                    <a:pt x="9" y="24"/>
                  </a:lnTo>
                  <a:lnTo>
                    <a:pt x="0" y="35"/>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0" name="Freeform 60"/>
            <p:cNvSpPr>
              <a:spLocks/>
            </p:cNvSpPr>
            <p:nvPr/>
          </p:nvSpPr>
          <p:spPr bwMode="auto">
            <a:xfrm>
              <a:off x="4662" y="1361"/>
              <a:ext cx="46" cy="47"/>
            </a:xfrm>
            <a:custGeom>
              <a:avLst/>
              <a:gdLst>
                <a:gd name="T0" fmla="*/ 0 w 93"/>
                <a:gd name="T1" fmla="*/ 10 h 95"/>
                <a:gd name="T2" fmla="*/ 46 w 93"/>
                <a:gd name="T3" fmla="*/ 0 h 95"/>
                <a:gd name="T4" fmla="*/ 84 w 93"/>
                <a:gd name="T5" fmla="*/ 10 h 95"/>
                <a:gd name="T6" fmla="*/ 93 w 93"/>
                <a:gd name="T7" fmla="*/ 34 h 95"/>
                <a:gd name="T8" fmla="*/ 65 w 93"/>
                <a:gd name="T9" fmla="*/ 83 h 95"/>
                <a:gd name="T10" fmla="*/ 28 w 93"/>
                <a:gd name="T11" fmla="*/ 95 h 95"/>
                <a:gd name="T12" fmla="*/ 9 w 93"/>
                <a:gd name="T13" fmla="*/ 70 h 95"/>
                <a:gd name="T14" fmla="*/ 0 w 93"/>
                <a:gd name="T15" fmla="*/ 47 h 95"/>
                <a:gd name="T16" fmla="*/ 19 w 93"/>
                <a:gd name="T17" fmla="*/ 58 h 95"/>
                <a:gd name="T18" fmla="*/ 46 w 93"/>
                <a:gd name="T19" fmla="*/ 58 h 95"/>
                <a:gd name="T20" fmla="*/ 65 w 93"/>
                <a:gd name="T21" fmla="*/ 34 h 95"/>
                <a:gd name="T22" fmla="*/ 56 w 93"/>
                <a:gd name="T23" fmla="*/ 10 h 95"/>
                <a:gd name="T24" fmla="*/ 28 w 93"/>
                <a:gd name="T25" fmla="*/ 10 h 95"/>
                <a:gd name="T26" fmla="*/ 0 w 93"/>
                <a:gd name="T27" fmla="*/ 10 h 95"/>
                <a:gd name="T28" fmla="*/ 0 w 93"/>
                <a:gd name="T29" fmla="*/ 1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95">
                  <a:moveTo>
                    <a:pt x="0" y="10"/>
                  </a:moveTo>
                  <a:lnTo>
                    <a:pt x="46" y="0"/>
                  </a:lnTo>
                  <a:lnTo>
                    <a:pt x="84" y="10"/>
                  </a:lnTo>
                  <a:lnTo>
                    <a:pt x="93" y="34"/>
                  </a:lnTo>
                  <a:lnTo>
                    <a:pt x="65" y="83"/>
                  </a:lnTo>
                  <a:lnTo>
                    <a:pt x="28" y="95"/>
                  </a:lnTo>
                  <a:lnTo>
                    <a:pt x="9" y="70"/>
                  </a:lnTo>
                  <a:lnTo>
                    <a:pt x="0" y="47"/>
                  </a:lnTo>
                  <a:lnTo>
                    <a:pt x="19" y="58"/>
                  </a:lnTo>
                  <a:lnTo>
                    <a:pt x="46" y="58"/>
                  </a:lnTo>
                  <a:lnTo>
                    <a:pt x="65" y="34"/>
                  </a:lnTo>
                  <a:lnTo>
                    <a:pt x="56" y="10"/>
                  </a:lnTo>
                  <a:lnTo>
                    <a:pt x="28" y="10"/>
                  </a:lnTo>
                  <a:lnTo>
                    <a:pt x="0" y="1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1" name="Freeform 61"/>
            <p:cNvSpPr>
              <a:spLocks/>
            </p:cNvSpPr>
            <p:nvPr/>
          </p:nvSpPr>
          <p:spPr bwMode="auto">
            <a:xfrm>
              <a:off x="4657" y="1271"/>
              <a:ext cx="60" cy="60"/>
            </a:xfrm>
            <a:custGeom>
              <a:avLst/>
              <a:gdLst>
                <a:gd name="T0" fmla="*/ 10 w 122"/>
                <a:gd name="T1" fmla="*/ 35 h 120"/>
                <a:gd name="T2" fmla="*/ 56 w 122"/>
                <a:gd name="T3" fmla="*/ 0 h 120"/>
                <a:gd name="T4" fmla="*/ 103 w 122"/>
                <a:gd name="T5" fmla="*/ 11 h 120"/>
                <a:gd name="T6" fmla="*/ 122 w 122"/>
                <a:gd name="T7" fmla="*/ 35 h 120"/>
                <a:gd name="T8" fmla="*/ 103 w 122"/>
                <a:gd name="T9" fmla="*/ 70 h 120"/>
                <a:gd name="T10" fmla="*/ 103 w 122"/>
                <a:gd name="T11" fmla="*/ 96 h 120"/>
                <a:gd name="T12" fmla="*/ 56 w 122"/>
                <a:gd name="T13" fmla="*/ 120 h 120"/>
                <a:gd name="T14" fmla="*/ 10 w 122"/>
                <a:gd name="T15" fmla="*/ 107 h 120"/>
                <a:gd name="T16" fmla="*/ 0 w 122"/>
                <a:gd name="T17" fmla="*/ 70 h 120"/>
                <a:gd name="T18" fmla="*/ 29 w 122"/>
                <a:gd name="T19" fmla="*/ 70 h 120"/>
                <a:gd name="T20" fmla="*/ 66 w 122"/>
                <a:gd name="T21" fmla="*/ 83 h 120"/>
                <a:gd name="T22" fmla="*/ 94 w 122"/>
                <a:gd name="T23" fmla="*/ 60 h 120"/>
                <a:gd name="T24" fmla="*/ 94 w 122"/>
                <a:gd name="T25" fmla="*/ 24 h 120"/>
                <a:gd name="T26" fmla="*/ 38 w 122"/>
                <a:gd name="T27" fmla="*/ 24 h 120"/>
                <a:gd name="T28" fmla="*/ 19 w 122"/>
                <a:gd name="T29" fmla="*/ 35 h 120"/>
                <a:gd name="T30" fmla="*/ 10 w 122"/>
                <a:gd name="T31" fmla="*/ 35 h 120"/>
                <a:gd name="T32" fmla="*/ 10 w 122"/>
                <a:gd name="T33" fmla="*/ 3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2" h="120">
                  <a:moveTo>
                    <a:pt x="10" y="35"/>
                  </a:moveTo>
                  <a:lnTo>
                    <a:pt x="56" y="0"/>
                  </a:lnTo>
                  <a:lnTo>
                    <a:pt x="103" y="11"/>
                  </a:lnTo>
                  <a:lnTo>
                    <a:pt x="122" y="35"/>
                  </a:lnTo>
                  <a:lnTo>
                    <a:pt x="103" y="70"/>
                  </a:lnTo>
                  <a:lnTo>
                    <a:pt x="103" y="96"/>
                  </a:lnTo>
                  <a:lnTo>
                    <a:pt x="56" y="120"/>
                  </a:lnTo>
                  <a:lnTo>
                    <a:pt x="10" y="107"/>
                  </a:lnTo>
                  <a:lnTo>
                    <a:pt x="0" y="70"/>
                  </a:lnTo>
                  <a:lnTo>
                    <a:pt x="29" y="70"/>
                  </a:lnTo>
                  <a:lnTo>
                    <a:pt x="66" y="83"/>
                  </a:lnTo>
                  <a:lnTo>
                    <a:pt x="94" y="60"/>
                  </a:lnTo>
                  <a:lnTo>
                    <a:pt x="94" y="24"/>
                  </a:lnTo>
                  <a:lnTo>
                    <a:pt x="38" y="24"/>
                  </a:lnTo>
                  <a:lnTo>
                    <a:pt x="19" y="35"/>
                  </a:lnTo>
                  <a:lnTo>
                    <a:pt x="10" y="35"/>
                  </a:lnTo>
                  <a:lnTo>
                    <a:pt x="1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2" name="Freeform 62"/>
            <p:cNvSpPr>
              <a:spLocks/>
            </p:cNvSpPr>
            <p:nvPr/>
          </p:nvSpPr>
          <p:spPr bwMode="auto">
            <a:xfrm>
              <a:off x="4458" y="891"/>
              <a:ext cx="481" cy="380"/>
            </a:xfrm>
            <a:custGeom>
              <a:avLst/>
              <a:gdLst>
                <a:gd name="T0" fmla="*/ 195 w 961"/>
                <a:gd name="T1" fmla="*/ 738 h 761"/>
                <a:gd name="T2" fmla="*/ 426 w 961"/>
                <a:gd name="T3" fmla="*/ 714 h 761"/>
                <a:gd name="T4" fmla="*/ 657 w 961"/>
                <a:gd name="T5" fmla="*/ 678 h 761"/>
                <a:gd name="T6" fmla="*/ 851 w 961"/>
                <a:gd name="T7" fmla="*/ 690 h 761"/>
                <a:gd name="T8" fmla="*/ 879 w 961"/>
                <a:gd name="T9" fmla="*/ 571 h 761"/>
                <a:gd name="T10" fmla="*/ 879 w 961"/>
                <a:gd name="T11" fmla="*/ 439 h 761"/>
                <a:gd name="T12" fmla="*/ 879 w 961"/>
                <a:gd name="T13" fmla="*/ 286 h 761"/>
                <a:gd name="T14" fmla="*/ 879 w 961"/>
                <a:gd name="T15" fmla="*/ 84 h 761"/>
                <a:gd name="T16" fmla="*/ 740 w 961"/>
                <a:gd name="T17" fmla="*/ 60 h 761"/>
                <a:gd name="T18" fmla="*/ 574 w 961"/>
                <a:gd name="T19" fmla="*/ 60 h 761"/>
                <a:gd name="T20" fmla="*/ 380 w 961"/>
                <a:gd name="T21" fmla="*/ 60 h 761"/>
                <a:gd name="T22" fmla="*/ 232 w 961"/>
                <a:gd name="T23" fmla="*/ 107 h 761"/>
                <a:gd name="T24" fmla="*/ 103 w 961"/>
                <a:gd name="T25" fmla="*/ 143 h 761"/>
                <a:gd name="T26" fmla="*/ 19 w 961"/>
                <a:gd name="T27" fmla="*/ 322 h 761"/>
                <a:gd name="T28" fmla="*/ 65 w 961"/>
                <a:gd name="T29" fmla="*/ 548 h 761"/>
                <a:gd name="T30" fmla="*/ 47 w 961"/>
                <a:gd name="T31" fmla="*/ 666 h 761"/>
                <a:gd name="T32" fmla="*/ 38 w 961"/>
                <a:gd name="T33" fmla="*/ 584 h 761"/>
                <a:gd name="T34" fmla="*/ 19 w 961"/>
                <a:gd name="T35" fmla="*/ 429 h 761"/>
                <a:gd name="T36" fmla="*/ 47 w 961"/>
                <a:gd name="T37" fmla="*/ 251 h 761"/>
                <a:gd name="T38" fmla="*/ 139 w 961"/>
                <a:gd name="T39" fmla="*/ 96 h 761"/>
                <a:gd name="T40" fmla="*/ 223 w 961"/>
                <a:gd name="T41" fmla="*/ 96 h 761"/>
                <a:gd name="T42" fmla="*/ 352 w 961"/>
                <a:gd name="T43" fmla="*/ 37 h 761"/>
                <a:gd name="T44" fmla="*/ 583 w 961"/>
                <a:gd name="T45" fmla="*/ 37 h 761"/>
                <a:gd name="T46" fmla="*/ 767 w 961"/>
                <a:gd name="T47" fmla="*/ 37 h 761"/>
                <a:gd name="T48" fmla="*/ 906 w 961"/>
                <a:gd name="T49" fmla="*/ 72 h 761"/>
                <a:gd name="T50" fmla="*/ 897 w 961"/>
                <a:gd name="T51" fmla="*/ 119 h 761"/>
                <a:gd name="T52" fmla="*/ 906 w 961"/>
                <a:gd name="T53" fmla="*/ 452 h 761"/>
                <a:gd name="T54" fmla="*/ 944 w 961"/>
                <a:gd name="T55" fmla="*/ 535 h 761"/>
                <a:gd name="T56" fmla="*/ 934 w 961"/>
                <a:gd name="T57" fmla="*/ 608 h 761"/>
                <a:gd name="T58" fmla="*/ 851 w 961"/>
                <a:gd name="T59" fmla="*/ 725 h 761"/>
                <a:gd name="T60" fmla="*/ 684 w 961"/>
                <a:gd name="T61" fmla="*/ 714 h 761"/>
                <a:gd name="T62" fmla="*/ 601 w 961"/>
                <a:gd name="T63" fmla="*/ 714 h 761"/>
                <a:gd name="T64" fmla="*/ 528 w 961"/>
                <a:gd name="T65" fmla="*/ 749 h 761"/>
                <a:gd name="T66" fmla="*/ 343 w 961"/>
                <a:gd name="T67" fmla="*/ 725 h 761"/>
                <a:gd name="T68" fmla="*/ 242 w 961"/>
                <a:gd name="T69" fmla="*/ 749 h 761"/>
                <a:gd name="T70" fmla="*/ 130 w 961"/>
                <a:gd name="T71" fmla="*/ 738 h 761"/>
                <a:gd name="T72" fmla="*/ 57 w 961"/>
                <a:gd name="T73" fmla="*/ 69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1" h="761">
                  <a:moveTo>
                    <a:pt x="57" y="690"/>
                  </a:moveTo>
                  <a:lnTo>
                    <a:pt x="195" y="738"/>
                  </a:lnTo>
                  <a:lnTo>
                    <a:pt x="305" y="702"/>
                  </a:lnTo>
                  <a:lnTo>
                    <a:pt x="426" y="714"/>
                  </a:lnTo>
                  <a:lnTo>
                    <a:pt x="547" y="725"/>
                  </a:lnTo>
                  <a:lnTo>
                    <a:pt x="657" y="678"/>
                  </a:lnTo>
                  <a:lnTo>
                    <a:pt x="786" y="690"/>
                  </a:lnTo>
                  <a:lnTo>
                    <a:pt x="851" y="690"/>
                  </a:lnTo>
                  <a:lnTo>
                    <a:pt x="869" y="619"/>
                  </a:lnTo>
                  <a:lnTo>
                    <a:pt x="879" y="571"/>
                  </a:lnTo>
                  <a:lnTo>
                    <a:pt x="925" y="499"/>
                  </a:lnTo>
                  <a:lnTo>
                    <a:pt x="879" y="439"/>
                  </a:lnTo>
                  <a:lnTo>
                    <a:pt x="888" y="346"/>
                  </a:lnTo>
                  <a:lnTo>
                    <a:pt x="879" y="286"/>
                  </a:lnTo>
                  <a:lnTo>
                    <a:pt x="859" y="179"/>
                  </a:lnTo>
                  <a:lnTo>
                    <a:pt x="879" y="84"/>
                  </a:lnTo>
                  <a:lnTo>
                    <a:pt x="824" y="48"/>
                  </a:lnTo>
                  <a:lnTo>
                    <a:pt x="740" y="60"/>
                  </a:lnTo>
                  <a:lnTo>
                    <a:pt x="676" y="37"/>
                  </a:lnTo>
                  <a:lnTo>
                    <a:pt x="574" y="60"/>
                  </a:lnTo>
                  <a:lnTo>
                    <a:pt x="453" y="60"/>
                  </a:lnTo>
                  <a:lnTo>
                    <a:pt x="380" y="60"/>
                  </a:lnTo>
                  <a:lnTo>
                    <a:pt x="297" y="48"/>
                  </a:lnTo>
                  <a:lnTo>
                    <a:pt x="232" y="107"/>
                  </a:lnTo>
                  <a:lnTo>
                    <a:pt x="167" y="107"/>
                  </a:lnTo>
                  <a:lnTo>
                    <a:pt x="103" y="143"/>
                  </a:lnTo>
                  <a:lnTo>
                    <a:pt x="57" y="275"/>
                  </a:lnTo>
                  <a:lnTo>
                    <a:pt x="19" y="322"/>
                  </a:lnTo>
                  <a:lnTo>
                    <a:pt x="29" y="429"/>
                  </a:lnTo>
                  <a:lnTo>
                    <a:pt x="65" y="548"/>
                  </a:lnTo>
                  <a:lnTo>
                    <a:pt x="57" y="619"/>
                  </a:lnTo>
                  <a:lnTo>
                    <a:pt x="47" y="666"/>
                  </a:lnTo>
                  <a:lnTo>
                    <a:pt x="29" y="654"/>
                  </a:lnTo>
                  <a:lnTo>
                    <a:pt x="38" y="584"/>
                  </a:lnTo>
                  <a:lnTo>
                    <a:pt x="19" y="465"/>
                  </a:lnTo>
                  <a:lnTo>
                    <a:pt x="19" y="429"/>
                  </a:lnTo>
                  <a:lnTo>
                    <a:pt x="0" y="322"/>
                  </a:lnTo>
                  <a:lnTo>
                    <a:pt x="47" y="251"/>
                  </a:lnTo>
                  <a:lnTo>
                    <a:pt x="57" y="156"/>
                  </a:lnTo>
                  <a:lnTo>
                    <a:pt x="139" y="96"/>
                  </a:lnTo>
                  <a:lnTo>
                    <a:pt x="205" y="84"/>
                  </a:lnTo>
                  <a:lnTo>
                    <a:pt x="223" y="96"/>
                  </a:lnTo>
                  <a:lnTo>
                    <a:pt x="287" y="37"/>
                  </a:lnTo>
                  <a:lnTo>
                    <a:pt x="352" y="37"/>
                  </a:lnTo>
                  <a:lnTo>
                    <a:pt x="390" y="48"/>
                  </a:lnTo>
                  <a:lnTo>
                    <a:pt x="583" y="37"/>
                  </a:lnTo>
                  <a:lnTo>
                    <a:pt x="684" y="0"/>
                  </a:lnTo>
                  <a:lnTo>
                    <a:pt x="767" y="37"/>
                  </a:lnTo>
                  <a:lnTo>
                    <a:pt x="851" y="26"/>
                  </a:lnTo>
                  <a:lnTo>
                    <a:pt x="906" y="72"/>
                  </a:lnTo>
                  <a:lnTo>
                    <a:pt x="906" y="96"/>
                  </a:lnTo>
                  <a:lnTo>
                    <a:pt x="897" y="119"/>
                  </a:lnTo>
                  <a:lnTo>
                    <a:pt x="906" y="227"/>
                  </a:lnTo>
                  <a:lnTo>
                    <a:pt x="906" y="452"/>
                  </a:lnTo>
                  <a:lnTo>
                    <a:pt x="953" y="511"/>
                  </a:lnTo>
                  <a:lnTo>
                    <a:pt x="944" y="535"/>
                  </a:lnTo>
                  <a:lnTo>
                    <a:pt x="961" y="571"/>
                  </a:lnTo>
                  <a:lnTo>
                    <a:pt x="934" y="608"/>
                  </a:lnTo>
                  <a:lnTo>
                    <a:pt x="897" y="690"/>
                  </a:lnTo>
                  <a:lnTo>
                    <a:pt x="851" y="725"/>
                  </a:lnTo>
                  <a:lnTo>
                    <a:pt x="806" y="725"/>
                  </a:lnTo>
                  <a:lnTo>
                    <a:pt x="684" y="714"/>
                  </a:lnTo>
                  <a:lnTo>
                    <a:pt x="676" y="702"/>
                  </a:lnTo>
                  <a:lnTo>
                    <a:pt x="601" y="714"/>
                  </a:lnTo>
                  <a:lnTo>
                    <a:pt x="611" y="725"/>
                  </a:lnTo>
                  <a:lnTo>
                    <a:pt x="528" y="749"/>
                  </a:lnTo>
                  <a:lnTo>
                    <a:pt x="426" y="738"/>
                  </a:lnTo>
                  <a:lnTo>
                    <a:pt x="343" y="725"/>
                  </a:lnTo>
                  <a:lnTo>
                    <a:pt x="324" y="725"/>
                  </a:lnTo>
                  <a:lnTo>
                    <a:pt x="242" y="749"/>
                  </a:lnTo>
                  <a:lnTo>
                    <a:pt x="167" y="761"/>
                  </a:lnTo>
                  <a:lnTo>
                    <a:pt x="130" y="738"/>
                  </a:lnTo>
                  <a:lnTo>
                    <a:pt x="57" y="690"/>
                  </a:lnTo>
                  <a:lnTo>
                    <a:pt x="57" y="6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3" name="Freeform 65"/>
            <p:cNvSpPr>
              <a:spLocks/>
            </p:cNvSpPr>
            <p:nvPr/>
          </p:nvSpPr>
          <p:spPr bwMode="auto">
            <a:xfrm>
              <a:off x="4463" y="1740"/>
              <a:ext cx="79" cy="36"/>
            </a:xfrm>
            <a:custGeom>
              <a:avLst/>
              <a:gdLst>
                <a:gd name="T0" fmla="*/ 0 w 157"/>
                <a:gd name="T1" fmla="*/ 47 h 72"/>
                <a:gd name="T2" fmla="*/ 157 w 157"/>
                <a:gd name="T3" fmla="*/ 72 h 72"/>
                <a:gd name="T4" fmla="*/ 147 w 157"/>
                <a:gd name="T5" fmla="*/ 23 h 72"/>
                <a:gd name="T6" fmla="*/ 0 w 157"/>
                <a:gd name="T7" fmla="*/ 0 h 72"/>
                <a:gd name="T8" fmla="*/ 0 w 157"/>
                <a:gd name="T9" fmla="*/ 47 h 72"/>
                <a:gd name="T10" fmla="*/ 0 w 157"/>
                <a:gd name="T11" fmla="*/ 47 h 72"/>
              </a:gdLst>
              <a:ahLst/>
              <a:cxnLst>
                <a:cxn ang="0">
                  <a:pos x="T0" y="T1"/>
                </a:cxn>
                <a:cxn ang="0">
                  <a:pos x="T2" y="T3"/>
                </a:cxn>
                <a:cxn ang="0">
                  <a:pos x="T4" y="T5"/>
                </a:cxn>
                <a:cxn ang="0">
                  <a:pos x="T6" y="T7"/>
                </a:cxn>
                <a:cxn ang="0">
                  <a:pos x="T8" y="T9"/>
                </a:cxn>
                <a:cxn ang="0">
                  <a:pos x="T10" y="T11"/>
                </a:cxn>
              </a:cxnLst>
              <a:rect l="0" t="0" r="r" b="b"/>
              <a:pathLst>
                <a:path w="157" h="72">
                  <a:moveTo>
                    <a:pt x="0" y="47"/>
                  </a:moveTo>
                  <a:lnTo>
                    <a:pt x="157" y="72"/>
                  </a:lnTo>
                  <a:lnTo>
                    <a:pt x="147" y="23"/>
                  </a:lnTo>
                  <a:lnTo>
                    <a:pt x="0" y="0"/>
                  </a:lnTo>
                  <a:lnTo>
                    <a:pt x="0" y="47"/>
                  </a:lnTo>
                  <a:lnTo>
                    <a:pt x="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34" name="Freeform 66"/>
            <p:cNvSpPr>
              <a:spLocks/>
            </p:cNvSpPr>
            <p:nvPr/>
          </p:nvSpPr>
          <p:spPr bwMode="auto">
            <a:xfrm>
              <a:off x="4398" y="1930"/>
              <a:ext cx="379" cy="131"/>
            </a:xfrm>
            <a:custGeom>
              <a:avLst/>
              <a:gdLst>
                <a:gd name="T0" fmla="*/ 10 w 759"/>
                <a:gd name="T1" fmla="*/ 25 h 262"/>
                <a:gd name="T2" fmla="*/ 759 w 759"/>
                <a:gd name="T3" fmla="*/ 262 h 262"/>
                <a:gd name="T4" fmla="*/ 0 w 759"/>
                <a:gd name="T5" fmla="*/ 0 h 262"/>
                <a:gd name="T6" fmla="*/ 10 w 759"/>
                <a:gd name="T7" fmla="*/ 25 h 262"/>
                <a:gd name="T8" fmla="*/ 10 w 759"/>
                <a:gd name="T9" fmla="*/ 25 h 262"/>
              </a:gdLst>
              <a:ahLst/>
              <a:cxnLst>
                <a:cxn ang="0">
                  <a:pos x="T0" y="T1"/>
                </a:cxn>
                <a:cxn ang="0">
                  <a:pos x="T2" y="T3"/>
                </a:cxn>
                <a:cxn ang="0">
                  <a:pos x="T4" y="T5"/>
                </a:cxn>
                <a:cxn ang="0">
                  <a:pos x="T6" y="T7"/>
                </a:cxn>
                <a:cxn ang="0">
                  <a:pos x="T8" y="T9"/>
                </a:cxn>
              </a:cxnLst>
              <a:rect l="0" t="0" r="r" b="b"/>
              <a:pathLst>
                <a:path w="759" h="262">
                  <a:moveTo>
                    <a:pt x="10" y="25"/>
                  </a:moveTo>
                  <a:lnTo>
                    <a:pt x="759" y="262"/>
                  </a:lnTo>
                  <a:lnTo>
                    <a:pt x="0" y="0"/>
                  </a:lnTo>
                  <a:lnTo>
                    <a:pt x="10" y="25"/>
                  </a:lnTo>
                  <a:lnTo>
                    <a:pt x="1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cs-CZ"/>
            </a:p>
          </p:txBody>
        </p:sp>
      </p:grpSp>
      <mc:AlternateContent xmlns:mc="http://schemas.openxmlformats.org/markup-compatibility/2006" xmlns:a14="http://schemas.microsoft.com/office/drawing/2010/main">
        <mc:Choice Requires="a14">
          <p:sp>
            <p:nvSpPr>
              <p:cNvPr id="135" name="TextovéPole 134"/>
              <p:cNvSpPr txBox="1"/>
              <p:nvPr/>
            </p:nvSpPr>
            <p:spPr>
              <a:xfrm>
                <a:off x="444822" y="3271646"/>
                <a:ext cx="1956289" cy="7748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cs-CZ" sz="2600" i="1" smtClean="0">
                              <a:latin typeface="Cambria Math" panose="02040503050406030204" pitchFamily="18" charset="0"/>
                              <a:cs typeface="Times New Roman" pitchFamily="18" charset="0"/>
                            </a:rPr>
                          </m:ctrlPr>
                        </m:fPr>
                        <m:num>
                          <m:r>
                            <m:rPr>
                              <m:sty m:val="p"/>
                            </m:rPr>
                            <a:rPr lang="cs-CZ" sz="2600" b="0" i="0" smtClean="0">
                              <a:latin typeface="Cambria Math" panose="02040503050406030204" pitchFamily="18" charset="0"/>
                              <a:cs typeface="Times New Roman" pitchFamily="18" charset="0"/>
                            </a:rPr>
                            <m:t>x</m:t>
                          </m:r>
                          <m:r>
                            <a:rPr lang="cs-CZ" sz="2600" b="0" i="0" smtClean="0">
                              <a:latin typeface="Cambria Math" panose="02040503050406030204" pitchFamily="18" charset="0"/>
                              <a:cs typeface="Times New Roman" pitchFamily="18" charset="0"/>
                            </a:rPr>
                            <m:t>−</m:t>
                          </m:r>
                          <m:r>
                            <m:rPr>
                              <m:sty m:val="p"/>
                            </m:rPr>
                            <a:rPr lang="cs-CZ" sz="2600" b="0" i="0" smtClean="0">
                              <a:latin typeface="Cambria Math" panose="02040503050406030204" pitchFamily="18" charset="0"/>
                              <a:cs typeface="Times New Roman" pitchFamily="18" charset="0"/>
                            </a:rPr>
                            <m:t>y</m:t>
                          </m:r>
                        </m:num>
                        <m:den>
                          <m:r>
                            <a:rPr lang="cs-CZ" sz="2600" b="0" i="0" smtClean="0">
                              <a:latin typeface="Cambria Math" panose="02040503050406030204" pitchFamily="18" charset="0"/>
                              <a:cs typeface="Times New Roman" pitchFamily="18" charset="0"/>
                            </a:rPr>
                            <m:t>3</m:t>
                          </m:r>
                        </m:den>
                      </m:f>
                      <m:r>
                        <a:rPr lang="cs-CZ" sz="2600" b="0" i="1" smtClean="0">
                          <a:latin typeface="Cambria Math" panose="02040503050406030204" pitchFamily="18" charset="0"/>
                          <a:cs typeface="Times New Roman" pitchFamily="18" charset="0"/>
                        </a:rPr>
                        <m:t>=2</m:t>
                      </m:r>
                    </m:oMath>
                  </m:oMathPara>
                </a14:m>
                <a:endParaRPr lang="cs-CZ" sz="2600" dirty="0">
                  <a:cs typeface="Times New Roman" pitchFamily="18" charset="0"/>
                </a:endParaRPr>
              </a:p>
            </p:txBody>
          </p:sp>
        </mc:Choice>
        <mc:Fallback xmlns="">
          <p:sp>
            <p:nvSpPr>
              <p:cNvPr id="135" name="TextovéPole 134"/>
              <p:cNvSpPr txBox="1">
                <a:spLocks noRot="1" noChangeAspect="1" noMove="1" noResize="1" noEditPoints="1" noAdjustHandles="1" noChangeArrowheads="1" noChangeShapeType="1" noTextEdit="1"/>
              </p:cNvSpPr>
              <p:nvPr/>
            </p:nvSpPr>
            <p:spPr>
              <a:xfrm>
                <a:off x="444822" y="3271646"/>
                <a:ext cx="1956289" cy="774892"/>
              </a:xfrm>
              <a:prstGeom prst="rect">
                <a:avLst/>
              </a:prstGeom>
              <a:blipFill>
                <a:blip r:embed="rId6"/>
                <a:stretch>
                  <a:fillRect/>
                </a:stretch>
              </a:blipFill>
            </p:spPr>
            <p:txBody>
              <a:bodyPr/>
              <a:lstStyle/>
              <a:p>
                <a:r>
                  <a:rPr lang="cs-CZ">
                    <a:noFill/>
                  </a:rPr>
                  <a:t> </a:t>
                </a:r>
              </a:p>
            </p:txBody>
          </p:sp>
        </mc:Fallback>
      </mc:AlternateContent>
      <p:sp>
        <p:nvSpPr>
          <p:cNvPr id="136" name="TextovéPole 135"/>
          <p:cNvSpPr txBox="1"/>
          <p:nvPr/>
        </p:nvSpPr>
        <p:spPr>
          <a:xfrm>
            <a:off x="2744949" y="2638357"/>
            <a:ext cx="936104" cy="492443"/>
          </a:xfrm>
          <a:prstGeom prst="rect">
            <a:avLst/>
          </a:prstGeom>
          <a:noFill/>
        </p:spPr>
        <p:txBody>
          <a:bodyPr wrap="square" rtlCol="0">
            <a:spAutoFit/>
          </a:bodyPr>
          <a:lstStyle/>
          <a:p>
            <a:r>
              <a:rPr lang="cs-CZ" sz="2600" dirty="0">
                <a:cs typeface="Times New Roman" pitchFamily="18" charset="0"/>
              </a:rPr>
              <a:t>/.5</a:t>
            </a:r>
          </a:p>
        </p:txBody>
      </p:sp>
      <p:sp>
        <p:nvSpPr>
          <p:cNvPr id="137" name="TextovéPole 136"/>
          <p:cNvSpPr txBox="1"/>
          <p:nvPr/>
        </p:nvSpPr>
        <p:spPr>
          <a:xfrm>
            <a:off x="755576" y="6381328"/>
            <a:ext cx="1884281" cy="492443"/>
          </a:xfrm>
          <a:prstGeom prst="rect">
            <a:avLst/>
          </a:prstGeom>
          <a:noFill/>
        </p:spPr>
        <p:txBody>
          <a:bodyPr wrap="square" rtlCol="0">
            <a:spAutoFit/>
          </a:bodyPr>
          <a:lstStyle/>
          <a:p>
            <a:r>
              <a:rPr lang="cs-CZ" sz="2600" dirty="0">
                <a:cs typeface="Times New Roman" pitchFamily="18" charset="0"/>
              </a:rPr>
              <a:t>        </a:t>
            </a:r>
            <a:r>
              <a:rPr lang="cs-CZ" sz="2600" b="1" u="sng" dirty="0">
                <a:cs typeface="Times New Roman" pitchFamily="18" charset="0"/>
              </a:rPr>
              <a:t>y = 12</a:t>
            </a:r>
          </a:p>
        </p:txBody>
      </p:sp>
      <mc:AlternateContent xmlns:mc="http://schemas.openxmlformats.org/markup-compatibility/2006" xmlns:a14="http://schemas.microsoft.com/office/drawing/2010/main">
        <mc:Choice Requires="a14">
          <p:sp>
            <p:nvSpPr>
              <p:cNvPr id="138" name="TextovéPole 137"/>
              <p:cNvSpPr txBox="1"/>
              <p:nvPr/>
            </p:nvSpPr>
            <p:spPr>
              <a:xfrm>
                <a:off x="4512706" y="3732929"/>
                <a:ext cx="1956289" cy="8440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cs-CZ" sz="2600" i="1" smtClean="0">
                              <a:latin typeface="Cambria Math" panose="02040503050406030204" pitchFamily="18" charset="0"/>
                              <a:cs typeface="Times New Roman" pitchFamily="18" charset="0"/>
                            </a:rPr>
                          </m:ctrlPr>
                        </m:fPr>
                        <m:num>
                          <m:r>
                            <a:rPr lang="cs-CZ" sz="2600" b="0" i="0" smtClean="0">
                              <a:latin typeface="Cambria Math" panose="02040503050406030204" pitchFamily="18" charset="0"/>
                              <a:cs typeface="Times New Roman" pitchFamily="18" charset="0"/>
                            </a:rPr>
                            <m:t>18+12</m:t>
                          </m:r>
                        </m:num>
                        <m:den>
                          <m:r>
                            <a:rPr lang="cs-CZ" sz="2600" b="0" i="0" smtClean="0">
                              <a:latin typeface="Cambria Math" panose="02040503050406030204" pitchFamily="18" charset="0"/>
                              <a:cs typeface="Times New Roman" pitchFamily="18" charset="0"/>
                            </a:rPr>
                            <m:t>5</m:t>
                          </m:r>
                        </m:den>
                      </m:f>
                      <m:r>
                        <a:rPr lang="cs-CZ" sz="2600" b="0" i="1" smtClean="0">
                          <a:latin typeface="Cambria Math" panose="02040503050406030204" pitchFamily="18" charset="0"/>
                          <a:cs typeface="Times New Roman" pitchFamily="18" charset="0"/>
                        </a:rPr>
                        <m:t>=</m:t>
                      </m:r>
                      <m:r>
                        <a:rPr lang="cs-CZ" sz="2600" b="0" i="0" smtClean="0">
                          <a:latin typeface="Cambria Math" panose="02040503050406030204" pitchFamily="18" charset="0"/>
                          <a:cs typeface="Times New Roman" pitchFamily="18" charset="0"/>
                        </a:rPr>
                        <m:t>6</m:t>
                      </m:r>
                    </m:oMath>
                  </m:oMathPara>
                </a14:m>
                <a:endParaRPr lang="cs-CZ" sz="2600" dirty="0">
                  <a:cs typeface="Times New Roman" pitchFamily="18" charset="0"/>
                </a:endParaRPr>
              </a:p>
            </p:txBody>
          </p:sp>
        </mc:Choice>
        <mc:Fallback xmlns="">
          <p:sp>
            <p:nvSpPr>
              <p:cNvPr id="138" name="TextovéPole 137"/>
              <p:cNvSpPr txBox="1">
                <a:spLocks noRot="1" noChangeAspect="1" noMove="1" noResize="1" noEditPoints="1" noAdjustHandles="1" noChangeArrowheads="1" noChangeShapeType="1" noTextEdit="1"/>
              </p:cNvSpPr>
              <p:nvPr/>
            </p:nvSpPr>
            <p:spPr>
              <a:xfrm>
                <a:off x="4512706" y="3732929"/>
                <a:ext cx="1956289" cy="844077"/>
              </a:xfrm>
              <a:prstGeom prst="rect">
                <a:avLst/>
              </a:prstGeom>
              <a:blipFill>
                <a:blip r:embed="rId7"/>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9" name="TextovéPole 138"/>
              <p:cNvSpPr txBox="1"/>
              <p:nvPr/>
            </p:nvSpPr>
            <p:spPr>
              <a:xfrm>
                <a:off x="4631935" y="4581267"/>
                <a:ext cx="1956289" cy="8440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cs-CZ" sz="2600" i="1" smtClean="0">
                              <a:latin typeface="Cambria Math" panose="02040503050406030204" pitchFamily="18" charset="0"/>
                              <a:cs typeface="Times New Roman" pitchFamily="18" charset="0"/>
                            </a:rPr>
                          </m:ctrlPr>
                        </m:fPr>
                        <m:num>
                          <m:r>
                            <a:rPr lang="cs-CZ" sz="2600" b="0" i="0" smtClean="0">
                              <a:latin typeface="Cambria Math" panose="02040503050406030204" pitchFamily="18" charset="0"/>
                              <a:cs typeface="Times New Roman" pitchFamily="18" charset="0"/>
                            </a:rPr>
                            <m:t>18−12</m:t>
                          </m:r>
                        </m:num>
                        <m:den>
                          <m:r>
                            <a:rPr lang="cs-CZ" sz="2600" b="0" i="0" smtClean="0">
                              <a:latin typeface="Cambria Math" panose="02040503050406030204" pitchFamily="18" charset="0"/>
                              <a:cs typeface="Times New Roman" pitchFamily="18" charset="0"/>
                            </a:rPr>
                            <m:t>3</m:t>
                          </m:r>
                        </m:den>
                      </m:f>
                      <m:r>
                        <a:rPr lang="cs-CZ" sz="2600" b="0" i="1" smtClean="0">
                          <a:latin typeface="Cambria Math" panose="02040503050406030204" pitchFamily="18" charset="0"/>
                          <a:cs typeface="Times New Roman" pitchFamily="18" charset="0"/>
                        </a:rPr>
                        <m:t>=2</m:t>
                      </m:r>
                    </m:oMath>
                  </m:oMathPara>
                </a14:m>
                <a:endParaRPr lang="cs-CZ" sz="2600" dirty="0">
                  <a:cs typeface="Times New Roman" pitchFamily="18" charset="0"/>
                </a:endParaRPr>
              </a:p>
            </p:txBody>
          </p:sp>
        </mc:Choice>
        <mc:Fallback xmlns="">
          <p:sp>
            <p:nvSpPr>
              <p:cNvPr id="139" name="TextovéPole 138"/>
              <p:cNvSpPr txBox="1">
                <a:spLocks noRot="1" noChangeAspect="1" noMove="1" noResize="1" noEditPoints="1" noAdjustHandles="1" noChangeArrowheads="1" noChangeShapeType="1" noTextEdit="1"/>
              </p:cNvSpPr>
              <p:nvPr/>
            </p:nvSpPr>
            <p:spPr>
              <a:xfrm>
                <a:off x="4631935" y="4581267"/>
                <a:ext cx="1956289" cy="844077"/>
              </a:xfrm>
              <a:prstGeom prst="rect">
                <a:avLst/>
              </a:prstGeom>
              <a:blipFill>
                <a:blip r:embed="rId8"/>
                <a:stretch>
                  <a:fillRect/>
                </a:stretch>
              </a:blipFill>
            </p:spPr>
            <p:txBody>
              <a:bodyPr/>
              <a:lstStyle/>
              <a:p>
                <a:r>
                  <a:rPr lang="cs-CZ">
                    <a:noFill/>
                  </a:rPr>
                  <a:t> </a:t>
                </a:r>
              </a:p>
            </p:txBody>
          </p:sp>
        </mc:Fallback>
      </mc:AlternateContent>
      <p:sp>
        <p:nvSpPr>
          <p:cNvPr id="140" name="Obdélník 139">
            <a:extLst>
              <a:ext uri="{FF2B5EF4-FFF2-40B4-BE49-F238E27FC236}">
                <a16:creationId xmlns:a16="http://schemas.microsoft.com/office/drawing/2014/main" id="{2E6B6797-00B1-4925-B945-5AAF8C13D319}"/>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41" name="Šipka doprava 21">
            <a:hlinkClick r:id="" action="ppaction://hlinkshowjump?jump=nextslide"/>
            <a:extLst>
              <a:ext uri="{FF2B5EF4-FFF2-40B4-BE49-F238E27FC236}">
                <a16:creationId xmlns:a16="http://schemas.microsoft.com/office/drawing/2014/main" id="{3E131836-4E79-4370-BE2F-39CC02F26CEF}"/>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42" name="Šipka doprava 22">
            <a:hlinkClick r:id="" action="ppaction://hlinkshowjump?jump=previousslide"/>
            <a:extLst>
              <a:ext uri="{FF2B5EF4-FFF2-40B4-BE49-F238E27FC236}">
                <a16:creationId xmlns:a16="http://schemas.microsoft.com/office/drawing/2014/main" id="{73BCE1B8-799D-446C-8994-60C3EEA688ED}"/>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43" name="Rectangle 10">
            <a:extLst>
              <a:ext uri="{FF2B5EF4-FFF2-40B4-BE49-F238E27FC236}">
                <a16:creationId xmlns:a16="http://schemas.microsoft.com/office/drawing/2014/main" id="{3B37AACA-AD7B-430B-BC3B-56B40927FA4D}"/>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- 6</a:t>
            </a:r>
          </a:p>
        </p:txBody>
      </p:sp>
      <p:sp>
        <p:nvSpPr>
          <p:cNvPr id="144" name="Zaoblený obdélník 24">
            <a:hlinkClick r:id="" action="ppaction://hlinkshowjump?jump=firstslide"/>
            <a:extLst>
              <a:ext uri="{FF2B5EF4-FFF2-40B4-BE49-F238E27FC236}">
                <a16:creationId xmlns:a16="http://schemas.microsoft.com/office/drawing/2014/main" id="{42C4A939-45DB-49EE-977F-0E3FCE8143F2}"/>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mc:AlternateContent xmlns:mc="http://schemas.openxmlformats.org/markup-compatibility/2006" xmlns:a14="http://schemas.microsoft.com/office/drawing/2010/main">
        <mc:Choice Requires="a14">
          <p:sp>
            <p:nvSpPr>
              <p:cNvPr id="145" name="TextovéPole 144">
                <a:extLst>
                  <a:ext uri="{FF2B5EF4-FFF2-40B4-BE49-F238E27FC236}">
                    <a16:creationId xmlns:a16="http://schemas.microsoft.com/office/drawing/2014/main" id="{8F40E87B-59C3-4E5C-9E84-24709CED42EF}"/>
                  </a:ext>
                </a:extLst>
              </p:cNvPr>
              <p:cNvSpPr txBox="1"/>
              <p:nvPr/>
            </p:nvSpPr>
            <p:spPr>
              <a:xfrm>
                <a:off x="7440251" y="1098646"/>
                <a:ext cx="371660"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600" b="0" i="0" smtClean="0">
                          <a:latin typeface="Cambria Math" panose="02040503050406030204" pitchFamily="18" charset="0"/>
                        </a:rPr>
                        <m:t>?</m:t>
                      </m:r>
                    </m:oMath>
                  </m:oMathPara>
                </a14:m>
                <a:endParaRPr lang="cs-CZ" sz="2600" b="1" dirty="0"/>
              </a:p>
            </p:txBody>
          </p:sp>
        </mc:Choice>
        <mc:Fallback xmlns="">
          <p:sp>
            <p:nvSpPr>
              <p:cNvPr id="145" name="TextovéPole 144">
                <a:extLst>
                  <a:ext uri="{FF2B5EF4-FFF2-40B4-BE49-F238E27FC236}">
                    <a16:creationId xmlns:a16="http://schemas.microsoft.com/office/drawing/2014/main" id="{8F40E87B-59C3-4E5C-9E84-24709CED42EF}"/>
                  </a:ext>
                </a:extLst>
              </p:cNvPr>
              <p:cNvSpPr txBox="1">
                <a:spLocks noRot="1" noChangeAspect="1" noMove="1" noResize="1" noEditPoints="1" noAdjustHandles="1" noChangeArrowheads="1" noChangeShapeType="1" noTextEdit="1"/>
              </p:cNvSpPr>
              <p:nvPr/>
            </p:nvSpPr>
            <p:spPr>
              <a:xfrm>
                <a:off x="7440251" y="1098646"/>
                <a:ext cx="371660" cy="492443"/>
              </a:xfrm>
              <a:prstGeom prst="rect">
                <a:avLst/>
              </a:prstGeom>
              <a:blipFill>
                <a:blip r:embed="rId9"/>
                <a:stretch>
                  <a:fillRect/>
                </a:stretch>
              </a:blipFill>
            </p:spPr>
            <p:txBody>
              <a:bodyPr/>
              <a:lstStyle/>
              <a:p>
                <a:r>
                  <a:rPr lang="cs-CZ">
                    <a:noFill/>
                  </a:rPr>
                  <a:t> </a:t>
                </a:r>
              </a:p>
            </p:txBody>
          </p:sp>
        </mc:Fallback>
      </mc:AlternateContent>
      <p:sp>
        <p:nvSpPr>
          <p:cNvPr id="146" name="Rectangle 5">
            <a:extLst>
              <a:ext uri="{FF2B5EF4-FFF2-40B4-BE49-F238E27FC236}">
                <a16:creationId xmlns:a16="http://schemas.microsoft.com/office/drawing/2014/main" id="{00573884-35C9-4281-BD8F-369B92E52720}"/>
              </a:ext>
            </a:extLst>
          </p:cNvPr>
          <p:cNvSpPr>
            <a:spLocks noChangeArrowheads="1"/>
          </p:cNvSpPr>
          <p:nvPr/>
        </p:nvSpPr>
        <p:spPr bwMode="auto">
          <a:xfrm>
            <a:off x="2092601" y="1932067"/>
            <a:ext cx="526421" cy="528911"/>
          </a:xfrm>
          <a:prstGeom prst="rect">
            <a:avLst/>
          </a:prstGeom>
          <a:noFill/>
          <a:ln w="9525">
            <a:noFill/>
            <a:miter lim="800000"/>
            <a:headEnd/>
            <a:tailEnd/>
          </a:ln>
          <a:effectLst/>
        </p:spPr>
        <p:txBody>
          <a:bodyPr anchor="t"/>
          <a:lstStyle/>
          <a:p>
            <a:pPr algn="ctr"/>
            <a:r>
              <a:rPr lang="cs-CZ" sz="2600" b="1" dirty="0">
                <a:solidFill>
                  <a:srgbClr val="FF0000"/>
                </a:solidFill>
                <a:cs typeface="Times New Roman" pitchFamily="18" charset="0"/>
              </a:rPr>
              <a:t>12</a:t>
            </a:r>
          </a:p>
        </p:txBody>
      </p:sp>
      <p:sp>
        <p:nvSpPr>
          <p:cNvPr id="147" name="Rectangle 5">
            <a:extLst>
              <a:ext uri="{FF2B5EF4-FFF2-40B4-BE49-F238E27FC236}">
                <a16:creationId xmlns:a16="http://schemas.microsoft.com/office/drawing/2014/main" id="{38E0B0B9-636F-47D2-9BD4-B7A6C1EB06BC}"/>
              </a:ext>
            </a:extLst>
          </p:cNvPr>
          <p:cNvSpPr>
            <a:spLocks noChangeArrowheads="1"/>
          </p:cNvSpPr>
          <p:nvPr/>
        </p:nvSpPr>
        <p:spPr bwMode="auto">
          <a:xfrm>
            <a:off x="1621750" y="1480510"/>
            <a:ext cx="387672" cy="461179"/>
          </a:xfrm>
          <a:prstGeom prst="rect">
            <a:avLst/>
          </a:prstGeom>
          <a:noFill/>
          <a:ln w="9525">
            <a:noFill/>
            <a:miter lim="800000"/>
            <a:headEnd/>
            <a:tailEnd/>
          </a:ln>
          <a:effectLst/>
        </p:spPr>
        <p:txBody>
          <a:bodyPr anchor="t"/>
          <a:lstStyle/>
          <a:p>
            <a:pPr>
              <a:spcAft>
                <a:spcPts val="600"/>
              </a:spcAft>
            </a:pPr>
            <a:r>
              <a:rPr lang="cs-CZ" sz="2600" dirty="0">
                <a:cs typeface="Times New Roman" pitchFamily="18" charset="0"/>
              </a:rPr>
              <a:t>x</a:t>
            </a:r>
          </a:p>
        </p:txBody>
      </p:sp>
      <p:sp>
        <p:nvSpPr>
          <p:cNvPr id="148" name="Rectangle 5">
            <a:extLst>
              <a:ext uri="{FF2B5EF4-FFF2-40B4-BE49-F238E27FC236}">
                <a16:creationId xmlns:a16="http://schemas.microsoft.com/office/drawing/2014/main" id="{141930B9-B45E-4536-B24D-853D18A6ED16}"/>
              </a:ext>
            </a:extLst>
          </p:cNvPr>
          <p:cNvSpPr>
            <a:spLocks noChangeArrowheads="1"/>
          </p:cNvSpPr>
          <p:nvPr/>
        </p:nvSpPr>
        <p:spPr bwMode="auto">
          <a:xfrm>
            <a:off x="1599173" y="1920776"/>
            <a:ext cx="387672" cy="461179"/>
          </a:xfrm>
          <a:prstGeom prst="rect">
            <a:avLst/>
          </a:prstGeom>
          <a:noFill/>
          <a:ln w="9525">
            <a:noFill/>
            <a:miter lim="800000"/>
            <a:headEnd/>
            <a:tailEnd/>
          </a:ln>
          <a:effectLst/>
        </p:spPr>
        <p:txBody>
          <a:bodyPr anchor="t"/>
          <a:lstStyle/>
          <a:p>
            <a:pPr>
              <a:spcAft>
                <a:spcPts val="600"/>
              </a:spcAft>
            </a:pPr>
            <a:r>
              <a:rPr lang="cs-CZ" sz="2600" dirty="0">
                <a:cs typeface="Times New Roman" pitchFamily="18" charset="0"/>
              </a:rPr>
              <a:t>y</a:t>
            </a:r>
          </a:p>
        </p:txBody>
      </p:sp>
    </p:spTree>
    <p:extLst>
      <p:ext uri="{BB962C8B-B14F-4D97-AF65-F5344CB8AC3E}">
        <p14:creationId xmlns:p14="http://schemas.microsoft.com/office/powerpoint/2010/main" val="1299211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0" name="Tabulka 129"/>
          <p:cNvGraphicFramePr>
            <a:graphicFrameLocks noGrp="1"/>
          </p:cNvGraphicFramePr>
          <p:nvPr>
            <p:extLst>
              <p:ext uri="{D42A27DB-BD31-4B8C-83A1-F6EECF244321}">
                <p14:modId xmlns:p14="http://schemas.microsoft.com/office/powerpoint/2010/main" val="3511464423"/>
              </p:ext>
            </p:extLst>
          </p:nvPr>
        </p:nvGraphicFramePr>
        <p:xfrm>
          <a:off x="212335" y="2110360"/>
          <a:ext cx="8424937" cy="1997184"/>
        </p:xfrm>
        <a:graphic>
          <a:graphicData uri="http://schemas.openxmlformats.org/drawingml/2006/table">
            <a:tbl>
              <a:tblPr firstRow="1" bandRow="1">
                <a:tableStyleId>{5C22544A-7EE6-4342-B048-85BDC9FD1C3A}</a:tableStyleId>
              </a:tblPr>
              <a:tblGrid>
                <a:gridCol w="1224135">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gridCol w="2448274">
                  <a:extLst>
                    <a:ext uri="{9D8B030D-6E8A-4147-A177-3AD203B41FA5}">
                      <a16:colId xmlns:a16="http://schemas.microsoft.com/office/drawing/2014/main" val="20003"/>
                    </a:ext>
                  </a:extLst>
                </a:gridCol>
              </a:tblGrid>
              <a:tr h="576064">
                <a:tc>
                  <a:txBody>
                    <a:bodyPr/>
                    <a:lstStyle/>
                    <a:p>
                      <a:pPr algn="ctr"/>
                      <a:endParaRPr lang="cs-CZ"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sz="2000" dirty="0">
                          <a:solidFill>
                            <a:schemeClr val="tx1"/>
                          </a:solidFill>
                        </a:rPr>
                        <a:t>část práce vykonaná za 1 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sz="2000" dirty="0">
                          <a:solidFill>
                            <a:schemeClr val="tx1"/>
                          </a:solidFill>
                        </a:rPr>
                        <a:t>počet h práce na společném úkolu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cs-CZ" sz="2000" dirty="0">
                          <a:solidFill>
                            <a:schemeClr val="tx1"/>
                          </a:solidFill>
                        </a:rPr>
                        <a:t>celkem</a:t>
                      </a:r>
                      <a:r>
                        <a:rPr lang="cs-CZ" sz="2000" baseline="0" dirty="0">
                          <a:solidFill>
                            <a:schemeClr val="tx1"/>
                          </a:solidFill>
                        </a:rPr>
                        <a:t> odpracováno ze společné práce</a:t>
                      </a:r>
                      <a:endParaRPr lang="cs-CZ"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48072">
                <a:tc>
                  <a:txBody>
                    <a:bodyPr/>
                    <a:lstStyle/>
                    <a:p>
                      <a:pPr algn="ctr"/>
                      <a:r>
                        <a:rPr lang="cs-CZ" sz="2000" b="1" dirty="0"/>
                        <a:t>1.přítok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48072">
                <a:tc>
                  <a:txBody>
                    <a:bodyPr/>
                    <a:lstStyle/>
                    <a:p>
                      <a:pPr algn="ctr"/>
                      <a:r>
                        <a:rPr lang="cs-CZ" sz="2000" b="1" dirty="0"/>
                        <a:t>2.přítok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latin typeface="Cambria Math" pitchFamily="18" charset="0"/>
                        <a:ea typeface="Cambria Math"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cs-CZ"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131" name="TextovéPole 130"/>
              <p:cNvSpPr txBox="1"/>
              <p:nvPr/>
            </p:nvSpPr>
            <p:spPr>
              <a:xfrm>
                <a:off x="1979712" y="2776654"/>
                <a:ext cx="972108" cy="670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cs-CZ" sz="2000" i="1" smtClean="0">
                              <a:latin typeface="Cambria Math" panose="02040503050406030204" pitchFamily="18" charset="0"/>
                            </a:rPr>
                          </m:ctrlPr>
                        </m:fPr>
                        <m:num>
                          <m:r>
                            <a:rPr lang="cs-CZ" sz="2000" b="0" i="1" smtClean="0">
                              <a:latin typeface="Cambria Math"/>
                            </a:rPr>
                            <m:t>1</m:t>
                          </m:r>
                        </m:num>
                        <m:den>
                          <m:r>
                            <a:rPr lang="cs-CZ" sz="2000" b="0" i="1" smtClean="0">
                              <a:latin typeface="Cambria Math"/>
                            </a:rPr>
                            <m:t>10</m:t>
                          </m:r>
                        </m:den>
                      </m:f>
                    </m:oMath>
                  </m:oMathPara>
                </a14:m>
                <a:endParaRPr lang="cs-CZ" sz="2000" dirty="0"/>
              </a:p>
            </p:txBody>
          </p:sp>
        </mc:Choice>
        <mc:Fallback xmlns="">
          <p:sp>
            <p:nvSpPr>
              <p:cNvPr id="131" name="TextovéPole 130"/>
              <p:cNvSpPr txBox="1">
                <a:spLocks noRot="1" noChangeAspect="1" noMove="1" noResize="1" noEditPoints="1" noAdjustHandles="1" noChangeArrowheads="1" noChangeShapeType="1" noTextEdit="1"/>
              </p:cNvSpPr>
              <p:nvPr/>
            </p:nvSpPr>
            <p:spPr>
              <a:xfrm>
                <a:off x="1979712" y="2776654"/>
                <a:ext cx="972108" cy="670568"/>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2" name="TextovéPole 131"/>
              <p:cNvSpPr txBox="1"/>
              <p:nvPr/>
            </p:nvSpPr>
            <p:spPr>
              <a:xfrm>
                <a:off x="1979712" y="3436015"/>
                <a:ext cx="972108" cy="670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cs-CZ" sz="2000" i="1" smtClean="0">
                              <a:latin typeface="Cambria Math" panose="02040503050406030204" pitchFamily="18" charset="0"/>
                            </a:rPr>
                          </m:ctrlPr>
                        </m:fPr>
                        <m:num>
                          <m:r>
                            <a:rPr lang="cs-CZ" sz="2000" b="0" i="1" smtClean="0">
                              <a:latin typeface="Cambria Math"/>
                            </a:rPr>
                            <m:t>1</m:t>
                          </m:r>
                        </m:num>
                        <m:den>
                          <m:r>
                            <a:rPr lang="cs-CZ" sz="2000" b="0" i="1" smtClean="0">
                              <a:latin typeface="Cambria Math"/>
                            </a:rPr>
                            <m:t>15</m:t>
                          </m:r>
                        </m:den>
                      </m:f>
                    </m:oMath>
                  </m:oMathPara>
                </a14:m>
                <a:endParaRPr lang="cs-CZ" sz="2000" dirty="0"/>
              </a:p>
            </p:txBody>
          </p:sp>
        </mc:Choice>
        <mc:Fallback xmlns="">
          <p:sp>
            <p:nvSpPr>
              <p:cNvPr id="132" name="TextovéPole 131"/>
              <p:cNvSpPr txBox="1">
                <a:spLocks noRot="1" noChangeAspect="1" noMove="1" noResize="1" noEditPoints="1" noAdjustHandles="1" noChangeArrowheads="1" noChangeShapeType="1" noTextEdit="1"/>
              </p:cNvSpPr>
              <p:nvPr/>
            </p:nvSpPr>
            <p:spPr>
              <a:xfrm>
                <a:off x="1979712" y="3436015"/>
                <a:ext cx="972108" cy="670568"/>
              </a:xfrm>
              <a:prstGeom prst="rect">
                <a:avLst/>
              </a:prstGeom>
              <a:blipFill>
                <a:blip r:embed="rId3"/>
                <a:stretch>
                  <a:fillRect/>
                </a:stretch>
              </a:blipFill>
            </p:spPr>
            <p:txBody>
              <a:bodyPr/>
              <a:lstStyle/>
              <a:p>
                <a:r>
                  <a:rPr lang="cs-CZ">
                    <a:noFill/>
                  </a:rPr>
                  <a:t> </a:t>
                </a:r>
              </a:p>
            </p:txBody>
          </p:sp>
        </mc:Fallback>
      </mc:AlternateContent>
      <p:sp>
        <p:nvSpPr>
          <p:cNvPr id="133" name="TextovéPole 132"/>
          <p:cNvSpPr txBox="1"/>
          <p:nvPr/>
        </p:nvSpPr>
        <p:spPr>
          <a:xfrm>
            <a:off x="4716016" y="2886885"/>
            <a:ext cx="432048" cy="461665"/>
          </a:xfrm>
          <a:prstGeom prst="rect">
            <a:avLst/>
          </a:prstGeom>
          <a:noFill/>
        </p:spPr>
        <p:txBody>
          <a:bodyPr wrap="square" rtlCol="0">
            <a:spAutoFit/>
          </a:bodyPr>
          <a:lstStyle/>
          <a:p>
            <a:r>
              <a:rPr lang="cs-CZ" sz="2400" dirty="0">
                <a:latin typeface="Cambria Math" pitchFamily="18" charset="0"/>
                <a:ea typeface="Cambria Math" pitchFamily="18" charset="0"/>
              </a:rPr>
              <a:t>x</a:t>
            </a:r>
          </a:p>
        </p:txBody>
      </p:sp>
      <p:sp>
        <p:nvSpPr>
          <p:cNvPr id="134" name="TextovéPole 133"/>
          <p:cNvSpPr txBox="1"/>
          <p:nvPr/>
        </p:nvSpPr>
        <p:spPr>
          <a:xfrm>
            <a:off x="4716016" y="3510955"/>
            <a:ext cx="432048" cy="461665"/>
          </a:xfrm>
          <a:prstGeom prst="rect">
            <a:avLst/>
          </a:prstGeom>
          <a:noFill/>
        </p:spPr>
        <p:txBody>
          <a:bodyPr wrap="square" rtlCol="0">
            <a:spAutoFit/>
          </a:bodyPr>
          <a:lstStyle/>
          <a:p>
            <a:r>
              <a:rPr lang="cs-CZ" sz="2400" dirty="0">
                <a:latin typeface="Cambria Math" pitchFamily="18" charset="0"/>
                <a:ea typeface="Cambria Math" pitchFamily="18" charset="0"/>
              </a:rPr>
              <a:t>x</a:t>
            </a:r>
          </a:p>
        </p:txBody>
      </p:sp>
      <mc:AlternateContent xmlns:mc="http://schemas.openxmlformats.org/markup-compatibility/2006" xmlns:a14="http://schemas.microsoft.com/office/drawing/2010/main">
        <mc:Choice Requires="a14">
          <p:sp>
            <p:nvSpPr>
              <p:cNvPr id="135" name="TextovéPole 134"/>
              <p:cNvSpPr txBox="1"/>
              <p:nvPr/>
            </p:nvSpPr>
            <p:spPr>
              <a:xfrm>
                <a:off x="6948264" y="2803588"/>
                <a:ext cx="972108" cy="6194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cs-CZ" sz="2000" i="1" smtClean="0">
                              <a:latin typeface="Cambria Math" panose="02040503050406030204" pitchFamily="18" charset="0"/>
                            </a:rPr>
                          </m:ctrlPr>
                        </m:fPr>
                        <m:num>
                          <m:r>
                            <m:rPr>
                              <m:sty m:val="p"/>
                            </m:rPr>
                            <a:rPr lang="cs-CZ" sz="2000" b="0" i="0" smtClean="0">
                              <a:latin typeface="Cambria Math"/>
                            </a:rPr>
                            <m:t>x</m:t>
                          </m:r>
                        </m:num>
                        <m:den>
                          <m:r>
                            <a:rPr lang="cs-CZ" sz="2000" b="0" i="0" smtClean="0">
                              <a:latin typeface="Cambria Math"/>
                            </a:rPr>
                            <m:t>10</m:t>
                          </m:r>
                        </m:den>
                      </m:f>
                    </m:oMath>
                  </m:oMathPara>
                </a14:m>
                <a:endParaRPr lang="cs-CZ" sz="2000" dirty="0"/>
              </a:p>
            </p:txBody>
          </p:sp>
        </mc:Choice>
        <mc:Fallback xmlns="">
          <p:sp>
            <p:nvSpPr>
              <p:cNvPr id="135" name="TextovéPole 134"/>
              <p:cNvSpPr txBox="1">
                <a:spLocks noRot="1" noChangeAspect="1" noMove="1" noResize="1" noEditPoints="1" noAdjustHandles="1" noChangeArrowheads="1" noChangeShapeType="1" noTextEdit="1"/>
              </p:cNvSpPr>
              <p:nvPr/>
            </p:nvSpPr>
            <p:spPr>
              <a:xfrm>
                <a:off x="6948264" y="2803588"/>
                <a:ext cx="972108" cy="619465"/>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6" name="TextovéPole 135"/>
              <p:cNvSpPr txBox="1"/>
              <p:nvPr/>
            </p:nvSpPr>
            <p:spPr>
              <a:xfrm>
                <a:off x="6943836" y="3451660"/>
                <a:ext cx="972108" cy="6194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cs-CZ" sz="2000" i="1" smtClean="0">
                              <a:latin typeface="Cambria Math" panose="02040503050406030204" pitchFamily="18" charset="0"/>
                            </a:rPr>
                          </m:ctrlPr>
                        </m:fPr>
                        <m:num>
                          <m:r>
                            <m:rPr>
                              <m:sty m:val="p"/>
                            </m:rPr>
                            <a:rPr lang="cs-CZ" sz="2000" b="0" i="0" smtClean="0">
                              <a:latin typeface="Cambria Math"/>
                            </a:rPr>
                            <m:t>x</m:t>
                          </m:r>
                        </m:num>
                        <m:den>
                          <m:r>
                            <a:rPr lang="cs-CZ" sz="2000" b="0" i="0" smtClean="0">
                              <a:latin typeface="Cambria Math"/>
                            </a:rPr>
                            <m:t>15</m:t>
                          </m:r>
                        </m:den>
                      </m:f>
                    </m:oMath>
                  </m:oMathPara>
                </a14:m>
                <a:endParaRPr lang="cs-CZ" sz="2000" dirty="0"/>
              </a:p>
            </p:txBody>
          </p:sp>
        </mc:Choice>
        <mc:Fallback xmlns="">
          <p:sp>
            <p:nvSpPr>
              <p:cNvPr id="136" name="TextovéPole 135"/>
              <p:cNvSpPr txBox="1">
                <a:spLocks noRot="1" noChangeAspect="1" noMove="1" noResize="1" noEditPoints="1" noAdjustHandles="1" noChangeArrowheads="1" noChangeShapeType="1" noTextEdit="1"/>
              </p:cNvSpPr>
              <p:nvPr/>
            </p:nvSpPr>
            <p:spPr>
              <a:xfrm>
                <a:off x="6943836" y="3451660"/>
                <a:ext cx="972108" cy="619465"/>
              </a:xfrm>
              <a:prstGeom prst="rect">
                <a:avLst/>
              </a:prstGeom>
              <a:blipFill>
                <a:blip r:embed="rId5"/>
                <a:stretch>
                  <a:fillRect/>
                </a:stretch>
              </a:blipFill>
            </p:spPr>
            <p:txBody>
              <a:bodyPr/>
              <a:lstStyle/>
              <a:p>
                <a:r>
                  <a:rPr lang="cs-CZ">
                    <a:noFill/>
                  </a:rPr>
                  <a:t> </a:t>
                </a:r>
              </a:p>
            </p:txBody>
          </p:sp>
        </mc:Fallback>
      </mc:AlternateContent>
      <p:sp>
        <p:nvSpPr>
          <p:cNvPr id="137" name="Rectangle 5"/>
          <p:cNvSpPr>
            <a:spLocks noChangeArrowheads="1"/>
          </p:cNvSpPr>
          <p:nvPr/>
        </p:nvSpPr>
        <p:spPr bwMode="auto">
          <a:xfrm>
            <a:off x="107504" y="620688"/>
            <a:ext cx="6756140" cy="1080120"/>
          </a:xfrm>
          <a:prstGeom prst="rect">
            <a:avLst/>
          </a:prstGeom>
          <a:noFill/>
          <a:ln w="9525">
            <a:noFill/>
            <a:miter lim="800000"/>
            <a:headEnd/>
            <a:tailEnd/>
          </a:ln>
          <a:effectLst/>
        </p:spPr>
        <p:txBody>
          <a:bodyPr anchor="t"/>
          <a:lstStyle/>
          <a:p>
            <a:r>
              <a:rPr lang="cs-CZ" sz="2400" dirty="0">
                <a:cs typeface="Times New Roman" pitchFamily="18" charset="0"/>
              </a:rPr>
              <a:t>Bazén má k napouštění 2 přítoky. Prvním by se bazén naplnil za 10 hodin, druhým za 15 hodiny. Za jak dlouho se naplní oběma přítoky současně?</a:t>
            </a:r>
          </a:p>
        </p:txBody>
      </p:sp>
      <mc:AlternateContent xmlns:mc="http://schemas.openxmlformats.org/markup-compatibility/2006" xmlns:a14="http://schemas.microsoft.com/office/drawing/2010/main">
        <mc:Choice Requires="a14">
          <p:sp>
            <p:nvSpPr>
              <p:cNvPr id="138" name="TextovéPole 137"/>
              <p:cNvSpPr txBox="1"/>
              <p:nvPr/>
            </p:nvSpPr>
            <p:spPr>
              <a:xfrm>
                <a:off x="269824" y="4153330"/>
                <a:ext cx="2448272" cy="7248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cs-CZ" sz="2400" i="1" smtClean="0">
                              <a:latin typeface="Cambria Math" panose="02040503050406030204" pitchFamily="18" charset="0"/>
                            </a:rPr>
                          </m:ctrlPr>
                        </m:fPr>
                        <m:num>
                          <m:r>
                            <m:rPr>
                              <m:sty m:val="p"/>
                            </m:rPr>
                            <a:rPr lang="cs-CZ" sz="2400" b="0" i="0" smtClean="0">
                              <a:latin typeface="Cambria Math"/>
                            </a:rPr>
                            <m:t>x</m:t>
                          </m:r>
                        </m:num>
                        <m:den>
                          <m:r>
                            <a:rPr lang="cs-CZ" sz="2400" b="0" i="0" smtClean="0">
                              <a:latin typeface="Cambria Math"/>
                            </a:rPr>
                            <m:t>10</m:t>
                          </m:r>
                        </m:den>
                      </m:f>
                      <m:r>
                        <a:rPr lang="cs-CZ" sz="2400" b="0" i="0" smtClean="0">
                          <a:latin typeface="Cambria Math"/>
                        </a:rPr>
                        <m:t>+</m:t>
                      </m:r>
                      <m:f>
                        <m:fPr>
                          <m:ctrlPr>
                            <a:rPr lang="cs-CZ" sz="2400" b="0" i="1" smtClean="0">
                              <a:latin typeface="Cambria Math" panose="02040503050406030204" pitchFamily="18" charset="0"/>
                            </a:rPr>
                          </m:ctrlPr>
                        </m:fPr>
                        <m:num>
                          <m:r>
                            <m:rPr>
                              <m:sty m:val="p"/>
                            </m:rPr>
                            <a:rPr lang="cs-CZ" sz="2400" b="0" i="0" smtClean="0">
                              <a:latin typeface="Cambria Math"/>
                            </a:rPr>
                            <m:t>x</m:t>
                          </m:r>
                        </m:num>
                        <m:den>
                          <m:r>
                            <a:rPr lang="cs-CZ" sz="2400" b="0" i="0" smtClean="0">
                              <a:latin typeface="Cambria Math"/>
                            </a:rPr>
                            <m:t>15</m:t>
                          </m:r>
                        </m:den>
                      </m:f>
                      <m:r>
                        <a:rPr lang="cs-CZ" sz="2400" b="0" i="0" smtClean="0">
                          <a:latin typeface="Cambria Math"/>
                        </a:rPr>
                        <m:t>=1</m:t>
                      </m:r>
                    </m:oMath>
                  </m:oMathPara>
                </a14:m>
                <a:endParaRPr lang="cs-CZ" sz="2400" dirty="0"/>
              </a:p>
            </p:txBody>
          </p:sp>
        </mc:Choice>
        <mc:Fallback xmlns="">
          <p:sp>
            <p:nvSpPr>
              <p:cNvPr id="138" name="TextovéPole 137"/>
              <p:cNvSpPr txBox="1">
                <a:spLocks noRot="1" noChangeAspect="1" noMove="1" noResize="1" noEditPoints="1" noAdjustHandles="1" noChangeArrowheads="1" noChangeShapeType="1" noTextEdit="1"/>
              </p:cNvSpPr>
              <p:nvPr/>
            </p:nvSpPr>
            <p:spPr>
              <a:xfrm>
                <a:off x="269824" y="4153330"/>
                <a:ext cx="2448272" cy="724814"/>
              </a:xfrm>
              <a:prstGeom prst="rect">
                <a:avLst/>
              </a:prstGeom>
              <a:blipFill>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9" name="TextovéPole 138"/>
              <p:cNvSpPr txBox="1"/>
              <p:nvPr/>
            </p:nvSpPr>
            <p:spPr>
              <a:xfrm>
                <a:off x="539552" y="4911551"/>
                <a:ext cx="20882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400" b="0" i="0" smtClean="0">
                          <a:latin typeface="Cambria Math"/>
                          <a:ea typeface="Cambria Math" pitchFamily="18" charset="0"/>
                        </a:rPr>
                        <m:t>3</m:t>
                      </m:r>
                      <m:r>
                        <m:rPr>
                          <m:sty m:val="p"/>
                        </m:rPr>
                        <a:rPr lang="cs-CZ" sz="2400" b="0" i="0" smtClean="0">
                          <a:latin typeface="Cambria Math" pitchFamily="18" charset="0"/>
                          <a:ea typeface="Cambria Math" pitchFamily="18" charset="0"/>
                        </a:rPr>
                        <m:t>x</m:t>
                      </m:r>
                      <m:r>
                        <a:rPr lang="cs-CZ" sz="2400" b="0" i="0" smtClean="0">
                          <a:latin typeface="Cambria Math" pitchFamily="18" charset="0"/>
                          <a:ea typeface="Cambria Math" pitchFamily="18" charset="0"/>
                        </a:rPr>
                        <m:t>+2</m:t>
                      </m:r>
                      <m:r>
                        <m:rPr>
                          <m:sty m:val="p"/>
                        </m:rPr>
                        <a:rPr lang="cs-CZ" sz="2400" b="0" i="0" smtClean="0">
                          <a:latin typeface="Cambria Math"/>
                          <a:ea typeface="Cambria Math" pitchFamily="18" charset="0"/>
                        </a:rPr>
                        <m:t>x</m:t>
                      </m:r>
                      <m:r>
                        <a:rPr lang="cs-CZ" sz="2400" b="0" i="0" smtClean="0">
                          <a:latin typeface="Cambria Math" pitchFamily="18" charset="0"/>
                          <a:ea typeface="Cambria Math" pitchFamily="18" charset="0"/>
                        </a:rPr>
                        <m:t>=</m:t>
                      </m:r>
                      <m:r>
                        <a:rPr lang="cs-CZ" sz="2400" b="0" i="0" smtClean="0">
                          <a:latin typeface="Cambria Math"/>
                          <a:ea typeface="Cambria Math" pitchFamily="18" charset="0"/>
                        </a:rPr>
                        <m:t>30</m:t>
                      </m:r>
                    </m:oMath>
                  </m:oMathPara>
                </a14:m>
                <a:endParaRPr lang="cs-CZ" sz="2400" dirty="0">
                  <a:latin typeface="Cambria Math" pitchFamily="18" charset="0"/>
                  <a:ea typeface="Cambria Math" pitchFamily="18" charset="0"/>
                </a:endParaRPr>
              </a:p>
            </p:txBody>
          </p:sp>
        </mc:Choice>
        <mc:Fallback xmlns="">
          <p:sp>
            <p:nvSpPr>
              <p:cNvPr id="139" name="TextovéPole 138"/>
              <p:cNvSpPr txBox="1">
                <a:spLocks noRot="1" noChangeAspect="1" noMove="1" noResize="1" noEditPoints="1" noAdjustHandles="1" noChangeArrowheads="1" noChangeShapeType="1" noTextEdit="1"/>
              </p:cNvSpPr>
              <p:nvPr/>
            </p:nvSpPr>
            <p:spPr>
              <a:xfrm>
                <a:off x="539552" y="4911551"/>
                <a:ext cx="2088232" cy="461665"/>
              </a:xfrm>
              <a:prstGeom prst="rect">
                <a:avLst/>
              </a:prstGeom>
              <a:blipFill>
                <a:blip r:embed="rId7"/>
                <a:stretch>
                  <a:fillRect/>
                </a:stretch>
              </a:blipFill>
            </p:spPr>
            <p:txBody>
              <a:bodyPr/>
              <a:lstStyle/>
              <a:p>
                <a:r>
                  <a:rPr lang="cs-CZ">
                    <a:noFill/>
                  </a:rPr>
                  <a:t> </a:t>
                </a:r>
              </a:p>
            </p:txBody>
          </p:sp>
        </mc:Fallback>
      </mc:AlternateContent>
      <p:sp>
        <p:nvSpPr>
          <p:cNvPr id="140" name="TextovéPole 139"/>
          <p:cNvSpPr txBox="1"/>
          <p:nvPr/>
        </p:nvSpPr>
        <p:spPr>
          <a:xfrm>
            <a:off x="2847256" y="4263479"/>
            <a:ext cx="932656" cy="461665"/>
          </a:xfrm>
          <a:prstGeom prst="rect">
            <a:avLst/>
          </a:prstGeom>
          <a:noFill/>
        </p:spPr>
        <p:txBody>
          <a:bodyPr wrap="square" rtlCol="0">
            <a:spAutoFit/>
          </a:bodyPr>
          <a:lstStyle/>
          <a:p>
            <a:r>
              <a:rPr lang="cs-CZ" sz="2400" b="0" dirty="0">
                <a:latin typeface="Cambria Math" pitchFamily="18" charset="0"/>
                <a:ea typeface="Cambria Math" pitchFamily="18" charset="0"/>
              </a:rPr>
              <a:t>/.30</a:t>
            </a:r>
            <a:endParaRPr lang="cs-CZ" sz="2400"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141" name="TextovéPole 140"/>
              <p:cNvSpPr txBox="1"/>
              <p:nvPr/>
            </p:nvSpPr>
            <p:spPr>
              <a:xfrm>
                <a:off x="1282210" y="5449474"/>
                <a:ext cx="1368152" cy="461665"/>
              </a:xfrm>
              <a:prstGeom prst="rect">
                <a:avLst/>
              </a:prstGeom>
              <a:noFill/>
            </p:spPr>
            <p:txBody>
              <a:bodyPr wrap="square" rtlCol="0">
                <a:spAutoFit/>
              </a:bodyPr>
              <a:lstStyle/>
              <a:p>
                <a14:m>
                  <m:oMath xmlns:m="http://schemas.openxmlformats.org/officeDocument/2006/math">
                    <m:r>
                      <a:rPr lang="cs-CZ" sz="2400" b="0" i="0" smtClean="0">
                        <a:latin typeface="Cambria Math"/>
                        <a:ea typeface="Cambria Math" pitchFamily="18" charset="0"/>
                      </a:rPr>
                      <m:t>5</m:t>
                    </m:r>
                    <m:r>
                      <m:rPr>
                        <m:sty m:val="p"/>
                      </m:rPr>
                      <a:rPr lang="cs-CZ" sz="2400" b="0" i="0" smtClean="0">
                        <a:latin typeface="Cambria Math"/>
                        <a:ea typeface="Cambria Math" pitchFamily="18" charset="0"/>
                      </a:rPr>
                      <m:t>x</m:t>
                    </m:r>
                    <m:r>
                      <a:rPr lang="cs-CZ" sz="2400" b="0" i="0" smtClean="0">
                        <a:latin typeface="Cambria Math" pitchFamily="18" charset="0"/>
                        <a:ea typeface="Cambria Math" pitchFamily="18" charset="0"/>
                      </a:rPr>
                      <m:t>=</m:t>
                    </m:r>
                  </m:oMath>
                </a14:m>
                <a:r>
                  <a:rPr lang="cs-CZ" sz="2400" dirty="0">
                    <a:latin typeface="Cambria Math" pitchFamily="18" charset="0"/>
                    <a:ea typeface="Cambria Math" pitchFamily="18" charset="0"/>
                  </a:rPr>
                  <a:t> 30</a:t>
                </a:r>
              </a:p>
            </p:txBody>
          </p:sp>
        </mc:Choice>
        <mc:Fallback xmlns="">
          <p:sp>
            <p:nvSpPr>
              <p:cNvPr id="141" name="TextovéPole 140"/>
              <p:cNvSpPr txBox="1">
                <a:spLocks noRot="1" noChangeAspect="1" noMove="1" noResize="1" noEditPoints="1" noAdjustHandles="1" noChangeArrowheads="1" noChangeShapeType="1" noTextEdit="1"/>
              </p:cNvSpPr>
              <p:nvPr/>
            </p:nvSpPr>
            <p:spPr>
              <a:xfrm>
                <a:off x="1282210" y="5449474"/>
                <a:ext cx="1368152" cy="461665"/>
              </a:xfrm>
              <a:prstGeom prst="rect">
                <a:avLst/>
              </a:prstGeom>
              <a:blipFill>
                <a:blip r:embed="rId8"/>
                <a:stretch>
                  <a:fillRect l="-1333" t="-10526" b="-28947"/>
                </a:stretch>
              </a:blipFill>
            </p:spPr>
            <p:txBody>
              <a:bodyPr/>
              <a:lstStyle/>
              <a:p>
                <a:r>
                  <a:rPr lang="cs-CZ">
                    <a:noFill/>
                  </a:rPr>
                  <a:t> </a:t>
                </a:r>
              </a:p>
            </p:txBody>
          </p:sp>
        </mc:Fallback>
      </mc:AlternateContent>
      <p:sp>
        <p:nvSpPr>
          <p:cNvPr id="142" name="TextovéPole 141"/>
          <p:cNvSpPr txBox="1"/>
          <p:nvPr/>
        </p:nvSpPr>
        <p:spPr>
          <a:xfrm>
            <a:off x="2836315" y="5415607"/>
            <a:ext cx="932656" cy="461665"/>
          </a:xfrm>
          <a:prstGeom prst="rect">
            <a:avLst/>
          </a:prstGeom>
          <a:noFill/>
        </p:spPr>
        <p:txBody>
          <a:bodyPr wrap="square" rtlCol="0">
            <a:spAutoFit/>
          </a:bodyPr>
          <a:lstStyle/>
          <a:p>
            <a:r>
              <a:rPr lang="cs-CZ" sz="2400" b="0" dirty="0">
                <a:latin typeface="Cambria Math" pitchFamily="18" charset="0"/>
                <a:ea typeface="Cambria Math" pitchFamily="18" charset="0"/>
              </a:rPr>
              <a:t>/:5</a:t>
            </a:r>
            <a:endParaRPr lang="cs-CZ" sz="2400"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143" name="TextovéPole 142"/>
              <p:cNvSpPr txBox="1"/>
              <p:nvPr/>
            </p:nvSpPr>
            <p:spPr>
              <a:xfrm>
                <a:off x="1376861" y="5979546"/>
                <a:ext cx="1826987" cy="523220"/>
              </a:xfrm>
              <a:prstGeom prst="rect">
                <a:avLst/>
              </a:prstGeom>
              <a:noFill/>
            </p:spPr>
            <p:txBody>
              <a:bodyPr wrap="square" rtlCol="0">
                <a:spAutoFit/>
              </a:bodyPr>
              <a:lstStyle/>
              <a:p>
                <a14:m>
                  <m:oMath xmlns:m="http://schemas.openxmlformats.org/officeDocument/2006/math">
                    <m:r>
                      <a:rPr lang="cs-CZ" sz="2800" b="1" i="0" smtClean="0">
                        <a:latin typeface="Cambria Math"/>
                        <a:ea typeface="Cambria Math" pitchFamily="18" charset="0"/>
                      </a:rPr>
                      <m:t>𝐱</m:t>
                    </m:r>
                    <m:r>
                      <a:rPr lang="cs-CZ" sz="2800" b="1" i="0" smtClean="0">
                        <a:latin typeface="Cambria Math" pitchFamily="18" charset="0"/>
                        <a:ea typeface="Cambria Math" pitchFamily="18" charset="0"/>
                      </a:rPr>
                      <m:t>=</m:t>
                    </m:r>
                  </m:oMath>
                </a14:m>
                <a:r>
                  <a:rPr lang="cs-CZ" sz="2800" b="1" dirty="0">
                    <a:latin typeface="Cambria Math" pitchFamily="18" charset="0"/>
                    <a:ea typeface="Cambria Math" pitchFamily="18" charset="0"/>
                  </a:rPr>
                  <a:t> 6  h</a:t>
                </a:r>
              </a:p>
            </p:txBody>
          </p:sp>
        </mc:Choice>
        <mc:Fallback xmlns="">
          <p:sp>
            <p:nvSpPr>
              <p:cNvPr id="143" name="TextovéPole 142"/>
              <p:cNvSpPr txBox="1">
                <a:spLocks noRot="1" noChangeAspect="1" noMove="1" noResize="1" noEditPoints="1" noAdjustHandles="1" noChangeArrowheads="1" noChangeShapeType="1" noTextEdit="1"/>
              </p:cNvSpPr>
              <p:nvPr/>
            </p:nvSpPr>
            <p:spPr>
              <a:xfrm>
                <a:off x="1376861" y="5979546"/>
                <a:ext cx="1826987" cy="523220"/>
              </a:xfrm>
              <a:prstGeom prst="rect">
                <a:avLst/>
              </a:prstGeom>
              <a:blipFill>
                <a:blip r:embed="rId9"/>
                <a:stretch>
                  <a:fillRect t="-12791" b="-31395"/>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4" name="TextovéPole 143"/>
              <p:cNvSpPr txBox="1"/>
              <p:nvPr/>
            </p:nvSpPr>
            <p:spPr>
              <a:xfrm>
                <a:off x="3923928" y="4200911"/>
                <a:ext cx="5220072" cy="1388329"/>
              </a:xfrm>
              <a:prstGeom prst="rect">
                <a:avLst/>
              </a:prstGeom>
              <a:noFill/>
            </p:spPr>
            <p:txBody>
              <a:bodyPr wrap="square" rtlCol="0">
                <a:spAutoFit/>
              </a:bodyPr>
              <a:lstStyle/>
              <a:p>
                <a:r>
                  <a:rPr lang="cs-CZ" sz="2400" dirty="0">
                    <a:latin typeface="Cambria Math" pitchFamily="18" charset="0"/>
                    <a:ea typeface="Cambria Math" pitchFamily="18" charset="0"/>
                  </a:rPr>
                  <a:t>L = </a:t>
                </a:r>
                <a14:m>
                  <m:oMath xmlns:m="http://schemas.openxmlformats.org/officeDocument/2006/math">
                    <m:f>
                      <m:fPr>
                        <m:ctrlPr>
                          <a:rPr lang="cs-CZ" sz="2400" i="1" smtClean="0">
                            <a:latin typeface="Cambria Math" panose="02040503050406030204" pitchFamily="18" charset="0"/>
                          </a:rPr>
                        </m:ctrlPr>
                      </m:fPr>
                      <m:num>
                        <m:r>
                          <a:rPr lang="cs-CZ" sz="2400" i="1" smtClean="0">
                            <a:latin typeface="Cambria Math"/>
                          </a:rPr>
                          <m:t>6</m:t>
                        </m:r>
                      </m:num>
                      <m:den>
                        <m:r>
                          <a:rPr lang="cs-CZ" sz="2400" b="0" i="1" smtClean="0">
                            <a:latin typeface="Cambria Math"/>
                          </a:rPr>
                          <m:t>10</m:t>
                        </m:r>
                      </m:den>
                    </m:f>
                    <m:r>
                      <a:rPr lang="cs-CZ" sz="2400" b="0" i="1" smtClean="0">
                        <a:latin typeface="Cambria Math"/>
                      </a:rPr>
                      <m:t>+</m:t>
                    </m:r>
                    <m:f>
                      <m:fPr>
                        <m:ctrlPr>
                          <a:rPr lang="cs-CZ" sz="2400" b="0" i="1" smtClean="0">
                            <a:latin typeface="Cambria Math" panose="02040503050406030204" pitchFamily="18" charset="0"/>
                          </a:rPr>
                        </m:ctrlPr>
                      </m:fPr>
                      <m:num>
                        <m:r>
                          <a:rPr lang="cs-CZ" sz="2400" b="0" i="1" smtClean="0">
                            <a:latin typeface="Cambria Math"/>
                          </a:rPr>
                          <m:t>6</m:t>
                        </m:r>
                      </m:num>
                      <m:den>
                        <m:r>
                          <a:rPr lang="cs-CZ" sz="2400" b="0" i="1" smtClean="0">
                            <a:latin typeface="Cambria Math"/>
                          </a:rPr>
                          <m:t>15</m:t>
                        </m:r>
                      </m:den>
                    </m:f>
                    <m:r>
                      <a:rPr lang="cs-CZ" sz="2400" b="0" i="1" smtClean="0">
                        <a:latin typeface="Cambria Math"/>
                      </a:rPr>
                      <m:t>=</m:t>
                    </m:r>
                    <m:f>
                      <m:fPr>
                        <m:ctrlPr>
                          <a:rPr lang="cs-CZ" sz="2400" i="1">
                            <a:latin typeface="Cambria Math" panose="02040503050406030204" pitchFamily="18" charset="0"/>
                          </a:rPr>
                        </m:ctrlPr>
                      </m:fPr>
                      <m:num>
                        <m:r>
                          <a:rPr lang="cs-CZ" sz="2400" b="0" i="1" smtClean="0">
                            <a:latin typeface="Cambria Math"/>
                          </a:rPr>
                          <m:t>18</m:t>
                        </m:r>
                      </m:num>
                      <m:den>
                        <m:r>
                          <a:rPr lang="cs-CZ" sz="2400" b="0" i="1" smtClean="0">
                            <a:latin typeface="Cambria Math"/>
                          </a:rPr>
                          <m:t>30</m:t>
                        </m:r>
                      </m:den>
                    </m:f>
                    <m:r>
                      <a:rPr lang="cs-CZ" sz="2400" i="1">
                        <a:latin typeface="Cambria Math"/>
                      </a:rPr>
                      <m:t>+</m:t>
                    </m:r>
                    <m:f>
                      <m:fPr>
                        <m:ctrlPr>
                          <a:rPr lang="cs-CZ" sz="2400" i="1">
                            <a:latin typeface="Cambria Math" panose="02040503050406030204" pitchFamily="18" charset="0"/>
                          </a:rPr>
                        </m:ctrlPr>
                      </m:fPr>
                      <m:num>
                        <m:r>
                          <a:rPr lang="cs-CZ" sz="2400" b="0" i="1" smtClean="0">
                            <a:latin typeface="Cambria Math"/>
                          </a:rPr>
                          <m:t>12</m:t>
                        </m:r>
                      </m:num>
                      <m:den>
                        <m:r>
                          <a:rPr lang="cs-CZ" sz="2400" b="0" i="1" smtClean="0">
                            <a:latin typeface="Cambria Math"/>
                          </a:rPr>
                          <m:t>30</m:t>
                        </m:r>
                      </m:den>
                    </m:f>
                    <m:r>
                      <a:rPr lang="cs-CZ" sz="2400" i="1" smtClean="0">
                        <a:latin typeface="Cambria Math"/>
                      </a:rPr>
                      <m:t> </m:t>
                    </m:r>
                    <m:r>
                      <a:rPr lang="cs-CZ" sz="2400" b="0" i="1" smtClean="0">
                        <a:latin typeface="Cambria Math"/>
                      </a:rPr>
                      <m:t>=</m:t>
                    </m:r>
                    <m:f>
                      <m:fPr>
                        <m:ctrlPr>
                          <a:rPr lang="cs-CZ" sz="2400" i="1" smtClean="0">
                            <a:latin typeface="Cambria Math" panose="02040503050406030204" pitchFamily="18" charset="0"/>
                          </a:rPr>
                        </m:ctrlPr>
                      </m:fPr>
                      <m:num>
                        <m:r>
                          <a:rPr lang="cs-CZ" sz="2400" b="0" i="1" smtClean="0">
                            <a:latin typeface="Cambria Math"/>
                          </a:rPr>
                          <m:t>30</m:t>
                        </m:r>
                      </m:num>
                      <m:den>
                        <m:r>
                          <a:rPr lang="cs-CZ" sz="2400" b="0" i="1" smtClean="0">
                            <a:latin typeface="Cambria Math"/>
                          </a:rPr>
                          <m:t>30</m:t>
                        </m:r>
                      </m:den>
                    </m:f>
                    <m:r>
                      <a:rPr lang="cs-CZ" sz="2400" i="1">
                        <a:latin typeface="Cambria Math"/>
                      </a:rPr>
                      <m:t>=</m:t>
                    </m:r>
                    <m:r>
                      <a:rPr lang="cs-CZ" sz="2400" b="0" i="1" smtClean="0">
                        <a:latin typeface="Cambria Math"/>
                      </a:rPr>
                      <m:t>1</m:t>
                    </m:r>
                    <m:r>
                      <a:rPr lang="cs-CZ" sz="2400" b="0" i="0" smtClean="0">
                        <a:latin typeface="Cambria Math"/>
                      </a:rPr>
                      <m:t> </m:t>
                    </m:r>
                  </m:oMath>
                </a14:m>
                <a:r>
                  <a:rPr lang="cs-CZ" sz="2400" dirty="0">
                    <a:latin typeface="Cambria Math" pitchFamily="18" charset="0"/>
                    <a:ea typeface="Cambria Math" pitchFamily="18" charset="0"/>
                  </a:rPr>
                  <a:t>            </a:t>
                </a:r>
              </a:p>
              <a:p>
                <a:r>
                  <a:rPr lang="cs-CZ" sz="2400" dirty="0">
                    <a:latin typeface="Cambria Math" pitchFamily="18" charset="0"/>
                    <a:ea typeface="Cambria Math" pitchFamily="18" charset="0"/>
                  </a:rPr>
                  <a:t>P = 1                  </a:t>
                </a:r>
              </a:p>
              <a:p>
                <a:r>
                  <a:rPr lang="cs-CZ" sz="2400" dirty="0">
                    <a:latin typeface="Cambria Math" pitchFamily="18" charset="0"/>
                    <a:ea typeface="Cambria Math" pitchFamily="18" charset="0"/>
                  </a:rPr>
                  <a:t>L = P </a:t>
                </a:r>
              </a:p>
            </p:txBody>
          </p:sp>
        </mc:Choice>
        <mc:Fallback xmlns="">
          <p:sp>
            <p:nvSpPr>
              <p:cNvPr id="144" name="TextovéPole 143"/>
              <p:cNvSpPr txBox="1">
                <a:spLocks noRot="1" noChangeAspect="1" noMove="1" noResize="1" noEditPoints="1" noAdjustHandles="1" noChangeArrowheads="1" noChangeShapeType="1" noTextEdit="1"/>
              </p:cNvSpPr>
              <p:nvPr/>
            </p:nvSpPr>
            <p:spPr>
              <a:xfrm>
                <a:off x="3923928" y="4200911"/>
                <a:ext cx="5220072" cy="1388329"/>
              </a:xfrm>
              <a:prstGeom prst="rect">
                <a:avLst/>
              </a:prstGeom>
              <a:blipFill>
                <a:blip r:embed="rId10"/>
                <a:stretch>
                  <a:fillRect l="-1869" b="-6579"/>
                </a:stretch>
              </a:blipFill>
            </p:spPr>
            <p:txBody>
              <a:bodyPr/>
              <a:lstStyle/>
              <a:p>
                <a:r>
                  <a:rPr lang="cs-CZ">
                    <a:noFill/>
                  </a:rPr>
                  <a:t> </a:t>
                </a:r>
              </a:p>
            </p:txBody>
          </p:sp>
        </mc:Fallback>
      </mc:AlternateContent>
      <p:sp>
        <p:nvSpPr>
          <p:cNvPr id="145" name="Rectangle 18"/>
          <p:cNvSpPr>
            <a:spLocks noChangeArrowheads="1"/>
          </p:cNvSpPr>
          <p:nvPr/>
        </p:nvSpPr>
        <p:spPr bwMode="auto">
          <a:xfrm>
            <a:off x="3922540" y="6112804"/>
            <a:ext cx="5112568" cy="531639"/>
          </a:xfrm>
          <a:prstGeom prst="rect">
            <a:avLst/>
          </a:prstGeom>
          <a:solidFill>
            <a:schemeClr val="bg1"/>
          </a:solidFill>
          <a:ln w="9525">
            <a:noFill/>
            <a:miter lim="800000"/>
            <a:headEnd/>
            <a:tailEnd/>
          </a:ln>
          <a:effectLst/>
        </p:spPr>
        <p:txBody>
          <a:bodyPr anchor="t"/>
          <a:lstStyle/>
          <a:p>
            <a:r>
              <a:rPr lang="cs-CZ" sz="2400" dirty="0">
                <a:cs typeface="Times New Roman" pitchFamily="18" charset="0"/>
              </a:rPr>
              <a:t>Oběma přítoky se bazén naplní za</a:t>
            </a:r>
            <a:r>
              <a:rPr lang="cs-CZ" sz="2400" b="1" dirty="0">
                <a:ea typeface="Cambria Math" pitchFamily="18" charset="0"/>
              </a:rPr>
              <a:t> </a:t>
            </a:r>
            <a:r>
              <a:rPr lang="cs-CZ" sz="2400" dirty="0">
                <a:ea typeface="Cambria Math" pitchFamily="18" charset="0"/>
              </a:rPr>
              <a:t>6</a:t>
            </a:r>
            <a:r>
              <a:rPr lang="cs-CZ" sz="2400" b="1" dirty="0">
                <a:ea typeface="Cambria Math" pitchFamily="18" charset="0"/>
              </a:rPr>
              <a:t> </a:t>
            </a:r>
            <a:r>
              <a:rPr lang="cs-CZ" sz="2400" dirty="0">
                <a:cs typeface="Times New Roman" pitchFamily="18" charset="0"/>
              </a:rPr>
              <a:t>h </a:t>
            </a:r>
          </a:p>
        </p:txBody>
      </p:sp>
      <p:pic>
        <p:nvPicPr>
          <p:cNvPr id="2" name="Obrázek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31116" y="593240"/>
            <a:ext cx="2241729" cy="1467607"/>
          </a:xfrm>
          <a:prstGeom prst="rect">
            <a:avLst/>
          </a:prstGeom>
        </p:spPr>
      </p:pic>
      <p:sp>
        <p:nvSpPr>
          <p:cNvPr id="21" name="Obdélník 20">
            <a:extLst>
              <a:ext uri="{FF2B5EF4-FFF2-40B4-BE49-F238E27FC236}">
                <a16:creationId xmlns:a16="http://schemas.microsoft.com/office/drawing/2014/main" id="{C8B9EBAC-D571-41D9-826E-5C35AD61C29A}"/>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2" name="Šipka doprava 21">
            <a:hlinkClick r:id="" action="ppaction://hlinkshowjump?jump=nextslide"/>
            <a:extLst>
              <a:ext uri="{FF2B5EF4-FFF2-40B4-BE49-F238E27FC236}">
                <a16:creationId xmlns:a16="http://schemas.microsoft.com/office/drawing/2014/main" id="{5A570993-F203-40AD-85DC-845F1D7D6B06}"/>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3" name="Šipka doprava 22">
            <a:hlinkClick r:id="" action="ppaction://hlinkshowjump?jump=previousslide"/>
            <a:extLst>
              <a:ext uri="{FF2B5EF4-FFF2-40B4-BE49-F238E27FC236}">
                <a16:creationId xmlns:a16="http://schemas.microsoft.com/office/drawing/2014/main" id="{37FDD2B3-2ABB-473F-A5E9-ABD3877D50D6}"/>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24" name="Rectangle 10">
            <a:extLst>
              <a:ext uri="{FF2B5EF4-FFF2-40B4-BE49-F238E27FC236}">
                <a16:creationId xmlns:a16="http://schemas.microsoft.com/office/drawing/2014/main" id="{0CDDD9ED-1372-47A6-B6F6-F79620D9F2D0}"/>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- 7</a:t>
            </a:r>
          </a:p>
        </p:txBody>
      </p:sp>
      <p:sp>
        <p:nvSpPr>
          <p:cNvPr id="25" name="Zaoblený obdélník 24">
            <a:hlinkClick r:id="" action="ppaction://hlinkshowjump?jump=firstslide"/>
            <a:extLst>
              <a:ext uri="{FF2B5EF4-FFF2-40B4-BE49-F238E27FC236}">
                <a16:creationId xmlns:a16="http://schemas.microsoft.com/office/drawing/2014/main" id="{9F8AB863-4AC1-4F4C-B3D6-3C6D557059EB}"/>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Tree>
    <p:extLst>
      <p:ext uri="{BB962C8B-B14F-4D97-AF65-F5344CB8AC3E}">
        <p14:creationId xmlns:p14="http://schemas.microsoft.com/office/powerpoint/2010/main" val="3877342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5"/>
          <p:cNvSpPr>
            <a:spLocks noChangeArrowheads="1"/>
          </p:cNvSpPr>
          <p:nvPr/>
        </p:nvSpPr>
        <p:spPr bwMode="auto">
          <a:xfrm>
            <a:off x="107504" y="620688"/>
            <a:ext cx="8568952" cy="839282"/>
          </a:xfrm>
          <a:prstGeom prst="rect">
            <a:avLst/>
          </a:prstGeom>
          <a:noFill/>
          <a:ln w="9525">
            <a:noFill/>
            <a:miter lim="800000"/>
            <a:headEnd/>
            <a:tailEnd/>
          </a:ln>
          <a:effectLst/>
        </p:spPr>
        <p:txBody>
          <a:bodyPr anchor="t"/>
          <a:lstStyle/>
          <a:p>
            <a:pPr indent="-342900"/>
            <a:r>
              <a:rPr lang="cs-CZ" sz="2400" dirty="0"/>
              <a:t>6 kopáčů vykopalo polovinu výkopu za 12 dní. Kolik kopáčů musíme přidat, aby druhá polovina výkopu byla hotová za dalších 9 dní?</a:t>
            </a:r>
            <a:r>
              <a:rPr lang="cs-CZ" sz="2400" b="1" dirty="0">
                <a:cs typeface="Times New Roman" pitchFamily="18" charset="0"/>
              </a:rPr>
              <a:t> </a:t>
            </a:r>
          </a:p>
        </p:txBody>
      </p:sp>
      <p:sp>
        <p:nvSpPr>
          <p:cNvPr id="120" name="Text Box 8"/>
          <p:cNvSpPr txBox="1">
            <a:spLocks noChangeArrowheads="1"/>
          </p:cNvSpPr>
          <p:nvPr/>
        </p:nvSpPr>
        <p:spPr bwMode="auto">
          <a:xfrm>
            <a:off x="755329" y="1612801"/>
            <a:ext cx="243942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600" dirty="0">
                <a:solidFill>
                  <a:schemeClr val="tx1"/>
                </a:solidFill>
                <a:latin typeface="+mn-lt"/>
              </a:rPr>
              <a:t>6 kopáčů ………. </a:t>
            </a:r>
          </a:p>
        </p:txBody>
      </p:sp>
      <p:sp>
        <p:nvSpPr>
          <p:cNvPr id="121" name="Text Box 9"/>
          <p:cNvSpPr txBox="1">
            <a:spLocks noChangeArrowheads="1"/>
          </p:cNvSpPr>
          <p:nvPr/>
        </p:nvSpPr>
        <p:spPr bwMode="auto">
          <a:xfrm>
            <a:off x="755328" y="2189064"/>
            <a:ext cx="327480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600" dirty="0">
                <a:solidFill>
                  <a:schemeClr val="tx1"/>
                </a:solidFill>
                <a:latin typeface="+mn-lt"/>
              </a:rPr>
              <a:t>x kopáčů ....……. </a:t>
            </a:r>
          </a:p>
        </p:txBody>
      </p:sp>
      <p:sp>
        <p:nvSpPr>
          <p:cNvPr id="122" name="Line 10"/>
          <p:cNvSpPr>
            <a:spLocks noChangeShapeType="1"/>
          </p:cNvSpPr>
          <p:nvPr/>
        </p:nvSpPr>
        <p:spPr bwMode="auto">
          <a:xfrm>
            <a:off x="553201" y="2708176"/>
            <a:ext cx="37829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600"/>
          </a:p>
        </p:txBody>
      </p:sp>
      <p:sp>
        <p:nvSpPr>
          <p:cNvPr id="126" name="Text Box 14"/>
          <p:cNvSpPr txBox="1">
            <a:spLocks noChangeArrowheads="1"/>
          </p:cNvSpPr>
          <p:nvPr/>
        </p:nvSpPr>
        <p:spPr bwMode="auto">
          <a:xfrm>
            <a:off x="429022" y="6045737"/>
            <a:ext cx="587117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600" dirty="0">
                <a:solidFill>
                  <a:schemeClr val="tx1"/>
                </a:solidFill>
                <a:latin typeface="+mn-lt"/>
              </a:rPr>
              <a:t>Je potřeba přidat 2 kopáče.</a:t>
            </a:r>
          </a:p>
        </p:txBody>
      </p:sp>
      <p:sp>
        <p:nvSpPr>
          <p:cNvPr id="127" name="Line 15"/>
          <p:cNvSpPr>
            <a:spLocks noChangeShapeType="1"/>
          </p:cNvSpPr>
          <p:nvPr/>
        </p:nvSpPr>
        <p:spPr bwMode="auto">
          <a:xfrm flipV="1">
            <a:off x="683568" y="1642666"/>
            <a:ext cx="0" cy="93662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600"/>
          </a:p>
        </p:txBody>
      </p:sp>
      <p:sp>
        <p:nvSpPr>
          <p:cNvPr id="129" name="Line 17"/>
          <p:cNvSpPr>
            <a:spLocks noChangeShapeType="1"/>
          </p:cNvSpPr>
          <p:nvPr/>
        </p:nvSpPr>
        <p:spPr bwMode="auto">
          <a:xfrm>
            <a:off x="4139952" y="1642666"/>
            <a:ext cx="0" cy="10080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sz="2600"/>
          </a:p>
        </p:txBody>
      </p:sp>
      <mc:AlternateContent xmlns:mc="http://schemas.openxmlformats.org/markup-compatibility/2006" xmlns:a14="http://schemas.microsoft.com/office/drawing/2010/main">
        <mc:Choice Requires="a14">
          <p:sp>
            <p:nvSpPr>
              <p:cNvPr id="3" name="TextovéPole 2"/>
              <p:cNvSpPr txBox="1"/>
              <p:nvPr/>
            </p:nvSpPr>
            <p:spPr>
              <a:xfrm>
                <a:off x="683568" y="2930855"/>
                <a:ext cx="1246688" cy="8440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cs-CZ" sz="2600" i="1" smtClean="0">
                              <a:latin typeface="Cambria Math" panose="02040503050406030204" pitchFamily="18" charset="0"/>
                            </a:rPr>
                          </m:ctrlPr>
                        </m:fPr>
                        <m:num>
                          <m:r>
                            <m:rPr>
                              <m:sty m:val="p"/>
                            </m:rPr>
                            <a:rPr lang="cs-CZ" sz="2600" b="0" i="0" smtClean="0">
                              <a:latin typeface="Cambria Math" panose="02040503050406030204" pitchFamily="18" charset="0"/>
                            </a:rPr>
                            <m:t>x</m:t>
                          </m:r>
                        </m:num>
                        <m:den>
                          <m:r>
                            <a:rPr lang="cs-CZ" sz="2600" b="0" i="0" smtClean="0">
                              <a:latin typeface="Cambria Math" panose="02040503050406030204" pitchFamily="18" charset="0"/>
                            </a:rPr>
                            <m:t>6</m:t>
                          </m:r>
                        </m:den>
                      </m:f>
                      <m:r>
                        <a:rPr lang="cs-CZ" sz="2600" b="0" i="0" smtClean="0">
                          <a:latin typeface="Cambria Math" panose="02040503050406030204" pitchFamily="18" charset="0"/>
                        </a:rPr>
                        <m:t>=</m:t>
                      </m:r>
                      <m:f>
                        <m:fPr>
                          <m:ctrlPr>
                            <a:rPr lang="cs-CZ" sz="2600" b="0" i="1" smtClean="0">
                              <a:latin typeface="Cambria Math" panose="02040503050406030204" pitchFamily="18" charset="0"/>
                            </a:rPr>
                          </m:ctrlPr>
                        </m:fPr>
                        <m:num>
                          <m:r>
                            <a:rPr lang="cs-CZ" sz="2600" b="0" i="0" smtClean="0">
                              <a:latin typeface="Cambria Math" panose="02040503050406030204" pitchFamily="18" charset="0"/>
                            </a:rPr>
                            <m:t>12</m:t>
                          </m:r>
                        </m:num>
                        <m:den>
                          <m:r>
                            <a:rPr lang="cs-CZ" sz="2600" b="0" i="0" smtClean="0">
                              <a:latin typeface="Cambria Math" panose="02040503050406030204" pitchFamily="18" charset="0"/>
                            </a:rPr>
                            <m:t>9</m:t>
                          </m:r>
                        </m:den>
                      </m:f>
                    </m:oMath>
                  </m:oMathPara>
                </a14:m>
                <a:endParaRPr lang="cs-CZ" sz="2600" dirty="0"/>
              </a:p>
            </p:txBody>
          </p:sp>
        </mc:Choice>
        <mc:Fallback xmlns="">
          <p:sp>
            <p:nvSpPr>
              <p:cNvPr id="3" name="TextovéPole 2"/>
              <p:cNvSpPr txBox="1">
                <a:spLocks noRot="1" noChangeAspect="1" noMove="1" noResize="1" noEditPoints="1" noAdjustHandles="1" noChangeArrowheads="1" noChangeShapeType="1" noTextEdit="1"/>
              </p:cNvSpPr>
              <p:nvPr/>
            </p:nvSpPr>
            <p:spPr>
              <a:xfrm>
                <a:off x="683568" y="2930855"/>
                <a:ext cx="1246688" cy="844077"/>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4" name="TextovéPole 133"/>
              <p:cNvSpPr txBox="1"/>
              <p:nvPr/>
            </p:nvSpPr>
            <p:spPr>
              <a:xfrm>
                <a:off x="706146" y="3816332"/>
                <a:ext cx="1588705" cy="8440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cs-CZ" sz="2600" i="0" smtClean="0">
                          <a:latin typeface="Cambria Math" panose="02040503050406030204" pitchFamily="18" charset="0"/>
                        </a:rPr>
                        <m:t>x</m:t>
                      </m:r>
                      <m:r>
                        <a:rPr lang="cs-CZ" sz="2600" b="0" i="0" smtClean="0">
                          <a:latin typeface="Cambria Math" panose="02040503050406030204" pitchFamily="18" charset="0"/>
                        </a:rPr>
                        <m:t>=</m:t>
                      </m:r>
                      <m:f>
                        <m:fPr>
                          <m:ctrlPr>
                            <a:rPr lang="cs-CZ" sz="2600" b="0" i="1" smtClean="0">
                              <a:latin typeface="Cambria Math" panose="02040503050406030204" pitchFamily="18" charset="0"/>
                            </a:rPr>
                          </m:ctrlPr>
                        </m:fPr>
                        <m:num>
                          <m:r>
                            <a:rPr lang="cs-CZ" sz="2600" b="0" i="1" smtClean="0">
                              <a:latin typeface="Cambria Math" panose="02040503050406030204" pitchFamily="18" charset="0"/>
                            </a:rPr>
                            <m:t>6</m:t>
                          </m:r>
                        </m:num>
                        <m:den>
                          <m:r>
                            <a:rPr lang="cs-CZ" sz="2600" b="0" i="1" smtClean="0">
                              <a:latin typeface="Cambria Math" panose="02040503050406030204" pitchFamily="18" charset="0"/>
                            </a:rPr>
                            <m:t>1</m:t>
                          </m:r>
                        </m:den>
                      </m:f>
                      <m:r>
                        <a:rPr lang="cs-CZ" sz="2600" b="0" i="1" smtClean="0">
                          <a:latin typeface="Cambria Math" panose="02040503050406030204" pitchFamily="18" charset="0"/>
                        </a:rPr>
                        <m:t>.</m:t>
                      </m:r>
                      <m:f>
                        <m:fPr>
                          <m:ctrlPr>
                            <a:rPr lang="cs-CZ" sz="2600" b="0" i="1" smtClean="0">
                              <a:latin typeface="Cambria Math" panose="02040503050406030204" pitchFamily="18" charset="0"/>
                            </a:rPr>
                          </m:ctrlPr>
                        </m:fPr>
                        <m:num>
                          <m:r>
                            <a:rPr lang="cs-CZ" sz="2600" b="0" i="0" smtClean="0">
                              <a:latin typeface="Cambria Math" panose="02040503050406030204" pitchFamily="18" charset="0"/>
                            </a:rPr>
                            <m:t>12</m:t>
                          </m:r>
                        </m:num>
                        <m:den>
                          <m:r>
                            <a:rPr lang="cs-CZ" sz="2600" b="0" i="0" smtClean="0">
                              <a:latin typeface="Cambria Math" panose="02040503050406030204" pitchFamily="18" charset="0"/>
                            </a:rPr>
                            <m:t>9</m:t>
                          </m:r>
                        </m:den>
                      </m:f>
                    </m:oMath>
                  </m:oMathPara>
                </a14:m>
                <a:endParaRPr lang="cs-CZ" sz="2600" dirty="0"/>
              </a:p>
            </p:txBody>
          </p:sp>
        </mc:Choice>
        <mc:Fallback xmlns="">
          <p:sp>
            <p:nvSpPr>
              <p:cNvPr id="134" name="TextovéPole 133"/>
              <p:cNvSpPr txBox="1">
                <a:spLocks noRot="1" noChangeAspect="1" noMove="1" noResize="1" noEditPoints="1" noAdjustHandles="1" noChangeArrowheads="1" noChangeShapeType="1" noTextEdit="1"/>
              </p:cNvSpPr>
              <p:nvPr/>
            </p:nvSpPr>
            <p:spPr>
              <a:xfrm>
                <a:off x="706146" y="3816332"/>
                <a:ext cx="1588705" cy="844077"/>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5" name="TextovéPole 134"/>
              <p:cNvSpPr txBox="1"/>
              <p:nvPr/>
            </p:nvSpPr>
            <p:spPr>
              <a:xfrm>
                <a:off x="539552" y="4767535"/>
                <a:ext cx="244827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cs-CZ" sz="2600" i="0" smtClean="0">
                          <a:latin typeface="Cambria Math" panose="02040503050406030204" pitchFamily="18" charset="0"/>
                        </a:rPr>
                        <m:t>x</m:t>
                      </m:r>
                      <m:r>
                        <a:rPr lang="cs-CZ" sz="2600" b="0" i="0" smtClean="0">
                          <a:latin typeface="Cambria Math" panose="02040503050406030204" pitchFamily="18" charset="0"/>
                        </a:rPr>
                        <m:t>=8 </m:t>
                      </m:r>
                      <m:r>
                        <m:rPr>
                          <m:sty m:val="p"/>
                        </m:rPr>
                        <a:rPr lang="cs-CZ" sz="2600" b="0" i="0" smtClean="0">
                          <a:latin typeface="Cambria Math" panose="02040503050406030204" pitchFamily="18" charset="0"/>
                        </a:rPr>
                        <m:t>kop</m:t>
                      </m:r>
                      <m:r>
                        <a:rPr lang="cs-CZ" sz="2600" b="0" i="0" smtClean="0">
                          <a:latin typeface="Cambria Math" panose="02040503050406030204" pitchFamily="18" charset="0"/>
                        </a:rPr>
                        <m:t>áčů</m:t>
                      </m:r>
                    </m:oMath>
                  </m:oMathPara>
                </a14:m>
                <a:endParaRPr lang="cs-CZ" sz="2600" dirty="0"/>
              </a:p>
            </p:txBody>
          </p:sp>
        </mc:Choice>
        <mc:Fallback xmlns="">
          <p:sp>
            <p:nvSpPr>
              <p:cNvPr id="135" name="TextovéPole 134"/>
              <p:cNvSpPr txBox="1">
                <a:spLocks noRot="1" noChangeAspect="1" noMove="1" noResize="1" noEditPoints="1" noAdjustHandles="1" noChangeArrowheads="1" noChangeShapeType="1" noTextEdit="1"/>
              </p:cNvSpPr>
              <p:nvPr/>
            </p:nvSpPr>
            <p:spPr>
              <a:xfrm>
                <a:off x="539552" y="4767535"/>
                <a:ext cx="2448272" cy="492443"/>
              </a:xfrm>
              <a:prstGeom prst="rect">
                <a:avLst/>
              </a:prstGeom>
              <a:blipFill>
                <a:blip r:embed="rId4"/>
                <a:stretch>
                  <a:fillRect/>
                </a:stretch>
              </a:blipFill>
            </p:spPr>
            <p:txBody>
              <a:bodyPr/>
              <a:lstStyle/>
              <a:p>
                <a:r>
                  <a:rPr lang="cs-CZ">
                    <a:noFill/>
                  </a:rPr>
                  <a:t> </a:t>
                </a:r>
              </a:p>
            </p:txBody>
          </p:sp>
        </mc:Fallback>
      </mc:AlternateContent>
      <p:pic>
        <p:nvPicPr>
          <p:cNvPr id="4" name="Obráze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9596" y="1573913"/>
            <a:ext cx="1985014" cy="2478798"/>
          </a:xfrm>
          <a:prstGeom prst="rect">
            <a:avLst/>
          </a:prstGeom>
        </p:spPr>
      </p:pic>
      <mc:AlternateContent xmlns:mc="http://schemas.openxmlformats.org/markup-compatibility/2006" xmlns:a14="http://schemas.microsoft.com/office/drawing/2010/main">
        <mc:Choice Requires="a14">
          <p:sp>
            <p:nvSpPr>
              <p:cNvPr id="15" name="TextovéPole 14"/>
              <p:cNvSpPr txBox="1"/>
              <p:nvPr/>
            </p:nvSpPr>
            <p:spPr>
              <a:xfrm>
                <a:off x="3635896" y="4767534"/>
                <a:ext cx="2808312"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600" b="0" i="0" smtClean="0">
                          <a:latin typeface="Cambria Math" panose="02040503050406030204" pitchFamily="18" charset="0"/>
                        </a:rPr>
                        <m:t>8 −6=</m:t>
                      </m:r>
                      <m:r>
                        <a:rPr lang="cs-CZ" sz="2600" b="1" i="0" smtClean="0">
                          <a:solidFill>
                            <a:schemeClr val="tx1"/>
                          </a:solidFill>
                          <a:latin typeface="Cambria Math" panose="02040503050406030204" pitchFamily="18" charset="0"/>
                        </a:rPr>
                        <m:t>𝟐</m:t>
                      </m:r>
                      <m:r>
                        <a:rPr lang="cs-CZ" sz="2600" b="1" i="0" smtClean="0">
                          <a:latin typeface="Cambria Math" panose="02040503050406030204" pitchFamily="18" charset="0"/>
                        </a:rPr>
                        <m:t> </m:t>
                      </m:r>
                    </m:oMath>
                  </m:oMathPara>
                </a14:m>
                <a:endParaRPr lang="cs-CZ" sz="2600" b="1" dirty="0"/>
              </a:p>
            </p:txBody>
          </p:sp>
        </mc:Choice>
        <mc:Fallback xmlns="">
          <p:sp>
            <p:nvSpPr>
              <p:cNvPr id="15" name="TextovéPole 14"/>
              <p:cNvSpPr txBox="1">
                <a:spLocks noRot="1" noChangeAspect="1" noMove="1" noResize="1" noEditPoints="1" noAdjustHandles="1" noChangeArrowheads="1" noChangeShapeType="1" noTextEdit="1"/>
              </p:cNvSpPr>
              <p:nvPr/>
            </p:nvSpPr>
            <p:spPr>
              <a:xfrm>
                <a:off x="3635896" y="4767534"/>
                <a:ext cx="2808312" cy="492443"/>
              </a:xfrm>
              <a:prstGeom prst="rect">
                <a:avLst/>
              </a:prstGeom>
              <a:blipFill>
                <a:blip r:embed="rId6"/>
                <a:stretch>
                  <a:fillRect/>
                </a:stretch>
              </a:blipFill>
            </p:spPr>
            <p:txBody>
              <a:bodyPr/>
              <a:lstStyle/>
              <a:p>
                <a:r>
                  <a:rPr lang="cs-CZ">
                    <a:noFill/>
                  </a:rPr>
                  <a:t> </a:t>
                </a:r>
              </a:p>
            </p:txBody>
          </p:sp>
        </mc:Fallback>
      </mc:AlternateContent>
      <p:sp>
        <p:nvSpPr>
          <p:cNvPr id="16" name="Obdélník 15">
            <a:extLst>
              <a:ext uri="{FF2B5EF4-FFF2-40B4-BE49-F238E27FC236}">
                <a16:creationId xmlns:a16="http://schemas.microsoft.com/office/drawing/2014/main" id="{FA3F6AB8-6204-474B-A974-AA4E297D4DC6}"/>
              </a:ext>
            </a:extLst>
          </p:cNvPr>
          <p:cNvSpPr/>
          <p:nvPr/>
        </p:nvSpPr>
        <p:spPr>
          <a:xfrm>
            <a:off x="0" y="-27384"/>
            <a:ext cx="9144000" cy="576000"/>
          </a:xfrm>
          <a:prstGeom prst="rect">
            <a:avLst/>
          </a:prstGeom>
          <a:solidFill>
            <a:srgbClr val="DDE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7" name="Šipka doprava 21">
            <a:hlinkClick r:id="" action="ppaction://hlinkshowjump?jump=nextslide"/>
            <a:extLst>
              <a:ext uri="{FF2B5EF4-FFF2-40B4-BE49-F238E27FC236}">
                <a16:creationId xmlns:a16="http://schemas.microsoft.com/office/drawing/2014/main" id="{03956048-DA48-407A-BF0D-F4E75D91C624}"/>
              </a:ext>
            </a:extLst>
          </p:cNvPr>
          <p:cNvSpPr/>
          <p:nvPr/>
        </p:nvSpPr>
        <p:spPr>
          <a:xfrm>
            <a:off x="8216850" y="33537"/>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8" name="Šipka doprava 22">
            <a:hlinkClick r:id="" action="ppaction://hlinkshowjump?jump=previousslide"/>
            <a:extLst>
              <a:ext uri="{FF2B5EF4-FFF2-40B4-BE49-F238E27FC236}">
                <a16:creationId xmlns:a16="http://schemas.microsoft.com/office/drawing/2014/main" id="{0B44492C-2849-4D87-8572-4F1E2BCD7E30}"/>
              </a:ext>
            </a:extLst>
          </p:cNvPr>
          <p:cNvSpPr/>
          <p:nvPr/>
        </p:nvSpPr>
        <p:spPr>
          <a:xfrm flipH="1">
            <a:off x="6134667" y="17241"/>
            <a:ext cx="891654" cy="468000"/>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cs-CZ"/>
          </a:p>
        </p:txBody>
      </p:sp>
      <p:sp>
        <p:nvSpPr>
          <p:cNvPr id="19" name="Rectangle 10">
            <a:extLst>
              <a:ext uri="{FF2B5EF4-FFF2-40B4-BE49-F238E27FC236}">
                <a16:creationId xmlns:a16="http://schemas.microsoft.com/office/drawing/2014/main" id="{5BEA64E2-C6EC-4DE5-BD15-207F7242FB57}"/>
              </a:ext>
            </a:extLst>
          </p:cNvPr>
          <p:cNvSpPr>
            <a:spLocks noChangeArrowheads="1"/>
          </p:cNvSpPr>
          <p:nvPr/>
        </p:nvSpPr>
        <p:spPr bwMode="auto">
          <a:xfrm>
            <a:off x="79946" y="17241"/>
            <a:ext cx="85245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cs-CZ" altLang="cs-CZ" sz="2300" b="1" dirty="0">
                <a:latin typeface="Arial" panose="020B0604020202020204" pitchFamily="34" charset="0"/>
                <a:cs typeface="Arial" panose="020B0604020202020204" pitchFamily="34" charset="0"/>
              </a:rPr>
              <a:t>Slovní úlohy - 8</a:t>
            </a:r>
          </a:p>
        </p:txBody>
      </p:sp>
      <p:sp>
        <p:nvSpPr>
          <p:cNvPr id="20" name="Zaoblený obdélník 24">
            <a:hlinkClick r:id="" action="ppaction://hlinkshowjump?jump=firstslide"/>
            <a:extLst>
              <a:ext uri="{FF2B5EF4-FFF2-40B4-BE49-F238E27FC236}">
                <a16:creationId xmlns:a16="http://schemas.microsoft.com/office/drawing/2014/main" id="{20257B38-A5D6-4B04-8678-F53AABEBA58E}"/>
              </a:ext>
            </a:extLst>
          </p:cNvPr>
          <p:cNvSpPr/>
          <p:nvPr/>
        </p:nvSpPr>
        <p:spPr>
          <a:xfrm>
            <a:off x="7142779" y="17241"/>
            <a:ext cx="976863" cy="468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cs-CZ" sz="2400" dirty="0"/>
              <a:t>menu</a:t>
            </a:r>
          </a:p>
        </p:txBody>
      </p:sp>
      <p:sp>
        <p:nvSpPr>
          <p:cNvPr id="21" name="Text Box 8">
            <a:extLst>
              <a:ext uri="{FF2B5EF4-FFF2-40B4-BE49-F238E27FC236}">
                <a16:creationId xmlns:a16="http://schemas.microsoft.com/office/drawing/2014/main" id="{B641ABD5-95EA-44A5-9F06-3656ADF5FADE}"/>
              </a:ext>
            </a:extLst>
          </p:cNvPr>
          <p:cNvSpPr txBox="1">
            <a:spLocks noChangeArrowheads="1"/>
          </p:cNvSpPr>
          <p:nvPr/>
        </p:nvSpPr>
        <p:spPr bwMode="auto">
          <a:xfrm>
            <a:off x="2979241" y="1601512"/>
            <a:ext cx="108476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600" dirty="0">
                <a:solidFill>
                  <a:schemeClr val="tx1"/>
                </a:solidFill>
                <a:latin typeface="+mn-lt"/>
              </a:rPr>
              <a:t>12 dní</a:t>
            </a:r>
          </a:p>
        </p:txBody>
      </p:sp>
      <p:sp>
        <p:nvSpPr>
          <p:cNvPr id="22" name="Text Box 9">
            <a:extLst>
              <a:ext uri="{FF2B5EF4-FFF2-40B4-BE49-F238E27FC236}">
                <a16:creationId xmlns:a16="http://schemas.microsoft.com/office/drawing/2014/main" id="{1EFA6DB0-3D45-48EC-B58C-1FB7B0D1EBE8}"/>
              </a:ext>
            </a:extLst>
          </p:cNvPr>
          <p:cNvSpPr txBox="1">
            <a:spLocks noChangeArrowheads="1"/>
          </p:cNvSpPr>
          <p:nvPr/>
        </p:nvSpPr>
        <p:spPr bwMode="auto">
          <a:xfrm>
            <a:off x="3046974" y="2177775"/>
            <a:ext cx="94929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5000"/>
              </a:lnSpc>
              <a:spcBef>
                <a:spcPct val="20000"/>
              </a:spcBef>
              <a:buClr>
                <a:schemeClr val="bg2"/>
              </a:buClr>
              <a:buChar char="•"/>
              <a:defRPr sz="3200">
                <a:solidFill>
                  <a:srgbClr val="284C6A"/>
                </a:solidFill>
                <a:latin typeface="Trebuchet MS" pitchFamily="34" charset="0"/>
              </a:defRPr>
            </a:lvl1pPr>
            <a:lvl2pPr marL="742950" indent="-285750" eaLnBrk="0" hangingPunct="0">
              <a:spcBef>
                <a:spcPct val="20000"/>
              </a:spcBef>
              <a:buFont typeface="Trebuchet MS" pitchFamily="34" charset="0"/>
              <a:buChar char="−"/>
              <a:defRPr sz="2800">
                <a:solidFill>
                  <a:schemeClr val="tx1"/>
                </a:solidFill>
                <a:latin typeface="Trebuchet MS" pitchFamily="34" charset="0"/>
              </a:defRPr>
            </a:lvl2pPr>
            <a:lvl3pPr marL="1143000" indent="-228600" eaLnBrk="0" hangingPunct="0">
              <a:spcBef>
                <a:spcPct val="20000"/>
              </a:spcBef>
              <a:buChar char="•"/>
              <a:defRPr sz="2400">
                <a:solidFill>
                  <a:schemeClr val="tx1"/>
                </a:solidFill>
                <a:latin typeface="Trebuchet MS" pitchFamily="34" charset="0"/>
              </a:defRPr>
            </a:lvl3pPr>
            <a:lvl4pPr marL="1600200" indent="-228600" eaLnBrk="0" hangingPunct="0">
              <a:spcBef>
                <a:spcPct val="20000"/>
              </a:spcBef>
              <a:buFont typeface="Trebuchet MS" pitchFamily="34" charset="0"/>
              <a:buChar char="−"/>
              <a:defRPr sz="2000">
                <a:solidFill>
                  <a:schemeClr val="tx1"/>
                </a:solidFill>
                <a:latin typeface="Trebuchet MS" pitchFamily="34" charset="0"/>
              </a:defRPr>
            </a:lvl4pPr>
            <a:lvl5pPr marL="2057400" indent="-228600" eaLnBrk="0" hangingPunct="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lnSpc>
                <a:spcPct val="100000"/>
              </a:lnSpc>
              <a:spcBef>
                <a:spcPct val="50000"/>
              </a:spcBef>
              <a:buClrTx/>
              <a:buFontTx/>
              <a:buNone/>
            </a:pPr>
            <a:r>
              <a:rPr lang="cs-CZ" altLang="cs-CZ" sz="2600" dirty="0">
                <a:solidFill>
                  <a:schemeClr val="tx1"/>
                </a:solidFill>
                <a:latin typeface="+mn-lt"/>
              </a:rPr>
              <a:t>9 dní</a:t>
            </a:r>
          </a:p>
        </p:txBody>
      </p:sp>
    </p:spTree>
    <p:extLst>
      <p:ext uri="{BB962C8B-B14F-4D97-AF65-F5344CB8AC3E}">
        <p14:creationId xmlns:p14="http://schemas.microsoft.com/office/powerpoint/2010/main" val="357206923"/>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7734</TotalTime>
  <Words>6489</Words>
  <Application>Microsoft Office PowerPoint</Application>
  <PresentationFormat>Předvádění na obrazovce (4:3)</PresentationFormat>
  <Paragraphs>1267</Paragraphs>
  <Slides>61</Slides>
  <Notes>2</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61</vt:i4>
      </vt:variant>
    </vt:vector>
  </HeadingPairs>
  <TitlesOfParts>
    <vt:vector size="67" baseType="lpstr">
      <vt:lpstr>Arial</vt:lpstr>
      <vt:lpstr>Calibri</vt:lpstr>
      <vt:lpstr>Cambria Math</vt:lpstr>
      <vt:lpstr>Times New Roman</vt:lpstr>
      <vt:lpstr>Motiv systému Office</vt:lpstr>
      <vt:lpstr>Rovnice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Úklidová firma má umýt všechna okna školy. První den firma umyla jednu šestinu oken školy, druhý den třikrát více oken než první den a zbývá jim ještě umýt 18 oken. Kolik oken má škola? </vt:lpstr>
    </vt:vector>
  </TitlesOfParts>
  <Company>ZS Odolena Voda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Martin Holý</dc:creator>
  <cp:lastModifiedBy>Holý, Martin</cp:lastModifiedBy>
  <cp:revision>483</cp:revision>
  <dcterms:created xsi:type="dcterms:W3CDTF">2011-12-07T20:35:38Z</dcterms:created>
  <dcterms:modified xsi:type="dcterms:W3CDTF">2023-04-04T07:12:41Z</dcterms:modified>
</cp:coreProperties>
</file>