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4" r:id="rId9"/>
    <p:sldId id="265" r:id="rId10"/>
    <p:sldId id="266" r:id="rId11"/>
    <p:sldId id="267" r:id="rId12"/>
    <p:sldId id="268" r:id="rId13"/>
    <p:sldId id="276" r:id="rId14"/>
    <p:sldId id="275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00"/>
    <a:srgbClr val="CC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9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39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3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96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04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4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8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37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64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14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50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E18C-FAD9-4866-9683-5A7DF42488D6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AB2A-83B1-4057-8587-A73E29ADD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21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10"/>
          <p:cNvGrpSpPr>
            <a:grpSpLocks/>
          </p:cNvGrpSpPr>
          <p:nvPr/>
        </p:nvGrpSpPr>
        <p:grpSpPr bwMode="auto">
          <a:xfrm>
            <a:off x="250827" y="260350"/>
            <a:ext cx="2735263" cy="1512888"/>
            <a:chOff x="158" y="164"/>
            <a:chExt cx="1723" cy="953"/>
          </a:xfrm>
        </p:grpSpPr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295" y="164"/>
              <a:ext cx="545" cy="49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9" name="Oval 7"/>
            <p:cNvSpPr>
              <a:spLocks noChangeArrowheads="1"/>
            </p:cNvSpPr>
            <p:nvPr/>
          </p:nvSpPr>
          <p:spPr bwMode="auto">
            <a:xfrm>
              <a:off x="567" y="346"/>
              <a:ext cx="681" cy="681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60" name="AutoShape 8"/>
            <p:cNvSpPr>
              <a:spLocks noChangeArrowheads="1"/>
            </p:cNvSpPr>
            <p:nvPr/>
          </p:nvSpPr>
          <p:spPr bwMode="auto">
            <a:xfrm>
              <a:off x="158" y="346"/>
              <a:ext cx="726" cy="771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61" name="AutoShape 9"/>
            <p:cNvSpPr>
              <a:spLocks noChangeArrowheads="1"/>
            </p:cNvSpPr>
            <p:nvPr/>
          </p:nvSpPr>
          <p:spPr bwMode="auto">
            <a:xfrm rot="10800000">
              <a:off x="793" y="164"/>
              <a:ext cx="1088" cy="454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7 w 21600"/>
                <a:gd name="T13" fmla="*/ 4520 h 21600"/>
                <a:gd name="T14" fmla="*/ 17093 w 21600"/>
                <a:gd name="T15" fmla="*/ 170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53" name="Group 10"/>
          <p:cNvGrpSpPr>
            <a:grpSpLocks/>
          </p:cNvGrpSpPr>
          <p:nvPr/>
        </p:nvGrpSpPr>
        <p:grpSpPr bwMode="auto">
          <a:xfrm>
            <a:off x="3275856" y="2996952"/>
            <a:ext cx="2735262" cy="1512888"/>
            <a:chOff x="158" y="164"/>
            <a:chExt cx="1723" cy="953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295" y="164"/>
              <a:ext cx="545" cy="49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567" y="346"/>
              <a:ext cx="681" cy="681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158" y="346"/>
              <a:ext cx="726" cy="771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10800000">
              <a:off x="793" y="164"/>
              <a:ext cx="1088" cy="454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7 w 21600"/>
                <a:gd name="T13" fmla="*/ 4520 h 21600"/>
                <a:gd name="T14" fmla="*/ 17093 w 21600"/>
                <a:gd name="T15" fmla="*/ 170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" name="Obdélník 15"/>
          <p:cNvSpPr/>
          <p:nvPr/>
        </p:nvSpPr>
        <p:spPr>
          <a:xfrm>
            <a:off x="323528" y="206084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4000" kern="0" dirty="0">
                <a:latin typeface="Verdana" pitchFamily="34" charset="0"/>
              </a:rPr>
              <a:t>Shodnost geometrických útvarů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7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6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1976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91" y="744949"/>
            <a:ext cx="7886700" cy="873671"/>
          </a:xfrm>
        </p:spPr>
        <p:txBody>
          <a:bodyPr>
            <a:normAutofit fontScale="90000"/>
          </a:bodyPr>
          <a:lstStyle/>
          <a:p>
            <a:r>
              <a:rPr lang="cs-CZ" altLang="cs-CZ" sz="4800" b="1" dirty="0">
                <a:solidFill>
                  <a:srgbClr val="FF0000"/>
                </a:solidFill>
              </a:rPr>
              <a:t>Věta o shodnosti trojúhelníků </a:t>
            </a:r>
            <a:r>
              <a:rPr lang="cs-CZ" altLang="cs-CZ" sz="4800" b="1" dirty="0" err="1">
                <a:solidFill>
                  <a:srgbClr val="FF0000"/>
                </a:solidFill>
              </a:rPr>
              <a:t>sus</a:t>
            </a:r>
            <a:endParaRPr lang="cs-CZ" altLang="cs-CZ" sz="4800" b="1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91797"/>
            <a:ext cx="7886700" cy="935376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/>
              <a:t>Jestliže se dva trojúhelníky shodují </a:t>
            </a:r>
            <a:r>
              <a:rPr lang="cs-CZ" altLang="cs-CZ" dirty="0">
                <a:solidFill>
                  <a:srgbClr val="FF0000"/>
                </a:solidFill>
              </a:rPr>
              <a:t>ve dvou stranách a úhlu jimi sevřeném</a:t>
            </a:r>
            <a:r>
              <a:rPr lang="cs-CZ" altLang="cs-CZ" dirty="0"/>
              <a:t>, pak jsou shodné.</a:t>
            </a:r>
          </a:p>
          <a:p>
            <a:pPr eaLnBrk="1" hangingPunct="1"/>
            <a:endParaRPr lang="cs-CZ" altLang="cs-CZ" dirty="0"/>
          </a:p>
        </p:txBody>
      </p:sp>
      <p:grpSp>
        <p:nvGrpSpPr>
          <p:cNvPr id="11268" name="Group 43"/>
          <p:cNvGrpSpPr>
            <a:grpSpLocks/>
          </p:cNvGrpSpPr>
          <p:nvPr/>
        </p:nvGrpSpPr>
        <p:grpSpPr bwMode="auto">
          <a:xfrm>
            <a:off x="1042990" y="3765765"/>
            <a:ext cx="6396037" cy="3016250"/>
            <a:chOff x="657" y="1979"/>
            <a:chExt cx="4029" cy="1900"/>
          </a:xfrm>
        </p:grpSpPr>
        <p:sp>
          <p:nvSpPr>
            <p:cNvPr id="11269" name="Arc 38"/>
            <p:cNvSpPr>
              <a:spLocks/>
            </p:cNvSpPr>
            <p:nvPr/>
          </p:nvSpPr>
          <p:spPr bwMode="auto">
            <a:xfrm rot="3741041">
              <a:off x="3453" y="2281"/>
              <a:ext cx="182" cy="233"/>
            </a:xfrm>
            <a:custGeom>
              <a:avLst/>
              <a:gdLst>
                <a:gd name="T0" fmla="*/ 0 w 21600"/>
                <a:gd name="T1" fmla="*/ 0 h 22210"/>
                <a:gd name="T2" fmla="*/ 0 w 21600"/>
                <a:gd name="T3" fmla="*/ 0 h 22210"/>
                <a:gd name="T4" fmla="*/ 0 w 21600"/>
                <a:gd name="T5" fmla="*/ 0 h 222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210"/>
                <a:gd name="T11" fmla="*/ 21600 w 21600"/>
                <a:gd name="T12" fmla="*/ 22210 h 22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210" fill="none" extrusionOk="0">
                  <a:moveTo>
                    <a:pt x="1510" y="-1"/>
                  </a:moveTo>
                  <a:cubicBezTo>
                    <a:pt x="12825" y="792"/>
                    <a:pt x="21600" y="10203"/>
                    <a:pt x="21600" y="21547"/>
                  </a:cubicBezTo>
                  <a:cubicBezTo>
                    <a:pt x="21600" y="21768"/>
                    <a:pt x="21596" y="21989"/>
                    <a:pt x="21589" y="22209"/>
                  </a:cubicBezTo>
                </a:path>
                <a:path w="21600" h="22210" stroke="0" extrusionOk="0">
                  <a:moveTo>
                    <a:pt x="1510" y="-1"/>
                  </a:moveTo>
                  <a:cubicBezTo>
                    <a:pt x="12825" y="792"/>
                    <a:pt x="21600" y="10203"/>
                    <a:pt x="21600" y="21547"/>
                  </a:cubicBezTo>
                  <a:cubicBezTo>
                    <a:pt x="21600" y="21768"/>
                    <a:pt x="21596" y="21989"/>
                    <a:pt x="21589" y="22209"/>
                  </a:cubicBezTo>
                  <a:lnTo>
                    <a:pt x="0" y="21547"/>
                  </a:lnTo>
                  <a:lnTo>
                    <a:pt x="1510" y="-1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1270" name="Group 42"/>
            <p:cNvGrpSpPr>
              <a:grpSpLocks/>
            </p:cNvGrpSpPr>
            <p:nvPr/>
          </p:nvGrpSpPr>
          <p:grpSpPr bwMode="auto">
            <a:xfrm>
              <a:off x="657" y="1979"/>
              <a:ext cx="4029" cy="1900"/>
              <a:chOff x="657" y="1979"/>
              <a:chExt cx="4029" cy="1900"/>
            </a:xfrm>
          </p:grpSpPr>
          <p:sp>
            <p:nvSpPr>
              <p:cNvPr id="11271" name="Arc 37"/>
              <p:cNvSpPr>
                <a:spLocks/>
              </p:cNvSpPr>
              <p:nvPr/>
            </p:nvSpPr>
            <p:spPr bwMode="auto">
              <a:xfrm>
                <a:off x="1020" y="2931"/>
                <a:ext cx="182" cy="234"/>
              </a:xfrm>
              <a:custGeom>
                <a:avLst/>
                <a:gdLst>
                  <a:gd name="T0" fmla="*/ 0 w 21600"/>
                  <a:gd name="T1" fmla="*/ 0 h 22263"/>
                  <a:gd name="T2" fmla="*/ 0 w 21600"/>
                  <a:gd name="T3" fmla="*/ 0 h 22263"/>
                  <a:gd name="T4" fmla="*/ 0 w 21600"/>
                  <a:gd name="T5" fmla="*/ 0 h 2226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263"/>
                  <a:gd name="T11" fmla="*/ 21600 w 21600"/>
                  <a:gd name="T12" fmla="*/ 22263 h 222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263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1821"/>
                      <a:pt x="21596" y="22042"/>
                      <a:pt x="21589" y="22262"/>
                    </a:cubicBezTo>
                  </a:path>
                  <a:path w="21600" h="22263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1821"/>
                      <a:pt x="21596" y="22042"/>
                      <a:pt x="21589" y="22262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1272" name="Group 41"/>
              <p:cNvGrpSpPr>
                <a:grpSpLocks/>
              </p:cNvGrpSpPr>
              <p:nvPr/>
            </p:nvGrpSpPr>
            <p:grpSpPr bwMode="auto">
              <a:xfrm>
                <a:off x="657" y="1979"/>
                <a:ext cx="4029" cy="1900"/>
                <a:chOff x="657" y="1979"/>
                <a:chExt cx="4029" cy="1900"/>
              </a:xfrm>
            </p:grpSpPr>
            <p:grpSp>
              <p:nvGrpSpPr>
                <p:cNvPr id="11273" name="Group 21"/>
                <p:cNvGrpSpPr>
                  <a:grpSpLocks/>
                </p:cNvGrpSpPr>
                <p:nvPr/>
              </p:nvGrpSpPr>
              <p:grpSpPr bwMode="auto">
                <a:xfrm>
                  <a:off x="657" y="1979"/>
                  <a:ext cx="4029" cy="1900"/>
                  <a:chOff x="657" y="1979"/>
                  <a:chExt cx="4029" cy="1900"/>
                </a:xfrm>
              </p:grpSpPr>
              <p:grpSp>
                <p:nvGrpSpPr>
                  <p:cNvPr id="1127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657" y="2115"/>
                    <a:ext cx="2132" cy="1384"/>
                    <a:chOff x="385" y="1616"/>
                    <a:chExt cx="2132" cy="1384"/>
                  </a:xfrm>
                </p:grpSpPr>
                <p:grpSp>
                  <p:nvGrpSpPr>
                    <p:cNvPr id="11284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12" y="1888"/>
                      <a:ext cx="1633" cy="862"/>
                      <a:chOff x="612" y="1888"/>
                      <a:chExt cx="1633" cy="862"/>
                    </a:xfrm>
                  </p:grpSpPr>
                  <p:sp>
                    <p:nvSpPr>
                      <p:cNvPr id="11288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12" y="1888"/>
                        <a:ext cx="454" cy="7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1289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66" y="1888"/>
                        <a:ext cx="1179" cy="86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1290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612" y="2659"/>
                        <a:ext cx="1633" cy="9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1128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5" y="2659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A</a:t>
                      </a:r>
                    </a:p>
                  </p:txBody>
                </p:sp>
                <p:sp>
                  <p:nvSpPr>
                    <p:cNvPr id="1128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54" y="2750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B</a:t>
                      </a:r>
                    </a:p>
                  </p:txBody>
                </p:sp>
                <p:sp>
                  <p:nvSpPr>
                    <p:cNvPr id="1128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0" y="1616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C</a:t>
                      </a:r>
                    </a:p>
                  </p:txBody>
                </p:sp>
              </p:grpSp>
              <p:grpSp>
                <p:nvGrpSpPr>
                  <p:cNvPr id="11277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6" y="1979"/>
                    <a:ext cx="1670" cy="1900"/>
                    <a:chOff x="2653" y="1916"/>
                    <a:chExt cx="1670" cy="1900"/>
                  </a:xfrm>
                </p:grpSpPr>
                <p:sp>
                  <p:nvSpPr>
                    <p:cNvPr id="11278" name="Line 31"/>
                    <p:cNvSpPr>
                      <a:spLocks noChangeShapeType="1"/>
                    </p:cNvSpPr>
                    <p:nvPr/>
                  </p:nvSpPr>
                  <p:spPr bwMode="auto">
                    <a:xfrm rot="2914361" flipH="1">
                      <a:off x="3158" y="1802"/>
                      <a:ext cx="454" cy="7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1279" name="Line 32"/>
                    <p:cNvSpPr>
                      <a:spLocks noChangeShapeType="1"/>
                    </p:cNvSpPr>
                    <p:nvPr/>
                  </p:nvSpPr>
                  <p:spPr bwMode="auto">
                    <a:xfrm rot="2914361">
                      <a:off x="3302" y="2400"/>
                      <a:ext cx="1179" cy="86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1280" name="Line 33"/>
                    <p:cNvSpPr>
                      <a:spLocks noChangeShapeType="1"/>
                    </p:cNvSpPr>
                    <p:nvPr/>
                  </p:nvSpPr>
                  <p:spPr bwMode="auto">
                    <a:xfrm rot="2914361" flipH="1" flipV="1">
                      <a:off x="2635" y="2870"/>
                      <a:ext cx="1633" cy="9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1281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3" y="2160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A´</a:t>
                      </a:r>
                    </a:p>
                  </p:txBody>
                </p:sp>
                <p:sp>
                  <p:nvSpPr>
                    <p:cNvPr id="11282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33" y="3566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B´</a:t>
                      </a:r>
                    </a:p>
                  </p:txBody>
                </p:sp>
                <p:sp>
                  <p:nvSpPr>
                    <p:cNvPr id="11283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 rot="-147122">
                      <a:off x="3783" y="1916"/>
                      <a:ext cx="36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</a:pPr>
                      <a:r>
                        <a:rPr lang="cs-CZ" altLang="cs-CZ" sz="2000" b="1"/>
                        <a:t>C´</a:t>
                      </a:r>
                    </a:p>
                  </p:txBody>
                </p:sp>
              </p:grpSp>
            </p:grpSp>
            <p:sp>
              <p:nvSpPr>
                <p:cNvPr id="11274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930" y="2931"/>
                  <a:ext cx="22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cs-CZ" sz="2000" b="1">
                      <a:cs typeface="Arial" panose="020B0604020202020204" pitchFamily="34" charset="0"/>
                    </a:rPr>
                    <a:t>α</a:t>
                  </a:r>
                </a:p>
              </p:txBody>
            </p:sp>
            <p:sp>
              <p:nvSpPr>
                <p:cNvPr id="11275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379" y="2251"/>
                  <a:ext cx="36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cs-CZ" sz="2000" b="1">
                      <a:cs typeface="Arial" panose="020B0604020202020204" pitchFamily="34" charset="0"/>
                    </a:rPr>
                    <a:t>α</a:t>
                  </a:r>
                  <a:r>
                    <a:rPr lang="cs-CZ" altLang="cs-CZ" sz="2000" b="1">
                      <a:cs typeface="Arial" panose="020B0604020202020204" pitchFamily="34" charset="0"/>
                    </a:rPr>
                    <a:t>´</a:t>
                  </a:r>
                  <a:endParaRPr lang="el-GR" altLang="cs-CZ" sz="2000" b="1"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Zahnutá šipka doleva 2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962563" y="4621516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378434" y="5622932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435787" y="4634135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776274" y="4851398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a´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5678427" y="5194670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c´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710831" y="3712160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b´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88591" y="3415819"/>
            <a:ext cx="145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ym typeface="Symbol"/>
              </a:rPr>
              <a:t></a:t>
            </a:r>
            <a:r>
              <a:rPr lang="cs-CZ" sz="2800" dirty="0"/>
              <a:t> = </a:t>
            </a:r>
            <a:r>
              <a:rPr lang="cs-CZ" sz="2800" dirty="0">
                <a:sym typeface="Symbol"/>
              </a:rPr>
              <a:t></a:t>
            </a:r>
            <a:r>
              <a:rPr lang="cs-CZ" sz="2800" dirty="0"/>
              <a:t>´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259631" y="2492801"/>
            <a:ext cx="1307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b = b´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280856" y="2963350"/>
            <a:ext cx="968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 = c´</a:t>
            </a:r>
          </a:p>
        </p:txBody>
      </p:sp>
      <p:sp>
        <p:nvSpPr>
          <p:cNvPr id="42" name="Šipka doprava 41"/>
          <p:cNvSpPr/>
          <p:nvPr/>
        </p:nvSpPr>
        <p:spPr>
          <a:xfrm>
            <a:off x="2365826" y="3017262"/>
            <a:ext cx="584129" cy="35640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 Box 54"/>
          <p:cNvSpPr txBox="1">
            <a:spLocks noChangeArrowheads="1"/>
          </p:cNvSpPr>
          <p:nvPr/>
        </p:nvSpPr>
        <p:spPr bwMode="auto">
          <a:xfrm>
            <a:off x="3135997" y="2909191"/>
            <a:ext cx="131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ABC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4449989" y="2860434"/>
            <a:ext cx="381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4681769" y="2916451"/>
            <a:ext cx="1671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A´B´C´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536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363" y="756787"/>
            <a:ext cx="7886700" cy="871049"/>
          </a:xfrm>
        </p:spPr>
        <p:txBody>
          <a:bodyPr>
            <a:normAutofit fontScale="90000"/>
          </a:bodyPr>
          <a:lstStyle/>
          <a:p>
            <a:r>
              <a:rPr lang="cs-CZ" altLang="cs-CZ" sz="4800" b="1" dirty="0">
                <a:solidFill>
                  <a:srgbClr val="FF0000"/>
                </a:solidFill>
              </a:rPr>
              <a:t>Věta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sz="4800" b="1" dirty="0">
                <a:solidFill>
                  <a:srgbClr val="FF0000"/>
                </a:solidFill>
              </a:rPr>
              <a:t>o shodnosti trojúhelníků usu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2"/>
            <a:ext cx="8229600" cy="90046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/>
              <a:t>Jestliže se dva trojúhelníky shodují </a:t>
            </a:r>
            <a:r>
              <a:rPr lang="cs-CZ" altLang="cs-CZ" dirty="0">
                <a:solidFill>
                  <a:srgbClr val="FF0000"/>
                </a:solidFill>
              </a:rPr>
              <a:t>v jedné straně a ve dvou úhlech k této straně přilehlých</a:t>
            </a:r>
            <a:r>
              <a:rPr lang="cs-CZ" altLang="cs-CZ" dirty="0"/>
              <a:t>, pak jsou shodné.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  <p:sp>
        <p:nvSpPr>
          <p:cNvPr id="12292" name="Arc 47"/>
          <p:cNvSpPr>
            <a:spLocks/>
          </p:cNvSpPr>
          <p:nvPr/>
        </p:nvSpPr>
        <p:spPr bwMode="auto">
          <a:xfrm flipH="1">
            <a:off x="3203575" y="5304971"/>
            <a:ext cx="215900" cy="433388"/>
          </a:xfrm>
          <a:custGeom>
            <a:avLst/>
            <a:gdLst>
              <a:gd name="T0" fmla="*/ 0 w 21542"/>
              <a:gd name="T1" fmla="*/ 0 h 21600"/>
              <a:gd name="T2" fmla="*/ 21686324 w 21542"/>
              <a:gd name="T3" fmla="*/ 161716987 h 21600"/>
              <a:gd name="T4" fmla="*/ 0 w 21542"/>
              <a:gd name="T5" fmla="*/ 174470953 h 21600"/>
              <a:gd name="T6" fmla="*/ 0 60000 65536"/>
              <a:gd name="T7" fmla="*/ 0 60000 65536"/>
              <a:gd name="T8" fmla="*/ 0 60000 65536"/>
              <a:gd name="T9" fmla="*/ 0 w 21542"/>
              <a:gd name="T10" fmla="*/ 0 h 21600"/>
              <a:gd name="T11" fmla="*/ 21542 w 2154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2" h="21600" fill="none" extrusionOk="0">
                <a:moveTo>
                  <a:pt x="-1" y="0"/>
                </a:moveTo>
                <a:cubicBezTo>
                  <a:pt x="11316" y="0"/>
                  <a:pt x="20714" y="8734"/>
                  <a:pt x="21542" y="20020"/>
                </a:cubicBezTo>
              </a:path>
              <a:path w="21542" h="21600" stroke="0" extrusionOk="0">
                <a:moveTo>
                  <a:pt x="-1" y="0"/>
                </a:moveTo>
                <a:cubicBezTo>
                  <a:pt x="11316" y="0"/>
                  <a:pt x="20714" y="8734"/>
                  <a:pt x="21542" y="2002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3" name="Arc 49"/>
          <p:cNvSpPr>
            <a:spLocks/>
          </p:cNvSpPr>
          <p:nvPr/>
        </p:nvSpPr>
        <p:spPr bwMode="auto">
          <a:xfrm rot="11567114" flipV="1">
            <a:off x="6445252" y="5527221"/>
            <a:ext cx="327025" cy="287338"/>
          </a:xfrm>
          <a:custGeom>
            <a:avLst/>
            <a:gdLst>
              <a:gd name="T0" fmla="*/ 0 w 24625"/>
              <a:gd name="T1" fmla="*/ 501338 h 21600"/>
              <a:gd name="T2" fmla="*/ 57675364 w 24625"/>
              <a:gd name="T3" fmla="*/ 50847745 h 21600"/>
              <a:gd name="T4" fmla="*/ 7085068 w 24625"/>
              <a:gd name="T5" fmla="*/ 50847745 h 21600"/>
              <a:gd name="T6" fmla="*/ 0 60000 65536"/>
              <a:gd name="T7" fmla="*/ 0 60000 65536"/>
              <a:gd name="T8" fmla="*/ 0 60000 65536"/>
              <a:gd name="T9" fmla="*/ 0 w 24625"/>
              <a:gd name="T10" fmla="*/ 0 h 21600"/>
              <a:gd name="T11" fmla="*/ 24625 w 246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625" h="21600" fill="none" extrusionOk="0">
                <a:moveTo>
                  <a:pt x="-1" y="212"/>
                </a:moveTo>
                <a:cubicBezTo>
                  <a:pt x="1002" y="71"/>
                  <a:pt x="2012" y="-1"/>
                  <a:pt x="3025" y="0"/>
                </a:cubicBezTo>
                <a:cubicBezTo>
                  <a:pt x="14954" y="0"/>
                  <a:pt x="24625" y="9670"/>
                  <a:pt x="24625" y="21600"/>
                </a:cubicBezTo>
              </a:path>
              <a:path w="24625" h="21600" stroke="0" extrusionOk="0">
                <a:moveTo>
                  <a:pt x="-1" y="212"/>
                </a:moveTo>
                <a:cubicBezTo>
                  <a:pt x="1002" y="71"/>
                  <a:pt x="2012" y="-1"/>
                  <a:pt x="3025" y="0"/>
                </a:cubicBezTo>
                <a:cubicBezTo>
                  <a:pt x="14954" y="0"/>
                  <a:pt x="24625" y="9670"/>
                  <a:pt x="24625" y="21600"/>
                </a:cubicBezTo>
                <a:lnTo>
                  <a:pt x="3025" y="21600"/>
                </a:lnTo>
                <a:lnTo>
                  <a:pt x="-1" y="21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2294" name="Group 75"/>
          <p:cNvGrpSpPr>
            <a:grpSpLocks/>
          </p:cNvGrpSpPr>
          <p:nvPr/>
        </p:nvGrpSpPr>
        <p:grpSpPr bwMode="auto">
          <a:xfrm>
            <a:off x="1042990" y="3722234"/>
            <a:ext cx="6396037" cy="3016250"/>
            <a:chOff x="657" y="1979"/>
            <a:chExt cx="4029" cy="1900"/>
          </a:xfrm>
        </p:grpSpPr>
        <p:grpSp>
          <p:nvGrpSpPr>
            <p:cNvPr id="12295" name="Group 23"/>
            <p:cNvGrpSpPr>
              <a:grpSpLocks/>
            </p:cNvGrpSpPr>
            <p:nvPr/>
          </p:nvGrpSpPr>
          <p:grpSpPr bwMode="auto">
            <a:xfrm>
              <a:off x="657" y="1979"/>
              <a:ext cx="4029" cy="1900"/>
              <a:chOff x="657" y="1979"/>
              <a:chExt cx="4029" cy="1900"/>
            </a:xfrm>
          </p:grpSpPr>
          <p:sp>
            <p:nvSpPr>
              <p:cNvPr id="12298" name="Arc 24"/>
              <p:cNvSpPr>
                <a:spLocks/>
              </p:cNvSpPr>
              <p:nvPr/>
            </p:nvSpPr>
            <p:spPr bwMode="auto">
              <a:xfrm rot="3741041">
                <a:off x="3453" y="2281"/>
                <a:ext cx="182" cy="233"/>
              </a:xfrm>
              <a:custGeom>
                <a:avLst/>
                <a:gdLst>
                  <a:gd name="T0" fmla="*/ 0 w 21600"/>
                  <a:gd name="T1" fmla="*/ 0 h 22210"/>
                  <a:gd name="T2" fmla="*/ 0 w 21600"/>
                  <a:gd name="T3" fmla="*/ 0 h 22210"/>
                  <a:gd name="T4" fmla="*/ 0 w 21600"/>
                  <a:gd name="T5" fmla="*/ 0 h 2221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210"/>
                  <a:gd name="T11" fmla="*/ 21600 w 21600"/>
                  <a:gd name="T12" fmla="*/ 22210 h 222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210" fill="none" extrusionOk="0">
                    <a:moveTo>
                      <a:pt x="1510" y="-1"/>
                    </a:moveTo>
                    <a:cubicBezTo>
                      <a:pt x="12825" y="792"/>
                      <a:pt x="21600" y="10203"/>
                      <a:pt x="21600" y="21547"/>
                    </a:cubicBezTo>
                    <a:cubicBezTo>
                      <a:pt x="21600" y="21768"/>
                      <a:pt x="21596" y="21989"/>
                      <a:pt x="21589" y="22209"/>
                    </a:cubicBezTo>
                  </a:path>
                  <a:path w="21600" h="22210" stroke="0" extrusionOk="0">
                    <a:moveTo>
                      <a:pt x="1510" y="-1"/>
                    </a:moveTo>
                    <a:cubicBezTo>
                      <a:pt x="12825" y="792"/>
                      <a:pt x="21600" y="10203"/>
                      <a:pt x="21600" y="21547"/>
                    </a:cubicBezTo>
                    <a:cubicBezTo>
                      <a:pt x="21600" y="21768"/>
                      <a:pt x="21596" y="21989"/>
                      <a:pt x="21589" y="22209"/>
                    </a:cubicBezTo>
                    <a:lnTo>
                      <a:pt x="0" y="21547"/>
                    </a:lnTo>
                    <a:lnTo>
                      <a:pt x="1510" y="-1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2299" name="Group 25"/>
              <p:cNvGrpSpPr>
                <a:grpSpLocks/>
              </p:cNvGrpSpPr>
              <p:nvPr/>
            </p:nvGrpSpPr>
            <p:grpSpPr bwMode="auto">
              <a:xfrm>
                <a:off x="657" y="1979"/>
                <a:ext cx="4029" cy="1900"/>
                <a:chOff x="657" y="1979"/>
                <a:chExt cx="4029" cy="1900"/>
              </a:xfrm>
            </p:grpSpPr>
            <p:sp>
              <p:nvSpPr>
                <p:cNvPr id="12300" name="Arc 26"/>
                <p:cNvSpPr>
                  <a:spLocks/>
                </p:cNvSpPr>
                <p:nvPr/>
              </p:nvSpPr>
              <p:spPr bwMode="auto">
                <a:xfrm>
                  <a:off x="1020" y="2931"/>
                  <a:ext cx="182" cy="234"/>
                </a:xfrm>
                <a:custGeom>
                  <a:avLst/>
                  <a:gdLst>
                    <a:gd name="T0" fmla="*/ 0 w 21600"/>
                    <a:gd name="T1" fmla="*/ 0 h 22263"/>
                    <a:gd name="T2" fmla="*/ 0 w 21600"/>
                    <a:gd name="T3" fmla="*/ 0 h 22263"/>
                    <a:gd name="T4" fmla="*/ 0 w 21600"/>
                    <a:gd name="T5" fmla="*/ 0 h 2226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2263"/>
                    <a:gd name="T11" fmla="*/ 21600 w 21600"/>
                    <a:gd name="T12" fmla="*/ 22263 h 2226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2263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821"/>
                        <a:pt x="21596" y="22042"/>
                        <a:pt x="21589" y="22262"/>
                      </a:cubicBezTo>
                    </a:path>
                    <a:path w="21600" h="22263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821"/>
                        <a:pt x="21596" y="22042"/>
                        <a:pt x="21589" y="22262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12301" name="Group 27"/>
                <p:cNvGrpSpPr>
                  <a:grpSpLocks/>
                </p:cNvGrpSpPr>
                <p:nvPr/>
              </p:nvGrpSpPr>
              <p:grpSpPr bwMode="auto">
                <a:xfrm>
                  <a:off x="657" y="1979"/>
                  <a:ext cx="4029" cy="1900"/>
                  <a:chOff x="657" y="1979"/>
                  <a:chExt cx="4029" cy="1900"/>
                </a:xfrm>
              </p:grpSpPr>
              <p:grpSp>
                <p:nvGrpSpPr>
                  <p:cNvPr id="12302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657" y="1979"/>
                    <a:ext cx="4029" cy="1900"/>
                    <a:chOff x="657" y="1979"/>
                    <a:chExt cx="4029" cy="1900"/>
                  </a:xfrm>
                </p:grpSpPr>
                <p:grpSp>
                  <p:nvGrpSpPr>
                    <p:cNvPr id="12305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57" y="2115"/>
                      <a:ext cx="2132" cy="1384"/>
                      <a:chOff x="385" y="1616"/>
                      <a:chExt cx="2132" cy="1384"/>
                    </a:xfrm>
                  </p:grpSpPr>
                  <p:grpSp>
                    <p:nvGrpSpPr>
                      <p:cNvPr id="12313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12" y="1888"/>
                        <a:ext cx="1633" cy="862"/>
                        <a:chOff x="612" y="1888"/>
                        <a:chExt cx="1633" cy="862"/>
                      </a:xfrm>
                    </p:grpSpPr>
                    <p:sp>
                      <p:nvSpPr>
                        <p:cNvPr id="12317" name="Line 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12" y="1888"/>
                          <a:ext cx="454" cy="771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2318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66" y="1888"/>
                          <a:ext cx="1179" cy="862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2319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612" y="2659"/>
                          <a:ext cx="1633" cy="91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12314" name="Text Box 3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5" y="2659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 dirty="0"/>
                          <a:t>A</a:t>
                        </a:r>
                      </a:p>
                    </p:txBody>
                  </p:sp>
                  <p:sp>
                    <p:nvSpPr>
                      <p:cNvPr id="12315" name="Text Box 3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154" y="2750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 dirty="0"/>
                          <a:t>B</a:t>
                        </a:r>
                      </a:p>
                    </p:txBody>
                  </p:sp>
                  <p:sp>
                    <p:nvSpPr>
                      <p:cNvPr id="12316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30" y="1616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/>
                          <a:t>C</a:t>
                        </a:r>
                      </a:p>
                    </p:txBody>
                  </p:sp>
                </p:grpSp>
                <p:grpSp>
                  <p:nvGrpSpPr>
                    <p:cNvPr id="12306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16" y="1979"/>
                      <a:ext cx="1670" cy="1900"/>
                      <a:chOff x="2653" y="1916"/>
                      <a:chExt cx="1670" cy="1900"/>
                    </a:xfrm>
                  </p:grpSpPr>
                  <p:sp>
                    <p:nvSpPr>
                      <p:cNvPr id="12307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 rot="2914361" flipH="1">
                        <a:off x="3158" y="1802"/>
                        <a:ext cx="454" cy="7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2308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 rot="2914361">
                        <a:off x="3302" y="2400"/>
                        <a:ext cx="1179" cy="86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2309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 rot="2914361" flipH="1" flipV="1">
                        <a:off x="2635" y="2870"/>
                        <a:ext cx="1633" cy="9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2310" name="Text Box 4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53" y="2160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/>
                          <a:t>A´</a:t>
                        </a:r>
                      </a:p>
                    </p:txBody>
                  </p:sp>
                  <p:sp>
                    <p:nvSpPr>
                      <p:cNvPr id="12311" name="Text Box 4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33" y="3566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/>
                          <a:t>B´</a:t>
                        </a:r>
                      </a:p>
                    </p:txBody>
                  </p:sp>
                  <p:sp>
                    <p:nvSpPr>
                      <p:cNvPr id="12312" name="Text Box 4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-147122">
                        <a:off x="3783" y="1916"/>
                        <a:ext cx="36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</a:pPr>
                        <a:r>
                          <a:rPr lang="cs-CZ" altLang="cs-CZ" sz="2000" b="1"/>
                          <a:t>C´</a:t>
                        </a:r>
                      </a:p>
                    </p:txBody>
                  </p:sp>
                </p:grpSp>
              </p:grpSp>
              <p:sp>
                <p:nvSpPr>
                  <p:cNvPr id="12303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30" y="2931"/>
                    <a:ext cx="227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l-GR" altLang="cs-CZ" sz="2000" b="1">
                        <a:cs typeface="Arial" panose="020B0604020202020204" pitchFamily="34" charset="0"/>
                      </a:rPr>
                      <a:t>α</a:t>
                    </a:r>
                  </a:p>
                </p:txBody>
              </p:sp>
              <p:sp>
                <p:nvSpPr>
                  <p:cNvPr id="12304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79" y="2251"/>
                    <a:ext cx="36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l-GR" altLang="cs-CZ" sz="2000" b="1">
                        <a:cs typeface="Arial" panose="020B0604020202020204" pitchFamily="34" charset="0"/>
                      </a:rPr>
                      <a:t>α</a:t>
                    </a:r>
                    <a:r>
                      <a:rPr lang="cs-CZ" altLang="cs-CZ" sz="2000" b="1">
                        <a:cs typeface="Arial" panose="020B0604020202020204" pitchFamily="34" charset="0"/>
                      </a:rPr>
                      <a:t>´</a:t>
                    </a:r>
                    <a:endParaRPr lang="el-GR" altLang="cs-CZ" sz="2000" b="1"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2296" name="Text Box 73"/>
            <p:cNvSpPr txBox="1">
              <a:spLocks noChangeArrowheads="1"/>
            </p:cNvSpPr>
            <p:nvPr/>
          </p:nvSpPr>
          <p:spPr bwMode="auto">
            <a:xfrm>
              <a:off x="2064" y="2976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cs-CZ" sz="2000" b="1">
                  <a:cs typeface="Arial" panose="020B0604020202020204" pitchFamily="34" charset="0"/>
                </a:rPr>
                <a:t>β</a:t>
              </a:r>
            </a:p>
          </p:txBody>
        </p:sp>
        <p:sp>
          <p:nvSpPr>
            <p:cNvPr id="12297" name="Text Box 74"/>
            <p:cNvSpPr txBox="1">
              <a:spLocks noChangeArrowheads="1"/>
            </p:cNvSpPr>
            <p:nvPr/>
          </p:nvSpPr>
          <p:spPr bwMode="auto">
            <a:xfrm>
              <a:off x="4059" y="3158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cs-CZ" sz="2000" b="1">
                  <a:cs typeface="Arial" panose="020B0604020202020204" pitchFamily="34" charset="0"/>
                </a:rPr>
                <a:t>β</a:t>
              </a:r>
              <a:r>
                <a:rPr lang="cs-CZ" altLang="cs-CZ" sz="2000" b="1">
                  <a:cs typeface="Arial" panose="020B0604020202020204" pitchFamily="34" charset="0"/>
                </a:rPr>
                <a:t>´</a:t>
              </a:r>
              <a:endParaRPr lang="el-GR" altLang="cs-CZ" sz="2000" b="1">
                <a:cs typeface="Arial" panose="020B0604020202020204" pitchFamily="34" charset="0"/>
              </a:endParaRPr>
            </a:p>
          </p:txBody>
        </p:sp>
      </p:grp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7" name="Obrázek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962563" y="4621516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378434" y="5622932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435787" y="4634135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6776274" y="4851398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a´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678427" y="5194670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c´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10831" y="3712160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b´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88591" y="3415819"/>
            <a:ext cx="145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ym typeface="Symbol"/>
              </a:rPr>
              <a:t></a:t>
            </a:r>
            <a:r>
              <a:rPr lang="cs-CZ" sz="2800" dirty="0"/>
              <a:t> = </a:t>
            </a:r>
            <a:r>
              <a:rPr lang="cs-CZ" sz="2800" dirty="0">
                <a:sym typeface="Symbol"/>
              </a:rPr>
              <a:t></a:t>
            </a:r>
            <a:r>
              <a:rPr lang="cs-CZ" sz="2800" dirty="0"/>
              <a:t>´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301071" y="3013606"/>
            <a:ext cx="1307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ym typeface="Symbol"/>
              </a:rPr>
              <a:t> </a:t>
            </a:r>
            <a:r>
              <a:rPr lang="cs-CZ" sz="2800" dirty="0"/>
              <a:t>= </a:t>
            </a:r>
            <a:r>
              <a:rPr lang="cs-CZ" sz="2800" dirty="0">
                <a:sym typeface="Symbol"/>
              </a:rPr>
              <a:t></a:t>
            </a:r>
            <a:r>
              <a:rPr lang="cs-CZ" sz="2800" dirty="0"/>
              <a:t>´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1338912" y="2571472"/>
            <a:ext cx="968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 = c´</a:t>
            </a:r>
          </a:p>
        </p:txBody>
      </p:sp>
      <p:sp>
        <p:nvSpPr>
          <p:cNvPr id="48" name="Šipka doprava 47"/>
          <p:cNvSpPr/>
          <p:nvPr/>
        </p:nvSpPr>
        <p:spPr>
          <a:xfrm>
            <a:off x="2365826" y="3017262"/>
            <a:ext cx="584129" cy="35640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3135997" y="2909191"/>
            <a:ext cx="131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ABC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  <p:sp>
        <p:nvSpPr>
          <p:cNvPr id="50" name="Text Box 61"/>
          <p:cNvSpPr txBox="1">
            <a:spLocks noChangeArrowheads="1"/>
          </p:cNvSpPr>
          <p:nvPr/>
        </p:nvSpPr>
        <p:spPr bwMode="auto">
          <a:xfrm>
            <a:off x="4449989" y="2860434"/>
            <a:ext cx="381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4681769" y="2916451"/>
            <a:ext cx="1671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A´B´C´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604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292" grpId="0" animBg="1"/>
      <p:bldP spid="12293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délník 39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27657" name="Arc 9"/>
          <p:cNvSpPr>
            <a:spLocks/>
          </p:cNvSpPr>
          <p:nvPr/>
        </p:nvSpPr>
        <p:spPr bwMode="auto">
          <a:xfrm rot="1949913" flipV="1">
            <a:off x="4294188" y="3066814"/>
            <a:ext cx="3238500" cy="1454150"/>
          </a:xfrm>
          <a:custGeom>
            <a:avLst/>
            <a:gdLst>
              <a:gd name="T0" fmla="*/ 0 w 19152"/>
              <a:gd name="T1" fmla="*/ 16474644 h 21600"/>
              <a:gd name="T2" fmla="*/ 2147483647 w 19152"/>
              <a:gd name="T3" fmla="*/ 2147483647 h 21600"/>
              <a:gd name="T4" fmla="*/ 2147483647 w 19152"/>
              <a:gd name="T5" fmla="*/ 2147483647 h 21600"/>
              <a:gd name="T6" fmla="*/ 0 60000 65536"/>
              <a:gd name="T7" fmla="*/ 0 60000 65536"/>
              <a:gd name="T8" fmla="*/ 0 60000 65536"/>
              <a:gd name="T9" fmla="*/ 0 w 19152"/>
              <a:gd name="T10" fmla="*/ 0 h 21600"/>
              <a:gd name="T11" fmla="*/ 19152 w 191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152" h="21600" fill="none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8529" y="0"/>
                  <a:pt x="15103" y="3401"/>
                  <a:pt x="19151" y="9123"/>
                </a:cubicBezTo>
              </a:path>
              <a:path w="19152" h="21600" stroke="0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8529" y="0"/>
                  <a:pt x="15103" y="3401"/>
                  <a:pt x="19151" y="9123"/>
                </a:cubicBezTo>
                <a:lnTo>
                  <a:pt x="1520" y="21600"/>
                </a:lnTo>
                <a:lnTo>
                  <a:pt x="-1" y="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8" name="Arc 10"/>
          <p:cNvSpPr>
            <a:spLocks/>
          </p:cNvSpPr>
          <p:nvPr/>
        </p:nvSpPr>
        <p:spPr bwMode="auto">
          <a:xfrm rot="-1949913">
            <a:off x="2389188" y="1068153"/>
            <a:ext cx="4189412" cy="2951163"/>
          </a:xfrm>
          <a:custGeom>
            <a:avLst/>
            <a:gdLst>
              <a:gd name="T0" fmla="*/ 0 w 22880"/>
              <a:gd name="T1" fmla="*/ 137726542 h 21600"/>
              <a:gd name="T2" fmla="*/ 2147483647 w 22880"/>
              <a:gd name="T3" fmla="*/ 2147483647 h 21600"/>
              <a:gd name="T4" fmla="*/ 2147483647 w 22880"/>
              <a:gd name="T5" fmla="*/ 2147483647 h 21600"/>
              <a:gd name="T6" fmla="*/ 0 60000 65536"/>
              <a:gd name="T7" fmla="*/ 0 60000 65536"/>
              <a:gd name="T8" fmla="*/ 0 60000 65536"/>
              <a:gd name="T9" fmla="*/ 0 w 22880"/>
              <a:gd name="T10" fmla="*/ 0 h 21600"/>
              <a:gd name="T11" fmla="*/ 22880 w 228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80" h="21600" fill="none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12210" y="0"/>
                  <a:pt x="21292" y="7819"/>
                  <a:pt x="22880" y="18390"/>
                </a:cubicBezTo>
              </a:path>
              <a:path w="22880" h="21600" stroke="0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12210" y="0"/>
                  <a:pt x="21292" y="7819"/>
                  <a:pt x="22880" y="18390"/>
                </a:cubicBezTo>
                <a:lnTo>
                  <a:pt x="1520" y="21600"/>
                </a:lnTo>
                <a:lnTo>
                  <a:pt x="-1" y="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9" name="Arc 11"/>
          <p:cNvSpPr>
            <a:spLocks/>
          </p:cNvSpPr>
          <p:nvPr/>
        </p:nvSpPr>
        <p:spPr bwMode="auto">
          <a:xfrm rot="-1949913">
            <a:off x="1404940" y="2395303"/>
            <a:ext cx="4154487" cy="1655763"/>
          </a:xfrm>
          <a:custGeom>
            <a:avLst/>
            <a:gdLst>
              <a:gd name="T0" fmla="*/ 0 w 22763"/>
              <a:gd name="T1" fmla="*/ 24321165 h 21600"/>
              <a:gd name="T2" fmla="*/ 2147483647 w 22763"/>
              <a:gd name="T3" fmla="*/ 2147483647 h 21600"/>
              <a:gd name="T4" fmla="*/ 2147483647 w 22763"/>
              <a:gd name="T5" fmla="*/ 2147483647 h 21600"/>
              <a:gd name="T6" fmla="*/ 0 60000 65536"/>
              <a:gd name="T7" fmla="*/ 0 60000 65536"/>
              <a:gd name="T8" fmla="*/ 0 60000 65536"/>
              <a:gd name="T9" fmla="*/ 0 w 22763"/>
              <a:gd name="T10" fmla="*/ 0 h 21600"/>
              <a:gd name="T11" fmla="*/ 22763 w 227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63" h="21600" fill="none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11940" y="0"/>
                  <a:pt x="20874" y="7439"/>
                  <a:pt x="22762" y="17687"/>
                </a:cubicBezTo>
              </a:path>
              <a:path w="22763" h="21600" stroke="0" extrusionOk="0">
                <a:moveTo>
                  <a:pt x="-1" y="53"/>
                </a:moveTo>
                <a:cubicBezTo>
                  <a:pt x="505" y="17"/>
                  <a:pt x="1012" y="-1"/>
                  <a:pt x="1520" y="0"/>
                </a:cubicBezTo>
                <a:cubicBezTo>
                  <a:pt x="11940" y="0"/>
                  <a:pt x="20874" y="7439"/>
                  <a:pt x="22762" y="17687"/>
                </a:cubicBezTo>
                <a:lnTo>
                  <a:pt x="1520" y="21600"/>
                </a:lnTo>
                <a:lnTo>
                  <a:pt x="-1" y="5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877050" y="2050816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/>
              <a:t>M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235827" y="4714641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/>
              <a:t>L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5219700" y="255405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/>
              <a:t>K</a:t>
            </a:r>
          </a:p>
        </p:txBody>
      </p:sp>
      <p:grpSp>
        <p:nvGrpSpPr>
          <p:cNvPr id="13320" name="Group 38"/>
          <p:cNvGrpSpPr>
            <a:grpSpLocks/>
          </p:cNvGrpSpPr>
          <p:nvPr/>
        </p:nvGrpSpPr>
        <p:grpSpPr bwMode="auto">
          <a:xfrm>
            <a:off x="1042988" y="2050814"/>
            <a:ext cx="3249612" cy="1981200"/>
            <a:chOff x="657" y="981"/>
            <a:chExt cx="2047" cy="1248"/>
          </a:xfrm>
        </p:grpSpPr>
        <p:sp>
          <p:nvSpPr>
            <p:cNvPr id="13344" name="Text Box 13"/>
            <p:cNvSpPr txBox="1">
              <a:spLocks noChangeArrowheads="1"/>
            </p:cNvSpPr>
            <p:nvPr/>
          </p:nvSpPr>
          <p:spPr bwMode="auto">
            <a:xfrm>
              <a:off x="657" y="1979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000" b="1"/>
                <a:t>A</a:t>
              </a:r>
            </a:p>
          </p:txBody>
        </p:sp>
        <p:sp>
          <p:nvSpPr>
            <p:cNvPr id="13345" name="Text Box 17"/>
            <p:cNvSpPr txBox="1">
              <a:spLocks noChangeArrowheads="1"/>
            </p:cNvSpPr>
            <p:nvPr/>
          </p:nvSpPr>
          <p:spPr bwMode="auto">
            <a:xfrm>
              <a:off x="1020" y="981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000" b="1"/>
                <a:t>C</a:t>
              </a:r>
            </a:p>
          </p:txBody>
        </p:sp>
        <p:sp>
          <p:nvSpPr>
            <p:cNvPr id="13346" name="Text Box 18"/>
            <p:cNvSpPr txBox="1">
              <a:spLocks noChangeArrowheads="1"/>
            </p:cNvSpPr>
            <p:nvPr/>
          </p:nvSpPr>
          <p:spPr bwMode="auto">
            <a:xfrm>
              <a:off x="2472" y="1933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000" b="1"/>
                <a:t>B</a:t>
              </a:r>
            </a:p>
          </p:txBody>
        </p:sp>
        <p:sp>
          <p:nvSpPr>
            <p:cNvPr id="13347" name="Arc 26"/>
            <p:cNvSpPr>
              <a:spLocks/>
            </p:cNvSpPr>
            <p:nvPr/>
          </p:nvSpPr>
          <p:spPr bwMode="auto">
            <a:xfrm rot="6948755">
              <a:off x="1145" y="1229"/>
              <a:ext cx="194" cy="207"/>
            </a:xfrm>
            <a:custGeom>
              <a:avLst/>
              <a:gdLst>
                <a:gd name="T0" fmla="*/ 0 w 23204"/>
                <a:gd name="T1" fmla="*/ 0 h 24659"/>
                <a:gd name="T2" fmla="*/ 0 w 23204"/>
                <a:gd name="T3" fmla="*/ 0 h 24659"/>
                <a:gd name="T4" fmla="*/ 0 w 23204"/>
                <a:gd name="T5" fmla="*/ 0 h 24659"/>
                <a:gd name="T6" fmla="*/ 0 60000 65536"/>
                <a:gd name="T7" fmla="*/ 0 60000 65536"/>
                <a:gd name="T8" fmla="*/ 0 60000 65536"/>
                <a:gd name="T9" fmla="*/ 0 w 23204"/>
                <a:gd name="T10" fmla="*/ 0 h 24659"/>
                <a:gd name="T11" fmla="*/ 23204 w 23204"/>
                <a:gd name="T12" fmla="*/ 24659 h 246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204" h="24659" fill="none" extrusionOk="0">
                  <a:moveTo>
                    <a:pt x="-1" y="59"/>
                  </a:moveTo>
                  <a:cubicBezTo>
                    <a:pt x="533" y="19"/>
                    <a:pt x="1068" y="-1"/>
                    <a:pt x="1604" y="0"/>
                  </a:cubicBezTo>
                  <a:cubicBezTo>
                    <a:pt x="13533" y="0"/>
                    <a:pt x="23204" y="9670"/>
                    <a:pt x="23204" y="21600"/>
                  </a:cubicBezTo>
                  <a:cubicBezTo>
                    <a:pt x="23204" y="22623"/>
                    <a:pt x="23131" y="23645"/>
                    <a:pt x="22986" y="24659"/>
                  </a:cubicBezTo>
                </a:path>
                <a:path w="23204" h="24659" stroke="0" extrusionOk="0">
                  <a:moveTo>
                    <a:pt x="-1" y="59"/>
                  </a:moveTo>
                  <a:cubicBezTo>
                    <a:pt x="533" y="19"/>
                    <a:pt x="1068" y="-1"/>
                    <a:pt x="1604" y="0"/>
                  </a:cubicBezTo>
                  <a:cubicBezTo>
                    <a:pt x="13533" y="0"/>
                    <a:pt x="23204" y="9670"/>
                    <a:pt x="23204" y="21600"/>
                  </a:cubicBezTo>
                  <a:cubicBezTo>
                    <a:pt x="23204" y="22623"/>
                    <a:pt x="23131" y="23645"/>
                    <a:pt x="22986" y="24659"/>
                  </a:cubicBezTo>
                  <a:lnTo>
                    <a:pt x="1604" y="21600"/>
                  </a:lnTo>
                  <a:lnTo>
                    <a:pt x="-1" y="59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48" name="Oval 27"/>
            <p:cNvSpPr>
              <a:spLocks noChangeArrowheads="1"/>
            </p:cNvSpPr>
            <p:nvPr/>
          </p:nvSpPr>
          <p:spPr bwMode="auto">
            <a:xfrm>
              <a:off x="1202" y="1298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49" name="Line 35"/>
            <p:cNvSpPr>
              <a:spLocks noChangeShapeType="1"/>
            </p:cNvSpPr>
            <p:nvPr/>
          </p:nvSpPr>
          <p:spPr bwMode="auto">
            <a:xfrm>
              <a:off x="1202" y="1207"/>
              <a:ext cx="1406" cy="72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50" name="Line 36"/>
            <p:cNvSpPr>
              <a:spLocks noChangeShapeType="1"/>
            </p:cNvSpPr>
            <p:nvPr/>
          </p:nvSpPr>
          <p:spPr bwMode="auto">
            <a:xfrm flipH="1">
              <a:off x="793" y="1207"/>
              <a:ext cx="409" cy="77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51" name="Line 37"/>
            <p:cNvSpPr>
              <a:spLocks noChangeShapeType="1"/>
            </p:cNvSpPr>
            <p:nvPr/>
          </p:nvSpPr>
          <p:spPr bwMode="auto">
            <a:xfrm flipV="1">
              <a:off x="793" y="1933"/>
              <a:ext cx="1815" cy="4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 rot="18765242">
            <a:off x="1674774" y="1964673"/>
            <a:ext cx="2192338" cy="2974975"/>
            <a:chOff x="3525" y="1018"/>
            <a:chExt cx="1381" cy="1874"/>
          </a:xfrm>
        </p:grpSpPr>
        <p:sp>
          <p:nvSpPr>
            <p:cNvPr id="13339" name="Arc 43"/>
            <p:cNvSpPr>
              <a:spLocks/>
            </p:cNvSpPr>
            <p:nvPr/>
          </p:nvSpPr>
          <p:spPr bwMode="auto">
            <a:xfrm rot="9786088">
              <a:off x="4171" y="1121"/>
              <a:ext cx="194" cy="207"/>
            </a:xfrm>
            <a:custGeom>
              <a:avLst/>
              <a:gdLst>
                <a:gd name="T0" fmla="*/ 0 w 23204"/>
                <a:gd name="T1" fmla="*/ 0 h 24659"/>
                <a:gd name="T2" fmla="*/ 0 w 23204"/>
                <a:gd name="T3" fmla="*/ 0 h 24659"/>
                <a:gd name="T4" fmla="*/ 0 w 23204"/>
                <a:gd name="T5" fmla="*/ 0 h 24659"/>
                <a:gd name="T6" fmla="*/ 0 60000 65536"/>
                <a:gd name="T7" fmla="*/ 0 60000 65536"/>
                <a:gd name="T8" fmla="*/ 0 60000 65536"/>
                <a:gd name="T9" fmla="*/ 0 w 23204"/>
                <a:gd name="T10" fmla="*/ 0 h 24659"/>
                <a:gd name="T11" fmla="*/ 23204 w 23204"/>
                <a:gd name="T12" fmla="*/ 24659 h 246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204" h="24659" fill="none" extrusionOk="0">
                  <a:moveTo>
                    <a:pt x="-1" y="59"/>
                  </a:moveTo>
                  <a:cubicBezTo>
                    <a:pt x="533" y="19"/>
                    <a:pt x="1068" y="-1"/>
                    <a:pt x="1604" y="0"/>
                  </a:cubicBezTo>
                  <a:cubicBezTo>
                    <a:pt x="13533" y="0"/>
                    <a:pt x="23204" y="9670"/>
                    <a:pt x="23204" y="21600"/>
                  </a:cubicBezTo>
                  <a:cubicBezTo>
                    <a:pt x="23204" y="22623"/>
                    <a:pt x="23131" y="23645"/>
                    <a:pt x="22986" y="24659"/>
                  </a:cubicBezTo>
                </a:path>
                <a:path w="23204" h="24659" stroke="0" extrusionOk="0">
                  <a:moveTo>
                    <a:pt x="-1" y="59"/>
                  </a:moveTo>
                  <a:cubicBezTo>
                    <a:pt x="533" y="19"/>
                    <a:pt x="1068" y="-1"/>
                    <a:pt x="1604" y="0"/>
                  </a:cubicBezTo>
                  <a:cubicBezTo>
                    <a:pt x="13533" y="0"/>
                    <a:pt x="23204" y="9670"/>
                    <a:pt x="23204" y="21600"/>
                  </a:cubicBezTo>
                  <a:cubicBezTo>
                    <a:pt x="23204" y="22623"/>
                    <a:pt x="23131" y="23645"/>
                    <a:pt x="22986" y="24659"/>
                  </a:cubicBezTo>
                  <a:lnTo>
                    <a:pt x="1604" y="21600"/>
                  </a:lnTo>
                  <a:lnTo>
                    <a:pt x="-1" y="59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40" name="Oval 44"/>
            <p:cNvSpPr>
              <a:spLocks noChangeArrowheads="1"/>
            </p:cNvSpPr>
            <p:nvPr/>
          </p:nvSpPr>
          <p:spPr bwMode="auto">
            <a:xfrm rot="2837334">
              <a:off x="4242" y="1182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41" name="Line 45"/>
            <p:cNvSpPr>
              <a:spLocks noChangeShapeType="1"/>
            </p:cNvSpPr>
            <p:nvPr/>
          </p:nvSpPr>
          <p:spPr bwMode="auto">
            <a:xfrm rot="2837334">
              <a:off x="3840" y="1510"/>
              <a:ext cx="1406" cy="72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2" name="Line 46"/>
            <p:cNvSpPr>
              <a:spLocks noChangeShapeType="1"/>
            </p:cNvSpPr>
            <p:nvPr/>
          </p:nvSpPr>
          <p:spPr bwMode="auto">
            <a:xfrm rot="2837334" flipH="1">
              <a:off x="3706" y="837"/>
              <a:ext cx="409" cy="77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43" name="Line 47"/>
            <p:cNvSpPr>
              <a:spLocks noChangeShapeType="1"/>
            </p:cNvSpPr>
            <p:nvPr/>
          </p:nvSpPr>
          <p:spPr bwMode="auto">
            <a:xfrm rot="2837334" flipV="1">
              <a:off x="3213" y="1962"/>
              <a:ext cx="1815" cy="4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22" name="Text Box 49"/>
          <p:cNvSpPr txBox="1">
            <a:spLocks noChangeArrowheads="1"/>
          </p:cNvSpPr>
          <p:nvPr/>
        </p:nvSpPr>
        <p:spPr bwMode="auto">
          <a:xfrm>
            <a:off x="395288" y="682391"/>
            <a:ext cx="68788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/>
              <a:t>Pozor na pořadí vrcholů trojúhelníků!</a:t>
            </a: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179388" y="4282839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/>
              <a:t>Vrcholu A odpovídá vrchol K.</a:t>
            </a:r>
          </a:p>
        </p:txBody>
      </p:sp>
      <p:sp>
        <p:nvSpPr>
          <p:cNvPr id="13324" name="Text Box 51"/>
          <p:cNvSpPr txBox="1">
            <a:spLocks noChangeArrowheads="1"/>
          </p:cNvSpPr>
          <p:nvPr/>
        </p:nvSpPr>
        <p:spPr bwMode="auto">
          <a:xfrm>
            <a:off x="592138" y="1277703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5" name="Text Box 52"/>
          <p:cNvSpPr txBox="1">
            <a:spLocks noChangeArrowheads="1"/>
          </p:cNvSpPr>
          <p:nvPr/>
        </p:nvSpPr>
        <p:spPr bwMode="auto">
          <a:xfrm>
            <a:off x="1311275" y="1206264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436339" y="6058798"/>
            <a:ext cx="1383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>
                <a:sym typeface="Symbol" panose="05050102010706020507" pitchFamily="18" charset="2"/>
              </a:rPr>
              <a:t></a:t>
            </a:r>
            <a:r>
              <a:rPr lang="cs-CZ" altLang="cs-CZ" sz="3200" dirty="0"/>
              <a:t>ABC</a:t>
            </a:r>
            <a:endParaRPr lang="cs-CZ" altLang="cs-CZ" sz="3200" dirty="0">
              <a:sym typeface="Symbol" panose="05050102010706020507" pitchFamily="18" charset="2"/>
            </a:endParaRPr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468313" y="4786076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/>
              <a:t>Vrcholu B odpovídá vrchol L.</a:t>
            </a: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684213" y="5290901"/>
            <a:ext cx="5543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/>
              <a:t>Vrcholu C odpovídá vrchol M.</a:t>
            </a:r>
          </a:p>
        </p:txBody>
      </p:sp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1692275" y="6010041"/>
            <a:ext cx="407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27710" name="Text Box 62"/>
          <p:cNvSpPr txBox="1">
            <a:spLocks noChangeArrowheads="1"/>
          </p:cNvSpPr>
          <p:nvPr/>
        </p:nvSpPr>
        <p:spPr bwMode="auto">
          <a:xfrm>
            <a:off x="2064206" y="6039524"/>
            <a:ext cx="12795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>
                <a:sym typeface="Symbol" panose="05050102010706020507" pitchFamily="18" charset="2"/>
              </a:rPr>
              <a:t>KLM</a:t>
            </a:r>
          </a:p>
        </p:txBody>
      </p:sp>
      <p:sp>
        <p:nvSpPr>
          <p:cNvPr id="27712" name="Text Box 64"/>
          <p:cNvSpPr txBox="1">
            <a:spLocks noChangeArrowheads="1"/>
          </p:cNvSpPr>
          <p:nvPr/>
        </p:nvSpPr>
        <p:spPr bwMode="auto">
          <a:xfrm>
            <a:off x="3950386" y="6054038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>
                <a:sym typeface="Symbol" panose="05050102010706020507" pitchFamily="18" charset="2"/>
              </a:rPr>
              <a:t></a:t>
            </a:r>
            <a:r>
              <a:rPr lang="cs-CZ" altLang="cs-CZ" sz="3200" dirty="0"/>
              <a:t>ABC</a:t>
            </a:r>
            <a:endParaRPr lang="cs-CZ" altLang="cs-CZ" sz="3200" dirty="0">
              <a:sym typeface="Symbol" panose="05050102010706020507" pitchFamily="18" charset="2"/>
            </a:endParaRPr>
          </a:p>
        </p:txBody>
      </p:sp>
      <p:sp>
        <p:nvSpPr>
          <p:cNvPr id="27713" name="Text Box 65"/>
          <p:cNvSpPr txBox="1">
            <a:spLocks noChangeArrowheads="1"/>
          </p:cNvSpPr>
          <p:nvPr/>
        </p:nvSpPr>
        <p:spPr bwMode="auto">
          <a:xfrm>
            <a:off x="5148265" y="6010041"/>
            <a:ext cx="407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5535845" y="6054038"/>
            <a:ext cx="12795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>
                <a:sym typeface="Symbol" panose="05050102010706020507" pitchFamily="18" charset="2"/>
              </a:rPr>
              <a:t>LKM</a:t>
            </a:r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 flipV="1">
            <a:off x="5219700" y="6154503"/>
            <a:ext cx="215900" cy="358775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Šipka doprava 4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2" name="Šipka doprava 4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3" name="Zahnutá šipka doleva 4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44" name="Obrázek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8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0.45174 0.0398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6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5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8" grpId="0" animBg="1"/>
      <p:bldP spid="27659" grpId="0" animBg="1"/>
      <p:bldP spid="27662" grpId="0"/>
      <p:bldP spid="27663" grpId="0"/>
      <p:bldP spid="27664" grpId="0"/>
      <p:bldP spid="27698" grpId="0"/>
      <p:bldP spid="27702" grpId="0"/>
      <p:bldP spid="27704" grpId="0"/>
      <p:bldP spid="27705" grpId="0"/>
      <p:bldP spid="27709" grpId="0"/>
      <p:bldP spid="27710" grpId="0"/>
      <p:bldP spid="27712" grpId="0"/>
      <p:bldP spid="27713" grpId="0"/>
      <p:bldP spid="27715" grpId="0"/>
      <p:bldP spid="277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286428" y="822325"/>
            <a:ext cx="835342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600" indent="-5334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716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52600" indent="-3810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09800" indent="-3810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1) Nalezněte a zapište shodné trojúhelníky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a)                             b)                              c)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69180" y="2095500"/>
            <a:ext cx="2004646" cy="2619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869179" y="2095500"/>
            <a:ext cx="2004647" cy="2618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581048" y="4765100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A</a:t>
            </a: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2703536" y="4724400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B</a:t>
            </a: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2703536" y="1784705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C</a:t>
            </a:r>
          </a:p>
        </p:txBody>
      </p:sp>
      <p:sp>
        <p:nvSpPr>
          <p:cNvPr id="30" name="Text Box 36"/>
          <p:cNvSpPr txBox="1">
            <a:spLocks noChangeArrowheads="1"/>
          </p:cNvSpPr>
          <p:nvPr/>
        </p:nvSpPr>
        <p:spPr bwMode="auto">
          <a:xfrm>
            <a:off x="463207" y="1710650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D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666193" y="5729300"/>
            <a:ext cx="2334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ABC   CDA</a:t>
            </a:r>
            <a:endParaRPr lang="cs-CZ" sz="2400" dirty="0"/>
          </a:p>
        </p:txBody>
      </p:sp>
      <p:sp>
        <p:nvSpPr>
          <p:cNvPr id="34" name="Obdélník 33"/>
          <p:cNvSpPr/>
          <p:nvPr/>
        </p:nvSpPr>
        <p:spPr>
          <a:xfrm>
            <a:off x="3710350" y="2106382"/>
            <a:ext cx="2004646" cy="2619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34"/>
          <p:cNvCxnSpPr/>
          <p:nvPr/>
        </p:nvCxnSpPr>
        <p:spPr>
          <a:xfrm flipH="1">
            <a:off x="3710350" y="2106382"/>
            <a:ext cx="2004646" cy="1304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 flipV="1">
            <a:off x="3710350" y="3420832"/>
            <a:ext cx="2004646" cy="1304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3422218" y="4775982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A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5544706" y="4735282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B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5544706" y="1795587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C</a:t>
            </a: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3304377" y="1721532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D</a:t>
            </a:r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7238142" y="2652696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S</a:t>
            </a: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3825821" y="5094254"/>
            <a:ext cx="18915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S je střed AD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3507363" y="5740184"/>
            <a:ext cx="2317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ABS   DCS</a:t>
            </a:r>
            <a:endParaRPr lang="cs-CZ" sz="2400" dirty="0"/>
          </a:p>
        </p:txBody>
      </p:sp>
      <p:sp>
        <p:nvSpPr>
          <p:cNvPr id="45" name="Kosočtverec 44"/>
          <p:cNvSpPr/>
          <p:nvPr/>
        </p:nvSpPr>
        <p:spPr>
          <a:xfrm>
            <a:off x="6653767" y="1360936"/>
            <a:ext cx="2005081" cy="3377270"/>
          </a:xfrm>
          <a:custGeom>
            <a:avLst/>
            <a:gdLst>
              <a:gd name="connsiteX0" fmla="*/ 0 w 1961538"/>
              <a:gd name="connsiteY0" fmla="*/ 1688635 h 3377270"/>
              <a:gd name="connsiteX1" fmla="*/ 980769 w 1961538"/>
              <a:gd name="connsiteY1" fmla="*/ 0 h 3377270"/>
              <a:gd name="connsiteX2" fmla="*/ 1961538 w 1961538"/>
              <a:gd name="connsiteY2" fmla="*/ 1688635 h 3377270"/>
              <a:gd name="connsiteX3" fmla="*/ 980769 w 1961538"/>
              <a:gd name="connsiteY3" fmla="*/ 3377270 h 3377270"/>
              <a:gd name="connsiteX4" fmla="*/ 0 w 1961538"/>
              <a:gd name="connsiteY4" fmla="*/ 1688635 h 3377270"/>
              <a:gd name="connsiteX0" fmla="*/ 0 w 2103052"/>
              <a:gd name="connsiteY0" fmla="*/ 1035492 h 3377270"/>
              <a:gd name="connsiteX1" fmla="*/ 1122283 w 2103052"/>
              <a:gd name="connsiteY1" fmla="*/ 0 h 3377270"/>
              <a:gd name="connsiteX2" fmla="*/ 2103052 w 2103052"/>
              <a:gd name="connsiteY2" fmla="*/ 1688635 h 3377270"/>
              <a:gd name="connsiteX3" fmla="*/ 1122283 w 2103052"/>
              <a:gd name="connsiteY3" fmla="*/ 3377270 h 3377270"/>
              <a:gd name="connsiteX4" fmla="*/ 0 w 2103052"/>
              <a:gd name="connsiteY4" fmla="*/ 1035492 h 3377270"/>
              <a:gd name="connsiteX0" fmla="*/ 0 w 2113938"/>
              <a:gd name="connsiteY0" fmla="*/ 1035492 h 3377270"/>
              <a:gd name="connsiteX1" fmla="*/ 1122283 w 2113938"/>
              <a:gd name="connsiteY1" fmla="*/ 0 h 3377270"/>
              <a:gd name="connsiteX2" fmla="*/ 2113938 w 2113938"/>
              <a:gd name="connsiteY2" fmla="*/ 991950 h 3377270"/>
              <a:gd name="connsiteX3" fmla="*/ 1122283 w 2113938"/>
              <a:gd name="connsiteY3" fmla="*/ 3377270 h 3377270"/>
              <a:gd name="connsiteX4" fmla="*/ 0 w 2113938"/>
              <a:gd name="connsiteY4" fmla="*/ 1035492 h 3377270"/>
              <a:gd name="connsiteX0" fmla="*/ 0 w 2059509"/>
              <a:gd name="connsiteY0" fmla="*/ 1035492 h 3377270"/>
              <a:gd name="connsiteX1" fmla="*/ 1122283 w 2059509"/>
              <a:gd name="connsiteY1" fmla="*/ 0 h 3377270"/>
              <a:gd name="connsiteX2" fmla="*/ 2059509 w 2059509"/>
              <a:gd name="connsiteY2" fmla="*/ 1155236 h 3377270"/>
              <a:gd name="connsiteX3" fmla="*/ 1122283 w 2059509"/>
              <a:gd name="connsiteY3" fmla="*/ 3377270 h 3377270"/>
              <a:gd name="connsiteX4" fmla="*/ 0 w 2059509"/>
              <a:gd name="connsiteY4" fmla="*/ 1035492 h 3377270"/>
              <a:gd name="connsiteX0" fmla="*/ 0 w 2124823"/>
              <a:gd name="connsiteY0" fmla="*/ 1035492 h 3377270"/>
              <a:gd name="connsiteX1" fmla="*/ 1122283 w 2124823"/>
              <a:gd name="connsiteY1" fmla="*/ 0 h 3377270"/>
              <a:gd name="connsiteX2" fmla="*/ 2124823 w 2124823"/>
              <a:gd name="connsiteY2" fmla="*/ 1198778 h 3377270"/>
              <a:gd name="connsiteX3" fmla="*/ 1122283 w 2124823"/>
              <a:gd name="connsiteY3" fmla="*/ 3377270 h 3377270"/>
              <a:gd name="connsiteX4" fmla="*/ 0 w 2124823"/>
              <a:gd name="connsiteY4" fmla="*/ 1035492 h 3377270"/>
              <a:gd name="connsiteX0" fmla="*/ 0 w 2015966"/>
              <a:gd name="connsiteY0" fmla="*/ 1231435 h 3377270"/>
              <a:gd name="connsiteX1" fmla="*/ 1013426 w 2015966"/>
              <a:gd name="connsiteY1" fmla="*/ 0 h 3377270"/>
              <a:gd name="connsiteX2" fmla="*/ 2015966 w 2015966"/>
              <a:gd name="connsiteY2" fmla="*/ 1198778 h 3377270"/>
              <a:gd name="connsiteX3" fmla="*/ 1013426 w 2015966"/>
              <a:gd name="connsiteY3" fmla="*/ 3377270 h 3377270"/>
              <a:gd name="connsiteX4" fmla="*/ 0 w 2015966"/>
              <a:gd name="connsiteY4" fmla="*/ 1231435 h 3377270"/>
              <a:gd name="connsiteX0" fmla="*/ 0 w 2005081"/>
              <a:gd name="connsiteY0" fmla="*/ 1231435 h 3377270"/>
              <a:gd name="connsiteX1" fmla="*/ 1013426 w 2005081"/>
              <a:gd name="connsiteY1" fmla="*/ 0 h 3377270"/>
              <a:gd name="connsiteX2" fmla="*/ 2005081 w 2005081"/>
              <a:gd name="connsiteY2" fmla="*/ 1285864 h 3377270"/>
              <a:gd name="connsiteX3" fmla="*/ 1013426 w 2005081"/>
              <a:gd name="connsiteY3" fmla="*/ 3377270 h 3377270"/>
              <a:gd name="connsiteX4" fmla="*/ 0 w 2005081"/>
              <a:gd name="connsiteY4" fmla="*/ 1231435 h 3377270"/>
              <a:gd name="connsiteX0" fmla="*/ 0 w 2005081"/>
              <a:gd name="connsiteY0" fmla="*/ 1296749 h 3377270"/>
              <a:gd name="connsiteX1" fmla="*/ 1013426 w 2005081"/>
              <a:gd name="connsiteY1" fmla="*/ 0 h 3377270"/>
              <a:gd name="connsiteX2" fmla="*/ 2005081 w 2005081"/>
              <a:gd name="connsiteY2" fmla="*/ 1285864 h 3377270"/>
              <a:gd name="connsiteX3" fmla="*/ 1013426 w 2005081"/>
              <a:gd name="connsiteY3" fmla="*/ 3377270 h 3377270"/>
              <a:gd name="connsiteX4" fmla="*/ 0 w 2005081"/>
              <a:gd name="connsiteY4" fmla="*/ 1296749 h 3377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081" h="3377270">
                <a:moveTo>
                  <a:pt x="0" y="1296749"/>
                </a:moveTo>
                <a:lnTo>
                  <a:pt x="1013426" y="0"/>
                </a:lnTo>
                <a:lnTo>
                  <a:pt x="2005081" y="1285864"/>
                </a:lnTo>
                <a:lnTo>
                  <a:pt x="1013426" y="3377270"/>
                </a:lnTo>
                <a:lnTo>
                  <a:pt x="0" y="1296749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7379062" y="4745813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A</a:t>
            </a:r>
          </a:p>
        </p:txBody>
      </p:sp>
      <p:cxnSp>
        <p:nvCxnSpPr>
          <p:cNvPr id="48" name="Přímá spojnice 47"/>
          <p:cNvCxnSpPr/>
          <p:nvPr/>
        </p:nvCxnSpPr>
        <p:spPr>
          <a:xfrm flipH="1">
            <a:off x="6653984" y="2652696"/>
            <a:ext cx="20046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>
            <a:endCxn id="46" idx="0"/>
          </p:cNvCxnSpPr>
          <p:nvPr/>
        </p:nvCxnSpPr>
        <p:spPr>
          <a:xfrm>
            <a:off x="7667193" y="1360936"/>
            <a:ext cx="1" cy="33848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35"/>
          <p:cNvSpPr txBox="1">
            <a:spLocks noChangeArrowheads="1"/>
          </p:cNvSpPr>
          <p:nvPr/>
        </p:nvSpPr>
        <p:spPr bwMode="auto">
          <a:xfrm>
            <a:off x="8555337" y="2454259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B</a:t>
            </a: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7379062" y="967575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C</a:t>
            </a:r>
          </a:p>
        </p:txBody>
      </p:sp>
      <p:sp>
        <p:nvSpPr>
          <p:cNvPr id="56" name="Text Box 36"/>
          <p:cNvSpPr txBox="1">
            <a:spLocks noChangeArrowheads="1"/>
          </p:cNvSpPr>
          <p:nvPr/>
        </p:nvSpPr>
        <p:spPr bwMode="auto">
          <a:xfrm>
            <a:off x="6210588" y="2455848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D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6526167" y="5514189"/>
            <a:ext cx="2282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ASD   ASB</a:t>
            </a:r>
            <a:endParaRPr lang="cs-CZ" sz="2400" dirty="0"/>
          </a:p>
        </p:txBody>
      </p:sp>
      <p:sp>
        <p:nvSpPr>
          <p:cNvPr id="58" name="Obdélník 57"/>
          <p:cNvSpPr/>
          <p:nvPr/>
        </p:nvSpPr>
        <p:spPr>
          <a:xfrm>
            <a:off x="6526167" y="5945107"/>
            <a:ext cx="235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CSD   CSB</a:t>
            </a:r>
            <a:endParaRPr lang="cs-CZ" sz="2400" dirty="0"/>
          </a:p>
        </p:txBody>
      </p:sp>
      <p:sp>
        <p:nvSpPr>
          <p:cNvPr id="59" name="Text Box 36"/>
          <p:cNvSpPr txBox="1">
            <a:spLocks noChangeArrowheads="1"/>
          </p:cNvSpPr>
          <p:nvPr/>
        </p:nvSpPr>
        <p:spPr bwMode="auto">
          <a:xfrm>
            <a:off x="3249558" y="3185938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S</a:t>
            </a:r>
          </a:p>
        </p:txBody>
      </p:sp>
      <p:sp>
        <p:nvSpPr>
          <p:cNvPr id="60" name="Oblouk 59"/>
          <p:cNvSpPr/>
          <p:nvPr/>
        </p:nvSpPr>
        <p:spPr>
          <a:xfrm>
            <a:off x="7283154" y="2225068"/>
            <a:ext cx="768077" cy="85525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7814405" y="245425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Text Box 36"/>
          <p:cNvSpPr txBox="1">
            <a:spLocks noChangeArrowheads="1"/>
          </p:cNvSpPr>
          <p:nvPr/>
        </p:nvSpPr>
        <p:spPr bwMode="auto">
          <a:xfrm>
            <a:off x="6804838" y="5061125"/>
            <a:ext cx="18915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dirty="0"/>
              <a:t>S je střed BD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6536898" y="6316450"/>
            <a:ext cx="2317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ABC   ADC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14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57" grpId="0"/>
      <p:bldP spid="58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95288" y="822325"/>
            <a:ext cx="8353425" cy="230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600" indent="-5334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716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52600" indent="-3810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09800" indent="-3810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2) Je dán obdélník ABCD (AB</a:t>
            </a:r>
            <a:r>
              <a:rPr lang="en-US" altLang="cs-CZ" sz="2400" dirty="0">
                <a:latin typeface="Arial" panose="020B0604020202020204" pitchFamily="34" charset="0"/>
              </a:rPr>
              <a:t>&gt;CD</a:t>
            </a:r>
            <a:r>
              <a:rPr lang="cs-CZ" altLang="cs-CZ" sz="2400" dirty="0">
                <a:latin typeface="Arial" panose="020B0604020202020204" pitchFamily="34" charset="0"/>
              </a:rPr>
              <a:t>). Jeho úhlopříčky se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protínají v bodě S. Vypište všechny dvojice shodných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a) ostroúhlých trojúhelníků,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b) tupoúhlých trojúhelníků,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c) pravoúhlých trojúhelníků.</a:t>
            </a:r>
          </a:p>
        </p:txBody>
      </p:sp>
      <p:sp>
        <p:nvSpPr>
          <p:cNvPr id="5" name="Rectangle 10"/>
          <p:cNvSpPr>
            <a:spLocks/>
          </p:cNvSpPr>
          <p:nvPr/>
        </p:nvSpPr>
        <p:spPr bwMode="auto">
          <a:xfrm>
            <a:off x="395288" y="3284538"/>
            <a:ext cx="83534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600" indent="-5334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716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52600" indent="-3810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09800" indent="-3810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s-CZ" altLang="cs-CZ" sz="2800" b="1" dirty="0">
                <a:latin typeface="Arial" panose="020B0604020202020204" pitchFamily="34" charset="0"/>
              </a:rPr>
              <a:t>Řešení: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a)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  ASD   BSC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b) 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 ABS   CDS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c) 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 ABC   BAD   CDA   DCB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572000" y="3347477"/>
            <a:ext cx="3960440" cy="2087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V="1">
            <a:off x="4572000" y="3347476"/>
            <a:ext cx="3960440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4572000" y="3347477"/>
            <a:ext cx="3960440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Rectangle 14"/>
          <p:cNvSpPr>
            <a:spLocks/>
          </p:cNvSpPr>
          <p:nvPr/>
        </p:nvSpPr>
        <p:spPr bwMode="auto">
          <a:xfrm>
            <a:off x="4068763" y="5292165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" name="Rectangle 15"/>
          <p:cNvSpPr>
            <a:spLocks/>
          </p:cNvSpPr>
          <p:nvPr/>
        </p:nvSpPr>
        <p:spPr bwMode="auto">
          <a:xfrm>
            <a:off x="6084888" y="4426977"/>
            <a:ext cx="720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1" name="Rectangle 16"/>
          <p:cNvSpPr>
            <a:spLocks/>
          </p:cNvSpPr>
          <p:nvPr/>
        </p:nvSpPr>
        <p:spPr bwMode="auto">
          <a:xfrm>
            <a:off x="3995738" y="3060140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2" name="Rectangle 17"/>
          <p:cNvSpPr>
            <a:spLocks/>
          </p:cNvSpPr>
          <p:nvPr/>
        </p:nvSpPr>
        <p:spPr bwMode="auto">
          <a:xfrm>
            <a:off x="8401050" y="3031565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" name="Rectangle 18"/>
          <p:cNvSpPr>
            <a:spLocks/>
          </p:cNvSpPr>
          <p:nvPr/>
        </p:nvSpPr>
        <p:spPr bwMode="auto">
          <a:xfrm>
            <a:off x="8362950" y="5358840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95288" y="822325"/>
            <a:ext cx="8353425" cy="230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600" indent="-5334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716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52600" indent="-3810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09800" indent="-3810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3) Je dán čtverec ABCD. Body S</a:t>
            </a:r>
            <a:r>
              <a:rPr lang="cs-CZ" altLang="cs-CZ" sz="2400" baseline="-25000" dirty="0">
                <a:latin typeface="Arial" panose="020B0604020202020204" pitchFamily="34" charset="0"/>
              </a:rPr>
              <a:t>1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2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3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 </a:t>
            </a:r>
            <a:r>
              <a:rPr lang="cs-CZ" altLang="cs-CZ" sz="2400" dirty="0">
                <a:latin typeface="Arial" panose="020B0604020202020204" pitchFamily="34" charset="0"/>
              </a:rPr>
              <a:t>jsou středy stran. Vypište všechny dvojice shodných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a) ostroúhlých trojúhelníků,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b) tupoúhlých trojúhelníků,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    c) pravoúhlých trojúhelníků.</a:t>
            </a:r>
          </a:p>
        </p:txBody>
      </p:sp>
      <p:sp>
        <p:nvSpPr>
          <p:cNvPr id="5" name="Rectangle 10"/>
          <p:cNvSpPr>
            <a:spLocks/>
          </p:cNvSpPr>
          <p:nvPr/>
        </p:nvSpPr>
        <p:spPr bwMode="auto">
          <a:xfrm>
            <a:off x="395288" y="3284538"/>
            <a:ext cx="83534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600" indent="-5334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716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52600" indent="-3810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09800" indent="-3810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2800" b="1" dirty="0">
                <a:latin typeface="Arial" panose="020B0604020202020204" pitchFamily="34" charset="0"/>
              </a:rPr>
              <a:t>Řešení:</a:t>
            </a:r>
          </a:p>
          <a:p>
            <a:pPr marL="0" indent="0">
              <a:buNone/>
            </a:pP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a)  nejsou</a:t>
            </a:r>
          </a:p>
          <a:p>
            <a:pPr>
              <a:buFont typeface="Arial" panose="020B0604020202020204" pitchFamily="34" charset="0"/>
              <a:buAutoNum type="alphaLcParenR"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b) 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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3 </a:t>
            </a:r>
            <a:r>
              <a:rPr lang="cs-CZ" altLang="cs-CZ" sz="2400" dirty="0">
                <a:latin typeface="Arial" panose="020B0604020202020204" pitchFamily="34" charset="0"/>
              </a:rPr>
              <a:t>C 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 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1 </a:t>
            </a:r>
            <a:r>
              <a:rPr lang="cs-CZ" altLang="cs-CZ" sz="2400" dirty="0">
                <a:latin typeface="Arial" panose="020B0604020202020204" pitchFamily="34" charset="0"/>
              </a:rPr>
              <a:t>B </a:t>
            </a:r>
          </a:p>
          <a:p>
            <a:pPr>
              <a:buNone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c)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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 </a:t>
            </a:r>
            <a:r>
              <a:rPr lang="cs-CZ" altLang="cs-CZ" sz="2400" dirty="0">
                <a:latin typeface="Arial" panose="020B0604020202020204" pitchFamily="34" charset="0"/>
              </a:rPr>
              <a:t>AS</a:t>
            </a:r>
            <a:r>
              <a:rPr lang="cs-CZ" altLang="cs-CZ" sz="2400" baseline="-25000" dirty="0">
                <a:latin typeface="Arial" panose="020B0604020202020204" pitchFamily="34" charset="0"/>
              </a:rPr>
              <a:t>1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  </a:t>
            </a: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 </a:t>
            </a:r>
            <a:r>
              <a:rPr lang="cs-CZ" altLang="cs-CZ" sz="2400" dirty="0">
                <a:latin typeface="Arial" panose="020B0604020202020204" pitchFamily="34" charset="0"/>
              </a:rPr>
              <a:t>DS</a:t>
            </a:r>
            <a:r>
              <a:rPr lang="cs-CZ" altLang="cs-CZ" sz="2400" baseline="-25000" dirty="0">
                <a:latin typeface="Arial" panose="020B0604020202020204" pitchFamily="34" charset="0"/>
              </a:rPr>
              <a:t>3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5682341" y="2579908"/>
            <a:ext cx="2880000" cy="288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V="1">
            <a:off x="5682340" y="2579908"/>
            <a:ext cx="2880001" cy="144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5682340" y="4019908"/>
            <a:ext cx="2880001" cy="144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Rectangle 14"/>
          <p:cNvSpPr>
            <a:spLocks/>
          </p:cNvSpPr>
          <p:nvPr/>
        </p:nvSpPr>
        <p:spPr bwMode="auto">
          <a:xfrm>
            <a:off x="5178571" y="5436393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" name="Rectangle 15"/>
          <p:cNvSpPr>
            <a:spLocks/>
          </p:cNvSpPr>
          <p:nvPr/>
        </p:nvSpPr>
        <p:spPr bwMode="auto">
          <a:xfrm>
            <a:off x="6731643" y="5408917"/>
            <a:ext cx="720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" name="Rectangle 16"/>
          <p:cNvSpPr>
            <a:spLocks/>
          </p:cNvSpPr>
          <p:nvPr/>
        </p:nvSpPr>
        <p:spPr bwMode="auto">
          <a:xfrm>
            <a:off x="5159121" y="2196306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2" name="Rectangle 17"/>
          <p:cNvSpPr>
            <a:spLocks/>
          </p:cNvSpPr>
          <p:nvPr/>
        </p:nvSpPr>
        <p:spPr bwMode="auto">
          <a:xfrm>
            <a:off x="8423275" y="2171738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" name="Rectangle 18"/>
          <p:cNvSpPr>
            <a:spLocks/>
          </p:cNvSpPr>
          <p:nvPr/>
        </p:nvSpPr>
        <p:spPr bwMode="auto">
          <a:xfrm>
            <a:off x="8431157" y="5424189"/>
            <a:ext cx="7207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V="1">
            <a:off x="5682341" y="2579908"/>
            <a:ext cx="1500121" cy="144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Rectangle 15"/>
          <p:cNvSpPr>
            <a:spLocks/>
          </p:cNvSpPr>
          <p:nvPr/>
        </p:nvSpPr>
        <p:spPr bwMode="auto">
          <a:xfrm>
            <a:off x="8431157" y="3697322"/>
            <a:ext cx="720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2" name="Rectangle 15"/>
          <p:cNvSpPr>
            <a:spLocks/>
          </p:cNvSpPr>
          <p:nvPr/>
        </p:nvSpPr>
        <p:spPr bwMode="auto">
          <a:xfrm>
            <a:off x="6822099" y="2078717"/>
            <a:ext cx="720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3" name="Rectangle 15"/>
          <p:cNvSpPr>
            <a:spLocks/>
          </p:cNvSpPr>
          <p:nvPr/>
        </p:nvSpPr>
        <p:spPr bwMode="auto">
          <a:xfrm>
            <a:off x="5068967" y="3742531"/>
            <a:ext cx="720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cs-CZ" altLang="cs-CZ" sz="2400" baseline="-25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 flipV="1">
            <a:off x="5682340" y="4009946"/>
            <a:ext cx="1409665" cy="1449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V="1">
            <a:off x="8506681" y="3948941"/>
            <a:ext cx="1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75787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206E45-C44D-2F78-E631-BC787ACC4AFA}"/>
              </a:ext>
            </a:extLst>
          </p:cNvPr>
          <p:cNvSpPr txBox="1"/>
          <p:nvPr/>
        </p:nvSpPr>
        <p:spPr>
          <a:xfrm>
            <a:off x="185981" y="664654"/>
            <a:ext cx="8640305" cy="6010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4) Odpovězte (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no/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e):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dvě úsečky 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shodnou velikostí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dva kosočtverce se stejným obvodem jsou vždy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dvě kružnice se stejným obvodem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d) každé dva čtverce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Každé dva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pravé úhly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f) dva obdélníky, které se shodují v jedné straně,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g) dvě kružnice jsou vždy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h) dva rovnoramenné▲, které se shodují ve velikosti ramen,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i) dva ostré úhly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j) dva obdélníky se stejným obsahem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A59663E-6AF7-3470-397B-21D5ED32A71F}"/>
              </a:ext>
            </a:extLst>
          </p:cNvPr>
          <p:cNvSpPr txBox="1"/>
          <p:nvPr/>
        </p:nvSpPr>
        <p:spPr>
          <a:xfrm>
            <a:off x="8504304" y="1317356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C84FFAFD-6CE5-5601-1658-1509E1E38215}"/>
              </a:ext>
            </a:extLst>
          </p:cNvPr>
          <p:cNvSpPr txBox="1"/>
          <p:nvPr/>
        </p:nvSpPr>
        <p:spPr>
          <a:xfrm>
            <a:off x="8504304" y="1844744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6B1D496-6D56-435E-9F91-190924E365A1}"/>
              </a:ext>
            </a:extLst>
          </p:cNvPr>
          <p:cNvSpPr txBox="1"/>
          <p:nvPr/>
        </p:nvSpPr>
        <p:spPr>
          <a:xfrm>
            <a:off x="8504304" y="2377999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9CB1D0AB-7B21-098D-96D7-3728F21816D2}"/>
              </a:ext>
            </a:extLst>
          </p:cNvPr>
          <p:cNvSpPr txBox="1"/>
          <p:nvPr/>
        </p:nvSpPr>
        <p:spPr>
          <a:xfrm>
            <a:off x="8522284" y="2942419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7A2AAADC-722C-8F11-8500-0B7C2B9468B2}"/>
              </a:ext>
            </a:extLst>
          </p:cNvPr>
          <p:cNvSpPr txBox="1"/>
          <p:nvPr/>
        </p:nvSpPr>
        <p:spPr>
          <a:xfrm>
            <a:off x="8517516" y="3498741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93090CAC-5B21-E32A-E21B-BDD75B3F9624}"/>
              </a:ext>
            </a:extLst>
          </p:cNvPr>
          <p:cNvSpPr txBox="1"/>
          <p:nvPr/>
        </p:nvSpPr>
        <p:spPr>
          <a:xfrm>
            <a:off x="8540197" y="4026310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856A83AE-FC4B-02C9-3D0E-A05BFE2DA767}"/>
              </a:ext>
            </a:extLst>
          </p:cNvPr>
          <p:cNvSpPr txBox="1"/>
          <p:nvPr/>
        </p:nvSpPr>
        <p:spPr>
          <a:xfrm>
            <a:off x="8540197" y="4553698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5F50D807-3835-A297-8DC6-9F492D05D0D5}"/>
              </a:ext>
            </a:extLst>
          </p:cNvPr>
          <p:cNvSpPr txBox="1"/>
          <p:nvPr/>
        </p:nvSpPr>
        <p:spPr>
          <a:xfrm>
            <a:off x="8540197" y="5102451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5E59F660-5EE4-DC84-C24E-A3C64428F481}"/>
              </a:ext>
            </a:extLst>
          </p:cNvPr>
          <p:cNvSpPr txBox="1"/>
          <p:nvPr/>
        </p:nvSpPr>
        <p:spPr>
          <a:xfrm>
            <a:off x="8558177" y="5628126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840B68ED-2DF8-963D-F624-EBEF6A070D00}"/>
              </a:ext>
            </a:extLst>
          </p:cNvPr>
          <p:cNvSpPr txBox="1"/>
          <p:nvPr/>
        </p:nvSpPr>
        <p:spPr>
          <a:xfrm>
            <a:off x="8553409" y="6168950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31001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206E45-C44D-2F78-E631-BC787ACC4AFA}"/>
              </a:ext>
            </a:extLst>
          </p:cNvPr>
          <p:cNvSpPr txBox="1"/>
          <p:nvPr/>
        </p:nvSpPr>
        <p:spPr>
          <a:xfrm>
            <a:off x="185981" y="664654"/>
            <a:ext cx="8640305" cy="6009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4) Odpovězte (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no/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e):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k) dva rovnostranné trojúhelníky se stejným obvodem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l) dva čtverce se stejným obvodem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m) dva přímé úhly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n) dva pravoúhlé▲, které se shodují ve velikosti přepony,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o) kosočtverec a čtverec se shodnou velikostí strany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p) dva obdélníky se stejným obvodem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q) dvě kružnice se shodným poloměrem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r) každé dvě úsečky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s) dva trojúhelníky, které se shodují ve všech třech úhlech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t) dva pravoúhlé▲, které se shodují ve velikosti odvěsen, jsou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shodné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0D1E89A-66F7-E556-1490-588C2B326027}"/>
              </a:ext>
            </a:extLst>
          </p:cNvPr>
          <p:cNvSpPr txBox="1"/>
          <p:nvPr/>
        </p:nvSpPr>
        <p:spPr>
          <a:xfrm>
            <a:off x="8504304" y="1317356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1394D0-70A6-DDA8-3C26-7C09D9CAD6BF}"/>
              </a:ext>
            </a:extLst>
          </p:cNvPr>
          <p:cNvSpPr txBox="1"/>
          <p:nvPr/>
        </p:nvSpPr>
        <p:spPr>
          <a:xfrm>
            <a:off x="8504304" y="1844744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A94D8DC-C490-6CE7-6591-F707302A84F6}"/>
              </a:ext>
            </a:extLst>
          </p:cNvPr>
          <p:cNvSpPr txBox="1"/>
          <p:nvPr/>
        </p:nvSpPr>
        <p:spPr>
          <a:xfrm>
            <a:off x="8504304" y="2377999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7242DF4-AFA0-4FAF-8C3B-169B70CEC8CD}"/>
              </a:ext>
            </a:extLst>
          </p:cNvPr>
          <p:cNvSpPr txBox="1"/>
          <p:nvPr/>
        </p:nvSpPr>
        <p:spPr>
          <a:xfrm>
            <a:off x="8522284" y="2942419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D916EBF-301A-9EFB-AE94-847CE1A7A66C}"/>
              </a:ext>
            </a:extLst>
          </p:cNvPr>
          <p:cNvSpPr txBox="1"/>
          <p:nvPr/>
        </p:nvSpPr>
        <p:spPr>
          <a:xfrm>
            <a:off x="8517516" y="3498741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E84596-BCBF-C725-A40A-7856111B5038}"/>
              </a:ext>
            </a:extLst>
          </p:cNvPr>
          <p:cNvSpPr txBox="1"/>
          <p:nvPr/>
        </p:nvSpPr>
        <p:spPr>
          <a:xfrm>
            <a:off x="8540197" y="4026310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0D8C795-B94C-5365-B217-F9BCC7CA460C}"/>
              </a:ext>
            </a:extLst>
          </p:cNvPr>
          <p:cNvSpPr txBox="1"/>
          <p:nvPr/>
        </p:nvSpPr>
        <p:spPr>
          <a:xfrm>
            <a:off x="8540197" y="4553698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99305BF-F452-D0DE-16D4-BED3F13DCAB8}"/>
              </a:ext>
            </a:extLst>
          </p:cNvPr>
          <p:cNvSpPr txBox="1"/>
          <p:nvPr/>
        </p:nvSpPr>
        <p:spPr>
          <a:xfrm>
            <a:off x="8540197" y="5102451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D04104D-6E3F-A058-6C92-9E139FAF5F74}"/>
              </a:ext>
            </a:extLst>
          </p:cNvPr>
          <p:cNvSpPr txBox="1"/>
          <p:nvPr/>
        </p:nvSpPr>
        <p:spPr>
          <a:xfrm>
            <a:off x="8558177" y="5628126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AE3EBCA-38F8-4C42-582A-85371AD3D4BD}"/>
              </a:ext>
            </a:extLst>
          </p:cNvPr>
          <p:cNvSpPr txBox="1"/>
          <p:nvPr/>
        </p:nvSpPr>
        <p:spPr>
          <a:xfrm>
            <a:off x="8553409" y="6168950"/>
            <a:ext cx="4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0950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95515" y="5902327"/>
            <a:ext cx="4968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Trojúhelníky jsou shodné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" name="Rovnoramenný trojúhelník 2"/>
          <p:cNvSpPr/>
          <p:nvPr/>
        </p:nvSpPr>
        <p:spPr>
          <a:xfrm>
            <a:off x="5338012" y="3097710"/>
            <a:ext cx="3382963" cy="2447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 </a:t>
            </a:r>
          </a:p>
        </p:txBody>
      </p:sp>
      <p:sp>
        <p:nvSpPr>
          <p:cNvPr id="8" name="Rovnoramenný trojúhelník 7"/>
          <p:cNvSpPr/>
          <p:nvPr/>
        </p:nvSpPr>
        <p:spPr>
          <a:xfrm>
            <a:off x="827088" y="3097710"/>
            <a:ext cx="3384550" cy="244792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290" y="1825401"/>
            <a:ext cx="84296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dirty="0">
                <a:ea typeface="Calibri" panose="020F0502020204030204" pitchFamily="34" charset="0"/>
              </a:rPr>
              <a:t>Dva rovinné útvary jsou shodné, můžeme-li je přemístit tak, že se kryjí.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10" name="Rovnoramenný trojúhelník 9"/>
          <p:cNvSpPr/>
          <p:nvPr/>
        </p:nvSpPr>
        <p:spPr>
          <a:xfrm>
            <a:off x="827088" y="3097710"/>
            <a:ext cx="3384550" cy="244792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 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94679" y="758527"/>
            <a:ext cx="85697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5730">
              <a:spcAft>
                <a:spcPts val="600"/>
              </a:spcAft>
            </a:pPr>
            <a:r>
              <a:rPr lang="cs-CZ" sz="3200" dirty="0">
                <a:effectLst/>
                <a:latin typeface="+mn-lt"/>
                <a:ea typeface="Calibri" panose="020F0502020204030204" pitchFamily="34" charset="0"/>
              </a:rPr>
              <a:t>Dva rovinné útvary jsou </a:t>
            </a:r>
            <a:r>
              <a:rPr lang="cs-CZ" sz="3200" b="1" dirty="0">
                <a:effectLst/>
                <a:latin typeface="+mn-lt"/>
                <a:ea typeface="Calibri" panose="020F0502020204030204" pitchFamily="34" charset="0"/>
              </a:rPr>
              <a:t>shodné</a:t>
            </a:r>
            <a:r>
              <a:rPr lang="cs-CZ" sz="3200" dirty="0">
                <a:effectLst/>
                <a:latin typeface="+mn-lt"/>
                <a:ea typeface="Calibri" panose="020F0502020204030204" pitchFamily="34" charset="0"/>
              </a:rPr>
              <a:t>, jestliže mají stejný tvar a stejnou velikost.</a:t>
            </a:r>
          </a:p>
        </p:txBody>
      </p:sp>
    </p:spTree>
    <p:extLst>
      <p:ext uri="{BB962C8B-B14F-4D97-AF65-F5344CB8AC3E}">
        <p14:creationId xmlns:p14="http://schemas.microsoft.com/office/powerpoint/2010/main" val="211984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49392 0.0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8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/>
      <p:bldP spid="10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33872" y="654684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148265" y="3151188"/>
            <a:ext cx="3024187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284665" y="5157788"/>
            <a:ext cx="49672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obdélníky nejsou shodné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290" y="1052515"/>
            <a:ext cx="84296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Rovinné útvary jsou </a:t>
            </a:r>
            <a:r>
              <a:rPr lang="cs-CZ" sz="2800" kern="0" dirty="0">
                <a:solidFill>
                  <a:srgbClr val="FF0000"/>
                </a:solidFill>
                <a:latin typeface="Verdana" pitchFamily="34" charset="0"/>
              </a:rPr>
              <a:t>shodné</a:t>
            </a:r>
            <a:r>
              <a:rPr lang="cs-CZ" sz="2800" kern="0" dirty="0">
                <a:latin typeface="Verdana" pitchFamily="34" charset="0"/>
              </a:rPr>
              <a:t>, můžeme-li je přemístit tak, že se kryjí.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27090" y="3149600"/>
            <a:ext cx="2592387" cy="12969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27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04533E-6 L 0.4725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33872" y="654684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58900"/>
            <a:ext cx="8229600" cy="1441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>
                <a:latin typeface="Verdana" panose="020B0604030504040204" pitchFamily="34" charset="0"/>
              </a:rPr>
              <a:t>O dvou shodných útvarech budeme říkat, že jsou: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Verdana" panose="020B0604030504040204" pitchFamily="34" charset="0"/>
              </a:rPr>
              <a:t>přímo shodné</a:t>
            </a:r>
            <a:r>
              <a:rPr lang="cs-CZ" altLang="cs-CZ" sz="2400" dirty="0">
                <a:latin typeface="Verdana" panose="020B0604030504040204" pitchFamily="34" charset="0"/>
              </a:rPr>
              <a:t>, když je při přemísťování </a:t>
            </a:r>
            <a:r>
              <a:rPr lang="cs-CZ" altLang="cs-CZ" sz="2400" b="1" dirty="0">
                <a:latin typeface="Verdana" panose="020B0604030504040204" pitchFamily="34" charset="0"/>
              </a:rPr>
              <a:t>pouze posunujeme a otáčíme, ale nepřevracíme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850" y="638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3600" kern="0" dirty="0">
                <a:solidFill>
                  <a:schemeClr val="tx1"/>
                </a:solidFill>
                <a:latin typeface="+mn-lt"/>
              </a:rPr>
              <a:t>Přímo a nepřímo shodné útvary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850" y="3843340"/>
            <a:ext cx="8712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cs-CZ" sz="2400" kern="0" dirty="0">
                <a:latin typeface="Verdana" pitchFamily="34" charset="0"/>
              </a:rPr>
              <a:t>   </a:t>
            </a:r>
          </a:p>
          <a:p>
            <a:pPr eaLnBrk="1" hangingPunct="1">
              <a:defRPr/>
            </a:pPr>
            <a:r>
              <a:rPr lang="cs-CZ" sz="2400" b="1" kern="0" dirty="0">
                <a:solidFill>
                  <a:srgbClr val="FF0000"/>
                </a:solidFill>
                <a:latin typeface="Verdana" pitchFamily="34" charset="0"/>
              </a:rPr>
              <a:t>nepřímo shodné</a:t>
            </a:r>
            <a:r>
              <a:rPr lang="cs-CZ" sz="2400" kern="0" dirty="0">
                <a:latin typeface="Verdana" pitchFamily="34" charset="0"/>
              </a:rPr>
              <a:t>, když je při přemísťování posunujeme, </a:t>
            </a:r>
            <a:r>
              <a:rPr lang="cs-CZ" sz="2400" b="1" kern="0" dirty="0">
                <a:latin typeface="Verdana" pitchFamily="34" charset="0"/>
              </a:rPr>
              <a:t>otáčíme </a:t>
            </a:r>
            <a:r>
              <a:rPr lang="cs-CZ" sz="2400" kern="0" dirty="0">
                <a:latin typeface="Verdana" pitchFamily="34" charset="0"/>
              </a:rPr>
              <a:t>a jeden z nich </a:t>
            </a:r>
            <a:r>
              <a:rPr lang="cs-CZ" sz="2400" b="1" kern="0" dirty="0">
                <a:latin typeface="Verdana" pitchFamily="34" charset="0"/>
              </a:rPr>
              <a:t>převrátíme</a:t>
            </a:r>
          </a:p>
        </p:txBody>
      </p:sp>
      <p:sp>
        <p:nvSpPr>
          <p:cNvPr id="3" name="Pravoúhlý trojúhelník 2"/>
          <p:cNvSpPr/>
          <p:nvPr/>
        </p:nvSpPr>
        <p:spPr>
          <a:xfrm>
            <a:off x="1692275" y="2809877"/>
            <a:ext cx="1943100" cy="122396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Pravoúhlý trojúhelník 8"/>
          <p:cNvSpPr/>
          <p:nvPr/>
        </p:nvSpPr>
        <p:spPr>
          <a:xfrm>
            <a:off x="4211640" y="2835277"/>
            <a:ext cx="1944687" cy="122396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Pravoúhlý trojúhelník 9"/>
          <p:cNvSpPr/>
          <p:nvPr/>
        </p:nvSpPr>
        <p:spPr>
          <a:xfrm>
            <a:off x="4211640" y="5157788"/>
            <a:ext cx="1944687" cy="12239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Pravoúhlý trojúhelník 10"/>
          <p:cNvSpPr/>
          <p:nvPr/>
        </p:nvSpPr>
        <p:spPr>
          <a:xfrm flipH="1">
            <a:off x="1619250" y="5157788"/>
            <a:ext cx="1944688" cy="12239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2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7" grpId="0"/>
      <p:bldP spid="3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08472" y="654684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146" name="Text Box 24"/>
          <p:cNvSpPr txBox="1">
            <a:spLocks noChangeArrowheads="1"/>
          </p:cNvSpPr>
          <p:nvPr/>
        </p:nvSpPr>
        <p:spPr bwMode="auto">
          <a:xfrm>
            <a:off x="5076827" y="1933575"/>
            <a:ext cx="3763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/>
              <a:t>□</a:t>
            </a:r>
            <a:r>
              <a:rPr lang="cs-CZ" altLang="cs-CZ" sz="2800" dirty="0">
                <a:latin typeface="+mn-lt"/>
              </a:rPr>
              <a:t>ABCD </a:t>
            </a:r>
            <a:r>
              <a:rPr lang="cs-CZ" altLang="cs-CZ" sz="2800" dirty="0">
                <a:latin typeface="+mn-lt"/>
                <a:sym typeface="Symbol" panose="05050102010706020507" pitchFamily="18" charset="2"/>
              </a:rPr>
              <a:t> </a:t>
            </a:r>
            <a:r>
              <a:rPr lang="cs-CZ" altLang="cs-CZ" sz="2800" dirty="0">
                <a:latin typeface="+mn-lt"/>
              </a:rPr>
              <a:t>□</a:t>
            </a:r>
            <a:r>
              <a:rPr lang="cs-CZ" altLang="cs-CZ" sz="2800" dirty="0">
                <a:latin typeface="+mn-lt"/>
                <a:sym typeface="Symbol" panose="05050102010706020507" pitchFamily="18" charset="2"/>
              </a:rPr>
              <a:t>KLMN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xfrm>
            <a:off x="273050" y="669926"/>
            <a:ext cx="7886700" cy="1325563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latin typeface="Verdana" panose="020B0604030504040204" pitchFamily="34" charset="0"/>
              </a:rPr>
              <a:t>Shodnost útvarů symbolicky zapisujeme pomocí znaku </a:t>
            </a:r>
            <a:r>
              <a:rPr lang="cs-CZ" altLang="cs-CZ" sz="2800" dirty="0">
                <a:latin typeface="Verdana" panose="020B0604030504040204" pitchFamily="34" charset="0"/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45379" y="2047083"/>
            <a:ext cx="425926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Např.:   </a:t>
            </a:r>
            <a:r>
              <a:rPr lang="cs-CZ" altLang="cs-CZ" dirty="0">
                <a:sym typeface="Symbol" panose="05050102010706020507" pitchFamily="18" charset="2"/>
              </a:rPr>
              <a:t></a:t>
            </a:r>
            <a:r>
              <a:rPr lang="cs-CZ" altLang="cs-CZ" dirty="0"/>
              <a:t>ABC </a:t>
            </a:r>
            <a:r>
              <a:rPr lang="cs-CZ" altLang="cs-CZ" dirty="0">
                <a:sym typeface="Symbol" panose="05050102010706020507" pitchFamily="18" charset="2"/>
              </a:rPr>
              <a:t> RST</a:t>
            </a:r>
          </a:p>
        </p:txBody>
      </p:sp>
      <p:sp>
        <p:nvSpPr>
          <p:cNvPr id="6151" name="AutoShape 11"/>
          <p:cNvSpPr>
            <a:spLocks noChangeArrowheads="1"/>
          </p:cNvSpPr>
          <p:nvPr/>
        </p:nvSpPr>
        <p:spPr bwMode="auto">
          <a:xfrm rot="1353350">
            <a:off x="900113" y="3086100"/>
            <a:ext cx="1655762" cy="865188"/>
          </a:xfrm>
          <a:prstGeom prst="rtTriangle">
            <a:avLst/>
          </a:prstGeom>
          <a:solidFill>
            <a:srgbClr val="CCFF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2" name="AutoShape 12"/>
          <p:cNvSpPr>
            <a:spLocks noChangeArrowheads="1"/>
          </p:cNvSpPr>
          <p:nvPr/>
        </p:nvSpPr>
        <p:spPr bwMode="auto">
          <a:xfrm rot="-2896205">
            <a:off x="2447926" y="2616202"/>
            <a:ext cx="1655762" cy="865187"/>
          </a:xfrm>
          <a:prstGeom prst="rtTriangle">
            <a:avLst/>
          </a:prstGeom>
          <a:solidFill>
            <a:srgbClr val="CCFF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468315" y="366236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A</a:t>
            </a:r>
          </a:p>
        </p:txBody>
      </p:sp>
      <p:sp>
        <p:nvSpPr>
          <p:cNvPr id="6154" name="Text Box 14"/>
          <p:cNvSpPr txBox="1">
            <a:spLocks noChangeArrowheads="1"/>
          </p:cNvSpPr>
          <p:nvPr/>
        </p:nvSpPr>
        <p:spPr bwMode="auto">
          <a:xfrm>
            <a:off x="2195513" y="4310065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B</a:t>
            </a:r>
          </a:p>
        </p:txBody>
      </p:sp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1042988" y="2438402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/>
              <a:t>C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2916238" y="3949702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R</a:t>
            </a:r>
          </a:p>
        </p:txBody>
      </p:sp>
      <p:sp>
        <p:nvSpPr>
          <p:cNvPr id="6157" name="Text Box 17"/>
          <p:cNvSpPr txBox="1">
            <a:spLocks noChangeArrowheads="1"/>
          </p:cNvSpPr>
          <p:nvPr/>
        </p:nvSpPr>
        <p:spPr bwMode="auto">
          <a:xfrm>
            <a:off x="4211640" y="2509840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S</a:t>
            </a:r>
          </a:p>
        </p:txBody>
      </p:sp>
      <p:sp>
        <p:nvSpPr>
          <p:cNvPr id="6158" name="Text Box 18"/>
          <p:cNvSpPr txBox="1">
            <a:spLocks noChangeArrowheads="1"/>
          </p:cNvSpPr>
          <p:nvPr/>
        </p:nvSpPr>
        <p:spPr bwMode="auto">
          <a:xfrm>
            <a:off x="2051052" y="3013077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/>
              <a:t>T</a:t>
            </a:r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Zahnutá šipka doleva 3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395428" y="3275174"/>
            <a:ext cx="1260000" cy="12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164384" y="4714880"/>
            <a:ext cx="1260000" cy="12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5127861" y="459991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A</a:t>
            </a:r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6524542" y="459991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B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6524542" y="2899698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C</a:t>
            </a: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5141872" y="2899698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D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6896487" y="5974880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K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8293168" y="5974880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L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8293168" y="427466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M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6910498" y="427466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9856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délník 60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399" y="601219"/>
            <a:ext cx="8759101" cy="7064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Najděte a vybarvěte či vyšrafujte dvojice shodných útvarů:</a:t>
            </a:r>
          </a:p>
        </p:txBody>
      </p:sp>
      <p:sp>
        <p:nvSpPr>
          <p:cNvPr id="62" name="Šipka doprava 6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3" name="Šipka doprava 6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4" name="Zahnutá šipka doleva 6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65" name="Obrázek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53850" y="1372395"/>
            <a:ext cx="1799772" cy="10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2114766" y="3742636"/>
            <a:ext cx="108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>
            <a:off x="2053860" y="1340451"/>
            <a:ext cx="1440000" cy="1260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Rovnoramenný trojúhelník 70"/>
          <p:cNvSpPr/>
          <p:nvPr/>
        </p:nvSpPr>
        <p:spPr>
          <a:xfrm rot="3580195">
            <a:off x="7673411" y="2302786"/>
            <a:ext cx="1440000" cy="1260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408251" y="1413699"/>
            <a:ext cx="1080000" cy="108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7856514" y="4428424"/>
            <a:ext cx="1080000" cy="108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2213276" y="2730413"/>
            <a:ext cx="864000" cy="86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06588" y="2683066"/>
            <a:ext cx="1080000" cy="10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bdélník 75"/>
          <p:cNvSpPr/>
          <p:nvPr/>
        </p:nvSpPr>
        <p:spPr>
          <a:xfrm>
            <a:off x="7831501" y="1391292"/>
            <a:ext cx="1080000" cy="10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bdélník 76"/>
          <p:cNvSpPr/>
          <p:nvPr/>
        </p:nvSpPr>
        <p:spPr>
          <a:xfrm>
            <a:off x="3397252" y="4611993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769619" y="3878804"/>
            <a:ext cx="684000" cy="68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bdélník 78"/>
          <p:cNvSpPr/>
          <p:nvPr/>
        </p:nvSpPr>
        <p:spPr>
          <a:xfrm rot="16200000">
            <a:off x="-991225" y="3875539"/>
            <a:ext cx="2880000" cy="4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flipH="1">
            <a:off x="815823" y="3915027"/>
            <a:ext cx="1080000" cy="1620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Pravoúhlý trojúhelník 81"/>
          <p:cNvSpPr/>
          <p:nvPr/>
        </p:nvSpPr>
        <p:spPr>
          <a:xfrm rot="16200000" flipH="1">
            <a:off x="6334597" y="1139901"/>
            <a:ext cx="1080000" cy="1620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Pravoúhlý trojúhelník 83"/>
          <p:cNvSpPr/>
          <p:nvPr/>
        </p:nvSpPr>
        <p:spPr>
          <a:xfrm flipH="1">
            <a:off x="8127317" y="2853106"/>
            <a:ext cx="828000" cy="1440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bdélník 84"/>
          <p:cNvSpPr/>
          <p:nvPr/>
        </p:nvSpPr>
        <p:spPr>
          <a:xfrm rot="16200000">
            <a:off x="5035222" y="910801"/>
            <a:ext cx="468000" cy="13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/>
          <p:cNvSpPr/>
          <p:nvPr/>
        </p:nvSpPr>
        <p:spPr>
          <a:xfrm>
            <a:off x="4446144" y="4851027"/>
            <a:ext cx="684000" cy="68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flipV="1">
            <a:off x="3116984" y="2730412"/>
            <a:ext cx="1080000" cy="1728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Rovnoramenný trojúhelník 87"/>
          <p:cNvSpPr/>
          <p:nvPr/>
        </p:nvSpPr>
        <p:spPr>
          <a:xfrm flipV="1">
            <a:off x="7009078" y="3807027"/>
            <a:ext cx="1080000" cy="1728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Rovnoramenný trojúhelník 88"/>
          <p:cNvSpPr/>
          <p:nvPr/>
        </p:nvSpPr>
        <p:spPr>
          <a:xfrm>
            <a:off x="5159602" y="4887027"/>
            <a:ext cx="720000" cy="612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ravoúhlý trojúhelník 16"/>
          <p:cNvSpPr/>
          <p:nvPr/>
        </p:nvSpPr>
        <p:spPr>
          <a:xfrm>
            <a:off x="5358453" y="4411216"/>
            <a:ext cx="2052572" cy="1080000"/>
          </a:xfrm>
          <a:custGeom>
            <a:avLst/>
            <a:gdLst>
              <a:gd name="connsiteX0" fmla="*/ 0 w 1361978"/>
              <a:gd name="connsiteY0" fmla="*/ 1149465 h 1149465"/>
              <a:gd name="connsiteX1" fmla="*/ 0 w 1361978"/>
              <a:gd name="connsiteY1" fmla="*/ 0 h 1149465"/>
              <a:gd name="connsiteX2" fmla="*/ 1361978 w 1361978"/>
              <a:gd name="connsiteY2" fmla="*/ 1149465 h 1149465"/>
              <a:gd name="connsiteX3" fmla="*/ 0 w 1361978"/>
              <a:gd name="connsiteY3" fmla="*/ 1149465 h 1149465"/>
              <a:gd name="connsiteX0" fmla="*/ 551543 w 1913521"/>
              <a:gd name="connsiteY0" fmla="*/ 1265580 h 1265580"/>
              <a:gd name="connsiteX1" fmla="*/ 0 w 1913521"/>
              <a:gd name="connsiteY1" fmla="*/ 0 h 1265580"/>
              <a:gd name="connsiteX2" fmla="*/ 1913521 w 1913521"/>
              <a:gd name="connsiteY2" fmla="*/ 1265580 h 1265580"/>
              <a:gd name="connsiteX3" fmla="*/ 551543 w 1913521"/>
              <a:gd name="connsiteY3" fmla="*/ 1265580 h 1265580"/>
              <a:gd name="connsiteX0" fmla="*/ 621678 w 1983656"/>
              <a:gd name="connsiteY0" fmla="*/ 1076058 h 1076058"/>
              <a:gd name="connsiteX1" fmla="*/ 0 w 1983656"/>
              <a:gd name="connsiteY1" fmla="*/ 0 h 1076058"/>
              <a:gd name="connsiteX2" fmla="*/ 1983656 w 1983656"/>
              <a:gd name="connsiteY2" fmla="*/ 1076058 h 1076058"/>
              <a:gd name="connsiteX3" fmla="*/ 621678 w 1983656"/>
              <a:gd name="connsiteY3" fmla="*/ 1076058 h 107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56" h="1076058">
                <a:moveTo>
                  <a:pt x="621678" y="1076058"/>
                </a:moveTo>
                <a:lnTo>
                  <a:pt x="0" y="0"/>
                </a:lnTo>
                <a:lnTo>
                  <a:pt x="1983656" y="1076058"/>
                </a:lnTo>
                <a:lnTo>
                  <a:pt x="621678" y="1076058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Pravoúhlý trojúhelník 16"/>
          <p:cNvSpPr/>
          <p:nvPr/>
        </p:nvSpPr>
        <p:spPr>
          <a:xfrm rot="9151367">
            <a:off x="5217950" y="1921448"/>
            <a:ext cx="2052572" cy="1080000"/>
          </a:xfrm>
          <a:custGeom>
            <a:avLst/>
            <a:gdLst>
              <a:gd name="connsiteX0" fmla="*/ 0 w 1361978"/>
              <a:gd name="connsiteY0" fmla="*/ 1149465 h 1149465"/>
              <a:gd name="connsiteX1" fmla="*/ 0 w 1361978"/>
              <a:gd name="connsiteY1" fmla="*/ 0 h 1149465"/>
              <a:gd name="connsiteX2" fmla="*/ 1361978 w 1361978"/>
              <a:gd name="connsiteY2" fmla="*/ 1149465 h 1149465"/>
              <a:gd name="connsiteX3" fmla="*/ 0 w 1361978"/>
              <a:gd name="connsiteY3" fmla="*/ 1149465 h 1149465"/>
              <a:gd name="connsiteX0" fmla="*/ 551543 w 1913521"/>
              <a:gd name="connsiteY0" fmla="*/ 1265580 h 1265580"/>
              <a:gd name="connsiteX1" fmla="*/ 0 w 1913521"/>
              <a:gd name="connsiteY1" fmla="*/ 0 h 1265580"/>
              <a:gd name="connsiteX2" fmla="*/ 1913521 w 1913521"/>
              <a:gd name="connsiteY2" fmla="*/ 1265580 h 1265580"/>
              <a:gd name="connsiteX3" fmla="*/ 551543 w 1913521"/>
              <a:gd name="connsiteY3" fmla="*/ 1265580 h 1265580"/>
              <a:gd name="connsiteX0" fmla="*/ 621678 w 1983656"/>
              <a:gd name="connsiteY0" fmla="*/ 1076058 h 1076058"/>
              <a:gd name="connsiteX1" fmla="*/ 0 w 1983656"/>
              <a:gd name="connsiteY1" fmla="*/ 0 h 1076058"/>
              <a:gd name="connsiteX2" fmla="*/ 1983656 w 1983656"/>
              <a:gd name="connsiteY2" fmla="*/ 1076058 h 1076058"/>
              <a:gd name="connsiteX3" fmla="*/ 621678 w 1983656"/>
              <a:gd name="connsiteY3" fmla="*/ 1076058 h 107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56" h="1076058">
                <a:moveTo>
                  <a:pt x="621678" y="1076058"/>
                </a:moveTo>
                <a:lnTo>
                  <a:pt x="0" y="0"/>
                </a:lnTo>
                <a:lnTo>
                  <a:pt x="1983656" y="1076058"/>
                </a:lnTo>
                <a:lnTo>
                  <a:pt x="621678" y="1076058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Pravoúhlý trojúhelník 91"/>
          <p:cNvSpPr/>
          <p:nvPr/>
        </p:nvSpPr>
        <p:spPr>
          <a:xfrm flipH="1">
            <a:off x="3782984" y="2030484"/>
            <a:ext cx="828000" cy="2448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708048" y="1890244"/>
            <a:ext cx="504000" cy="50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 rot="16200000">
            <a:off x="6001541" y="2044408"/>
            <a:ext cx="468000" cy="28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Rovnoramenný trojúhelník 94"/>
          <p:cNvSpPr/>
          <p:nvPr/>
        </p:nvSpPr>
        <p:spPr>
          <a:xfrm>
            <a:off x="4854882" y="2535957"/>
            <a:ext cx="720000" cy="612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/>
          <p:cNvSpPr/>
          <p:nvPr/>
        </p:nvSpPr>
        <p:spPr>
          <a:xfrm>
            <a:off x="6899854" y="2635160"/>
            <a:ext cx="504000" cy="50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bdélník 96"/>
          <p:cNvSpPr/>
          <p:nvPr/>
        </p:nvSpPr>
        <p:spPr>
          <a:xfrm rot="16200000">
            <a:off x="4544256" y="4040685"/>
            <a:ext cx="90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 rot="16200000">
            <a:off x="5962590" y="2427957"/>
            <a:ext cx="54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bdélník 98"/>
          <p:cNvSpPr/>
          <p:nvPr/>
        </p:nvSpPr>
        <p:spPr>
          <a:xfrm>
            <a:off x="6026448" y="3797075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815823" y="159480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101" name="TextovéPole 100"/>
          <p:cNvSpPr txBox="1"/>
          <p:nvPr/>
        </p:nvSpPr>
        <p:spPr>
          <a:xfrm>
            <a:off x="2617450" y="1928488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3796792" y="1710173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103" name="TextovéPole 102"/>
          <p:cNvSpPr txBox="1"/>
          <p:nvPr/>
        </p:nvSpPr>
        <p:spPr>
          <a:xfrm>
            <a:off x="5042151" y="136101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104" name="TextovéPole 103"/>
          <p:cNvSpPr txBox="1"/>
          <p:nvPr/>
        </p:nvSpPr>
        <p:spPr>
          <a:xfrm>
            <a:off x="4779279" y="1927739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105" name="TextovéPole 104"/>
          <p:cNvSpPr txBox="1"/>
          <p:nvPr/>
        </p:nvSpPr>
        <p:spPr>
          <a:xfrm>
            <a:off x="6100866" y="1949042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106" name="TextovéPole 105"/>
          <p:cNvSpPr txBox="1"/>
          <p:nvPr/>
        </p:nvSpPr>
        <p:spPr>
          <a:xfrm>
            <a:off x="7069957" y="149840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8231640" y="1689470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108" name="TextovéPole 107"/>
          <p:cNvSpPr txBox="1"/>
          <p:nvPr/>
        </p:nvSpPr>
        <p:spPr>
          <a:xfrm>
            <a:off x="278031" y="3650895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109" name="TextovéPole 108"/>
          <p:cNvSpPr txBox="1"/>
          <p:nvPr/>
        </p:nvSpPr>
        <p:spPr>
          <a:xfrm>
            <a:off x="1119634" y="2992233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110" name="TextovéPole 109"/>
          <p:cNvSpPr txBox="1"/>
          <p:nvPr/>
        </p:nvSpPr>
        <p:spPr>
          <a:xfrm>
            <a:off x="874518" y="3989971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111" name="TextovéPole 110"/>
          <p:cNvSpPr txBox="1"/>
          <p:nvPr/>
        </p:nvSpPr>
        <p:spPr>
          <a:xfrm>
            <a:off x="1290802" y="487366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112" name="TextovéPole 111"/>
          <p:cNvSpPr txBox="1"/>
          <p:nvPr/>
        </p:nvSpPr>
        <p:spPr>
          <a:xfrm>
            <a:off x="2424277" y="2926861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13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2394829" y="442536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3397252" y="294682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sp>
        <p:nvSpPr>
          <p:cNvPr id="115" name="TextovéPole 114"/>
          <p:cNvSpPr txBox="1"/>
          <p:nvPr/>
        </p:nvSpPr>
        <p:spPr>
          <a:xfrm>
            <a:off x="4018394" y="374408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116" name="TextovéPole 115"/>
          <p:cNvSpPr txBox="1"/>
          <p:nvPr/>
        </p:nvSpPr>
        <p:spPr>
          <a:xfrm>
            <a:off x="3564051" y="483116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117" name="TextovéPole 116"/>
          <p:cNvSpPr txBox="1"/>
          <p:nvPr/>
        </p:nvSpPr>
        <p:spPr>
          <a:xfrm>
            <a:off x="4551985" y="497047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118" name="TextovéPole 117"/>
          <p:cNvSpPr txBox="1"/>
          <p:nvPr/>
        </p:nvSpPr>
        <p:spPr>
          <a:xfrm>
            <a:off x="5238079" y="5099235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19</a:t>
            </a:r>
          </a:p>
        </p:txBody>
      </p:sp>
      <p:sp>
        <p:nvSpPr>
          <p:cNvPr id="119" name="TextovéPole 118"/>
          <p:cNvSpPr txBox="1"/>
          <p:nvPr/>
        </p:nvSpPr>
        <p:spPr>
          <a:xfrm>
            <a:off x="4739556" y="411840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120" name="TextovéPole 119"/>
          <p:cNvSpPr txBox="1"/>
          <p:nvPr/>
        </p:nvSpPr>
        <p:spPr>
          <a:xfrm>
            <a:off x="5907218" y="3278648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21</a:t>
            </a:r>
          </a:p>
        </p:txBody>
      </p:sp>
      <p:sp>
        <p:nvSpPr>
          <p:cNvPr id="121" name="TextovéPole 120"/>
          <p:cNvSpPr txBox="1"/>
          <p:nvPr/>
        </p:nvSpPr>
        <p:spPr>
          <a:xfrm>
            <a:off x="4978652" y="2726946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22</a:t>
            </a:r>
          </a:p>
        </p:txBody>
      </p:sp>
      <p:sp>
        <p:nvSpPr>
          <p:cNvPr id="122" name="TextovéPole 121"/>
          <p:cNvSpPr txBox="1"/>
          <p:nvPr/>
        </p:nvSpPr>
        <p:spPr>
          <a:xfrm>
            <a:off x="5983195" y="265545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23</a:t>
            </a:r>
          </a:p>
        </p:txBody>
      </p:sp>
      <p:sp>
        <p:nvSpPr>
          <p:cNvPr id="123" name="TextovéPole 122"/>
          <p:cNvSpPr txBox="1"/>
          <p:nvPr/>
        </p:nvSpPr>
        <p:spPr>
          <a:xfrm>
            <a:off x="6883195" y="2669278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24</a:t>
            </a:r>
          </a:p>
        </p:txBody>
      </p:sp>
      <p:sp>
        <p:nvSpPr>
          <p:cNvPr id="124" name="TextovéPole 123"/>
          <p:cNvSpPr txBox="1"/>
          <p:nvPr/>
        </p:nvSpPr>
        <p:spPr>
          <a:xfrm>
            <a:off x="7943283" y="285425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125" name="TextovéPole 124"/>
          <p:cNvSpPr txBox="1"/>
          <p:nvPr/>
        </p:nvSpPr>
        <p:spPr>
          <a:xfrm>
            <a:off x="6244236" y="402819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27</a:t>
            </a:r>
          </a:p>
        </p:txBody>
      </p:sp>
      <p:sp>
        <p:nvSpPr>
          <p:cNvPr id="126" name="TextovéPole 125"/>
          <p:cNvSpPr txBox="1"/>
          <p:nvPr/>
        </p:nvSpPr>
        <p:spPr>
          <a:xfrm>
            <a:off x="7301346" y="404234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sp>
        <p:nvSpPr>
          <p:cNvPr id="127" name="TextovéPole 126"/>
          <p:cNvSpPr txBox="1"/>
          <p:nvPr/>
        </p:nvSpPr>
        <p:spPr>
          <a:xfrm>
            <a:off x="5967758" y="4951216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29</a:t>
            </a:r>
          </a:p>
        </p:txBody>
      </p:sp>
      <p:sp>
        <p:nvSpPr>
          <p:cNvPr id="128" name="TextovéPole 127"/>
          <p:cNvSpPr txBox="1"/>
          <p:nvPr/>
        </p:nvSpPr>
        <p:spPr>
          <a:xfrm>
            <a:off x="8390726" y="377422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30</a:t>
            </a:r>
          </a:p>
        </p:txBody>
      </p:sp>
      <p:sp>
        <p:nvSpPr>
          <p:cNvPr id="129" name="TextovéPole 128"/>
          <p:cNvSpPr txBox="1"/>
          <p:nvPr/>
        </p:nvSpPr>
        <p:spPr>
          <a:xfrm>
            <a:off x="8172527" y="473229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33660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délník 60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399" y="601219"/>
            <a:ext cx="8759101" cy="7064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Najděte a vybarvěte či vyšrafujte dvojice shodných útvarů:</a:t>
            </a:r>
          </a:p>
        </p:txBody>
      </p:sp>
      <p:sp>
        <p:nvSpPr>
          <p:cNvPr id="62" name="Šipka doprava 6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3" name="Šipka doprava 6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4" name="Zahnutá šipka doleva 6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65" name="Obrázek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53850" y="1372395"/>
            <a:ext cx="1799772" cy="108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2114766" y="3742636"/>
            <a:ext cx="1080000" cy="18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>
            <a:off x="2053860" y="1340451"/>
            <a:ext cx="1440000" cy="1260000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Rovnoramenný trojúhelník 70"/>
          <p:cNvSpPr/>
          <p:nvPr/>
        </p:nvSpPr>
        <p:spPr>
          <a:xfrm rot="3580195">
            <a:off x="7673411" y="2302786"/>
            <a:ext cx="1440000" cy="1260000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408251" y="1413699"/>
            <a:ext cx="1080000" cy="108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7856514" y="4428424"/>
            <a:ext cx="1080000" cy="108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2213276" y="2730413"/>
            <a:ext cx="864000" cy="86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06588" y="2683066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bdélník 75"/>
          <p:cNvSpPr/>
          <p:nvPr/>
        </p:nvSpPr>
        <p:spPr>
          <a:xfrm>
            <a:off x="7831501" y="139129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bdélník 76"/>
          <p:cNvSpPr/>
          <p:nvPr/>
        </p:nvSpPr>
        <p:spPr>
          <a:xfrm>
            <a:off x="3397252" y="4611993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769619" y="3878804"/>
            <a:ext cx="684000" cy="6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bdélník 78"/>
          <p:cNvSpPr/>
          <p:nvPr/>
        </p:nvSpPr>
        <p:spPr>
          <a:xfrm rot="16200000">
            <a:off x="-991225" y="3875539"/>
            <a:ext cx="2880000" cy="46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flipH="1">
            <a:off x="815823" y="3915027"/>
            <a:ext cx="1080000" cy="1620000"/>
          </a:xfrm>
          <a:prstGeom prst="rtTriangl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Pravoúhlý trojúhelník 81"/>
          <p:cNvSpPr/>
          <p:nvPr/>
        </p:nvSpPr>
        <p:spPr>
          <a:xfrm rot="16200000" flipH="1">
            <a:off x="6334597" y="1139901"/>
            <a:ext cx="1080000" cy="1620000"/>
          </a:xfrm>
          <a:prstGeom prst="rtTriangl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Pravoúhlý trojúhelník 83"/>
          <p:cNvSpPr/>
          <p:nvPr/>
        </p:nvSpPr>
        <p:spPr>
          <a:xfrm flipH="1">
            <a:off x="8127317" y="2853106"/>
            <a:ext cx="828000" cy="1440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bdélník 84"/>
          <p:cNvSpPr/>
          <p:nvPr/>
        </p:nvSpPr>
        <p:spPr>
          <a:xfrm rot="16200000">
            <a:off x="5035222" y="910801"/>
            <a:ext cx="468000" cy="13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/>
          <p:cNvSpPr/>
          <p:nvPr/>
        </p:nvSpPr>
        <p:spPr>
          <a:xfrm>
            <a:off x="4446144" y="4851027"/>
            <a:ext cx="684000" cy="6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flipV="1">
            <a:off x="3116984" y="2730412"/>
            <a:ext cx="1080000" cy="17280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Rovnoramenný trojúhelník 87"/>
          <p:cNvSpPr/>
          <p:nvPr/>
        </p:nvSpPr>
        <p:spPr>
          <a:xfrm flipV="1">
            <a:off x="7009078" y="3807027"/>
            <a:ext cx="1080000" cy="17280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Rovnoramenný trojúhelník 88"/>
          <p:cNvSpPr/>
          <p:nvPr/>
        </p:nvSpPr>
        <p:spPr>
          <a:xfrm>
            <a:off x="5159602" y="4887027"/>
            <a:ext cx="720000" cy="61200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ravoúhlý trojúhelník 16"/>
          <p:cNvSpPr/>
          <p:nvPr/>
        </p:nvSpPr>
        <p:spPr>
          <a:xfrm>
            <a:off x="5358453" y="4411216"/>
            <a:ext cx="2052572" cy="1080000"/>
          </a:xfrm>
          <a:custGeom>
            <a:avLst/>
            <a:gdLst>
              <a:gd name="connsiteX0" fmla="*/ 0 w 1361978"/>
              <a:gd name="connsiteY0" fmla="*/ 1149465 h 1149465"/>
              <a:gd name="connsiteX1" fmla="*/ 0 w 1361978"/>
              <a:gd name="connsiteY1" fmla="*/ 0 h 1149465"/>
              <a:gd name="connsiteX2" fmla="*/ 1361978 w 1361978"/>
              <a:gd name="connsiteY2" fmla="*/ 1149465 h 1149465"/>
              <a:gd name="connsiteX3" fmla="*/ 0 w 1361978"/>
              <a:gd name="connsiteY3" fmla="*/ 1149465 h 1149465"/>
              <a:gd name="connsiteX0" fmla="*/ 551543 w 1913521"/>
              <a:gd name="connsiteY0" fmla="*/ 1265580 h 1265580"/>
              <a:gd name="connsiteX1" fmla="*/ 0 w 1913521"/>
              <a:gd name="connsiteY1" fmla="*/ 0 h 1265580"/>
              <a:gd name="connsiteX2" fmla="*/ 1913521 w 1913521"/>
              <a:gd name="connsiteY2" fmla="*/ 1265580 h 1265580"/>
              <a:gd name="connsiteX3" fmla="*/ 551543 w 1913521"/>
              <a:gd name="connsiteY3" fmla="*/ 1265580 h 1265580"/>
              <a:gd name="connsiteX0" fmla="*/ 621678 w 1983656"/>
              <a:gd name="connsiteY0" fmla="*/ 1076058 h 1076058"/>
              <a:gd name="connsiteX1" fmla="*/ 0 w 1983656"/>
              <a:gd name="connsiteY1" fmla="*/ 0 h 1076058"/>
              <a:gd name="connsiteX2" fmla="*/ 1983656 w 1983656"/>
              <a:gd name="connsiteY2" fmla="*/ 1076058 h 1076058"/>
              <a:gd name="connsiteX3" fmla="*/ 621678 w 1983656"/>
              <a:gd name="connsiteY3" fmla="*/ 1076058 h 107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56" h="1076058">
                <a:moveTo>
                  <a:pt x="621678" y="1076058"/>
                </a:moveTo>
                <a:lnTo>
                  <a:pt x="0" y="0"/>
                </a:lnTo>
                <a:lnTo>
                  <a:pt x="1983656" y="1076058"/>
                </a:lnTo>
                <a:lnTo>
                  <a:pt x="621678" y="1076058"/>
                </a:lnTo>
                <a:close/>
              </a:path>
            </a:pathLst>
          </a:cu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Pravoúhlý trojúhelník 16"/>
          <p:cNvSpPr/>
          <p:nvPr/>
        </p:nvSpPr>
        <p:spPr>
          <a:xfrm rot="9151367">
            <a:off x="5217950" y="1921448"/>
            <a:ext cx="2052572" cy="1080000"/>
          </a:xfrm>
          <a:custGeom>
            <a:avLst/>
            <a:gdLst>
              <a:gd name="connsiteX0" fmla="*/ 0 w 1361978"/>
              <a:gd name="connsiteY0" fmla="*/ 1149465 h 1149465"/>
              <a:gd name="connsiteX1" fmla="*/ 0 w 1361978"/>
              <a:gd name="connsiteY1" fmla="*/ 0 h 1149465"/>
              <a:gd name="connsiteX2" fmla="*/ 1361978 w 1361978"/>
              <a:gd name="connsiteY2" fmla="*/ 1149465 h 1149465"/>
              <a:gd name="connsiteX3" fmla="*/ 0 w 1361978"/>
              <a:gd name="connsiteY3" fmla="*/ 1149465 h 1149465"/>
              <a:gd name="connsiteX0" fmla="*/ 551543 w 1913521"/>
              <a:gd name="connsiteY0" fmla="*/ 1265580 h 1265580"/>
              <a:gd name="connsiteX1" fmla="*/ 0 w 1913521"/>
              <a:gd name="connsiteY1" fmla="*/ 0 h 1265580"/>
              <a:gd name="connsiteX2" fmla="*/ 1913521 w 1913521"/>
              <a:gd name="connsiteY2" fmla="*/ 1265580 h 1265580"/>
              <a:gd name="connsiteX3" fmla="*/ 551543 w 1913521"/>
              <a:gd name="connsiteY3" fmla="*/ 1265580 h 1265580"/>
              <a:gd name="connsiteX0" fmla="*/ 621678 w 1983656"/>
              <a:gd name="connsiteY0" fmla="*/ 1076058 h 1076058"/>
              <a:gd name="connsiteX1" fmla="*/ 0 w 1983656"/>
              <a:gd name="connsiteY1" fmla="*/ 0 h 1076058"/>
              <a:gd name="connsiteX2" fmla="*/ 1983656 w 1983656"/>
              <a:gd name="connsiteY2" fmla="*/ 1076058 h 1076058"/>
              <a:gd name="connsiteX3" fmla="*/ 621678 w 1983656"/>
              <a:gd name="connsiteY3" fmla="*/ 1076058 h 107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56" h="1076058">
                <a:moveTo>
                  <a:pt x="621678" y="1076058"/>
                </a:moveTo>
                <a:lnTo>
                  <a:pt x="0" y="0"/>
                </a:lnTo>
                <a:lnTo>
                  <a:pt x="1983656" y="1076058"/>
                </a:lnTo>
                <a:lnTo>
                  <a:pt x="621678" y="1076058"/>
                </a:lnTo>
                <a:close/>
              </a:path>
            </a:pathLst>
          </a:cu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Pravoúhlý trojúhelník 91"/>
          <p:cNvSpPr/>
          <p:nvPr/>
        </p:nvSpPr>
        <p:spPr>
          <a:xfrm flipH="1">
            <a:off x="3782984" y="2030484"/>
            <a:ext cx="828000" cy="2448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708048" y="1890244"/>
            <a:ext cx="504000" cy="5040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 rot="16200000">
            <a:off x="6001541" y="2044408"/>
            <a:ext cx="468000" cy="288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Rovnoramenný trojúhelník 94"/>
          <p:cNvSpPr/>
          <p:nvPr/>
        </p:nvSpPr>
        <p:spPr>
          <a:xfrm>
            <a:off x="4854882" y="2535957"/>
            <a:ext cx="720000" cy="61200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/>
          <p:cNvSpPr/>
          <p:nvPr/>
        </p:nvSpPr>
        <p:spPr>
          <a:xfrm>
            <a:off x="6899854" y="2635160"/>
            <a:ext cx="504000" cy="5040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bdélník 96"/>
          <p:cNvSpPr/>
          <p:nvPr/>
        </p:nvSpPr>
        <p:spPr>
          <a:xfrm rot="16200000">
            <a:off x="4544256" y="4040685"/>
            <a:ext cx="90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 rot="16200000">
            <a:off x="5962590" y="2427957"/>
            <a:ext cx="540000" cy="90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bdélník 98"/>
          <p:cNvSpPr/>
          <p:nvPr/>
        </p:nvSpPr>
        <p:spPr>
          <a:xfrm>
            <a:off x="6026448" y="3797075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815823" y="159480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101" name="TextovéPole 100"/>
          <p:cNvSpPr txBox="1"/>
          <p:nvPr/>
        </p:nvSpPr>
        <p:spPr>
          <a:xfrm>
            <a:off x="2617450" y="1928488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3796792" y="1710173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103" name="TextovéPole 102"/>
          <p:cNvSpPr txBox="1"/>
          <p:nvPr/>
        </p:nvSpPr>
        <p:spPr>
          <a:xfrm>
            <a:off x="5042151" y="136101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104" name="TextovéPole 103"/>
          <p:cNvSpPr txBox="1"/>
          <p:nvPr/>
        </p:nvSpPr>
        <p:spPr>
          <a:xfrm>
            <a:off x="4779279" y="1927739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105" name="TextovéPole 104"/>
          <p:cNvSpPr txBox="1"/>
          <p:nvPr/>
        </p:nvSpPr>
        <p:spPr>
          <a:xfrm>
            <a:off x="6100866" y="1949042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106" name="TextovéPole 105"/>
          <p:cNvSpPr txBox="1"/>
          <p:nvPr/>
        </p:nvSpPr>
        <p:spPr>
          <a:xfrm>
            <a:off x="7069957" y="1498401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8231640" y="1689470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108" name="TextovéPole 107"/>
          <p:cNvSpPr txBox="1"/>
          <p:nvPr/>
        </p:nvSpPr>
        <p:spPr>
          <a:xfrm>
            <a:off x="278031" y="3650895"/>
            <a:ext cx="385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109" name="TextovéPole 108"/>
          <p:cNvSpPr txBox="1"/>
          <p:nvPr/>
        </p:nvSpPr>
        <p:spPr>
          <a:xfrm>
            <a:off x="1119634" y="2992233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110" name="TextovéPole 109"/>
          <p:cNvSpPr txBox="1"/>
          <p:nvPr/>
        </p:nvSpPr>
        <p:spPr>
          <a:xfrm>
            <a:off x="874518" y="3989971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111" name="TextovéPole 110"/>
          <p:cNvSpPr txBox="1"/>
          <p:nvPr/>
        </p:nvSpPr>
        <p:spPr>
          <a:xfrm>
            <a:off x="1290802" y="487366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112" name="TextovéPole 111"/>
          <p:cNvSpPr txBox="1"/>
          <p:nvPr/>
        </p:nvSpPr>
        <p:spPr>
          <a:xfrm>
            <a:off x="2424277" y="2926861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13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2394829" y="442536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3397252" y="294682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sp>
        <p:nvSpPr>
          <p:cNvPr id="115" name="TextovéPole 114"/>
          <p:cNvSpPr txBox="1"/>
          <p:nvPr/>
        </p:nvSpPr>
        <p:spPr>
          <a:xfrm>
            <a:off x="4018394" y="374408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116" name="TextovéPole 115"/>
          <p:cNvSpPr txBox="1"/>
          <p:nvPr/>
        </p:nvSpPr>
        <p:spPr>
          <a:xfrm>
            <a:off x="3564051" y="483116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117" name="TextovéPole 116"/>
          <p:cNvSpPr txBox="1"/>
          <p:nvPr/>
        </p:nvSpPr>
        <p:spPr>
          <a:xfrm>
            <a:off x="4551985" y="497047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118" name="TextovéPole 117"/>
          <p:cNvSpPr txBox="1"/>
          <p:nvPr/>
        </p:nvSpPr>
        <p:spPr>
          <a:xfrm>
            <a:off x="5238079" y="5099235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19</a:t>
            </a:r>
          </a:p>
        </p:txBody>
      </p:sp>
      <p:sp>
        <p:nvSpPr>
          <p:cNvPr id="119" name="TextovéPole 118"/>
          <p:cNvSpPr txBox="1"/>
          <p:nvPr/>
        </p:nvSpPr>
        <p:spPr>
          <a:xfrm>
            <a:off x="4739556" y="411840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120" name="TextovéPole 119"/>
          <p:cNvSpPr txBox="1"/>
          <p:nvPr/>
        </p:nvSpPr>
        <p:spPr>
          <a:xfrm>
            <a:off x="5907218" y="3278648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21</a:t>
            </a:r>
          </a:p>
        </p:txBody>
      </p:sp>
      <p:sp>
        <p:nvSpPr>
          <p:cNvPr id="121" name="TextovéPole 120"/>
          <p:cNvSpPr txBox="1"/>
          <p:nvPr/>
        </p:nvSpPr>
        <p:spPr>
          <a:xfrm>
            <a:off x="4978652" y="2726946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22</a:t>
            </a:r>
          </a:p>
        </p:txBody>
      </p:sp>
      <p:sp>
        <p:nvSpPr>
          <p:cNvPr id="122" name="TextovéPole 121"/>
          <p:cNvSpPr txBox="1"/>
          <p:nvPr/>
        </p:nvSpPr>
        <p:spPr>
          <a:xfrm>
            <a:off x="5983195" y="265545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23</a:t>
            </a:r>
          </a:p>
        </p:txBody>
      </p:sp>
      <p:sp>
        <p:nvSpPr>
          <p:cNvPr id="123" name="TextovéPole 122"/>
          <p:cNvSpPr txBox="1"/>
          <p:nvPr/>
        </p:nvSpPr>
        <p:spPr>
          <a:xfrm>
            <a:off x="6912223" y="2669278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24</a:t>
            </a:r>
          </a:p>
        </p:txBody>
      </p:sp>
      <p:sp>
        <p:nvSpPr>
          <p:cNvPr id="124" name="TextovéPole 123"/>
          <p:cNvSpPr txBox="1"/>
          <p:nvPr/>
        </p:nvSpPr>
        <p:spPr>
          <a:xfrm>
            <a:off x="7943283" y="2854257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125" name="TextovéPole 124"/>
          <p:cNvSpPr txBox="1"/>
          <p:nvPr/>
        </p:nvSpPr>
        <p:spPr>
          <a:xfrm>
            <a:off x="6244236" y="4028199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27</a:t>
            </a:r>
          </a:p>
        </p:txBody>
      </p:sp>
      <p:sp>
        <p:nvSpPr>
          <p:cNvPr id="126" name="TextovéPole 125"/>
          <p:cNvSpPr txBox="1"/>
          <p:nvPr/>
        </p:nvSpPr>
        <p:spPr>
          <a:xfrm>
            <a:off x="7301346" y="4042342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sp>
        <p:nvSpPr>
          <p:cNvPr id="127" name="TextovéPole 126"/>
          <p:cNvSpPr txBox="1"/>
          <p:nvPr/>
        </p:nvSpPr>
        <p:spPr>
          <a:xfrm>
            <a:off x="5967758" y="4951216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29</a:t>
            </a:r>
          </a:p>
        </p:txBody>
      </p:sp>
      <p:sp>
        <p:nvSpPr>
          <p:cNvPr id="128" name="TextovéPole 127"/>
          <p:cNvSpPr txBox="1"/>
          <p:nvPr/>
        </p:nvSpPr>
        <p:spPr>
          <a:xfrm>
            <a:off x="8390726" y="377422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30</a:t>
            </a:r>
          </a:p>
        </p:txBody>
      </p:sp>
      <p:sp>
        <p:nvSpPr>
          <p:cNvPr id="129" name="TextovéPole 128"/>
          <p:cNvSpPr txBox="1"/>
          <p:nvPr/>
        </p:nvSpPr>
        <p:spPr>
          <a:xfrm>
            <a:off x="8172527" y="4732290"/>
            <a:ext cx="5837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258592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1846" y="1119868"/>
            <a:ext cx="7034893" cy="1325563"/>
          </a:xfrm>
        </p:spPr>
        <p:txBody>
          <a:bodyPr/>
          <a:lstStyle/>
          <a:p>
            <a:pPr eaLnBrk="1" hangingPunct="1"/>
            <a:r>
              <a:rPr lang="cs-CZ" altLang="cs-CZ" sz="4800" dirty="0">
                <a:solidFill>
                  <a:srgbClr val="FF0000"/>
                </a:solidFill>
                <a:latin typeface="Verdana" panose="020B0604030504040204" pitchFamily="34" charset="0"/>
              </a:rPr>
              <a:t>Shodnost trojúhelníků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40"/>
            <a:ext cx="8229600" cy="478472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sz="3600">
              <a:latin typeface="Verdana" panose="020B0604030504040204" pitchFamily="34" charset="0"/>
            </a:endParaRPr>
          </a:p>
          <a:p>
            <a:pPr algn="ctr" eaLnBrk="1" hangingPunct="1">
              <a:buFontTx/>
              <a:buNone/>
            </a:pPr>
            <a:endParaRPr lang="cs-CZ" altLang="cs-CZ" sz="3600">
              <a:latin typeface="Verdan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cs-CZ" sz="3600">
                <a:latin typeface="Verdana" panose="020B0604030504040204" pitchFamily="34" charset="0"/>
              </a:rPr>
              <a:t>Věty o shodnosti trojúhelníků</a:t>
            </a:r>
          </a:p>
        </p:txBody>
      </p:sp>
      <p:sp>
        <p:nvSpPr>
          <p:cNvPr id="9220" name="AutoShape 36"/>
          <p:cNvSpPr>
            <a:spLocks noChangeArrowheads="1"/>
          </p:cNvSpPr>
          <p:nvPr/>
        </p:nvSpPr>
        <p:spPr bwMode="auto">
          <a:xfrm>
            <a:off x="2627313" y="4581527"/>
            <a:ext cx="1295400" cy="1439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1" name="AutoShape 37"/>
          <p:cNvSpPr>
            <a:spLocks noChangeArrowheads="1"/>
          </p:cNvSpPr>
          <p:nvPr/>
        </p:nvSpPr>
        <p:spPr bwMode="auto">
          <a:xfrm rot="2409101">
            <a:off x="3419477" y="4292602"/>
            <a:ext cx="2232025" cy="1008063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2" name="AutoShape 38"/>
          <p:cNvSpPr>
            <a:spLocks noChangeArrowheads="1"/>
          </p:cNvSpPr>
          <p:nvPr/>
        </p:nvSpPr>
        <p:spPr bwMode="auto">
          <a:xfrm>
            <a:off x="3348040" y="4221165"/>
            <a:ext cx="2232025" cy="649287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8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8472" y="640170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4136" y="875478"/>
            <a:ext cx="7886700" cy="71025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800" b="1" dirty="0"/>
              <a:t>Věta o shodnosti trojúhelníků </a:t>
            </a:r>
            <a:r>
              <a:rPr lang="cs-CZ" altLang="cs-CZ" sz="4800" b="1" dirty="0" err="1"/>
              <a:t>sss</a:t>
            </a:r>
            <a:endParaRPr lang="cs-CZ" altLang="cs-CZ" sz="48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87376"/>
            <a:ext cx="8229600" cy="93221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/>
              <a:t>Jestliže se dva trojúhelníky shodují </a:t>
            </a:r>
            <a:r>
              <a:rPr lang="cs-CZ" altLang="cs-CZ" dirty="0">
                <a:solidFill>
                  <a:srgbClr val="FF0000"/>
                </a:solidFill>
              </a:rPr>
              <a:t>ve všech třech stranách</a:t>
            </a:r>
            <a:r>
              <a:rPr lang="cs-CZ" altLang="cs-CZ" dirty="0"/>
              <a:t>, pak jsou shodné.</a:t>
            </a:r>
          </a:p>
          <a:p>
            <a:pPr eaLnBrk="1" hangingPunct="1"/>
            <a:endParaRPr lang="cs-CZ" altLang="cs-CZ" dirty="0"/>
          </a:p>
        </p:txBody>
      </p:sp>
      <p:grpSp>
        <p:nvGrpSpPr>
          <p:cNvPr id="10244" name="Group 33"/>
          <p:cNvGrpSpPr>
            <a:grpSpLocks/>
          </p:cNvGrpSpPr>
          <p:nvPr/>
        </p:nvGrpSpPr>
        <p:grpSpPr bwMode="auto">
          <a:xfrm>
            <a:off x="1042990" y="3751269"/>
            <a:ext cx="6396037" cy="3016250"/>
            <a:chOff x="657" y="1979"/>
            <a:chExt cx="4029" cy="1900"/>
          </a:xfrm>
        </p:grpSpPr>
        <p:grpSp>
          <p:nvGrpSpPr>
            <p:cNvPr id="10245" name="Group 23"/>
            <p:cNvGrpSpPr>
              <a:grpSpLocks/>
            </p:cNvGrpSpPr>
            <p:nvPr/>
          </p:nvGrpSpPr>
          <p:grpSpPr bwMode="auto">
            <a:xfrm>
              <a:off x="657" y="2115"/>
              <a:ext cx="2132" cy="1384"/>
              <a:chOff x="385" y="1616"/>
              <a:chExt cx="2132" cy="1384"/>
            </a:xfrm>
          </p:grpSpPr>
          <p:grpSp>
            <p:nvGrpSpPr>
              <p:cNvPr id="10253" name="Group 19"/>
              <p:cNvGrpSpPr>
                <a:grpSpLocks/>
              </p:cNvGrpSpPr>
              <p:nvPr/>
            </p:nvGrpSpPr>
            <p:grpSpPr bwMode="auto">
              <a:xfrm>
                <a:off x="612" y="1888"/>
                <a:ext cx="1633" cy="862"/>
                <a:chOff x="612" y="1888"/>
                <a:chExt cx="1633" cy="862"/>
              </a:xfrm>
            </p:grpSpPr>
            <p:sp>
              <p:nvSpPr>
                <p:cNvPr id="10257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612" y="1888"/>
                  <a:ext cx="454" cy="771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258" name="Line 17"/>
                <p:cNvSpPr>
                  <a:spLocks noChangeShapeType="1"/>
                </p:cNvSpPr>
                <p:nvPr/>
              </p:nvSpPr>
              <p:spPr bwMode="auto">
                <a:xfrm>
                  <a:off x="1066" y="1888"/>
                  <a:ext cx="1179" cy="862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259" name="Line 18"/>
                <p:cNvSpPr>
                  <a:spLocks noChangeShapeType="1"/>
                </p:cNvSpPr>
                <p:nvPr/>
              </p:nvSpPr>
              <p:spPr bwMode="auto">
                <a:xfrm flipH="1" flipV="1">
                  <a:off x="612" y="2659"/>
                  <a:ext cx="1633" cy="91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254" name="Text Box 20"/>
              <p:cNvSpPr txBox="1">
                <a:spLocks noChangeArrowheads="1"/>
              </p:cNvSpPr>
              <p:nvPr/>
            </p:nvSpPr>
            <p:spPr bwMode="auto">
              <a:xfrm>
                <a:off x="385" y="2659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A</a:t>
                </a:r>
              </a:p>
            </p:txBody>
          </p:sp>
          <p:sp>
            <p:nvSpPr>
              <p:cNvPr id="10255" name="Text Box 21"/>
              <p:cNvSpPr txBox="1">
                <a:spLocks noChangeArrowheads="1"/>
              </p:cNvSpPr>
              <p:nvPr/>
            </p:nvSpPr>
            <p:spPr bwMode="auto">
              <a:xfrm>
                <a:off x="2154" y="2750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B</a:t>
                </a:r>
              </a:p>
            </p:txBody>
          </p:sp>
          <p:sp>
            <p:nvSpPr>
              <p:cNvPr id="10256" name="Text Box 22"/>
              <p:cNvSpPr txBox="1">
                <a:spLocks noChangeArrowheads="1"/>
              </p:cNvSpPr>
              <p:nvPr/>
            </p:nvSpPr>
            <p:spPr bwMode="auto">
              <a:xfrm>
                <a:off x="930" y="1616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C</a:t>
                </a:r>
              </a:p>
            </p:txBody>
          </p:sp>
        </p:grpSp>
        <p:grpSp>
          <p:nvGrpSpPr>
            <p:cNvPr id="10246" name="Group 32"/>
            <p:cNvGrpSpPr>
              <a:grpSpLocks/>
            </p:cNvGrpSpPr>
            <p:nvPr/>
          </p:nvGrpSpPr>
          <p:grpSpPr bwMode="auto">
            <a:xfrm>
              <a:off x="3016" y="1979"/>
              <a:ext cx="1670" cy="1900"/>
              <a:chOff x="2653" y="1916"/>
              <a:chExt cx="1670" cy="1900"/>
            </a:xfrm>
          </p:grpSpPr>
          <p:sp>
            <p:nvSpPr>
              <p:cNvPr id="10247" name="Line 26"/>
              <p:cNvSpPr>
                <a:spLocks noChangeShapeType="1"/>
              </p:cNvSpPr>
              <p:nvPr/>
            </p:nvSpPr>
            <p:spPr bwMode="auto">
              <a:xfrm rot="2914361" flipH="1">
                <a:off x="3158" y="1802"/>
                <a:ext cx="454" cy="77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Line 27"/>
              <p:cNvSpPr>
                <a:spLocks noChangeShapeType="1"/>
              </p:cNvSpPr>
              <p:nvPr/>
            </p:nvSpPr>
            <p:spPr bwMode="auto">
              <a:xfrm rot="2914361">
                <a:off x="3302" y="2400"/>
                <a:ext cx="1179" cy="86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Line 28"/>
              <p:cNvSpPr>
                <a:spLocks noChangeShapeType="1"/>
              </p:cNvSpPr>
              <p:nvPr/>
            </p:nvSpPr>
            <p:spPr bwMode="auto">
              <a:xfrm rot="2914361" flipH="1" flipV="1">
                <a:off x="2635" y="2870"/>
                <a:ext cx="1633" cy="9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Text Box 29"/>
              <p:cNvSpPr txBox="1">
                <a:spLocks noChangeArrowheads="1"/>
              </p:cNvSpPr>
              <p:nvPr/>
            </p:nvSpPr>
            <p:spPr bwMode="auto">
              <a:xfrm>
                <a:off x="2653" y="2160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A´</a:t>
                </a:r>
              </a:p>
            </p:txBody>
          </p:sp>
          <p:sp>
            <p:nvSpPr>
              <p:cNvPr id="10251" name="Text Box 30"/>
              <p:cNvSpPr txBox="1">
                <a:spLocks noChangeArrowheads="1"/>
              </p:cNvSpPr>
              <p:nvPr/>
            </p:nvSpPr>
            <p:spPr bwMode="auto">
              <a:xfrm>
                <a:off x="3833" y="3566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B´</a:t>
                </a:r>
              </a:p>
            </p:txBody>
          </p:sp>
          <p:sp>
            <p:nvSpPr>
              <p:cNvPr id="10252" name="Text Box 31"/>
              <p:cNvSpPr txBox="1">
                <a:spLocks noChangeArrowheads="1"/>
              </p:cNvSpPr>
              <p:nvPr/>
            </p:nvSpPr>
            <p:spPr bwMode="auto">
              <a:xfrm rot="-147122">
                <a:off x="3783" y="1916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000" b="1"/>
                  <a:t>C´</a:t>
                </a:r>
              </a:p>
            </p:txBody>
          </p:sp>
        </p:grpSp>
      </p:grp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>
              <a:buNone/>
              <a:defRPr/>
            </a:pPr>
            <a:r>
              <a:rPr lang="cs-CZ" sz="2800" kern="0" dirty="0">
                <a:latin typeface="Verdana" pitchFamily="34" charset="0"/>
              </a:rPr>
              <a:t>Shodnost geometrických útvarů</a:t>
            </a:r>
          </a:p>
          <a:p>
            <a:pPr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62563" y="4621516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378434" y="5622932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50301" y="4706705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776274" y="4851398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a´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678427" y="5194670"/>
            <a:ext cx="71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c´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710831" y="3712160"/>
            <a:ext cx="45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b´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262633" y="2486704"/>
            <a:ext cx="1134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 = a´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259631" y="2957253"/>
            <a:ext cx="1307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b = b´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280856" y="3427802"/>
            <a:ext cx="968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 = c´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2365826" y="3017262"/>
            <a:ext cx="584129" cy="35640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3135997" y="2909191"/>
            <a:ext cx="131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ABC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  <p:sp>
        <p:nvSpPr>
          <p:cNvPr id="37" name="Text Box 61"/>
          <p:cNvSpPr txBox="1">
            <a:spLocks noChangeArrowheads="1"/>
          </p:cNvSpPr>
          <p:nvPr/>
        </p:nvSpPr>
        <p:spPr bwMode="auto">
          <a:xfrm>
            <a:off x="4449989" y="2860434"/>
            <a:ext cx="381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</a:t>
            </a:r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4681769" y="2916451"/>
            <a:ext cx="1671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ym typeface="Symbol" panose="05050102010706020507" pitchFamily="18" charset="2"/>
              </a:rPr>
              <a:t> </a:t>
            </a:r>
            <a:r>
              <a:rPr lang="cs-CZ" altLang="cs-CZ" sz="2800" dirty="0"/>
              <a:t>A´B´C´</a:t>
            </a:r>
            <a:endParaRPr lang="cs-CZ" altLang="cs-CZ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739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2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" grpId="0" animBg="1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1238</Words>
  <Application>Microsoft Office PowerPoint</Application>
  <PresentationFormat>Předvádění na obrazovce (4:3)</PresentationFormat>
  <Paragraphs>312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Trebuchet MS</vt:lpstr>
      <vt:lpstr>Verdana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Shodnost útvarů symbolicky zapisujeme pomocí znaku </vt:lpstr>
      <vt:lpstr>Najděte a vybarvěte či vyšrafujte dvojice shodných útvarů:</vt:lpstr>
      <vt:lpstr>Najděte a vybarvěte či vyšrafujte dvojice shodných útvarů:</vt:lpstr>
      <vt:lpstr>Shodnost trojúhelníků</vt:lpstr>
      <vt:lpstr>Věta o shodnosti trojúhelníků sss</vt:lpstr>
      <vt:lpstr>Věta o shodnosti trojúhelníků sus</vt:lpstr>
      <vt:lpstr>Věta o shodnosti trojúhelníků usu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25</cp:revision>
  <dcterms:created xsi:type="dcterms:W3CDTF">2016-12-13T14:24:14Z</dcterms:created>
  <dcterms:modified xsi:type="dcterms:W3CDTF">2025-01-28T21:53:49Z</dcterms:modified>
</cp:coreProperties>
</file>