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60" r:id="rId3"/>
    <p:sldId id="288" r:id="rId4"/>
    <p:sldId id="281" r:id="rId5"/>
    <p:sldId id="358" r:id="rId6"/>
    <p:sldId id="283" r:id="rId7"/>
    <p:sldId id="282" r:id="rId8"/>
    <p:sldId id="289" r:id="rId9"/>
    <p:sldId id="333" r:id="rId10"/>
    <p:sldId id="290" r:id="rId11"/>
    <p:sldId id="292" r:id="rId12"/>
    <p:sldId id="286" r:id="rId13"/>
    <p:sldId id="287" r:id="rId14"/>
    <p:sldId id="291" r:id="rId15"/>
    <p:sldId id="284" r:id="rId16"/>
    <p:sldId id="293" r:id="rId17"/>
    <p:sldId id="332" r:id="rId18"/>
    <p:sldId id="296" r:id="rId19"/>
    <p:sldId id="295" r:id="rId20"/>
    <p:sldId id="294" r:id="rId21"/>
    <p:sldId id="297" r:id="rId22"/>
    <p:sldId id="302" r:id="rId23"/>
    <p:sldId id="301" r:id="rId24"/>
    <p:sldId id="300" r:id="rId25"/>
    <p:sldId id="304" r:id="rId26"/>
    <p:sldId id="305" r:id="rId27"/>
    <p:sldId id="310" r:id="rId28"/>
    <p:sldId id="311" r:id="rId29"/>
    <p:sldId id="312" r:id="rId30"/>
    <p:sldId id="307" r:id="rId31"/>
    <p:sldId id="308" r:id="rId32"/>
    <p:sldId id="313" r:id="rId33"/>
    <p:sldId id="309" r:id="rId34"/>
    <p:sldId id="314" r:id="rId35"/>
    <p:sldId id="316" r:id="rId36"/>
    <p:sldId id="315" r:id="rId37"/>
    <p:sldId id="317" r:id="rId38"/>
    <p:sldId id="318" r:id="rId39"/>
    <p:sldId id="319" r:id="rId40"/>
    <p:sldId id="320" r:id="rId41"/>
    <p:sldId id="321" r:id="rId42"/>
    <p:sldId id="323" r:id="rId43"/>
    <p:sldId id="324" r:id="rId44"/>
    <p:sldId id="325" r:id="rId45"/>
    <p:sldId id="326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61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05D2-1DEF-47E8-8F76-FDAB5B0721D5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4402-6C1E-48B3-B6D9-139B833A6D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34402-6C1E-48B3-B6D9-139B833A6D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53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26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18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49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685800"/>
            <a:ext cx="8077200" cy="571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8D986170-6E03-4888-A1DC-BCA047FE7A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8579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7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1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3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30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42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1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9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D6DB-F0B7-4024-A729-4831C0F69752}" type="datetimeFigureOut">
              <a:rPr lang="cs-CZ" smtClean="0"/>
              <a:t>05.01.2023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75D7-D2D6-4AA9-B467-F20AE6A78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2.xml"/><Relationship Id="rId7" Type="http://schemas.openxmlformats.org/officeDocument/2006/relationships/slide" Target="slide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2.xml"/><Relationship Id="rId10" Type="http://schemas.openxmlformats.org/officeDocument/2006/relationships/image" Target="../media/image1.png"/><Relationship Id="rId4" Type="http://schemas.openxmlformats.org/officeDocument/2006/relationships/slide" Target="slide12.xml"/><Relationship Id="rId9" Type="http://schemas.openxmlformats.org/officeDocument/2006/relationships/slide" Target="slide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231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96.png"/><Relationship Id="rId5" Type="http://schemas.openxmlformats.org/officeDocument/2006/relationships/image" Target="../media/image104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0.png"/><Relationship Id="rId11" Type="http://schemas.openxmlformats.org/officeDocument/2006/relationships/image" Target="../media/image106.png"/><Relationship Id="rId5" Type="http://schemas.openxmlformats.org/officeDocument/2006/relationships/image" Target="../media/image890.png"/><Relationship Id="rId10" Type="http://schemas.openxmlformats.org/officeDocument/2006/relationships/image" Target="../media/image103.png"/><Relationship Id="rId4" Type="http://schemas.openxmlformats.org/officeDocument/2006/relationships/image" Target="../media/image99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0.png"/><Relationship Id="rId5" Type="http://schemas.openxmlformats.org/officeDocument/2006/relationships/image" Target="../media/image1410.png"/><Relationship Id="rId4" Type="http://schemas.openxmlformats.org/officeDocument/2006/relationships/image" Target="../media/image13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png"/><Relationship Id="rId7" Type="http://schemas.openxmlformats.org/officeDocument/2006/relationships/image" Target="../media/image4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109.png"/><Relationship Id="rId9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0.png"/><Relationship Id="rId11" Type="http://schemas.openxmlformats.org/officeDocument/2006/relationships/image" Target="../media/image119.png"/><Relationship Id="rId5" Type="http://schemas.openxmlformats.org/officeDocument/2006/relationships/image" Target="../media/image1120.png"/><Relationship Id="rId10" Type="http://schemas.openxmlformats.org/officeDocument/2006/relationships/image" Target="../media/image118.png"/><Relationship Id="rId4" Type="http://schemas.openxmlformats.org/officeDocument/2006/relationships/image" Target="../media/image114.png"/><Relationship Id="rId9" Type="http://schemas.openxmlformats.org/officeDocument/2006/relationships/image" Target="../media/image1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8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7" Type="http://schemas.openxmlformats.org/officeDocument/2006/relationships/image" Target="../media/image141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50.png"/><Relationship Id="rId4" Type="http://schemas.openxmlformats.org/officeDocument/2006/relationships/image" Target="../media/image13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7" Type="http://schemas.openxmlformats.org/officeDocument/2006/relationships/image" Target="../media/image145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45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4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0.png"/><Relationship Id="rId5" Type="http://schemas.openxmlformats.org/officeDocument/2006/relationships/image" Target="../media/image1910.png"/><Relationship Id="rId4" Type="http://schemas.openxmlformats.org/officeDocument/2006/relationships/image" Target="../media/image18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1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0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9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0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2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3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39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3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7" Type="http://schemas.openxmlformats.org/officeDocument/2006/relationships/image" Target="../media/image2400.png"/><Relationship Id="rId2" Type="http://schemas.openxmlformats.org/officeDocument/2006/relationships/image" Target="../media/image23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90.png"/><Relationship Id="rId5" Type="http://schemas.openxmlformats.org/officeDocument/2006/relationships/image" Target="../media/image2380.png"/><Relationship Id="rId4" Type="http://schemas.openxmlformats.org/officeDocument/2006/relationships/image" Target="../media/image23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5.png"/><Relationship Id="rId7" Type="http://schemas.openxmlformats.org/officeDocument/2006/relationships/image" Target="../media/image2450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1.png"/><Relationship Id="rId7" Type="http://schemas.openxmlformats.org/officeDocument/2006/relationships/image" Target="../media/image252.png"/><Relationship Id="rId2" Type="http://schemas.openxmlformats.org/officeDocument/2006/relationships/image" Target="../media/image24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10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10.png"/><Relationship Id="rId5" Type="http://schemas.openxmlformats.org/officeDocument/2006/relationships/image" Target="../media/image2500.png"/><Relationship Id="rId4" Type="http://schemas.openxmlformats.org/officeDocument/2006/relationships/image" Target="../media/image24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700.png"/><Relationship Id="rId7" Type="http://schemas.openxmlformats.org/officeDocument/2006/relationships/image" Target="../media/image274.png"/><Relationship Id="rId2" Type="http://schemas.openxmlformats.org/officeDocument/2006/relationships/image" Target="../media/image26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6.png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2.png"/><Relationship Id="rId5" Type="http://schemas.openxmlformats.org/officeDocument/2006/relationships/image" Target="../media/image3.png"/><Relationship Id="rId4" Type="http://schemas.openxmlformats.org/officeDocument/2006/relationships/image" Target="../media/image2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01.png"/><Relationship Id="rId7" Type="http://schemas.openxmlformats.org/officeDocument/2006/relationships/image" Target="../media/image30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0.png"/><Relationship Id="rId4" Type="http://schemas.openxmlformats.org/officeDocument/2006/relationships/image" Target="../media/image3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0.png"/><Relationship Id="rId7" Type="http://schemas.openxmlformats.org/officeDocument/2006/relationships/image" Target="../media/image33.png"/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10.png"/><Relationship Id="rId4" Type="http://schemas.openxmlformats.org/officeDocument/2006/relationships/image" Target="../media/image30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5" Type="http://schemas.openxmlformats.org/officeDocument/2006/relationships/image" Target="../media/image314.png"/><Relationship Id="rId4" Type="http://schemas.openxmlformats.org/officeDocument/2006/relationships/image" Target="../media/image3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3816424" cy="792088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Stejní jmenovatelé</a:t>
            </a:r>
          </a:p>
        </p:txBody>
      </p:sp>
      <p:sp>
        <p:nvSpPr>
          <p:cNvPr id="9" name="Zaoblený obdélník 8">
            <a:hlinkClick r:id="rId3" action="ppaction://hlinksldjump"/>
          </p:cNvPr>
          <p:cNvSpPr/>
          <p:nvPr/>
        </p:nvSpPr>
        <p:spPr>
          <a:xfrm>
            <a:off x="539552" y="2204864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1</a:t>
            </a:r>
          </a:p>
        </p:txBody>
      </p:sp>
      <p:sp>
        <p:nvSpPr>
          <p:cNvPr id="10" name="Zaoblený obdélník 9">
            <a:hlinkClick r:id="rId4" action="ppaction://hlinksldjump"/>
          </p:cNvPr>
          <p:cNvSpPr/>
          <p:nvPr/>
        </p:nvSpPr>
        <p:spPr>
          <a:xfrm>
            <a:off x="539552" y="2852936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2</a:t>
            </a:r>
          </a:p>
        </p:txBody>
      </p:sp>
      <p:sp>
        <p:nvSpPr>
          <p:cNvPr id="11" name="Zaoblený obdélník 10">
            <a:hlinkClick r:id="rId5" action="ppaction://hlinksldjump"/>
          </p:cNvPr>
          <p:cNvSpPr/>
          <p:nvPr/>
        </p:nvSpPr>
        <p:spPr>
          <a:xfrm>
            <a:off x="5508408" y="2204864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3</a:t>
            </a:r>
          </a:p>
        </p:txBody>
      </p:sp>
      <p:sp>
        <p:nvSpPr>
          <p:cNvPr id="12" name="Zaoblený obdélník 11">
            <a:hlinkClick r:id="rId6" action="ppaction://hlinksldjump"/>
          </p:cNvPr>
          <p:cNvSpPr/>
          <p:nvPr/>
        </p:nvSpPr>
        <p:spPr>
          <a:xfrm>
            <a:off x="5508408" y="2852936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4</a:t>
            </a:r>
          </a:p>
        </p:txBody>
      </p:sp>
      <p:sp>
        <p:nvSpPr>
          <p:cNvPr id="13" name="Zaoblený obdélník 12">
            <a:hlinkClick r:id="rId7" action="ppaction://hlinksldjump"/>
          </p:cNvPr>
          <p:cNvSpPr/>
          <p:nvPr/>
        </p:nvSpPr>
        <p:spPr>
          <a:xfrm>
            <a:off x="5508408" y="3501008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5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7504" y="6095037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sp>
        <p:nvSpPr>
          <p:cNvPr id="14" name="Zaoblený obdélník 13">
            <a:hlinkClick r:id="rId8" action="ppaction://hlinksldjump"/>
          </p:cNvPr>
          <p:cNvSpPr/>
          <p:nvPr/>
        </p:nvSpPr>
        <p:spPr>
          <a:xfrm>
            <a:off x="5508408" y="4149080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6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18989" y="547810"/>
            <a:ext cx="8077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Rovnice s neznámou ve jmenovateli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32040" y="1412776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Různí jmenovatelé</a:t>
            </a:r>
          </a:p>
        </p:txBody>
      </p:sp>
      <p:sp>
        <p:nvSpPr>
          <p:cNvPr id="20" name="Zaoblený obdélník 19">
            <a:hlinkClick r:id="rId9" action="ppaction://hlinksldjump"/>
          </p:cNvPr>
          <p:cNvSpPr/>
          <p:nvPr/>
        </p:nvSpPr>
        <p:spPr>
          <a:xfrm>
            <a:off x="5508104" y="4797152"/>
            <a:ext cx="2736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cvičení 7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1414A808-BB55-4360-8687-C53624A960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87" y="3640186"/>
            <a:ext cx="2528081" cy="2313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34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.(2x - 4)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379824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=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3.6−2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2.6−4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245053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– 2 = x +10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-x + 2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427984" y="5523468"/>
                <a:ext cx="3024336" cy="1112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6+10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2.6−4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5523468"/>
                <a:ext cx="3024336" cy="1112036"/>
              </a:xfrm>
              <a:prstGeom prst="rect">
                <a:avLst/>
              </a:prstGeom>
              <a:blipFill rotWithShape="1">
                <a:blip r:embed="rId3"/>
                <a:stretch>
                  <a:fillRect l="-30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2363724" cy="782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+10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2363724" cy="7824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6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77385"/>
                <a:ext cx="440389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+10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77385"/>
                <a:ext cx="440389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64390" y="2787030"/>
            <a:ext cx="880664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03648" y="2324416"/>
            <a:ext cx="978318" cy="3302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956376" y="575905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591916" y="2715022"/>
            <a:ext cx="971972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653140" y="2324416"/>
            <a:ext cx="920121" cy="2832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352af97-7002-440a-94fa-52fa17b0e162"/>
          <p:cNvSpPr/>
          <p:nvPr/>
        </p:nvSpPr>
        <p:spPr>
          <a:xfrm>
            <a:off x="7161609" y="1759147"/>
            <a:ext cx="0" cy="8930"/>
          </a:xfrm>
          <a:custGeom>
            <a:avLst/>
            <a:gdLst>
              <a:gd name="connsiteX0" fmla="*/ 0 w 0"/>
              <a:gd name="connsiteY0" fmla="*/ 0 h 8930"/>
              <a:gd name="connsiteX1" fmla="*/ 0 w 0"/>
              <a:gd name="connsiteY1" fmla="*/ 4465 h 8930"/>
              <a:gd name="connsiteX2" fmla="*/ 0 w 0"/>
              <a:gd name="connsiteY2" fmla="*/ 8930 h 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8930">
                <a:moveTo>
                  <a:pt x="0" y="0"/>
                </a:moveTo>
                <a:lnTo>
                  <a:pt x="0" y="4465"/>
                </a:lnTo>
                <a:lnTo>
                  <a:pt x="0" y="8930"/>
                </a:lnTo>
              </a:path>
            </a:pathLst>
          </a:custGeom>
          <a:ln w="17804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F65D0910-EA38-4FFA-8081-4FED88128461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B507F28E-2A19-4D95-9736-93F1E67DD9F6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6861D103-8563-4A0F-BB46-27FF6775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2DFFDC-65D0-485B-B2E9-FD91F38526B3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0FCCB5-1EF5-42A5-ABB8-BBA40B653DD2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0B2626E-60B8-43D0-AA74-24FF09EEA24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77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- 1)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379824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= -9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4017418" cy="734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+9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4017418" cy="734112"/>
              </a:xfrm>
              <a:prstGeom prst="rect">
                <a:avLst/>
              </a:prstGeom>
              <a:blipFill rotWithShape="1">
                <a:blip r:embed="rId2"/>
                <a:stretch>
                  <a:fillRect l="-2276" b="-41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245053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+ 9 = 0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716015" y="5632792"/>
                <a:ext cx="1294829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0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5" y="5632792"/>
                <a:ext cx="1294829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7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167866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+9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1678665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-3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90424" y="2277385"/>
                <a:ext cx="358418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+9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4" y="2277385"/>
                <a:ext cx="3584186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67000" y="2787030"/>
            <a:ext cx="73664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38026" y="2348880"/>
            <a:ext cx="701726" cy="25824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j)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740352" y="558924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BBC51B8-0668-49A0-83F8-5899A560F497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E8C6CB6-0668-4F13-B4EF-DC58BDD69E0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4307FB4-F334-4A40-A20A-6AE1880E4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221760-5691-44FC-8E63-13C747C576C7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3446D5-3BE5-48B0-AC90-9FC90763A3E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3216DD5-572A-48BE-B043-6BD98D71DA9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2154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.(a + 5)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412991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4a =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5.4−4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4+5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245053" y="3625860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5a – 4 = a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053" y="3625860"/>
                <a:ext cx="397501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06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83968" y="36874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-a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707904" y="5523468"/>
                <a:ext cx="4317957" cy="704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4+5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5523468"/>
                <a:ext cx="4317957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2116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761332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761332" cy="799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63397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 = 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414908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490285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490285" cy="799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43851" y="2708920"/>
            <a:ext cx="80120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370095" y="2276872"/>
            <a:ext cx="753633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𝐚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438174" y="2708920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276129" y="227687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1112115" y="3099475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5a – 4 = 2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a + 2a + 10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2115" y="3099475"/>
                <a:ext cx="3975019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063" t="-11628" r="-1072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>
            <a:extLst>
              <a:ext uri="{FF2B5EF4-FFF2-40B4-BE49-F238E27FC236}">
                <a16:creationId xmlns:a16="http://schemas.microsoft.com/office/drawing/2014/main" id="{78FF73BC-02D0-4A26-857B-E28315B223F7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7C2A43B9-BC2F-4A98-B9F3-7738EEAE3194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96D3D455-0D08-49A5-B975-735F4FB5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BF0720-189A-4317-B442-B2AADCA11D12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1292DCB-80EE-4F3F-A7FE-01C661DD9408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F59421-0ED9-476F-9C17-1A105018697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117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.(y - 3)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412991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2y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2.4−3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4−3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245053" y="3625860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2y – 3 = 5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83968" y="36874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998459" y="5523468"/>
                <a:ext cx="4317957" cy="704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3.4−4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4−3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459" y="5523468"/>
                <a:ext cx="4317957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2260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912529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912529" cy="857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63397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 = 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414908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663410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−3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663410" cy="857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43851" y="2708920"/>
            <a:ext cx="80120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370095" y="2276872"/>
            <a:ext cx="753633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𝐲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438174" y="2708920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492153" y="225979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1112115" y="3099475"/>
                <a:ext cx="44679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2y – 3 = 3y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 – 3y + 9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2115" y="3099475"/>
                <a:ext cx="4467997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729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>
            <a:extLst>
              <a:ext uri="{FF2B5EF4-FFF2-40B4-BE49-F238E27FC236}">
                <a16:creationId xmlns:a16="http://schemas.microsoft.com/office/drawing/2014/main" id="{FC513469-343E-417F-87A6-6F0693F36689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BB818282-38AA-4A33-8DBD-CB02A53D6A6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764AC2E-57C8-488A-B71C-854049F8E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111273-72AB-4B6F-9FF0-D9EDD118D3BD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25B307-2442-4BC7-893C-48AB963A4357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BAE3B5E-50DD-4155-A5C1-17FBA848E098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0142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644653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+ 2)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195736" y="412991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2.1−1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+1=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547664" y="3602876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3x + 1 = 6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2x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3602876"/>
                <a:ext cx="397501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221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83968" y="364502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+2x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286491" y="5523468"/>
                <a:ext cx="4317957" cy="741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6−2.1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1+2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491" y="5523468"/>
                <a:ext cx="4317957" cy="741934"/>
              </a:xfrm>
              <a:prstGeom prst="rect">
                <a:avLst/>
              </a:prstGeom>
              <a:blipFill rotWithShape="1">
                <a:blip r:embed="rId4"/>
                <a:stretch>
                  <a:fillRect l="-2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90611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+1=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6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906117" cy="7923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339479" y="463397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4119463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7416824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r>
                        <a:rPr lang="cs-CZ" sz="2400">
                          <a:latin typeface="Cambria Math"/>
                        </a:rPr>
                        <m:t>1</m:t>
                      </m:r>
                      <m:r>
                        <a:rPr lang="cs-CZ" sz="240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+2)=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6−2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7416824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708920"/>
            <a:ext cx="80120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379209" y="2276872"/>
            <a:ext cx="753633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668344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002750" y="2708920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941427" y="227687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539552" y="3099475"/>
                <a:ext cx="53320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– 1+ x + 2 = 6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2x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099475"/>
                <a:ext cx="533209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403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>
            <a:extLst>
              <a:ext uri="{FF2B5EF4-FFF2-40B4-BE49-F238E27FC236}">
                <a16:creationId xmlns:a16="http://schemas.microsoft.com/office/drawing/2014/main" id="{B5FDC037-16BB-4861-882F-0045B88CBB8C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A6457EF-2E6C-4697-A9FA-116BCA64D4C2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7E3C86D4-63C1-4099-8C2A-66563C7B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E9D9C3-9A2B-452A-9C03-698763597EA1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8101D5-A953-4F1A-8B39-C0D769189C87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ACE3D66-83F3-4904-BC1B-ADF08D832B8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961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276200" y="412991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5.1−3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757565" y="3625860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5x – 3 = 3x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−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565" y="3625860"/>
                <a:ext cx="397501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06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796480" y="364502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-3x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211960" y="5523468"/>
                <a:ext cx="3996121" cy="107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0+2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5523468"/>
                <a:ext cx="3996121" cy="1070037"/>
              </a:xfrm>
              <a:prstGeom prst="rect">
                <a:avLst/>
              </a:prstGeom>
              <a:blipFill rotWithShape="1">
                <a:blip r:embed="rId4"/>
                <a:stretch>
                  <a:fillRect l="-24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808199" y="1341281"/>
                <a:ext cx="2729786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9" y="1341281"/>
                <a:ext cx="2729786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420216" y="463397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3795634" y="414908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3662734" cy="801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+2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3662734" cy="8013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883024" y="2794801"/>
            <a:ext cx="232592" cy="144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576676" y="2356651"/>
            <a:ext cx="187012" cy="1677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357722" y="2794801"/>
            <a:ext cx="270062" cy="144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023848" y="2320667"/>
            <a:ext cx="180000" cy="18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757565" y="3099475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5x – 3 = x 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+ 2x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565" y="3099475"/>
                <a:ext cx="3975019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06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>
            <a:extLst>
              <a:ext uri="{FF2B5EF4-FFF2-40B4-BE49-F238E27FC236}">
                <a16:creationId xmlns:a16="http://schemas.microsoft.com/office/drawing/2014/main" id="{944DA724-D183-472B-85F5-B1679596825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FBABB36C-06DF-4A1D-9F0C-E3C137614447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C7847A37-4FD3-4CDB-9CAA-FC0F1DA3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423101-021B-471F-9358-9A44FD2417EB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52BFF5-CB7F-4E22-9D44-5077437BB359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DC88CC-62CD-4E5C-AB2D-23827D25478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166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.5a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195736" y="4129916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2a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0" y="5517232"/>
                <a:ext cx="6264696" cy="72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3.3−4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</m:t>
                        </m:r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17232"/>
                <a:ext cx="6264696" cy="721672"/>
              </a:xfrm>
              <a:prstGeom prst="rect">
                <a:avLst/>
              </a:prstGeom>
              <a:blipFill rotWithShape="1">
                <a:blip r:embed="rId2"/>
                <a:stretch>
                  <a:fillRect l="-1459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677101" y="3625860"/>
            <a:ext cx="2750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7a – 6 = 5a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83968" y="364502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-5a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6962843" y="5589240"/>
                <a:ext cx="1065541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2843" y="5589240"/>
                <a:ext cx="1065541" cy="513282"/>
              </a:xfrm>
              <a:prstGeom prst="rect">
                <a:avLst/>
              </a:prstGeom>
              <a:blipFill rotWithShape="1">
                <a:blip r:embed="rId3"/>
                <a:stretch>
                  <a:fillRect l="-8571" t="-119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808199" y="1341281"/>
                <a:ext cx="2902911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9" y="1341281"/>
                <a:ext cx="2902911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411487" y="463397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 = 3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4119463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4255845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4255845" cy="7937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827584" y="2708920"/>
            <a:ext cx="324000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19672" y="2348904"/>
            <a:ext cx="288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𝐚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647591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555816" y="2708920"/>
            <a:ext cx="360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275888" y="2348904"/>
            <a:ext cx="360008" cy="1799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251520" y="3099475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3a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 + 4a – 2 = 5a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099475"/>
                <a:ext cx="3975019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06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32">
            <a:extLst>
              <a:ext uri="{FF2B5EF4-FFF2-40B4-BE49-F238E27FC236}">
                <a16:creationId xmlns:a16="http://schemas.microsoft.com/office/drawing/2014/main" id="{F0F37E40-AE74-4BC8-B427-724871383D8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B0A2467-C1CB-49E2-A841-AC65BE077D76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3F1D24F-068F-4F4B-B919-D43C197B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21366F-389F-41AE-97CD-8E0347A03D85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8C97801-13C1-46AE-A937-8E0D0949490E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DDD3C34-6B4D-4885-8781-41C5DE60D09B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8438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3779912" y="1484784"/>
            <a:ext cx="180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1732541" y="5673622"/>
            <a:ext cx="3606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 nemá řešení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779912" y="321297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+3x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21464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1−3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214645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475656" y="436510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0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3707904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331430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a:rPr lang="cs-CZ" altLang="cs-CZ" sz="24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1−3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3314305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115615" y="2748221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75657" y="2317396"/>
            <a:ext cx="288031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372845" y="1527175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845" y="1527175"/>
                <a:ext cx="15115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62609">
            <a:off x="1960991" y="3427015"/>
            <a:ext cx="5886806" cy="941808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555776" y="2767055"/>
            <a:ext cx="14631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131841" y="2317396"/>
            <a:ext cx="275343" cy="264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59952" y="3193812"/>
            <a:ext cx="3568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+ 1 = 1 – 3x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259632" y="3789040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= 0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7721110" y="1465620"/>
            <a:ext cx="595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8B339A60-787B-4CF0-ACAF-586D731769D2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185F53A8-EDE7-4356-8125-0F170EFAC0E5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729FCA-9B6D-4F70-B97F-927440A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75EE49-2C2B-4289-AFA2-0CBE2403F543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8BDF88-4A11-41A0-A854-24A9E7635CAB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1C0B530-CCD7-432B-921E-9C9C723164E0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6361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88669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>
                <a:spLocks noChangeArrowheads="1"/>
              </p:cNvSpPr>
              <p:nvPr/>
            </p:nvSpPr>
            <p:spPr bwMode="auto">
              <a:xfrm>
                <a:off x="1907704" y="4633972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10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633972"/>
                <a:ext cx="194421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6583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259632" y="4129916"/>
                <a:ext cx="29518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= 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4129916"/>
                <a:ext cx="2951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339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>
                <a:spLocks noChangeArrowheads="1"/>
              </p:cNvSpPr>
              <p:nvPr/>
            </p:nvSpPr>
            <p:spPr bwMode="auto">
              <a:xfrm>
                <a:off x="4499992" y="4149080"/>
                <a:ext cx="16548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 -x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4149080"/>
                <a:ext cx="165486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515"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68239" y="1341281"/>
                <a:ext cx="2899705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a:rPr lang="cs-CZ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239" y="1341281"/>
                <a:ext cx="2899705" cy="7923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123728" y="513802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5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429299" y="458112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5655394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+2)−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5655394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46199" y="2708920"/>
            <a:ext cx="757449" cy="2834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19672" y="2348904"/>
            <a:ext cx="639982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02091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91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545807" y="3719100"/>
            <a:ext cx="6365043" cy="979151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348710" y="2708920"/>
            <a:ext cx="727346" cy="2714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292080" y="2276872"/>
            <a:ext cx="662635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1258987" y="3603531"/>
                <a:ext cx="44651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= 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 – 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 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987" y="3603531"/>
                <a:ext cx="4465141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869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>
                <a:spLocks noChangeArrowheads="1"/>
              </p:cNvSpPr>
              <p:nvPr/>
            </p:nvSpPr>
            <p:spPr bwMode="auto">
              <a:xfrm>
                <a:off x="467544" y="5814893"/>
                <a:ext cx="3600400" cy="72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3.5−1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5+2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14893"/>
                <a:ext cx="3600400" cy="721672"/>
              </a:xfrm>
              <a:prstGeom prst="rect">
                <a:avLst/>
              </a:prstGeom>
              <a:blipFill rotWithShape="1">
                <a:blip r:embed="rId9"/>
                <a:stretch>
                  <a:fillRect l="-2712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>
                <a:spLocks noChangeArrowheads="1"/>
              </p:cNvSpPr>
              <p:nvPr/>
            </p:nvSpPr>
            <p:spPr bwMode="auto">
              <a:xfrm>
                <a:off x="4427984" y="5886901"/>
                <a:ext cx="2921074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3−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.5−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5+2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5886901"/>
                <a:ext cx="2921074" cy="710451"/>
              </a:xfrm>
              <a:prstGeom prst="rect">
                <a:avLst/>
              </a:prstGeom>
              <a:blipFill rotWithShape="1">
                <a:blip r:embed="rId10"/>
                <a:stretch>
                  <a:fillRect l="-3125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7957021" y="595890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1258987" y="3053075"/>
                <a:ext cx="44651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= 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 – (2x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3) </a:t>
                </a: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987" y="3053075"/>
                <a:ext cx="4465141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2869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8FF7EC40-2421-4E90-9102-565F842F260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B91F26C-F2B6-48BD-9A5E-D74EB8ECCB70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F50258D1-E8A9-4DCF-BDC8-A2FA2FCA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B7C7F-E3DA-44BB-97AF-4ED2A32BBA33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2D9D4D-3B13-4F05-A491-54040CFE9354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5103A75-4E21-474B-A4B1-9D9AA6997DA9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1068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499992" y="1484784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>
                <a:spLocks noChangeArrowheads="1"/>
              </p:cNvSpPr>
              <p:nvPr/>
            </p:nvSpPr>
            <p:spPr bwMode="auto">
              <a:xfrm>
                <a:off x="2123728" y="4633972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8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3x =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4633972"/>
                <a:ext cx="1944216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r="-1567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476106" y="4129916"/>
                <a:ext cx="29518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8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 = 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6106" y="4129916"/>
                <a:ext cx="2951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>
                <a:spLocks noChangeArrowheads="1"/>
              </p:cNvSpPr>
              <p:nvPr/>
            </p:nvSpPr>
            <p:spPr bwMode="auto">
              <a:xfrm>
                <a:off x="4499992" y="4149080"/>
                <a:ext cx="16548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 -x </a:t>
                </a:r>
                <a14:m>
                  <m:oMath xmlns:m="http://schemas.openxmlformats.org/officeDocument/2006/math">
                    <m:r>
                      <a:rPr lang="cs-CZ" sz="240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4149080"/>
                <a:ext cx="165486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515" t="-10667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808199" y="1341281"/>
                <a:ext cx="2899704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9" y="1341281"/>
                <a:ext cx="2899704" cy="799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513802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499992" y="462351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5655394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5655394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46199" y="2708920"/>
            <a:ext cx="757449" cy="2834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19672" y="2348904"/>
            <a:ext cx="639982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092925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2925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385663">
            <a:off x="2817270" y="3647550"/>
            <a:ext cx="6156569" cy="106386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692542" y="2708920"/>
            <a:ext cx="727346" cy="2714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635912" y="2331408"/>
            <a:ext cx="662635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467544" y="3603531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 = 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603531"/>
                <a:ext cx="3975019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221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>
                <a:spLocks noChangeArrowheads="1"/>
              </p:cNvSpPr>
              <p:nvPr/>
            </p:nvSpPr>
            <p:spPr bwMode="auto">
              <a:xfrm>
                <a:off x="467544" y="5803672"/>
                <a:ext cx="6264696" cy="72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2.1+1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4.1</m:t>
                        </m:r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3672"/>
                <a:ext cx="6264696" cy="721672"/>
              </a:xfrm>
              <a:prstGeom prst="rect">
                <a:avLst/>
              </a:prstGeom>
              <a:blipFill rotWithShape="1">
                <a:blip r:embed="rId9"/>
                <a:stretch>
                  <a:fillRect l="-1558" b="-16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>
                <a:spLocks noChangeArrowheads="1"/>
              </p:cNvSpPr>
              <p:nvPr/>
            </p:nvSpPr>
            <p:spPr bwMode="auto">
              <a:xfrm>
                <a:off x="6818827" y="5875680"/>
                <a:ext cx="1065541" cy="513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8827" y="5875680"/>
                <a:ext cx="1065541" cy="513282"/>
              </a:xfrm>
              <a:prstGeom prst="rect">
                <a:avLst/>
              </a:prstGeom>
              <a:blipFill rotWithShape="1">
                <a:blip r:embed="rId10"/>
                <a:stretch>
                  <a:fillRect l="-9195" t="-119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7957021" y="594768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179512" y="3098813"/>
                <a:ext cx="43560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(4x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3) = 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098813"/>
                <a:ext cx="435608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279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3D64FE3B-1670-412A-A679-D9C45CEBD726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CCF7920-3D01-4C90-8AEA-95A6DCF0D039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F07E0D04-3B3B-49E8-A460-A552E055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9086CD-8C8A-446C-B364-B1D6D40092F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9271D86-605F-4C4E-9D8D-BFBE961564F4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193A5B-E42E-466D-AB12-693E58C69128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6549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140597" y="1557305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979439" y="393305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87727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5.1−3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87727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433886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– 3 = 2x 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069259" y="32849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-2x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685851" y="5930116"/>
                <a:ext cx="16863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851" y="5930116"/>
                <a:ext cx="1686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797" b="-23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501089" y="1341281"/>
                <a:ext cx="1678665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89" y="1341281"/>
                <a:ext cx="1678665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123455" y="450912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067944" y="397544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143287" y="2277385"/>
                <a:ext cx="2276585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2. 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7" y="2277385"/>
                <a:ext cx="2276585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623625" y="2831931"/>
            <a:ext cx="167734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291642" y="2428875"/>
            <a:ext cx="145085" cy="2019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796559" y="1557305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6559" y="1557305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774115" y="3433937"/>
            <a:ext cx="5880551" cy="1419908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7637090" y="594928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3621889-D893-4EC8-9EB5-17D72E960A52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22C680F4-302F-4E58-AB22-276C77507A24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3E55B5F-8C69-4DB9-91C0-3242E9E8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2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F6CD96-1795-4051-A051-D69649FD6FE7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7C8932-0AEA-4C29-B8C4-061566B504D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Obdélník 3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F9A73C-CE20-46EC-9EAF-1106461E1E63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985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–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>
                <a:spLocks noChangeArrowheads="1"/>
              </p:cNvSpPr>
              <p:nvPr/>
            </p:nvSpPr>
            <p:spPr bwMode="auto">
              <a:xfrm>
                <a:off x="2051720" y="4777988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8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4x =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8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777988"/>
                <a:ext cx="1944216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548114" y="4273932"/>
                <a:ext cx="29518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 xmlns:m="http://schemas.openxmlformats.org/officeDocument/2006/math">
                    <m:r>
                      <a:rPr lang="cs-CZ" sz="280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cs-CZ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 = 3x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114" y="4273932"/>
                <a:ext cx="2951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>
                <a:spLocks noChangeArrowheads="1"/>
              </p:cNvSpPr>
              <p:nvPr/>
            </p:nvSpPr>
            <p:spPr bwMode="auto">
              <a:xfrm>
                <a:off x="4573315" y="4335487"/>
                <a:ext cx="16548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 -3x </a:t>
                </a:r>
                <a14:m>
                  <m:oMath xmlns:m="http://schemas.openxmlformats.org/officeDocument/2006/math">
                    <m:r>
                      <a:rPr lang="cs-CZ" sz="240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3315" y="4335487"/>
                <a:ext cx="165486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515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808199" y="1341281"/>
                <a:ext cx="2899704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99" y="1341281"/>
                <a:ext cx="2899704" cy="799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555503" y="528204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573315" y="4797152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5658600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5658600" cy="7923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46199" y="2708920"/>
            <a:ext cx="757449" cy="2834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19672" y="2348904"/>
            <a:ext cx="639982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344500">
            <a:off x="2676447" y="3760052"/>
            <a:ext cx="6203163" cy="1209099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692542" y="2708920"/>
            <a:ext cx="727346" cy="2714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635912" y="2331408"/>
            <a:ext cx="662635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395536" y="3747547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3x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2= 3x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747547"/>
                <a:ext cx="3975019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221" t="-11628" r="-920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3070622" y="6074132"/>
            <a:ext cx="3805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Rovnice nemá řešení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7825091" y="1436311"/>
            <a:ext cx="595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>
                <a:spLocks noChangeArrowheads="1"/>
              </p:cNvSpPr>
              <p:nvPr/>
            </p:nvSpPr>
            <p:spPr bwMode="auto">
              <a:xfrm>
                <a:off x="107504" y="3140968"/>
                <a:ext cx="471535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(3x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2)= 3x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140968"/>
                <a:ext cx="4715355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71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bdélník 34">
            <a:extLst>
              <a:ext uri="{FF2B5EF4-FFF2-40B4-BE49-F238E27FC236}">
                <a16:creationId xmlns:a16="http://schemas.microsoft.com/office/drawing/2014/main" id="{87CDC4B2-6FE5-427D-A98C-DAA4635042E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62D14D9C-848A-473C-9562-9DB05DAAD990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DB657F85-253A-4DB2-A461-1818C26F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4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07939D-C310-4164-8923-458F41B858BB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A32D46-B17A-467D-92DE-EC1689479B98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Obdélník 4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1FD2F8-1221-4EAD-8C28-89AC8E6D632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6016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88669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.(y - 3)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>
                <a:spLocks noChangeArrowheads="1"/>
              </p:cNvSpPr>
              <p:nvPr/>
            </p:nvSpPr>
            <p:spPr bwMode="auto">
              <a:xfrm>
                <a:off x="2269059" y="4705980"/>
                <a:ext cx="19442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2y =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12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9059" y="4705980"/>
                <a:ext cx="194421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6270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837461" y="4201924"/>
                <a:ext cx="29518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7 = 5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461" y="4201924"/>
                <a:ext cx="295187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124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>
                <a:spLocks noChangeArrowheads="1"/>
              </p:cNvSpPr>
              <p:nvPr/>
            </p:nvSpPr>
            <p:spPr bwMode="auto">
              <a:xfrm>
                <a:off x="4789339" y="4221088"/>
                <a:ext cx="16548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/ +y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9339" y="4221088"/>
                <a:ext cx="165486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904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899592" y="1341281"/>
                <a:ext cx="2572692" cy="857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latin typeface="Cambria Math"/>
                        </a:rPr>
                        <m:t>2</m:t>
                      </m:r>
                      <m:r>
                        <a:rPr lang="cs-CZ" sz="240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1281"/>
                <a:ext cx="2572692" cy="857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411487" y="521003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 = 6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718646" y="472514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58101" y="2213148"/>
                <a:ext cx="5517536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smtClean="0">
                          <a:latin typeface="Cambria Math"/>
                        </a:rPr>
                        <m:t>2</m:t>
                      </m:r>
                      <m:r>
                        <a:rPr lang="cs-CZ" sz="240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−3)−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" y="2213148"/>
                <a:ext cx="5517536" cy="849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2267744" y="2708920"/>
            <a:ext cx="757449" cy="2834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3131840" y="2348904"/>
            <a:ext cx="639982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80957" y="1497865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𝐲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957" y="1497865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304304">
            <a:off x="3034907" y="3666894"/>
            <a:ext cx="6171448" cy="826548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j)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139952" y="2708920"/>
            <a:ext cx="727346" cy="2714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076056" y="2276872"/>
            <a:ext cx="662635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>
                <a:spLocks noChangeArrowheads="1"/>
              </p:cNvSpPr>
              <p:nvPr/>
            </p:nvSpPr>
            <p:spPr bwMode="auto">
              <a:xfrm>
                <a:off x="540867" y="3675539"/>
                <a:ext cx="49182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2y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 – y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 = 5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</a:t>
                </a: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867" y="3675539"/>
                <a:ext cx="4918258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602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>
                <a:spLocks noChangeArrowheads="1"/>
              </p:cNvSpPr>
              <p:nvPr/>
            </p:nvSpPr>
            <p:spPr bwMode="auto">
              <a:xfrm>
                <a:off x="467543" y="5810020"/>
                <a:ext cx="4665958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r>
                      <a:rPr lang="cs-CZ" altLang="cs-CZ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2−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6+1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6−3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3" y="5810020"/>
                <a:ext cx="4665958" cy="715324"/>
              </a:xfrm>
              <a:prstGeom prst="rect">
                <a:avLst/>
              </a:prstGeom>
              <a:blipFill rotWithShape="1">
                <a:blip r:embed="rId9"/>
                <a:stretch>
                  <a:fillRect l="-2092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>
                <a:spLocks noChangeArrowheads="1"/>
              </p:cNvSpPr>
              <p:nvPr/>
            </p:nvSpPr>
            <p:spPr bwMode="auto">
              <a:xfrm>
                <a:off x="5251326" y="5811612"/>
                <a:ext cx="2921074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6−3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1326" y="5811612"/>
                <a:ext cx="2921074" cy="710451"/>
              </a:xfrm>
              <a:prstGeom prst="rect">
                <a:avLst/>
              </a:prstGeom>
              <a:blipFill rotWithShape="1">
                <a:blip r:embed="rId10"/>
                <a:stretch>
                  <a:fillRect l="-312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7920694" y="593670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179512" y="3081806"/>
                <a:ext cx="49182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2y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6 – (y 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1) = 5 </a:t>
                </a:r>
                <a14:m>
                  <m:oMath xmlns:m="http://schemas.openxmlformats.org/officeDocument/2006/math">
                    <m:r>
                      <a:rPr lang="cs-CZ" sz="280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y</a:t>
                </a: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081806"/>
                <a:ext cx="4918258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2478" t="-11765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27E067A2-7DE0-4FC4-A2DB-0158A27580A9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2)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6CA342B-E00A-411B-9DE8-3B488015A87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A3F675AB-6D0D-4204-9049-BFA9F6655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27387B-5249-4BA4-839B-98CE1495BBE5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F8725F1-E6AF-4590-8D90-A59BBD0D06AB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49F1FF1-6504-48E3-A74E-FA171CFB08E1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0688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.12x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533623" y="4806286"/>
                <a:ext cx="3606782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3.10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623" y="4806286"/>
                <a:ext cx="3606782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270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18335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- 3x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190147" y="5554061"/>
                <a:ext cx="4317957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10+2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4.10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147" y="5554061"/>
                <a:ext cx="4317957" cy="715324"/>
              </a:xfrm>
              <a:prstGeom prst="rect">
                <a:avLst/>
              </a:prstGeom>
              <a:blipFill rotWithShape="1">
                <a:blip r:embed="rId3"/>
                <a:stretch>
                  <a:fillRect l="-2116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02388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02388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835696" y="386104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85156"/>
                <a:ext cx="359322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85156"/>
                <a:ext cx="3593228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11559" y="2820229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259632" y="2348880"/>
            <a:ext cx="504055" cy="26431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67119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671191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20204935">
            <a:off x="2326840" y="3244243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716661" y="5373216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374606" y="2839063"/>
            <a:ext cx="397194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059833" y="2389404"/>
            <a:ext cx="504055" cy="264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116" y="3171483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– 4 = 3x + 6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82710" y="2036023"/>
            <a:ext cx="2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054918" y="2020778"/>
            <a:ext cx="2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72BE4107-9268-4D4A-857E-F32F0AA2A2D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DBF89FAB-7FE9-4B93-AF34-B13CDA9E1AA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F1D9D3A1-7EAB-4989-859D-A7D60A89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6D34B9-3EA6-402A-AB75-0212F1EAED1E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F9BF8BD-136D-445F-A8A4-C604BA1EEAFE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22106E0-E569-4880-AECD-C53A7CA2801D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238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11960" y="1484784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827584" y="3717032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-2x = 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445224"/>
                <a:ext cx="3606782" cy="884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f>
                          <m:f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445224"/>
                <a:ext cx="3606782" cy="884345"/>
              </a:xfrm>
              <a:prstGeom prst="rect">
                <a:avLst/>
              </a:prstGeom>
              <a:blipFill rotWithShape="1">
                <a:blip r:embed="rId2"/>
                <a:stretch>
                  <a:fillRect l="-27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3995936" y="314096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- 2x - 6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142475" y="5356732"/>
                <a:ext cx="2589765" cy="1081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1+2.</m:t>
                        </m:r>
                        <m:f>
                          <m:f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2475" y="5356732"/>
                <a:ext cx="2589765" cy="1081578"/>
              </a:xfrm>
              <a:prstGeom prst="rect">
                <a:avLst/>
              </a:prstGeom>
              <a:blipFill rotWithShape="1">
                <a:blip r:embed="rId3"/>
                <a:stretch>
                  <a:fillRect l="-3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1702389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1702389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>
                <a:spLocks noChangeArrowheads="1"/>
              </p:cNvSpPr>
              <p:nvPr/>
            </p:nvSpPr>
            <p:spPr bwMode="auto">
              <a:xfrm>
                <a:off x="1115616" y="4221088"/>
                <a:ext cx="13684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221088"/>
                <a:ext cx="1368425" cy="739754"/>
              </a:xfrm>
              <a:prstGeom prst="rect">
                <a:avLst/>
              </a:prstGeom>
              <a:blipFill rotWithShape="1">
                <a:blip r:embed="rId5"/>
                <a:stretch>
                  <a:fillRect l="-8929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3995936" y="36874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67544" y="2351008"/>
                <a:ext cx="2989921" cy="7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 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1008"/>
                <a:ext cx="2989921" cy="789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11559" y="2886081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971600" y="2455256"/>
            <a:ext cx="432049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372200" y="1383159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00" y="1383159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40941">
            <a:off x="2032926" y="3188095"/>
            <a:ext cx="5844356" cy="96945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524328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086574" y="2886081"/>
            <a:ext cx="397194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2807941" y="2455256"/>
            <a:ext cx="467915" cy="27631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388" y="3121804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6 = 1 + 2x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985908" y="2086630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3933964-DD44-4993-9E13-2B45E1C568CF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07A8065-4DB8-4190-B047-8ACA35DD93AC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1BCB6323-7857-4662-9B6F-18804F32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617D30-E22F-4D9A-9B8A-3AA35773155A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81ECCC-E0E5-408B-96B1-B0F3C2215407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90CCB4-FBC4-4272-A2D4-C00C8F7CD4E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316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.x.(2 - x)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475656" y="384188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-14x = -14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707"/>
              </a:xfrm>
              <a:prstGeom prst="rect">
                <a:avLst/>
              </a:prstGeom>
              <a:blipFill rotWithShape="1">
                <a:blip r:embed="rId2"/>
                <a:stretch>
                  <a:fillRect l="-2534" b="-17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039343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- 7x - 14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998459" y="5523468"/>
                <a:ext cx="4317957" cy="70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2−1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459" y="5523468"/>
                <a:ext cx="4317957" cy="701602"/>
              </a:xfrm>
              <a:prstGeom prst="rect">
                <a:avLst/>
              </a:prstGeom>
              <a:blipFill rotWithShape="1">
                <a:blip r:embed="rId3"/>
                <a:stretch>
                  <a:fillRect l="-2260" b="-34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1529585" cy="783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1529585" cy="7837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58112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39952" y="386104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3993401" cy="7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.(2 −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.(2 −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3993401" cy="789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23528" y="2748221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611560" y="2317396"/>
            <a:ext cx="288031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49058" y="148793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9058" y="1487938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123728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275856" y="227687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116" y="3099475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14 – 7x = 7x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6012805" y="1487937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2805" y="1487937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CC2E60BC-9A7D-421E-B212-5F4124090AD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1DAECDB-1DBA-4DBC-871C-FC5C7A0B2725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5286E86A-7900-4831-ABE1-02CB998FF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843BAB-2616-46C0-8BB8-42EAAABAF0D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BF3A51-5B90-41B0-B6BA-C57932F7FC1A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496DC87-8398-44FE-8D10-654A11578BE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9428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+ 4).(x - 1)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19672" y="384188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-x =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8" y="5605025"/>
                <a:ext cx="4248472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−14+4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605025"/>
                <a:ext cx="4248472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2152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14096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- 3x + 2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574523" y="5523468"/>
                <a:ext cx="3526514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−14−1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523" y="5523468"/>
                <a:ext cx="3526514" cy="715324"/>
              </a:xfrm>
              <a:prstGeom prst="rect">
                <a:avLst/>
              </a:prstGeom>
              <a:blipFill rotWithShape="1">
                <a:blip r:embed="rId3"/>
                <a:stretch>
                  <a:fillRect l="-2591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023887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023887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763688" y="458112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-14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39952" y="386104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880712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+ 4).(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− 1)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+ 4).(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880712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259632" y="2276872"/>
            <a:ext cx="741776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208" y="167119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671191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576376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23955" y="2748221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148064" y="225979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116" y="3099475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- 2 = 3x + 12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596336" y="167119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1671191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EA5A0828-5E65-4E39-B1B9-6869512ABF68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BE40F-897C-4508-A165-58CCF0F6B17F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EB4F9CD5-0DA3-4C07-95E7-60AF82652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8845B3-4876-4AB1-853C-2CE3CB1A82F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8B6B00-EE02-4675-BC81-503F093A01DD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C33C77-12FE-4BDC-9AE1-EDD8F01E623B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7335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.(2x - 9).(x - 6)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19672" y="384188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-3x = -6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0" y="5517232"/>
                <a:ext cx="3996443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2.2−9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17232"/>
                <a:ext cx="3996443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2287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14096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- 8x + 30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574523" y="5523468"/>
                <a:ext cx="3246693" cy="70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2−6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4523" y="5523468"/>
                <a:ext cx="3246693" cy="702500"/>
              </a:xfrm>
              <a:prstGeom prst="rect">
                <a:avLst/>
              </a:prstGeom>
              <a:blipFill rotWithShape="1">
                <a:blip r:embed="rId3"/>
                <a:stretch>
                  <a:fillRect l="-2814" b="-34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193806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−6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193806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58112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39952" y="386104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649947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−9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− 6)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9).(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− 6)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6499472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03648" y="2276872"/>
            <a:ext cx="1008112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208" y="1497866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497866"/>
                <a:ext cx="151152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61705">
            <a:off x="2777621" y="3559009"/>
            <a:ext cx="5688919" cy="85008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705604" y="2748221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724401" y="225979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116" y="3099475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- 30 = 8x - 36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668344" y="170080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𝟔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1700808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>
            <a:extLst>
              <a:ext uri="{FF2B5EF4-FFF2-40B4-BE49-F238E27FC236}">
                <a16:creationId xmlns:a16="http://schemas.microsoft.com/office/drawing/2014/main" id="{0C854DAC-7974-43F0-8A74-40EA5CC18358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6ECC5FDC-9B18-4BF2-886C-00A94B4E1318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61104A24-163E-45E7-92AC-7C065D1C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123716-4216-4779-9B4C-5986C49CFE4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2E94CF-64A2-4E6A-91F5-1780FF82CA5F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5DB97EF-7129-4784-8ED2-7B9B1000C988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0252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.3x.(2x + 1)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843808" y="3841884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4873916"/>
                <a:ext cx="6984777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2.7+1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.7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4873916"/>
                <a:ext cx="6984777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1309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18335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5858108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5858108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b="-23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363724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363724" cy="799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604996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604996" cy="799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848118" y="2281670"/>
            <a:ext cx="852920" cy="3140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208" y="1497866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497866"/>
                <a:ext cx="151152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20189686">
            <a:off x="3172877" y="3330919"/>
            <a:ext cx="5213070" cy="73614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211624" y="5919365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203848" y="2748221"/>
            <a:ext cx="397194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671765" y="2281670"/>
            <a:ext cx="395907" cy="2832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99592" y="3193812"/>
            <a:ext cx="3779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15x – 14x - 7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668344" y="170080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1700808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7A572274-889D-438E-9E29-5C294A542B00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F66666F5-D9D3-4A65-B1C5-7C1D9F158D2F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97E14E61-967C-4D65-8B22-920B031C0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FA9F09-1416-4D5D-9419-4A2D3C1A56F0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6C702E-CF92-476F-8B07-D06B230BD1A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2C11D87-3B72-470A-A476-C755402109CB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91328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139952" y="1599183"/>
            <a:ext cx="2380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+ 11).(x + 9)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123728" y="384188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555785" y="4957594"/>
                <a:ext cx="3996443" cy="715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−3+11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85" y="4957594"/>
                <a:ext cx="3996443" cy="715581"/>
              </a:xfrm>
              <a:prstGeom prst="rect">
                <a:avLst/>
              </a:prstGeom>
              <a:blipFill rotWithShape="1">
                <a:blip r:embed="rId2"/>
                <a:stretch>
                  <a:fillRect l="-228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14096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- 3x - 36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187624" y="5771961"/>
                <a:ext cx="3246693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−3+9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5771961"/>
                <a:ext cx="3246693" cy="715324"/>
              </a:xfrm>
              <a:prstGeom prst="rect">
                <a:avLst/>
              </a:prstGeom>
              <a:blipFill rotWithShape="1">
                <a:blip r:embed="rId3"/>
                <a:stretch>
                  <a:fillRect l="-3008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193806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+9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193806" cy="784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6576416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+ 9)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+9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+ 9)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6576416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2629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547666" y="2276872"/>
            <a:ext cx="828090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208" y="1599183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599183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20154469">
            <a:off x="2664935" y="3230189"/>
            <a:ext cx="5752796" cy="108404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866769" y="554097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777612" y="2748221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796409" y="225979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12116" y="3099475"/>
            <a:ext cx="3243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+ 36 = 3x + 33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668344" y="1599183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𝟗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344" y="1599183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09BB950D-22CA-4754-940D-B957E203DF4A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1DA25455-73CE-4CCB-98E5-91878F86E18A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5DBC34B1-347B-4CFB-9F18-9E0EF140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7ABE09-3746-408C-A4BA-9EEAD0B99A31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FF046D-B195-4F1E-BBEA-29E7C123BF91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F4C52D-DCC2-4FFB-8E0F-8A8B6583A9AD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17552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.2.(3x + 2)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843808" y="4777988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410802"/>
                <a:ext cx="7497689" cy="754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410802"/>
                <a:ext cx="7497689" cy="754502"/>
              </a:xfrm>
              <a:prstGeom prst="rect">
                <a:avLst/>
              </a:prstGeom>
              <a:blipFill rotWithShape="1">
                <a:blip r:embed="rId2"/>
                <a:stretch>
                  <a:fillRect l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127653" y="3831431"/>
            <a:ext cx="16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- 18x - 8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146140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146140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b="-23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214645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214645" cy="799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6696744" cy="11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=3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.2.(3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+ 2)</m:t>
                      </m:r>
                    </m:oMath>
                  </m:oMathPara>
                </a14:m>
                <a:endParaRPr lang="cs-CZ" altLang="cs-CZ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6696744" cy="11692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534637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918880" y="2281670"/>
            <a:ext cx="852920" cy="3140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948909" y="1497866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909" y="1497866"/>
                <a:ext cx="151152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687648">
            <a:off x="3662032" y="3748282"/>
            <a:ext cx="5213070" cy="73614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211624" y="6207397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131840" y="2748221"/>
            <a:ext cx="275344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491881" y="2321888"/>
            <a:ext cx="197952" cy="243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95536" y="3140968"/>
            <a:ext cx="489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2 + 15x +10 = 18x + 12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943707" y="3769876"/>
            <a:ext cx="3708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17x +8 = 18x + 12</a:t>
            </a:r>
          </a:p>
        </p:txBody>
      </p:sp>
      <p:sp>
        <p:nvSpPr>
          <p:cNvPr id="35" name="TextovéPole 34"/>
          <p:cNvSpPr txBox="1">
            <a:spLocks noChangeArrowheads="1"/>
          </p:cNvSpPr>
          <p:nvPr/>
        </p:nvSpPr>
        <p:spPr bwMode="auto">
          <a:xfrm>
            <a:off x="2663788" y="4273932"/>
            <a:ext cx="1548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-x  = 4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4357049" y="4284724"/>
            <a:ext cx="16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.(-1)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2EF7308-D62C-499F-91E4-9AD86EC8BD45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3)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14B4EE75-D6D0-45A7-8C1B-1AD6089BDEDA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5679755C-8D86-4B77-97D1-6D8E92EA5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0A26A-BC91-4FD8-8D14-7E4E78F9CF96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EA1DC7A-6918-46E4-97D8-2DC7D85C669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Obdélní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3F0C09F-A51A-4660-B812-C6FD185E5390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9096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140597" y="1557305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979439" y="393305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3x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87727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5.2−6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87727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433886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5x – 6 = 2x 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069259" y="32849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-2x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685851" y="5930116"/>
                <a:ext cx="168634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endParaRPr lang="cs-CZ" altLang="cs-CZ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5851" y="5930116"/>
                <a:ext cx="168634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5797" b="-23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501089" y="1341281"/>
                <a:ext cx="1678665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089" y="1341281"/>
                <a:ext cx="1678665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123455" y="450912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067944" y="397544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143287" y="2277385"/>
                <a:ext cx="2595582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1. 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87" y="2277385"/>
                <a:ext cx="2595582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551800" y="2831931"/>
            <a:ext cx="283896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340421" y="2378898"/>
            <a:ext cx="287364" cy="2019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796559" y="1557305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6559" y="1557305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774115" y="3433937"/>
            <a:ext cx="5880551" cy="1419908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57" name="TextovéPole 56"/>
          <p:cNvSpPr txBox="1">
            <a:spLocks noChangeArrowheads="1"/>
          </p:cNvSpPr>
          <p:nvPr/>
        </p:nvSpPr>
        <p:spPr bwMode="auto">
          <a:xfrm>
            <a:off x="7637090" y="594928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B57ABAE-188F-4BBC-838E-FEF9AD058140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00D6945-8461-414E-ABA5-B74E2CF929E2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D1B6165C-9A1D-4FEE-AE87-318FDA2F7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2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F5F1003-7D4C-4DAB-AD52-F8E68C20414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D645240-F035-4ACE-A991-7E4639FE37FD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Obdélník 3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1D20F2-DBDF-41B2-BE0D-C70E9ACE8549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71634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139952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19672" y="403874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8" y="5605025"/>
                <a:ext cx="4248472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605025"/>
                <a:ext cx="4248472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2152" b="-33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213275" y="333782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923928" y="5593996"/>
                <a:ext cx="1581653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5593996"/>
                <a:ext cx="1581653" cy="715324"/>
              </a:xfrm>
              <a:prstGeom prst="rect">
                <a:avLst/>
              </a:prstGeom>
              <a:blipFill rotWithShape="1">
                <a:blip r:embed="rId3"/>
                <a:stretch>
                  <a:fillRect l="-6178" b="-42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1529585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1529585" cy="7913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763688" y="477798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39952" y="405790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410008"/>
                <a:ext cx="3256020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10008"/>
                <a:ext cx="3256020" cy="791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8" y="2996952"/>
            <a:ext cx="144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886008" y="2473732"/>
            <a:ext cx="381736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578661">
            <a:off x="2461393" y="3695239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300192" y="570334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641456" y="2945081"/>
            <a:ext cx="202352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2963230" y="2509748"/>
            <a:ext cx="384634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43608" y="3296335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 + 3x =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6516216" y="1628800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1628800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755576" y="2509748"/>
            <a:ext cx="288016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536173" y="2913283"/>
            <a:ext cx="237720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755576" y="216479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850004" y="2136380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2930124" y="2136380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7EE98276-AFAF-4223-B45F-B2C511AB86A1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AB804BA0-1F24-464B-9A15-891B6012BD06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42F4BC54-B0E9-4A48-99D6-042946D1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8F74AA-2C89-4278-AEA5-902C02674B8D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75F200-2C26-4CB3-8071-27297A07A08B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Obdélník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DF7A01-1657-4570-8C97-E02418029764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49746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139952" y="1502350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.10x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19672" y="4038744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54 = 9x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605025"/>
                <a:ext cx="6624737" cy="74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25+2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30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605025"/>
                <a:ext cx="6624737" cy="742447"/>
              </a:xfrm>
              <a:prstGeom prst="rect">
                <a:avLst/>
              </a:prstGeom>
              <a:blipFill rotWithShape="1">
                <a:blip r:embed="rId2"/>
                <a:stretch>
                  <a:fillRect l="-13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7025318" y="5593996"/>
                <a:ext cx="1291098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5318" y="5593996"/>
                <a:ext cx="1291098" cy="715324"/>
              </a:xfrm>
              <a:prstGeom prst="rect">
                <a:avLst/>
              </a:prstGeom>
              <a:blipFill rotWithShape="1">
                <a:blip r:embed="rId3"/>
                <a:stretch>
                  <a:fillRect l="-707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1848583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1848583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835696" y="472514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6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39952" y="405790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410008"/>
                <a:ext cx="3845925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10008"/>
                <a:ext cx="3845925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8" y="2996952"/>
            <a:ext cx="144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030024" y="2509748"/>
            <a:ext cx="417876" cy="252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578661">
            <a:off x="2461393" y="3695239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70334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001496" y="2945081"/>
            <a:ext cx="202352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419874" y="2509748"/>
            <a:ext cx="579290" cy="27906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43608" y="3296335"/>
            <a:ext cx="2955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50 + 4 = 9x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6516216" y="1628800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6216" y="1628800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755576" y="2509748"/>
            <a:ext cx="432048" cy="252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597976" y="2945081"/>
            <a:ext cx="381736" cy="2562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979712" y="216479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55576" y="2149343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3506188" y="2106437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EF4DDF31-B18D-45E4-A28A-230EC3819D8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DC25DB-BF5C-4FC6-8764-2227DFB3985F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1538FEC8-2BFE-439B-853E-89560D175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002D0D-7A51-40D5-BCEB-FABE715978AB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FAA9D35-C84D-416B-8DD5-9511314009C2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Obdélní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856A85-6085-4701-A799-E746CEB332A5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2962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79540" y="1599183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.6x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089940"/>
                <a:ext cx="8424937" cy="87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</m:t>
                        </m:r>
                        <m:f>
                          <m:f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f>
                          <m:f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3−10+7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089940"/>
                <a:ext cx="8424937" cy="879600"/>
              </a:xfrm>
              <a:prstGeom prst="rect">
                <a:avLst/>
              </a:prstGeom>
              <a:blipFill rotWithShape="1">
                <a:blip r:embed="rId2"/>
                <a:stretch>
                  <a:fillRect l="-10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6646" y="5991671"/>
                <a:ext cx="12910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46" y="5991671"/>
                <a:ext cx="129109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075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21464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214644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>
                <a:spLocks noChangeArrowheads="1"/>
              </p:cNvSpPr>
              <p:nvPr/>
            </p:nvSpPr>
            <p:spPr bwMode="auto">
              <a:xfrm>
                <a:off x="2699792" y="4365104"/>
                <a:ext cx="1746017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altLang="cs-CZ" sz="2400" b="1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365104"/>
                <a:ext cx="174601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357291" y="3284984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8" y="2410008"/>
                <a:ext cx="375032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" y="2410008"/>
                <a:ext cx="3750322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907704" y="2567069"/>
            <a:ext cx="331186" cy="1946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441930">
            <a:off x="3923734" y="3486637"/>
            <a:ext cx="4584137" cy="83610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51920" y="602128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670624" y="2924944"/>
            <a:ext cx="173184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2987824" y="2564904"/>
            <a:ext cx="360040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331640" y="3284984"/>
            <a:ext cx="3176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 – 30 + 14x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6804893" y="167119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893" y="1671191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899592" y="2492928"/>
            <a:ext cx="504056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704258" y="2924944"/>
            <a:ext cx="203446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85908" y="2166959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987824" y="210963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691354" y="3861048"/>
            <a:ext cx="3176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14x = 21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1922012" y="216479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4357291" y="3922603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:14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CCEF12EC-AF17-422E-B7E0-7ED583DDD284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3A188524-64E1-4B97-B4C4-58DF9EAF05D2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C9ADC284-F99C-4864-A3A9-9BC166BF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85A5A1-2EDE-4E03-84D2-1A1E7F07383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13D2F5-A17E-4991-8B2C-AF47A1B58492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Obdélník 5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6ABD03E-B44E-4C92-A9B1-2AC1BA30263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75486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79540" y="1599183"/>
            <a:ext cx="2236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.12x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4941168"/>
                <a:ext cx="8424937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4.1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6+4+3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4941168"/>
                <a:ext cx="8424937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108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6646" y="5858108"/>
                <a:ext cx="1291098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46" y="5858108"/>
                <a:ext cx="1291098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707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68272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682721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27511" y="400506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357291" y="3429000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8" y="2410008"/>
                <a:ext cx="5415842" cy="786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12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" y="2410008"/>
                <a:ext cx="5415842" cy="786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267744" y="2526184"/>
            <a:ext cx="468000" cy="2355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578661">
            <a:off x="3482855" y="3190008"/>
            <a:ext cx="4584137" cy="83610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51920" y="60633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145512" y="2924944"/>
            <a:ext cx="346368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707928" y="2492928"/>
            <a:ext cx="432024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221088" y="3409836"/>
            <a:ext cx="20628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13 = 13x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6660232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0232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971600" y="2526184"/>
            <a:ext cx="504056" cy="1995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860852" y="2945081"/>
            <a:ext cx="406892" cy="195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85908" y="2166959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650204" y="2109638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282052" y="212607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4608004" y="2924944"/>
            <a:ext cx="359382" cy="2229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040710" y="2492928"/>
            <a:ext cx="539402" cy="268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180830" y="2109638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604CA657-04DE-4851-BFF9-AA60D2AB8C73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A5E266D3-8AA6-4455-8224-E4F673710F7F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32DF5EE0-617E-4EB8-9AD0-91E08049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84DF0A-13ED-4179-9623-588E45F8FEDB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6C2B5F-A2D4-4963-B876-D1EE5057E38E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Obdélník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19FF34-1A34-4674-825A-F22D424B101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93180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215644" y="1599183"/>
            <a:ext cx="122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.20x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089940"/>
                <a:ext cx="8424937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5+20+6−11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089940"/>
                <a:ext cx="8424937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108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6646" y="6002124"/>
                <a:ext cx="129109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46" y="6002124"/>
                <a:ext cx="129109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7075" b="-2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30696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3069622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3059559" y="441794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5115589" y="3903439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8" y="2410008"/>
                <a:ext cx="6459653" cy="786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20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1.</m:t>
                      </m:r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20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" y="2410008"/>
                <a:ext cx="6459653" cy="786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195736" y="2492928"/>
            <a:ext cx="538294" cy="21599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578661">
            <a:off x="3924418" y="3164505"/>
            <a:ext cx="5079268" cy="113685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51920" y="60633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131840" y="2924944"/>
            <a:ext cx="432684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635896" y="2492928"/>
            <a:ext cx="432024" cy="28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23528" y="3356992"/>
            <a:ext cx="4965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 + 40 + 12 - 11x  = 20x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020272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272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971600" y="2492928"/>
            <a:ext cx="650595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860852" y="2945081"/>
            <a:ext cx="406892" cy="195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85907" y="2132856"/>
            <a:ext cx="63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794220" y="2109638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282052" y="2126074"/>
            <a:ext cx="56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20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4499992" y="2938487"/>
            <a:ext cx="360039" cy="209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004048" y="2492928"/>
            <a:ext cx="504056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2896182" y="3880212"/>
            <a:ext cx="2319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62 = 31x</a:t>
            </a:r>
          </a:p>
        </p:txBody>
      </p:sp>
      <p:sp>
        <p:nvSpPr>
          <p:cNvPr id="55" name="TextovéPole 54"/>
          <p:cNvSpPr txBox="1">
            <a:spLocks noChangeArrowheads="1"/>
          </p:cNvSpPr>
          <p:nvPr/>
        </p:nvSpPr>
        <p:spPr bwMode="auto">
          <a:xfrm>
            <a:off x="5187597" y="3471391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+11x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047206" y="2109638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01C92FD6-F15B-4B9B-9C26-20C65C1888A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5182865F-1D62-4B0B-98EF-7C6C9A1ACE83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13758849-2E42-4671-A50F-F0DBAF1F9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9958B2-06F4-40F6-8B1F-0784E8A1D953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0CA0513-7211-4CFA-8F4B-0E9FA7901AD5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9" name="Obdélník 5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75D46-1F9D-41BD-86F2-472E834287FB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00964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215644" y="1599183"/>
            <a:ext cx="122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.72x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089940"/>
                <a:ext cx="8424937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9+8+6+3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144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26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144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089940"/>
                <a:ext cx="8424937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108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6646" y="5858108"/>
                <a:ext cx="1291098" cy="712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646" y="5858108"/>
                <a:ext cx="1291098" cy="712631"/>
              </a:xfrm>
              <a:prstGeom prst="rect">
                <a:avLst/>
              </a:prstGeom>
              <a:blipFill rotWithShape="1">
                <a:blip r:embed="rId3"/>
                <a:stretch>
                  <a:fillRect l="-7075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370761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370761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555776" y="441794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572000" y="3903439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8" y="2410008"/>
                <a:ext cx="7258269" cy="786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9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72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" y="2410008"/>
                <a:ext cx="7258269" cy="786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346838" y="2473372"/>
            <a:ext cx="496970" cy="2355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ahnutá šipka nahoru 55"/>
          <p:cNvSpPr/>
          <p:nvPr/>
        </p:nvSpPr>
        <p:spPr>
          <a:xfrm rot="19578661">
            <a:off x="3528295" y="3164505"/>
            <a:ext cx="5079268" cy="113685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851920" y="60633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347228" y="2924944"/>
            <a:ext cx="432684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923928" y="2509748"/>
            <a:ext cx="504056" cy="27118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47564" y="3356992"/>
            <a:ext cx="3780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 + 8 + 6 + 3 = 13x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020272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272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971600" y="2492928"/>
            <a:ext cx="650595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1860852" y="2945081"/>
            <a:ext cx="406892" cy="195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85908" y="2166959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938236" y="2109638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282052" y="212607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4861469" y="2938487"/>
            <a:ext cx="502619" cy="209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474314" y="2492928"/>
            <a:ext cx="537846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372858" y="2938487"/>
            <a:ext cx="359382" cy="2229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6876914" y="2473372"/>
            <a:ext cx="575406" cy="2425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522412" y="213285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2320118" y="3880212"/>
            <a:ext cx="2251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26 = 13x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034580" y="213285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32918BA0-E0B3-4641-9DBD-AB831982AE04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EFE3584E-EA4A-453C-B32D-CF64ED819343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E704D039-0EB4-4D98-97B1-D6DBD8327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A09399-DAA4-4E52-994E-C4CB2158192E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DB1DCD-337B-49EA-A5C4-31D92833F29B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Obdélník 6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D9D52BD-0BA0-4477-89C5-580CF84626F9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634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503676" y="1599183"/>
            <a:ext cx="122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.28x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107504" y="5260569"/>
                <a:ext cx="9073008" cy="677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11</m:t>
                        </m:r>
                      </m:num>
                      <m:den>
                        <m: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den>
                    </m:f>
                    <m:r>
                      <a:rPr lang="cs-CZ" altLang="cs-CZ" sz="26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alt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−21−22−7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28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−50</m:t>
                        </m:r>
                      </m:num>
                      <m:den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cs-CZ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cs-CZ" altLang="cs-CZ" sz="2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260569"/>
                <a:ext cx="9073008" cy="677045"/>
              </a:xfrm>
              <a:prstGeom prst="rect">
                <a:avLst/>
              </a:prstGeom>
              <a:blipFill rotWithShape="1">
                <a:blip r:embed="rId2"/>
                <a:stretch>
                  <a:fillRect l="-1210" b="-8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683568" y="5949280"/>
                <a:ext cx="8419890" cy="67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sz="2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cs-CZ" sz="2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−16−14+5</m:t>
                        </m:r>
                      </m:num>
                      <m:den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cs-CZ" sz="2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cs-CZ" altLang="cs-CZ" sz="2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949280"/>
                <a:ext cx="8419890" cy="674865"/>
              </a:xfrm>
              <a:prstGeom prst="rect">
                <a:avLst/>
              </a:prstGeom>
              <a:blipFill rotWithShape="1">
                <a:blip r:embed="rId3"/>
                <a:stretch>
                  <a:fillRect l="-1231" b="-81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392460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3924601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195736" y="4365104"/>
            <a:ext cx="219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-17x = 17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5331613" y="4407495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8" y="2410008"/>
                <a:ext cx="8213082" cy="785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1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i="1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1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b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28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" y="2410008"/>
                <a:ext cx="8213082" cy="7853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562862" y="2473372"/>
            <a:ext cx="496970" cy="2355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878915" y="4657342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91562" y="2924944"/>
            <a:ext cx="216342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779936" y="2492928"/>
            <a:ext cx="539712" cy="28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47137" y="3284984"/>
            <a:ext cx="4965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21 + 22 - 7x = 32 + 28 + 10x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273886" y="1547500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886" y="1547500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971600" y="2492928"/>
            <a:ext cx="650595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2004868" y="2945081"/>
            <a:ext cx="406892" cy="195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985908" y="2166959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794219" y="2109638"/>
            <a:ext cx="5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7x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570084" y="212607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4716674" y="2938487"/>
            <a:ext cx="502619" cy="209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220072" y="2492928"/>
            <a:ext cx="537846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120501" y="2945081"/>
            <a:ext cx="179691" cy="216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6372200" y="2538424"/>
            <a:ext cx="576065" cy="2425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390351" y="213285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1620317" y="3861048"/>
            <a:ext cx="3383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-7x + 43 = 10x + 60</a:t>
            </a:r>
          </a:p>
        </p:txBody>
      </p:sp>
      <p:cxnSp>
        <p:nvCxnSpPr>
          <p:cNvPr id="53" name="Přímá spojnice 52"/>
          <p:cNvCxnSpPr/>
          <p:nvPr/>
        </p:nvCxnSpPr>
        <p:spPr>
          <a:xfrm flipH="1">
            <a:off x="7344638" y="2945081"/>
            <a:ext cx="323706" cy="2028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 flipH="1">
            <a:off x="7848776" y="2509748"/>
            <a:ext cx="539648" cy="25133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7821216" y="2164794"/>
            <a:ext cx="5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2x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5391666" y="3933056"/>
            <a:ext cx="195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-10x - 43</a:t>
            </a:r>
          </a:p>
        </p:txBody>
      </p: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2735584" y="4837141"/>
            <a:ext cx="219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-1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523370" y="2118978"/>
            <a:ext cx="56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4DADB812-91B5-451A-AB4A-BA29BFDB03F0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BF991F19-7680-4C9F-913F-92683A1418E5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949F5CEE-BCE3-4D98-B79F-9EF3CA6C3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6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5D4E81-EC55-475A-AFB3-4F1F7195F94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17F46B-2042-4A8D-BB8F-CE06E8D509D7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5" name="Obdélník 6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09967CF-55A4-44E5-A046-A6E55F9A7D52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0471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503676" y="1599183"/>
            <a:ext cx="122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.24x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107504" y="5260569"/>
                <a:ext cx="9073008" cy="677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alt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20+9−16</m:t>
                        </m:r>
                      </m:num>
                      <m:den>
                        <m:r>
                          <a:rPr lang="cs-CZ" altLang="cs-CZ" sz="26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24</m:t>
                        </m:r>
                      </m:den>
                    </m:f>
                    <m:r>
                      <a:rPr lang="cs-CZ" altLang="cs-CZ" sz="26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endParaRPr lang="cs-CZ" altLang="cs-CZ" sz="2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260569"/>
                <a:ext cx="9073008" cy="677045"/>
              </a:xfrm>
              <a:prstGeom prst="rect">
                <a:avLst/>
              </a:prstGeom>
              <a:blipFill rotWithShape="1">
                <a:blip r:embed="rId2"/>
                <a:stretch>
                  <a:fillRect l="-1210" b="-7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683568" y="5949280"/>
                <a:ext cx="8419890" cy="674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cs-CZ" sz="2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2+11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cs-CZ" sz="2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2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cs-CZ" altLang="cs-CZ" sz="2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949280"/>
                <a:ext cx="8419890" cy="674865"/>
              </a:xfrm>
              <a:prstGeom prst="rect">
                <a:avLst/>
              </a:prstGeom>
              <a:blipFill rotWithShape="1">
                <a:blip r:embed="rId3"/>
                <a:stretch>
                  <a:fillRect l="-1231" b="-7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321870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3218702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375544" y="4365104"/>
            <a:ext cx="219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-27x = -81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5292080" y="4365104"/>
            <a:ext cx="104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:(-27)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363727" y="2410008"/>
                <a:ext cx="7457489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7" y="2410008"/>
                <a:ext cx="7457489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827585" y="2924944"/>
            <a:ext cx="432047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706878" y="2492896"/>
            <a:ext cx="496970" cy="2355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503676" y="571829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563888" y="2924944"/>
            <a:ext cx="216342" cy="2500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923928" y="2492928"/>
            <a:ext cx="539712" cy="288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43608" y="3284984"/>
            <a:ext cx="4965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60 + 27 - 16x = 6 + 11x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273886" y="1547500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886" y="1547500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1257109" y="2492928"/>
            <a:ext cx="650595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2220892" y="2945081"/>
            <a:ext cx="406892" cy="1958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271417" y="2166959"/>
            <a:ext cx="63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3995936" y="2109638"/>
            <a:ext cx="52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786108" y="2126074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H="1">
            <a:off x="4789461" y="2938487"/>
            <a:ext cx="502619" cy="2094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5330298" y="2492928"/>
            <a:ext cx="537846" cy="23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6228184" y="2924944"/>
            <a:ext cx="395713" cy="23649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6660231" y="2538424"/>
            <a:ext cx="576065" cy="2425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5390351" y="213285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1548309" y="3861048"/>
            <a:ext cx="3383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-16x + 87 = 11x + 6</a:t>
            </a:r>
          </a:p>
        </p:txBody>
      </p:sp>
      <p:sp>
        <p:nvSpPr>
          <p:cNvPr id="58" name="TextovéPole 57"/>
          <p:cNvSpPr txBox="1">
            <a:spLocks noChangeArrowheads="1"/>
          </p:cNvSpPr>
          <p:nvPr/>
        </p:nvSpPr>
        <p:spPr bwMode="auto">
          <a:xfrm>
            <a:off x="5292080" y="3933056"/>
            <a:ext cx="1952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-11x - 87</a:t>
            </a:r>
          </a:p>
        </p:txBody>
      </p:sp>
      <p:sp>
        <p:nvSpPr>
          <p:cNvPr id="59" name="TextovéPole 58"/>
          <p:cNvSpPr txBox="1">
            <a:spLocks noChangeArrowheads="1"/>
          </p:cNvSpPr>
          <p:nvPr/>
        </p:nvSpPr>
        <p:spPr bwMode="auto">
          <a:xfrm>
            <a:off x="2879600" y="4837141"/>
            <a:ext cx="219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3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811402" y="2118978"/>
            <a:ext cx="56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4CFD6B5A-D976-4BD1-A4B4-B329E746D31F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4) Vyřešte rovnici a proveďte zkoušku</a:t>
            </a:r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5A41E00E-104F-46A6-856E-97DC972971E5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9E45B3BD-9A3E-4539-BE65-0EEC8587C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9D1BB5-2A11-4A39-8F7F-F5AAAEA02115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1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9826CB-B0CF-41AA-AF3B-F3465585313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2" name="Obdélník 6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044A860-D918-40A1-A373-64A1BF3B7A5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497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0" y="1502350"/>
            <a:ext cx="2375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– 1).(x + 1)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987824" y="4417948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6984777" cy="715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6984777" cy="715324"/>
              </a:xfrm>
              <a:prstGeom prst="rect">
                <a:avLst/>
              </a:prstGeom>
              <a:blipFill rotWithShape="1">
                <a:blip r:embed="rId2"/>
                <a:stretch>
                  <a:fillRect l="-1309"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501307" y="393305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b="-23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559868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559868" cy="799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6673173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6673173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748221"/>
            <a:ext cx="79700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206912" y="2281670"/>
            <a:ext cx="852920" cy="31406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876901" y="167119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901" y="1671191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60469">
            <a:off x="3626163" y="3335642"/>
            <a:ext cx="5487538" cy="117465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4211624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54726" y="2748221"/>
            <a:ext cx="75689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392118" y="2321888"/>
            <a:ext cx="827954" cy="243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936254" y="3140968"/>
            <a:ext cx="3779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– 3 – 2x – 2 = 0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448422" y="3861048"/>
            <a:ext cx="1943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– 5 = 0</a:t>
            </a:r>
          </a:p>
        </p:txBody>
      </p:sp>
      <p:sp>
        <p:nvSpPr>
          <p:cNvPr id="3" name="Ovál 2"/>
          <p:cNvSpPr/>
          <p:nvPr/>
        </p:nvSpPr>
        <p:spPr>
          <a:xfrm>
            <a:off x="2646000" y="328981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74DE9056-A3E3-4835-9D9B-29C7AC101065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C480B0F-69C2-4B87-8D5D-A5D3F48F8B8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E5AC5DD8-0C35-4172-AE5F-08E8CFE0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9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5068E8-A0A5-4614-B604-79BB5D8FAE00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0EE342-695D-47EC-BDEC-1BBA53E51B43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31E6F10-0DBB-4007-952A-51442239F62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64578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159681" y="1502350"/>
            <a:ext cx="1428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.6x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71800" y="4437112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6984777" cy="74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r>
                      <a:rPr lang="cs-CZ" altLang="cs-CZ" sz="28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2.8−10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3.8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6984777" cy="742704"/>
              </a:xfrm>
              <a:prstGeom prst="rect">
                <a:avLst/>
              </a:prstGeom>
              <a:blipFill rotWithShape="1">
                <a:blip r:embed="rId2"/>
                <a:stretch>
                  <a:fillRect l="-1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220072" y="321297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+3x -20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5949280"/>
                <a:ext cx="3526514" cy="74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.8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5949280"/>
                <a:ext cx="3526514" cy="742704"/>
              </a:xfrm>
              <a:prstGeom prst="rect">
                <a:avLst/>
              </a:prstGeom>
              <a:blipFill rotWithShape="1">
                <a:blip r:embed="rId3"/>
                <a:stretch>
                  <a:fillRect l="-2768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309334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−10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20−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309334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79512" y="2357164"/>
                <a:ext cx="4799263" cy="786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cs-CZ" sz="240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−10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20−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357164"/>
                <a:ext cx="4799263" cy="786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2301292" y="2892237"/>
            <a:ext cx="398500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09236" y="2465904"/>
            <a:ext cx="426460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164933" y="1556792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933" y="1556792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60469">
            <a:off x="3617459" y="3350452"/>
            <a:ext cx="5487538" cy="117465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139952" y="2892237"/>
            <a:ext cx="378449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383868" y="2465904"/>
            <a:ext cx="396044" cy="243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43608" y="3212976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6x – 4x + 20 = 60 - 3x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556295" y="3841884"/>
            <a:ext cx="3455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= 40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403648" y="2092786"/>
            <a:ext cx="63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491880" y="209278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5124117" y="38418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:5                                 </a:t>
            </a:r>
          </a:p>
        </p:txBody>
      </p:sp>
      <p:sp>
        <p:nvSpPr>
          <p:cNvPr id="39" name="Ovál 38"/>
          <p:cNvSpPr/>
          <p:nvPr/>
        </p:nvSpPr>
        <p:spPr>
          <a:xfrm>
            <a:off x="2267744" y="3357024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2D75E209-7B4C-47C1-9A91-C4F6ED398B4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11FF9E7-698E-41AD-8171-85417458A65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5F74785C-D967-4241-A98F-8F15B8A7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20D935-CC83-40B7-A1E8-30159830658D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696F7C-7D4F-4F05-9EFE-73739919FB65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Obdélník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257DE3-985A-4B1B-9CDE-3011AB2C22D3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5057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– 2)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475656" y="379824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– 2x = –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1−2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433886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– 4 = 3x – 6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-3x + 4</a:t>
            </a:r>
          </a:p>
        </p:txBody>
      </p:sp>
      <p:sp>
        <p:nvSpPr>
          <p:cNvPr id="45" name="TextovéPole 44"/>
          <p:cNvSpPr txBox="1">
            <a:spLocks noChangeArrowheads="1"/>
          </p:cNvSpPr>
          <p:nvPr/>
        </p:nvSpPr>
        <p:spPr bwMode="auto">
          <a:xfrm>
            <a:off x="4427984" y="5661248"/>
            <a:ext cx="2667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15087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1508746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899592" y="2277385"/>
                <a:ext cx="3109249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x</m:t>
                        </m:r>
                        <m:r>
                          <a:rPr lang="cs-CZ" sz="2800" b="0" i="0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/>
                          </a:rPr>
                          <m:t>x</m:t>
                        </m:r>
                        <m:r>
                          <a:rPr lang="cs-CZ" sz="2800" b="0" i="0" smtClean="0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cs-CZ" sz="28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cs-CZ" sz="2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cs-CZ" sz="2800" i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800" b="0" i="0" smtClean="0">
                        <a:latin typeface="Cambria Math"/>
                      </a:rPr>
                      <m:t>=</m:t>
                    </m:r>
                    <m:r>
                      <a:rPr lang="cs-CZ" sz="2800" b="0" i="1" smtClean="0">
                        <a:latin typeface="Cambria Math"/>
                      </a:rPr>
                      <m:t>3. </m:t>
                    </m:r>
                    <m:r>
                      <a:rPr lang="cs-CZ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x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0000"/>
                    </a:solidFill>
                  </a:rPr>
                  <a:t>– 2)</a:t>
                </a: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7385"/>
                <a:ext cx="3109249" cy="701602"/>
              </a:xfrm>
              <a:prstGeom prst="rect">
                <a:avLst/>
              </a:prstGeom>
              <a:blipFill rotWithShape="1">
                <a:blip r:embed="rId4"/>
                <a:stretch>
                  <a:fillRect r="-2941" b="-12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971600" y="2708920"/>
            <a:ext cx="463194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91680" y="2385351"/>
            <a:ext cx="448002" cy="2019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395119" y="563814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3E4A932-4C15-4C4C-B7FA-7F6CA3BD1D9C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6D3BB76-E2A0-48B0-9C18-2940EDF45D1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E94A9E2-EB65-4663-A52F-60EF3315F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BECF4C-2157-4F4F-8F42-900BCAFA26C5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2B8F51C-ECED-4EAE-BFA0-78AB00D435F0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2CFACC-7325-41C1-847D-3F6704B2AC4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6569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88025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+ 3).(x –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71800" y="4437112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6984777" cy="704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9+3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9−1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6984777" cy="704552"/>
              </a:xfrm>
              <a:prstGeom prst="rect">
                <a:avLst/>
              </a:prstGeom>
              <a:blipFill rotWithShape="1">
                <a:blip r:embed="rId2"/>
                <a:stretch>
                  <a:fillRect l="-1309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220072" y="321297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55986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55986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6622902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6622902" cy="79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4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93212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452965" y="134076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965" y="1340768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93499">
            <a:off x="3726034" y="3394741"/>
            <a:ext cx="5487538" cy="117465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19872" y="28922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256076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539552" y="3212976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9x – 9 – 6x – 18 = 0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556295" y="3841884"/>
            <a:ext cx="3455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= 27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5124117" y="38418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:3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>
                <a:spLocks noChangeArrowheads="1"/>
              </p:cNvSpPr>
              <p:nvPr/>
            </p:nvSpPr>
            <p:spPr bwMode="auto">
              <a:xfrm>
                <a:off x="7414115" y="1802433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4115" y="1802433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ál 32"/>
          <p:cNvSpPr/>
          <p:nvPr/>
        </p:nvSpPr>
        <p:spPr>
          <a:xfrm>
            <a:off x="2267744" y="3357024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DEC98F8-9F42-4B61-A475-0F14A7E0F134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D396448-6FFA-4AF4-8A88-6D9319EB0532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0AC765C5-B1E5-4816-8D77-65BEF063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1BA8C6-B79D-44D1-8DDB-A736407DF49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C1EE5E3-0817-4278-AE6C-9A895FCA5A10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699074B-40D6-4ADD-9964-1EDAE1D5687C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79264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644008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+ 5).(5x –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71800" y="4365104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7569696" cy="703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21+5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5.21−1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26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26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7569696" cy="703398"/>
              </a:xfrm>
              <a:prstGeom prst="rect">
                <a:avLst/>
              </a:prstGeom>
              <a:blipFill rotWithShape="1">
                <a:blip r:embed="rId2"/>
                <a:stretch>
                  <a:fillRect l="-1208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644008" y="36874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729786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729786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6996980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+5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+ 5).(5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+ 5).(5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6996980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93212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236296" y="1268760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6296" y="1268760"/>
                <a:ext cx="151152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93499">
            <a:off x="3723432" y="3632718"/>
            <a:ext cx="5160252" cy="772031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726158" y="28922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544108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11560" y="3625860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– 1 – 4x – 20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>
                <a:spLocks noChangeArrowheads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ál 24"/>
          <p:cNvSpPr/>
          <p:nvPr/>
        </p:nvSpPr>
        <p:spPr>
          <a:xfrm>
            <a:off x="2339752" y="3789072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34368C1F-DC5F-4E3B-9251-3CFBB7C8C958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F9395F3C-E17C-4943-8008-65CB3C6302A8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C28C2D5A-1302-4C67-8780-1FDF742B3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D3E9E8-EDB7-4705-AE49-5A49444FED48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37A22F-24D1-4D53-A575-2E676AEE0F92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84881E-26F5-4F16-AB3F-7AAECA684013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3875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88025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.4.(3a +1)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71800" y="4437112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 =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157192"/>
                <a:ext cx="6984777" cy="715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2.9+3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3.9+1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157192"/>
                <a:ext cx="6984777" cy="715581"/>
              </a:xfrm>
              <a:prstGeom prst="rect">
                <a:avLst/>
              </a:prstGeom>
              <a:blipFill rotWithShape="1">
                <a:blip r:embed="rId2"/>
                <a:stretch>
                  <a:fillRect l="-1309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220072" y="390343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-4a - 11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5997368"/>
                <a:ext cx="3526514" cy="715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9+</m:t>
                        </m:r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3.9+1</m:t>
                        </m:r>
                      </m:den>
                    </m:f>
                    <m:r>
                      <a:rPr lang="cs-CZ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5997368"/>
                <a:ext cx="3526514" cy="715581"/>
              </a:xfrm>
              <a:prstGeom prst="rect">
                <a:avLst/>
              </a:prstGeom>
              <a:blipFill rotWithShape="1">
                <a:blip r:embed="rId3"/>
                <a:stretch>
                  <a:fillRect l="-2768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959593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a</m:t>
                          </m:r>
                          <m:r>
                            <a:rPr lang="cs-CZ" sz="2400" i="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a</m:t>
                          </m:r>
                          <m:r>
                            <a:rPr lang="cs-CZ" sz="2400" i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959593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7019422" cy="799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a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a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a</m:t>
                          </m:r>
                          <m:r>
                            <a:rPr lang="cs-CZ" sz="240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a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4.(3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7019422" cy="799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67544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97268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80312" y="1412776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𝐚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312" y="1412776"/>
                <a:ext cx="151152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93499">
            <a:off x="3726034" y="3394741"/>
            <a:ext cx="5487538" cy="117465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058625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987824" y="2892237"/>
            <a:ext cx="216024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319125" y="2420888"/>
            <a:ext cx="172755" cy="3066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539551" y="3212976"/>
            <a:ext cx="4825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8a + 12 – 3a – 1 = 4a + 20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835696" y="3841884"/>
            <a:ext cx="3455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5a + 11 = 4a + 20</a:t>
            </a: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4860677" y="2892237"/>
            <a:ext cx="971785" cy="2192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6213814" y="2450489"/>
            <a:ext cx="878466" cy="26637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ál 36"/>
          <p:cNvSpPr/>
          <p:nvPr/>
        </p:nvSpPr>
        <p:spPr>
          <a:xfrm>
            <a:off x="2555776" y="3357024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66FE6A1-2AA7-4042-A7B3-5F9AA870A3DC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1B11D4E8-E7B0-4F64-B0AB-4B3EA75CBE23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CC8696CD-B13C-46CE-B87B-85E0FB04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22AA21-3C8D-40D9-84FF-C5D328FC1C1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AA8A32C-6883-4A4E-AC28-CB3CCBE5A857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06DF8EA-BA91-49A8-829A-733D55F18183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113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644008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.(y - 2).(3y + 1)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31368" y="4561964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 = -5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7918356" cy="748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−5−2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3.</m:t>
                        </m:r>
                        <m:d>
                          <m:dPr>
                            <m:ctrlPr>
                              <a:rPr 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−5</m:t>
                            </m:r>
                          </m:e>
                        </m:d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7918356" cy="748346"/>
              </a:xfrm>
              <a:prstGeom prst="rect">
                <a:avLst/>
              </a:prstGeom>
              <a:blipFill rotWithShape="1">
                <a:blip r:embed="rId2"/>
                <a:stretch>
                  <a:fillRect l="-11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644008" y="341854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742609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742609" cy="8495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6900800" cy="855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y</m:t>
                          </m:r>
                          <m:r>
                            <a:rPr lang="cs-CZ" sz="240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y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6900800" cy="8557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93212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452965" y="1268760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𝐲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965" y="1268760"/>
                <a:ext cx="151152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93499">
            <a:off x="3723432" y="3632718"/>
            <a:ext cx="5160252" cy="772031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91880" y="2892237"/>
            <a:ext cx="86409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544108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11560" y="3356992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6y + 2 – 4y + 8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>
                <a:spLocks noChangeArrowheads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𝐲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2515344" y="3996761"/>
            <a:ext cx="1624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2y = -10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4552843" y="402753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p:sp>
        <p:nvSpPr>
          <p:cNvPr id="35" name="Ovál 34"/>
          <p:cNvSpPr/>
          <p:nvPr/>
        </p:nvSpPr>
        <p:spPr>
          <a:xfrm>
            <a:off x="2483768" y="350104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82091CE-67B1-4284-9018-94119E91CBF7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7577F372-0C70-4907-89D8-9181444D7854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1A812A3-73F7-4280-9F9E-B66F25D1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321F53-E1BF-4EF6-8593-454A9D65FE6D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BC7ECEA-9A97-4863-900F-CF9CA9513CAF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485D98-2D1E-4D79-A05D-AD7ED5303E8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1312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644008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+ 3).(x - 2)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627784" y="4561964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7918356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7+3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7−2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7918356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1155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6074132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6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559868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559868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6416693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6416693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23528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93212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524973" y="1527175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973" y="1527175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93499">
            <a:off x="3723432" y="3632718"/>
            <a:ext cx="5160252" cy="772031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275856" y="2892237"/>
            <a:ext cx="7920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148064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99592" y="3356992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4 – x – 3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>
                <a:spLocks noChangeArrowheads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4115" y="2031231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2142885" y="3996761"/>
            <a:ext cx="2141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– 7 = 0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4552843" y="402753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+7</a:t>
            </a:r>
          </a:p>
        </p:txBody>
      </p:sp>
      <p:sp>
        <p:nvSpPr>
          <p:cNvPr id="35" name="Ovál 34"/>
          <p:cNvSpPr/>
          <p:nvPr/>
        </p:nvSpPr>
        <p:spPr>
          <a:xfrm>
            <a:off x="2411760" y="350104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44C340D-F7B7-4E5A-BA04-E9D99DC2AAE0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B41130BF-9F05-47B2-9864-E0E95053DBB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FE692113-CB29-4A91-A3EF-E4618E865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CA527D3-90E6-4FB7-993E-6B0579287E7E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BB2C79-DD6F-458D-8EE0-559575AC174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Obdélní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02E4DCB-C42A-4FA1-A7BE-E93B7E6D51C4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5045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159681" y="1502350"/>
            <a:ext cx="1428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.15x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771800" y="4437112"/>
            <a:ext cx="1296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233956"/>
                <a:ext cx="6984777" cy="74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r>
                      <a:rPr lang="cs-CZ" altLang="cs-CZ" sz="28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3.2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</m:t>
                    </m:r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233956"/>
                <a:ext cx="6984777" cy="742704"/>
              </a:xfrm>
              <a:prstGeom prst="rect">
                <a:avLst/>
              </a:prstGeom>
              <a:blipFill rotWithShape="1">
                <a:blip r:embed="rId2"/>
                <a:stretch>
                  <a:fillRect l="-13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220072" y="321297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-3x + 5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973478" y="5949280"/>
                <a:ext cx="3526514" cy="742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2+3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5.2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478" y="5949280"/>
                <a:ext cx="3526514" cy="742704"/>
              </a:xfrm>
              <a:prstGeom prst="rect">
                <a:avLst/>
              </a:prstGeom>
              <a:blipFill rotWithShape="1">
                <a:blip r:embed="rId3"/>
                <a:stretch>
                  <a:fillRect l="-2768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15616" y="1341281"/>
                <a:ext cx="255986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1−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341281"/>
                <a:ext cx="2559868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357164"/>
                <a:ext cx="4871398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15</m:t>
                      </m:r>
                      <m:r>
                        <m:rPr>
                          <m:sty m:val="p"/>
                        </m:rPr>
                        <a:rPr lang="cs-CZ" sz="2400">
                          <a:solidFill>
                            <a:srgbClr val="FF0000"/>
                          </a:solidFill>
                          <a:latin typeface="Cambria Math"/>
                        </a:rPr>
                        <m:t>x</m:t>
                      </m:r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cs-CZ" sz="2400" b="0" i="1" smtClean="0">
                          <a:latin typeface="Cambria Math"/>
                        </a:rPr>
                        <m:t>1</m:t>
                      </m:r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7164"/>
                <a:ext cx="4871398" cy="793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2517316" y="2892237"/>
            <a:ext cx="398500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19672" y="2465904"/>
            <a:ext cx="504056" cy="243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164933" y="1556792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933" y="1556792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60469">
            <a:off x="3617459" y="3350452"/>
            <a:ext cx="5487538" cy="117465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364733" y="6135389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265559" y="2892237"/>
            <a:ext cx="378449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419872" y="2465904"/>
            <a:ext cx="504056" cy="243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187624" y="3212976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15x – 5x - 5 = 3x + 9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556295" y="3841884"/>
            <a:ext cx="3455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7x = 14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847481" y="2132856"/>
            <a:ext cx="63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3491880" y="2092786"/>
            <a:ext cx="417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5124117" y="38418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:7                                 </a:t>
            </a:r>
          </a:p>
        </p:txBody>
      </p:sp>
      <p:sp>
        <p:nvSpPr>
          <p:cNvPr id="39" name="Ovál 38"/>
          <p:cNvSpPr/>
          <p:nvPr/>
        </p:nvSpPr>
        <p:spPr>
          <a:xfrm>
            <a:off x="2555808" y="3357024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19CBE3C6-758B-4B68-AC90-A12AF8B4B3E3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5)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3016D689-42E0-42DB-8AFA-E3030B2ED3E0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55EA21E0-C650-4792-B1B1-F990E762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9BB773-8F9C-4D8A-B87F-A42182ADB52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1F3363-7C10-4E3A-8794-7C1842C2A153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Obdélník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8870550-8119-4781-8C9B-570C7D9ABF1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53581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1484784"/>
            <a:ext cx="180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.x.(10 + x)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115616" y="3717032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- 60=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15−6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139952" y="3759423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358499" y="5523468"/>
                <a:ext cx="4317957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10+15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8499" y="5523468"/>
                <a:ext cx="4317957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2260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217530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10+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217530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77798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15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141267" y="422108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127301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.(10 +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10+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.(10 +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127301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611559" y="2748221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87624" y="2317396"/>
            <a:ext cx="288031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90827" y="3513129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812360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985524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284241" y="227687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23528" y="3193812"/>
            <a:ext cx="3568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10x+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– 60 - 6x =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691680" y="4221088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= 60</a:t>
            </a:r>
          </a:p>
        </p:txBody>
      </p:sp>
      <p:cxnSp>
        <p:nvCxnSpPr>
          <p:cNvPr id="35" name="Přímá spojnice 34"/>
          <p:cNvCxnSpPr/>
          <p:nvPr/>
        </p:nvCxnSpPr>
        <p:spPr>
          <a:xfrm flipH="1">
            <a:off x="1331638" y="3331056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419872" y="3331056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bdélník 38">
            <a:extLst>
              <a:ext uri="{FF2B5EF4-FFF2-40B4-BE49-F238E27FC236}">
                <a16:creationId xmlns:a16="http://schemas.microsoft.com/office/drawing/2014/main" id="{C850D683-1E6A-4EF9-94E7-9695964FB692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D3EFB61A-3930-482A-9FBF-9C5BDB4D7EA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31B234D3-71B2-4E42-B67C-58D3FFDB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6D9BFE-83B2-42E4-B76B-1B1110D9C47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AA2BD6-487B-4CA5-91F6-2E214C8958C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Obdélní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2F6D42C-49AD-4049-801A-F2E8D28E8DC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2814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11960" y="1527175"/>
            <a:ext cx="216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– 2).(x + 4)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19672" y="3645024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= -5x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923928" y="4444839"/>
                <a:ext cx="5543301" cy="1078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cs-CZ" altLang="cs-CZ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cs-CZ" altLang="cs-CZ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cs-CZ" altLang="cs-CZ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cs-CZ" altLang="cs-CZ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4444839"/>
                <a:ext cx="5543301" cy="1078629"/>
              </a:xfrm>
              <a:prstGeom prst="rect">
                <a:avLst/>
              </a:prstGeom>
              <a:blipFill rotWithShape="1">
                <a:blip r:embed="rId2"/>
                <a:stretch>
                  <a:fillRect l="-17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139952" y="370657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+5x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572000" y="5523468"/>
                <a:ext cx="4497469" cy="1078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num>
                      <m:den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+4</m:t>
                        </m:r>
                      </m:den>
                    </m:f>
                    <m:r>
                      <a:rPr lang="cs-CZ" altLang="cs-CZ" sz="28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altLang="cs-CZ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cs-CZ" altLang="cs-CZ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cs-CZ" altLang="cs-CZ" sz="2800" b="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cs-CZ" altLang="cs-CZ" sz="2800" b="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cs-CZ" altLang="cs-CZ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14</m:t>
                        </m:r>
                      </m:den>
                    </m:f>
                    <m:r>
                      <a:rPr lang="cs-CZ" altLang="cs-CZ" sz="28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523468"/>
                <a:ext cx="4497469" cy="1078629"/>
              </a:xfrm>
              <a:prstGeom prst="rect">
                <a:avLst/>
              </a:prstGeom>
              <a:blipFill rotWithShape="1">
                <a:blip r:embed="rId3"/>
                <a:stretch>
                  <a:fillRect l="-2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023887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023887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>
                <a:spLocks noChangeArrowheads="1"/>
              </p:cNvSpPr>
              <p:nvPr/>
            </p:nvSpPr>
            <p:spPr bwMode="auto">
              <a:xfrm>
                <a:off x="1619672" y="4705980"/>
                <a:ext cx="1368425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705980"/>
                <a:ext cx="1368425" cy="739754"/>
              </a:xfrm>
              <a:prstGeom prst="rect">
                <a:avLst/>
              </a:prstGeom>
              <a:blipFill rotWithShape="1">
                <a:blip r:embed="rId5"/>
                <a:stretch>
                  <a:fillRect l="-9375" b="-4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983305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2).(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+ 4)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2).(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+ 4)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983305" cy="798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2767055"/>
            <a:ext cx="756084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87625" y="2317396"/>
            <a:ext cx="919919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327822" y="3489250"/>
            <a:ext cx="5722897" cy="684560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956376" y="3995174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345564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220345" y="2276872"/>
            <a:ext cx="791815" cy="3051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59952" y="3140968"/>
            <a:ext cx="4504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+ 4x =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- 2x -3x +6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1043608" y="3278212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2555776" y="3278212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634449" y="416824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9x = 6</a:t>
            </a: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4139952" y="4199021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:9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9FF881E2-86E0-4468-8482-EFC7D71EC75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0DA1EBB8-A8D7-4858-8668-D8B91C75836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B6787D55-4E8A-4E6C-8DA7-BEA837203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433A16-D331-4252-BAF2-5DEECECC2A45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7D52B1-73A9-4DAA-915D-6178EFAB6B1C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Obdélní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7F25F0-4089-4944-A69D-F9B4C6CDD02F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29504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11960" y="1527175"/>
            <a:ext cx="216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.(6 – x).(x - 3)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907704" y="3841884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- 6= 4x + 12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880665"/>
                <a:ext cx="3606782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2−18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6−18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880665"/>
                <a:ext cx="3606782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2534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861347" y="38928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-4x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358499" y="5886901"/>
                <a:ext cx="4317957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18+2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18−3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8499" y="5886901"/>
                <a:ext cx="4317957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2260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04472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6−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04472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555503" y="447079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5919184" cy="7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6−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(6 –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</m:t>
                          </m:r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(6 – 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5919184" cy="7899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2767055"/>
            <a:ext cx="756084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347826" y="2317396"/>
            <a:ext cx="775902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𝟔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0663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781544" y="3585137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812360" y="60246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345564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148065" y="2317396"/>
            <a:ext cx="791814" cy="264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95536" y="3193812"/>
            <a:ext cx="608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6 -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+ 3x = 6x -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+ 12 - 2x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970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1659311" y="3331056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819551" y="3331056"/>
            <a:ext cx="288033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>
            <a:extLst>
              <a:ext uri="{FF2B5EF4-FFF2-40B4-BE49-F238E27FC236}">
                <a16:creationId xmlns:a16="http://schemas.microsoft.com/office/drawing/2014/main" id="{0A304D96-0077-42EE-9FB8-8CF73D180E6B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1629708-EA2C-4E54-914F-CDCE95D2E155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08B97233-8408-42B4-A461-9BBC24822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F84B64-6989-4068-926B-5B07CDAB0D4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A2676EE-4415-4240-BE0D-B9E53906EA79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C46A86D-FFC1-4B84-93BB-9E8C9A92ABC2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07989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460352" y="1527175"/>
            <a:ext cx="227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.x.(x + 1)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2051720" y="384188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- 2 = 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157192"/>
                <a:ext cx="3848791" cy="7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4.2−2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157192"/>
                <a:ext cx="3848791" cy="707758"/>
              </a:xfrm>
              <a:prstGeom prst="rect">
                <a:avLst/>
              </a:prstGeom>
              <a:blipFill rotWithShape="1">
                <a:blip r:embed="rId2"/>
                <a:stretch>
                  <a:fillRect l="-2536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788024" y="3933056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-x + 2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115616" y="5886901"/>
                <a:ext cx="536823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2+1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1+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5886901"/>
                <a:ext cx="5368232" cy="703782"/>
              </a:xfrm>
              <a:prstGeom prst="rect">
                <a:avLst/>
              </a:prstGeom>
              <a:blipFill rotWithShape="1">
                <a:blip r:embed="rId3"/>
                <a:stretch>
                  <a:fillRect l="-1703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729786" cy="78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729786" cy="784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436510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7128792" cy="79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=1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.(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+ 1)</m:t>
                      </m:r>
                      <m:r>
                        <a:rPr lang="cs-CZ" altLang="cs-CZ" sz="24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7128792" cy="79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043608" y="2767055"/>
            <a:ext cx="189021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691680" y="2317396"/>
            <a:ext cx="271846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88869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869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18237">
            <a:off x="3070092" y="3318598"/>
            <a:ext cx="6203118" cy="95534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6633832" y="5747714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788024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6012434" y="2317396"/>
            <a:ext cx="791814" cy="264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95536" y="3193812"/>
            <a:ext cx="608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+ 4x - 2x - 2=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x + 3x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668989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989" y="1484784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539553" y="3331056"/>
            <a:ext cx="432047" cy="2787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197820" y="3331056"/>
            <a:ext cx="366068" cy="27466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4488406" y="3331056"/>
            <a:ext cx="587650" cy="29020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délník 33">
            <a:extLst>
              <a:ext uri="{FF2B5EF4-FFF2-40B4-BE49-F238E27FC236}">
                <a16:creationId xmlns:a16="http://schemas.microsoft.com/office/drawing/2014/main" id="{00A0D918-78C4-4CF6-B1DD-37539BEE9B4C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C465968-4376-47C3-BF7A-639DC52DAE70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62CF505E-79DE-40D1-93CA-E5BB59A09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22E9A2-CA3F-4452-B92F-142A9904AAF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8361D-E2E4-4690-B218-0C9018177E28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Obdélník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9966F1-F148-449C-93B6-F417A31915A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4495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4572645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.(1 + 2x)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7.3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1+2.3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=3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1938788" y="3140968"/>
            <a:ext cx="2849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7x = 3 + 6x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4573315" y="3212976"/>
            <a:ext cx="1078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-6x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4713042" y="5661248"/>
            <a:ext cx="10110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1525183" y="1341281"/>
                <a:ext cx="1678665" cy="789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1+2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83" y="1341281"/>
                <a:ext cx="1678665" cy="789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123455" y="3861048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899592" y="2277385"/>
                <a:ext cx="3816424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3. </m:t>
                    </m:r>
                    <m:r>
                      <a:rPr lang="cs-CZ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+ 2x)</a:t>
                </a:r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7385"/>
                <a:ext cx="3816424" cy="701602"/>
              </a:xfrm>
              <a:prstGeom prst="rect">
                <a:avLst/>
              </a:prstGeom>
              <a:blipFill rotWithShape="1">
                <a:blip r:embed="rId4"/>
                <a:stretch>
                  <a:fillRect r="-479" b="-9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Přímá spojnice 36"/>
          <p:cNvCxnSpPr/>
          <p:nvPr/>
        </p:nvCxnSpPr>
        <p:spPr>
          <a:xfrm flipH="1">
            <a:off x="971600" y="2708920"/>
            <a:ext cx="648072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H="1">
            <a:off x="1819742" y="2385351"/>
            <a:ext cx="595210" cy="2019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>
                <a:spLocks noChangeArrowheads="1"/>
              </p:cNvSpPr>
              <p:nvPr/>
            </p:nvSpPr>
            <p:spPr bwMode="auto">
              <a:xfrm>
                <a:off x="6444208" y="1421060"/>
                <a:ext cx="1511523" cy="783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421060"/>
                <a:ext cx="1511523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Zahnutá šipka nahoru 51"/>
          <p:cNvSpPr/>
          <p:nvPr/>
        </p:nvSpPr>
        <p:spPr>
          <a:xfrm rot="20010279">
            <a:off x="3021864" y="3222582"/>
            <a:ext cx="4771244" cy="886763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54" name="TextovéPole 53"/>
          <p:cNvSpPr txBox="1">
            <a:spLocks noChangeArrowheads="1"/>
          </p:cNvSpPr>
          <p:nvPr/>
        </p:nvSpPr>
        <p:spPr bwMode="auto">
          <a:xfrm>
            <a:off x="6804893" y="5661248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5500F788-6E8E-4849-A80B-F7CD4BE36D59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69AC19A4-03B5-46DD-9790-17E8F5C7C1C3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8F098D1-277B-40E4-A97A-D20AB603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9954E4-7C81-42D1-8744-264C57F942B6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555A649-28BA-4BF8-8E8C-A2F5CE9F38DE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1" name="Obdélník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E8E22D9-AA17-48CC-B346-60BDD1D52114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09306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460352" y="1527175"/>
            <a:ext cx="2271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- 3).(3x - 7)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3841884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21 = -10x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880665"/>
                <a:ext cx="3606782" cy="714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2+3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880665"/>
                <a:ext cx="3606782" cy="714426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5004048" y="3892815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+10x + 21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358499" y="5886901"/>
                <a:ext cx="4317957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3.2−1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3.2−7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𝟓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8499" y="5886901"/>
                <a:ext cx="4317957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2260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341281"/>
                <a:ext cx="219380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341281"/>
                <a:ext cx="2193806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501317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213148"/>
                <a:ext cx="6217343" cy="79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− 7)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−7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− 3).(3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− 7)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13148"/>
                <a:ext cx="6217343" cy="79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2767055"/>
            <a:ext cx="756084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187624" y="2317396"/>
            <a:ext cx="775902" cy="247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853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853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435951">
            <a:off x="3184638" y="3795295"/>
            <a:ext cx="6203118" cy="95534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812360" y="60246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89580" y="2767055"/>
            <a:ext cx="794388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364088" y="2317396"/>
            <a:ext cx="791814" cy="264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95536" y="3193812"/>
            <a:ext cx="6088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- 7x + 9x - 21= 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- 9x – x +3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557970" y="1268760"/>
                <a:ext cx="1511523" cy="78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f>
                        <m:fPr>
                          <m:ctrlP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alt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7970" y="1268760"/>
                <a:ext cx="1511523" cy="781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539553" y="3331056"/>
            <a:ext cx="432047" cy="2787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457027" y="3331056"/>
            <a:ext cx="538909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267744" y="4489956"/>
            <a:ext cx="331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12x = 24</a:t>
            </a: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4932560" y="4520733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:12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96E88FA7-9D8A-45E7-8A45-820801F790A9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1600472-6DB7-48DE-BD2B-1032D33143F9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410DB27F-AA7F-4346-8F7C-27453D40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CA7B97-0E95-40AA-A6C9-8D375049D69A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3B991F-EDCA-4EEE-8D08-168BB49CBDDD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Obdélník 5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EAE3FC4-E505-45B2-B25D-C942F6545921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67000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16017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+ 1).(x –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179512" y="5226325"/>
                <a:ext cx="7957206" cy="741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2.(−3)+1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−3+1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−3+1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−3−1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226325"/>
                <a:ext cx="7957206" cy="741934"/>
              </a:xfrm>
              <a:prstGeom prst="rect">
                <a:avLst/>
              </a:prstGeom>
              <a:blipFill rotWithShape="1">
                <a:blip r:embed="rId2"/>
                <a:stretch>
                  <a:fillRect l="-1149" b="-8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79512" y="6002124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002124"/>
                <a:ext cx="352651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591" t="-11765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043608" y="1341281"/>
                <a:ext cx="2729785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41281"/>
                <a:ext cx="2729785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07504" y="2204864"/>
                <a:ext cx="8625631" cy="1167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=3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.(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+ 1).(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– 1)</m:t>
                      </m:r>
                    </m:oMath>
                  </m:oMathPara>
                </a14:m>
                <a:endParaRPr lang="cs-CZ" altLang="cs-CZ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4864"/>
                <a:ext cx="8625631" cy="11678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29084" y="27399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03648" y="2313603"/>
            <a:ext cx="720080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80957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957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79512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382821" y="6118732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510134" y="27399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256076" y="22981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971600" y="3060676"/>
            <a:ext cx="7848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(2x +1).(x  - 1)+(x + 1).(x + 1) = 3.(x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– 1)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4572000" y="4193640"/>
            <a:ext cx="345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= 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- 3</a:t>
            </a: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4572061" y="4340301"/>
            <a:ext cx="574169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6298358" y="4340301"/>
            <a:ext cx="523668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971550" y="3617576"/>
            <a:ext cx="7848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- 2x + x - 1 +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x  + x + 1 = 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- 3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5653435" y="4725144"/>
            <a:ext cx="201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-3 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7EAFB895-9361-4DB1-AA66-378F1516F5D6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06FD6FB3-68A0-4F51-8596-2B5B2B8A22E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181C2147-7282-4142-B14D-EE26F306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22203B-63C2-46B7-9846-BB593D15FD2D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B0C042-5663-48DC-A416-26195C845B6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Obdélník 4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17FCCB-E932-48DE-9599-608F308F57FF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882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16017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+ 1).(x –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5581427" y="4994012"/>
            <a:ext cx="2880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 = 4x - 4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179512" y="5157192"/>
                <a:ext cx="6984777" cy="70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2+1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2−1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2+3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2+1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57192"/>
                <a:ext cx="6984777" cy="709938"/>
              </a:xfrm>
              <a:prstGeom prst="rect">
                <a:avLst/>
              </a:prstGeom>
              <a:blipFill rotWithShape="1">
                <a:blip r:embed="rId2"/>
                <a:stretch>
                  <a:fillRect l="-1309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7788171" y="50555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79512" y="5949280"/>
                <a:ext cx="3526514" cy="71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cs-CZ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cs-CZ" sz="280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cs-CZ" sz="2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949280"/>
                <a:ext cx="3526514" cy="714811"/>
              </a:xfrm>
              <a:prstGeom prst="rect">
                <a:avLst/>
              </a:prstGeom>
              <a:blipFill rotWithShape="1">
                <a:blip r:embed="rId3"/>
                <a:stretch>
                  <a:fillRect l="-2591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043608" y="1341281"/>
                <a:ext cx="3122458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i="0">
                              <a:latin typeface="Cambria Math"/>
                            </a:rPr>
                            <m:t>x</m:t>
                          </m:r>
                          <m:r>
                            <a:rPr lang="cs-CZ" sz="2400" i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41281"/>
                <a:ext cx="3122458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07504" y="2357164"/>
                <a:ext cx="9014134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–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57164"/>
                <a:ext cx="9014134" cy="798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251520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985300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80957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957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79512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3382821" y="6118732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275856" y="28922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067944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332955" y="3212976"/>
            <a:ext cx="7848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(x +1).(x + 1)–(x + 3).(x - 1) = 4x - 4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765522" y="4345940"/>
            <a:ext cx="5904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+ 1 -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x - 3x + 3 = 4x - 4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7813675" y="5517232"/>
            <a:ext cx="1078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:4                                 </a:t>
            </a: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6300192" y="28922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7164289" y="2465903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1188939" y="3769876"/>
            <a:ext cx="7848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x + x + 1 -(x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x + 3x - 3) = 4x - 4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5581427" y="5517232"/>
            <a:ext cx="201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8 = 4x </a:t>
            </a:r>
          </a:p>
        </p:txBody>
      </p:sp>
      <p:sp>
        <p:nvSpPr>
          <p:cNvPr id="52" name="TextovéPole 51"/>
          <p:cNvSpPr txBox="1">
            <a:spLocks noChangeArrowheads="1"/>
          </p:cNvSpPr>
          <p:nvPr/>
        </p:nvSpPr>
        <p:spPr bwMode="auto">
          <a:xfrm>
            <a:off x="5653435" y="6057475"/>
            <a:ext cx="201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 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153658EB-BDA0-4BA6-9B27-674937679820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CF17292E-0B52-4484-BF35-5EF8C3663F5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F479AE6B-F650-4680-BADC-02F97233F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5E4EDE-E9E8-4B5A-9395-0C864A0D693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EB9911-C10B-410A-AB40-337C43EC9855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6" name="Obdélník 5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FFE313-22FA-43EE-A609-9F46A797EFD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6085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716017" y="1502350"/>
            <a:ext cx="2304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+ 1).(x + 2)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3275856" y="4994012"/>
            <a:ext cx="4501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+ 4x + 4 = 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+ 6x + 4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7884368" y="5055567"/>
            <a:ext cx="1495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-6x - 4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043608" y="1341281"/>
                <a:ext cx="2729786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41281"/>
                <a:ext cx="2729786" cy="7923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107504" y="2357164"/>
                <a:ext cx="8513420" cy="79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=2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.(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+ 1).(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cs-CZ" altLang="cs-CZ" sz="24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+ 2)</m:t>
                      </m:r>
                    </m:oMath>
                  </m:oMathPara>
                </a14:m>
                <a:endParaRPr lang="cs-CZ" altLang="cs-CZ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57164"/>
                <a:ext cx="8513420" cy="798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7076" y="2892237"/>
            <a:ext cx="686532" cy="2487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985300" y="2450489"/>
            <a:ext cx="930516" cy="2738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380957" y="134076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957" y="1340768"/>
                <a:ext cx="15115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179512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366118" y="2892237"/>
            <a:ext cx="70182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319972" y="2450489"/>
            <a:ext cx="828092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755576" y="3212976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(3x +2).(x + 1)–(x - 1).(x +2) = 2.(x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+ 2x + x + 2)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1980181" y="4345940"/>
            <a:ext cx="6408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+5x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+ 2 - 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x + 2 = 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+ 6x + 4</a:t>
            </a:r>
          </a:p>
        </p:txBody>
      </p:sp>
      <p:sp>
        <p:nvSpPr>
          <p:cNvPr id="37" name="TextovéPole 36"/>
          <p:cNvSpPr txBox="1">
            <a:spLocks noChangeArrowheads="1"/>
          </p:cNvSpPr>
          <p:nvPr/>
        </p:nvSpPr>
        <p:spPr bwMode="auto">
          <a:xfrm>
            <a:off x="7957691" y="5517232"/>
            <a:ext cx="1078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:(-2)                                 </a:t>
            </a:r>
          </a:p>
        </p:txBody>
      </p:sp>
      <p:cxnSp>
        <p:nvCxnSpPr>
          <p:cNvPr id="33" name="Přímá spojnice 32"/>
          <p:cNvCxnSpPr/>
          <p:nvPr/>
        </p:nvCxnSpPr>
        <p:spPr>
          <a:xfrm flipH="1">
            <a:off x="3384916" y="5171450"/>
            <a:ext cx="460187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5545156" y="5168106"/>
            <a:ext cx="577379" cy="25843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>
            <a:spLocks noChangeArrowheads="1"/>
          </p:cNvSpPr>
          <p:nvPr/>
        </p:nvSpPr>
        <p:spPr bwMode="auto">
          <a:xfrm>
            <a:off x="35496" y="3769876"/>
            <a:ext cx="8532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 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+ 3x + 2x + 2 -(x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+ 2x – x - 2) = 2x</a:t>
            </a:r>
            <a:r>
              <a:rPr lang="cs-CZ" altLang="cs-CZ" sz="2800" baseline="30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+ 6x + 4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716015" y="5517232"/>
            <a:ext cx="2016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-2x =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ovéPole 51"/>
              <p:cNvSpPr txBox="1">
                <a:spLocks noChangeArrowheads="1"/>
              </p:cNvSpPr>
              <p:nvPr/>
            </p:nvSpPr>
            <p:spPr bwMode="auto">
              <a:xfrm>
                <a:off x="5004047" y="6021288"/>
                <a:ext cx="20162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 = </a:t>
                </a:r>
                <a14:m>
                  <m:oMath xmlns:m="http://schemas.openxmlformats.org/officeDocument/2006/math">
                    <m:r>
                      <a:rPr lang="cs-CZ" altLang="cs-CZ" sz="28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cs-CZ" altLang="cs-CZ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ovéPol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047" y="6021288"/>
                <a:ext cx="2016225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344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>
                <a:spLocks noChangeArrowheads="1"/>
              </p:cNvSpPr>
              <p:nvPr/>
            </p:nvSpPr>
            <p:spPr bwMode="auto">
              <a:xfrm>
                <a:off x="7380956" y="1737479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956" y="1737479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07504" y="5517232"/>
                <a:ext cx="4356484" cy="701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=1+1=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517232"/>
                <a:ext cx="4356484" cy="701602"/>
              </a:xfrm>
              <a:prstGeom prst="rect">
                <a:avLst/>
              </a:prstGeom>
              <a:blipFill rotWithShape="1">
                <a:blip r:embed="rId7"/>
                <a:stretch>
                  <a:fillRect l="-2241" b="-4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>
                <a:spLocks noChangeArrowheads="1"/>
              </p:cNvSpPr>
              <p:nvPr/>
            </p:nvSpPr>
            <p:spPr bwMode="auto">
              <a:xfrm>
                <a:off x="755576" y="6165304"/>
                <a:ext cx="352651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</a:t>
                </a:r>
                <a:r>
                  <a:rPr lang="cs-CZ" altLang="cs-CZ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6165304"/>
                <a:ext cx="3526514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2768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3203848" y="6165304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6221AF2B-ADE0-46D0-BEEE-F8281018D5CC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6) Vyřešte rovnici a proveďte zkoušku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197BB6CD-5E48-4566-8D4B-84BBA699316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5C4DE0C0-9C24-4896-9709-C84F5CAD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6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44E037-4189-4DA0-A933-0B8CB6288688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B6B179F-0EE5-4887-AC39-1F7BC97AEA15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8" name="Obdélník 5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ED30692-D39D-44AA-AD5D-C82A7C08586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9954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356621" y="2257708"/>
            <a:ext cx="180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.2.(x - 2)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880665"/>
                <a:ext cx="3606782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4−2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80665"/>
                <a:ext cx="3606782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2707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139952" y="3841884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851920" y="5886901"/>
                <a:ext cx="4317957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4+2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2.4−4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5886901"/>
                <a:ext cx="4317957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2260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19380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193806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051447" y="448995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5048754" cy="857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−2)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5048754" cy="8578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3409836"/>
            <a:ext cx="756084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475657" y="2963040"/>
            <a:ext cx="792087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164933" y="1484784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4933" y="1484784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871447">
            <a:off x="2567139" y="3549154"/>
            <a:ext cx="6115912" cy="768452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812360" y="602468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663924" y="3409836"/>
            <a:ext cx="118799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995936" y="2963040"/>
            <a:ext cx="1080121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331640" y="3826113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2 = x + 2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192539" y="2041684"/>
                <a:ext cx="2564100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2041684"/>
                <a:ext cx="2564100" cy="8517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F35D0B70-B810-4E84-B12E-8847B71BA707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3ED8712-DFA6-4B83-9AE6-615923A744CE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EDC7A8F-5952-43E0-9C69-11774CF3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99B0C-487D-48C4-8B46-2C6975D2ED96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928AB0-9461-472C-8986-51551DE3479F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Obdélník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1D0EDB6-9500-441B-A2B6-5467078AD261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9748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074795" y="2257708"/>
            <a:ext cx="216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- 3).(x + 3)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805264"/>
                <a:ext cx="3606782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2+3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5264"/>
                <a:ext cx="3606782" cy="710451"/>
              </a:xfrm>
              <a:prstGeom prst="rect">
                <a:avLst/>
              </a:prstGeom>
              <a:blipFill rotWithShape="1">
                <a:blip r:embed="rId2"/>
                <a:stretch>
                  <a:fillRect l="-2707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386104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-x + 6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3851921" y="5811500"/>
                <a:ext cx="2952328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4−9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1" y="5811500"/>
                <a:ext cx="2952328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3306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178545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4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0" smtClean="0">
                              <a:latin typeface="Cambria Math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178545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448995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7192546" cy="857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−3).(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+3)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+ 3)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7192546" cy="8578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3409836"/>
            <a:ext cx="756084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159816" y="2963040"/>
            <a:ext cx="756000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452965" y="1383159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965" y="1383159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3213592" y="3297105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452320" y="594928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19872" y="3407674"/>
            <a:ext cx="1889396" cy="2298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580113" y="2996952"/>
            <a:ext cx="1656183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07704" y="3826113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- 6 = x - 4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1192539" y="2041684"/>
                <a:ext cx="3334695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400" b="0" i="0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  <m:r>
                            <a:rPr lang="cs-CZ" sz="24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2041684"/>
                <a:ext cx="3334695" cy="8517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bdélník 24">
            <a:extLst>
              <a:ext uri="{FF2B5EF4-FFF2-40B4-BE49-F238E27FC236}">
                <a16:creationId xmlns:a16="http://schemas.microsoft.com/office/drawing/2014/main" id="{516D405A-DBF0-462C-9818-DB2C5AF9270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F0D6626-1A27-4476-B6B8-3F58241EF147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61D471E-20A2-463F-94D7-7AD81A5B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9332113-9955-44EC-A693-5BDF6089DE5C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1FA8F1-7B42-401D-85A8-8E8CCC8B7DB4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Obdélník 39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0E5E40-6F7C-415A-8768-9A2A786DEB7F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16234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074795" y="2247255"/>
            <a:ext cx="216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- 4).(x - 4)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805264"/>
                <a:ext cx="4896544" cy="73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5.</m:t>
                        </m:r>
                        <m:d>
                          <m:d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16+32+16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−24</m:t>
                        </m:r>
                      </m:num>
                      <m:den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64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5264"/>
                <a:ext cx="4896544" cy="734625"/>
              </a:xfrm>
              <a:prstGeom prst="rect">
                <a:avLst/>
              </a:prstGeom>
              <a:blipFill rotWithShape="1">
                <a:blip r:embed="rId2"/>
                <a:stretch>
                  <a:fillRect l="-1993" b="-3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3861048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-3x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5364088" y="5811500"/>
                <a:ext cx="2952328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−4−4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5811500"/>
                <a:ext cx="2952328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3306" b="-3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3033523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40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>
                              <a:latin typeface="Cambria Math"/>
                            </a:rPr>
                            <m:t>−8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+16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3033523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506602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7332585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400" b="0" i="0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r>
                            <a:rPr lang="cs-CZ" sz="24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4)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− 4).(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− 4)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− 4).(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− 4)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7332585" cy="859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431540" y="3409836"/>
            <a:ext cx="1980220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555776" y="2996952"/>
            <a:ext cx="1606503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452965" y="1743199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965" y="1743199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3213592" y="3801161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101037" y="594928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662823" y="3409836"/>
            <a:ext cx="701265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6408204" y="2996952"/>
            <a:ext cx="828093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79687" y="3826113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- 4 = 3x - 12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41684"/>
                <a:ext cx="3334695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num>
                        <m:den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400" b="0" i="0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r>
                            <a:rPr lang="cs-CZ" sz="24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4)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41684"/>
                <a:ext cx="3334695" cy="8517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2483767" y="4437112"/>
            <a:ext cx="244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= - 8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4906293" y="444500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:2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6AB2495-62D7-481A-9D14-202E925EE4AF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72AA9EA9-ACCB-4BD3-8C6C-1B156619535E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26CFF27-BC4E-40BE-8B7B-875A7EC8F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2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92FEC5-FEE3-4B75-AEDB-60008E0DD9A6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43366A-3106-423A-844D-95A8B275401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Obdélník 4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8546B0-9035-436C-9D1A-E98962ED19FA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00032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074795" y="2247255"/>
            <a:ext cx="216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.6.(x - 3)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733256"/>
                <a:ext cx="4896544" cy="73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3.5−1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2.5−6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14</m:t>
                        </m:r>
                      </m:num>
                      <m:den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733256"/>
                <a:ext cx="4896544" cy="734625"/>
              </a:xfrm>
              <a:prstGeom prst="rect">
                <a:avLst/>
              </a:prstGeom>
              <a:blipFill rotWithShape="1">
                <a:blip r:embed="rId2"/>
                <a:stretch>
                  <a:fillRect l="-19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4077072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-8x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499992" y="5739492"/>
                <a:ext cx="2952328" cy="710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4.5+1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3.5−9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num>
                      <m:den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5739492"/>
                <a:ext cx="2952328" cy="710451"/>
              </a:xfrm>
              <a:prstGeom prst="rect">
                <a:avLst/>
              </a:prstGeom>
              <a:blipFill rotWithShape="1">
                <a:blip r:embed="rId3"/>
                <a:stretch>
                  <a:fillRect l="-3099" b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36372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−6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363724" cy="793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4725144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3115340"/>
                <a:ext cx="5588966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3)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3.(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−3)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6.(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− 3)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15340"/>
                <a:ext cx="5588966" cy="859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3625860"/>
            <a:ext cx="1188132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763689" y="3212976"/>
            <a:ext cx="1080119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560654" y="134076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0654" y="1340768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420008">
            <a:off x="3366017" y="3384175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956376" y="5877272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203848" y="3625860"/>
            <a:ext cx="1224137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4608004" y="3212976"/>
            <a:ext cx="1080122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79687" y="4042137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9x - 3 = 8x + 2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41684"/>
                <a:ext cx="3104311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3)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41684"/>
                <a:ext cx="3104311" cy="859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1835696" y="2852936"/>
            <a:ext cx="21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572000" y="2852936"/>
            <a:ext cx="21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FA0A0CEE-5FC7-42C1-A5C2-94CFE69B07AE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6A0EC4A-D239-4176-8BDB-E1074ECB230B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416EE055-0C9C-45D0-9CA4-F2A8DBAB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0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D7CBAB-279C-4A59-A28D-5C017CDC8C7E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DF1ADB0-C5C6-40E0-9182-173C41C7540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Obdélník 4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46710EC-CFF4-4342-93DC-FE4236D6320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65664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074795" y="2247255"/>
            <a:ext cx="216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.2x.(x + 2)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467544" y="5733256"/>
                <a:ext cx="3744441" cy="734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2.6+4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733256"/>
                <a:ext cx="3744441" cy="734625"/>
              </a:xfrm>
              <a:prstGeom prst="rect">
                <a:avLst/>
              </a:prstGeom>
              <a:blipFill rotWithShape="1">
                <a:blip r:embed="rId2"/>
                <a:stretch>
                  <a:fillRect l="-2606" b="-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4077072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-4x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355976" y="5739492"/>
                <a:ext cx="3384376" cy="721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2.6+3</m:t>
                        </m:r>
                      </m:num>
                      <m:den>
                        <m:sSup>
                          <m:sSup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+2.6</m:t>
                        </m:r>
                      </m:den>
                    </m:f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cs-CZ" altLang="cs-CZ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48</m:t>
                        </m:r>
                      </m:den>
                    </m:f>
                    <m:r>
                      <a:rPr lang="cs-CZ" altLang="cs-CZ" sz="28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cs-CZ" altLang="cs-CZ" sz="28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5739492"/>
                <a:ext cx="3384376" cy="721929"/>
              </a:xfrm>
              <a:prstGeom prst="rect">
                <a:avLst/>
              </a:prstGeom>
              <a:blipFill rotWithShape="1">
                <a:blip r:embed="rId3"/>
                <a:stretch>
                  <a:fillRect l="-2883" b="-33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497543" cy="792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400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b="0" i="0" smtClean="0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497543" cy="7923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27784" y="465313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3115340"/>
                <a:ext cx="6037807" cy="857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</m:t>
                          </m:r>
                          <m:r>
                            <a:rPr lang="cs-CZ" sz="2400" i="1">
                              <a:latin typeface="Cambria Math"/>
                            </a:rPr>
                            <m:t>2)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15340"/>
                <a:ext cx="6037807" cy="8578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719572" y="3625860"/>
            <a:ext cx="900100" cy="2626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195736" y="3212976"/>
            <a:ext cx="792086" cy="2448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88224" y="1340768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224" y="1340768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420008">
            <a:off x="3222001" y="3384175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956376" y="5877272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419871" y="3625860"/>
            <a:ext cx="1188133" cy="20976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004046" y="3222268"/>
            <a:ext cx="1080122" cy="1728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339727" y="4042137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 = 4x + 6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65734"/>
                <a:ext cx="3104311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2.(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2)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65734"/>
                <a:ext cx="3104311" cy="859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>
                <a:spLocks noChangeArrowheads="1"/>
              </p:cNvSpPr>
              <p:nvPr/>
            </p:nvSpPr>
            <p:spPr bwMode="auto">
              <a:xfrm>
                <a:off x="7851259" y="1342976"/>
                <a:ext cx="11827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1259" y="1342976"/>
                <a:ext cx="11827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/>
          <p:cNvCxnSpPr/>
          <p:nvPr/>
        </p:nvCxnSpPr>
        <p:spPr>
          <a:xfrm flipH="1">
            <a:off x="1763688" y="3158544"/>
            <a:ext cx="179994" cy="3424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413551" y="3546000"/>
            <a:ext cx="179994" cy="34246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45259A12-599F-40CC-B0C6-6EECF23005F9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10E0138D-6BD6-4470-900E-1A73EF7F491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6FBD8B82-2D48-4E27-8B3F-22EA47F7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0CFE14-4530-4FC4-9B6C-34272F1FD424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8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A5CAF43-2B24-48DA-B663-82CE06A1FFCB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Obdélník 5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7A886EC-17ED-467D-B1C9-AC01C9195A27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6410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074795" y="2247255"/>
            <a:ext cx="2161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.(-1).(x - 1)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2141730" y="5930116"/>
            <a:ext cx="3798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 nemá řešení</a:t>
            </a:r>
            <a:endParaRPr lang="cs-CZ" altLang="cs-CZ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3903439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+x + 2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193806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1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193806" cy="7913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2699519" y="5066020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5893536" cy="857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−1.(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</m:t>
                          </m:r>
                          <m:r>
                            <a:rPr lang="cs-CZ" sz="2400" i="1">
                              <a:latin typeface="Cambria Math"/>
                            </a:rPr>
                            <m:t>1)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(−1).(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− 1) 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(−1).(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4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− 1) 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5893536" cy="8578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95536" y="3409836"/>
            <a:ext cx="1440160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979713" y="2996952"/>
            <a:ext cx="1404018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452965" y="1743199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965" y="1743199"/>
                <a:ext cx="15115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3213592" y="3801161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798727" y="3409836"/>
            <a:ext cx="701265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148064" y="2996952"/>
            <a:ext cx="828093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979687" y="3826113"/>
            <a:ext cx="28803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3x - 2 = -x + 2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41684"/>
                <a:ext cx="2793329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−1.(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1)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41684"/>
                <a:ext cx="2793329" cy="859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2483767" y="4437112"/>
            <a:ext cx="2448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4x = 4 </a:t>
            </a:r>
            <a:endParaRPr lang="cs-CZ" altLang="cs-CZ" sz="28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4906293" y="444500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:4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8070E40-7934-4C3A-BD79-55F60D6FFDCF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8CAAFFD9-346C-48D1-8A88-11C8B68D271C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B751B081-01D8-419D-A0E7-EA61DB76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37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36729B-0653-4C20-AA5B-81790B129A50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0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B3DCAB-448C-4099-A600-CA0F3B5F713A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Obdélník 4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4AAA34A-96AB-400A-A2E2-8E171B05060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1283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.(y - 1)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379824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-y = 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3+1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3−1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1" y="5517232"/>
                <a:ext cx="3606782" cy="703782"/>
              </a:xfrm>
              <a:prstGeom prst="rect">
                <a:avLst/>
              </a:prstGeom>
              <a:blipFill rotWithShape="1">
                <a:blip r:embed="rId2"/>
                <a:stretch>
                  <a:fillRect l="-2534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245053" y="3213489"/>
                <a:ext cx="397501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y + 1 = 2y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053" y="3213489"/>
                <a:ext cx="397501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067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-2y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427984" y="5523468"/>
                <a:ext cx="3024336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5523468"/>
                <a:ext cx="3024336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30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1515158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r>
                        <a:rPr lang="cs-CZ" sz="240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1515158" cy="8495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y = 3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</a:t>
            </a: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-1)</a:t>
            </a:r>
            <a:endParaRPr lang="cs-CZ" alt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90424" y="2277385"/>
                <a:ext cx="3433504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=2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y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4" y="2277385"/>
                <a:ext cx="3433504" cy="8495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594992" y="2787030"/>
            <a:ext cx="73664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505450" y="2324416"/>
            <a:ext cx="701726" cy="3302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𝐲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740352" y="5589240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35E9DF2-C530-4C97-9C9C-C61A98640ED2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C75E5CD-FD0F-455C-A5FE-B59366B8B58D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734774F-29B4-4450-ADCF-56D11BF78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F370D4-67BC-45BB-822A-A693872FFEF2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7F08B2-6773-44AC-83B1-E974D9997FC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2A8515E-8BA4-4596-946F-3F483CACB1F5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51629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578851" y="2247255"/>
            <a:ext cx="262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.(x - 2).(x + 2).(x + 2)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323527" y="5805264"/>
                <a:ext cx="5255323" cy="626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+4.6+4</m:t>
                        </m:r>
                      </m:den>
                    </m:f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36+24+4</m:t>
                        </m:r>
                      </m:den>
                    </m:f>
                    <m:r>
                      <a:rPr lang="cs-CZ" altLang="cs-CZ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64</m:t>
                        </m:r>
                      </m:den>
                    </m:f>
                    <m:r>
                      <a:rPr lang="cs-CZ" altLang="cs-CZ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7" y="5805264"/>
                <a:ext cx="5255323" cy="626390"/>
              </a:xfrm>
              <a:prstGeom prst="rect">
                <a:avLst/>
              </a:prstGeom>
              <a:blipFill rotWithShape="1">
                <a:blip r:embed="rId2"/>
                <a:stretch>
                  <a:fillRect l="-1740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3975447"/>
            <a:ext cx="1654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5724128" y="5811500"/>
                <a:ext cx="2376264" cy="626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5811500"/>
                <a:ext cx="2376264" cy="626390"/>
              </a:xfrm>
              <a:prstGeom prst="rect">
                <a:avLst/>
              </a:prstGeom>
              <a:blipFill rotWithShape="1">
                <a:blip r:embed="rId3"/>
                <a:stretch>
                  <a:fillRect l="-4103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553904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b="0" i="0" smtClean="0">
                              <a:latin typeface="Cambria Math"/>
                            </a:rPr>
                            <m:t>+4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</a:rPr>
                            <m:t>x</m:t>
                          </m:r>
                          <m:r>
                            <a:rPr lang="cs-CZ" sz="2000">
                              <a:latin typeface="Cambria Math"/>
                            </a:rPr>
                            <m:t>+4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b="0" i="0" smtClean="0">
                              <a:latin typeface="Cambria Math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553904" cy="675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3023690" y="4767535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8643777" cy="730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b="0" i="0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sz="20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+2)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2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0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cs-CZ" sz="2000" i="1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</a:rPr>
                            <m:t>x</m:t>
                          </m:r>
                          <m:r>
                            <a:rPr lang="cs-CZ" sz="2000" i="1">
                              <a:latin typeface="Cambria Math"/>
                            </a:rPr>
                            <m:t>+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2)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− 2).(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+ 2).(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2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cs-CZ" sz="20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8643777" cy="7302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503548" y="3356992"/>
            <a:ext cx="756084" cy="19059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3006930" y="2996952"/>
            <a:ext cx="628966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844630" y="1587445"/>
                <a:ext cx="12954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0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cs-CZ" altLang="cs-CZ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4630" y="1587445"/>
                <a:ext cx="129549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3812176" y="3625184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8025568" y="5877272"/>
            <a:ext cx="1008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4734833" y="3345281"/>
            <a:ext cx="701263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6444208" y="2958856"/>
            <a:ext cx="648072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267719" y="3940512"/>
            <a:ext cx="2880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- 4 = x + 2 </a:t>
            </a:r>
            <a:endParaRPr lang="cs-CZ" altLang="cs-CZ" sz="24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41684"/>
                <a:ext cx="3907352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b="0" i="0" smtClean="0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cs-CZ" sz="2000" b="0" i="0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2)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r>
                            <a:rPr lang="cs-CZ" sz="2000" b="0" i="1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41684"/>
                <a:ext cx="3907352" cy="725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1403648" y="3356992"/>
            <a:ext cx="756084" cy="19059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3707903" y="2996952"/>
            <a:ext cx="628966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5598929" y="3345281"/>
            <a:ext cx="701263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7200292" y="2958672"/>
            <a:ext cx="648072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>
            <a:extLst>
              <a:ext uri="{FF2B5EF4-FFF2-40B4-BE49-F238E27FC236}">
                <a16:creationId xmlns:a16="http://schemas.microsoft.com/office/drawing/2014/main" id="{C883A4D9-B877-4D80-9FBA-E81AC51093D8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778E294-6EE8-496C-AD99-DD8579E95831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16F4E73A-5315-430A-96E8-D7BC3910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48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04458C-CA4F-4DE3-81DF-8FFB45352EFF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FCD285-142E-49A8-BCC9-A3F9283EB2C9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Obdélník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518F095-7279-4C3E-A407-5B2B5E9F7789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56410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5578851" y="2247255"/>
            <a:ext cx="262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.3.(x - 5).(x + 5)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251520" y="5805264"/>
                <a:ext cx="5255323" cy="687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</m:t>
                        </m:r>
                        <m:d>
                          <m:dPr>
                            <m:ctrlP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+15</m:t>
                        </m:r>
                      </m:den>
                    </m:f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cs-CZ" altLang="cs-CZ" sz="2400" b="0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−12+15</m:t>
                        </m:r>
                      </m:den>
                    </m:f>
                    <m:r>
                      <a:rPr lang="cs-CZ" altLang="cs-CZ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5805264"/>
                <a:ext cx="5255323" cy="687304"/>
              </a:xfrm>
              <a:prstGeom prst="rect">
                <a:avLst/>
              </a:prstGeom>
              <a:blipFill rotWithShape="1">
                <a:blip r:embed="rId2"/>
                <a:stretch>
                  <a:fillRect l="-17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933355" y="3823975"/>
            <a:ext cx="1654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-3x + 10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572000" y="5811500"/>
                <a:ext cx="4424113" cy="673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−4−2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(−4)</m:t>
                            </m:r>
                          </m:e>
                          <m:sup>
                            <m:r>
                              <a:rPr lang="cs-CZ" altLang="cs-C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−25</m:t>
                        </m:r>
                      </m:den>
                    </m:f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−4−2</m:t>
                        </m:r>
                      </m:num>
                      <m:den>
                        <m:sSup>
                          <m:sSupPr>
                            <m:ctrlPr>
                              <a:rPr lang="cs-CZ" alt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cs-CZ" alt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(−4)</m:t>
                            </m:r>
                          </m:e>
                          <m:sup>
                            <m:r>
                              <a:rPr lang="cs-CZ" alt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−25</m:t>
                        </m:r>
                      </m:den>
                    </m:f>
                    <m:r>
                      <a:rPr lang="cs-CZ" altLang="cs-CZ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cs-CZ" altLang="cs-CZ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cs-CZ" altLang="cs-CZ" sz="2400" b="1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cs-CZ" altLang="cs-CZ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cs-CZ" altLang="cs-C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811500"/>
                <a:ext cx="4424113" cy="673711"/>
              </a:xfrm>
              <a:prstGeom prst="rect">
                <a:avLst/>
              </a:prstGeom>
              <a:blipFill rotWithShape="1">
                <a:blip r:embed="rId3"/>
                <a:stretch>
                  <a:fillRect l="-2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92539" y="1249596"/>
                <a:ext cx="2279791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000">
                              <a:latin typeface="Cambria Math"/>
                            </a:rPr>
                            <m:t>x</m:t>
                          </m:r>
                          <m:r>
                            <a:rPr lang="cs-CZ" sz="2000">
                              <a:latin typeface="Cambria Math"/>
                            </a:rPr>
                            <m:t>+15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p>
                              <m:r>
                                <a:rPr lang="cs-CZ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0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9" y="1249596"/>
                <a:ext cx="2279791" cy="675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3023690" y="4839543"/>
            <a:ext cx="1368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251520" y="2899316"/>
                <a:ext cx="6859763" cy="730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0" smtClean="0">
                              <a:latin typeface="Cambria Math"/>
                            </a:rPr>
                            <m:t>3.(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+5)</m:t>
                          </m:r>
                        </m:den>
                      </m:f>
                      <m:r>
                        <a:rPr lang="cs-CZ" sz="20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− 5).(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+ 5) </m:t>
                          </m:r>
                        </m:num>
                        <m:den>
                          <m:r>
                            <a:rPr lang="cs-CZ" sz="20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cs-CZ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i="0"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  <m:r>
                            <a:rPr lang="cs-CZ" sz="2000" i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 i="0">
                              <a:latin typeface="Cambria Math"/>
                            </a:rPr>
                            <m:t>x</m:t>
                          </m:r>
                          <m:r>
                            <a:rPr lang="cs-CZ" sz="2000" i="0">
                              <a:latin typeface="Cambria Math"/>
                            </a:rPr>
                            <m:t>+5)</m:t>
                          </m:r>
                        </m:den>
                      </m:f>
                      <m:r>
                        <a:rPr lang="cs-CZ" sz="20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altLang="cs-CZ" sz="2000" b="0" i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− 5).(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cs-CZ" altLang="cs-CZ" sz="20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+ 5) </m:t>
                          </m:r>
                        </m:num>
                        <m:den>
                          <m:r>
                            <a:rPr lang="cs-CZ" sz="20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99316"/>
                <a:ext cx="6859763" cy="7302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359532" y="3345281"/>
            <a:ext cx="108012" cy="2023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502874" y="2977904"/>
            <a:ext cx="628966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7844630" y="1587445"/>
                <a:ext cx="12954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0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±</m:t>
                      </m:r>
                      <m:r>
                        <a:rPr lang="cs-CZ" altLang="cs-CZ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cs-CZ" altLang="cs-CZ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4630" y="1587445"/>
                <a:ext cx="129549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3497695" y="3625184"/>
            <a:ext cx="6033113" cy="1068674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5581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704523" y="5157192"/>
            <a:ext cx="1008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3563888" y="3345281"/>
            <a:ext cx="701263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5508104" y="2958856"/>
            <a:ext cx="648072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2267719" y="3789040"/>
            <a:ext cx="2880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- 10 = 3x - 6 </a:t>
            </a:r>
            <a:endParaRPr lang="cs-CZ" altLang="cs-CZ" sz="24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/>
              <p:cNvSpPr txBox="1"/>
              <p:nvPr/>
            </p:nvSpPr>
            <p:spPr>
              <a:xfrm>
                <a:off x="827584" y="2041684"/>
                <a:ext cx="3264676" cy="725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000" b="0" i="0" smtClean="0">
                              <a:latin typeface="Cambria Math"/>
                            </a:rPr>
                            <m:t>3.(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+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5)</m:t>
                          </m:r>
                        </m:den>
                      </m:f>
                      <m:r>
                        <a:rPr lang="cs-CZ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0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d>
                            <m:d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cs-CZ" sz="2000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  <m:r>
                            <a:rPr lang="cs-CZ" sz="2000" b="0" i="1" smtClean="0">
                              <a:latin typeface="Cambria Math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000" b="0" i="1" smtClean="0">
                              <a:latin typeface="Cambria Math"/>
                            </a:rPr>
                            <m:t>+5)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9" name="TextovéPol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041684"/>
                <a:ext cx="3264676" cy="7251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Přímá spojnice 34"/>
          <p:cNvCxnSpPr/>
          <p:nvPr/>
        </p:nvCxnSpPr>
        <p:spPr>
          <a:xfrm flipH="1">
            <a:off x="629029" y="3382420"/>
            <a:ext cx="756084" cy="19059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>
            <a:off x="1497196" y="2958856"/>
            <a:ext cx="19691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4427984" y="3345281"/>
            <a:ext cx="701263" cy="2277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6228184" y="2958672"/>
            <a:ext cx="648072" cy="2541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914538" y="4400039"/>
            <a:ext cx="16548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.(-1)</a:t>
            </a:r>
          </a:p>
        </p:txBody>
      </p:sp>
      <p:sp>
        <p:nvSpPr>
          <p:cNvPr id="34" name="TextovéPole 33"/>
          <p:cNvSpPr txBox="1">
            <a:spLocks noChangeArrowheads="1"/>
          </p:cNvSpPr>
          <p:nvPr/>
        </p:nvSpPr>
        <p:spPr bwMode="auto">
          <a:xfrm>
            <a:off x="2934240" y="4365104"/>
            <a:ext cx="1781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-x = 4</a:t>
            </a:r>
            <a:endParaRPr lang="cs-CZ" altLang="cs-CZ" sz="2400" baseline="30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B12E3AF5-D2A1-4D76-84AE-1CA38E8F8063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7) Vyřešte rovnici a proveďte zkoušku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657E99F6-AC7F-4390-9FCA-C1D1F590A986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F2A69DC9-61EC-485D-8FFE-83D434F4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1807E2-F1F6-4EE9-B900-3D8E653B12C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4E3BC3-E8A7-47D2-B8F8-89F07AD00D4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Obdélník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C4F357-F48F-4BD7-A5B8-563BAB3A8DFD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34002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id="{B12E3AF5-D2A1-4D76-84AE-1CA38E8F8063}"/>
              </a:ext>
            </a:extLst>
          </p:cNvPr>
          <p:cNvSpPr/>
          <p:nvPr/>
        </p:nvSpPr>
        <p:spPr>
          <a:xfrm>
            <a:off x="2055990" y="3573016"/>
            <a:ext cx="5032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4800" b="1" dirty="0"/>
              <a:t>Konec prezentace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657E99F6-AC7F-4390-9FCA-C1D1F590A986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F2A69DC9-61EC-485D-8FFE-83D434F45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různí jmenovatelé</a:t>
            </a:r>
          </a:p>
        </p:txBody>
      </p:sp>
      <p:sp>
        <p:nvSpPr>
          <p:cNvPr id="53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1807E2-F1F6-4EE9-B900-3D8E653B12C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4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4E3BC3-E8A7-47D2-B8F8-89F07AD00D4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7" name="Obdélník 5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0C4F357-F48F-4BD7-A5B8-563BAB3A8DFD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614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.3x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691680" y="3717032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-2x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0" y="5013176"/>
                <a:ext cx="4248472" cy="789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2.</m:t>
                        </m:r>
                        <m:d>
                          <m:dPr>
                            <m:ctrlP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3.(−4)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−11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−12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cs-CZ" altLang="cs-CZ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176"/>
                <a:ext cx="4248472" cy="789832"/>
              </a:xfrm>
              <a:prstGeom prst="rect">
                <a:avLst/>
              </a:prstGeom>
              <a:blipFill rotWithShape="1">
                <a:blip r:embed="rId2"/>
                <a:stretch>
                  <a:fillRect l="-2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245053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2x – 3 = 4x +5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-2x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1258786" y="5877272"/>
                <a:ext cx="3529238" cy="698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cs-CZ" altLang="cs-C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4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cs-CZ" altLang="cs-CZ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+5</m:t>
                        </m:r>
                      </m:num>
                      <m:den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3.(−4)</m:t>
                        </m:r>
                      </m:den>
                    </m:f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−11</m:t>
                        </m:r>
                      </m:num>
                      <m:den>
                        <m:r>
                          <a:rPr lang="cs-CZ" altLang="cs-CZ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−12</m:t>
                        </m:r>
                      </m:den>
                    </m:f>
                    <m:r>
                      <a:rPr lang="cs-CZ" altLang="cs-CZ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cs-CZ" altLang="cs-CZ" sz="28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cs-CZ" altLang="cs-CZ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786" y="5877272"/>
                <a:ext cx="3529238" cy="698974"/>
              </a:xfrm>
              <a:prstGeom prst="rect">
                <a:avLst/>
              </a:prstGeom>
              <a:blipFill rotWithShape="1">
                <a:blip r:embed="rId3"/>
                <a:stretch>
                  <a:fillRect l="-25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187624" y="1341281"/>
                <a:ext cx="236372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41281"/>
                <a:ext cx="236372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79439" y="4293096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-4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:(-2)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736006" y="2277385"/>
                <a:ext cx="333193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cs-CZ" sz="2400" b="0" i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+5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6" y="2277385"/>
                <a:ext cx="3331938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168094" y="2787030"/>
            <a:ext cx="360000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888134" y="2384912"/>
            <a:ext cx="360000" cy="252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444208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1497866"/>
                <a:ext cx="151152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86887" y="3345473"/>
            <a:ext cx="5316826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553942" y="5658543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824238" y="2780952"/>
            <a:ext cx="396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3544318" y="2348904"/>
            <a:ext cx="396000" cy="21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86EEBE4C-513B-4E8D-B59B-62072B116C94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814C405-BDFE-4E88-9EC7-5A548D1CF8FA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09579B6-2E00-4B2E-9527-064AA6BB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5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F465ED-DB53-42EA-AF42-B115ADAC2D13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6E11F29-9E1D-49B4-9449-6CF866F64136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A9C6272-3242-48C0-9A5B-3B1B9A3CA85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1901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.(a + 6)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>
                <a:spLocks noChangeArrowheads="1"/>
              </p:cNvSpPr>
              <p:nvPr/>
            </p:nvSpPr>
            <p:spPr bwMode="auto">
              <a:xfrm>
                <a:off x="1763688" y="3798243"/>
                <a:ext cx="1800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3a =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−</m:t>
                    </m:r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30</a:t>
                </a: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3798243"/>
                <a:ext cx="18002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6757" t="-11628" r="-1689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>
                <a:spLocks noChangeArrowheads="1"/>
              </p:cNvSpPr>
              <p:nvPr/>
            </p:nvSpPr>
            <p:spPr bwMode="auto">
              <a:xfrm>
                <a:off x="611560" y="5517232"/>
                <a:ext cx="4104455" cy="704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Zk.   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−10+6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12</m:t>
                        </m:r>
                      </m:num>
                      <m:den>
                        <m:r>
                          <a:rPr lang="cs-CZ" altLang="cs-CZ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−4</m:t>
                        </m:r>
                      </m:den>
                    </m:f>
                    <m:r>
                      <a:rPr lang="cs-CZ" altLang="cs-CZ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=−3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17232"/>
                <a:ext cx="4104455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2226" b="-34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>
                <a:spLocks noChangeArrowheads="1"/>
              </p:cNvSpPr>
              <p:nvPr/>
            </p:nvSpPr>
            <p:spPr bwMode="auto">
              <a:xfrm>
                <a:off x="1677101" y="3213489"/>
                <a:ext cx="275088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12 =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−</m:t>
                    </m:r>
                    <m:r>
                      <a:rPr lang="cs-CZ" sz="2800" i="1">
                        <a:latin typeface="Cambria Math"/>
                      </a:rPr>
                      <m:t> 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3a </a:t>
                </a:r>
                <a14:m>
                  <m:oMath xmlns:m="http://schemas.openxmlformats.org/officeDocument/2006/math">
                    <m:r>
                      <a:rPr lang="cs-CZ" sz="2800">
                        <a:latin typeface="Cambria Math"/>
                      </a:rPr>
                      <m:t>−</m:t>
                    </m:r>
                  </m:oMath>
                </a14:m>
                <a:r>
                  <a:rPr lang="cs-CZ" altLang="cs-CZ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18</a:t>
                </a:r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7101" y="3213489"/>
                <a:ext cx="275088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435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+3a - 12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>
                <a:spLocks noChangeArrowheads="1"/>
              </p:cNvSpPr>
              <p:nvPr/>
            </p:nvSpPr>
            <p:spPr bwMode="auto">
              <a:xfrm>
                <a:off x="4860032" y="5642084"/>
                <a:ext cx="151216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None/>
                </a:pPr>
                <a:r>
                  <a:rPr lang="cs-CZ" altLang="cs-CZ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 = </a:t>
                </a:r>
                <a14:m>
                  <m:oMath xmlns:m="http://schemas.openxmlformats.org/officeDocument/2006/math">
                    <m:r>
                      <a:rPr lang="cs-CZ" altLang="cs-CZ" sz="28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−3</m:t>
                    </m:r>
                  </m:oMath>
                </a14:m>
                <a:endParaRPr lang="cs-CZ" altLang="cs-CZ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5642084"/>
                <a:ext cx="151216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048" b="-2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1739579" cy="791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+6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1739579" cy="7910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a = -10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</a:t>
            </a: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3</a:t>
            </a:r>
            <a:endParaRPr lang="cs-CZ" altLang="cs-CZ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490424" y="2277385"/>
                <a:ext cx="3653116" cy="84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y</m:t>
                          </m:r>
                          <m:r>
                            <a:rPr lang="cs-CZ" sz="2400" b="0" i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=−3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.(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a</m:t>
                      </m:r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+6)</m:t>
                      </m:r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4" y="2277385"/>
                <a:ext cx="3653116" cy="8495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594992" y="2787030"/>
            <a:ext cx="73664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1505450" y="2324416"/>
            <a:ext cx="701726" cy="3302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𝐚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≠−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𝟔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g)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7308304" y="5703341"/>
            <a:ext cx="93545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 = P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D4EF1BA-B6E6-4026-B4D6-3FDF3BA5ACBF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FB8FDDC0-4868-4BD7-BF11-BBAEE6E5AB54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A41BC82-8FB2-43A3-BED3-B8FB027D3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1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407AF5-18BC-44EE-A4B3-9BC32C490FA0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D2F1DE-6E2A-4F13-8569-5DB746123993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Obdélník 3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FA42855-7573-4C07-BFED-318375515406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235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véPole 37"/>
          <p:cNvSpPr txBox="1">
            <a:spLocks noChangeArrowheads="1"/>
          </p:cNvSpPr>
          <p:nvPr/>
        </p:nvSpPr>
        <p:spPr bwMode="auto">
          <a:xfrm>
            <a:off x="4283122" y="1502350"/>
            <a:ext cx="15115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.x</a:t>
            </a:r>
          </a:p>
        </p:txBody>
      </p:sp>
      <p:sp>
        <p:nvSpPr>
          <p:cNvPr id="40" name="TextovéPole 39"/>
          <p:cNvSpPr txBox="1">
            <a:spLocks noChangeArrowheads="1"/>
          </p:cNvSpPr>
          <p:nvPr/>
        </p:nvSpPr>
        <p:spPr bwMode="auto">
          <a:xfrm>
            <a:off x="1763688" y="3798243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= 0</a:t>
            </a:r>
          </a:p>
        </p:txBody>
      </p:sp>
      <p:sp>
        <p:nvSpPr>
          <p:cNvPr id="41" name="TextovéPole 40"/>
          <p:cNvSpPr txBox="1">
            <a:spLocks noChangeArrowheads="1"/>
          </p:cNvSpPr>
          <p:nvPr/>
        </p:nvSpPr>
        <p:spPr bwMode="auto">
          <a:xfrm>
            <a:off x="1325258" y="5570076"/>
            <a:ext cx="3606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 nemá řešení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1115616" y="3213489"/>
            <a:ext cx="3975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5x + 4 = 4</a:t>
            </a:r>
          </a:p>
        </p:txBody>
      </p:sp>
      <p:sp>
        <p:nvSpPr>
          <p:cNvPr id="44" name="TextovéPole 43"/>
          <p:cNvSpPr txBox="1">
            <a:spLocks noChangeArrowheads="1"/>
          </p:cNvSpPr>
          <p:nvPr/>
        </p:nvSpPr>
        <p:spPr bwMode="auto">
          <a:xfrm>
            <a:off x="4355976" y="3255367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331640" y="1341281"/>
                <a:ext cx="1678665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1281"/>
                <a:ext cx="1678665" cy="7913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ovéPole 46"/>
          <p:cNvSpPr txBox="1">
            <a:spLocks noChangeArrowheads="1"/>
          </p:cNvSpPr>
          <p:nvPr/>
        </p:nvSpPr>
        <p:spPr bwMode="auto">
          <a:xfrm>
            <a:off x="1907704" y="4437112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x = 0</a:t>
            </a:r>
          </a:p>
        </p:txBody>
      </p:sp>
      <p:sp>
        <p:nvSpPr>
          <p:cNvPr id="48" name="TextovéPole 47"/>
          <p:cNvSpPr txBox="1">
            <a:spLocks noChangeArrowheads="1"/>
          </p:cNvSpPr>
          <p:nvPr/>
        </p:nvSpPr>
        <p:spPr bwMode="auto">
          <a:xfrm>
            <a:off x="4283122" y="3789040"/>
            <a:ext cx="1654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:5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/>
              <p:cNvSpPr txBox="1"/>
              <p:nvPr/>
            </p:nvSpPr>
            <p:spPr>
              <a:xfrm>
                <a:off x="927136" y="2277385"/>
                <a:ext cx="2348720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  <m:r>
                            <a:rPr lang="cs-CZ" sz="2400" i="1">
                              <a:latin typeface="Cambria Math"/>
                            </a:rPr>
                            <m:t>+4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 i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>
                              <a:latin typeface="Cambria Math"/>
                            </a:rPr>
                            <m:t>x</m:t>
                          </m:r>
                        </m:den>
                      </m:f>
                      <m:r>
                        <a:rPr lang="cs-CZ" sz="24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ovéPol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36" y="2277385"/>
                <a:ext cx="2348720" cy="791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Přímá spojnice 49"/>
          <p:cNvCxnSpPr/>
          <p:nvPr/>
        </p:nvCxnSpPr>
        <p:spPr>
          <a:xfrm flipH="1">
            <a:off x="1315072" y="2859038"/>
            <a:ext cx="304600" cy="1440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 flipH="1">
            <a:off x="2081514" y="2324416"/>
            <a:ext cx="258238" cy="3302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>
                <a:spLocks noChangeArrowheads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125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3200">
                    <a:solidFill>
                      <a:srgbClr val="284C6A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8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rebuchet MS" pitchFamily="34" charset="0"/>
                  <a:buChar char="−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cs typeface="Times New Roman" pitchFamily="18" charset="0"/>
                        </a:rPr>
                        <m:t>𝐱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</m:t>
                      </m:r>
                      <m:r>
                        <a:rPr lang="cs-CZ" altLang="cs-CZ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𝟎</m:t>
                      </m:r>
                    </m:oMath>
                  </m:oMathPara>
                </a14:m>
                <a:endParaRPr lang="cs-CZ" altLang="cs-CZ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3297" y="1497866"/>
                <a:ext cx="1511523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ahnutá šipka nahoru 55"/>
          <p:cNvSpPr/>
          <p:nvPr/>
        </p:nvSpPr>
        <p:spPr>
          <a:xfrm rot="19578661">
            <a:off x="2461393" y="3379444"/>
            <a:ext cx="5620438" cy="837596"/>
          </a:xfrm>
          <a:prstGeom prst="curvedUpArrow">
            <a:avLst>
              <a:gd name="adj1" fmla="val 7370"/>
              <a:gd name="adj2" fmla="val 43161"/>
              <a:gd name="adj3" fmla="val 31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75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h)</a:t>
            </a:r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2591916" y="2780928"/>
            <a:ext cx="251892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>
            <a:off x="2915816" y="2353691"/>
            <a:ext cx="244737" cy="2832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8081150" y="1465620"/>
            <a:ext cx="595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Char char="•"/>
              <a:defRPr sz="3200">
                <a:solidFill>
                  <a:srgbClr val="284C6A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rebuchet MS" pitchFamily="34" charset="0"/>
              <a:buChar char="−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rebuchet MS" pitchFamily="34" charset="0"/>
              <a:buChar char="−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0983E30-84D9-4FC6-890B-1A24D729B38D}"/>
              </a:ext>
            </a:extLst>
          </p:cNvPr>
          <p:cNvSpPr/>
          <p:nvPr/>
        </p:nvSpPr>
        <p:spPr>
          <a:xfrm>
            <a:off x="179512" y="692696"/>
            <a:ext cx="503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dirty="0"/>
              <a:t>1) Vyřešte rovnici a proveďte zkoušku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DDF01EB2-335D-4AF9-BCB4-D52EB1FAB39F}"/>
              </a:ext>
            </a:extLst>
          </p:cNvPr>
          <p:cNvSpPr/>
          <p:nvPr/>
        </p:nvSpPr>
        <p:spPr>
          <a:xfrm>
            <a:off x="0" y="-27384"/>
            <a:ext cx="9144000" cy="690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41096A5-12AA-4E05-A97E-088992DB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71860"/>
            <a:ext cx="792088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dirty="0">
                <a:latin typeface="+mn-lt"/>
              </a:rPr>
              <a:t>Rovnice s neznámou ve jmenovateli - stejní jmenovatelé</a:t>
            </a:r>
          </a:p>
        </p:txBody>
      </p:sp>
      <p:sp>
        <p:nvSpPr>
          <p:cNvPr id="34" name="Šipka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06A978-44E4-4C0E-9451-3309515BA909}"/>
              </a:ext>
            </a:extLst>
          </p:cNvPr>
          <p:cNvSpPr/>
          <p:nvPr/>
        </p:nvSpPr>
        <p:spPr>
          <a:xfrm>
            <a:off x="8460504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Šipka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A12DD56-37C6-47FB-9936-F59C8A9E84F4}"/>
              </a:ext>
            </a:extLst>
          </p:cNvPr>
          <p:cNvSpPr/>
          <p:nvPr/>
        </p:nvSpPr>
        <p:spPr>
          <a:xfrm flipH="1">
            <a:off x="7236296" y="55131"/>
            <a:ext cx="648000" cy="5040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F0606F7-07DA-4577-8E93-5B7D2CBAF52E}"/>
              </a:ext>
            </a:extLst>
          </p:cNvPr>
          <p:cNvSpPr/>
          <p:nvPr/>
        </p:nvSpPr>
        <p:spPr>
          <a:xfrm>
            <a:off x="7974400" y="104753"/>
            <a:ext cx="396000" cy="404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78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</TotalTime>
  <Words>5451</Words>
  <Application>Microsoft Office PowerPoint</Application>
  <PresentationFormat>Předvádění na obrazovce (4:3)</PresentationFormat>
  <Paragraphs>975</Paragraphs>
  <Slides>62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Times New Roman</vt:lpstr>
      <vt:lpstr>Motiv systému Office</vt:lpstr>
      <vt:lpstr>Stejní jmenovatelé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Násobení lomených výrazů</dc:title>
  <dc:creator>Martin Holý</dc:creator>
  <cp:lastModifiedBy>Holý, Martin</cp:lastModifiedBy>
  <cp:revision>240</cp:revision>
  <dcterms:created xsi:type="dcterms:W3CDTF">2014-11-06T15:21:20Z</dcterms:created>
  <dcterms:modified xsi:type="dcterms:W3CDTF">2023-01-05T09:01:59Z</dcterms:modified>
</cp:coreProperties>
</file>